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5"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1299F-B1B6-48F3-BA33-AC51EFCABCE7}" type="datetimeFigureOut">
              <a:rPr lang="en-IN" smtClean="0"/>
              <a:t>27-03-2023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225DD-8AF5-4B99-9047-8A211BF46AF0}" type="slidenum">
              <a:rPr lang="en-IN" smtClean="0"/>
              <a:t>‹#›</a:t>
            </a:fld>
            <a:endParaRPr lang="en-IN"/>
          </a:p>
        </p:txBody>
      </p:sp>
    </p:spTree>
    <p:extLst>
      <p:ext uri="{BB962C8B-B14F-4D97-AF65-F5344CB8AC3E}">
        <p14:creationId xmlns:p14="http://schemas.microsoft.com/office/powerpoint/2010/main" val="2835651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51225DD-8AF5-4B99-9047-8A211BF46AF0}" type="slidenum">
              <a:rPr lang="en-IN" smtClean="0"/>
              <a:t>1</a:t>
            </a:fld>
            <a:endParaRPr lang="en-IN"/>
          </a:p>
        </p:txBody>
      </p:sp>
    </p:spTree>
    <p:extLst>
      <p:ext uri="{BB962C8B-B14F-4D97-AF65-F5344CB8AC3E}">
        <p14:creationId xmlns:p14="http://schemas.microsoft.com/office/powerpoint/2010/main" val="288518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F56DF4-1CBA-4A4B-9B29-21CC945A2CD7}" type="datetime1">
              <a:rPr lang="en-IN" smtClean="0"/>
              <a:t>27-03-2023</a:t>
            </a:fld>
            <a:endParaRPr lang="en-IN"/>
          </a:p>
        </p:txBody>
      </p:sp>
      <p:sp>
        <p:nvSpPr>
          <p:cNvPr id="5" name="Footer Placeholder 4"/>
          <p:cNvSpPr>
            <a:spLocks noGrp="1"/>
          </p:cNvSpPr>
          <p:nvPr>
            <p:ph type="ftr" sz="quarter" idx="11"/>
          </p:nvPr>
        </p:nvSpPr>
        <p:spPr/>
        <p:txBody>
          <a:bodyPr/>
          <a:lstStyle/>
          <a:p>
            <a:r>
              <a:rPr lang="en-IN" smtClean="0"/>
              <a:t>Prof. Vipul Gamit</a:t>
            </a:r>
            <a:endParaRPr lang="en-IN"/>
          </a:p>
        </p:txBody>
      </p:sp>
      <p:sp>
        <p:nvSpPr>
          <p:cNvPr id="6" name="Slide Number Placeholder 5"/>
          <p:cNvSpPr>
            <a:spLocks noGrp="1"/>
          </p:cNvSpPr>
          <p:nvPr>
            <p:ph type="sldNum" sz="quarter" idx="12"/>
          </p:nvPr>
        </p:nvSpPr>
        <p:spPr/>
        <p:txBody>
          <a:bodyPr/>
          <a:lstStyle/>
          <a:p>
            <a:fld id="{F4042CFC-307D-4447-AC8C-3B0B3E08053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24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6FD065-732D-4CA7-9051-7D7B6AFC2490}" type="datetime1">
              <a:rPr lang="en-IN" smtClean="0"/>
              <a:t>27-03-2023</a:t>
            </a:fld>
            <a:endParaRPr lang="en-IN"/>
          </a:p>
        </p:txBody>
      </p:sp>
      <p:sp>
        <p:nvSpPr>
          <p:cNvPr id="5" name="Footer Placeholder 4"/>
          <p:cNvSpPr>
            <a:spLocks noGrp="1"/>
          </p:cNvSpPr>
          <p:nvPr>
            <p:ph type="ftr" sz="quarter" idx="11"/>
          </p:nvPr>
        </p:nvSpPr>
        <p:spPr/>
        <p:txBody>
          <a:bodyPr/>
          <a:lstStyle/>
          <a:p>
            <a:r>
              <a:rPr lang="en-IN" smtClean="0"/>
              <a:t>Prof. Vipul Gamit</a:t>
            </a:r>
            <a:endParaRPr lang="en-IN"/>
          </a:p>
        </p:txBody>
      </p:sp>
      <p:sp>
        <p:nvSpPr>
          <p:cNvPr id="6" name="Slide Number Placeholder 5"/>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55087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583CE4-1E22-416D-B416-BD7B60385302}" type="datetime1">
              <a:rPr lang="en-IN" smtClean="0"/>
              <a:t>27-03-2023</a:t>
            </a:fld>
            <a:endParaRPr lang="en-IN"/>
          </a:p>
        </p:txBody>
      </p:sp>
      <p:sp>
        <p:nvSpPr>
          <p:cNvPr id="5" name="Footer Placeholder 4"/>
          <p:cNvSpPr>
            <a:spLocks noGrp="1"/>
          </p:cNvSpPr>
          <p:nvPr>
            <p:ph type="ftr" sz="quarter" idx="11"/>
          </p:nvPr>
        </p:nvSpPr>
        <p:spPr/>
        <p:txBody>
          <a:bodyPr/>
          <a:lstStyle/>
          <a:p>
            <a:r>
              <a:rPr lang="en-IN" smtClean="0"/>
              <a:t>Prof. Vipul Gamit</a:t>
            </a:r>
            <a:endParaRPr lang="en-IN"/>
          </a:p>
        </p:txBody>
      </p:sp>
      <p:sp>
        <p:nvSpPr>
          <p:cNvPr id="6" name="Slide Number Placeholder 5"/>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364348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5A08B-58DF-4293-BEFB-2F310AC702E0}" type="datetime1">
              <a:rPr lang="en-IN" smtClean="0"/>
              <a:t>27-03-2023</a:t>
            </a:fld>
            <a:endParaRPr lang="en-IN"/>
          </a:p>
        </p:txBody>
      </p:sp>
      <p:sp>
        <p:nvSpPr>
          <p:cNvPr id="5" name="Footer Placeholder 4"/>
          <p:cNvSpPr>
            <a:spLocks noGrp="1"/>
          </p:cNvSpPr>
          <p:nvPr>
            <p:ph type="ftr" sz="quarter" idx="11"/>
          </p:nvPr>
        </p:nvSpPr>
        <p:spPr/>
        <p:txBody>
          <a:bodyPr/>
          <a:lstStyle/>
          <a:p>
            <a:r>
              <a:rPr lang="en-IN" smtClean="0"/>
              <a:t>Prof. Vipul Gamit</a:t>
            </a:r>
            <a:endParaRPr lang="en-IN"/>
          </a:p>
        </p:txBody>
      </p:sp>
      <p:sp>
        <p:nvSpPr>
          <p:cNvPr id="6" name="Slide Number Placeholder 5"/>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312601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B4284-26D3-4D0D-9050-EF17CDA98835}" type="datetime1">
              <a:rPr lang="en-IN" smtClean="0"/>
              <a:t>27-03-2023</a:t>
            </a:fld>
            <a:endParaRPr lang="en-IN"/>
          </a:p>
        </p:txBody>
      </p:sp>
      <p:sp>
        <p:nvSpPr>
          <p:cNvPr id="5" name="Footer Placeholder 4"/>
          <p:cNvSpPr>
            <a:spLocks noGrp="1"/>
          </p:cNvSpPr>
          <p:nvPr>
            <p:ph type="ftr" sz="quarter" idx="11"/>
          </p:nvPr>
        </p:nvSpPr>
        <p:spPr/>
        <p:txBody>
          <a:bodyPr/>
          <a:lstStyle/>
          <a:p>
            <a:r>
              <a:rPr lang="en-IN" smtClean="0"/>
              <a:t>Prof. Vipul Gamit</a:t>
            </a:r>
            <a:endParaRPr lang="en-IN"/>
          </a:p>
        </p:txBody>
      </p:sp>
      <p:sp>
        <p:nvSpPr>
          <p:cNvPr id="6" name="Slide Number Placeholder 5"/>
          <p:cNvSpPr>
            <a:spLocks noGrp="1"/>
          </p:cNvSpPr>
          <p:nvPr>
            <p:ph type="sldNum" sz="quarter" idx="12"/>
          </p:nvPr>
        </p:nvSpPr>
        <p:spPr/>
        <p:txBody>
          <a:bodyPr/>
          <a:lstStyle/>
          <a:p>
            <a:fld id="{F4042CFC-307D-4447-AC8C-3B0B3E08053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21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504CA4-CB76-433C-BDA1-8F05391D9D35}" type="datetime1">
              <a:rPr lang="en-IN" smtClean="0"/>
              <a:t>27-03-2023</a:t>
            </a:fld>
            <a:endParaRPr lang="en-IN"/>
          </a:p>
        </p:txBody>
      </p:sp>
      <p:sp>
        <p:nvSpPr>
          <p:cNvPr id="6" name="Footer Placeholder 5"/>
          <p:cNvSpPr>
            <a:spLocks noGrp="1"/>
          </p:cNvSpPr>
          <p:nvPr>
            <p:ph type="ftr" sz="quarter" idx="11"/>
          </p:nvPr>
        </p:nvSpPr>
        <p:spPr/>
        <p:txBody>
          <a:bodyPr/>
          <a:lstStyle/>
          <a:p>
            <a:r>
              <a:rPr lang="en-IN" smtClean="0"/>
              <a:t>Prof. Vipul Gamit</a:t>
            </a:r>
            <a:endParaRPr lang="en-IN"/>
          </a:p>
        </p:txBody>
      </p:sp>
      <p:sp>
        <p:nvSpPr>
          <p:cNvPr id="7" name="Slide Number Placeholder 6"/>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63524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C3916-692D-48E6-AF9E-82925E799DF9}" type="datetime1">
              <a:rPr lang="en-IN" smtClean="0"/>
              <a:t>27-03-2023</a:t>
            </a:fld>
            <a:endParaRPr lang="en-IN"/>
          </a:p>
        </p:txBody>
      </p:sp>
      <p:sp>
        <p:nvSpPr>
          <p:cNvPr id="8" name="Footer Placeholder 7"/>
          <p:cNvSpPr>
            <a:spLocks noGrp="1"/>
          </p:cNvSpPr>
          <p:nvPr>
            <p:ph type="ftr" sz="quarter" idx="11"/>
          </p:nvPr>
        </p:nvSpPr>
        <p:spPr/>
        <p:txBody>
          <a:bodyPr/>
          <a:lstStyle/>
          <a:p>
            <a:r>
              <a:rPr lang="en-IN" smtClean="0"/>
              <a:t>Prof. Vipul Gamit</a:t>
            </a:r>
            <a:endParaRPr lang="en-IN"/>
          </a:p>
        </p:txBody>
      </p:sp>
      <p:sp>
        <p:nvSpPr>
          <p:cNvPr id="9" name="Slide Number Placeholder 8"/>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122792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F06311-6EC8-4D6D-8C05-6F6AC5E4D831}" type="datetime1">
              <a:rPr lang="en-IN" smtClean="0"/>
              <a:t>27-03-2023</a:t>
            </a:fld>
            <a:endParaRPr lang="en-IN"/>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111278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2AF7A8-899A-41A9-B22C-43DDE88A4030}" type="datetime1">
              <a:rPr lang="en-IN" smtClean="0"/>
              <a:t>27-03-2023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Prof. Vipul Gamit</a:t>
            </a:r>
            <a:endParaRPr lang="en-IN"/>
          </a:p>
        </p:txBody>
      </p:sp>
      <p:sp>
        <p:nvSpPr>
          <p:cNvPr id="9" name="Slide Number Placeholder 8"/>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338119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E706D7-9B4B-4043-AD7B-4AE3CFD7B895}" type="datetime1">
              <a:rPr lang="en-IN" smtClean="0"/>
              <a:t>27-03-2023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smtClean="0"/>
              <a:t>Prof. Vipul Gamit</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042CFC-307D-4447-AC8C-3B0B3E08053E}" type="slidenum">
              <a:rPr lang="en-IN" smtClean="0"/>
              <a:t>‹#›</a:t>
            </a:fld>
            <a:endParaRPr lang="en-IN"/>
          </a:p>
        </p:txBody>
      </p:sp>
    </p:spTree>
    <p:extLst>
      <p:ext uri="{BB962C8B-B14F-4D97-AF65-F5344CB8AC3E}">
        <p14:creationId xmlns:p14="http://schemas.microsoft.com/office/powerpoint/2010/main" val="419374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0B1EC-845A-48A7-939C-079184AF619D}" type="datetime1">
              <a:rPr lang="en-IN" smtClean="0"/>
              <a:t>27-03-2023</a:t>
            </a:fld>
            <a:endParaRPr lang="en-IN"/>
          </a:p>
        </p:txBody>
      </p:sp>
      <p:sp>
        <p:nvSpPr>
          <p:cNvPr id="6" name="Footer Placeholder 5"/>
          <p:cNvSpPr>
            <a:spLocks noGrp="1"/>
          </p:cNvSpPr>
          <p:nvPr>
            <p:ph type="ftr" sz="quarter" idx="11"/>
          </p:nvPr>
        </p:nvSpPr>
        <p:spPr/>
        <p:txBody>
          <a:bodyPr/>
          <a:lstStyle/>
          <a:p>
            <a:r>
              <a:rPr lang="en-IN" smtClean="0"/>
              <a:t>Prof. Vipul Gamit</a:t>
            </a:r>
            <a:endParaRPr lang="en-IN"/>
          </a:p>
        </p:txBody>
      </p:sp>
      <p:sp>
        <p:nvSpPr>
          <p:cNvPr id="7" name="Slide Number Placeholder 6"/>
          <p:cNvSpPr>
            <a:spLocks noGrp="1"/>
          </p:cNvSpPr>
          <p:nvPr>
            <p:ph type="sldNum" sz="quarter" idx="12"/>
          </p:nvPr>
        </p:nvSpPr>
        <p:spPr/>
        <p:txBody>
          <a:bodyPr/>
          <a:lstStyle/>
          <a:p>
            <a:fld id="{F4042CFC-307D-4447-AC8C-3B0B3E08053E}" type="slidenum">
              <a:rPr lang="en-IN" smtClean="0"/>
              <a:t>‹#›</a:t>
            </a:fld>
            <a:endParaRPr lang="en-IN"/>
          </a:p>
        </p:txBody>
      </p:sp>
    </p:spTree>
    <p:extLst>
      <p:ext uri="{BB962C8B-B14F-4D97-AF65-F5344CB8AC3E}">
        <p14:creationId xmlns:p14="http://schemas.microsoft.com/office/powerpoint/2010/main" val="45964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B86203-BD5B-414B-BEE5-F6972E27BE20}" type="datetime1">
              <a:rPr lang="en-IN" smtClean="0"/>
              <a:t>27-03-2023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Prof. Vipul Gamit</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042CFC-307D-4447-AC8C-3B0B3E08053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6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IN" dirty="0"/>
          </a:p>
        </p:txBody>
      </p:sp>
      <p:sp>
        <p:nvSpPr>
          <p:cNvPr id="3" name="Subtitle 2"/>
          <p:cNvSpPr>
            <a:spLocks noGrp="1"/>
          </p:cNvSpPr>
          <p:nvPr>
            <p:ph type="subTitle" idx="1"/>
          </p:nvPr>
        </p:nvSpPr>
        <p:spPr/>
        <p:txBody>
          <a:bodyPr/>
          <a:lstStyle/>
          <a:p>
            <a:r>
              <a:rPr lang="en-IN" b="1" dirty="0"/>
              <a:t>The Network Layer</a:t>
            </a:r>
            <a:r>
              <a:rPr lang="en-IN" dirty="0"/>
              <a:t>:</a:t>
            </a:r>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a:t>
            </a:fld>
            <a:endParaRPr lang="en-IN"/>
          </a:p>
        </p:txBody>
      </p:sp>
    </p:spTree>
    <p:extLst>
      <p:ext uri="{BB962C8B-B14F-4D97-AF65-F5344CB8AC3E}">
        <p14:creationId xmlns:p14="http://schemas.microsoft.com/office/powerpoint/2010/main" val="1987159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This cost is usually a positive value that can denote such factors as delay, throughput, error rate, financial costs, etc. A path between two nodes can go through various intermediary nodes and arcs. The goal of shortest path routing is to find a path between two nodes that has the lowest total cost, where the total cost of a path is the sum of arc costs in that path.</a:t>
            </a:r>
          </a:p>
          <a:p>
            <a:pPr algn="just"/>
            <a:r>
              <a:rPr lang="en-IN" dirty="0" smtClean="0"/>
              <a:t>For example, </a:t>
            </a:r>
            <a:r>
              <a:rPr lang="en-IN" dirty="0" err="1" smtClean="0"/>
              <a:t>Dijikstra</a:t>
            </a:r>
            <a:r>
              <a:rPr lang="en-IN" dirty="0" smtClean="0"/>
              <a:t> uses the nodes labelling with its distance from the source node along the better-known route. Initially, all nodes are labelled with infinity, and as the algorithm proceeds, the label may change. The labelling graph is displayed in the figure.</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10</a:t>
            </a:fld>
            <a:endParaRPr lang="en-IN"/>
          </a:p>
        </p:txBody>
      </p:sp>
    </p:spTree>
    <p:extLst>
      <p:ext uri="{BB962C8B-B14F-4D97-AF65-F5344CB8AC3E}">
        <p14:creationId xmlns:p14="http://schemas.microsoft.com/office/powerpoint/2010/main" val="429012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413" y="2538413"/>
            <a:ext cx="6667500" cy="2638425"/>
          </a:xfrm>
        </p:spPr>
      </p:pic>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11</a:t>
            </a:fld>
            <a:endParaRPr lang="en-IN"/>
          </a:p>
        </p:txBody>
      </p:sp>
    </p:spTree>
    <p:extLst>
      <p:ext uri="{BB962C8B-B14F-4D97-AF65-F5344CB8AC3E}">
        <p14:creationId xmlns:p14="http://schemas.microsoft.com/office/powerpoint/2010/main" val="115795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smtClean="0"/>
              <a:t>It can be done in various passes as follows, with A as the source.</a:t>
            </a:r>
          </a:p>
          <a:p>
            <a:pPr algn="just"/>
            <a:r>
              <a:rPr lang="en-IN" dirty="0" smtClean="0"/>
              <a:t>Pass 1. B (2, A), C(∞,−), F(∞,−), e(∞,−), d(∞,−), G 60</a:t>
            </a:r>
          </a:p>
          <a:p>
            <a:pPr algn="just"/>
            <a:r>
              <a:rPr lang="en-IN" dirty="0" smtClean="0"/>
              <a:t>Pass 2. B (2, A), C(4, B), D(5, B), E(4, B), F(∞,−),G(∞,−)</a:t>
            </a:r>
          </a:p>
          <a:p>
            <a:pPr algn="just"/>
            <a:r>
              <a:rPr lang="en-IN" dirty="0" smtClean="0"/>
              <a:t>Pass 3. B(2, A), C(4, B), D(5, B), E(4, B), F(7, C), G(9, D)</a:t>
            </a:r>
          </a:p>
          <a:p>
            <a:pPr algn="just"/>
            <a:r>
              <a:rPr lang="en-IN" dirty="0" smtClean="0"/>
              <a:t>We can see that there can be two paths between A and G. One follows through ABCFG and the other through ABDG. The first one has a path length of 11, while the second one has 9. Hence, the second one, as G (9, D), is selected. Similarly, Node D has also three paths from A as ABD, ABCD and ABED. The first one has a path length of 5 rest two have 6. So, the first one is selected.</a:t>
            </a:r>
          </a:p>
          <a:p>
            <a:pPr algn="just"/>
            <a:r>
              <a:rPr lang="en-IN" dirty="0" smtClean="0"/>
              <a:t>All nodes are searched in various passes, and finally, the routes with the shortest path lengths are made permanent, and the nodes of the path are used as a working node for the next round.</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12</a:t>
            </a:fld>
            <a:endParaRPr lang="en-IN"/>
          </a:p>
        </p:txBody>
      </p:sp>
    </p:spTree>
    <p:extLst>
      <p:ext uri="{BB962C8B-B14F-4D97-AF65-F5344CB8AC3E}">
        <p14:creationId xmlns:p14="http://schemas.microsoft.com/office/powerpoint/2010/main" val="321053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flooding</a:t>
            </a:r>
          </a:p>
        </p:txBody>
      </p:sp>
      <p:sp>
        <p:nvSpPr>
          <p:cNvPr id="3" name="Content Placeholder 2"/>
          <p:cNvSpPr>
            <a:spLocks noGrp="1"/>
          </p:cNvSpPr>
          <p:nvPr>
            <p:ph idx="1"/>
          </p:nvPr>
        </p:nvSpPr>
        <p:spPr/>
        <p:txBody>
          <a:bodyPr>
            <a:normAutofit/>
          </a:bodyPr>
          <a:lstStyle/>
          <a:p>
            <a:pPr algn="just"/>
            <a:r>
              <a:rPr lang="en-IN" dirty="0"/>
              <a:t>In computer networking, flooding is a technique for sending a packet of data from a source node to all other nodes in a network. When a node receives a packet through flooding, it forwards it to all its connected </a:t>
            </a:r>
            <a:r>
              <a:rPr lang="en-IN" dirty="0" err="1"/>
              <a:t>neighbors</a:t>
            </a:r>
            <a:r>
              <a:rPr lang="en-IN" dirty="0"/>
              <a:t>, except the one it received the packet from. The goal of flooding is to ensure that the packet reaches its destination, even if the network topology is unknown or the destination address is not known.</a:t>
            </a:r>
          </a:p>
          <a:p>
            <a:pPr algn="just"/>
            <a:endParaRPr lang="en-IN" dirty="0"/>
          </a:p>
          <a:p>
            <a:pPr algn="just"/>
            <a:r>
              <a:rPr lang="en-IN" dirty="0"/>
              <a:t>Flooding is often used in situations where a network topology is not well-defined, or when a node does not know the location of the destination node. For example, in a wireless ad-hoc network, where nodes may frequently move and change their location, flooding can be an effective technique for transmitting data to all nodes within range.</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13</a:t>
            </a:fld>
            <a:endParaRPr lang="en-IN"/>
          </a:p>
        </p:txBody>
      </p:sp>
    </p:spTree>
    <p:extLst>
      <p:ext uri="{BB962C8B-B14F-4D97-AF65-F5344CB8AC3E}">
        <p14:creationId xmlns:p14="http://schemas.microsoft.com/office/powerpoint/2010/main" val="389820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However, flooding can also cause problems in a network. If a large number of packets are flooded in a network, it can lead to congestion and network overload. Additionally, if a packet is forwarded repeatedly without being discarded, it can lead to an infinite loop of packet transmission, also known as a broadcast storm.</a:t>
            </a:r>
          </a:p>
          <a:p>
            <a:pPr algn="just"/>
            <a:endParaRPr lang="en-IN" dirty="0"/>
          </a:p>
          <a:p>
            <a:pPr algn="just"/>
            <a:r>
              <a:rPr lang="en-IN" dirty="0"/>
              <a:t>To prevent these issues, various techniques can be used in conjunction with flooding, such as implementing time-to-live (TTL) values, sequence numbers, and network partitioning.</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14</a:t>
            </a:fld>
            <a:endParaRPr lang="en-IN"/>
          </a:p>
        </p:txBody>
      </p:sp>
    </p:spTree>
    <p:extLst>
      <p:ext uri="{BB962C8B-B14F-4D97-AF65-F5344CB8AC3E}">
        <p14:creationId xmlns:p14="http://schemas.microsoft.com/office/powerpoint/2010/main" val="163877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Distance </a:t>
            </a:r>
            <a:r>
              <a:rPr lang="en-IN" dirty="0"/>
              <a:t>Vector Routing</a:t>
            </a:r>
            <a:br>
              <a:rPr lang="en-IN" dirty="0"/>
            </a:br>
            <a:endParaRPr lang="en-IN" dirty="0"/>
          </a:p>
        </p:txBody>
      </p:sp>
      <p:sp>
        <p:nvSpPr>
          <p:cNvPr id="3" name="Content Placeholder 2"/>
          <p:cNvSpPr>
            <a:spLocks noGrp="1"/>
          </p:cNvSpPr>
          <p:nvPr>
            <p:ph idx="1"/>
          </p:nvPr>
        </p:nvSpPr>
        <p:spPr/>
        <p:txBody>
          <a:bodyPr>
            <a:normAutofit/>
          </a:bodyPr>
          <a:lstStyle/>
          <a:p>
            <a:pPr algn="just"/>
            <a:r>
              <a:rPr lang="en-IN" dirty="0"/>
              <a:t>Distance Vector Routing is a type of routing algorithm used in computer networking to determine the shortest path for data packets to travel from a source node to a destination node in a network. It is a distributed algorithm that allows each node to calculate the shortest path to every other node in the network based on the distance and direction of </a:t>
            </a:r>
            <a:r>
              <a:rPr lang="en-IN" dirty="0" err="1"/>
              <a:t>neighboring</a:t>
            </a:r>
            <a:r>
              <a:rPr lang="en-IN" dirty="0"/>
              <a:t> nodes.</a:t>
            </a:r>
          </a:p>
          <a:p>
            <a:pPr algn="just"/>
            <a:r>
              <a:rPr lang="en-IN" dirty="0"/>
              <a:t>In a Distance Vector Routing algorithm, each node maintains a routing table that contains the shortest path to each destination node in the network. The routing table is periodically updated by exchanging routing information with </a:t>
            </a:r>
            <a:r>
              <a:rPr lang="en-IN" dirty="0" err="1"/>
              <a:t>neighboring</a:t>
            </a:r>
            <a:r>
              <a:rPr lang="en-IN" dirty="0"/>
              <a:t> nodes. The distance to a destination node is measured in hops, or the number of nodes that the packet must pass through to reach the destination.</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15</a:t>
            </a:fld>
            <a:endParaRPr lang="en-IN"/>
          </a:p>
        </p:txBody>
      </p:sp>
    </p:spTree>
    <p:extLst>
      <p:ext uri="{BB962C8B-B14F-4D97-AF65-F5344CB8AC3E}">
        <p14:creationId xmlns:p14="http://schemas.microsoft.com/office/powerpoint/2010/main" val="320189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When a node receives a packet, it checks its routing table to determine the shortest path to the destination node. It then forwards the packet to the next node in the path until it reaches the destination node. If a node detects a change in the network, such as the addition or removal of a node, it updates its routing table and informs its </a:t>
            </a:r>
            <a:r>
              <a:rPr lang="en-IN" dirty="0" err="1"/>
              <a:t>neighbors</a:t>
            </a:r>
            <a:r>
              <a:rPr lang="en-IN" dirty="0"/>
              <a:t> of the change.</a:t>
            </a:r>
          </a:p>
          <a:p>
            <a:pPr algn="just"/>
            <a:r>
              <a:rPr lang="en-IN" dirty="0"/>
              <a:t>Distance Vector Routing has some advantages, such as simplicity and low computational overhead. However, it can be slow to converge and is susceptible to routing loops and other issues. To address these issues, other routing algorithms such as Link State Routing have been developed.</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16</a:t>
            </a:fld>
            <a:endParaRPr lang="en-IN"/>
          </a:p>
        </p:txBody>
      </p:sp>
    </p:spTree>
    <p:extLst>
      <p:ext uri="{BB962C8B-B14F-4D97-AF65-F5344CB8AC3E}">
        <p14:creationId xmlns:p14="http://schemas.microsoft.com/office/powerpoint/2010/main" val="67680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What </a:t>
            </a:r>
            <a:r>
              <a:rPr lang="en-IN" dirty="0"/>
              <a:t>is hierarchical routing?</a:t>
            </a:r>
            <a:br>
              <a:rPr lang="en-IN" dirty="0"/>
            </a:br>
            <a:endParaRPr lang="en-IN" dirty="0"/>
          </a:p>
        </p:txBody>
      </p:sp>
      <p:sp>
        <p:nvSpPr>
          <p:cNvPr id="3" name="Content Placeholder 2"/>
          <p:cNvSpPr>
            <a:spLocks noGrp="1"/>
          </p:cNvSpPr>
          <p:nvPr>
            <p:ph idx="1"/>
          </p:nvPr>
        </p:nvSpPr>
        <p:spPr/>
        <p:txBody>
          <a:bodyPr/>
          <a:lstStyle/>
          <a:p>
            <a:r>
              <a:rPr lang="en-IN" dirty="0"/>
              <a:t>In hierarchical routing, the routers are divided into regions. Each router has complete details about how to route packets to destinations within its own region. But it does not have any idea about the internal structure of other regions.</a:t>
            </a:r>
          </a:p>
          <a:p>
            <a:r>
              <a:rPr lang="en-IN" dirty="0"/>
              <a:t>As we know, in both LS and DV algorithms, every router needs to save some information about other routers. When network size is growing, the number of routers in the network will increase. Therefore, the size of routing table increases, then routers cannot handle network traffic as efficiently. To overcome this problem we are using hierarchical routing.</a:t>
            </a:r>
          </a:p>
          <a:p>
            <a:r>
              <a:rPr lang="en-IN" dirty="0"/>
              <a:t>In hierarchical routing, routers are classified in groups called regions. Each router has information about the routers in its own region and it has no information about routers in other regions. So, routers save one record in their table for every other region.</a:t>
            </a:r>
          </a:p>
          <a:p>
            <a:r>
              <a:rPr lang="en-IN" dirty="0"/>
              <a:t>For huge networks, a two-level hierarchy may be insufficient hence, it may be necessary to group the regions into clusters, the clusters into zones, the zones into groups and so on.</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17</a:t>
            </a:fld>
            <a:endParaRPr lang="en-IN"/>
          </a:p>
        </p:txBody>
      </p:sp>
    </p:spTree>
    <p:extLst>
      <p:ext uri="{BB962C8B-B14F-4D97-AF65-F5344CB8AC3E}">
        <p14:creationId xmlns:p14="http://schemas.microsoft.com/office/powerpoint/2010/main" val="3595047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smtClean="0"/>
              <a:t>Example</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Consider </a:t>
            </a:r>
            <a:r>
              <a:rPr lang="en-IN" dirty="0"/>
              <a:t>an example of two-level hierarchy with five regions as shown in figure −</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85" y="2362199"/>
            <a:ext cx="3571865" cy="3279089"/>
          </a:xfrm>
          <a:prstGeom prst="rect">
            <a:avLst/>
          </a:prstGeom>
        </p:spPr>
      </p:pic>
    </p:spTree>
    <p:extLst>
      <p:ext uri="{BB962C8B-B14F-4D97-AF65-F5344CB8AC3E}">
        <p14:creationId xmlns:p14="http://schemas.microsoft.com/office/powerpoint/2010/main" val="3978438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see the full routing table for router 1A which has 17 entries, as shown below</a:t>
            </a:r>
          </a:p>
        </p:txBody>
      </p:sp>
      <p:sp>
        <p:nvSpPr>
          <p:cNvPr id="3" name="Content Placeholder 2"/>
          <p:cNvSpPr>
            <a:spLocks noGrp="1"/>
          </p:cNvSpPr>
          <p:nvPr>
            <p:ph idx="1"/>
          </p:nvPr>
        </p:nvSpPr>
        <p:spPr/>
        <p:txBody>
          <a:bodyPr/>
          <a:lstStyle/>
          <a:p>
            <a:r>
              <a:rPr lang="en-IN" dirty="0" smtClean="0"/>
              <a:t>−</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19</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2" y="1845734"/>
            <a:ext cx="6229350" cy="4310367"/>
          </a:xfrm>
          <a:prstGeom prst="rect">
            <a:avLst/>
          </a:prstGeom>
        </p:spPr>
      </p:pic>
    </p:spTree>
    <p:extLst>
      <p:ext uri="{BB962C8B-B14F-4D97-AF65-F5344CB8AC3E}">
        <p14:creationId xmlns:p14="http://schemas.microsoft.com/office/powerpoint/2010/main" val="160161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Covered Topics </a:t>
            </a:r>
            <a:endParaRPr lang="en-IN" dirty="0"/>
          </a:p>
        </p:txBody>
      </p:sp>
      <p:sp>
        <p:nvSpPr>
          <p:cNvPr id="3" name="Content Placeholder 2"/>
          <p:cNvSpPr>
            <a:spLocks noGrp="1"/>
          </p:cNvSpPr>
          <p:nvPr>
            <p:ph idx="1"/>
          </p:nvPr>
        </p:nvSpPr>
        <p:spPr/>
        <p:txBody>
          <a:bodyPr>
            <a:normAutofit/>
          </a:bodyPr>
          <a:lstStyle/>
          <a:p>
            <a:r>
              <a:rPr lang="en-IN" dirty="0"/>
              <a:t>Design </a:t>
            </a:r>
            <a:r>
              <a:rPr lang="en-IN" dirty="0" smtClean="0"/>
              <a:t>issues</a:t>
            </a:r>
          </a:p>
          <a:p>
            <a:r>
              <a:rPr lang="en-IN" dirty="0" smtClean="0"/>
              <a:t>Routing </a:t>
            </a:r>
            <a:r>
              <a:rPr lang="en-IN" dirty="0"/>
              <a:t>algorithms - shortest path, </a:t>
            </a:r>
            <a:r>
              <a:rPr lang="en-IN" dirty="0" smtClean="0"/>
              <a:t>flooding</a:t>
            </a:r>
          </a:p>
          <a:p>
            <a:pPr marL="0" indent="0">
              <a:buNone/>
            </a:pPr>
            <a:r>
              <a:rPr lang="en-IN" dirty="0" smtClean="0"/>
              <a:t> Distance Vector Routing</a:t>
            </a:r>
          </a:p>
          <a:p>
            <a:pPr marL="0" indent="0">
              <a:buNone/>
            </a:pPr>
            <a:r>
              <a:rPr lang="en-IN" dirty="0"/>
              <a:t> </a:t>
            </a:r>
            <a:r>
              <a:rPr lang="en-IN" dirty="0" smtClean="0"/>
              <a:t>hierarchical</a:t>
            </a:r>
            <a:r>
              <a:rPr lang="en-IN" dirty="0"/>
              <a:t>, broadcast, </a:t>
            </a:r>
            <a:r>
              <a:rPr lang="en-IN" dirty="0" smtClean="0"/>
              <a:t>multicast</a:t>
            </a:r>
          </a:p>
          <a:p>
            <a:pPr marL="0" indent="0">
              <a:buNone/>
            </a:pPr>
            <a:r>
              <a:rPr lang="en-IN" dirty="0" smtClean="0"/>
              <a:t> </a:t>
            </a:r>
            <a:r>
              <a:rPr lang="en-IN" dirty="0"/>
              <a:t>Congestion </a:t>
            </a:r>
            <a:r>
              <a:rPr lang="en-IN" dirty="0" smtClean="0"/>
              <a:t>control algorithms </a:t>
            </a:r>
            <a:r>
              <a:rPr lang="en-IN" dirty="0"/>
              <a:t>- leaky bucket, token bucket, load </a:t>
            </a:r>
            <a:r>
              <a:rPr lang="en-IN" dirty="0" smtClean="0"/>
              <a:t>shedding</a:t>
            </a:r>
          </a:p>
          <a:p>
            <a:r>
              <a:rPr lang="en-IN" dirty="0" smtClean="0"/>
              <a:t>Error detection and correction</a:t>
            </a:r>
          </a:p>
          <a:p>
            <a:r>
              <a:rPr lang="en-IN" dirty="0" smtClean="0"/>
              <a:t>Internetworking</a:t>
            </a:r>
            <a:r>
              <a:rPr lang="en-IN" dirty="0"/>
              <a:t>, IP </a:t>
            </a:r>
            <a:r>
              <a:rPr lang="en-IN" dirty="0" smtClean="0"/>
              <a:t>protocol</a:t>
            </a:r>
          </a:p>
          <a:p>
            <a:r>
              <a:rPr lang="en-IN" dirty="0" smtClean="0"/>
              <a:t>Address Resolution Protocol</a:t>
            </a:r>
            <a:r>
              <a:rPr lang="en-IN" dirty="0"/>
              <a:t>, Reverse Address Resolution Protocol, IP address </a:t>
            </a:r>
            <a:r>
              <a:rPr lang="en-IN" dirty="0" smtClean="0"/>
              <a:t>and </a:t>
            </a:r>
            <a:r>
              <a:rPr lang="en-IN" dirty="0"/>
              <a:t>classifications.</a:t>
            </a:r>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a:t>
            </a:fld>
            <a:endParaRPr lang="en-IN"/>
          </a:p>
        </p:txBody>
      </p:sp>
    </p:spTree>
    <p:extLst>
      <p:ext uri="{BB962C8B-B14F-4D97-AF65-F5344CB8AC3E}">
        <p14:creationId xmlns:p14="http://schemas.microsoft.com/office/powerpoint/2010/main" val="3983408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routing is done hierarchically then there will be only 7 entries as shown </a:t>
            </a:r>
            <a:r>
              <a:rPr lang="en-IN" dirty="0" smtClean="0"/>
              <a:t>below</a:t>
            </a:r>
          </a:p>
          <a:p>
            <a:r>
              <a:rPr lang="en-IN" dirty="0"/>
              <a:t>Hierarchical Table for 1A</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20</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854800201"/>
              </p:ext>
            </p:extLst>
          </p:nvPr>
        </p:nvGraphicFramePr>
        <p:xfrm>
          <a:off x="2407910" y="2948722"/>
          <a:ext cx="6101079" cy="2652776"/>
        </p:xfrm>
        <a:graphic>
          <a:graphicData uri="http://schemas.openxmlformats.org/drawingml/2006/table">
            <a:tbl>
              <a:tblPr firstRow="1" firstCol="1" bandRow="1">
                <a:tableStyleId>{5C22544A-7EE6-4342-B048-85BDC9FD1C3A}</a:tableStyleId>
              </a:tblPr>
              <a:tblGrid>
                <a:gridCol w="2033693"/>
                <a:gridCol w="2033693"/>
                <a:gridCol w="2033693"/>
              </a:tblGrid>
              <a:tr h="0">
                <a:tc>
                  <a:txBody>
                    <a:bodyPr/>
                    <a:lstStyle/>
                    <a:p>
                      <a:pPr algn="ctr">
                        <a:lnSpc>
                          <a:spcPct val="107000"/>
                        </a:lnSpc>
                        <a:spcAft>
                          <a:spcPts val="0"/>
                        </a:spcAft>
                      </a:pPr>
                      <a:r>
                        <a:rPr lang="en-IN" sz="1150">
                          <a:effectLst/>
                        </a:rPr>
                        <a:t>Dest.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0"/>
                        </a:spcAft>
                      </a:pPr>
                      <a:r>
                        <a:rPr lang="en-IN" sz="1150">
                          <a:effectLst/>
                        </a:rPr>
                        <a:t>Line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ctr">
                        <a:lnSpc>
                          <a:spcPct val="107000"/>
                        </a:lnSpc>
                        <a:spcAft>
                          <a:spcPts val="0"/>
                        </a:spcAft>
                      </a:pPr>
                      <a:r>
                        <a:rPr lang="en-IN" sz="1150">
                          <a:effectLst/>
                        </a:rPr>
                        <a:t>Hops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a:lnSpc>
                          <a:spcPct val="107000"/>
                        </a:lnSpc>
                        <a:spcAft>
                          <a:spcPts val="0"/>
                        </a:spcAft>
                      </a:pPr>
                      <a:r>
                        <a:rPr lang="en-IN" sz="115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a:lnSpc>
                          <a:spcPct val="107000"/>
                        </a:lnSpc>
                        <a:spcAft>
                          <a:spcPts val="0"/>
                        </a:spcAft>
                      </a:pPr>
                      <a:r>
                        <a:rPr lang="en-IN" sz="115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a:lnSpc>
                          <a:spcPct val="107000"/>
                        </a:lnSpc>
                        <a:spcAft>
                          <a:spcPts val="0"/>
                        </a:spcAft>
                      </a:pPr>
                      <a:r>
                        <a:rPr lang="en-IN" sz="115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a:lnSpc>
                          <a:spcPct val="107000"/>
                        </a:lnSpc>
                        <a:spcAft>
                          <a:spcPts val="0"/>
                        </a:spcAft>
                      </a:pPr>
                      <a:r>
                        <a:rPr lang="en-IN" sz="115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a:lnSpc>
                          <a:spcPct val="107000"/>
                        </a:lnSpc>
                        <a:spcAft>
                          <a:spcPts val="0"/>
                        </a:spcAft>
                      </a:pPr>
                      <a:r>
                        <a:rPr lang="en-IN" sz="115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a:lnSpc>
                          <a:spcPct val="107000"/>
                        </a:lnSpc>
                        <a:spcAft>
                          <a:spcPts val="0"/>
                        </a:spcAft>
                      </a:pPr>
                      <a:r>
                        <a:rPr lang="en-IN" sz="115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0">
                <a:tc>
                  <a:txBody>
                    <a:bodyPr/>
                    <a:lstStyle/>
                    <a:p>
                      <a:pPr>
                        <a:lnSpc>
                          <a:spcPct val="107000"/>
                        </a:lnSpc>
                        <a:spcAft>
                          <a:spcPts val="0"/>
                        </a:spcAft>
                      </a:pPr>
                      <a:r>
                        <a:rPr lang="en-IN" sz="115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nSpc>
                          <a:spcPct val="107000"/>
                        </a:lnSpc>
                        <a:spcAft>
                          <a:spcPts val="0"/>
                        </a:spcAft>
                      </a:pPr>
                      <a:r>
                        <a:rPr lang="en-IN" sz="115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spTree>
    <p:extLst>
      <p:ext uri="{BB962C8B-B14F-4D97-AF65-F5344CB8AC3E}">
        <p14:creationId xmlns:p14="http://schemas.microsoft.com/office/powerpoint/2010/main" val="268780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Explanation</a:t>
            </a:r>
          </a:p>
          <a:p>
            <a:r>
              <a:rPr lang="en-IN" b="1" dirty="0"/>
              <a:t>Step 1</a:t>
            </a:r>
            <a:r>
              <a:rPr lang="en-IN" dirty="0"/>
              <a:t> − For example, the best path from 1A to 5C is via region 2, but hierarchical routing of all traffic to region 5 goes via region 3 as it is better for most of the other destinations of region 5.</a:t>
            </a:r>
          </a:p>
          <a:p>
            <a:r>
              <a:rPr lang="en-IN" b="1" dirty="0"/>
              <a:t>Step 2</a:t>
            </a:r>
            <a:r>
              <a:rPr lang="en-IN" dirty="0"/>
              <a:t> − Consider a subnet of 720 routers. If no hierarchy is used, each router will have 720 entries in its routing table.</a:t>
            </a:r>
          </a:p>
          <a:p>
            <a:r>
              <a:rPr lang="en-IN" b="1" dirty="0"/>
              <a:t>Step 3</a:t>
            </a:r>
            <a:r>
              <a:rPr lang="en-IN" dirty="0"/>
              <a:t> − Now if the subnet is partitioned into 24 regions of 30 routers each, then each router will require 30 local entries and 23 remote entries for a total of 53 entries.</a:t>
            </a:r>
          </a:p>
          <a:p>
            <a:r>
              <a:rPr lang="en-IN" dirty="0"/>
              <a:t>Example</a:t>
            </a:r>
          </a:p>
          <a:p>
            <a:r>
              <a:rPr lang="en-IN" dirty="0"/>
              <a:t>If the same subnet of 720 routers is partitioned into 8 clusters, each containing 9 regions and each region containing 10 routers. Then what will be the total number of table entries in each router.</a:t>
            </a:r>
          </a:p>
          <a:p>
            <a:r>
              <a:rPr lang="en-IN" dirty="0"/>
              <a:t>Solution</a:t>
            </a:r>
          </a:p>
          <a:p>
            <a:r>
              <a:rPr lang="en-IN" dirty="0"/>
              <a:t>10 local entries + 8 remote regions + 7 clusters = 25 entries.</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21</a:t>
            </a:fld>
            <a:endParaRPr lang="en-IN"/>
          </a:p>
        </p:txBody>
      </p:sp>
    </p:spTree>
    <p:extLst>
      <p:ext uri="{BB962C8B-B14F-4D97-AF65-F5344CB8AC3E}">
        <p14:creationId xmlns:p14="http://schemas.microsoft.com/office/powerpoint/2010/main" val="367056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IN" b="1" dirty="0"/>
              <a:t>congestion</a:t>
            </a:r>
            <a:r>
              <a:rPr lang="en-IN" dirty="0"/>
              <a:t>?</a:t>
            </a:r>
          </a:p>
        </p:txBody>
      </p:sp>
      <p:sp>
        <p:nvSpPr>
          <p:cNvPr id="3" name="Content Placeholder 2"/>
          <p:cNvSpPr>
            <a:spLocks noGrp="1"/>
          </p:cNvSpPr>
          <p:nvPr>
            <p:ph idx="1"/>
          </p:nvPr>
        </p:nvSpPr>
        <p:spPr/>
        <p:txBody>
          <a:bodyPr/>
          <a:lstStyle/>
          <a:p>
            <a:r>
              <a:rPr lang="en-IN" dirty="0"/>
              <a:t>A state occurring in network layer when the message traffic is so heavy that it slows down network response time</a:t>
            </a:r>
            <a:r>
              <a:rPr lang="en-IN" dirty="0" smtClean="0"/>
              <a:t>.</a:t>
            </a:r>
          </a:p>
          <a:p>
            <a:pPr fontAlgn="base"/>
            <a:r>
              <a:rPr lang="en-IN" b="1" dirty="0"/>
              <a:t>Effects</a:t>
            </a:r>
            <a:r>
              <a:rPr lang="en-IN" dirty="0"/>
              <a:t> of Congestion</a:t>
            </a:r>
          </a:p>
          <a:p>
            <a:pPr fontAlgn="base"/>
            <a:r>
              <a:rPr lang="en-IN" dirty="0"/>
              <a:t>As delay increases, performance decreases.</a:t>
            </a:r>
          </a:p>
          <a:p>
            <a:pPr fontAlgn="base"/>
            <a:r>
              <a:rPr lang="en-IN" dirty="0"/>
              <a:t>If delay increases, retransmission occurs, making situation worse.</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22</a:t>
            </a:fld>
            <a:endParaRPr lang="en-IN"/>
          </a:p>
        </p:txBody>
      </p:sp>
    </p:spTree>
    <p:extLst>
      <p:ext uri="{BB962C8B-B14F-4D97-AF65-F5344CB8AC3E}">
        <p14:creationId xmlns:p14="http://schemas.microsoft.com/office/powerpoint/2010/main" val="45739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Congestion control algorithms</a:t>
            </a:r>
            <a:endParaRPr lang="en-IN" dirty="0"/>
          </a:p>
          <a:p>
            <a:pPr fontAlgn="base"/>
            <a:r>
              <a:rPr lang="en-IN" dirty="0"/>
              <a:t> Congestion Control is a mechanism that controls the entry of data packets into the network, enabling a better use of a shared network infrastructure and avoiding congestive collapse. </a:t>
            </a:r>
          </a:p>
          <a:p>
            <a:pPr fontAlgn="base"/>
            <a:r>
              <a:rPr lang="en-IN" dirty="0"/>
              <a:t>Congestive-Avoidance Algorithms (CAA) are implemented at the TCP layer as the mechanism to avoid congestive collapse in a network.</a:t>
            </a:r>
          </a:p>
          <a:p>
            <a:pPr fontAlgn="base"/>
            <a:r>
              <a:rPr lang="en-IN" dirty="0"/>
              <a:t>There are two congestion control algorithm which are as follows:</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23</a:t>
            </a:fld>
            <a:endParaRPr lang="en-IN"/>
          </a:p>
        </p:txBody>
      </p:sp>
    </p:spTree>
    <p:extLst>
      <p:ext uri="{BB962C8B-B14F-4D97-AF65-F5344CB8AC3E}">
        <p14:creationId xmlns:p14="http://schemas.microsoft.com/office/powerpoint/2010/main" val="104635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Leaky Bucket Algorithm</a:t>
            </a:r>
            <a:endParaRPr lang="en-IN" dirty="0"/>
          </a:p>
          <a:p>
            <a:pPr fontAlgn="base"/>
            <a:r>
              <a:rPr lang="en-IN" dirty="0"/>
              <a:t>The leaky bucket algorithm discovers its use in the context of network traffic shaping or rate-limiting. </a:t>
            </a:r>
          </a:p>
          <a:p>
            <a:pPr fontAlgn="base"/>
            <a:r>
              <a:rPr lang="en-IN" dirty="0"/>
              <a:t>A leaky bucket execution and a token bucket execution are predominantly used for traffic shaping algorithms.</a:t>
            </a:r>
          </a:p>
          <a:p>
            <a:pPr fontAlgn="base"/>
            <a:r>
              <a:rPr lang="en-IN" dirty="0"/>
              <a:t>This algorithm is used to control the rate at which traffic is sent to the network and shape the burst traffic to a steady traffic stream.</a:t>
            </a:r>
          </a:p>
          <a:p>
            <a:pPr fontAlgn="base"/>
            <a:r>
              <a:rPr lang="en-IN" dirty="0"/>
              <a:t>The disadvantages compared with the leaky-bucket algorithm are the inefficient use of available network resources.</a:t>
            </a:r>
          </a:p>
          <a:p>
            <a:pPr fontAlgn="base"/>
            <a:r>
              <a:rPr lang="en-IN" dirty="0"/>
              <a:t>The large area of network resources such as bandwidth is not being used effectively.</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24</a:t>
            </a:fld>
            <a:endParaRPr lang="en-IN"/>
          </a:p>
        </p:txBody>
      </p:sp>
    </p:spTree>
    <p:extLst>
      <p:ext uri="{BB962C8B-B14F-4D97-AF65-F5344CB8AC3E}">
        <p14:creationId xmlns:p14="http://schemas.microsoft.com/office/powerpoint/2010/main" val="171999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consider an example to understand</a:t>
            </a:r>
            <a:endParaRPr lang="en-IN" dirty="0"/>
          </a:p>
        </p:txBody>
      </p:sp>
      <p:sp>
        <p:nvSpPr>
          <p:cNvPr id="3" name="Content Placeholder 2"/>
          <p:cNvSpPr>
            <a:spLocks noGrp="1"/>
          </p:cNvSpPr>
          <p:nvPr>
            <p:ph idx="1"/>
          </p:nvPr>
        </p:nvSpPr>
        <p:spPr/>
        <p:txBody>
          <a:bodyPr/>
          <a:lstStyle/>
          <a:p>
            <a:r>
              <a:rPr lang="en-IN" dirty="0"/>
              <a:t>Imagine a bucket with a small hole in the </a:t>
            </a:r>
            <a:r>
              <a:rPr lang="en-IN" dirty="0" err="1"/>
              <a:t>bottom.No</a:t>
            </a:r>
            <a:r>
              <a:rPr lang="en-IN" dirty="0"/>
              <a:t> matter at what rate water enters the bucket, the outflow is at constant </a:t>
            </a:r>
            <a:r>
              <a:rPr lang="en-IN" dirty="0" err="1"/>
              <a:t>rate.When</a:t>
            </a:r>
            <a:r>
              <a:rPr lang="en-IN" dirty="0"/>
              <a:t> the bucket is full with water additional water entering spills over </a:t>
            </a:r>
            <a:r>
              <a:rPr lang="en-IN" dirty="0" smtClean="0"/>
              <a:t>the </a:t>
            </a:r>
            <a:r>
              <a:rPr lang="en-IN" dirty="0"/>
              <a:t>sides and is lost</a:t>
            </a:r>
            <a:r>
              <a:rPr lang="en-IN" dirty="0" smtClean="0"/>
              <a:t>.</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25</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911" y="3100918"/>
            <a:ext cx="4200525" cy="2876550"/>
          </a:xfrm>
          <a:prstGeom prst="rect">
            <a:avLst/>
          </a:prstGeom>
        </p:spPr>
      </p:pic>
    </p:spTree>
    <p:extLst>
      <p:ext uri="{BB962C8B-B14F-4D97-AF65-F5344CB8AC3E}">
        <p14:creationId xmlns:p14="http://schemas.microsoft.com/office/powerpoint/2010/main" val="2203019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Similarly, each network interface contains a leaky bucket and the following </a:t>
            </a:r>
            <a:r>
              <a:rPr lang="en-IN" b="1" dirty="0"/>
              <a:t>steps</a:t>
            </a:r>
            <a:r>
              <a:rPr lang="en-IN" dirty="0"/>
              <a:t> are involved in leaky bucket algorithm:</a:t>
            </a:r>
          </a:p>
          <a:p>
            <a:pPr fontAlgn="base"/>
            <a:r>
              <a:rPr lang="en-IN" dirty="0"/>
              <a:t> When host wants to send packet, packet is thrown into the bucket.</a:t>
            </a:r>
          </a:p>
          <a:p>
            <a:pPr fontAlgn="base"/>
            <a:r>
              <a:rPr lang="en-IN" dirty="0"/>
              <a:t> The bucket leaks at a constant rate, meaning the network interface transmits packets at a constant rate.</a:t>
            </a:r>
          </a:p>
          <a:p>
            <a:pPr fontAlgn="base"/>
            <a:r>
              <a:rPr lang="en-IN" dirty="0"/>
              <a:t> </a:t>
            </a:r>
            <a:r>
              <a:rPr lang="en-IN" dirty="0" err="1"/>
              <a:t>Bursty</a:t>
            </a:r>
            <a:r>
              <a:rPr lang="en-IN" dirty="0"/>
              <a:t> traffic is converted to a uniform traffic by the leaky bucket.</a:t>
            </a:r>
          </a:p>
          <a:p>
            <a:pPr fontAlgn="base"/>
            <a:r>
              <a:rPr lang="en-IN" dirty="0"/>
              <a:t>In practice the bucket is a finite queue that outputs at a finite rate.</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26</a:t>
            </a:fld>
            <a:endParaRPr lang="en-IN"/>
          </a:p>
        </p:txBody>
      </p:sp>
    </p:spTree>
    <p:extLst>
      <p:ext uri="{BB962C8B-B14F-4D97-AF65-F5344CB8AC3E}">
        <p14:creationId xmlns:p14="http://schemas.microsoft.com/office/powerpoint/2010/main" val="1599105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IN" b="1" dirty="0"/>
              <a:t>Token bucket Algorithm</a:t>
            </a:r>
            <a:endParaRPr lang="en-IN" dirty="0"/>
          </a:p>
          <a:p>
            <a:pPr fontAlgn="base"/>
            <a:r>
              <a:rPr lang="en-IN" dirty="0"/>
              <a:t>The leaky bucket algorithm has a rigid output design at an average rate independent of the </a:t>
            </a:r>
            <a:r>
              <a:rPr lang="en-IN" dirty="0" err="1"/>
              <a:t>bursty</a:t>
            </a:r>
            <a:r>
              <a:rPr lang="en-IN" dirty="0"/>
              <a:t> traffic.</a:t>
            </a:r>
          </a:p>
          <a:p>
            <a:pPr fontAlgn="base"/>
            <a:r>
              <a:rPr lang="en-IN" dirty="0"/>
              <a:t>In some applications, when large bursts arrive, the output is allowed to speed up. This calls for a more flexible algorithm, preferably one that never loses information. Therefore, a token bucket algorithm finds its uses in network traffic shaping or rate-limiting.</a:t>
            </a:r>
          </a:p>
          <a:p>
            <a:pPr fontAlgn="base"/>
            <a:r>
              <a:rPr lang="en-IN" dirty="0"/>
              <a:t>It is a control algorithm that indicates when traffic should be sent. This order comes based on the display of tokens in the bucket. </a:t>
            </a:r>
          </a:p>
          <a:p>
            <a:pPr fontAlgn="base"/>
            <a:r>
              <a:rPr lang="en-IN" dirty="0"/>
              <a:t>The bucket contains tokens. Each of the tokens defines a packet of predetermined size. Tokens in the bucket are deleted for the ability to share a packet.</a:t>
            </a:r>
          </a:p>
          <a:p>
            <a:pPr fontAlgn="base"/>
            <a:r>
              <a:rPr lang="en-IN" dirty="0"/>
              <a:t>When tokens are shown, a flow to transmit traffic appears in the display of tokens.</a:t>
            </a:r>
          </a:p>
          <a:p>
            <a:pPr fontAlgn="base"/>
            <a:r>
              <a:rPr lang="en-IN" dirty="0"/>
              <a:t> No token means no flow sends its packets. Hence, a flow transfers traffic up to its peak burst rate in good tokens in the bucket.</a:t>
            </a:r>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27</a:t>
            </a:fld>
            <a:endParaRPr lang="en-IN"/>
          </a:p>
        </p:txBody>
      </p:sp>
    </p:spTree>
    <p:extLst>
      <p:ext uri="{BB962C8B-B14F-4D97-AF65-F5344CB8AC3E}">
        <p14:creationId xmlns:p14="http://schemas.microsoft.com/office/powerpoint/2010/main" val="711441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fontAlgn="base"/>
            <a:r>
              <a:rPr lang="en-IN" b="1" dirty="0"/>
              <a:t>Need</a:t>
            </a:r>
            <a:r>
              <a:rPr lang="en-IN" dirty="0"/>
              <a:t> of token bucket Algorithm</a:t>
            </a:r>
            <a:r>
              <a:rPr lang="en-IN" dirty="0" smtClean="0"/>
              <a:t>:-</a:t>
            </a:r>
            <a:endParaRPr lang="en-IN" dirty="0"/>
          </a:p>
          <a:p>
            <a:pPr fontAlgn="base"/>
            <a:r>
              <a:rPr lang="en-IN" dirty="0"/>
              <a:t>The leaky bucket algorithm enforces output pattern at the average rate, no matter how </a:t>
            </a:r>
            <a:r>
              <a:rPr lang="en-IN" dirty="0" err="1"/>
              <a:t>bursty</a:t>
            </a:r>
            <a:r>
              <a:rPr lang="en-IN" dirty="0"/>
              <a:t> the traffic is. So in order to deal with the </a:t>
            </a:r>
            <a:r>
              <a:rPr lang="en-IN" dirty="0" err="1"/>
              <a:t>bursty</a:t>
            </a:r>
            <a:r>
              <a:rPr lang="en-IN" dirty="0"/>
              <a:t> traffic we need a flexible algorithm so that the data is not lost. One such algorithm is token bucket algorithm</a:t>
            </a:r>
            <a:r>
              <a:rPr lang="en-IN" dirty="0" smtClean="0"/>
              <a:t>.</a:t>
            </a:r>
          </a:p>
          <a:p>
            <a:pPr fontAlgn="base"/>
            <a:r>
              <a:rPr lang="en-IN" b="1" dirty="0"/>
              <a:t>Steps</a:t>
            </a:r>
            <a:r>
              <a:rPr lang="en-IN" dirty="0"/>
              <a:t> of this algorithm can be described as follows:</a:t>
            </a:r>
          </a:p>
          <a:p>
            <a:pPr fontAlgn="base"/>
            <a:r>
              <a:rPr lang="en-IN" dirty="0"/>
              <a:t> </a:t>
            </a:r>
          </a:p>
          <a:p>
            <a:pPr fontAlgn="base"/>
            <a:r>
              <a:rPr lang="en-IN" dirty="0"/>
              <a:t>In regular intervals tokens are thrown into the bucket. ƒ</a:t>
            </a:r>
          </a:p>
          <a:p>
            <a:pPr fontAlgn="base"/>
            <a:r>
              <a:rPr lang="en-IN" dirty="0"/>
              <a:t>The bucket has a maximum capacity. ƒ</a:t>
            </a:r>
          </a:p>
          <a:p>
            <a:pPr fontAlgn="base"/>
            <a:r>
              <a:rPr lang="en-IN" dirty="0"/>
              <a:t>If there is a ready packet, a token is removed from the bucket, and the packet is sent.</a:t>
            </a:r>
          </a:p>
          <a:p>
            <a:pPr fontAlgn="base"/>
            <a:r>
              <a:rPr lang="en-IN" dirty="0"/>
              <a:t>If there is no token in the bucket, the packet cannot be sent.</a:t>
            </a:r>
          </a:p>
          <a:p>
            <a:pPr fontAlgn="base"/>
            <a:endParaRPr lang="en-IN" dirty="0"/>
          </a:p>
          <a:p>
            <a:pPr fontAlgn="base"/>
            <a:r>
              <a:rPr lang="en-IN" dirty="0"/>
              <a:t> </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28</a:t>
            </a:fld>
            <a:endParaRPr lang="en-IN"/>
          </a:p>
        </p:txBody>
      </p:sp>
    </p:spTree>
    <p:extLst>
      <p:ext uri="{BB962C8B-B14F-4D97-AF65-F5344CB8AC3E}">
        <p14:creationId xmlns:p14="http://schemas.microsoft.com/office/powerpoint/2010/main" val="30419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IN" dirty="0"/>
              <a:t>Let’s understand with an example,</a:t>
            </a:r>
          </a:p>
          <a:p>
            <a:pPr fontAlgn="base"/>
            <a:r>
              <a:rPr lang="en-IN" dirty="0"/>
              <a:t> </a:t>
            </a:r>
          </a:p>
          <a:p>
            <a:pPr fontAlgn="base"/>
            <a:r>
              <a:rPr lang="en-IN" dirty="0"/>
              <a:t>In figure (A) we see a bucket holding three tokens, with five packets waiting to be transmitted. For a packet to be transmitted, it must capture and destroy one token. In figure (B) We see that three of the five packets have gotten through, but the other two are stuck waiting for more tokens to be generated.</a:t>
            </a:r>
          </a:p>
          <a:p>
            <a:pPr fontAlgn="base"/>
            <a:r>
              <a:rPr lang="en-IN" dirty="0"/>
              <a:t> </a:t>
            </a:r>
          </a:p>
          <a:p>
            <a:pPr fontAlgn="base"/>
            <a:r>
              <a:rPr lang="en-IN" b="1" dirty="0"/>
              <a:t>Ways in which token bucket is superior to leaky bucket:</a:t>
            </a:r>
            <a:r>
              <a:rPr lang="en-IN" dirty="0"/>
              <a:t> The leaky bucket algorithm controls the rate at which the packets are introduced in the network, but it is very conservative in nature. Some flexibility is introduced in the token bucket algorithm. In the token bucket, algorithm tokens are generated at each tick (up to a certain limit). For an incoming packet to be transmitted, it must capture a token and the transmission takes place at the same rate. Hence some of the busty packets are transmitted at the same rate if tokens are available and thus introduces some amount of flexibility in the system.</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29</a:t>
            </a:fld>
            <a:endParaRPr lang="en-IN"/>
          </a:p>
        </p:txBody>
      </p:sp>
    </p:spTree>
    <p:extLst>
      <p:ext uri="{BB962C8B-B14F-4D97-AF65-F5344CB8AC3E}">
        <p14:creationId xmlns:p14="http://schemas.microsoft.com/office/powerpoint/2010/main" val="16032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smtClean="0"/>
              <a:t>Design </a:t>
            </a:r>
            <a:r>
              <a:rPr lang="en-IN" dirty="0"/>
              <a:t>issues</a:t>
            </a:r>
            <a:br>
              <a:rPr lang="en-IN" dirty="0"/>
            </a:br>
            <a:endParaRPr lang="en-IN" dirty="0"/>
          </a:p>
        </p:txBody>
      </p:sp>
      <p:sp>
        <p:nvSpPr>
          <p:cNvPr id="3" name="Content Placeholder 2"/>
          <p:cNvSpPr>
            <a:spLocks noGrp="1"/>
          </p:cNvSpPr>
          <p:nvPr>
            <p:ph idx="1"/>
          </p:nvPr>
        </p:nvSpPr>
        <p:spPr/>
        <p:txBody>
          <a:bodyPr/>
          <a:lstStyle/>
          <a:p>
            <a:r>
              <a:rPr lang="en-IN" dirty="0"/>
              <a:t>The network layer or layer 3 of the OSI (Open Systems Interconnection) model is concerned delivery of data packets from the source to the destination across multiple hops or links. It is the lowest layer that is concerned with end − to − end transmission. The designers who are concerned with designing this layer needs to cater to certain issues. These issues encompasses the services provided to the upper layers as well as internal design of the layer.</a:t>
            </a:r>
          </a:p>
          <a:p>
            <a:r>
              <a:rPr lang="en-IN" dirty="0"/>
              <a:t>The design issues can be elaborated under four heads −</a:t>
            </a:r>
          </a:p>
          <a:p>
            <a:r>
              <a:rPr lang="en-IN" dirty="0"/>
              <a:t>Store − and − Forward Packet Switching</a:t>
            </a:r>
          </a:p>
          <a:p>
            <a:r>
              <a:rPr lang="en-IN" dirty="0"/>
              <a:t>Services to Transport Layer</a:t>
            </a:r>
          </a:p>
          <a:p>
            <a:r>
              <a:rPr lang="en-IN" dirty="0"/>
              <a:t>Providing Connection Oriented Service</a:t>
            </a:r>
          </a:p>
          <a:p>
            <a:r>
              <a:rPr lang="en-IN" dirty="0"/>
              <a:t>Providing Connectionless </a:t>
            </a:r>
            <a:r>
              <a:rPr lang="en-IN" dirty="0" smtClean="0"/>
              <a:t>Service</a:t>
            </a:r>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3</a:t>
            </a:fld>
            <a:endParaRPr lang="en-IN"/>
          </a:p>
        </p:txBody>
      </p:sp>
    </p:spTree>
    <p:extLst>
      <p:ext uri="{BB962C8B-B14F-4D97-AF65-F5344CB8AC3E}">
        <p14:creationId xmlns:p14="http://schemas.microsoft.com/office/powerpoint/2010/main" val="2669397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Formula:</a:t>
            </a:r>
            <a:r>
              <a:rPr lang="en-IN" dirty="0"/>
              <a:t> M * s = C + ρ * s where S – is time taken M – Maximum output rate ρ – Token arrival rate C – Capacity of the token bucket in byte</a:t>
            </a:r>
          </a:p>
          <a:p>
            <a:pPr fontAlgn="base"/>
            <a:r>
              <a:rPr lang="en-IN" dirty="0"/>
              <a:t>Let’s understand with an example,</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30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757" y="2878314"/>
            <a:ext cx="4686300" cy="3286125"/>
          </a:xfrm>
          <a:prstGeom prst="rect">
            <a:avLst/>
          </a:prstGeom>
        </p:spPr>
      </p:pic>
    </p:spTree>
    <p:extLst>
      <p:ext uri="{BB962C8B-B14F-4D97-AF65-F5344CB8AC3E}">
        <p14:creationId xmlns:p14="http://schemas.microsoft.com/office/powerpoint/2010/main" val="1067934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Internetworking, IP protocol</a:t>
            </a:r>
          </a:p>
          <a:p>
            <a:r>
              <a:rPr lang="en-IN" dirty="0"/>
              <a:t>Address Resolution Protocol, Reverse Address Resolution Protocol, IP address and classifications.</a:t>
            </a:r>
          </a:p>
          <a:p>
            <a:r>
              <a:rPr lang="en-US" dirty="0" smtClean="0"/>
              <a:t>Note: for this topics refer supporting material(PPT)</a:t>
            </a:r>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31</a:t>
            </a:fld>
            <a:endParaRPr lang="en-IN"/>
          </a:p>
        </p:txBody>
      </p:sp>
    </p:spTree>
    <p:extLst>
      <p:ext uri="{BB962C8B-B14F-4D97-AF65-F5344CB8AC3E}">
        <p14:creationId xmlns:p14="http://schemas.microsoft.com/office/powerpoint/2010/main" val="187442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smtClean="0"/>
              <a:t>Store </a:t>
            </a:r>
            <a:r>
              <a:rPr lang="en-IN" dirty="0"/>
              <a:t>− and − Forward Packet Switching</a:t>
            </a:r>
            <a:br>
              <a:rPr lang="en-IN" dirty="0"/>
            </a:br>
            <a:endParaRPr lang="en-IN" dirty="0"/>
          </a:p>
        </p:txBody>
      </p:sp>
      <p:sp>
        <p:nvSpPr>
          <p:cNvPr id="3" name="Content Placeholder 2"/>
          <p:cNvSpPr>
            <a:spLocks noGrp="1"/>
          </p:cNvSpPr>
          <p:nvPr>
            <p:ph idx="1"/>
          </p:nvPr>
        </p:nvSpPr>
        <p:spPr/>
        <p:txBody>
          <a:bodyPr/>
          <a:lstStyle/>
          <a:p>
            <a:pPr algn="just"/>
            <a:r>
              <a:rPr lang="en-IN" dirty="0" smtClean="0"/>
              <a:t>The </a:t>
            </a:r>
            <a:r>
              <a:rPr lang="en-IN" dirty="0"/>
              <a:t>network layer operates in an environment that uses store and forward packet switching. The node which has a packet to send, delivers it to the nearest router. The packet is stored in the router until it has fully arrived and its checksum is verified for error detection. Once, this is done, the packet is forwarded to the next router. Since, each router needs to store the entire packet before it can forward it to the next hop, the mechanism is called store − and − forward switching.</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4</a:t>
            </a:fld>
            <a:endParaRPr lang="en-IN"/>
          </a:p>
        </p:txBody>
      </p:sp>
    </p:spTree>
    <p:extLst>
      <p:ext uri="{BB962C8B-B14F-4D97-AF65-F5344CB8AC3E}">
        <p14:creationId xmlns:p14="http://schemas.microsoft.com/office/powerpoint/2010/main" val="290926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Services </a:t>
            </a:r>
            <a:r>
              <a:rPr lang="en-IN" dirty="0"/>
              <a:t>to Transport Layer</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a:t>network layer provides service its immediate upper layer, namely transport layer, through the network − transport layer interface. The two types of services provided are −</a:t>
            </a:r>
          </a:p>
          <a:p>
            <a:r>
              <a:rPr lang="en-IN" dirty="0"/>
              <a:t>Connection − Oriented Service − In this service, a path is setup between the source and the destination, and all the data packets belonging to a message are routed along this path.</a:t>
            </a:r>
          </a:p>
          <a:p>
            <a:r>
              <a:rPr lang="en-IN" dirty="0"/>
              <a:t>Connectionless Service − In this service, each packet of the message is considered as an independent entity and is individually routed from the source to the destination.</a:t>
            </a:r>
          </a:p>
          <a:p>
            <a:r>
              <a:rPr lang="en-IN" dirty="0"/>
              <a:t>The objectives of the network layer while providing these services are −</a:t>
            </a:r>
          </a:p>
          <a:p>
            <a:r>
              <a:rPr lang="en-IN" dirty="0"/>
              <a:t>The services should not be dependent upon the router technology.</a:t>
            </a:r>
          </a:p>
          <a:p>
            <a:r>
              <a:rPr lang="en-IN" dirty="0"/>
              <a:t>The router configuration details should not be of a concern to the transport layer.</a:t>
            </a:r>
          </a:p>
          <a:p>
            <a:r>
              <a:rPr lang="en-IN" dirty="0"/>
              <a:t>A uniform addressing plan should be made available to the transport layer, whether the network is a LAN, MAN or WAN.</a:t>
            </a:r>
          </a:p>
          <a:p>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5</a:t>
            </a:fld>
            <a:endParaRPr lang="en-IN"/>
          </a:p>
        </p:txBody>
      </p:sp>
    </p:spTree>
    <p:extLst>
      <p:ext uri="{BB962C8B-B14F-4D97-AF65-F5344CB8AC3E}">
        <p14:creationId xmlns:p14="http://schemas.microsoft.com/office/powerpoint/2010/main" val="181300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Providing </a:t>
            </a:r>
            <a:r>
              <a:rPr lang="en-IN" dirty="0"/>
              <a:t>Connection Oriented Service</a:t>
            </a:r>
            <a:br>
              <a:rPr lang="en-IN" dirty="0"/>
            </a:br>
            <a:endParaRPr lang="en-IN" dirty="0"/>
          </a:p>
        </p:txBody>
      </p:sp>
      <p:sp>
        <p:nvSpPr>
          <p:cNvPr id="3" name="Content Placeholder 2"/>
          <p:cNvSpPr>
            <a:spLocks noGrp="1"/>
          </p:cNvSpPr>
          <p:nvPr>
            <p:ph idx="1"/>
          </p:nvPr>
        </p:nvSpPr>
        <p:spPr/>
        <p:txBody>
          <a:bodyPr/>
          <a:lstStyle/>
          <a:p>
            <a:pPr algn="just"/>
            <a:r>
              <a:rPr lang="en-IN" dirty="0" smtClean="0"/>
              <a:t>In </a:t>
            </a:r>
            <a:r>
              <a:rPr lang="en-IN" dirty="0"/>
              <a:t>connection − oriented services, a path or route called a </a:t>
            </a:r>
            <a:r>
              <a:rPr lang="en-IN" b="1" dirty="0"/>
              <a:t>virtual circuit</a:t>
            </a:r>
            <a:r>
              <a:rPr lang="en-IN" dirty="0"/>
              <a:t> is setup between the source and the destination nodes before the transmission starts. All the packets in the message are sent along this route. Each packet contains an identifier that denotes the virtual circuit to which it belongs to. When all the packets are transmitted, the virtual circuit is terminated and the connection is released. An example of connection − oriented service is </a:t>
            </a:r>
            <a:r>
              <a:rPr lang="en-IN" dirty="0" err="1"/>
              <a:t>MultiProtocol</a:t>
            </a:r>
            <a:r>
              <a:rPr lang="en-IN" dirty="0"/>
              <a:t> Label Switching (MPLS).</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6</a:t>
            </a:fld>
            <a:endParaRPr lang="en-IN"/>
          </a:p>
        </p:txBody>
      </p:sp>
    </p:spTree>
    <p:extLst>
      <p:ext uri="{BB962C8B-B14F-4D97-AF65-F5344CB8AC3E}">
        <p14:creationId xmlns:p14="http://schemas.microsoft.com/office/powerpoint/2010/main" val="2133937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Providing </a:t>
            </a:r>
            <a:r>
              <a:rPr lang="en-IN" dirty="0"/>
              <a:t>Connectionless Service</a:t>
            </a:r>
            <a:br>
              <a:rPr lang="en-IN" dirty="0"/>
            </a:br>
            <a:endParaRPr lang="en-IN" dirty="0"/>
          </a:p>
        </p:txBody>
      </p:sp>
      <p:sp>
        <p:nvSpPr>
          <p:cNvPr id="3" name="Content Placeholder 2"/>
          <p:cNvSpPr>
            <a:spLocks noGrp="1"/>
          </p:cNvSpPr>
          <p:nvPr>
            <p:ph idx="1"/>
          </p:nvPr>
        </p:nvSpPr>
        <p:spPr/>
        <p:txBody>
          <a:bodyPr/>
          <a:lstStyle/>
          <a:p>
            <a:pPr algn="just"/>
            <a:r>
              <a:rPr lang="en-IN" dirty="0" smtClean="0"/>
              <a:t>In </a:t>
            </a:r>
            <a:r>
              <a:rPr lang="en-IN" dirty="0"/>
              <a:t>connectionless service, since each packet is transmitted independently, each packet contains its routing information and is termed as datagram. The network using datagrams for transmission is called datagram networks or datagram subnets. No prior setup of routes are needed before transmitting a message. Each datagram belong to the message follows its own individual route from the source to the destination. An example of connectionless service is Internet Protocol or IP.</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7</a:t>
            </a:fld>
            <a:endParaRPr lang="en-IN"/>
          </a:p>
        </p:txBody>
      </p:sp>
    </p:spTree>
    <p:extLst>
      <p:ext uri="{BB962C8B-B14F-4D97-AF65-F5344CB8AC3E}">
        <p14:creationId xmlns:p14="http://schemas.microsoft.com/office/powerpoint/2010/main" val="366947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algorithms</a:t>
            </a:r>
          </a:p>
        </p:txBody>
      </p:sp>
      <p:sp>
        <p:nvSpPr>
          <p:cNvPr id="3" name="Content Placeholder 2"/>
          <p:cNvSpPr>
            <a:spLocks noGrp="1"/>
          </p:cNvSpPr>
          <p:nvPr>
            <p:ph idx="1"/>
          </p:nvPr>
        </p:nvSpPr>
        <p:spPr/>
        <p:txBody>
          <a:bodyPr/>
          <a:lstStyle/>
          <a:p>
            <a:pPr algn="just"/>
            <a:r>
              <a:rPr lang="en-IN" dirty="0" smtClean="0"/>
              <a:t>A routing algorithm is a procedure that lays down the route or path to transfer data packets from source to the destination. They help in directing Internet traffic efficiently. After a data packet leaves its source, it can choose among the many different paths to reach its destination. Routing algorithm mathematically computes the best path, i.e. “least – cost path” that the packet can be routed through.</a:t>
            </a:r>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8</a:t>
            </a:fld>
            <a:endParaRPr lang="en-IN"/>
          </a:p>
        </p:txBody>
      </p:sp>
    </p:spTree>
    <p:extLst>
      <p:ext uri="{BB962C8B-B14F-4D97-AF65-F5344CB8AC3E}">
        <p14:creationId xmlns:p14="http://schemas.microsoft.com/office/powerpoint/2010/main" val="267756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Shortest </a:t>
            </a:r>
            <a:r>
              <a:rPr lang="en-IN" dirty="0"/>
              <a:t>path</a:t>
            </a:r>
          </a:p>
        </p:txBody>
      </p:sp>
      <p:sp>
        <p:nvSpPr>
          <p:cNvPr id="3" name="Content Placeholder 2"/>
          <p:cNvSpPr>
            <a:spLocks noGrp="1"/>
          </p:cNvSpPr>
          <p:nvPr>
            <p:ph idx="1"/>
          </p:nvPr>
        </p:nvSpPr>
        <p:spPr/>
        <p:txBody>
          <a:bodyPr/>
          <a:lstStyle/>
          <a:p>
            <a:pPr algn="just"/>
            <a:r>
              <a:rPr lang="en-IN" dirty="0" smtClean="0"/>
              <a:t>In this algorithm, to select a route, the algorithm discovers the shortest path between two nodes. It can use multiple hops, the geographical area in kilometres or labelling of arcs for measuring path length.</a:t>
            </a:r>
          </a:p>
          <a:p>
            <a:pPr algn="just"/>
            <a:r>
              <a:rPr lang="en-IN" dirty="0" smtClean="0"/>
              <a:t>The labelling of arcs can be done with mean queuing, transmission delay for a standard test packet on an hourly basis, or computed as a function of bandwidth, average distance traffic, communication cost, mean queue length, measured delay or some other factors.</a:t>
            </a:r>
          </a:p>
          <a:p>
            <a:pPr algn="just"/>
            <a:r>
              <a:rPr lang="en-IN" dirty="0" smtClean="0"/>
              <a:t>In shortest path routing, the topology communication network is defined using a directed weighted graph. The nodes in the graph define switching components and the directed arcs in the graph define communication connection between switching components. Each arc has a weight that defines the cost of sharing a packet between two nodes in a specific direction.</a:t>
            </a:r>
          </a:p>
          <a:p>
            <a:pPr algn="just"/>
            <a:endParaRPr lang="en-IN" dirty="0"/>
          </a:p>
        </p:txBody>
      </p:sp>
      <p:sp>
        <p:nvSpPr>
          <p:cNvPr id="4" name="Footer Placeholder 3"/>
          <p:cNvSpPr>
            <a:spLocks noGrp="1"/>
          </p:cNvSpPr>
          <p:nvPr>
            <p:ph type="ftr" sz="quarter" idx="11"/>
          </p:nvPr>
        </p:nvSpPr>
        <p:spPr/>
        <p:txBody>
          <a:bodyPr/>
          <a:lstStyle/>
          <a:p>
            <a:r>
              <a:rPr lang="en-IN" smtClean="0"/>
              <a:t>Prof. Vipul Gamit</a:t>
            </a:r>
            <a:endParaRPr lang="en-IN"/>
          </a:p>
        </p:txBody>
      </p:sp>
      <p:sp>
        <p:nvSpPr>
          <p:cNvPr id="5" name="Slide Number Placeholder 4"/>
          <p:cNvSpPr>
            <a:spLocks noGrp="1"/>
          </p:cNvSpPr>
          <p:nvPr>
            <p:ph type="sldNum" sz="quarter" idx="12"/>
          </p:nvPr>
        </p:nvSpPr>
        <p:spPr/>
        <p:txBody>
          <a:bodyPr/>
          <a:lstStyle/>
          <a:p>
            <a:fld id="{F4042CFC-307D-4447-AC8C-3B0B3E08053E}" type="slidenum">
              <a:rPr lang="en-IN" smtClean="0"/>
              <a:t>9</a:t>
            </a:fld>
            <a:endParaRPr lang="en-IN"/>
          </a:p>
        </p:txBody>
      </p:sp>
    </p:spTree>
    <p:extLst>
      <p:ext uri="{BB962C8B-B14F-4D97-AF65-F5344CB8AC3E}">
        <p14:creationId xmlns:p14="http://schemas.microsoft.com/office/powerpoint/2010/main" val="15072461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192</TotalTime>
  <Words>2281</Words>
  <Application>Microsoft Office PowerPoint</Application>
  <PresentationFormat>Widescreen</PresentationFormat>
  <Paragraphs>213</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Retrospect</vt:lpstr>
      <vt:lpstr>Unit 4</vt:lpstr>
      <vt:lpstr>Covered Topics </vt:lpstr>
      <vt:lpstr>   Design issues </vt:lpstr>
      <vt:lpstr>   Store − and − Forward Packet Switching </vt:lpstr>
      <vt:lpstr> Services to Transport Layer </vt:lpstr>
      <vt:lpstr> Providing Connection Oriented Service </vt:lpstr>
      <vt:lpstr>    Providing Connectionless Service </vt:lpstr>
      <vt:lpstr>Routing algorithms</vt:lpstr>
      <vt:lpstr>Shortest path</vt:lpstr>
      <vt:lpstr>PowerPoint Presentation</vt:lpstr>
      <vt:lpstr>PowerPoint Presentation</vt:lpstr>
      <vt:lpstr>PowerPoint Presentation</vt:lpstr>
      <vt:lpstr>flooding</vt:lpstr>
      <vt:lpstr>PowerPoint Presentation</vt:lpstr>
      <vt:lpstr> Distance Vector Routing </vt:lpstr>
      <vt:lpstr>PowerPoint Presentation</vt:lpstr>
      <vt:lpstr> What is hierarchical routing? </vt:lpstr>
      <vt:lpstr>       Example  </vt:lpstr>
      <vt:lpstr>Let see the full routing table for router 1A which has 17 entries, as shown below</vt:lpstr>
      <vt:lpstr>PowerPoint Presentation</vt:lpstr>
      <vt:lpstr>PowerPoint Presentation</vt:lpstr>
      <vt:lpstr>What is congestion?</vt:lpstr>
      <vt:lpstr>PowerPoint Presentation</vt:lpstr>
      <vt:lpstr>PowerPoint Presentation</vt:lpstr>
      <vt:lpstr>Let us consider an example to understand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VVG</dc:creator>
  <cp:lastModifiedBy>VVG</cp:lastModifiedBy>
  <cp:revision>90</cp:revision>
  <dcterms:created xsi:type="dcterms:W3CDTF">2023-03-14T02:20:46Z</dcterms:created>
  <dcterms:modified xsi:type="dcterms:W3CDTF">2023-03-27T02:48:42Z</dcterms:modified>
</cp:coreProperties>
</file>