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72" r:id="rId5"/>
    <p:sldId id="273" r:id="rId6"/>
    <p:sldId id="278" r:id="rId7"/>
    <p:sldId id="279" r:id="rId8"/>
    <p:sldId id="280" r:id="rId9"/>
    <p:sldId id="281" r:id="rId10"/>
    <p:sldId id="282" r:id="rId11"/>
    <p:sldId id="283" r:id="rId12"/>
    <p:sldId id="284" r:id="rId13"/>
    <p:sldId id="285" r:id="rId14"/>
    <p:sldId id="286" r:id="rId15"/>
    <p:sldId id="287" r:id="rId16"/>
    <p:sldId id="288" r:id="rId17"/>
    <p:sldId id="290" r:id="rId18"/>
    <p:sldId id="275" r:id="rId19"/>
    <p:sldId id="276"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pos="384" userDrawn="1">
          <p15:clr>
            <a:srgbClr val="A4A3A4"/>
          </p15:clr>
        </p15:guide>
        <p15:guide id="5" orient="horz" pos="504" userDrawn="1">
          <p15:clr>
            <a:srgbClr val="A4A3A4"/>
          </p15:clr>
        </p15:guide>
        <p15:guide id="6" orient="horz" pos="720" userDrawn="1">
          <p15:clr>
            <a:srgbClr val="A4A3A4"/>
          </p15:clr>
        </p15:guide>
        <p15:guide id="7" orient="horz" pos="37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B5B5"/>
    <a:srgbClr val="84B3E1"/>
    <a:srgbClr val="629292"/>
    <a:srgbClr val="C9E9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38" autoAdjust="0"/>
    <p:restoredTop sz="96723" autoAdjust="0"/>
  </p:normalViewPr>
  <p:slideViewPr>
    <p:cSldViewPr snapToGrid="0" showGuides="1">
      <p:cViewPr varScale="1">
        <p:scale>
          <a:sx n="127" d="100"/>
          <a:sy n="127" d="100"/>
        </p:scale>
        <p:origin x="204" y="114"/>
      </p:cViewPr>
      <p:guideLst>
        <p:guide orient="horz" pos="2160"/>
        <p:guide pos="3840"/>
        <p:guide pos="7296"/>
        <p:guide pos="384"/>
        <p:guide orient="horz" pos="504"/>
        <p:guide orient="horz" pos="720"/>
        <p:guide orient="horz" pos="374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2B4FAE-0A65-4E77-8759-69D676CBEA77}" type="datetimeFigureOut">
              <a:rPr lang="en-ID" smtClean="0"/>
              <a:t>01/07/2023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27324-3899-4D4D-AD61-B3F74C3D6C20}" type="slidenum">
              <a:rPr lang="en-ID" smtClean="0"/>
              <a:t>‹#›</a:t>
            </a:fld>
            <a:endParaRPr lang="en-ID"/>
          </a:p>
        </p:txBody>
      </p:sp>
    </p:spTree>
    <p:extLst>
      <p:ext uri="{BB962C8B-B14F-4D97-AF65-F5344CB8AC3E}">
        <p14:creationId xmlns:p14="http://schemas.microsoft.com/office/powerpoint/2010/main" val="96466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8227324-3899-4D4D-AD61-B3F74C3D6C20}" type="slidenum">
              <a:rPr lang="en-ID" smtClean="0"/>
              <a:t>1</a:t>
            </a:fld>
            <a:endParaRPr lang="en-ID"/>
          </a:p>
        </p:txBody>
      </p:sp>
    </p:spTree>
    <p:extLst>
      <p:ext uri="{BB962C8B-B14F-4D97-AF65-F5344CB8AC3E}">
        <p14:creationId xmlns:p14="http://schemas.microsoft.com/office/powerpoint/2010/main" val="2004797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08227324-3899-4D4D-AD61-B3F74C3D6C20}" type="slidenum">
              <a:rPr lang="en-ID" smtClean="0"/>
              <a:t>20</a:t>
            </a:fld>
            <a:endParaRPr lang="en-ID"/>
          </a:p>
        </p:txBody>
      </p:sp>
    </p:spTree>
    <p:extLst>
      <p:ext uri="{BB962C8B-B14F-4D97-AF65-F5344CB8AC3E}">
        <p14:creationId xmlns:p14="http://schemas.microsoft.com/office/powerpoint/2010/main" val="26725722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912C2A-B22B-448F-A288-E021474BDDEC}"/>
              </a:ext>
            </a:extLst>
          </p:cNvPr>
          <p:cNvSpPr/>
          <p:nvPr userDrawn="1"/>
        </p:nvSpPr>
        <p:spPr>
          <a:xfrm>
            <a:off x="6096000" y="0"/>
            <a:ext cx="6096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0" name="Straight Connector 9">
            <a:extLst>
              <a:ext uri="{FF2B5EF4-FFF2-40B4-BE49-F238E27FC236}">
                <a16:creationId xmlns:a16="http://schemas.microsoft.com/office/drawing/2014/main" id="{059979A1-D35F-4ABE-8D4D-983F14280482}"/>
              </a:ext>
            </a:extLst>
          </p:cNvPr>
          <p:cNvCxnSpPr>
            <a:cxnSpLocks/>
          </p:cNvCxnSpPr>
          <p:nvPr userDrawn="1"/>
        </p:nvCxnSpPr>
        <p:spPr>
          <a:xfrm>
            <a:off x="6711043" y="4895580"/>
            <a:ext cx="65791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1C9CA36-D0B5-4D38-9A4A-0B73D73C9B9A}"/>
              </a:ext>
            </a:extLst>
          </p:cNvPr>
          <p:cNvPicPr>
            <a:picLocks noChangeAspect="1"/>
          </p:cNvPicPr>
          <p:nvPr userDrawn="1"/>
        </p:nvPicPr>
        <p:blipFill rotWithShape="1">
          <a:blip r:embed="rId2">
            <a:extLst>
              <a:ext uri="{28A0092B-C50C-407E-A947-70E740481C1C}">
                <a14:useLocalDpi xmlns:a14="http://schemas.microsoft.com/office/drawing/2010/main"/>
              </a:ext>
            </a:extLst>
          </a:blip>
          <a:srcRect l="35690" t="44951" r="29720" b="44305"/>
          <a:stretch/>
        </p:blipFill>
        <p:spPr>
          <a:xfrm>
            <a:off x="6711043" y="2836636"/>
            <a:ext cx="1188357" cy="376464"/>
          </a:xfrm>
          <a:prstGeom prst="rect">
            <a:avLst/>
          </a:prstGeom>
          <a:effectLst/>
        </p:spPr>
      </p:pic>
      <p:sp>
        <p:nvSpPr>
          <p:cNvPr id="2" name="Title 1">
            <a:extLst>
              <a:ext uri="{FF2B5EF4-FFF2-40B4-BE49-F238E27FC236}">
                <a16:creationId xmlns:a16="http://schemas.microsoft.com/office/drawing/2014/main" id="{975F67BC-FC64-4CB9-8A47-C7ECDE86A7C6}"/>
              </a:ext>
            </a:extLst>
          </p:cNvPr>
          <p:cNvSpPr>
            <a:spLocks noGrp="1"/>
          </p:cNvSpPr>
          <p:nvPr>
            <p:ph type="ctrTitle"/>
          </p:nvPr>
        </p:nvSpPr>
        <p:spPr>
          <a:xfrm>
            <a:off x="6711042" y="3438520"/>
            <a:ext cx="4871357" cy="1329595"/>
          </a:xfrm>
        </p:spPr>
        <p:txBody>
          <a:bodyPr vert="horz" wrap="square" lIns="0" tIns="0" rIns="0" bIns="0" rtlCol="0" anchor="ctr">
            <a:spAutoFit/>
          </a:bodyPr>
          <a:lstStyle>
            <a:lvl1pPr>
              <a:defRPr lang="en-ID" sz="4800">
                <a:solidFill>
                  <a:schemeClr val="bg1"/>
                </a:solidFill>
              </a:defRPr>
            </a:lvl1pPr>
          </a:lstStyle>
          <a:p>
            <a:pPr marL="0" lvl="0"/>
            <a:r>
              <a:rPr lang="en-US" dirty="0"/>
              <a:t>Click to edit Master title style</a:t>
            </a:r>
            <a:endParaRPr lang="en-ID" dirty="0"/>
          </a:p>
        </p:txBody>
      </p:sp>
      <p:sp>
        <p:nvSpPr>
          <p:cNvPr id="3" name="Subtitle 2">
            <a:extLst>
              <a:ext uri="{FF2B5EF4-FFF2-40B4-BE49-F238E27FC236}">
                <a16:creationId xmlns:a16="http://schemas.microsoft.com/office/drawing/2014/main" id="{50C268F6-B020-445D-9AB5-BA8DD40ED247}"/>
              </a:ext>
            </a:extLst>
          </p:cNvPr>
          <p:cNvSpPr>
            <a:spLocks noGrp="1"/>
          </p:cNvSpPr>
          <p:nvPr>
            <p:ph type="subTitle" idx="1"/>
          </p:nvPr>
        </p:nvSpPr>
        <p:spPr>
          <a:xfrm>
            <a:off x="6711042" y="5023045"/>
            <a:ext cx="4871357" cy="387798"/>
          </a:xfrm>
        </p:spPr>
        <p:txBody>
          <a:bodyPr vert="horz" wrap="square" lIns="0" tIns="0" rIns="0" bIns="0" rtlCol="0">
            <a:spAutoFit/>
          </a:bodyPr>
          <a:lstStyle>
            <a:lvl1pPr marL="0" indent="0">
              <a:buNone/>
              <a:defRPr lang="en-ID">
                <a:solidFill>
                  <a:schemeClr val="bg1"/>
                </a:solidFill>
              </a:defRPr>
            </a:lvl1pPr>
          </a:lstStyle>
          <a:p>
            <a:pPr lvl="0"/>
            <a:r>
              <a:rPr lang="en-US" dirty="0"/>
              <a:t>Click to edit Master subtitle style</a:t>
            </a:r>
            <a:endParaRPr lang="en-ID" dirty="0"/>
          </a:p>
        </p:txBody>
      </p:sp>
      <p:sp>
        <p:nvSpPr>
          <p:cNvPr id="13" name="Picture Placeholder 12">
            <a:extLst>
              <a:ext uri="{FF2B5EF4-FFF2-40B4-BE49-F238E27FC236}">
                <a16:creationId xmlns:a16="http://schemas.microsoft.com/office/drawing/2014/main" id="{9D5B3D1E-D062-4490-AFA8-2A9F4EC54305}"/>
              </a:ext>
            </a:extLst>
          </p:cNvPr>
          <p:cNvSpPr>
            <a:spLocks noGrp="1"/>
          </p:cNvSpPr>
          <p:nvPr>
            <p:ph type="pic" sz="quarter" idx="10"/>
          </p:nvPr>
        </p:nvSpPr>
        <p:spPr>
          <a:xfrm>
            <a:off x="0" y="0"/>
            <a:ext cx="6096000" cy="6858000"/>
          </a:xfrm>
        </p:spPr>
        <p:txBody>
          <a:bodyPr/>
          <a:lstStyle/>
          <a:p>
            <a:endParaRPr lang="en-ID"/>
          </a:p>
        </p:txBody>
      </p:sp>
    </p:spTree>
    <p:extLst>
      <p:ext uri="{BB962C8B-B14F-4D97-AF65-F5344CB8AC3E}">
        <p14:creationId xmlns:p14="http://schemas.microsoft.com/office/powerpoint/2010/main" val="778985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CAC92-5FD2-4804-8C8C-EA69998B39D3}"/>
              </a:ext>
            </a:extLst>
          </p:cNvPr>
          <p:cNvSpPr>
            <a:spLocks noGrp="1"/>
          </p:cNvSpPr>
          <p:nvPr>
            <p:ph type="title"/>
          </p:nvPr>
        </p:nvSpPr>
        <p:spPr>
          <a:xfrm>
            <a:off x="609600" y="88128"/>
            <a:ext cx="10972800" cy="706662"/>
          </a:xfrm>
        </p:spPr>
        <p:txBody>
          <a:bodyPr vert="horz" lIns="0" tIns="0" rIns="0" bIns="0" rtlCol="0" anchor="b">
            <a:normAutofit/>
          </a:bodyPr>
          <a:lstStyle>
            <a:lvl1pPr>
              <a:defRPr lang="en-ID" sz="3200">
                <a:solidFill>
                  <a:schemeClr val="tx2"/>
                </a:solidFill>
              </a:defRPr>
            </a:lvl1pPr>
          </a:lstStyle>
          <a:p>
            <a:pPr marL="0" lvl="0"/>
            <a:r>
              <a:rPr lang="en-US"/>
              <a:t>Click to edit Master title style</a:t>
            </a:r>
            <a:endParaRPr lang="en-ID"/>
          </a:p>
        </p:txBody>
      </p:sp>
      <p:sp>
        <p:nvSpPr>
          <p:cNvPr id="3" name="Content Placeholder 2">
            <a:extLst>
              <a:ext uri="{FF2B5EF4-FFF2-40B4-BE49-F238E27FC236}">
                <a16:creationId xmlns:a16="http://schemas.microsoft.com/office/drawing/2014/main" id="{A95BA649-F68C-4D5E-9DB9-AC1C3DB2EB63}"/>
              </a:ext>
            </a:extLst>
          </p:cNvPr>
          <p:cNvSpPr>
            <a:spLocks noGrp="1"/>
          </p:cNvSpPr>
          <p:nvPr>
            <p:ph idx="1"/>
          </p:nvPr>
        </p:nvSpPr>
        <p:spPr>
          <a:xfrm>
            <a:off x="609600" y="1008613"/>
            <a:ext cx="10972800" cy="5168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C3AAEE7-4095-415E-ADD4-8F767E2C3608}"/>
              </a:ext>
            </a:extLst>
          </p:cNvPr>
          <p:cNvSpPr>
            <a:spLocks noGrp="1"/>
          </p:cNvSpPr>
          <p:nvPr>
            <p:ph type="dt" sz="half" idx="10"/>
          </p:nvPr>
        </p:nvSpPr>
        <p:spPr>
          <a:xfrm>
            <a:off x="10560050" y="6463283"/>
            <a:ext cx="1022350" cy="184666"/>
          </a:xfrm>
        </p:spPr>
        <p:txBody>
          <a:bodyPr vert="horz" wrap="square" lIns="0" tIns="0" rIns="0" bIns="0" rtlCol="0" anchor="ctr">
            <a:spAutoFit/>
          </a:bodyPr>
          <a:lstStyle>
            <a:lvl1pPr algn="r">
              <a:defRPr lang="en-ID" smtClean="0">
                <a:solidFill>
                  <a:schemeClr val="tx1">
                    <a:lumMod val="50000"/>
                    <a:lumOff val="50000"/>
                  </a:schemeClr>
                </a:solidFill>
                <a:latin typeface="+mn-lt"/>
              </a:defRPr>
            </a:lvl1pPr>
          </a:lstStyle>
          <a:p>
            <a:fld id="{43E2D749-843A-4CF2-BA5B-0BB9149F832F}" type="datetime1">
              <a:rPr lang="en-ID" smtClean="0"/>
              <a:t>01/07/2023</a:t>
            </a:fld>
            <a:endParaRPr lang="en-ID"/>
          </a:p>
        </p:txBody>
      </p:sp>
      <p:sp>
        <p:nvSpPr>
          <p:cNvPr id="9" name="Rectangle: Top Corners Rounded 8">
            <a:extLst>
              <a:ext uri="{FF2B5EF4-FFF2-40B4-BE49-F238E27FC236}">
                <a16:creationId xmlns:a16="http://schemas.microsoft.com/office/drawing/2014/main" id="{7025C961-B06B-4956-806B-BE834F6811D5}"/>
              </a:ext>
            </a:extLst>
          </p:cNvPr>
          <p:cNvSpPr/>
          <p:nvPr userDrawn="1"/>
        </p:nvSpPr>
        <p:spPr>
          <a:xfrm rot="5400000">
            <a:off x="284614" y="6056744"/>
            <a:ext cx="428514" cy="997745"/>
          </a:xfrm>
          <a:prstGeom prst="round2SameRect">
            <a:avLst>
              <a:gd name="adj1" fmla="val 50000"/>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Oval 9">
            <a:extLst>
              <a:ext uri="{FF2B5EF4-FFF2-40B4-BE49-F238E27FC236}">
                <a16:creationId xmlns:a16="http://schemas.microsoft.com/office/drawing/2014/main" id="{ECF2B506-E791-4E0A-8A3C-9D25AABC6D56}"/>
              </a:ext>
            </a:extLst>
          </p:cNvPr>
          <p:cNvSpPr/>
          <p:nvPr userDrawn="1"/>
        </p:nvSpPr>
        <p:spPr>
          <a:xfrm>
            <a:off x="609600" y="6384166"/>
            <a:ext cx="342900" cy="3429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cxnSp>
        <p:nvCxnSpPr>
          <p:cNvPr id="11" name="Straight Connector 10">
            <a:extLst>
              <a:ext uri="{FF2B5EF4-FFF2-40B4-BE49-F238E27FC236}">
                <a16:creationId xmlns:a16="http://schemas.microsoft.com/office/drawing/2014/main" id="{4E9005DD-915C-4E7E-BF60-69091252018F}"/>
              </a:ext>
            </a:extLst>
          </p:cNvPr>
          <p:cNvCxnSpPr/>
          <p:nvPr userDrawn="1"/>
        </p:nvCxnSpPr>
        <p:spPr>
          <a:xfrm>
            <a:off x="609600" y="901701"/>
            <a:ext cx="477440" cy="0"/>
          </a:xfrm>
          <a:prstGeom prst="line">
            <a:avLst/>
          </a:prstGeom>
          <a:ln w="254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0D1B70B0-5FEC-49BA-A698-BEC51B8C4B6C}"/>
              </a:ext>
            </a:extLst>
          </p:cNvPr>
          <p:cNvSpPr>
            <a:spLocks noGrp="1"/>
          </p:cNvSpPr>
          <p:nvPr>
            <p:ph type="ftr" sz="quarter" idx="11"/>
          </p:nvPr>
        </p:nvSpPr>
        <p:spPr>
          <a:xfrm>
            <a:off x="1106090" y="6463283"/>
            <a:ext cx="4310460" cy="184666"/>
          </a:xfrm>
        </p:spPr>
        <p:txBody>
          <a:bodyPr vert="horz" wrap="square" lIns="0" tIns="0" rIns="0" bIns="0" rtlCol="0" anchor="ctr">
            <a:spAutoFit/>
          </a:bodyPr>
          <a:lstStyle>
            <a:lvl1pPr algn="l">
              <a:defRPr lang="en-ID" smtClean="0">
                <a:solidFill>
                  <a:schemeClr val="tx1">
                    <a:lumMod val="50000"/>
                    <a:lumOff val="50000"/>
                  </a:schemeClr>
                </a:solidFill>
                <a:latin typeface="+mj-lt"/>
              </a:defRPr>
            </a:lvl1pPr>
          </a:lstStyle>
          <a:p>
            <a:r>
              <a:rPr lang="en-ID"/>
              <a:t>Footer</a:t>
            </a:r>
          </a:p>
        </p:txBody>
      </p:sp>
      <p:sp>
        <p:nvSpPr>
          <p:cNvPr id="6" name="Slide Number Placeholder 5">
            <a:extLst>
              <a:ext uri="{FF2B5EF4-FFF2-40B4-BE49-F238E27FC236}">
                <a16:creationId xmlns:a16="http://schemas.microsoft.com/office/drawing/2014/main" id="{40F9F326-BA84-4729-AF08-57BF1C417D4B}"/>
              </a:ext>
            </a:extLst>
          </p:cNvPr>
          <p:cNvSpPr>
            <a:spLocks noGrp="1"/>
          </p:cNvSpPr>
          <p:nvPr>
            <p:ph type="sldNum" sz="quarter" idx="12"/>
          </p:nvPr>
        </p:nvSpPr>
        <p:spPr>
          <a:xfrm>
            <a:off x="667237" y="6463283"/>
            <a:ext cx="227626" cy="184666"/>
          </a:xfrm>
        </p:spPr>
        <p:txBody>
          <a:bodyPr vert="horz" wrap="none" lIns="0" tIns="0" rIns="0" bIns="0" rtlCol="0" anchor="ctr">
            <a:spAutoFit/>
          </a:bodyPr>
          <a:lstStyle>
            <a:lvl1pPr algn="ctr">
              <a:defRPr lang="en-ID" smtClean="0">
                <a:solidFill>
                  <a:schemeClr val="tx1">
                    <a:lumMod val="50000"/>
                    <a:lumOff val="50000"/>
                  </a:schemeClr>
                </a:solidFill>
                <a:latin typeface="+mj-lt"/>
              </a:defRPr>
            </a:lvl1pPr>
          </a:lstStyle>
          <a:p>
            <a:fld id="{20A13858-C2AA-4A16-A43A-77ABAD7631C2}" type="slidenum">
              <a:rPr lang="en-ID" smtClean="0"/>
              <a:pPr/>
              <a:t>‹#›</a:t>
            </a:fld>
            <a:endParaRPr lang="en-ID" dirty="0"/>
          </a:p>
        </p:txBody>
      </p:sp>
    </p:spTree>
    <p:extLst>
      <p:ext uri="{BB962C8B-B14F-4D97-AF65-F5344CB8AC3E}">
        <p14:creationId xmlns:p14="http://schemas.microsoft.com/office/powerpoint/2010/main" val="245638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51875B76-8257-423E-819D-4BE4130B36F7}"/>
              </a:ext>
            </a:extLst>
          </p:cNvPr>
          <p:cNvSpPr/>
          <p:nvPr userDrawn="1"/>
        </p:nvSpPr>
        <p:spPr>
          <a:xfrm>
            <a:off x="0" y="0"/>
            <a:ext cx="4813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9" name="Straight Connector 18">
            <a:extLst>
              <a:ext uri="{FF2B5EF4-FFF2-40B4-BE49-F238E27FC236}">
                <a16:creationId xmlns:a16="http://schemas.microsoft.com/office/drawing/2014/main" id="{B9038D0B-BB82-416A-8C81-3782C4AEB9F6}"/>
              </a:ext>
            </a:extLst>
          </p:cNvPr>
          <p:cNvCxnSpPr>
            <a:cxnSpLocks/>
          </p:cNvCxnSpPr>
          <p:nvPr userDrawn="1"/>
        </p:nvCxnSpPr>
        <p:spPr>
          <a:xfrm>
            <a:off x="609600" y="4375752"/>
            <a:ext cx="954881"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Rectangle: Top Corners Rounded 19">
            <a:extLst>
              <a:ext uri="{FF2B5EF4-FFF2-40B4-BE49-F238E27FC236}">
                <a16:creationId xmlns:a16="http://schemas.microsoft.com/office/drawing/2014/main" id="{AF6EC00C-C9EE-4333-8815-7869F2E4CBAE}"/>
              </a:ext>
            </a:extLst>
          </p:cNvPr>
          <p:cNvSpPr/>
          <p:nvPr userDrawn="1"/>
        </p:nvSpPr>
        <p:spPr>
          <a:xfrm rot="5400000">
            <a:off x="284614" y="6056744"/>
            <a:ext cx="428514" cy="997745"/>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Oval 20">
            <a:extLst>
              <a:ext uri="{FF2B5EF4-FFF2-40B4-BE49-F238E27FC236}">
                <a16:creationId xmlns:a16="http://schemas.microsoft.com/office/drawing/2014/main" id="{2095A911-B621-4070-9983-9A15A523CD93}"/>
              </a:ext>
            </a:extLst>
          </p:cNvPr>
          <p:cNvSpPr/>
          <p:nvPr userDrawn="1"/>
        </p:nvSpPr>
        <p:spPr>
          <a:xfrm>
            <a:off x="609600" y="6384166"/>
            <a:ext cx="342900" cy="3429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2" name="Title 1">
            <a:extLst>
              <a:ext uri="{FF2B5EF4-FFF2-40B4-BE49-F238E27FC236}">
                <a16:creationId xmlns:a16="http://schemas.microsoft.com/office/drawing/2014/main" id="{53DCAC92-5FD2-4804-8C8C-EA69998B39D3}"/>
              </a:ext>
            </a:extLst>
          </p:cNvPr>
          <p:cNvSpPr>
            <a:spLocks noGrp="1"/>
          </p:cNvSpPr>
          <p:nvPr>
            <p:ph type="title"/>
          </p:nvPr>
        </p:nvSpPr>
        <p:spPr>
          <a:xfrm>
            <a:off x="609600" y="3261872"/>
            <a:ext cx="3479800" cy="997196"/>
          </a:xfrm>
        </p:spPr>
        <p:txBody>
          <a:bodyPr vert="horz" wrap="square" lIns="0" tIns="0" rIns="0" bIns="0" rtlCol="0" anchor="b">
            <a:spAutoFit/>
          </a:bodyPr>
          <a:lstStyle>
            <a:lvl1pPr>
              <a:defRPr lang="en-ID" sz="3600">
                <a:solidFill>
                  <a:schemeClr val="bg1"/>
                </a:solidFill>
              </a:defRPr>
            </a:lvl1pPr>
          </a:lstStyle>
          <a:p>
            <a:pPr marL="0" lvl="0"/>
            <a:r>
              <a:rPr lang="en-US" dirty="0"/>
              <a:t>Click to edit Master title style</a:t>
            </a:r>
            <a:endParaRPr lang="en-ID" dirty="0"/>
          </a:p>
        </p:txBody>
      </p:sp>
      <p:sp>
        <p:nvSpPr>
          <p:cNvPr id="3" name="Content Placeholder 2">
            <a:extLst>
              <a:ext uri="{FF2B5EF4-FFF2-40B4-BE49-F238E27FC236}">
                <a16:creationId xmlns:a16="http://schemas.microsoft.com/office/drawing/2014/main" id="{A95BA649-F68C-4D5E-9DB9-AC1C3DB2EB63}"/>
              </a:ext>
            </a:extLst>
          </p:cNvPr>
          <p:cNvSpPr>
            <a:spLocks noGrp="1"/>
          </p:cNvSpPr>
          <p:nvPr>
            <p:ph idx="1"/>
          </p:nvPr>
        </p:nvSpPr>
        <p:spPr>
          <a:xfrm>
            <a:off x="5295900" y="667657"/>
            <a:ext cx="6286500" cy="55093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C3AAEE7-4095-415E-ADD4-8F767E2C3608}"/>
              </a:ext>
            </a:extLst>
          </p:cNvPr>
          <p:cNvSpPr>
            <a:spLocks noGrp="1"/>
          </p:cNvSpPr>
          <p:nvPr>
            <p:ph type="dt" sz="half" idx="10"/>
          </p:nvPr>
        </p:nvSpPr>
        <p:spPr>
          <a:xfrm>
            <a:off x="10560050" y="6463283"/>
            <a:ext cx="1022350" cy="184666"/>
          </a:xfrm>
        </p:spPr>
        <p:txBody>
          <a:bodyPr vert="horz" wrap="square" lIns="0" tIns="0" rIns="0" bIns="0" rtlCol="0" anchor="ctr">
            <a:spAutoFit/>
          </a:bodyPr>
          <a:lstStyle>
            <a:lvl1pPr algn="r">
              <a:defRPr lang="en-ID" smtClean="0">
                <a:solidFill>
                  <a:schemeClr val="tx1">
                    <a:lumMod val="50000"/>
                    <a:lumOff val="50000"/>
                  </a:schemeClr>
                </a:solidFill>
                <a:latin typeface="+mn-lt"/>
              </a:defRPr>
            </a:lvl1pPr>
          </a:lstStyle>
          <a:p>
            <a:fld id="{43E2D749-843A-4CF2-BA5B-0BB9149F832F}" type="datetime1">
              <a:rPr lang="en-ID" smtClean="0"/>
              <a:t>01/07/2023</a:t>
            </a:fld>
            <a:endParaRPr lang="en-ID"/>
          </a:p>
        </p:txBody>
      </p:sp>
      <p:sp>
        <p:nvSpPr>
          <p:cNvPr id="5" name="Footer Placeholder 4">
            <a:extLst>
              <a:ext uri="{FF2B5EF4-FFF2-40B4-BE49-F238E27FC236}">
                <a16:creationId xmlns:a16="http://schemas.microsoft.com/office/drawing/2014/main" id="{0D1B70B0-5FEC-49BA-A698-BEC51B8C4B6C}"/>
              </a:ext>
            </a:extLst>
          </p:cNvPr>
          <p:cNvSpPr>
            <a:spLocks noGrp="1"/>
          </p:cNvSpPr>
          <p:nvPr>
            <p:ph type="ftr" sz="quarter" idx="11"/>
          </p:nvPr>
        </p:nvSpPr>
        <p:spPr>
          <a:xfrm>
            <a:off x="1106090" y="6463283"/>
            <a:ext cx="2871550" cy="184666"/>
          </a:xfrm>
        </p:spPr>
        <p:txBody>
          <a:bodyPr vert="horz" wrap="square" lIns="0" tIns="0" rIns="0" bIns="0" rtlCol="0" anchor="ctr">
            <a:spAutoFit/>
          </a:bodyPr>
          <a:lstStyle>
            <a:lvl1pPr algn="l">
              <a:defRPr lang="en-ID" smtClean="0">
                <a:solidFill>
                  <a:schemeClr val="bg1"/>
                </a:solidFill>
                <a:latin typeface="+mj-lt"/>
              </a:defRPr>
            </a:lvl1pPr>
          </a:lstStyle>
          <a:p>
            <a:r>
              <a:rPr lang="en-ID"/>
              <a:t>Footer</a:t>
            </a:r>
          </a:p>
        </p:txBody>
      </p:sp>
      <p:sp>
        <p:nvSpPr>
          <p:cNvPr id="6" name="Slide Number Placeholder 5">
            <a:extLst>
              <a:ext uri="{FF2B5EF4-FFF2-40B4-BE49-F238E27FC236}">
                <a16:creationId xmlns:a16="http://schemas.microsoft.com/office/drawing/2014/main" id="{40F9F326-BA84-4729-AF08-57BF1C417D4B}"/>
              </a:ext>
            </a:extLst>
          </p:cNvPr>
          <p:cNvSpPr>
            <a:spLocks noGrp="1"/>
          </p:cNvSpPr>
          <p:nvPr>
            <p:ph type="sldNum" sz="quarter" idx="12"/>
          </p:nvPr>
        </p:nvSpPr>
        <p:spPr>
          <a:xfrm>
            <a:off x="667237" y="6463283"/>
            <a:ext cx="227626" cy="184666"/>
          </a:xfrm>
        </p:spPr>
        <p:txBody>
          <a:bodyPr vert="horz" wrap="none" lIns="0" tIns="0" rIns="0" bIns="0" rtlCol="0" anchor="ctr">
            <a:spAutoFit/>
          </a:bodyPr>
          <a:lstStyle>
            <a:lvl1pPr algn="ctr">
              <a:defRPr lang="en-ID" smtClean="0">
                <a:solidFill>
                  <a:schemeClr val="bg1"/>
                </a:solidFill>
                <a:latin typeface="+mj-lt"/>
              </a:defRPr>
            </a:lvl1pPr>
          </a:lstStyle>
          <a:p>
            <a:fld id="{20A13858-C2AA-4A16-A43A-77ABAD7631C2}" type="slidenum">
              <a:rPr lang="en-ID" smtClean="0"/>
              <a:pPr/>
              <a:t>‹#›</a:t>
            </a:fld>
            <a:endParaRPr lang="en-ID" dirty="0"/>
          </a:p>
        </p:txBody>
      </p:sp>
    </p:spTree>
    <p:extLst>
      <p:ext uri="{BB962C8B-B14F-4D97-AF65-F5344CB8AC3E}">
        <p14:creationId xmlns:p14="http://schemas.microsoft.com/office/powerpoint/2010/main" val="2975067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CAC92-5FD2-4804-8C8C-EA69998B39D3}"/>
              </a:ext>
            </a:extLst>
          </p:cNvPr>
          <p:cNvSpPr>
            <a:spLocks noGrp="1"/>
          </p:cNvSpPr>
          <p:nvPr>
            <p:ph type="title"/>
          </p:nvPr>
        </p:nvSpPr>
        <p:spPr>
          <a:xfrm>
            <a:off x="609600" y="88128"/>
            <a:ext cx="10972800" cy="706662"/>
          </a:xfrm>
        </p:spPr>
        <p:txBody>
          <a:bodyPr vert="horz" lIns="0" tIns="0" rIns="0" bIns="0" rtlCol="0" anchor="b">
            <a:normAutofit/>
          </a:bodyPr>
          <a:lstStyle>
            <a:lvl1pPr>
              <a:defRPr lang="en-ID" sz="3200">
                <a:solidFill>
                  <a:schemeClr val="tx2"/>
                </a:solidFill>
              </a:defRPr>
            </a:lvl1pPr>
          </a:lstStyle>
          <a:p>
            <a:pPr marL="0" lvl="0"/>
            <a:r>
              <a:rPr lang="en-US"/>
              <a:t>Click to edit Master title style</a:t>
            </a:r>
            <a:endParaRPr lang="en-ID"/>
          </a:p>
        </p:txBody>
      </p:sp>
      <p:sp>
        <p:nvSpPr>
          <p:cNvPr id="3" name="Content Placeholder 2">
            <a:extLst>
              <a:ext uri="{FF2B5EF4-FFF2-40B4-BE49-F238E27FC236}">
                <a16:creationId xmlns:a16="http://schemas.microsoft.com/office/drawing/2014/main" id="{A95BA649-F68C-4D5E-9DB9-AC1C3DB2EB63}"/>
              </a:ext>
            </a:extLst>
          </p:cNvPr>
          <p:cNvSpPr>
            <a:spLocks noGrp="1"/>
          </p:cNvSpPr>
          <p:nvPr>
            <p:ph idx="1"/>
          </p:nvPr>
        </p:nvSpPr>
        <p:spPr>
          <a:xfrm>
            <a:off x="609600" y="1008613"/>
            <a:ext cx="5257800" cy="5168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C3AAEE7-4095-415E-ADD4-8F767E2C3608}"/>
              </a:ext>
            </a:extLst>
          </p:cNvPr>
          <p:cNvSpPr>
            <a:spLocks noGrp="1"/>
          </p:cNvSpPr>
          <p:nvPr>
            <p:ph type="dt" sz="half" idx="10"/>
          </p:nvPr>
        </p:nvSpPr>
        <p:spPr>
          <a:xfrm>
            <a:off x="10560050" y="6463283"/>
            <a:ext cx="1022350" cy="184666"/>
          </a:xfrm>
        </p:spPr>
        <p:txBody>
          <a:bodyPr vert="horz" wrap="square" lIns="0" tIns="0" rIns="0" bIns="0" rtlCol="0" anchor="ctr">
            <a:spAutoFit/>
          </a:bodyPr>
          <a:lstStyle>
            <a:lvl1pPr algn="r">
              <a:defRPr lang="en-ID" smtClean="0">
                <a:solidFill>
                  <a:schemeClr val="tx1">
                    <a:lumMod val="50000"/>
                    <a:lumOff val="50000"/>
                  </a:schemeClr>
                </a:solidFill>
                <a:latin typeface="+mn-lt"/>
              </a:defRPr>
            </a:lvl1pPr>
          </a:lstStyle>
          <a:p>
            <a:fld id="{43E2D749-843A-4CF2-BA5B-0BB9149F832F}" type="datetime1">
              <a:rPr lang="en-ID" smtClean="0"/>
              <a:t>01/07/2023</a:t>
            </a:fld>
            <a:endParaRPr lang="en-ID"/>
          </a:p>
        </p:txBody>
      </p:sp>
      <p:sp>
        <p:nvSpPr>
          <p:cNvPr id="9" name="Rectangle: Top Corners Rounded 8">
            <a:extLst>
              <a:ext uri="{FF2B5EF4-FFF2-40B4-BE49-F238E27FC236}">
                <a16:creationId xmlns:a16="http://schemas.microsoft.com/office/drawing/2014/main" id="{7025C961-B06B-4956-806B-BE834F6811D5}"/>
              </a:ext>
            </a:extLst>
          </p:cNvPr>
          <p:cNvSpPr/>
          <p:nvPr userDrawn="1"/>
        </p:nvSpPr>
        <p:spPr>
          <a:xfrm rot="5400000">
            <a:off x="284614" y="6056744"/>
            <a:ext cx="428514" cy="997745"/>
          </a:xfrm>
          <a:prstGeom prst="round2SameRect">
            <a:avLst>
              <a:gd name="adj1" fmla="val 50000"/>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Oval 9">
            <a:extLst>
              <a:ext uri="{FF2B5EF4-FFF2-40B4-BE49-F238E27FC236}">
                <a16:creationId xmlns:a16="http://schemas.microsoft.com/office/drawing/2014/main" id="{ECF2B506-E791-4E0A-8A3C-9D25AABC6D56}"/>
              </a:ext>
            </a:extLst>
          </p:cNvPr>
          <p:cNvSpPr/>
          <p:nvPr userDrawn="1"/>
        </p:nvSpPr>
        <p:spPr>
          <a:xfrm>
            <a:off x="609600" y="6384166"/>
            <a:ext cx="342900" cy="3429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cxnSp>
        <p:nvCxnSpPr>
          <p:cNvPr id="11" name="Straight Connector 10">
            <a:extLst>
              <a:ext uri="{FF2B5EF4-FFF2-40B4-BE49-F238E27FC236}">
                <a16:creationId xmlns:a16="http://schemas.microsoft.com/office/drawing/2014/main" id="{4E9005DD-915C-4E7E-BF60-69091252018F}"/>
              </a:ext>
            </a:extLst>
          </p:cNvPr>
          <p:cNvCxnSpPr/>
          <p:nvPr userDrawn="1"/>
        </p:nvCxnSpPr>
        <p:spPr>
          <a:xfrm>
            <a:off x="609600" y="901701"/>
            <a:ext cx="477440" cy="0"/>
          </a:xfrm>
          <a:prstGeom prst="line">
            <a:avLst/>
          </a:prstGeom>
          <a:ln w="254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0D1B70B0-5FEC-49BA-A698-BEC51B8C4B6C}"/>
              </a:ext>
            </a:extLst>
          </p:cNvPr>
          <p:cNvSpPr>
            <a:spLocks noGrp="1"/>
          </p:cNvSpPr>
          <p:nvPr>
            <p:ph type="ftr" sz="quarter" idx="11"/>
          </p:nvPr>
        </p:nvSpPr>
        <p:spPr>
          <a:xfrm>
            <a:off x="1106090" y="6463283"/>
            <a:ext cx="4310460" cy="184666"/>
          </a:xfrm>
        </p:spPr>
        <p:txBody>
          <a:bodyPr vert="horz" wrap="square" lIns="0" tIns="0" rIns="0" bIns="0" rtlCol="0" anchor="ctr">
            <a:spAutoFit/>
          </a:bodyPr>
          <a:lstStyle>
            <a:lvl1pPr algn="l">
              <a:defRPr lang="en-ID" smtClean="0">
                <a:solidFill>
                  <a:schemeClr val="tx1">
                    <a:lumMod val="50000"/>
                    <a:lumOff val="50000"/>
                  </a:schemeClr>
                </a:solidFill>
                <a:latin typeface="+mj-lt"/>
              </a:defRPr>
            </a:lvl1pPr>
          </a:lstStyle>
          <a:p>
            <a:r>
              <a:rPr lang="en-ID"/>
              <a:t>Footer</a:t>
            </a:r>
          </a:p>
        </p:txBody>
      </p:sp>
      <p:sp>
        <p:nvSpPr>
          <p:cNvPr id="6" name="Slide Number Placeholder 5">
            <a:extLst>
              <a:ext uri="{FF2B5EF4-FFF2-40B4-BE49-F238E27FC236}">
                <a16:creationId xmlns:a16="http://schemas.microsoft.com/office/drawing/2014/main" id="{40F9F326-BA84-4729-AF08-57BF1C417D4B}"/>
              </a:ext>
            </a:extLst>
          </p:cNvPr>
          <p:cNvSpPr>
            <a:spLocks noGrp="1"/>
          </p:cNvSpPr>
          <p:nvPr>
            <p:ph type="sldNum" sz="quarter" idx="12"/>
          </p:nvPr>
        </p:nvSpPr>
        <p:spPr>
          <a:xfrm>
            <a:off x="667237" y="6463283"/>
            <a:ext cx="227626" cy="184666"/>
          </a:xfrm>
        </p:spPr>
        <p:txBody>
          <a:bodyPr vert="horz" wrap="none" lIns="0" tIns="0" rIns="0" bIns="0" rtlCol="0" anchor="ctr">
            <a:spAutoFit/>
          </a:bodyPr>
          <a:lstStyle>
            <a:lvl1pPr algn="ctr">
              <a:defRPr lang="en-ID" smtClean="0">
                <a:solidFill>
                  <a:schemeClr val="tx1">
                    <a:lumMod val="50000"/>
                    <a:lumOff val="50000"/>
                  </a:schemeClr>
                </a:solidFill>
                <a:latin typeface="+mj-lt"/>
              </a:defRPr>
            </a:lvl1pPr>
          </a:lstStyle>
          <a:p>
            <a:fld id="{20A13858-C2AA-4A16-A43A-77ABAD7631C2}" type="slidenum">
              <a:rPr lang="en-ID" smtClean="0"/>
              <a:pPr/>
              <a:t>‹#›</a:t>
            </a:fld>
            <a:endParaRPr lang="en-ID" dirty="0"/>
          </a:p>
        </p:txBody>
      </p:sp>
      <p:sp>
        <p:nvSpPr>
          <p:cNvPr id="12" name="Content Placeholder 2">
            <a:extLst>
              <a:ext uri="{FF2B5EF4-FFF2-40B4-BE49-F238E27FC236}">
                <a16:creationId xmlns:a16="http://schemas.microsoft.com/office/drawing/2014/main" id="{49D02890-DF78-4B5C-836F-E6CA84457E35}"/>
              </a:ext>
            </a:extLst>
          </p:cNvPr>
          <p:cNvSpPr>
            <a:spLocks noGrp="1"/>
          </p:cNvSpPr>
          <p:nvPr>
            <p:ph idx="13"/>
          </p:nvPr>
        </p:nvSpPr>
        <p:spPr>
          <a:xfrm>
            <a:off x="6324600" y="1008613"/>
            <a:ext cx="5257800" cy="51683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Tree>
    <p:extLst>
      <p:ext uri="{BB962C8B-B14F-4D97-AF65-F5344CB8AC3E}">
        <p14:creationId xmlns:p14="http://schemas.microsoft.com/office/powerpoint/2010/main" val="2846195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CAC92-5FD2-4804-8C8C-EA69998B39D3}"/>
              </a:ext>
            </a:extLst>
          </p:cNvPr>
          <p:cNvSpPr>
            <a:spLocks noGrp="1"/>
          </p:cNvSpPr>
          <p:nvPr>
            <p:ph type="title"/>
          </p:nvPr>
        </p:nvSpPr>
        <p:spPr>
          <a:xfrm>
            <a:off x="609600" y="88128"/>
            <a:ext cx="10972800" cy="706662"/>
          </a:xfrm>
        </p:spPr>
        <p:txBody>
          <a:bodyPr vert="horz" lIns="0" tIns="0" rIns="0" bIns="0" rtlCol="0" anchor="b">
            <a:normAutofit/>
          </a:bodyPr>
          <a:lstStyle>
            <a:lvl1pPr>
              <a:defRPr lang="en-ID" sz="3200">
                <a:solidFill>
                  <a:schemeClr val="tx2"/>
                </a:solidFill>
              </a:defRPr>
            </a:lvl1pPr>
          </a:lstStyle>
          <a:p>
            <a:pPr marL="0" lvl="0"/>
            <a:r>
              <a:rPr lang="en-US" dirty="0"/>
              <a:t>Click to edit Master title style</a:t>
            </a:r>
            <a:endParaRPr lang="en-ID" dirty="0"/>
          </a:p>
        </p:txBody>
      </p:sp>
      <p:sp>
        <p:nvSpPr>
          <p:cNvPr id="3" name="Content Placeholder 2">
            <a:extLst>
              <a:ext uri="{FF2B5EF4-FFF2-40B4-BE49-F238E27FC236}">
                <a16:creationId xmlns:a16="http://schemas.microsoft.com/office/drawing/2014/main" id="{A95BA649-F68C-4D5E-9DB9-AC1C3DB2EB63}"/>
              </a:ext>
            </a:extLst>
          </p:cNvPr>
          <p:cNvSpPr>
            <a:spLocks noGrp="1"/>
          </p:cNvSpPr>
          <p:nvPr>
            <p:ph idx="1"/>
          </p:nvPr>
        </p:nvSpPr>
        <p:spPr>
          <a:xfrm>
            <a:off x="609600" y="1832491"/>
            <a:ext cx="5257800" cy="43444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4" name="Date Placeholder 3">
            <a:extLst>
              <a:ext uri="{FF2B5EF4-FFF2-40B4-BE49-F238E27FC236}">
                <a16:creationId xmlns:a16="http://schemas.microsoft.com/office/drawing/2014/main" id="{EC3AAEE7-4095-415E-ADD4-8F767E2C3608}"/>
              </a:ext>
            </a:extLst>
          </p:cNvPr>
          <p:cNvSpPr>
            <a:spLocks noGrp="1"/>
          </p:cNvSpPr>
          <p:nvPr>
            <p:ph type="dt" sz="half" idx="10"/>
          </p:nvPr>
        </p:nvSpPr>
        <p:spPr>
          <a:xfrm>
            <a:off x="10560050" y="6463283"/>
            <a:ext cx="1022350" cy="184666"/>
          </a:xfrm>
        </p:spPr>
        <p:txBody>
          <a:bodyPr vert="horz" wrap="square" lIns="0" tIns="0" rIns="0" bIns="0" rtlCol="0" anchor="ctr">
            <a:spAutoFit/>
          </a:bodyPr>
          <a:lstStyle>
            <a:lvl1pPr algn="r">
              <a:defRPr lang="en-ID" smtClean="0">
                <a:solidFill>
                  <a:schemeClr val="tx1">
                    <a:lumMod val="50000"/>
                    <a:lumOff val="50000"/>
                  </a:schemeClr>
                </a:solidFill>
                <a:latin typeface="+mn-lt"/>
              </a:defRPr>
            </a:lvl1pPr>
          </a:lstStyle>
          <a:p>
            <a:fld id="{43E2D749-843A-4CF2-BA5B-0BB9149F832F}" type="datetime1">
              <a:rPr lang="en-ID" smtClean="0"/>
              <a:t>01/07/2023</a:t>
            </a:fld>
            <a:endParaRPr lang="en-ID"/>
          </a:p>
        </p:txBody>
      </p:sp>
      <p:sp>
        <p:nvSpPr>
          <p:cNvPr id="9" name="Rectangle: Top Corners Rounded 8">
            <a:extLst>
              <a:ext uri="{FF2B5EF4-FFF2-40B4-BE49-F238E27FC236}">
                <a16:creationId xmlns:a16="http://schemas.microsoft.com/office/drawing/2014/main" id="{7025C961-B06B-4956-806B-BE834F6811D5}"/>
              </a:ext>
            </a:extLst>
          </p:cNvPr>
          <p:cNvSpPr/>
          <p:nvPr userDrawn="1"/>
        </p:nvSpPr>
        <p:spPr>
          <a:xfrm rot="5400000">
            <a:off x="284614" y="6056744"/>
            <a:ext cx="428514" cy="997745"/>
          </a:xfrm>
          <a:prstGeom prst="round2SameRect">
            <a:avLst>
              <a:gd name="adj1" fmla="val 50000"/>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Oval 9">
            <a:extLst>
              <a:ext uri="{FF2B5EF4-FFF2-40B4-BE49-F238E27FC236}">
                <a16:creationId xmlns:a16="http://schemas.microsoft.com/office/drawing/2014/main" id="{ECF2B506-E791-4E0A-8A3C-9D25AABC6D56}"/>
              </a:ext>
            </a:extLst>
          </p:cNvPr>
          <p:cNvSpPr/>
          <p:nvPr userDrawn="1"/>
        </p:nvSpPr>
        <p:spPr>
          <a:xfrm>
            <a:off x="609600" y="6384166"/>
            <a:ext cx="342900" cy="3429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cxnSp>
        <p:nvCxnSpPr>
          <p:cNvPr id="11" name="Straight Connector 10">
            <a:extLst>
              <a:ext uri="{FF2B5EF4-FFF2-40B4-BE49-F238E27FC236}">
                <a16:creationId xmlns:a16="http://schemas.microsoft.com/office/drawing/2014/main" id="{4E9005DD-915C-4E7E-BF60-69091252018F}"/>
              </a:ext>
            </a:extLst>
          </p:cNvPr>
          <p:cNvCxnSpPr/>
          <p:nvPr userDrawn="1"/>
        </p:nvCxnSpPr>
        <p:spPr>
          <a:xfrm>
            <a:off x="609600" y="901701"/>
            <a:ext cx="477440" cy="0"/>
          </a:xfrm>
          <a:prstGeom prst="line">
            <a:avLst/>
          </a:prstGeom>
          <a:ln w="254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0D1B70B0-5FEC-49BA-A698-BEC51B8C4B6C}"/>
              </a:ext>
            </a:extLst>
          </p:cNvPr>
          <p:cNvSpPr>
            <a:spLocks noGrp="1"/>
          </p:cNvSpPr>
          <p:nvPr>
            <p:ph type="ftr" sz="quarter" idx="11"/>
          </p:nvPr>
        </p:nvSpPr>
        <p:spPr>
          <a:xfrm>
            <a:off x="1106090" y="6463283"/>
            <a:ext cx="4310460" cy="184666"/>
          </a:xfrm>
        </p:spPr>
        <p:txBody>
          <a:bodyPr vert="horz" wrap="square" lIns="0" tIns="0" rIns="0" bIns="0" rtlCol="0" anchor="ctr">
            <a:spAutoFit/>
          </a:bodyPr>
          <a:lstStyle>
            <a:lvl1pPr algn="l">
              <a:defRPr lang="en-ID" smtClean="0">
                <a:solidFill>
                  <a:schemeClr val="tx1">
                    <a:lumMod val="50000"/>
                    <a:lumOff val="50000"/>
                  </a:schemeClr>
                </a:solidFill>
                <a:latin typeface="+mj-lt"/>
              </a:defRPr>
            </a:lvl1pPr>
          </a:lstStyle>
          <a:p>
            <a:r>
              <a:rPr lang="en-ID"/>
              <a:t>Footer</a:t>
            </a:r>
          </a:p>
        </p:txBody>
      </p:sp>
      <p:sp>
        <p:nvSpPr>
          <p:cNvPr id="6" name="Slide Number Placeholder 5">
            <a:extLst>
              <a:ext uri="{FF2B5EF4-FFF2-40B4-BE49-F238E27FC236}">
                <a16:creationId xmlns:a16="http://schemas.microsoft.com/office/drawing/2014/main" id="{40F9F326-BA84-4729-AF08-57BF1C417D4B}"/>
              </a:ext>
            </a:extLst>
          </p:cNvPr>
          <p:cNvSpPr>
            <a:spLocks noGrp="1"/>
          </p:cNvSpPr>
          <p:nvPr>
            <p:ph type="sldNum" sz="quarter" idx="12"/>
          </p:nvPr>
        </p:nvSpPr>
        <p:spPr>
          <a:xfrm>
            <a:off x="667237" y="6463283"/>
            <a:ext cx="227626" cy="184666"/>
          </a:xfrm>
        </p:spPr>
        <p:txBody>
          <a:bodyPr vert="horz" wrap="none" lIns="0" tIns="0" rIns="0" bIns="0" rtlCol="0" anchor="ctr">
            <a:spAutoFit/>
          </a:bodyPr>
          <a:lstStyle>
            <a:lvl1pPr algn="ctr">
              <a:defRPr lang="en-ID" smtClean="0">
                <a:solidFill>
                  <a:schemeClr val="tx1">
                    <a:lumMod val="50000"/>
                    <a:lumOff val="50000"/>
                  </a:schemeClr>
                </a:solidFill>
                <a:latin typeface="+mj-lt"/>
              </a:defRPr>
            </a:lvl1pPr>
          </a:lstStyle>
          <a:p>
            <a:fld id="{20A13858-C2AA-4A16-A43A-77ABAD7631C2}" type="slidenum">
              <a:rPr lang="en-ID" smtClean="0"/>
              <a:pPr/>
              <a:t>‹#›</a:t>
            </a:fld>
            <a:endParaRPr lang="en-ID" dirty="0"/>
          </a:p>
        </p:txBody>
      </p:sp>
      <p:sp>
        <p:nvSpPr>
          <p:cNvPr id="8" name="Text Placeholder 7">
            <a:extLst>
              <a:ext uri="{FF2B5EF4-FFF2-40B4-BE49-F238E27FC236}">
                <a16:creationId xmlns:a16="http://schemas.microsoft.com/office/drawing/2014/main" id="{0B8BED67-5E70-402F-AC94-5C442E76D4C9}"/>
              </a:ext>
            </a:extLst>
          </p:cNvPr>
          <p:cNvSpPr>
            <a:spLocks noGrp="1"/>
          </p:cNvSpPr>
          <p:nvPr>
            <p:ph type="body" sz="quarter" idx="15"/>
          </p:nvPr>
        </p:nvSpPr>
        <p:spPr>
          <a:xfrm>
            <a:off x="609600" y="1151775"/>
            <a:ext cx="5257800" cy="537554"/>
          </a:xfrm>
        </p:spPr>
        <p:txBody>
          <a:bodyPr vert="horz" lIns="0" tIns="0" rIns="0" bIns="0" rtlCol="0">
            <a:normAutofit/>
          </a:bodyPr>
          <a:lstStyle>
            <a:lvl1pPr>
              <a:defRPr lang="en-US" dirty="0" smtClean="0">
                <a:latin typeface="+mj-lt"/>
              </a:defRPr>
            </a:lvl1pPr>
            <a:lvl2pPr>
              <a:defRPr lang="en-US" dirty="0" smtClean="0"/>
            </a:lvl2pPr>
            <a:lvl3pPr>
              <a:defRPr lang="en-US" dirty="0" smtClean="0"/>
            </a:lvl3pPr>
            <a:lvl4pPr>
              <a:defRPr lang="en-US" dirty="0" smtClean="0"/>
            </a:lvl4pPr>
            <a:lvl5pPr>
              <a:defRPr lang="en-ID" dirty="0"/>
            </a:lvl5pPr>
          </a:lstStyle>
          <a:p>
            <a:pPr marL="0" lvl="0" indent="0">
              <a:buNone/>
            </a:pPr>
            <a:r>
              <a:rPr lang="en-US" dirty="0"/>
              <a:t>Click to edit Master text styles</a:t>
            </a:r>
          </a:p>
        </p:txBody>
      </p:sp>
      <p:sp>
        <p:nvSpPr>
          <p:cNvPr id="14" name="Content Placeholder 2">
            <a:extLst>
              <a:ext uri="{FF2B5EF4-FFF2-40B4-BE49-F238E27FC236}">
                <a16:creationId xmlns:a16="http://schemas.microsoft.com/office/drawing/2014/main" id="{EA4AEC0B-D192-4CA5-A88C-6A36C2B93906}"/>
              </a:ext>
            </a:extLst>
          </p:cNvPr>
          <p:cNvSpPr>
            <a:spLocks noGrp="1"/>
          </p:cNvSpPr>
          <p:nvPr>
            <p:ph idx="16"/>
          </p:nvPr>
        </p:nvSpPr>
        <p:spPr>
          <a:xfrm>
            <a:off x="6324600" y="1832491"/>
            <a:ext cx="5257800" cy="43444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15" name="Text Placeholder 7">
            <a:extLst>
              <a:ext uri="{FF2B5EF4-FFF2-40B4-BE49-F238E27FC236}">
                <a16:creationId xmlns:a16="http://schemas.microsoft.com/office/drawing/2014/main" id="{A77F52AD-1E1F-4D69-B089-D9DBE278D3A5}"/>
              </a:ext>
            </a:extLst>
          </p:cNvPr>
          <p:cNvSpPr>
            <a:spLocks noGrp="1"/>
          </p:cNvSpPr>
          <p:nvPr>
            <p:ph type="body" sz="quarter" idx="17"/>
          </p:nvPr>
        </p:nvSpPr>
        <p:spPr>
          <a:xfrm>
            <a:off x="6324600" y="1151775"/>
            <a:ext cx="5257800" cy="537554"/>
          </a:xfrm>
        </p:spPr>
        <p:txBody>
          <a:bodyPr vert="horz" lIns="0" tIns="0" rIns="0" bIns="0" rtlCol="0">
            <a:normAutofit/>
          </a:bodyPr>
          <a:lstStyle>
            <a:lvl1pPr>
              <a:defRPr lang="en-US" dirty="0" smtClean="0">
                <a:latin typeface="+mj-lt"/>
              </a:defRPr>
            </a:lvl1pPr>
            <a:lvl2pPr>
              <a:defRPr lang="en-US" dirty="0" smtClean="0"/>
            </a:lvl2pPr>
            <a:lvl3pPr>
              <a:defRPr lang="en-US" dirty="0" smtClean="0"/>
            </a:lvl3pPr>
            <a:lvl4pPr>
              <a:defRPr lang="en-US" dirty="0" smtClean="0"/>
            </a:lvl4pPr>
            <a:lvl5pPr>
              <a:defRPr lang="en-ID" dirty="0"/>
            </a:lvl5pPr>
          </a:lstStyle>
          <a:p>
            <a:pPr marL="0" lvl="0" indent="0">
              <a:buNone/>
            </a:pPr>
            <a:r>
              <a:rPr lang="en-US" dirty="0"/>
              <a:t>Click to edit Master text styles</a:t>
            </a:r>
          </a:p>
        </p:txBody>
      </p:sp>
    </p:spTree>
    <p:extLst>
      <p:ext uri="{BB962C8B-B14F-4D97-AF65-F5344CB8AC3E}">
        <p14:creationId xmlns:p14="http://schemas.microsoft.com/office/powerpoint/2010/main" val="3144220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CAC92-5FD2-4804-8C8C-EA69998B39D3}"/>
              </a:ext>
            </a:extLst>
          </p:cNvPr>
          <p:cNvSpPr>
            <a:spLocks noGrp="1"/>
          </p:cNvSpPr>
          <p:nvPr>
            <p:ph type="title"/>
          </p:nvPr>
        </p:nvSpPr>
        <p:spPr>
          <a:xfrm>
            <a:off x="609600" y="88128"/>
            <a:ext cx="10972800" cy="706662"/>
          </a:xfrm>
        </p:spPr>
        <p:txBody>
          <a:bodyPr vert="horz" lIns="0" tIns="0" rIns="0" bIns="0" rtlCol="0" anchor="b">
            <a:normAutofit/>
          </a:bodyPr>
          <a:lstStyle>
            <a:lvl1pPr>
              <a:defRPr lang="en-ID" sz="3200">
                <a:solidFill>
                  <a:schemeClr val="tx2"/>
                </a:solidFill>
              </a:defRPr>
            </a:lvl1pPr>
          </a:lstStyle>
          <a:p>
            <a:pPr marL="0" lvl="0"/>
            <a:r>
              <a:rPr lang="en-US" dirty="0"/>
              <a:t>Click to edit Master title style</a:t>
            </a:r>
            <a:endParaRPr lang="en-ID" dirty="0"/>
          </a:p>
        </p:txBody>
      </p:sp>
      <p:sp>
        <p:nvSpPr>
          <p:cNvPr id="4" name="Date Placeholder 3">
            <a:extLst>
              <a:ext uri="{FF2B5EF4-FFF2-40B4-BE49-F238E27FC236}">
                <a16:creationId xmlns:a16="http://schemas.microsoft.com/office/drawing/2014/main" id="{EC3AAEE7-4095-415E-ADD4-8F767E2C3608}"/>
              </a:ext>
            </a:extLst>
          </p:cNvPr>
          <p:cNvSpPr>
            <a:spLocks noGrp="1"/>
          </p:cNvSpPr>
          <p:nvPr>
            <p:ph type="dt" sz="half" idx="10"/>
          </p:nvPr>
        </p:nvSpPr>
        <p:spPr>
          <a:xfrm>
            <a:off x="10560050" y="6463283"/>
            <a:ext cx="1022350" cy="184666"/>
          </a:xfrm>
        </p:spPr>
        <p:txBody>
          <a:bodyPr vert="horz" wrap="square" lIns="0" tIns="0" rIns="0" bIns="0" rtlCol="0" anchor="ctr">
            <a:spAutoFit/>
          </a:bodyPr>
          <a:lstStyle>
            <a:lvl1pPr algn="r">
              <a:defRPr lang="en-ID" smtClean="0">
                <a:solidFill>
                  <a:schemeClr val="tx1">
                    <a:lumMod val="50000"/>
                    <a:lumOff val="50000"/>
                  </a:schemeClr>
                </a:solidFill>
                <a:latin typeface="+mn-lt"/>
              </a:defRPr>
            </a:lvl1pPr>
          </a:lstStyle>
          <a:p>
            <a:fld id="{43E2D749-843A-4CF2-BA5B-0BB9149F832F}" type="datetime1">
              <a:rPr lang="en-ID" smtClean="0"/>
              <a:t>01/07/2023</a:t>
            </a:fld>
            <a:endParaRPr lang="en-ID"/>
          </a:p>
        </p:txBody>
      </p:sp>
      <p:sp>
        <p:nvSpPr>
          <p:cNvPr id="9" name="Rectangle: Top Corners Rounded 8">
            <a:extLst>
              <a:ext uri="{FF2B5EF4-FFF2-40B4-BE49-F238E27FC236}">
                <a16:creationId xmlns:a16="http://schemas.microsoft.com/office/drawing/2014/main" id="{7025C961-B06B-4956-806B-BE834F6811D5}"/>
              </a:ext>
            </a:extLst>
          </p:cNvPr>
          <p:cNvSpPr/>
          <p:nvPr userDrawn="1"/>
        </p:nvSpPr>
        <p:spPr>
          <a:xfrm rot="5400000">
            <a:off x="284614" y="6056744"/>
            <a:ext cx="428514" cy="997745"/>
          </a:xfrm>
          <a:prstGeom prst="round2SameRect">
            <a:avLst>
              <a:gd name="adj1" fmla="val 50000"/>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Oval 9">
            <a:extLst>
              <a:ext uri="{FF2B5EF4-FFF2-40B4-BE49-F238E27FC236}">
                <a16:creationId xmlns:a16="http://schemas.microsoft.com/office/drawing/2014/main" id="{ECF2B506-E791-4E0A-8A3C-9D25AABC6D56}"/>
              </a:ext>
            </a:extLst>
          </p:cNvPr>
          <p:cNvSpPr/>
          <p:nvPr userDrawn="1"/>
        </p:nvSpPr>
        <p:spPr>
          <a:xfrm>
            <a:off x="609600" y="6384166"/>
            <a:ext cx="342900" cy="3429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cxnSp>
        <p:nvCxnSpPr>
          <p:cNvPr id="11" name="Straight Connector 10">
            <a:extLst>
              <a:ext uri="{FF2B5EF4-FFF2-40B4-BE49-F238E27FC236}">
                <a16:creationId xmlns:a16="http://schemas.microsoft.com/office/drawing/2014/main" id="{4E9005DD-915C-4E7E-BF60-69091252018F}"/>
              </a:ext>
            </a:extLst>
          </p:cNvPr>
          <p:cNvCxnSpPr/>
          <p:nvPr userDrawn="1"/>
        </p:nvCxnSpPr>
        <p:spPr>
          <a:xfrm>
            <a:off x="609600" y="901701"/>
            <a:ext cx="477440" cy="0"/>
          </a:xfrm>
          <a:prstGeom prst="line">
            <a:avLst/>
          </a:prstGeom>
          <a:ln w="25400" cap="rnd">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0D1B70B0-5FEC-49BA-A698-BEC51B8C4B6C}"/>
              </a:ext>
            </a:extLst>
          </p:cNvPr>
          <p:cNvSpPr>
            <a:spLocks noGrp="1"/>
          </p:cNvSpPr>
          <p:nvPr>
            <p:ph type="ftr" sz="quarter" idx="11"/>
          </p:nvPr>
        </p:nvSpPr>
        <p:spPr>
          <a:xfrm>
            <a:off x="1106090" y="6463283"/>
            <a:ext cx="4310460" cy="184666"/>
          </a:xfrm>
        </p:spPr>
        <p:txBody>
          <a:bodyPr vert="horz" wrap="square" lIns="0" tIns="0" rIns="0" bIns="0" rtlCol="0" anchor="ctr">
            <a:spAutoFit/>
          </a:bodyPr>
          <a:lstStyle>
            <a:lvl1pPr algn="l">
              <a:defRPr lang="en-ID" smtClean="0">
                <a:solidFill>
                  <a:schemeClr val="tx1">
                    <a:lumMod val="50000"/>
                    <a:lumOff val="50000"/>
                  </a:schemeClr>
                </a:solidFill>
                <a:latin typeface="+mj-lt"/>
              </a:defRPr>
            </a:lvl1pPr>
          </a:lstStyle>
          <a:p>
            <a:r>
              <a:rPr lang="en-ID"/>
              <a:t>Footer</a:t>
            </a:r>
          </a:p>
        </p:txBody>
      </p:sp>
      <p:sp>
        <p:nvSpPr>
          <p:cNvPr id="6" name="Slide Number Placeholder 5">
            <a:extLst>
              <a:ext uri="{FF2B5EF4-FFF2-40B4-BE49-F238E27FC236}">
                <a16:creationId xmlns:a16="http://schemas.microsoft.com/office/drawing/2014/main" id="{40F9F326-BA84-4729-AF08-57BF1C417D4B}"/>
              </a:ext>
            </a:extLst>
          </p:cNvPr>
          <p:cNvSpPr>
            <a:spLocks noGrp="1"/>
          </p:cNvSpPr>
          <p:nvPr>
            <p:ph type="sldNum" sz="quarter" idx="12"/>
          </p:nvPr>
        </p:nvSpPr>
        <p:spPr>
          <a:xfrm>
            <a:off x="667237" y="6463283"/>
            <a:ext cx="227626" cy="184666"/>
          </a:xfrm>
        </p:spPr>
        <p:txBody>
          <a:bodyPr vert="horz" wrap="none" lIns="0" tIns="0" rIns="0" bIns="0" rtlCol="0" anchor="ctr">
            <a:spAutoFit/>
          </a:bodyPr>
          <a:lstStyle>
            <a:lvl1pPr algn="ctr">
              <a:defRPr lang="en-ID" smtClean="0">
                <a:solidFill>
                  <a:schemeClr val="tx1">
                    <a:lumMod val="50000"/>
                    <a:lumOff val="50000"/>
                  </a:schemeClr>
                </a:solidFill>
                <a:latin typeface="+mj-lt"/>
              </a:defRPr>
            </a:lvl1pPr>
          </a:lstStyle>
          <a:p>
            <a:fld id="{20A13858-C2AA-4A16-A43A-77ABAD7631C2}" type="slidenum">
              <a:rPr lang="en-ID" smtClean="0"/>
              <a:pPr/>
              <a:t>‹#›</a:t>
            </a:fld>
            <a:endParaRPr lang="en-ID" dirty="0"/>
          </a:p>
        </p:txBody>
      </p:sp>
    </p:spTree>
    <p:extLst>
      <p:ext uri="{BB962C8B-B14F-4D97-AF65-F5344CB8AC3E}">
        <p14:creationId xmlns:p14="http://schemas.microsoft.com/office/powerpoint/2010/main" val="2000513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C3AAEE7-4095-415E-ADD4-8F767E2C3608}"/>
              </a:ext>
            </a:extLst>
          </p:cNvPr>
          <p:cNvSpPr>
            <a:spLocks noGrp="1"/>
          </p:cNvSpPr>
          <p:nvPr>
            <p:ph type="dt" sz="half" idx="10"/>
          </p:nvPr>
        </p:nvSpPr>
        <p:spPr>
          <a:xfrm>
            <a:off x="10560050" y="6463283"/>
            <a:ext cx="1022350" cy="184666"/>
          </a:xfrm>
        </p:spPr>
        <p:txBody>
          <a:bodyPr vert="horz" wrap="square" lIns="0" tIns="0" rIns="0" bIns="0" rtlCol="0" anchor="ctr">
            <a:spAutoFit/>
          </a:bodyPr>
          <a:lstStyle>
            <a:lvl1pPr algn="r">
              <a:defRPr lang="en-ID" smtClean="0">
                <a:solidFill>
                  <a:schemeClr val="tx1">
                    <a:lumMod val="50000"/>
                    <a:lumOff val="50000"/>
                  </a:schemeClr>
                </a:solidFill>
                <a:latin typeface="+mn-lt"/>
              </a:defRPr>
            </a:lvl1pPr>
          </a:lstStyle>
          <a:p>
            <a:fld id="{43E2D749-843A-4CF2-BA5B-0BB9149F832F}" type="datetime1">
              <a:rPr lang="en-ID" smtClean="0"/>
              <a:t>01/07/2023</a:t>
            </a:fld>
            <a:endParaRPr lang="en-ID"/>
          </a:p>
        </p:txBody>
      </p:sp>
      <p:sp>
        <p:nvSpPr>
          <p:cNvPr id="9" name="Rectangle: Top Corners Rounded 8">
            <a:extLst>
              <a:ext uri="{FF2B5EF4-FFF2-40B4-BE49-F238E27FC236}">
                <a16:creationId xmlns:a16="http://schemas.microsoft.com/office/drawing/2014/main" id="{7025C961-B06B-4956-806B-BE834F6811D5}"/>
              </a:ext>
            </a:extLst>
          </p:cNvPr>
          <p:cNvSpPr/>
          <p:nvPr userDrawn="1"/>
        </p:nvSpPr>
        <p:spPr>
          <a:xfrm rot="5400000">
            <a:off x="284614" y="6056744"/>
            <a:ext cx="428514" cy="997745"/>
          </a:xfrm>
          <a:prstGeom prst="round2SameRect">
            <a:avLst>
              <a:gd name="adj1" fmla="val 50000"/>
              <a:gd name="adj2"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Oval 9">
            <a:extLst>
              <a:ext uri="{FF2B5EF4-FFF2-40B4-BE49-F238E27FC236}">
                <a16:creationId xmlns:a16="http://schemas.microsoft.com/office/drawing/2014/main" id="{ECF2B506-E791-4E0A-8A3C-9D25AABC6D56}"/>
              </a:ext>
            </a:extLst>
          </p:cNvPr>
          <p:cNvSpPr/>
          <p:nvPr userDrawn="1"/>
        </p:nvSpPr>
        <p:spPr>
          <a:xfrm>
            <a:off x="609600" y="6384166"/>
            <a:ext cx="342900" cy="3429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ID"/>
          </a:p>
        </p:txBody>
      </p:sp>
      <p:sp>
        <p:nvSpPr>
          <p:cNvPr id="5" name="Footer Placeholder 4">
            <a:extLst>
              <a:ext uri="{FF2B5EF4-FFF2-40B4-BE49-F238E27FC236}">
                <a16:creationId xmlns:a16="http://schemas.microsoft.com/office/drawing/2014/main" id="{0D1B70B0-5FEC-49BA-A698-BEC51B8C4B6C}"/>
              </a:ext>
            </a:extLst>
          </p:cNvPr>
          <p:cNvSpPr>
            <a:spLocks noGrp="1"/>
          </p:cNvSpPr>
          <p:nvPr>
            <p:ph type="ftr" sz="quarter" idx="11"/>
          </p:nvPr>
        </p:nvSpPr>
        <p:spPr>
          <a:xfrm>
            <a:off x="1106090" y="6463283"/>
            <a:ext cx="4310460" cy="184666"/>
          </a:xfrm>
        </p:spPr>
        <p:txBody>
          <a:bodyPr vert="horz" wrap="square" lIns="0" tIns="0" rIns="0" bIns="0" rtlCol="0" anchor="ctr">
            <a:spAutoFit/>
          </a:bodyPr>
          <a:lstStyle>
            <a:lvl1pPr algn="l">
              <a:defRPr lang="en-ID" smtClean="0">
                <a:solidFill>
                  <a:schemeClr val="tx1">
                    <a:lumMod val="50000"/>
                    <a:lumOff val="50000"/>
                  </a:schemeClr>
                </a:solidFill>
                <a:latin typeface="+mj-lt"/>
              </a:defRPr>
            </a:lvl1pPr>
          </a:lstStyle>
          <a:p>
            <a:r>
              <a:rPr lang="en-ID"/>
              <a:t>Footer</a:t>
            </a:r>
          </a:p>
        </p:txBody>
      </p:sp>
      <p:sp>
        <p:nvSpPr>
          <p:cNvPr id="6" name="Slide Number Placeholder 5">
            <a:extLst>
              <a:ext uri="{FF2B5EF4-FFF2-40B4-BE49-F238E27FC236}">
                <a16:creationId xmlns:a16="http://schemas.microsoft.com/office/drawing/2014/main" id="{40F9F326-BA84-4729-AF08-57BF1C417D4B}"/>
              </a:ext>
            </a:extLst>
          </p:cNvPr>
          <p:cNvSpPr>
            <a:spLocks noGrp="1"/>
          </p:cNvSpPr>
          <p:nvPr>
            <p:ph type="sldNum" sz="quarter" idx="12"/>
          </p:nvPr>
        </p:nvSpPr>
        <p:spPr>
          <a:xfrm>
            <a:off x="667237" y="6463283"/>
            <a:ext cx="227626" cy="184666"/>
          </a:xfrm>
        </p:spPr>
        <p:txBody>
          <a:bodyPr vert="horz" wrap="none" lIns="0" tIns="0" rIns="0" bIns="0" rtlCol="0" anchor="ctr">
            <a:spAutoFit/>
          </a:bodyPr>
          <a:lstStyle>
            <a:lvl1pPr algn="ctr">
              <a:defRPr lang="en-ID" smtClean="0">
                <a:solidFill>
                  <a:schemeClr val="tx1">
                    <a:lumMod val="50000"/>
                    <a:lumOff val="50000"/>
                  </a:schemeClr>
                </a:solidFill>
                <a:latin typeface="+mj-lt"/>
              </a:defRPr>
            </a:lvl1pPr>
          </a:lstStyle>
          <a:p>
            <a:fld id="{20A13858-C2AA-4A16-A43A-77ABAD7631C2}" type="slidenum">
              <a:rPr lang="en-ID" smtClean="0"/>
              <a:pPr/>
              <a:t>‹#›</a:t>
            </a:fld>
            <a:endParaRPr lang="en-ID" dirty="0"/>
          </a:p>
        </p:txBody>
      </p:sp>
    </p:spTree>
    <p:extLst>
      <p:ext uri="{BB962C8B-B14F-4D97-AF65-F5344CB8AC3E}">
        <p14:creationId xmlns:p14="http://schemas.microsoft.com/office/powerpoint/2010/main" val="2129987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23" name="Picture 22" descr="A tall building&#10;&#10;Description automatically generated">
            <a:extLst>
              <a:ext uri="{FF2B5EF4-FFF2-40B4-BE49-F238E27FC236}">
                <a16:creationId xmlns:a16="http://schemas.microsoft.com/office/drawing/2014/main" id="{77B99B29-F885-4B15-B7D6-B1BBD3240DCD}"/>
              </a:ext>
            </a:extLst>
          </p:cNvPr>
          <p:cNvPicPr>
            <a:picLocks noChangeAspect="1"/>
          </p:cNvPicPr>
          <p:nvPr userDrawn="1"/>
        </p:nvPicPr>
        <p:blipFill rotWithShape="1">
          <a:blip r:embed="rId2">
            <a:grayscl/>
            <a:extLst>
              <a:ext uri="{28A0092B-C50C-407E-A947-70E740481C1C}">
                <a14:useLocalDpi xmlns:a14="http://schemas.microsoft.com/office/drawing/2010/main" val="0"/>
              </a:ext>
            </a:extLst>
          </a:blip>
          <a:srcRect l="3750" t="43495" b="10305"/>
          <a:stretch/>
        </p:blipFill>
        <p:spPr>
          <a:xfrm>
            <a:off x="4368799" y="1103539"/>
            <a:ext cx="7823201" cy="4470396"/>
          </a:xfrm>
          <a:prstGeom prst="rect">
            <a:avLst/>
          </a:prstGeom>
        </p:spPr>
      </p:pic>
      <p:sp>
        <p:nvSpPr>
          <p:cNvPr id="8" name="Rectangle 7">
            <a:extLst>
              <a:ext uri="{FF2B5EF4-FFF2-40B4-BE49-F238E27FC236}">
                <a16:creationId xmlns:a16="http://schemas.microsoft.com/office/drawing/2014/main" id="{5A4B4D18-8E8D-4FFC-83B0-8EB50F244CA6}"/>
              </a:ext>
            </a:extLst>
          </p:cNvPr>
          <p:cNvSpPr/>
          <p:nvPr userDrawn="1"/>
        </p:nvSpPr>
        <p:spPr>
          <a:xfrm>
            <a:off x="4368800" y="1103539"/>
            <a:ext cx="7823200" cy="4470396"/>
          </a:xfrm>
          <a:prstGeom prst="rect">
            <a:avLst/>
          </a:prstGeom>
          <a:solidFill>
            <a:schemeClr val="tx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TextBox 8">
            <a:extLst>
              <a:ext uri="{FF2B5EF4-FFF2-40B4-BE49-F238E27FC236}">
                <a16:creationId xmlns:a16="http://schemas.microsoft.com/office/drawing/2014/main" id="{50FA4430-96DD-4FAF-92BE-365CB96C9661}"/>
              </a:ext>
            </a:extLst>
          </p:cNvPr>
          <p:cNvSpPr txBox="1"/>
          <p:nvPr userDrawn="1"/>
        </p:nvSpPr>
        <p:spPr>
          <a:xfrm>
            <a:off x="1676400" y="2507740"/>
            <a:ext cx="2197100" cy="1661993"/>
          </a:xfrm>
          <a:prstGeom prst="rect">
            <a:avLst/>
          </a:prstGeom>
        </p:spPr>
        <p:txBody>
          <a:bodyPr vert="horz" wrap="square" lIns="0" tIns="0" rIns="0" bIns="0" rtlCol="0" anchor="ctr">
            <a:spAutoFit/>
          </a:bodyPr>
          <a:lstStyle>
            <a:lvl1pPr>
              <a:lnSpc>
                <a:spcPct val="90000"/>
              </a:lnSpc>
              <a:spcBef>
                <a:spcPct val="0"/>
              </a:spcBef>
              <a:buNone/>
              <a:defRPr lang="en-ID" sz="4800">
                <a:solidFill>
                  <a:schemeClr val="bg1"/>
                </a:solidFill>
                <a:latin typeface="+mj-lt"/>
                <a:ea typeface="+mj-ea"/>
                <a:cs typeface="+mj-cs"/>
              </a:defRPr>
            </a:lvl1pPr>
          </a:lstStyle>
          <a:p>
            <a:r>
              <a:rPr lang="id-ID" sz="6000" dirty="0">
                <a:solidFill>
                  <a:schemeClr val="tx1">
                    <a:lumMod val="75000"/>
                    <a:lumOff val="25000"/>
                  </a:schemeClr>
                </a:solidFill>
              </a:rPr>
              <a:t>Thank You</a:t>
            </a:r>
            <a:endParaRPr lang="en-ID" sz="6000" dirty="0">
              <a:solidFill>
                <a:schemeClr val="tx1">
                  <a:lumMod val="75000"/>
                  <a:lumOff val="25000"/>
                </a:schemeClr>
              </a:solidFill>
            </a:endParaRPr>
          </a:p>
        </p:txBody>
      </p:sp>
      <p:grpSp>
        <p:nvGrpSpPr>
          <p:cNvPr id="12" name="Group 11">
            <a:extLst>
              <a:ext uri="{FF2B5EF4-FFF2-40B4-BE49-F238E27FC236}">
                <a16:creationId xmlns:a16="http://schemas.microsoft.com/office/drawing/2014/main" id="{7018F584-6C2B-4EF8-8771-1BFD1C4BAB0C}"/>
              </a:ext>
            </a:extLst>
          </p:cNvPr>
          <p:cNvGrpSpPr/>
          <p:nvPr userDrawn="1"/>
        </p:nvGrpSpPr>
        <p:grpSpPr>
          <a:xfrm>
            <a:off x="2235200" y="1958340"/>
            <a:ext cx="2133600" cy="2760794"/>
            <a:chOff x="1676400" y="1968500"/>
            <a:chExt cx="4686300" cy="2324100"/>
          </a:xfrm>
        </p:grpSpPr>
        <p:cxnSp>
          <p:nvCxnSpPr>
            <p:cNvPr id="14" name="Straight Connector 13">
              <a:extLst>
                <a:ext uri="{FF2B5EF4-FFF2-40B4-BE49-F238E27FC236}">
                  <a16:creationId xmlns:a16="http://schemas.microsoft.com/office/drawing/2014/main" id="{CFED6973-47BD-4714-8C1D-C388965D0C3C}"/>
                </a:ext>
              </a:extLst>
            </p:cNvPr>
            <p:cNvCxnSpPr/>
            <p:nvPr/>
          </p:nvCxnSpPr>
          <p:spPr>
            <a:xfrm>
              <a:off x="1676400" y="1968500"/>
              <a:ext cx="4686300" cy="0"/>
            </a:xfrm>
            <a:prstGeom prst="line">
              <a:avLst/>
            </a:prstGeom>
            <a:ln w="34925" cap="sq">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ADEA8B6-809A-407E-ABE3-510CFD9ED446}"/>
                </a:ext>
              </a:extLst>
            </p:cNvPr>
            <p:cNvCxnSpPr/>
            <p:nvPr/>
          </p:nvCxnSpPr>
          <p:spPr>
            <a:xfrm>
              <a:off x="1676400" y="4292600"/>
              <a:ext cx="4686300" cy="0"/>
            </a:xfrm>
            <a:prstGeom prst="line">
              <a:avLst/>
            </a:prstGeom>
            <a:ln w="34925" cap="sq">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171F7E2-5D94-4545-868D-2BAA3F63AA38}"/>
              </a:ext>
            </a:extLst>
          </p:cNvPr>
          <p:cNvGrpSpPr/>
          <p:nvPr userDrawn="1"/>
        </p:nvGrpSpPr>
        <p:grpSpPr>
          <a:xfrm>
            <a:off x="4368800" y="1958340"/>
            <a:ext cx="1257300" cy="2760794"/>
            <a:chOff x="1676400" y="1968500"/>
            <a:chExt cx="4686300" cy="2324100"/>
          </a:xfrm>
        </p:grpSpPr>
        <p:cxnSp>
          <p:nvCxnSpPr>
            <p:cNvPr id="17" name="Straight Connector 16">
              <a:extLst>
                <a:ext uri="{FF2B5EF4-FFF2-40B4-BE49-F238E27FC236}">
                  <a16:creationId xmlns:a16="http://schemas.microsoft.com/office/drawing/2014/main" id="{1D8363CC-CF6B-4FAF-AD37-D4E6F3BF39FA}"/>
                </a:ext>
              </a:extLst>
            </p:cNvPr>
            <p:cNvCxnSpPr/>
            <p:nvPr/>
          </p:nvCxnSpPr>
          <p:spPr>
            <a:xfrm>
              <a:off x="1676400" y="1968500"/>
              <a:ext cx="4686300" cy="0"/>
            </a:xfrm>
            <a:prstGeom prst="line">
              <a:avLst/>
            </a:prstGeom>
            <a:ln w="34925"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F0229F1-DDD1-4D24-A890-4114E3DD9B57}"/>
                </a:ext>
              </a:extLst>
            </p:cNvPr>
            <p:cNvCxnSpPr/>
            <p:nvPr/>
          </p:nvCxnSpPr>
          <p:spPr>
            <a:xfrm>
              <a:off x="1676400" y="4292600"/>
              <a:ext cx="4686300" cy="0"/>
            </a:xfrm>
            <a:prstGeom prst="line">
              <a:avLst/>
            </a:prstGeom>
            <a:ln w="34925" cap="sq">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a:extLst>
              <a:ext uri="{FF2B5EF4-FFF2-40B4-BE49-F238E27FC236}">
                <a16:creationId xmlns:a16="http://schemas.microsoft.com/office/drawing/2014/main" id="{891DFB4C-B1AC-4E40-8D6A-42D3E5C3E5B4}"/>
              </a:ext>
            </a:extLst>
          </p:cNvPr>
          <p:cNvCxnSpPr>
            <a:cxnSpLocks/>
          </p:cNvCxnSpPr>
          <p:nvPr userDrawn="1"/>
        </p:nvCxnSpPr>
        <p:spPr>
          <a:xfrm>
            <a:off x="2235200" y="1958340"/>
            <a:ext cx="0" cy="342900"/>
          </a:xfrm>
          <a:prstGeom prst="line">
            <a:avLst/>
          </a:prstGeom>
          <a:ln w="34925" cap="sq">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CF57582-BB79-421A-8148-A0A61637F42F}"/>
              </a:ext>
            </a:extLst>
          </p:cNvPr>
          <p:cNvCxnSpPr>
            <a:cxnSpLocks/>
          </p:cNvCxnSpPr>
          <p:nvPr userDrawn="1"/>
        </p:nvCxnSpPr>
        <p:spPr>
          <a:xfrm>
            <a:off x="2235200" y="4376234"/>
            <a:ext cx="0" cy="342900"/>
          </a:xfrm>
          <a:prstGeom prst="line">
            <a:avLst/>
          </a:prstGeom>
          <a:ln w="34925" cap="sq">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95CDAA5-2A03-4D02-AE2A-83FAC20AFB9B}"/>
              </a:ext>
            </a:extLst>
          </p:cNvPr>
          <p:cNvCxnSpPr>
            <a:cxnSpLocks/>
          </p:cNvCxnSpPr>
          <p:nvPr userDrawn="1"/>
        </p:nvCxnSpPr>
        <p:spPr>
          <a:xfrm>
            <a:off x="5626100" y="1958340"/>
            <a:ext cx="0" cy="2760794"/>
          </a:xfrm>
          <a:prstGeom prst="line">
            <a:avLst/>
          </a:prstGeom>
          <a:ln w="34925" cap="sq">
            <a:solidFill>
              <a:schemeClr val="bg1"/>
            </a:solidFill>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311B427A-ADCF-4737-AF74-9D5E566BBFF8}"/>
              </a:ext>
            </a:extLst>
          </p:cNvPr>
          <p:cNvPicPr>
            <a:picLocks noChangeAspect="1"/>
          </p:cNvPicPr>
          <p:nvPr userDrawn="1"/>
        </p:nvPicPr>
        <p:blipFill rotWithShape="1">
          <a:blip r:embed="rId3">
            <a:extLst>
              <a:ext uri="{28A0092B-C50C-407E-A947-70E740481C1C}">
                <a14:useLocalDpi xmlns:a14="http://schemas.microsoft.com/office/drawing/2010/main"/>
              </a:ext>
            </a:extLst>
          </a:blip>
          <a:srcRect l="35690" t="44951" r="29720" b="44305"/>
          <a:stretch/>
        </p:blipFill>
        <p:spPr>
          <a:xfrm>
            <a:off x="10394043" y="5063269"/>
            <a:ext cx="1188357" cy="376464"/>
          </a:xfrm>
          <a:prstGeom prst="rect">
            <a:avLst/>
          </a:prstGeom>
          <a:effectLst/>
        </p:spPr>
      </p:pic>
    </p:spTree>
    <p:extLst>
      <p:ext uri="{BB962C8B-B14F-4D97-AF65-F5344CB8AC3E}">
        <p14:creationId xmlns:p14="http://schemas.microsoft.com/office/powerpoint/2010/main" val="22540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1F7715-3D28-49B7-8D14-7DC1F9D1B782}"/>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0374315F-B19E-4EC7-A6CE-6C3BBEDF060F}"/>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F4765A3-F703-4A4A-A183-B03215C5A678}"/>
              </a:ext>
            </a:extLst>
          </p:cNvPr>
          <p:cNvSpPr>
            <a:spLocks noGrp="1"/>
          </p:cNvSpPr>
          <p:nvPr>
            <p:ph type="dt" sz="half" idx="2"/>
          </p:nvPr>
        </p:nvSpPr>
        <p:spPr>
          <a:xfrm>
            <a:off x="838200" y="6356350"/>
            <a:ext cx="2743200" cy="365125"/>
          </a:xfrm>
          <a:prstGeom prst="rect">
            <a:avLst/>
          </a:prstGeom>
        </p:spPr>
        <p:txBody>
          <a:bodyPr vert="horz" lIns="0" tIns="0" rIns="0" bIns="0" rtlCol="0" anchor="ctr"/>
          <a:lstStyle>
            <a:lvl1pPr algn="l">
              <a:defRPr sz="1200">
                <a:solidFill>
                  <a:schemeClr val="tx1">
                    <a:tint val="75000"/>
                  </a:schemeClr>
                </a:solidFill>
              </a:defRPr>
            </a:lvl1pPr>
          </a:lstStyle>
          <a:p>
            <a:fld id="{2254059E-35E9-4665-B055-F38C1A590830}" type="datetime1">
              <a:rPr lang="en-ID" smtClean="0"/>
              <a:t>01/07/2023</a:t>
            </a:fld>
            <a:endParaRPr lang="en-ID"/>
          </a:p>
        </p:txBody>
      </p:sp>
      <p:sp>
        <p:nvSpPr>
          <p:cNvPr id="5" name="Footer Placeholder 4">
            <a:extLst>
              <a:ext uri="{FF2B5EF4-FFF2-40B4-BE49-F238E27FC236}">
                <a16:creationId xmlns:a16="http://schemas.microsoft.com/office/drawing/2014/main" id="{0B34C58C-7145-4375-96A0-8423F1ECA3EB}"/>
              </a:ext>
            </a:extLst>
          </p:cNvPr>
          <p:cNvSpPr>
            <a:spLocks noGrp="1"/>
          </p:cNvSpPr>
          <p:nvPr>
            <p:ph type="ftr" sz="quarter" idx="3"/>
          </p:nvPr>
        </p:nvSpPr>
        <p:spPr>
          <a:xfrm>
            <a:off x="4038600" y="6356350"/>
            <a:ext cx="4114800" cy="365125"/>
          </a:xfrm>
          <a:prstGeom prst="rect">
            <a:avLst/>
          </a:prstGeom>
        </p:spPr>
        <p:txBody>
          <a:bodyPr vert="horz" lIns="0" tIns="0" rIns="0" bIns="0" rtlCol="0" anchor="ctr"/>
          <a:lstStyle>
            <a:lvl1pPr algn="ctr">
              <a:defRPr sz="1200">
                <a:solidFill>
                  <a:schemeClr val="tx1">
                    <a:tint val="75000"/>
                  </a:schemeClr>
                </a:solidFill>
              </a:defRPr>
            </a:lvl1pPr>
          </a:lstStyle>
          <a:p>
            <a:r>
              <a:rPr lang="en-ID"/>
              <a:t>Footer</a:t>
            </a:r>
          </a:p>
        </p:txBody>
      </p:sp>
      <p:sp>
        <p:nvSpPr>
          <p:cNvPr id="6" name="Slide Number Placeholder 5">
            <a:extLst>
              <a:ext uri="{FF2B5EF4-FFF2-40B4-BE49-F238E27FC236}">
                <a16:creationId xmlns:a16="http://schemas.microsoft.com/office/drawing/2014/main" id="{19C8BE6F-2A63-41B3-B1F7-C56B103E0B93}"/>
              </a:ext>
            </a:extLst>
          </p:cNvPr>
          <p:cNvSpPr>
            <a:spLocks noGrp="1"/>
          </p:cNvSpPr>
          <p:nvPr>
            <p:ph type="sldNum" sz="quarter" idx="4"/>
          </p:nvPr>
        </p:nvSpPr>
        <p:spPr>
          <a:xfrm>
            <a:off x="8610600" y="6356350"/>
            <a:ext cx="2743200" cy="365125"/>
          </a:xfrm>
          <a:prstGeom prst="rect">
            <a:avLst/>
          </a:prstGeom>
        </p:spPr>
        <p:txBody>
          <a:bodyPr vert="horz" lIns="0" tIns="0" rIns="0" bIns="0" rtlCol="0" anchor="ctr"/>
          <a:lstStyle>
            <a:lvl1pPr algn="r">
              <a:defRPr sz="1200">
                <a:solidFill>
                  <a:schemeClr val="tx1">
                    <a:tint val="75000"/>
                  </a:schemeClr>
                </a:solidFill>
              </a:defRPr>
            </a:lvl1pPr>
          </a:lstStyle>
          <a:p>
            <a:fld id="{20A13858-C2AA-4A16-A43A-77ABAD7631C2}" type="slidenum">
              <a:rPr lang="en-ID" smtClean="0"/>
              <a:t>‹#›</a:t>
            </a:fld>
            <a:endParaRPr lang="en-ID"/>
          </a:p>
        </p:txBody>
      </p:sp>
    </p:spTree>
    <p:extLst>
      <p:ext uri="{BB962C8B-B14F-4D97-AF65-F5344CB8AC3E}">
        <p14:creationId xmlns:p14="http://schemas.microsoft.com/office/powerpoint/2010/main" val="3231445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60" r:id="rId4"/>
    <p:sldLayoutId id="2147483661" r:id="rId5"/>
    <p:sldLayoutId id="2147483662" r:id="rId6"/>
    <p:sldLayoutId id="2147483663" r:id="rId7"/>
    <p:sldLayoutId id="2147483665" r:id="rId8"/>
  </p:sldLayoutIdLst>
  <p:hf hdr="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10.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emf"/><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4.gif"/><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30.svg"/></Relationships>
</file>

<file path=ppt/slides/_rels/slide12.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35.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emf"/><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36.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emf"/><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0.svg"/><Relationship Id="rId7" Type="http://schemas.openxmlformats.org/officeDocument/2006/relationships/image" Target="../media/image36.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emf"/><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0.svg"/><Relationship Id="rId7" Type="http://schemas.openxmlformats.org/officeDocument/2006/relationships/image" Target="../media/image36.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emf"/><Relationship Id="rId4" Type="http://schemas.openxmlformats.org/officeDocument/2006/relationships/image" Target="../media/image3.png"/><Relationship Id="rId9" Type="http://schemas.openxmlformats.org/officeDocument/2006/relationships/image" Target="../media/image38.png"/></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0.svg"/><Relationship Id="rId7" Type="http://schemas.openxmlformats.org/officeDocument/2006/relationships/image" Target="../media/image36.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emf"/><Relationship Id="rId10" Type="http://schemas.openxmlformats.org/officeDocument/2006/relationships/image" Target="../media/image39.png"/><Relationship Id="rId4" Type="http://schemas.openxmlformats.org/officeDocument/2006/relationships/image" Target="../media/image3.png"/><Relationship Id="rId9"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0.emf"/><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30.svg"/></Relationships>
</file>

<file path=ppt/slides/_rels/slide18.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Health_in_the_United_States" TargetMode="External"/><Relationship Id="rId13" Type="http://schemas.openxmlformats.org/officeDocument/2006/relationships/hyperlink" Target="https://gganimate.com/articles/gganimate.html" TargetMode="External"/><Relationship Id="rId18" Type="http://schemas.openxmlformats.org/officeDocument/2006/relationships/image" Target="../media/image47.png"/><Relationship Id="rId3" Type="http://schemas.openxmlformats.org/officeDocument/2006/relationships/image" Target="../media/image46.svg"/><Relationship Id="rId7" Type="http://schemas.openxmlformats.org/officeDocument/2006/relationships/hyperlink" Target="https://www.cdc.gov/nndss/about/index.html" TargetMode="External"/><Relationship Id="rId12" Type="http://schemas.openxmlformats.org/officeDocument/2006/relationships/hyperlink" Target="https://www.kaggle.com/datasets/justinrwong/us-states-to-abbreviations" TargetMode="External"/><Relationship Id="rId17" Type="http://schemas.openxmlformats.org/officeDocument/2006/relationships/hyperlink" Target="https://rmarkdown.rstudio.com/index.html" TargetMode="External"/><Relationship Id="rId2" Type="http://schemas.openxmlformats.org/officeDocument/2006/relationships/image" Target="../media/image45.png"/><Relationship Id="rId16" Type="http://schemas.openxmlformats.org/officeDocument/2006/relationships/hyperlink" Target="https://github.com/cphalpert/census-regions/blob/master/us%20census%20bureau%20regions%20and%20divisions.csv" TargetMode="External"/><Relationship Id="rId1" Type="http://schemas.openxmlformats.org/officeDocument/2006/relationships/slideLayout" Target="../slideLayouts/slideLayout2.xml"/><Relationship Id="rId6" Type="http://schemas.openxmlformats.org/officeDocument/2006/relationships/hyperlink" Target="https://data.ers.usda.gov/reports.aspx?ID=17827" TargetMode="External"/><Relationship Id="rId11" Type="http://schemas.openxmlformats.org/officeDocument/2006/relationships/hyperlink" Target="https://www.healthline.com/health/worst-disease-outbreaks-history" TargetMode="External"/><Relationship Id="rId5" Type="http://schemas.openxmlformats.org/officeDocument/2006/relationships/hyperlink" Target="https://www.tycho.pitt.edu/" TargetMode="External"/><Relationship Id="rId15" Type="http://schemas.openxmlformats.org/officeDocument/2006/relationships/hyperlink" Target="https://corporatefinanceinstitute.com/resources/wealth-management/morbidity-rate/" TargetMode="External"/><Relationship Id="rId10" Type="http://schemas.openxmlformats.org/officeDocument/2006/relationships/hyperlink" Target="https://en.wikipedia.org/wiki/United_States_census" TargetMode="External"/><Relationship Id="rId19" Type="http://schemas.openxmlformats.org/officeDocument/2006/relationships/image" Target="../media/image48.svg"/><Relationship Id="rId4" Type="http://schemas.openxmlformats.org/officeDocument/2006/relationships/image" Target="../media/image3.png"/><Relationship Id="rId9" Type="http://schemas.openxmlformats.org/officeDocument/2006/relationships/hyperlink" Target="https://www.health.ny.gov/diseases/chronic/basicstat.htm" TargetMode="External"/><Relationship Id="rId14" Type="http://schemas.openxmlformats.org/officeDocument/2006/relationships/hyperlink" Target="https://plotly.com/r/"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png"/><Relationship Id="rId10" Type="http://schemas.openxmlformats.org/officeDocument/2006/relationships/image" Target="../media/image20.png"/><Relationship Id="rId4" Type="http://schemas.openxmlformats.org/officeDocument/2006/relationships/image" Target="../media/image15.sv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5.svg"/><Relationship Id="rId7" Type="http://schemas.openxmlformats.org/officeDocument/2006/relationships/image" Target="../media/image23.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0.svg"/><Relationship Id="rId7"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em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3651EA1-80A3-4316-9811-8D22987C70ED}"/>
              </a:ext>
            </a:extLst>
          </p:cNvPr>
          <p:cNvSpPr>
            <a:spLocks noGrp="1"/>
          </p:cNvSpPr>
          <p:nvPr>
            <p:ph type="subTitle" idx="1"/>
          </p:nvPr>
        </p:nvSpPr>
        <p:spPr>
          <a:xfrm>
            <a:off x="6680811" y="3826249"/>
            <a:ext cx="4871357" cy="1419876"/>
          </a:xfrm>
        </p:spPr>
        <p:txBody>
          <a:bodyPr wrap="square">
            <a:spAutoFit/>
          </a:bodyPr>
          <a:lstStyle/>
          <a:p>
            <a:pPr algn="l"/>
            <a:r>
              <a:rPr lang="id-ID" dirty="0">
                <a:solidFill>
                  <a:schemeClr val="bg1"/>
                </a:solidFill>
              </a:rPr>
              <a:t>Afzal Sufiya(22108480)</a:t>
            </a:r>
          </a:p>
          <a:p>
            <a:r>
              <a:rPr lang="en-IN" b="0" i="0" dirty="0">
                <a:effectLst/>
              </a:rPr>
              <a:t>Himanshu Sheta(12204269</a:t>
            </a:r>
            <a:r>
              <a:rPr lang="en-DE" b="0" i="0" dirty="0">
                <a:effectLst/>
              </a:rPr>
              <a:t>)</a:t>
            </a:r>
            <a:endParaRPr lang="en-IN" b="0" i="0" dirty="0">
              <a:effectLst/>
            </a:endParaRPr>
          </a:p>
          <a:p>
            <a:pPr algn="l"/>
            <a:endParaRPr lang="en-ID" dirty="0">
              <a:solidFill>
                <a:schemeClr val="bg1"/>
              </a:solidFill>
            </a:endParaRPr>
          </a:p>
        </p:txBody>
      </p:sp>
      <p:sp>
        <p:nvSpPr>
          <p:cNvPr id="8" name="Rectangle 7">
            <a:extLst>
              <a:ext uri="{FF2B5EF4-FFF2-40B4-BE49-F238E27FC236}">
                <a16:creationId xmlns:a16="http://schemas.microsoft.com/office/drawing/2014/main" id="{006F6266-45FF-88DC-A6D3-A415D4FE4A61}"/>
              </a:ext>
            </a:extLst>
          </p:cNvPr>
          <p:cNvSpPr/>
          <p:nvPr/>
        </p:nvSpPr>
        <p:spPr>
          <a:xfrm>
            <a:off x="6550269" y="2795792"/>
            <a:ext cx="1389185" cy="4667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FF8D905-96A9-46B5-92A8-9D38EF017711}"/>
              </a:ext>
            </a:extLst>
          </p:cNvPr>
          <p:cNvSpPr>
            <a:spLocks noGrp="1"/>
          </p:cNvSpPr>
          <p:nvPr>
            <p:ph type="ctrTitle"/>
          </p:nvPr>
        </p:nvSpPr>
        <p:spPr>
          <a:xfrm>
            <a:off x="6680811" y="2253446"/>
            <a:ext cx="5475922" cy="1329595"/>
          </a:xfrm>
        </p:spPr>
        <p:txBody>
          <a:bodyPr wrap="square">
            <a:spAutoFit/>
          </a:bodyPr>
          <a:lstStyle/>
          <a:p>
            <a:pPr algn="l"/>
            <a:r>
              <a:rPr lang="id-ID" sz="4800" dirty="0">
                <a:solidFill>
                  <a:schemeClr val="bg1"/>
                </a:solidFill>
              </a:rPr>
              <a:t>Data Visualization of Project Tycho</a:t>
            </a:r>
            <a:endParaRPr lang="en-ID" sz="4800" dirty="0">
              <a:solidFill>
                <a:schemeClr val="bg1"/>
              </a:solidFill>
            </a:endParaRPr>
          </a:p>
        </p:txBody>
      </p:sp>
      <p:pic>
        <p:nvPicPr>
          <p:cNvPr id="17" name="Picture 16" descr="A picture containing text, font, graphics, typography&#10;&#10;Description automatically generated">
            <a:extLst>
              <a:ext uri="{FF2B5EF4-FFF2-40B4-BE49-F238E27FC236}">
                <a16:creationId xmlns:a16="http://schemas.microsoft.com/office/drawing/2014/main" id="{25E6B459-9F63-5B6A-469A-C6F9BED5E9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7260" y="63825"/>
            <a:ext cx="2226802" cy="483703"/>
          </a:xfrm>
          <a:prstGeom prst="rect">
            <a:avLst/>
          </a:prstGeom>
        </p:spPr>
      </p:pic>
      <p:pic>
        <p:nvPicPr>
          <p:cNvPr id="11" name="Picture 10">
            <a:extLst>
              <a:ext uri="{FF2B5EF4-FFF2-40B4-BE49-F238E27FC236}">
                <a16:creationId xmlns:a16="http://schemas.microsoft.com/office/drawing/2014/main" id="{32FD3A47-B218-03F6-5E1E-60048525B0DA}"/>
              </a:ext>
            </a:extLst>
          </p:cNvPr>
          <p:cNvPicPr>
            <a:picLocks noChangeAspect="1"/>
          </p:cNvPicPr>
          <p:nvPr/>
        </p:nvPicPr>
        <p:blipFill>
          <a:blip r:embed="rId4"/>
          <a:stretch>
            <a:fillRect/>
          </a:stretch>
        </p:blipFill>
        <p:spPr>
          <a:xfrm>
            <a:off x="716327" y="1728276"/>
            <a:ext cx="4792614" cy="3241870"/>
          </a:xfrm>
          <a:prstGeom prst="rect">
            <a:avLst/>
          </a:prstGeom>
        </p:spPr>
      </p:pic>
      <p:sp>
        <p:nvSpPr>
          <p:cNvPr id="18" name="Rectangle 17">
            <a:extLst>
              <a:ext uri="{FF2B5EF4-FFF2-40B4-BE49-F238E27FC236}">
                <a16:creationId xmlns:a16="http://schemas.microsoft.com/office/drawing/2014/main" id="{A4DD2321-F134-E08C-71CB-96085B1DCCEB}"/>
              </a:ext>
            </a:extLst>
          </p:cNvPr>
          <p:cNvSpPr/>
          <p:nvPr/>
        </p:nvSpPr>
        <p:spPr>
          <a:xfrm>
            <a:off x="6680811" y="4811282"/>
            <a:ext cx="770415" cy="1588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0A5FEFB9-2B51-BB30-31F8-0FD79D76FD32}"/>
              </a:ext>
            </a:extLst>
          </p:cNvPr>
          <p:cNvSpPr/>
          <p:nvPr/>
        </p:nvSpPr>
        <p:spPr>
          <a:xfrm>
            <a:off x="6680811" y="3652431"/>
            <a:ext cx="770415" cy="45719"/>
          </a:xfrm>
          <a:prstGeom prst="rect">
            <a:avLst/>
          </a:prstGeom>
          <a:solidFill>
            <a:srgbClr val="C9E9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032737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0342BA3-E03B-1D53-882C-6BB183592AC9}"/>
              </a:ext>
            </a:extLst>
          </p:cNvPr>
          <p:cNvSpPr/>
          <p:nvPr/>
        </p:nvSpPr>
        <p:spPr>
          <a:xfrm>
            <a:off x="324952" y="1065540"/>
            <a:ext cx="11584919" cy="5150481"/>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Graphic 5" descr="Badge 4 with solid fill">
            <a:extLst>
              <a:ext uri="{FF2B5EF4-FFF2-40B4-BE49-F238E27FC236}">
                <a16:creationId xmlns:a16="http://schemas.microsoft.com/office/drawing/2014/main" id="{C25608A6-D31C-AB24-CB30-D2F89D9202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605" y="117842"/>
            <a:ext cx="772941" cy="772941"/>
          </a:xfrm>
          <a:prstGeom prst="rect">
            <a:avLst/>
          </a:prstGeom>
        </p:spPr>
      </p:pic>
      <p:sp>
        <p:nvSpPr>
          <p:cNvPr id="2" name="Title 1">
            <a:extLst>
              <a:ext uri="{FF2B5EF4-FFF2-40B4-BE49-F238E27FC236}">
                <a16:creationId xmlns:a16="http://schemas.microsoft.com/office/drawing/2014/main" id="{3A27F5D4-E261-4336-BB4F-FC9F256E4849}"/>
              </a:ext>
            </a:extLst>
          </p:cNvPr>
          <p:cNvSpPr>
            <a:spLocks noGrp="1"/>
          </p:cNvSpPr>
          <p:nvPr>
            <p:ph type="title"/>
          </p:nvPr>
        </p:nvSpPr>
        <p:spPr>
          <a:xfrm>
            <a:off x="1493769" y="88128"/>
            <a:ext cx="4589634" cy="706662"/>
          </a:xfrm>
        </p:spPr>
        <p:txBody>
          <a:bodyPr/>
          <a:lstStyle/>
          <a:p>
            <a:r>
              <a:rPr lang="en-DE" dirty="0"/>
              <a:t>Results</a:t>
            </a:r>
            <a:endParaRPr lang="en-ID" dirty="0"/>
          </a:p>
        </p:txBody>
      </p:sp>
      <p:sp>
        <p:nvSpPr>
          <p:cNvPr id="3" name="Date Placeholder 2">
            <a:extLst>
              <a:ext uri="{FF2B5EF4-FFF2-40B4-BE49-F238E27FC236}">
                <a16:creationId xmlns:a16="http://schemas.microsoft.com/office/drawing/2014/main" id="{B0F744E6-9970-4FC5-8760-4C39B791BAC6}"/>
              </a:ext>
            </a:extLst>
          </p:cNvPr>
          <p:cNvSpPr>
            <a:spLocks noGrp="1"/>
          </p:cNvSpPr>
          <p:nvPr>
            <p:ph type="dt" sz="half" idx="10"/>
          </p:nvPr>
        </p:nvSpPr>
        <p:spPr/>
        <p:txBody>
          <a:bodyPr/>
          <a:lstStyle/>
          <a:p>
            <a:fld id="{9869A797-63B8-43CD-BD01-786DE50012A9}" type="datetime1">
              <a:rPr lang="en-ID" smtClean="0"/>
              <a:t>01/07/2023</a:t>
            </a:fld>
            <a:endParaRPr lang="en-ID"/>
          </a:p>
        </p:txBody>
      </p:sp>
      <p:sp>
        <p:nvSpPr>
          <p:cNvPr id="22" name="Footer Placeholder 21">
            <a:extLst>
              <a:ext uri="{FF2B5EF4-FFF2-40B4-BE49-F238E27FC236}">
                <a16:creationId xmlns:a16="http://schemas.microsoft.com/office/drawing/2014/main" id="{636DA5F5-5D6F-404B-8BA5-2CF6B935D002}"/>
              </a:ext>
            </a:extLst>
          </p:cNvPr>
          <p:cNvSpPr>
            <a:spLocks noGrp="1"/>
          </p:cNvSpPr>
          <p:nvPr>
            <p:ph type="ftr" sz="quarter" idx="11"/>
          </p:nvPr>
        </p:nvSpPr>
        <p:spPr/>
        <p:txBody>
          <a:bodyPr/>
          <a:lstStyle/>
          <a:p>
            <a:pPr algn="l"/>
            <a:r>
              <a:rPr lang="en-DE" dirty="0"/>
              <a:t>Data Visualization SS23</a:t>
            </a:r>
            <a:endParaRPr lang="en-ID" dirty="0">
              <a:solidFill>
                <a:schemeClr val="bg1"/>
              </a:solidFill>
              <a:latin typeface="+mj-lt"/>
            </a:endParaRPr>
          </a:p>
        </p:txBody>
      </p:sp>
      <p:sp>
        <p:nvSpPr>
          <p:cNvPr id="4" name="Slide Number Placeholder 3">
            <a:extLst>
              <a:ext uri="{FF2B5EF4-FFF2-40B4-BE49-F238E27FC236}">
                <a16:creationId xmlns:a16="http://schemas.microsoft.com/office/drawing/2014/main" id="{D5DA88F8-379B-44E4-8B22-EBA053A9E499}"/>
              </a:ext>
            </a:extLst>
          </p:cNvPr>
          <p:cNvSpPr>
            <a:spLocks noGrp="1"/>
          </p:cNvSpPr>
          <p:nvPr>
            <p:ph type="sldNum" sz="quarter" idx="12"/>
          </p:nvPr>
        </p:nvSpPr>
        <p:spPr/>
        <p:txBody>
          <a:bodyPr/>
          <a:lstStyle/>
          <a:p>
            <a:fld id="{20A13858-C2AA-4A16-A43A-77ABAD7631C2}" type="slidenum">
              <a:rPr lang="en-ID" smtClean="0"/>
              <a:pPr/>
              <a:t>10</a:t>
            </a:fld>
            <a:endParaRPr lang="en-ID" dirty="0"/>
          </a:p>
        </p:txBody>
      </p:sp>
      <p:pic>
        <p:nvPicPr>
          <p:cNvPr id="8" name="Picture 7" descr="A picture containing text, font, graphics, typography&#10;&#10;Description automatically generated">
            <a:extLst>
              <a:ext uri="{FF2B5EF4-FFF2-40B4-BE49-F238E27FC236}">
                <a16:creationId xmlns:a16="http://schemas.microsoft.com/office/drawing/2014/main" id="{8C396773-CF45-B05C-17C7-0AA8516B56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7260" y="63825"/>
            <a:ext cx="2226802" cy="483703"/>
          </a:xfrm>
          <a:prstGeom prst="rect">
            <a:avLst/>
          </a:prstGeom>
        </p:spPr>
      </p:pic>
      <p:pic>
        <p:nvPicPr>
          <p:cNvPr id="16" name="Picture 15">
            <a:extLst>
              <a:ext uri="{FF2B5EF4-FFF2-40B4-BE49-F238E27FC236}">
                <a16:creationId xmlns:a16="http://schemas.microsoft.com/office/drawing/2014/main" id="{08BE07DC-8648-6C7A-41F7-9F82AD729F60}"/>
              </a:ext>
            </a:extLst>
          </p:cNvPr>
          <p:cNvPicPr>
            <a:picLocks noChangeAspect="1"/>
          </p:cNvPicPr>
          <p:nvPr/>
        </p:nvPicPr>
        <p:blipFill rotWithShape="1">
          <a:blip r:embed="rId5"/>
          <a:srcRect r="19078" b="20950"/>
          <a:stretch/>
        </p:blipFill>
        <p:spPr>
          <a:xfrm>
            <a:off x="6215300" y="1065539"/>
            <a:ext cx="5773307" cy="5150481"/>
          </a:xfrm>
          <a:prstGeom prst="rect">
            <a:avLst/>
          </a:prstGeom>
          <a:noFill/>
        </p:spPr>
      </p:pic>
      <p:pic>
        <p:nvPicPr>
          <p:cNvPr id="13320" name="Picture 8">
            <a:extLst>
              <a:ext uri="{FF2B5EF4-FFF2-40B4-BE49-F238E27FC236}">
                <a16:creationId xmlns:a16="http://schemas.microsoft.com/office/drawing/2014/main" id="{371387BF-CC73-737D-DCE5-AC1595E867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8331" y="1065539"/>
            <a:ext cx="6880276" cy="51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5F61F8A-AE3A-17B2-AF79-7A10D3DB865E}"/>
              </a:ext>
            </a:extLst>
          </p:cNvPr>
          <p:cNvSpPr txBox="1"/>
          <p:nvPr/>
        </p:nvSpPr>
        <p:spPr>
          <a:xfrm>
            <a:off x="324952" y="2790713"/>
            <a:ext cx="4704644" cy="1569660"/>
          </a:xfrm>
          <a:prstGeom prst="rect">
            <a:avLst/>
          </a:prstGeom>
          <a:noFill/>
        </p:spPr>
        <p:txBody>
          <a:bodyPr wrap="square">
            <a:spAutoFit/>
          </a:bodyPr>
          <a:lstStyle/>
          <a:p>
            <a:pPr algn="l"/>
            <a:r>
              <a:rPr lang="en-US" b="1" i="0" dirty="0">
                <a:solidFill>
                  <a:schemeClr val="bg1"/>
                </a:solidFill>
                <a:effectLst/>
              </a:rPr>
              <a:t>The severity of each disease by determining the frequency of occurrence</a:t>
            </a:r>
            <a:endParaRPr lang="en-DE" b="1" i="0" dirty="0">
              <a:solidFill>
                <a:schemeClr val="bg1"/>
              </a:solidFill>
              <a:effectLst/>
            </a:endParaRPr>
          </a:p>
          <a:p>
            <a:pPr algn="l"/>
            <a:endParaRPr lang="en-DE" b="1" dirty="0">
              <a:solidFill>
                <a:schemeClr val="bg1"/>
              </a:solidFill>
            </a:endParaRPr>
          </a:p>
          <a:p>
            <a:pPr algn="l"/>
            <a:r>
              <a:rPr lang="en-US" sz="1400" i="0" dirty="0">
                <a:solidFill>
                  <a:schemeClr val="bg1"/>
                </a:solidFill>
                <a:effectLst/>
              </a:rPr>
              <a:t>In this, we have created heatmap to analyze the occurrence of each disease in every decades. We create different plot for “DEATHS” and “CASES”. </a:t>
            </a:r>
          </a:p>
        </p:txBody>
      </p:sp>
    </p:spTree>
    <p:extLst>
      <p:ext uri="{BB962C8B-B14F-4D97-AF65-F5344CB8AC3E}">
        <p14:creationId xmlns:p14="http://schemas.microsoft.com/office/powerpoint/2010/main" val="945283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0342BA3-E03B-1D53-882C-6BB183592AC9}"/>
              </a:ext>
            </a:extLst>
          </p:cNvPr>
          <p:cNvSpPr/>
          <p:nvPr/>
        </p:nvSpPr>
        <p:spPr>
          <a:xfrm>
            <a:off x="324952" y="1065540"/>
            <a:ext cx="11584919" cy="5150481"/>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6388" name="Picture 4">
            <a:extLst>
              <a:ext uri="{FF2B5EF4-FFF2-40B4-BE49-F238E27FC236}">
                <a16:creationId xmlns:a16="http://schemas.microsoft.com/office/drawing/2014/main" id="{5C4B7866-3039-9500-79A0-93AFE9D301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6763" r="4346"/>
          <a:stretch/>
        </p:blipFill>
        <p:spPr bwMode="auto">
          <a:xfrm>
            <a:off x="5108330" y="1065538"/>
            <a:ext cx="7086589" cy="5156748"/>
          </a:xfrm>
          <a:prstGeom prst="rect">
            <a:avLst/>
          </a:prstGeom>
          <a:noFill/>
          <a:extLst>
            <a:ext uri="{909E8E84-426E-40DD-AFC4-6F175D3DCCD1}">
              <a14:hiddenFill xmlns:a14="http://schemas.microsoft.com/office/drawing/2010/main">
                <a:solidFill>
                  <a:srgbClr val="FFFFFF"/>
                </a:solidFill>
              </a14:hiddenFill>
            </a:ext>
          </a:extLst>
        </p:spPr>
      </p:pic>
      <p:pic>
        <p:nvPicPr>
          <p:cNvPr id="6" name="Graphic 5" descr="Badge 4 with solid fill">
            <a:extLst>
              <a:ext uri="{FF2B5EF4-FFF2-40B4-BE49-F238E27FC236}">
                <a16:creationId xmlns:a16="http://schemas.microsoft.com/office/drawing/2014/main" id="{C25608A6-D31C-AB24-CB30-D2F89D9202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605" y="117842"/>
            <a:ext cx="772941" cy="772941"/>
          </a:xfrm>
          <a:prstGeom prst="rect">
            <a:avLst/>
          </a:prstGeom>
        </p:spPr>
      </p:pic>
      <p:sp>
        <p:nvSpPr>
          <p:cNvPr id="2" name="Title 1">
            <a:extLst>
              <a:ext uri="{FF2B5EF4-FFF2-40B4-BE49-F238E27FC236}">
                <a16:creationId xmlns:a16="http://schemas.microsoft.com/office/drawing/2014/main" id="{3A27F5D4-E261-4336-BB4F-FC9F256E4849}"/>
              </a:ext>
            </a:extLst>
          </p:cNvPr>
          <p:cNvSpPr>
            <a:spLocks noGrp="1"/>
          </p:cNvSpPr>
          <p:nvPr>
            <p:ph type="title"/>
          </p:nvPr>
        </p:nvSpPr>
        <p:spPr>
          <a:xfrm>
            <a:off x="1493769" y="88128"/>
            <a:ext cx="4589634" cy="706662"/>
          </a:xfrm>
        </p:spPr>
        <p:txBody>
          <a:bodyPr/>
          <a:lstStyle/>
          <a:p>
            <a:r>
              <a:rPr lang="en-DE" dirty="0"/>
              <a:t>Results</a:t>
            </a:r>
            <a:endParaRPr lang="en-ID" dirty="0"/>
          </a:p>
        </p:txBody>
      </p:sp>
      <p:sp>
        <p:nvSpPr>
          <p:cNvPr id="3" name="Date Placeholder 2">
            <a:extLst>
              <a:ext uri="{FF2B5EF4-FFF2-40B4-BE49-F238E27FC236}">
                <a16:creationId xmlns:a16="http://schemas.microsoft.com/office/drawing/2014/main" id="{B0F744E6-9970-4FC5-8760-4C39B791BAC6}"/>
              </a:ext>
            </a:extLst>
          </p:cNvPr>
          <p:cNvSpPr>
            <a:spLocks noGrp="1"/>
          </p:cNvSpPr>
          <p:nvPr>
            <p:ph type="dt" sz="half" idx="10"/>
          </p:nvPr>
        </p:nvSpPr>
        <p:spPr/>
        <p:txBody>
          <a:bodyPr/>
          <a:lstStyle/>
          <a:p>
            <a:fld id="{9869A797-63B8-43CD-BD01-786DE50012A9}" type="datetime1">
              <a:rPr lang="en-ID" smtClean="0"/>
              <a:t>01/07/2023</a:t>
            </a:fld>
            <a:endParaRPr lang="en-ID"/>
          </a:p>
        </p:txBody>
      </p:sp>
      <p:sp>
        <p:nvSpPr>
          <p:cNvPr id="22" name="Footer Placeholder 21">
            <a:extLst>
              <a:ext uri="{FF2B5EF4-FFF2-40B4-BE49-F238E27FC236}">
                <a16:creationId xmlns:a16="http://schemas.microsoft.com/office/drawing/2014/main" id="{636DA5F5-5D6F-404B-8BA5-2CF6B935D002}"/>
              </a:ext>
            </a:extLst>
          </p:cNvPr>
          <p:cNvSpPr>
            <a:spLocks noGrp="1"/>
          </p:cNvSpPr>
          <p:nvPr>
            <p:ph type="ftr" sz="quarter" idx="11"/>
          </p:nvPr>
        </p:nvSpPr>
        <p:spPr/>
        <p:txBody>
          <a:bodyPr/>
          <a:lstStyle/>
          <a:p>
            <a:pPr algn="l"/>
            <a:r>
              <a:rPr lang="en-DE" dirty="0"/>
              <a:t>Data Visualization SS23</a:t>
            </a:r>
            <a:endParaRPr lang="en-ID" dirty="0">
              <a:solidFill>
                <a:schemeClr val="bg1"/>
              </a:solidFill>
              <a:latin typeface="+mj-lt"/>
            </a:endParaRPr>
          </a:p>
        </p:txBody>
      </p:sp>
      <p:sp>
        <p:nvSpPr>
          <p:cNvPr id="4" name="Slide Number Placeholder 3">
            <a:extLst>
              <a:ext uri="{FF2B5EF4-FFF2-40B4-BE49-F238E27FC236}">
                <a16:creationId xmlns:a16="http://schemas.microsoft.com/office/drawing/2014/main" id="{D5DA88F8-379B-44E4-8B22-EBA053A9E499}"/>
              </a:ext>
            </a:extLst>
          </p:cNvPr>
          <p:cNvSpPr>
            <a:spLocks noGrp="1"/>
          </p:cNvSpPr>
          <p:nvPr>
            <p:ph type="sldNum" sz="quarter" idx="12"/>
          </p:nvPr>
        </p:nvSpPr>
        <p:spPr/>
        <p:txBody>
          <a:bodyPr/>
          <a:lstStyle/>
          <a:p>
            <a:fld id="{20A13858-C2AA-4A16-A43A-77ABAD7631C2}" type="slidenum">
              <a:rPr lang="en-ID" smtClean="0"/>
              <a:pPr/>
              <a:t>11</a:t>
            </a:fld>
            <a:endParaRPr lang="en-ID" dirty="0"/>
          </a:p>
        </p:txBody>
      </p:sp>
      <p:pic>
        <p:nvPicPr>
          <p:cNvPr id="8" name="Picture 7" descr="A picture containing text, font, graphics, typography&#10;&#10;Description automatically generated">
            <a:extLst>
              <a:ext uri="{FF2B5EF4-FFF2-40B4-BE49-F238E27FC236}">
                <a16:creationId xmlns:a16="http://schemas.microsoft.com/office/drawing/2014/main" id="{8C396773-CF45-B05C-17C7-0AA8516B56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7260" y="63825"/>
            <a:ext cx="2226802" cy="483703"/>
          </a:xfrm>
          <a:prstGeom prst="rect">
            <a:avLst/>
          </a:prstGeom>
        </p:spPr>
      </p:pic>
      <p:sp>
        <p:nvSpPr>
          <p:cNvPr id="5" name="TextBox 4">
            <a:extLst>
              <a:ext uri="{FF2B5EF4-FFF2-40B4-BE49-F238E27FC236}">
                <a16:creationId xmlns:a16="http://schemas.microsoft.com/office/drawing/2014/main" id="{7EF4FFFA-D50E-0252-0C86-456858411C01}"/>
              </a:ext>
            </a:extLst>
          </p:cNvPr>
          <p:cNvSpPr txBox="1"/>
          <p:nvPr/>
        </p:nvSpPr>
        <p:spPr>
          <a:xfrm>
            <a:off x="324952" y="2775081"/>
            <a:ext cx="4704644" cy="1785104"/>
          </a:xfrm>
          <a:prstGeom prst="rect">
            <a:avLst/>
          </a:prstGeom>
          <a:noFill/>
        </p:spPr>
        <p:txBody>
          <a:bodyPr wrap="square">
            <a:spAutoFit/>
          </a:bodyPr>
          <a:lstStyle/>
          <a:p>
            <a:pPr algn="l"/>
            <a:r>
              <a:rPr lang="en-US" b="1" i="0" dirty="0">
                <a:solidFill>
                  <a:schemeClr val="bg1"/>
                </a:solidFill>
                <a:effectLst/>
              </a:rPr>
              <a:t>Morbidity rate of all disease with respect to census 1890-2010</a:t>
            </a:r>
          </a:p>
          <a:p>
            <a:pPr algn="l"/>
            <a:endParaRPr lang="en-DE" b="1" dirty="0">
              <a:solidFill>
                <a:schemeClr val="bg1"/>
              </a:solidFill>
            </a:endParaRPr>
          </a:p>
          <a:p>
            <a:pPr algn="l"/>
            <a:r>
              <a:rPr lang="en-US" sz="1400" i="0" dirty="0">
                <a:solidFill>
                  <a:schemeClr val="bg1"/>
                </a:solidFill>
                <a:effectLst/>
              </a:rPr>
              <a:t>In this, we have created</a:t>
            </a:r>
            <a:r>
              <a:rPr lang="en-DE" sz="1400" i="0">
                <a:solidFill>
                  <a:schemeClr val="bg1"/>
                </a:solidFill>
                <a:effectLst/>
              </a:rPr>
              <a:t> animated</a:t>
            </a:r>
            <a:r>
              <a:rPr lang="en-US" sz="1400" i="0">
                <a:solidFill>
                  <a:schemeClr val="bg1"/>
                </a:solidFill>
                <a:effectLst/>
              </a:rPr>
              <a:t> </a:t>
            </a:r>
            <a:r>
              <a:rPr lang="en-DE" sz="1400" i="0" dirty="0">
                <a:solidFill>
                  <a:schemeClr val="bg1"/>
                </a:solidFill>
                <a:effectLst/>
              </a:rPr>
              <a:t>racing bar plot</a:t>
            </a:r>
            <a:r>
              <a:rPr lang="en-US" sz="1400" i="0" dirty="0">
                <a:solidFill>
                  <a:schemeClr val="bg1"/>
                </a:solidFill>
                <a:effectLst/>
              </a:rPr>
              <a:t> to analyze the</a:t>
            </a:r>
            <a:r>
              <a:rPr lang="en-DE" sz="1400" i="0" dirty="0">
                <a:solidFill>
                  <a:schemeClr val="bg1"/>
                </a:solidFill>
                <a:effectLst/>
              </a:rPr>
              <a:t> Morbidity rate of all time diseases of USA with different decades. (Census data only available in decades, So here we only can see decade wise plotting)</a:t>
            </a:r>
            <a:endParaRPr lang="en-US" sz="1400" i="0" dirty="0">
              <a:solidFill>
                <a:schemeClr val="bg1"/>
              </a:solidFill>
              <a:effectLst/>
            </a:endParaRPr>
          </a:p>
        </p:txBody>
      </p:sp>
    </p:spTree>
    <p:extLst>
      <p:ext uri="{BB962C8B-B14F-4D97-AF65-F5344CB8AC3E}">
        <p14:creationId xmlns:p14="http://schemas.microsoft.com/office/powerpoint/2010/main" val="3663383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0342BA3-E03B-1D53-882C-6BB183592AC9}"/>
              </a:ext>
            </a:extLst>
          </p:cNvPr>
          <p:cNvSpPr/>
          <p:nvPr/>
        </p:nvSpPr>
        <p:spPr>
          <a:xfrm>
            <a:off x="324952" y="1065540"/>
            <a:ext cx="11584919" cy="5150481"/>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Graphic 5" descr="Badge 4 with solid fill">
            <a:extLst>
              <a:ext uri="{FF2B5EF4-FFF2-40B4-BE49-F238E27FC236}">
                <a16:creationId xmlns:a16="http://schemas.microsoft.com/office/drawing/2014/main" id="{C25608A6-D31C-AB24-CB30-D2F89D9202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605" y="117842"/>
            <a:ext cx="772941" cy="772941"/>
          </a:xfrm>
          <a:prstGeom prst="rect">
            <a:avLst/>
          </a:prstGeom>
        </p:spPr>
      </p:pic>
      <p:sp>
        <p:nvSpPr>
          <p:cNvPr id="2" name="Title 1">
            <a:extLst>
              <a:ext uri="{FF2B5EF4-FFF2-40B4-BE49-F238E27FC236}">
                <a16:creationId xmlns:a16="http://schemas.microsoft.com/office/drawing/2014/main" id="{3A27F5D4-E261-4336-BB4F-FC9F256E4849}"/>
              </a:ext>
            </a:extLst>
          </p:cNvPr>
          <p:cNvSpPr>
            <a:spLocks noGrp="1"/>
          </p:cNvSpPr>
          <p:nvPr>
            <p:ph type="title"/>
          </p:nvPr>
        </p:nvSpPr>
        <p:spPr>
          <a:xfrm>
            <a:off x="1493769" y="88128"/>
            <a:ext cx="4589634" cy="706662"/>
          </a:xfrm>
        </p:spPr>
        <p:txBody>
          <a:bodyPr/>
          <a:lstStyle/>
          <a:p>
            <a:r>
              <a:rPr lang="en-DE" dirty="0"/>
              <a:t>Results</a:t>
            </a:r>
            <a:endParaRPr lang="en-ID" dirty="0"/>
          </a:p>
        </p:txBody>
      </p:sp>
      <p:sp>
        <p:nvSpPr>
          <p:cNvPr id="3" name="Date Placeholder 2">
            <a:extLst>
              <a:ext uri="{FF2B5EF4-FFF2-40B4-BE49-F238E27FC236}">
                <a16:creationId xmlns:a16="http://schemas.microsoft.com/office/drawing/2014/main" id="{B0F744E6-9970-4FC5-8760-4C39B791BAC6}"/>
              </a:ext>
            </a:extLst>
          </p:cNvPr>
          <p:cNvSpPr>
            <a:spLocks noGrp="1"/>
          </p:cNvSpPr>
          <p:nvPr>
            <p:ph type="dt" sz="half" idx="10"/>
          </p:nvPr>
        </p:nvSpPr>
        <p:spPr/>
        <p:txBody>
          <a:bodyPr/>
          <a:lstStyle/>
          <a:p>
            <a:fld id="{9869A797-63B8-43CD-BD01-786DE50012A9}" type="datetime1">
              <a:rPr lang="en-ID" smtClean="0"/>
              <a:t>01/07/2023</a:t>
            </a:fld>
            <a:endParaRPr lang="en-ID"/>
          </a:p>
        </p:txBody>
      </p:sp>
      <p:sp>
        <p:nvSpPr>
          <p:cNvPr id="22" name="Footer Placeholder 21">
            <a:extLst>
              <a:ext uri="{FF2B5EF4-FFF2-40B4-BE49-F238E27FC236}">
                <a16:creationId xmlns:a16="http://schemas.microsoft.com/office/drawing/2014/main" id="{636DA5F5-5D6F-404B-8BA5-2CF6B935D002}"/>
              </a:ext>
            </a:extLst>
          </p:cNvPr>
          <p:cNvSpPr>
            <a:spLocks noGrp="1"/>
          </p:cNvSpPr>
          <p:nvPr>
            <p:ph type="ftr" sz="quarter" idx="11"/>
          </p:nvPr>
        </p:nvSpPr>
        <p:spPr/>
        <p:txBody>
          <a:bodyPr/>
          <a:lstStyle/>
          <a:p>
            <a:pPr algn="l"/>
            <a:r>
              <a:rPr lang="en-DE" dirty="0"/>
              <a:t>Data Visualization SS23</a:t>
            </a:r>
            <a:endParaRPr lang="en-ID" dirty="0">
              <a:solidFill>
                <a:schemeClr val="bg1"/>
              </a:solidFill>
              <a:latin typeface="+mj-lt"/>
            </a:endParaRPr>
          </a:p>
        </p:txBody>
      </p:sp>
      <p:sp>
        <p:nvSpPr>
          <p:cNvPr id="4" name="Slide Number Placeholder 3">
            <a:extLst>
              <a:ext uri="{FF2B5EF4-FFF2-40B4-BE49-F238E27FC236}">
                <a16:creationId xmlns:a16="http://schemas.microsoft.com/office/drawing/2014/main" id="{D5DA88F8-379B-44E4-8B22-EBA053A9E499}"/>
              </a:ext>
            </a:extLst>
          </p:cNvPr>
          <p:cNvSpPr>
            <a:spLocks noGrp="1"/>
          </p:cNvSpPr>
          <p:nvPr>
            <p:ph type="sldNum" sz="quarter" idx="12"/>
          </p:nvPr>
        </p:nvSpPr>
        <p:spPr/>
        <p:txBody>
          <a:bodyPr/>
          <a:lstStyle/>
          <a:p>
            <a:fld id="{20A13858-C2AA-4A16-A43A-77ABAD7631C2}" type="slidenum">
              <a:rPr lang="en-ID" smtClean="0"/>
              <a:pPr/>
              <a:t>12</a:t>
            </a:fld>
            <a:endParaRPr lang="en-ID" dirty="0"/>
          </a:p>
        </p:txBody>
      </p:sp>
      <p:pic>
        <p:nvPicPr>
          <p:cNvPr id="8" name="Picture 7" descr="A picture containing text, font, graphics, typography&#10;&#10;Description automatically generated">
            <a:extLst>
              <a:ext uri="{FF2B5EF4-FFF2-40B4-BE49-F238E27FC236}">
                <a16:creationId xmlns:a16="http://schemas.microsoft.com/office/drawing/2014/main" id="{8C396773-CF45-B05C-17C7-0AA8516B56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7260" y="63825"/>
            <a:ext cx="2226802" cy="483703"/>
          </a:xfrm>
          <a:prstGeom prst="rect">
            <a:avLst/>
          </a:prstGeom>
        </p:spPr>
      </p:pic>
      <p:pic>
        <p:nvPicPr>
          <p:cNvPr id="16" name="Picture 15">
            <a:extLst>
              <a:ext uri="{FF2B5EF4-FFF2-40B4-BE49-F238E27FC236}">
                <a16:creationId xmlns:a16="http://schemas.microsoft.com/office/drawing/2014/main" id="{08BE07DC-8648-6C7A-41F7-9F82AD729F60}"/>
              </a:ext>
            </a:extLst>
          </p:cNvPr>
          <p:cNvPicPr>
            <a:picLocks noChangeAspect="1"/>
          </p:cNvPicPr>
          <p:nvPr/>
        </p:nvPicPr>
        <p:blipFill rotWithShape="1">
          <a:blip r:embed="rId5"/>
          <a:srcRect r="19078" b="20950"/>
          <a:stretch/>
        </p:blipFill>
        <p:spPr>
          <a:xfrm>
            <a:off x="6215300" y="1065539"/>
            <a:ext cx="5773307" cy="5150481"/>
          </a:xfrm>
          <a:prstGeom prst="rect">
            <a:avLst/>
          </a:prstGeom>
          <a:noFill/>
        </p:spPr>
      </p:pic>
      <p:pic>
        <p:nvPicPr>
          <p:cNvPr id="13320" name="Picture 8">
            <a:extLst>
              <a:ext uri="{FF2B5EF4-FFF2-40B4-BE49-F238E27FC236}">
                <a16:creationId xmlns:a16="http://schemas.microsoft.com/office/drawing/2014/main" id="{371387BF-CC73-737D-DCE5-AC1595E867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8331" y="1065539"/>
            <a:ext cx="6880276" cy="5150481"/>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a:extLst>
              <a:ext uri="{FF2B5EF4-FFF2-40B4-BE49-F238E27FC236}">
                <a16:creationId xmlns:a16="http://schemas.microsoft.com/office/drawing/2014/main" id="{5E10CF19-2D8E-F685-614D-1A764DF32FC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714" r="1836"/>
          <a:stretch/>
        </p:blipFill>
        <p:spPr bwMode="auto">
          <a:xfrm>
            <a:off x="5099539" y="1065538"/>
            <a:ext cx="7092461" cy="51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66E9A10-171C-1A7E-BCD8-E6F9A78796B6}"/>
              </a:ext>
            </a:extLst>
          </p:cNvPr>
          <p:cNvSpPr txBox="1"/>
          <p:nvPr/>
        </p:nvSpPr>
        <p:spPr>
          <a:xfrm>
            <a:off x="324952" y="2782898"/>
            <a:ext cx="4704644" cy="1785104"/>
          </a:xfrm>
          <a:prstGeom prst="rect">
            <a:avLst/>
          </a:prstGeom>
          <a:noFill/>
        </p:spPr>
        <p:txBody>
          <a:bodyPr wrap="square">
            <a:spAutoFit/>
          </a:bodyPr>
          <a:lstStyle/>
          <a:p>
            <a:pPr algn="l"/>
            <a:r>
              <a:rPr lang="en-US" b="1" i="0" dirty="0" err="1">
                <a:solidFill>
                  <a:schemeClr val="bg1"/>
                </a:solidFill>
                <a:effectLst/>
              </a:rPr>
              <a:t>Analy</a:t>
            </a:r>
            <a:r>
              <a:rPr lang="en-DE" b="1" i="0" dirty="0">
                <a:solidFill>
                  <a:schemeClr val="bg1"/>
                </a:solidFill>
                <a:effectLst/>
              </a:rPr>
              <a:t>sis of</a:t>
            </a:r>
            <a:r>
              <a:rPr lang="en-US" b="1" i="0" dirty="0">
                <a:solidFill>
                  <a:schemeClr val="bg1"/>
                </a:solidFill>
                <a:effectLst/>
              </a:rPr>
              <a:t> the top disease prevalence on a state-by-state basis</a:t>
            </a:r>
          </a:p>
          <a:p>
            <a:pPr algn="l"/>
            <a:endParaRPr lang="en-DE" b="1" dirty="0">
              <a:solidFill>
                <a:schemeClr val="bg1"/>
              </a:solidFill>
            </a:endParaRPr>
          </a:p>
          <a:p>
            <a:pPr algn="l"/>
            <a:r>
              <a:rPr lang="en-US" sz="1400" i="0" dirty="0">
                <a:solidFill>
                  <a:schemeClr val="bg1"/>
                </a:solidFill>
                <a:effectLst/>
              </a:rPr>
              <a:t>In this, we have created </a:t>
            </a:r>
            <a:r>
              <a:rPr lang="en-DE" sz="1400" dirty="0">
                <a:solidFill>
                  <a:schemeClr val="bg1"/>
                </a:solidFill>
              </a:rPr>
              <a:t>tree</a:t>
            </a:r>
            <a:r>
              <a:rPr lang="en-US" sz="1400" i="0" dirty="0">
                <a:solidFill>
                  <a:schemeClr val="bg1"/>
                </a:solidFill>
                <a:effectLst/>
              </a:rPr>
              <a:t>map to </a:t>
            </a:r>
            <a:r>
              <a:rPr lang="en-DE" sz="1400" i="0" dirty="0">
                <a:solidFill>
                  <a:schemeClr val="bg1"/>
                </a:solidFill>
                <a:effectLst/>
              </a:rPr>
              <a:t>find top three most affected disease for all different states of USA. On every portion, top left corner shows state name and bottom right corner shows name of diseases.</a:t>
            </a:r>
            <a:endParaRPr lang="en-US" sz="1400" i="0" dirty="0">
              <a:solidFill>
                <a:schemeClr val="bg1"/>
              </a:solidFill>
              <a:effectLst/>
            </a:endParaRPr>
          </a:p>
        </p:txBody>
      </p:sp>
    </p:spTree>
    <p:extLst>
      <p:ext uri="{BB962C8B-B14F-4D97-AF65-F5344CB8AC3E}">
        <p14:creationId xmlns:p14="http://schemas.microsoft.com/office/powerpoint/2010/main" val="1948286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0342BA3-E03B-1D53-882C-6BB183592AC9}"/>
              </a:ext>
            </a:extLst>
          </p:cNvPr>
          <p:cNvSpPr/>
          <p:nvPr/>
        </p:nvSpPr>
        <p:spPr>
          <a:xfrm>
            <a:off x="324952" y="1065540"/>
            <a:ext cx="11584919" cy="5150481"/>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Graphic 5" descr="Badge 4 with solid fill">
            <a:extLst>
              <a:ext uri="{FF2B5EF4-FFF2-40B4-BE49-F238E27FC236}">
                <a16:creationId xmlns:a16="http://schemas.microsoft.com/office/drawing/2014/main" id="{C25608A6-D31C-AB24-CB30-D2F89D9202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605" y="117842"/>
            <a:ext cx="772941" cy="772941"/>
          </a:xfrm>
          <a:prstGeom prst="rect">
            <a:avLst/>
          </a:prstGeom>
        </p:spPr>
      </p:pic>
      <p:sp>
        <p:nvSpPr>
          <p:cNvPr id="2" name="Title 1">
            <a:extLst>
              <a:ext uri="{FF2B5EF4-FFF2-40B4-BE49-F238E27FC236}">
                <a16:creationId xmlns:a16="http://schemas.microsoft.com/office/drawing/2014/main" id="{3A27F5D4-E261-4336-BB4F-FC9F256E4849}"/>
              </a:ext>
            </a:extLst>
          </p:cNvPr>
          <p:cNvSpPr>
            <a:spLocks noGrp="1"/>
          </p:cNvSpPr>
          <p:nvPr>
            <p:ph type="title"/>
          </p:nvPr>
        </p:nvSpPr>
        <p:spPr>
          <a:xfrm>
            <a:off x="1493769" y="88128"/>
            <a:ext cx="4589634" cy="706662"/>
          </a:xfrm>
        </p:spPr>
        <p:txBody>
          <a:bodyPr/>
          <a:lstStyle/>
          <a:p>
            <a:r>
              <a:rPr lang="en-DE" dirty="0"/>
              <a:t>Results</a:t>
            </a:r>
            <a:endParaRPr lang="en-ID" dirty="0"/>
          </a:p>
        </p:txBody>
      </p:sp>
      <p:sp>
        <p:nvSpPr>
          <p:cNvPr id="3" name="Date Placeholder 2">
            <a:extLst>
              <a:ext uri="{FF2B5EF4-FFF2-40B4-BE49-F238E27FC236}">
                <a16:creationId xmlns:a16="http://schemas.microsoft.com/office/drawing/2014/main" id="{B0F744E6-9970-4FC5-8760-4C39B791BAC6}"/>
              </a:ext>
            </a:extLst>
          </p:cNvPr>
          <p:cNvSpPr>
            <a:spLocks noGrp="1"/>
          </p:cNvSpPr>
          <p:nvPr>
            <p:ph type="dt" sz="half" idx="10"/>
          </p:nvPr>
        </p:nvSpPr>
        <p:spPr/>
        <p:txBody>
          <a:bodyPr/>
          <a:lstStyle/>
          <a:p>
            <a:fld id="{9869A797-63B8-43CD-BD01-786DE50012A9}" type="datetime1">
              <a:rPr lang="en-ID" smtClean="0"/>
              <a:t>01/07/2023</a:t>
            </a:fld>
            <a:endParaRPr lang="en-ID"/>
          </a:p>
        </p:txBody>
      </p:sp>
      <p:sp>
        <p:nvSpPr>
          <p:cNvPr id="22" name="Footer Placeholder 21">
            <a:extLst>
              <a:ext uri="{FF2B5EF4-FFF2-40B4-BE49-F238E27FC236}">
                <a16:creationId xmlns:a16="http://schemas.microsoft.com/office/drawing/2014/main" id="{636DA5F5-5D6F-404B-8BA5-2CF6B935D002}"/>
              </a:ext>
            </a:extLst>
          </p:cNvPr>
          <p:cNvSpPr>
            <a:spLocks noGrp="1"/>
          </p:cNvSpPr>
          <p:nvPr>
            <p:ph type="ftr" sz="quarter" idx="11"/>
          </p:nvPr>
        </p:nvSpPr>
        <p:spPr/>
        <p:txBody>
          <a:bodyPr/>
          <a:lstStyle/>
          <a:p>
            <a:pPr algn="l"/>
            <a:r>
              <a:rPr lang="en-DE" dirty="0"/>
              <a:t>Data Visualization SS23</a:t>
            </a:r>
            <a:endParaRPr lang="en-ID" dirty="0">
              <a:solidFill>
                <a:schemeClr val="bg1"/>
              </a:solidFill>
              <a:latin typeface="+mj-lt"/>
            </a:endParaRPr>
          </a:p>
        </p:txBody>
      </p:sp>
      <p:sp>
        <p:nvSpPr>
          <p:cNvPr id="4" name="Slide Number Placeholder 3">
            <a:extLst>
              <a:ext uri="{FF2B5EF4-FFF2-40B4-BE49-F238E27FC236}">
                <a16:creationId xmlns:a16="http://schemas.microsoft.com/office/drawing/2014/main" id="{D5DA88F8-379B-44E4-8B22-EBA053A9E499}"/>
              </a:ext>
            </a:extLst>
          </p:cNvPr>
          <p:cNvSpPr>
            <a:spLocks noGrp="1"/>
          </p:cNvSpPr>
          <p:nvPr>
            <p:ph type="sldNum" sz="quarter" idx="12"/>
          </p:nvPr>
        </p:nvSpPr>
        <p:spPr/>
        <p:txBody>
          <a:bodyPr/>
          <a:lstStyle/>
          <a:p>
            <a:fld id="{20A13858-C2AA-4A16-A43A-77ABAD7631C2}" type="slidenum">
              <a:rPr lang="en-ID" smtClean="0"/>
              <a:pPr/>
              <a:t>13</a:t>
            </a:fld>
            <a:endParaRPr lang="en-ID" dirty="0"/>
          </a:p>
        </p:txBody>
      </p:sp>
      <p:pic>
        <p:nvPicPr>
          <p:cNvPr id="8" name="Picture 7" descr="A picture containing text, font, graphics, typography&#10;&#10;Description automatically generated">
            <a:extLst>
              <a:ext uri="{FF2B5EF4-FFF2-40B4-BE49-F238E27FC236}">
                <a16:creationId xmlns:a16="http://schemas.microsoft.com/office/drawing/2014/main" id="{8C396773-CF45-B05C-17C7-0AA8516B56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7260" y="63825"/>
            <a:ext cx="2226802" cy="483703"/>
          </a:xfrm>
          <a:prstGeom prst="rect">
            <a:avLst/>
          </a:prstGeom>
        </p:spPr>
      </p:pic>
      <p:sp>
        <p:nvSpPr>
          <p:cNvPr id="11" name="TextBox 10">
            <a:extLst>
              <a:ext uri="{FF2B5EF4-FFF2-40B4-BE49-F238E27FC236}">
                <a16:creationId xmlns:a16="http://schemas.microsoft.com/office/drawing/2014/main" id="{9262519F-9F0A-BB7D-8B86-D008A7F0D84E}"/>
              </a:ext>
            </a:extLst>
          </p:cNvPr>
          <p:cNvSpPr txBox="1"/>
          <p:nvPr/>
        </p:nvSpPr>
        <p:spPr>
          <a:xfrm>
            <a:off x="324952" y="1962286"/>
            <a:ext cx="4704644" cy="3447098"/>
          </a:xfrm>
          <a:prstGeom prst="rect">
            <a:avLst/>
          </a:prstGeom>
          <a:noFill/>
        </p:spPr>
        <p:txBody>
          <a:bodyPr wrap="square">
            <a:spAutoFit/>
          </a:bodyPr>
          <a:lstStyle/>
          <a:p>
            <a:pPr algn="l"/>
            <a:r>
              <a:rPr lang="en-US" b="1" i="0" dirty="0">
                <a:solidFill>
                  <a:schemeClr val="bg1"/>
                </a:solidFill>
                <a:effectLst/>
              </a:rPr>
              <a:t>Top disease prevalence on a state-by-state basis</a:t>
            </a:r>
          </a:p>
          <a:p>
            <a:pPr algn="l"/>
            <a:endParaRPr lang="en-DE" b="1" dirty="0">
              <a:solidFill>
                <a:schemeClr val="bg1"/>
              </a:solidFill>
            </a:endParaRPr>
          </a:p>
          <a:p>
            <a:pPr algn="l"/>
            <a:r>
              <a:rPr lang="en-US" sz="1400" b="0" i="0" dirty="0">
                <a:solidFill>
                  <a:schemeClr val="bg1"/>
                </a:solidFill>
                <a:effectLst/>
              </a:rPr>
              <a:t>By analyzing above data, we get to know that Measles, Scarlet Fever and Influenza were having high impact on USA health history. USA faced epidemic situation caused by these diseases. These diseases are infamous for their outbreaks in USA history.</a:t>
            </a:r>
            <a:endParaRPr lang="en-DE" sz="1400" b="0" i="0" dirty="0">
              <a:solidFill>
                <a:schemeClr val="bg1"/>
              </a:solidFill>
              <a:effectLst/>
            </a:endParaRPr>
          </a:p>
          <a:p>
            <a:pPr algn="l"/>
            <a:endParaRPr lang="en-DE" sz="1400" dirty="0">
              <a:solidFill>
                <a:schemeClr val="bg1"/>
              </a:solidFill>
            </a:endParaRPr>
          </a:p>
          <a:p>
            <a:pPr algn="l"/>
            <a:r>
              <a:rPr lang="en-DE" sz="1400" i="0" dirty="0">
                <a:solidFill>
                  <a:schemeClr val="bg1"/>
                </a:solidFill>
                <a:effectLst/>
              </a:rPr>
              <a:t>This map shows Cases for </a:t>
            </a:r>
            <a:r>
              <a:rPr lang="en-DE" sz="1400" b="1" dirty="0">
                <a:solidFill>
                  <a:schemeClr val="bg1"/>
                </a:solidFill>
              </a:rPr>
              <a:t>Measles</a:t>
            </a:r>
            <a:r>
              <a:rPr lang="en-DE" sz="1400" dirty="0">
                <a:solidFill>
                  <a:schemeClr val="bg1"/>
                </a:solidFill>
              </a:rPr>
              <a:t>(As there are no death casualty by Measles).</a:t>
            </a:r>
          </a:p>
          <a:p>
            <a:pPr algn="l"/>
            <a:endParaRPr lang="en-DE" sz="1400" dirty="0">
              <a:solidFill>
                <a:schemeClr val="bg1"/>
              </a:solidFill>
            </a:endParaRPr>
          </a:p>
          <a:p>
            <a:pPr algn="l"/>
            <a:r>
              <a:rPr lang="en-DE" sz="1400" i="0" dirty="0">
                <a:solidFill>
                  <a:schemeClr val="bg1"/>
                </a:solidFill>
                <a:effectLst/>
              </a:rPr>
              <a:t>In this interactive graph, </a:t>
            </a:r>
            <a:r>
              <a:rPr lang="en-DE" sz="1400" dirty="0">
                <a:solidFill>
                  <a:schemeClr val="bg1"/>
                </a:solidFill>
              </a:rPr>
              <a:t>We can check data for any year using handlebar below map and can get the case number of particular state by hovering cursor on it.</a:t>
            </a:r>
          </a:p>
          <a:p>
            <a:pPr algn="l"/>
            <a:r>
              <a:rPr lang="en-DE" sz="1400" i="0" dirty="0">
                <a:solidFill>
                  <a:schemeClr val="bg1"/>
                </a:solidFill>
                <a:effectLst/>
              </a:rPr>
              <a:t>(Note : Cannot embed webpart here because of limitation of PowerPoint)</a:t>
            </a:r>
            <a:endParaRPr lang="en-US" sz="1400" i="0" dirty="0">
              <a:solidFill>
                <a:schemeClr val="bg1"/>
              </a:solidFill>
              <a:effectLst/>
            </a:endParaRPr>
          </a:p>
        </p:txBody>
      </p:sp>
      <p:pic>
        <p:nvPicPr>
          <p:cNvPr id="16" name="Picture 15">
            <a:extLst>
              <a:ext uri="{FF2B5EF4-FFF2-40B4-BE49-F238E27FC236}">
                <a16:creationId xmlns:a16="http://schemas.microsoft.com/office/drawing/2014/main" id="{08BE07DC-8648-6C7A-41F7-9F82AD729F60}"/>
              </a:ext>
            </a:extLst>
          </p:cNvPr>
          <p:cNvPicPr>
            <a:picLocks noChangeAspect="1"/>
          </p:cNvPicPr>
          <p:nvPr/>
        </p:nvPicPr>
        <p:blipFill rotWithShape="1">
          <a:blip r:embed="rId5"/>
          <a:srcRect r="19078" b="20950"/>
          <a:stretch/>
        </p:blipFill>
        <p:spPr>
          <a:xfrm>
            <a:off x="6215300" y="1065539"/>
            <a:ext cx="5773307" cy="5150481"/>
          </a:xfrm>
          <a:prstGeom prst="rect">
            <a:avLst/>
          </a:prstGeom>
          <a:noFill/>
        </p:spPr>
      </p:pic>
      <p:pic>
        <p:nvPicPr>
          <p:cNvPr id="13320" name="Picture 8">
            <a:extLst>
              <a:ext uri="{FF2B5EF4-FFF2-40B4-BE49-F238E27FC236}">
                <a16:creationId xmlns:a16="http://schemas.microsoft.com/office/drawing/2014/main" id="{371387BF-CC73-737D-DCE5-AC1595E867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8331" y="1065539"/>
            <a:ext cx="6880276" cy="515048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5AF557B-9D14-85C0-4006-12ABDAE00AE6}"/>
              </a:ext>
            </a:extLst>
          </p:cNvPr>
          <p:cNvPicPr>
            <a:picLocks noChangeAspect="1"/>
          </p:cNvPicPr>
          <p:nvPr/>
        </p:nvPicPr>
        <p:blipFill rotWithShape="1">
          <a:blip r:embed="rId7"/>
          <a:srcRect l="5930" t="772" r="8066"/>
          <a:stretch/>
        </p:blipFill>
        <p:spPr>
          <a:xfrm>
            <a:off x="5121222" y="1065538"/>
            <a:ext cx="6880276" cy="5150482"/>
          </a:xfrm>
          <a:prstGeom prst="rect">
            <a:avLst/>
          </a:prstGeom>
        </p:spPr>
      </p:pic>
    </p:spTree>
    <p:extLst>
      <p:ext uri="{BB962C8B-B14F-4D97-AF65-F5344CB8AC3E}">
        <p14:creationId xmlns:p14="http://schemas.microsoft.com/office/powerpoint/2010/main" val="1088269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0342BA3-E03B-1D53-882C-6BB183592AC9}"/>
              </a:ext>
            </a:extLst>
          </p:cNvPr>
          <p:cNvSpPr/>
          <p:nvPr/>
        </p:nvSpPr>
        <p:spPr>
          <a:xfrm>
            <a:off x="324952" y="1065540"/>
            <a:ext cx="11584919" cy="5150481"/>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Graphic 5" descr="Badge 4 with solid fill">
            <a:extLst>
              <a:ext uri="{FF2B5EF4-FFF2-40B4-BE49-F238E27FC236}">
                <a16:creationId xmlns:a16="http://schemas.microsoft.com/office/drawing/2014/main" id="{C25608A6-D31C-AB24-CB30-D2F89D9202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605" y="117842"/>
            <a:ext cx="772941" cy="772941"/>
          </a:xfrm>
          <a:prstGeom prst="rect">
            <a:avLst/>
          </a:prstGeom>
        </p:spPr>
      </p:pic>
      <p:sp>
        <p:nvSpPr>
          <p:cNvPr id="2" name="Title 1">
            <a:extLst>
              <a:ext uri="{FF2B5EF4-FFF2-40B4-BE49-F238E27FC236}">
                <a16:creationId xmlns:a16="http://schemas.microsoft.com/office/drawing/2014/main" id="{3A27F5D4-E261-4336-BB4F-FC9F256E4849}"/>
              </a:ext>
            </a:extLst>
          </p:cNvPr>
          <p:cNvSpPr>
            <a:spLocks noGrp="1"/>
          </p:cNvSpPr>
          <p:nvPr>
            <p:ph type="title"/>
          </p:nvPr>
        </p:nvSpPr>
        <p:spPr>
          <a:xfrm>
            <a:off x="1493769" y="88128"/>
            <a:ext cx="4589634" cy="706662"/>
          </a:xfrm>
        </p:spPr>
        <p:txBody>
          <a:bodyPr/>
          <a:lstStyle/>
          <a:p>
            <a:r>
              <a:rPr lang="en-DE" dirty="0"/>
              <a:t>Results</a:t>
            </a:r>
            <a:endParaRPr lang="en-ID" dirty="0"/>
          </a:p>
        </p:txBody>
      </p:sp>
      <p:sp>
        <p:nvSpPr>
          <p:cNvPr id="3" name="Date Placeholder 2">
            <a:extLst>
              <a:ext uri="{FF2B5EF4-FFF2-40B4-BE49-F238E27FC236}">
                <a16:creationId xmlns:a16="http://schemas.microsoft.com/office/drawing/2014/main" id="{B0F744E6-9970-4FC5-8760-4C39B791BAC6}"/>
              </a:ext>
            </a:extLst>
          </p:cNvPr>
          <p:cNvSpPr>
            <a:spLocks noGrp="1"/>
          </p:cNvSpPr>
          <p:nvPr>
            <p:ph type="dt" sz="half" idx="10"/>
          </p:nvPr>
        </p:nvSpPr>
        <p:spPr/>
        <p:txBody>
          <a:bodyPr/>
          <a:lstStyle/>
          <a:p>
            <a:fld id="{9869A797-63B8-43CD-BD01-786DE50012A9}" type="datetime1">
              <a:rPr lang="en-ID" smtClean="0"/>
              <a:t>01/07/2023</a:t>
            </a:fld>
            <a:endParaRPr lang="en-ID"/>
          </a:p>
        </p:txBody>
      </p:sp>
      <p:sp>
        <p:nvSpPr>
          <p:cNvPr id="22" name="Footer Placeholder 21">
            <a:extLst>
              <a:ext uri="{FF2B5EF4-FFF2-40B4-BE49-F238E27FC236}">
                <a16:creationId xmlns:a16="http://schemas.microsoft.com/office/drawing/2014/main" id="{636DA5F5-5D6F-404B-8BA5-2CF6B935D002}"/>
              </a:ext>
            </a:extLst>
          </p:cNvPr>
          <p:cNvSpPr>
            <a:spLocks noGrp="1"/>
          </p:cNvSpPr>
          <p:nvPr>
            <p:ph type="ftr" sz="quarter" idx="11"/>
          </p:nvPr>
        </p:nvSpPr>
        <p:spPr/>
        <p:txBody>
          <a:bodyPr/>
          <a:lstStyle/>
          <a:p>
            <a:pPr algn="l"/>
            <a:r>
              <a:rPr lang="en-DE" dirty="0"/>
              <a:t>Data Visualization SS23</a:t>
            </a:r>
            <a:endParaRPr lang="en-ID" dirty="0">
              <a:solidFill>
                <a:schemeClr val="bg1"/>
              </a:solidFill>
              <a:latin typeface="+mj-lt"/>
            </a:endParaRPr>
          </a:p>
        </p:txBody>
      </p:sp>
      <p:sp>
        <p:nvSpPr>
          <p:cNvPr id="4" name="Slide Number Placeholder 3">
            <a:extLst>
              <a:ext uri="{FF2B5EF4-FFF2-40B4-BE49-F238E27FC236}">
                <a16:creationId xmlns:a16="http://schemas.microsoft.com/office/drawing/2014/main" id="{D5DA88F8-379B-44E4-8B22-EBA053A9E499}"/>
              </a:ext>
            </a:extLst>
          </p:cNvPr>
          <p:cNvSpPr>
            <a:spLocks noGrp="1"/>
          </p:cNvSpPr>
          <p:nvPr>
            <p:ph type="sldNum" sz="quarter" idx="12"/>
          </p:nvPr>
        </p:nvSpPr>
        <p:spPr/>
        <p:txBody>
          <a:bodyPr/>
          <a:lstStyle/>
          <a:p>
            <a:fld id="{20A13858-C2AA-4A16-A43A-77ABAD7631C2}" type="slidenum">
              <a:rPr lang="en-ID" smtClean="0"/>
              <a:pPr/>
              <a:t>14</a:t>
            </a:fld>
            <a:endParaRPr lang="en-ID" dirty="0"/>
          </a:p>
        </p:txBody>
      </p:sp>
      <p:pic>
        <p:nvPicPr>
          <p:cNvPr id="8" name="Picture 7" descr="A picture containing text, font, graphics, typography&#10;&#10;Description automatically generated">
            <a:extLst>
              <a:ext uri="{FF2B5EF4-FFF2-40B4-BE49-F238E27FC236}">
                <a16:creationId xmlns:a16="http://schemas.microsoft.com/office/drawing/2014/main" id="{8C396773-CF45-B05C-17C7-0AA8516B56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7260" y="63825"/>
            <a:ext cx="2226802" cy="483703"/>
          </a:xfrm>
          <a:prstGeom prst="rect">
            <a:avLst/>
          </a:prstGeom>
        </p:spPr>
      </p:pic>
      <p:sp>
        <p:nvSpPr>
          <p:cNvPr id="11" name="TextBox 10">
            <a:extLst>
              <a:ext uri="{FF2B5EF4-FFF2-40B4-BE49-F238E27FC236}">
                <a16:creationId xmlns:a16="http://schemas.microsoft.com/office/drawing/2014/main" id="{9262519F-9F0A-BB7D-8B86-D008A7F0D84E}"/>
              </a:ext>
            </a:extLst>
          </p:cNvPr>
          <p:cNvSpPr txBox="1"/>
          <p:nvPr/>
        </p:nvSpPr>
        <p:spPr>
          <a:xfrm>
            <a:off x="324952" y="2079526"/>
            <a:ext cx="4704644" cy="3231654"/>
          </a:xfrm>
          <a:prstGeom prst="rect">
            <a:avLst/>
          </a:prstGeom>
          <a:noFill/>
        </p:spPr>
        <p:txBody>
          <a:bodyPr wrap="square">
            <a:spAutoFit/>
          </a:bodyPr>
          <a:lstStyle/>
          <a:p>
            <a:pPr algn="l"/>
            <a:r>
              <a:rPr lang="en-US" b="1" i="0" dirty="0">
                <a:solidFill>
                  <a:schemeClr val="bg1"/>
                </a:solidFill>
                <a:effectLst/>
              </a:rPr>
              <a:t>Top disease prevalence on a state-by-state basis</a:t>
            </a:r>
          </a:p>
          <a:p>
            <a:pPr algn="l"/>
            <a:endParaRPr lang="en-DE" b="1" dirty="0">
              <a:solidFill>
                <a:schemeClr val="bg1"/>
              </a:solidFill>
            </a:endParaRPr>
          </a:p>
          <a:p>
            <a:pPr algn="l"/>
            <a:r>
              <a:rPr lang="en-US" sz="1400" b="0" i="0" dirty="0">
                <a:solidFill>
                  <a:schemeClr val="bg1"/>
                </a:solidFill>
                <a:effectLst/>
              </a:rPr>
              <a:t>By analyzing above data, we get to know that Measles, Scarlet Fever and Influenza were having high impact on USA health history. USA faced epidemic situation caused by these diseases. These diseases are infamous for their outbreaks in USA history.</a:t>
            </a:r>
            <a:endParaRPr lang="en-DE" sz="1400" b="0" i="0" dirty="0">
              <a:solidFill>
                <a:schemeClr val="bg1"/>
              </a:solidFill>
              <a:effectLst/>
            </a:endParaRPr>
          </a:p>
          <a:p>
            <a:pPr algn="l"/>
            <a:endParaRPr lang="en-DE" sz="1400" dirty="0">
              <a:solidFill>
                <a:schemeClr val="bg1"/>
              </a:solidFill>
            </a:endParaRPr>
          </a:p>
          <a:p>
            <a:pPr algn="l"/>
            <a:r>
              <a:rPr lang="en-DE" sz="1400" i="0" dirty="0">
                <a:solidFill>
                  <a:schemeClr val="bg1"/>
                </a:solidFill>
                <a:effectLst/>
              </a:rPr>
              <a:t>This map shows Cases &amp; Deaths for </a:t>
            </a:r>
            <a:r>
              <a:rPr lang="en-DE" sz="1400" b="1" dirty="0">
                <a:solidFill>
                  <a:schemeClr val="bg1"/>
                </a:solidFill>
              </a:rPr>
              <a:t>Scarlet Fever</a:t>
            </a:r>
          </a:p>
          <a:p>
            <a:pPr algn="l"/>
            <a:endParaRPr lang="en-DE" sz="1400" b="1" dirty="0">
              <a:solidFill>
                <a:schemeClr val="bg1"/>
              </a:solidFill>
            </a:endParaRPr>
          </a:p>
          <a:p>
            <a:pPr algn="l"/>
            <a:r>
              <a:rPr lang="en-DE" sz="1400" i="0" dirty="0">
                <a:solidFill>
                  <a:schemeClr val="bg1"/>
                </a:solidFill>
                <a:effectLst/>
              </a:rPr>
              <a:t>In this interactive graph, </a:t>
            </a:r>
            <a:r>
              <a:rPr lang="en-DE" sz="1400" dirty="0">
                <a:solidFill>
                  <a:schemeClr val="bg1"/>
                </a:solidFill>
              </a:rPr>
              <a:t>We can check data for any year using handlebar below map and can get the case number of particular state by hovering cursor on it.</a:t>
            </a:r>
          </a:p>
          <a:p>
            <a:pPr algn="l"/>
            <a:r>
              <a:rPr lang="en-DE" sz="1400" i="0" dirty="0">
                <a:solidFill>
                  <a:schemeClr val="bg1"/>
                </a:solidFill>
                <a:effectLst/>
              </a:rPr>
              <a:t>(Note : Cannot embed webpart here because of limitation of PowerPoint)</a:t>
            </a:r>
            <a:endParaRPr lang="en-US" sz="1400" i="0" dirty="0">
              <a:solidFill>
                <a:schemeClr val="bg1"/>
              </a:solidFill>
              <a:effectLst/>
            </a:endParaRPr>
          </a:p>
        </p:txBody>
      </p:sp>
      <p:pic>
        <p:nvPicPr>
          <p:cNvPr id="16" name="Picture 15">
            <a:extLst>
              <a:ext uri="{FF2B5EF4-FFF2-40B4-BE49-F238E27FC236}">
                <a16:creationId xmlns:a16="http://schemas.microsoft.com/office/drawing/2014/main" id="{08BE07DC-8648-6C7A-41F7-9F82AD729F60}"/>
              </a:ext>
            </a:extLst>
          </p:cNvPr>
          <p:cNvPicPr>
            <a:picLocks noChangeAspect="1"/>
          </p:cNvPicPr>
          <p:nvPr/>
        </p:nvPicPr>
        <p:blipFill rotWithShape="1">
          <a:blip r:embed="rId5"/>
          <a:srcRect r="19078" b="20950"/>
          <a:stretch/>
        </p:blipFill>
        <p:spPr>
          <a:xfrm>
            <a:off x="6215300" y="1065539"/>
            <a:ext cx="5773307" cy="5150481"/>
          </a:xfrm>
          <a:prstGeom prst="rect">
            <a:avLst/>
          </a:prstGeom>
          <a:noFill/>
        </p:spPr>
      </p:pic>
      <p:pic>
        <p:nvPicPr>
          <p:cNvPr id="13320" name="Picture 8">
            <a:extLst>
              <a:ext uri="{FF2B5EF4-FFF2-40B4-BE49-F238E27FC236}">
                <a16:creationId xmlns:a16="http://schemas.microsoft.com/office/drawing/2014/main" id="{371387BF-CC73-737D-DCE5-AC1595E867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8331" y="1065539"/>
            <a:ext cx="6880276" cy="515048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5AF557B-9D14-85C0-4006-12ABDAE00AE6}"/>
              </a:ext>
            </a:extLst>
          </p:cNvPr>
          <p:cNvPicPr>
            <a:picLocks noChangeAspect="1"/>
          </p:cNvPicPr>
          <p:nvPr/>
        </p:nvPicPr>
        <p:blipFill rotWithShape="1">
          <a:blip r:embed="rId7"/>
          <a:srcRect l="5930" t="772" r="8066"/>
          <a:stretch/>
        </p:blipFill>
        <p:spPr>
          <a:xfrm>
            <a:off x="5121222" y="1065538"/>
            <a:ext cx="6880276" cy="5150482"/>
          </a:xfrm>
          <a:prstGeom prst="rect">
            <a:avLst/>
          </a:prstGeom>
        </p:spPr>
      </p:pic>
      <p:pic>
        <p:nvPicPr>
          <p:cNvPr id="9" name="Picture 8">
            <a:extLst>
              <a:ext uri="{FF2B5EF4-FFF2-40B4-BE49-F238E27FC236}">
                <a16:creationId xmlns:a16="http://schemas.microsoft.com/office/drawing/2014/main" id="{BAC7052D-4DC6-0CBB-0F0C-1F28DA6FC40A}"/>
              </a:ext>
            </a:extLst>
          </p:cNvPr>
          <p:cNvPicPr>
            <a:picLocks noChangeAspect="1"/>
          </p:cNvPicPr>
          <p:nvPr/>
        </p:nvPicPr>
        <p:blipFill rotWithShape="1">
          <a:blip r:embed="rId8"/>
          <a:srcRect l="1008"/>
          <a:stretch/>
        </p:blipFill>
        <p:spPr>
          <a:xfrm>
            <a:off x="5121223" y="1065537"/>
            <a:ext cx="6997178" cy="5150481"/>
          </a:xfrm>
          <a:prstGeom prst="rect">
            <a:avLst/>
          </a:prstGeom>
        </p:spPr>
      </p:pic>
    </p:spTree>
    <p:extLst>
      <p:ext uri="{BB962C8B-B14F-4D97-AF65-F5344CB8AC3E}">
        <p14:creationId xmlns:p14="http://schemas.microsoft.com/office/powerpoint/2010/main" val="906000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0342BA3-E03B-1D53-882C-6BB183592AC9}"/>
              </a:ext>
            </a:extLst>
          </p:cNvPr>
          <p:cNvSpPr/>
          <p:nvPr/>
        </p:nvSpPr>
        <p:spPr>
          <a:xfrm>
            <a:off x="324952" y="1065540"/>
            <a:ext cx="11584919" cy="5150481"/>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Graphic 5" descr="Badge 4 with solid fill">
            <a:extLst>
              <a:ext uri="{FF2B5EF4-FFF2-40B4-BE49-F238E27FC236}">
                <a16:creationId xmlns:a16="http://schemas.microsoft.com/office/drawing/2014/main" id="{C25608A6-D31C-AB24-CB30-D2F89D9202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605" y="117842"/>
            <a:ext cx="772941" cy="772941"/>
          </a:xfrm>
          <a:prstGeom prst="rect">
            <a:avLst/>
          </a:prstGeom>
        </p:spPr>
      </p:pic>
      <p:sp>
        <p:nvSpPr>
          <p:cNvPr id="2" name="Title 1">
            <a:extLst>
              <a:ext uri="{FF2B5EF4-FFF2-40B4-BE49-F238E27FC236}">
                <a16:creationId xmlns:a16="http://schemas.microsoft.com/office/drawing/2014/main" id="{3A27F5D4-E261-4336-BB4F-FC9F256E4849}"/>
              </a:ext>
            </a:extLst>
          </p:cNvPr>
          <p:cNvSpPr>
            <a:spLocks noGrp="1"/>
          </p:cNvSpPr>
          <p:nvPr>
            <p:ph type="title"/>
          </p:nvPr>
        </p:nvSpPr>
        <p:spPr>
          <a:xfrm>
            <a:off x="1493769" y="88128"/>
            <a:ext cx="4589634" cy="706662"/>
          </a:xfrm>
        </p:spPr>
        <p:txBody>
          <a:bodyPr/>
          <a:lstStyle/>
          <a:p>
            <a:r>
              <a:rPr lang="en-DE" dirty="0"/>
              <a:t>Results</a:t>
            </a:r>
            <a:endParaRPr lang="en-ID" dirty="0"/>
          </a:p>
        </p:txBody>
      </p:sp>
      <p:sp>
        <p:nvSpPr>
          <p:cNvPr id="3" name="Date Placeholder 2">
            <a:extLst>
              <a:ext uri="{FF2B5EF4-FFF2-40B4-BE49-F238E27FC236}">
                <a16:creationId xmlns:a16="http://schemas.microsoft.com/office/drawing/2014/main" id="{B0F744E6-9970-4FC5-8760-4C39B791BAC6}"/>
              </a:ext>
            </a:extLst>
          </p:cNvPr>
          <p:cNvSpPr>
            <a:spLocks noGrp="1"/>
          </p:cNvSpPr>
          <p:nvPr>
            <p:ph type="dt" sz="half" idx="10"/>
          </p:nvPr>
        </p:nvSpPr>
        <p:spPr/>
        <p:txBody>
          <a:bodyPr/>
          <a:lstStyle/>
          <a:p>
            <a:fld id="{9869A797-63B8-43CD-BD01-786DE50012A9}" type="datetime1">
              <a:rPr lang="en-ID" smtClean="0"/>
              <a:t>01/07/2023</a:t>
            </a:fld>
            <a:endParaRPr lang="en-ID"/>
          </a:p>
        </p:txBody>
      </p:sp>
      <p:sp>
        <p:nvSpPr>
          <p:cNvPr id="22" name="Footer Placeholder 21">
            <a:extLst>
              <a:ext uri="{FF2B5EF4-FFF2-40B4-BE49-F238E27FC236}">
                <a16:creationId xmlns:a16="http://schemas.microsoft.com/office/drawing/2014/main" id="{636DA5F5-5D6F-404B-8BA5-2CF6B935D002}"/>
              </a:ext>
            </a:extLst>
          </p:cNvPr>
          <p:cNvSpPr>
            <a:spLocks noGrp="1"/>
          </p:cNvSpPr>
          <p:nvPr>
            <p:ph type="ftr" sz="quarter" idx="11"/>
          </p:nvPr>
        </p:nvSpPr>
        <p:spPr/>
        <p:txBody>
          <a:bodyPr/>
          <a:lstStyle/>
          <a:p>
            <a:pPr algn="l"/>
            <a:r>
              <a:rPr lang="en-DE" dirty="0"/>
              <a:t>Data Visualization SS23</a:t>
            </a:r>
            <a:endParaRPr lang="en-ID" dirty="0">
              <a:solidFill>
                <a:schemeClr val="bg1"/>
              </a:solidFill>
              <a:latin typeface="+mj-lt"/>
            </a:endParaRPr>
          </a:p>
        </p:txBody>
      </p:sp>
      <p:sp>
        <p:nvSpPr>
          <p:cNvPr id="4" name="Slide Number Placeholder 3">
            <a:extLst>
              <a:ext uri="{FF2B5EF4-FFF2-40B4-BE49-F238E27FC236}">
                <a16:creationId xmlns:a16="http://schemas.microsoft.com/office/drawing/2014/main" id="{D5DA88F8-379B-44E4-8B22-EBA053A9E499}"/>
              </a:ext>
            </a:extLst>
          </p:cNvPr>
          <p:cNvSpPr>
            <a:spLocks noGrp="1"/>
          </p:cNvSpPr>
          <p:nvPr>
            <p:ph type="sldNum" sz="quarter" idx="12"/>
          </p:nvPr>
        </p:nvSpPr>
        <p:spPr/>
        <p:txBody>
          <a:bodyPr/>
          <a:lstStyle/>
          <a:p>
            <a:fld id="{20A13858-C2AA-4A16-A43A-77ABAD7631C2}" type="slidenum">
              <a:rPr lang="en-ID" smtClean="0"/>
              <a:pPr/>
              <a:t>15</a:t>
            </a:fld>
            <a:endParaRPr lang="en-ID" dirty="0"/>
          </a:p>
        </p:txBody>
      </p:sp>
      <p:pic>
        <p:nvPicPr>
          <p:cNvPr id="8" name="Picture 7" descr="A picture containing text, font, graphics, typography&#10;&#10;Description automatically generated">
            <a:extLst>
              <a:ext uri="{FF2B5EF4-FFF2-40B4-BE49-F238E27FC236}">
                <a16:creationId xmlns:a16="http://schemas.microsoft.com/office/drawing/2014/main" id="{8C396773-CF45-B05C-17C7-0AA8516B56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7260" y="63825"/>
            <a:ext cx="2226802" cy="483703"/>
          </a:xfrm>
          <a:prstGeom prst="rect">
            <a:avLst/>
          </a:prstGeom>
        </p:spPr>
      </p:pic>
      <p:pic>
        <p:nvPicPr>
          <p:cNvPr id="16" name="Picture 15">
            <a:extLst>
              <a:ext uri="{FF2B5EF4-FFF2-40B4-BE49-F238E27FC236}">
                <a16:creationId xmlns:a16="http://schemas.microsoft.com/office/drawing/2014/main" id="{08BE07DC-8648-6C7A-41F7-9F82AD729F60}"/>
              </a:ext>
            </a:extLst>
          </p:cNvPr>
          <p:cNvPicPr>
            <a:picLocks noChangeAspect="1"/>
          </p:cNvPicPr>
          <p:nvPr/>
        </p:nvPicPr>
        <p:blipFill rotWithShape="1">
          <a:blip r:embed="rId5"/>
          <a:srcRect r="19078" b="20950"/>
          <a:stretch/>
        </p:blipFill>
        <p:spPr>
          <a:xfrm>
            <a:off x="6215300" y="1065539"/>
            <a:ext cx="5773307" cy="5150481"/>
          </a:xfrm>
          <a:prstGeom prst="rect">
            <a:avLst/>
          </a:prstGeom>
          <a:noFill/>
        </p:spPr>
      </p:pic>
      <p:pic>
        <p:nvPicPr>
          <p:cNvPr id="13320" name="Picture 8">
            <a:extLst>
              <a:ext uri="{FF2B5EF4-FFF2-40B4-BE49-F238E27FC236}">
                <a16:creationId xmlns:a16="http://schemas.microsoft.com/office/drawing/2014/main" id="{371387BF-CC73-737D-DCE5-AC1595E867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8331" y="1065539"/>
            <a:ext cx="6880276" cy="515048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5AF557B-9D14-85C0-4006-12ABDAE00AE6}"/>
              </a:ext>
            </a:extLst>
          </p:cNvPr>
          <p:cNvPicPr>
            <a:picLocks noChangeAspect="1"/>
          </p:cNvPicPr>
          <p:nvPr/>
        </p:nvPicPr>
        <p:blipFill rotWithShape="1">
          <a:blip r:embed="rId7"/>
          <a:srcRect l="5930" t="772" r="8066"/>
          <a:stretch/>
        </p:blipFill>
        <p:spPr>
          <a:xfrm>
            <a:off x="5121222" y="1065538"/>
            <a:ext cx="6880276" cy="5150482"/>
          </a:xfrm>
          <a:prstGeom prst="rect">
            <a:avLst/>
          </a:prstGeom>
        </p:spPr>
      </p:pic>
      <p:pic>
        <p:nvPicPr>
          <p:cNvPr id="9" name="Picture 8">
            <a:extLst>
              <a:ext uri="{FF2B5EF4-FFF2-40B4-BE49-F238E27FC236}">
                <a16:creationId xmlns:a16="http://schemas.microsoft.com/office/drawing/2014/main" id="{BAC7052D-4DC6-0CBB-0F0C-1F28DA6FC40A}"/>
              </a:ext>
            </a:extLst>
          </p:cNvPr>
          <p:cNvPicPr>
            <a:picLocks noChangeAspect="1"/>
          </p:cNvPicPr>
          <p:nvPr/>
        </p:nvPicPr>
        <p:blipFill>
          <a:blip r:embed="rId8"/>
          <a:stretch>
            <a:fillRect/>
          </a:stretch>
        </p:blipFill>
        <p:spPr>
          <a:xfrm>
            <a:off x="5120258" y="1065537"/>
            <a:ext cx="7068478" cy="5150481"/>
          </a:xfrm>
          <a:prstGeom prst="rect">
            <a:avLst/>
          </a:prstGeom>
        </p:spPr>
      </p:pic>
      <p:pic>
        <p:nvPicPr>
          <p:cNvPr id="5" name="Picture 4">
            <a:extLst>
              <a:ext uri="{FF2B5EF4-FFF2-40B4-BE49-F238E27FC236}">
                <a16:creationId xmlns:a16="http://schemas.microsoft.com/office/drawing/2014/main" id="{DBE71BB4-4509-F996-2B0B-8081C21691A3}"/>
              </a:ext>
            </a:extLst>
          </p:cNvPr>
          <p:cNvPicPr>
            <a:picLocks noChangeAspect="1"/>
          </p:cNvPicPr>
          <p:nvPr/>
        </p:nvPicPr>
        <p:blipFill rotWithShape="1">
          <a:blip r:embed="rId9"/>
          <a:srcRect r="1219"/>
          <a:stretch/>
        </p:blipFill>
        <p:spPr>
          <a:xfrm>
            <a:off x="5122901" y="1065537"/>
            <a:ext cx="7011161" cy="5150481"/>
          </a:xfrm>
          <a:prstGeom prst="rect">
            <a:avLst/>
          </a:prstGeom>
        </p:spPr>
      </p:pic>
      <p:sp>
        <p:nvSpPr>
          <p:cNvPr id="10" name="TextBox 9">
            <a:extLst>
              <a:ext uri="{FF2B5EF4-FFF2-40B4-BE49-F238E27FC236}">
                <a16:creationId xmlns:a16="http://schemas.microsoft.com/office/drawing/2014/main" id="{FDCE72BF-927B-C807-E6A9-2483233C22C9}"/>
              </a:ext>
            </a:extLst>
          </p:cNvPr>
          <p:cNvSpPr txBox="1"/>
          <p:nvPr/>
        </p:nvSpPr>
        <p:spPr>
          <a:xfrm>
            <a:off x="324952" y="2079523"/>
            <a:ext cx="4704644" cy="3231654"/>
          </a:xfrm>
          <a:prstGeom prst="rect">
            <a:avLst/>
          </a:prstGeom>
          <a:noFill/>
        </p:spPr>
        <p:txBody>
          <a:bodyPr wrap="square">
            <a:spAutoFit/>
          </a:bodyPr>
          <a:lstStyle/>
          <a:p>
            <a:pPr algn="l"/>
            <a:r>
              <a:rPr lang="en-US" b="1" i="0" dirty="0">
                <a:solidFill>
                  <a:schemeClr val="bg1"/>
                </a:solidFill>
                <a:effectLst/>
              </a:rPr>
              <a:t>Top disease prevalence on a state-by-state basis</a:t>
            </a:r>
          </a:p>
          <a:p>
            <a:pPr algn="l"/>
            <a:endParaRPr lang="en-DE" b="1" dirty="0">
              <a:solidFill>
                <a:schemeClr val="bg1"/>
              </a:solidFill>
            </a:endParaRPr>
          </a:p>
          <a:p>
            <a:pPr algn="l"/>
            <a:r>
              <a:rPr lang="en-US" sz="1400" b="0" i="0" dirty="0">
                <a:solidFill>
                  <a:schemeClr val="bg1"/>
                </a:solidFill>
                <a:effectLst/>
              </a:rPr>
              <a:t>By analyzing above data, we get to know that Measles, Scarlet Fever and Influenza were having high impact on USA health history. USA faced epidemic situation caused by these diseases. These diseases are infamous for their outbreaks in USA history.</a:t>
            </a:r>
            <a:endParaRPr lang="en-DE" sz="1400" b="0" i="0" dirty="0">
              <a:solidFill>
                <a:schemeClr val="bg1"/>
              </a:solidFill>
              <a:effectLst/>
            </a:endParaRPr>
          </a:p>
          <a:p>
            <a:pPr algn="l"/>
            <a:endParaRPr lang="en-DE" sz="1400" dirty="0">
              <a:solidFill>
                <a:schemeClr val="bg1"/>
              </a:solidFill>
            </a:endParaRPr>
          </a:p>
          <a:p>
            <a:pPr algn="l"/>
            <a:r>
              <a:rPr lang="en-DE" sz="1400" i="0" dirty="0">
                <a:solidFill>
                  <a:schemeClr val="bg1"/>
                </a:solidFill>
                <a:effectLst/>
              </a:rPr>
              <a:t>This map shows Cases &amp; Deaths for </a:t>
            </a:r>
            <a:r>
              <a:rPr lang="en-DE" sz="1400" b="1" i="0" dirty="0">
                <a:solidFill>
                  <a:schemeClr val="bg1"/>
                </a:solidFill>
                <a:effectLst/>
              </a:rPr>
              <a:t>Influenza.</a:t>
            </a:r>
            <a:endParaRPr lang="en-DE" sz="1400" b="1" dirty="0">
              <a:solidFill>
                <a:schemeClr val="bg1"/>
              </a:solidFill>
            </a:endParaRPr>
          </a:p>
          <a:p>
            <a:pPr algn="l"/>
            <a:endParaRPr lang="en-DE" sz="1400" b="1" dirty="0">
              <a:solidFill>
                <a:schemeClr val="bg1"/>
              </a:solidFill>
            </a:endParaRPr>
          </a:p>
          <a:p>
            <a:pPr algn="l"/>
            <a:r>
              <a:rPr lang="en-DE" sz="1400" i="0" dirty="0">
                <a:solidFill>
                  <a:schemeClr val="bg1"/>
                </a:solidFill>
                <a:effectLst/>
              </a:rPr>
              <a:t>In this interactive graph, </a:t>
            </a:r>
            <a:r>
              <a:rPr lang="en-DE" sz="1400" dirty="0">
                <a:solidFill>
                  <a:schemeClr val="bg1"/>
                </a:solidFill>
              </a:rPr>
              <a:t>We can check data for any year using handlebar below map and can get the case number of particular state by </a:t>
            </a:r>
            <a:r>
              <a:rPr lang="en-DE" sz="1400">
                <a:solidFill>
                  <a:schemeClr val="bg1"/>
                </a:solidFill>
              </a:rPr>
              <a:t>hovering cursor </a:t>
            </a:r>
            <a:r>
              <a:rPr lang="en-DE" sz="1400" dirty="0">
                <a:solidFill>
                  <a:schemeClr val="bg1"/>
                </a:solidFill>
              </a:rPr>
              <a:t>on it.</a:t>
            </a:r>
          </a:p>
          <a:p>
            <a:pPr algn="l"/>
            <a:r>
              <a:rPr lang="en-DE" sz="1400" i="0" dirty="0">
                <a:solidFill>
                  <a:schemeClr val="bg1"/>
                </a:solidFill>
                <a:effectLst/>
              </a:rPr>
              <a:t>(Note : Cannot embed webpart here because of limitation of PowerPoint)</a:t>
            </a:r>
            <a:endParaRPr lang="en-US" sz="1400" i="0" dirty="0">
              <a:solidFill>
                <a:schemeClr val="bg1"/>
              </a:solidFill>
              <a:effectLst/>
            </a:endParaRPr>
          </a:p>
        </p:txBody>
      </p:sp>
    </p:spTree>
    <p:extLst>
      <p:ext uri="{BB962C8B-B14F-4D97-AF65-F5344CB8AC3E}">
        <p14:creationId xmlns:p14="http://schemas.microsoft.com/office/powerpoint/2010/main" val="659859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0342BA3-E03B-1D53-882C-6BB183592AC9}"/>
              </a:ext>
            </a:extLst>
          </p:cNvPr>
          <p:cNvSpPr/>
          <p:nvPr/>
        </p:nvSpPr>
        <p:spPr>
          <a:xfrm>
            <a:off x="324952" y="1065540"/>
            <a:ext cx="11584919" cy="5150481"/>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Graphic 5" descr="Badge 4 with solid fill">
            <a:extLst>
              <a:ext uri="{FF2B5EF4-FFF2-40B4-BE49-F238E27FC236}">
                <a16:creationId xmlns:a16="http://schemas.microsoft.com/office/drawing/2014/main" id="{C25608A6-D31C-AB24-CB30-D2F89D9202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605" y="117842"/>
            <a:ext cx="772941" cy="772941"/>
          </a:xfrm>
          <a:prstGeom prst="rect">
            <a:avLst/>
          </a:prstGeom>
        </p:spPr>
      </p:pic>
      <p:sp>
        <p:nvSpPr>
          <p:cNvPr id="2" name="Title 1">
            <a:extLst>
              <a:ext uri="{FF2B5EF4-FFF2-40B4-BE49-F238E27FC236}">
                <a16:creationId xmlns:a16="http://schemas.microsoft.com/office/drawing/2014/main" id="{3A27F5D4-E261-4336-BB4F-FC9F256E4849}"/>
              </a:ext>
            </a:extLst>
          </p:cNvPr>
          <p:cNvSpPr>
            <a:spLocks noGrp="1"/>
          </p:cNvSpPr>
          <p:nvPr>
            <p:ph type="title"/>
          </p:nvPr>
        </p:nvSpPr>
        <p:spPr>
          <a:xfrm>
            <a:off x="1493769" y="88128"/>
            <a:ext cx="4589634" cy="706662"/>
          </a:xfrm>
        </p:spPr>
        <p:txBody>
          <a:bodyPr/>
          <a:lstStyle/>
          <a:p>
            <a:r>
              <a:rPr lang="en-DE" dirty="0"/>
              <a:t>Results</a:t>
            </a:r>
            <a:endParaRPr lang="en-ID" dirty="0"/>
          </a:p>
        </p:txBody>
      </p:sp>
      <p:sp>
        <p:nvSpPr>
          <p:cNvPr id="3" name="Date Placeholder 2">
            <a:extLst>
              <a:ext uri="{FF2B5EF4-FFF2-40B4-BE49-F238E27FC236}">
                <a16:creationId xmlns:a16="http://schemas.microsoft.com/office/drawing/2014/main" id="{B0F744E6-9970-4FC5-8760-4C39B791BAC6}"/>
              </a:ext>
            </a:extLst>
          </p:cNvPr>
          <p:cNvSpPr>
            <a:spLocks noGrp="1"/>
          </p:cNvSpPr>
          <p:nvPr>
            <p:ph type="dt" sz="half" idx="10"/>
          </p:nvPr>
        </p:nvSpPr>
        <p:spPr/>
        <p:txBody>
          <a:bodyPr/>
          <a:lstStyle/>
          <a:p>
            <a:fld id="{9869A797-63B8-43CD-BD01-786DE50012A9}" type="datetime1">
              <a:rPr lang="en-ID" smtClean="0"/>
              <a:t>01/07/2023</a:t>
            </a:fld>
            <a:endParaRPr lang="en-ID"/>
          </a:p>
        </p:txBody>
      </p:sp>
      <p:sp>
        <p:nvSpPr>
          <p:cNvPr id="22" name="Footer Placeholder 21">
            <a:extLst>
              <a:ext uri="{FF2B5EF4-FFF2-40B4-BE49-F238E27FC236}">
                <a16:creationId xmlns:a16="http://schemas.microsoft.com/office/drawing/2014/main" id="{636DA5F5-5D6F-404B-8BA5-2CF6B935D002}"/>
              </a:ext>
            </a:extLst>
          </p:cNvPr>
          <p:cNvSpPr>
            <a:spLocks noGrp="1"/>
          </p:cNvSpPr>
          <p:nvPr>
            <p:ph type="ftr" sz="quarter" idx="11"/>
          </p:nvPr>
        </p:nvSpPr>
        <p:spPr/>
        <p:txBody>
          <a:bodyPr/>
          <a:lstStyle/>
          <a:p>
            <a:pPr algn="l"/>
            <a:r>
              <a:rPr lang="en-DE" dirty="0"/>
              <a:t>Data Visualization SS23</a:t>
            </a:r>
            <a:endParaRPr lang="en-ID" dirty="0">
              <a:solidFill>
                <a:schemeClr val="bg1"/>
              </a:solidFill>
              <a:latin typeface="+mj-lt"/>
            </a:endParaRPr>
          </a:p>
        </p:txBody>
      </p:sp>
      <p:sp>
        <p:nvSpPr>
          <p:cNvPr id="4" name="Slide Number Placeholder 3">
            <a:extLst>
              <a:ext uri="{FF2B5EF4-FFF2-40B4-BE49-F238E27FC236}">
                <a16:creationId xmlns:a16="http://schemas.microsoft.com/office/drawing/2014/main" id="{D5DA88F8-379B-44E4-8B22-EBA053A9E499}"/>
              </a:ext>
            </a:extLst>
          </p:cNvPr>
          <p:cNvSpPr>
            <a:spLocks noGrp="1"/>
          </p:cNvSpPr>
          <p:nvPr>
            <p:ph type="sldNum" sz="quarter" idx="12"/>
          </p:nvPr>
        </p:nvSpPr>
        <p:spPr/>
        <p:txBody>
          <a:bodyPr/>
          <a:lstStyle/>
          <a:p>
            <a:fld id="{20A13858-C2AA-4A16-A43A-77ABAD7631C2}" type="slidenum">
              <a:rPr lang="en-ID" smtClean="0"/>
              <a:pPr/>
              <a:t>16</a:t>
            </a:fld>
            <a:endParaRPr lang="en-ID" dirty="0"/>
          </a:p>
        </p:txBody>
      </p:sp>
      <p:pic>
        <p:nvPicPr>
          <p:cNvPr id="8" name="Picture 7" descr="A picture containing text, font, graphics, typography&#10;&#10;Description automatically generated">
            <a:extLst>
              <a:ext uri="{FF2B5EF4-FFF2-40B4-BE49-F238E27FC236}">
                <a16:creationId xmlns:a16="http://schemas.microsoft.com/office/drawing/2014/main" id="{8C396773-CF45-B05C-17C7-0AA8516B56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7260" y="63825"/>
            <a:ext cx="2226802" cy="483703"/>
          </a:xfrm>
          <a:prstGeom prst="rect">
            <a:avLst/>
          </a:prstGeom>
        </p:spPr>
      </p:pic>
      <p:sp>
        <p:nvSpPr>
          <p:cNvPr id="11" name="TextBox 10">
            <a:extLst>
              <a:ext uri="{FF2B5EF4-FFF2-40B4-BE49-F238E27FC236}">
                <a16:creationId xmlns:a16="http://schemas.microsoft.com/office/drawing/2014/main" id="{9262519F-9F0A-BB7D-8B86-D008A7F0D84E}"/>
              </a:ext>
            </a:extLst>
          </p:cNvPr>
          <p:cNvSpPr txBox="1"/>
          <p:nvPr/>
        </p:nvSpPr>
        <p:spPr>
          <a:xfrm>
            <a:off x="324952" y="3111148"/>
            <a:ext cx="4704644" cy="1077218"/>
          </a:xfrm>
          <a:prstGeom prst="rect">
            <a:avLst/>
          </a:prstGeom>
          <a:noFill/>
        </p:spPr>
        <p:txBody>
          <a:bodyPr wrap="square">
            <a:spAutoFit/>
          </a:bodyPr>
          <a:lstStyle/>
          <a:p>
            <a:pPr algn="l"/>
            <a:r>
              <a:rPr lang="en-DE" b="1" i="0" dirty="0">
                <a:solidFill>
                  <a:schemeClr val="bg1"/>
                </a:solidFill>
                <a:effectLst/>
              </a:rPr>
              <a:t>P</a:t>
            </a:r>
            <a:r>
              <a:rPr lang="en-US" b="1" i="0" dirty="0" err="1">
                <a:solidFill>
                  <a:schemeClr val="bg1"/>
                </a:solidFill>
                <a:effectLst/>
              </a:rPr>
              <a:t>revalence</a:t>
            </a:r>
            <a:r>
              <a:rPr lang="en-US" b="1" i="0" dirty="0">
                <a:solidFill>
                  <a:schemeClr val="bg1"/>
                </a:solidFill>
                <a:effectLst/>
              </a:rPr>
              <a:t> of these three disease in all over USA</a:t>
            </a:r>
          </a:p>
          <a:p>
            <a:pPr algn="l"/>
            <a:endParaRPr lang="en-DE" b="1" dirty="0">
              <a:solidFill>
                <a:schemeClr val="bg1"/>
              </a:solidFill>
            </a:endParaRPr>
          </a:p>
          <a:p>
            <a:pPr algn="l"/>
            <a:r>
              <a:rPr lang="en-DE" sz="1400" dirty="0">
                <a:solidFill>
                  <a:schemeClr val="bg1"/>
                </a:solidFill>
              </a:rPr>
              <a:t>Here, we can see the prevalence of these most affected disease for all time.</a:t>
            </a:r>
          </a:p>
        </p:txBody>
      </p:sp>
      <p:pic>
        <p:nvPicPr>
          <p:cNvPr id="16" name="Picture 15">
            <a:extLst>
              <a:ext uri="{FF2B5EF4-FFF2-40B4-BE49-F238E27FC236}">
                <a16:creationId xmlns:a16="http://schemas.microsoft.com/office/drawing/2014/main" id="{08BE07DC-8648-6C7A-41F7-9F82AD729F60}"/>
              </a:ext>
            </a:extLst>
          </p:cNvPr>
          <p:cNvPicPr>
            <a:picLocks noChangeAspect="1"/>
          </p:cNvPicPr>
          <p:nvPr/>
        </p:nvPicPr>
        <p:blipFill rotWithShape="1">
          <a:blip r:embed="rId5"/>
          <a:srcRect r="19078" b="20950"/>
          <a:stretch/>
        </p:blipFill>
        <p:spPr>
          <a:xfrm>
            <a:off x="6215300" y="1065539"/>
            <a:ext cx="5773307" cy="5150481"/>
          </a:xfrm>
          <a:prstGeom prst="rect">
            <a:avLst/>
          </a:prstGeom>
          <a:noFill/>
        </p:spPr>
      </p:pic>
      <p:pic>
        <p:nvPicPr>
          <p:cNvPr id="13320" name="Picture 8">
            <a:extLst>
              <a:ext uri="{FF2B5EF4-FFF2-40B4-BE49-F238E27FC236}">
                <a16:creationId xmlns:a16="http://schemas.microsoft.com/office/drawing/2014/main" id="{371387BF-CC73-737D-DCE5-AC1595E867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8331" y="1065539"/>
            <a:ext cx="6880276" cy="515048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5AF557B-9D14-85C0-4006-12ABDAE00AE6}"/>
              </a:ext>
            </a:extLst>
          </p:cNvPr>
          <p:cNvPicPr>
            <a:picLocks noChangeAspect="1"/>
          </p:cNvPicPr>
          <p:nvPr/>
        </p:nvPicPr>
        <p:blipFill rotWithShape="1">
          <a:blip r:embed="rId7"/>
          <a:srcRect l="5930" t="772" r="8066"/>
          <a:stretch/>
        </p:blipFill>
        <p:spPr>
          <a:xfrm>
            <a:off x="5121222" y="1065538"/>
            <a:ext cx="6880276" cy="5150482"/>
          </a:xfrm>
          <a:prstGeom prst="rect">
            <a:avLst/>
          </a:prstGeom>
        </p:spPr>
      </p:pic>
      <p:pic>
        <p:nvPicPr>
          <p:cNvPr id="9" name="Picture 8">
            <a:extLst>
              <a:ext uri="{FF2B5EF4-FFF2-40B4-BE49-F238E27FC236}">
                <a16:creationId xmlns:a16="http://schemas.microsoft.com/office/drawing/2014/main" id="{BAC7052D-4DC6-0CBB-0F0C-1F28DA6FC40A}"/>
              </a:ext>
            </a:extLst>
          </p:cNvPr>
          <p:cNvPicPr>
            <a:picLocks noChangeAspect="1"/>
          </p:cNvPicPr>
          <p:nvPr/>
        </p:nvPicPr>
        <p:blipFill>
          <a:blip r:embed="rId8"/>
          <a:stretch>
            <a:fillRect/>
          </a:stretch>
        </p:blipFill>
        <p:spPr>
          <a:xfrm>
            <a:off x="5120258" y="1065537"/>
            <a:ext cx="7068478" cy="5150481"/>
          </a:xfrm>
          <a:prstGeom prst="rect">
            <a:avLst/>
          </a:prstGeom>
        </p:spPr>
      </p:pic>
      <p:pic>
        <p:nvPicPr>
          <p:cNvPr id="5" name="Picture 4">
            <a:extLst>
              <a:ext uri="{FF2B5EF4-FFF2-40B4-BE49-F238E27FC236}">
                <a16:creationId xmlns:a16="http://schemas.microsoft.com/office/drawing/2014/main" id="{DBE71BB4-4509-F996-2B0B-8081C21691A3}"/>
              </a:ext>
            </a:extLst>
          </p:cNvPr>
          <p:cNvPicPr>
            <a:picLocks noChangeAspect="1"/>
          </p:cNvPicPr>
          <p:nvPr/>
        </p:nvPicPr>
        <p:blipFill rotWithShape="1">
          <a:blip r:embed="rId9"/>
          <a:srcRect r="1219"/>
          <a:stretch/>
        </p:blipFill>
        <p:spPr>
          <a:xfrm>
            <a:off x="5122901" y="1065537"/>
            <a:ext cx="7011161" cy="5150481"/>
          </a:xfrm>
          <a:prstGeom prst="rect">
            <a:avLst/>
          </a:prstGeom>
        </p:spPr>
      </p:pic>
      <p:pic>
        <p:nvPicPr>
          <p:cNvPr id="1026" name="Picture 2">
            <a:extLst>
              <a:ext uri="{FF2B5EF4-FFF2-40B4-BE49-F238E27FC236}">
                <a16:creationId xmlns:a16="http://schemas.microsoft.com/office/drawing/2014/main" id="{A67234A0-829C-6F84-C835-8257E1BC79C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20113" y="1065537"/>
            <a:ext cx="7071888" cy="5150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509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0342BA3-E03B-1D53-882C-6BB183592AC9}"/>
              </a:ext>
            </a:extLst>
          </p:cNvPr>
          <p:cNvSpPr/>
          <p:nvPr/>
        </p:nvSpPr>
        <p:spPr>
          <a:xfrm>
            <a:off x="324952" y="1065540"/>
            <a:ext cx="11584919" cy="5150481"/>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0BF66641-4D8B-6A2B-CC88-68B112ACF807}"/>
              </a:ext>
            </a:extLst>
          </p:cNvPr>
          <p:cNvSpPr/>
          <p:nvPr/>
        </p:nvSpPr>
        <p:spPr>
          <a:xfrm>
            <a:off x="5116153" y="1065536"/>
            <a:ext cx="6959011" cy="5150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5B43A55E-EF44-3D3E-BD96-89D26AAC570F}"/>
              </a:ext>
            </a:extLst>
          </p:cNvPr>
          <p:cNvPicPr>
            <a:picLocks noChangeAspect="1"/>
          </p:cNvPicPr>
          <p:nvPr/>
        </p:nvPicPr>
        <p:blipFill rotWithShape="1">
          <a:blip r:embed="rId2"/>
          <a:srcRect r="18011" b="17656"/>
          <a:stretch/>
        </p:blipFill>
        <p:spPr>
          <a:xfrm>
            <a:off x="5119199" y="1065537"/>
            <a:ext cx="7042281" cy="5150480"/>
          </a:xfrm>
          <a:prstGeom prst="rect">
            <a:avLst/>
          </a:prstGeom>
        </p:spPr>
      </p:pic>
      <p:pic>
        <p:nvPicPr>
          <p:cNvPr id="6" name="Graphic 5" descr="Badge 4 with solid fill">
            <a:extLst>
              <a:ext uri="{FF2B5EF4-FFF2-40B4-BE49-F238E27FC236}">
                <a16:creationId xmlns:a16="http://schemas.microsoft.com/office/drawing/2014/main" id="{C25608A6-D31C-AB24-CB30-D2F89D9202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605" y="117842"/>
            <a:ext cx="772941" cy="772941"/>
          </a:xfrm>
          <a:prstGeom prst="rect">
            <a:avLst/>
          </a:prstGeom>
        </p:spPr>
      </p:pic>
      <p:sp>
        <p:nvSpPr>
          <p:cNvPr id="2" name="Title 1">
            <a:extLst>
              <a:ext uri="{FF2B5EF4-FFF2-40B4-BE49-F238E27FC236}">
                <a16:creationId xmlns:a16="http://schemas.microsoft.com/office/drawing/2014/main" id="{3A27F5D4-E261-4336-BB4F-FC9F256E4849}"/>
              </a:ext>
            </a:extLst>
          </p:cNvPr>
          <p:cNvSpPr>
            <a:spLocks noGrp="1"/>
          </p:cNvSpPr>
          <p:nvPr>
            <p:ph type="title"/>
          </p:nvPr>
        </p:nvSpPr>
        <p:spPr>
          <a:xfrm>
            <a:off x="1493769" y="88128"/>
            <a:ext cx="4589634" cy="706662"/>
          </a:xfrm>
        </p:spPr>
        <p:txBody>
          <a:bodyPr/>
          <a:lstStyle/>
          <a:p>
            <a:r>
              <a:rPr lang="en-DE" dirty="0"/>
              <a:t>Results</a:t>
            </a:r>
            <a:endParaRPr lang="en-ID" dirty="0"/>
          </a:p>
        </p:txBody>
      </p:sp>
      <p:sp>
        <p:nvSpPr>
          <p:cNvPr id="3" name="Date Placeholder 2">
            <a:extLst>
              <a:ext uri="{FF2B5EF4-FFF2-40B4-BE49-F238E27FC236}">
                <a16:creationId xmlns:a16="http://schemas.microsoft.com/office/drawing/2014/main" id="{B0F744E6-9970-4FC5-8760-4C39B791BAC6}"/>
              </a:ext>
            </a:extLst>
          </p:cNvPr>
          <p:cNvSpPr>
            <a:spLocks noGrp="1"/>
          </p:cNvSpPr>
          <p:nvPr>
            <p:ph type="dt" sz="half" idx="10"/>
          </p:nvPr>
        </p:nvSpPr>
        <p:spPr/>
        <p:txBody>
          <a:bodyPr/>
          <a:lstStyle/>
          <a:p>
            <a:fld id="{9869A797-63B8-43CD-BD01-786DE50012A9}" type="datetime1">
              <a:rPr lang="en-ID" smtClean="0"/>
              <a:t>01/07/2023</a:t>
            </a:fld>
            <a:endParaRPr lang="en-ID"/>
          </a:p>
        </p:txBody>
      </p:sp>
      <p:sp>
        <p:nvSpPr>
          <p:cNvPr id="22" name="Footer Placeholder 21">
            <a:extLst>
              <a:ext uri="{FF2B5EF4-FFF2-40B4-BE49-F238E27FC236}">
                <a16:creationId xmlns:a16="http://schemas.microsoft.com/office/drawing/2014/main" id="{636DA5F5-5D6F-404B-8BA5-2CF6B935D002}"/>
              </a:ext>
            </a:extLst>
          </p:cNvPr>
          <p:cNvSpPr>
            <a:spLocks noGrp="1"/>
          </p:cNvSpPr>
          <p:nvPr>
            <p:ph type="ftr" sz="quarter" idx="11"/>
          </p:nvPr>
        </p:nvSpPr>
        <p:spPr/>
        <p:txBody>
          <a:bodyPr/>
          <a:lstStyle/>
          <a:p>
            <a:pPr algn="l"/>
            <a:r>
              <a:rPr lang="en-DE" dirty="0"/>
              <a:t>Data Visualization SS23</a:t>
            </a:r>
            <a:endParaRPr lang="en-ID" dirty="0">
              <a:solidFill>
                <a:schemeClr val="bg1"/>
              </a:solidFill>
              <a:latin typeface="+mj-lt"/>
            </a:endParaRPr>
          </a:p>
        </p:txBody>
      </p:sp>
      <p:sp>
        <p:nvSpPr>
          <p:cNvPr id="4" name="Slide Number Placeholder 3">
            <a:extLst>
              <a:ext uri="{FF2B5EF4-FFF2-40B4-BE49-F238E27FC236}">
                <a16:creationId xmlns:a16="http://schemas.microsoft.com/office/drawing/2014/main" id="{D5DA88F8-379B-44E4-8B22-EBA053A9E499}"/>
              </a:ext>
            </a:extLst>
          </p:cNvPr>
          <p:cNvSpPr>
            <a:spLocks noGrp="1"/>
          </p:cNvSpPr>
          <p:nvPr>
            <p:ph type="sldNum" sz="quarter" idx="12"/>
          </p:nvPr>
        </p:nvSpPr>
        <p:spPr/>
        <p:txBody>
          <a:bodyPr/>
          <a:lstStyle/>
          <a:p>
            <a:fld id="{20A13858-C2AA-4A16-A43A-77ABAD7631C2}" type="slidenum">
              <a:rPr lang="en-ID" smtClean="0"/>
              <a:pPr/>
              <a:t>17</a:t>
            </a:fld>
            <a:endParaRPr lang="en-ID" dirty="0"/>
          </a:p>
        </p:txBody>
      </p:sp>
      <p:pic>
        <p:nvPicPr>
          <p:cNvPr id="8" name="Picture 7" descr="A picture containing text, font, graphics, typography&#10;&#10;Description automatically generated">
            <a:extLst>
              <a:ext uri="{FF2B5EF4-FFF2-40B4-BE49-F238E27FC236}">
                <a16:creationId xmlns:a16="http://schemas.microsoft.com/office/drawing/2014/main" id="{8C396773-CF45-B05C-17C7-0AA8516B56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7260" y="63825"/>
            <a:ext cx="2226802" cy="483703"/>
          </a:xfrm>
          <a:prstGeom prst="rect">
            <a:avLst/>
          </a:prstGeom>
        </p:spPr>
      </p:pic>
      <p:sp>
        <p:nvSpPr>
          <p:cNvPr id="11" name="TextBox 10">
            <a:extLst>
              <a:ext uri="{FF2B5EF4-FFF2-40B4-BE49-F238E27FC236}">
                <a16:creationId xmlns:a16="http://schemas.microsoft.com/office/drawing/2014/main" id="{9262519F-9F0A-BB7D-8B86-D008A7F0D84E}"/>
              </a:ext>
            </a:extLst>
          </p:cNvPr>
          <p:cNvSpPr txBox="1"/>
          <p:nvPr/>
        </p:nvSpPr>
        <p:spPr>
          <a:xfrm>
            <a:off x="324952" y="2595329"/>
            <a:ext cx="4704644" cy="2000548"/>
          </a:xfrm>
          <a:prstGeom prst="rect">
            <a:avLst/>
          </a:prstGeom>
          <a:noFill/>
        </p:spPr>
        <p:txBody>
          <a:bodyPr wrap="square">
            <a:spAutoFit/>
          </a:bodyPr>
          <a:lstStyle/>
          <a:p>
            <a:pPr algn="l"/>
            <a:r>
              <a:rPr lang="en-US" b="1" i="0" dirty="0">
                <a:solidFill>
                  <a:schemeClr val="bg1"/>
                </a:solidFill>
                <a:effectLst/>
              </a:rPr>
              <a:t>Distribution of Deaths &amp; Cases of most </a:t>
            </a:r>
            <a:r>
              <a:rPr lang="en-DE" b="1" i="0" dirty="0">
                <a:solidFill>
                  <a:schemeClr val="bg1"/>
                </a:solidFill>
                <a:effectLst/>
              </a:rPr>
              <a:t>affected</a:t>
            </a:r>
            <a:r>
              <a:rPr lang="en-US" b="1" i="0" dirty="0">
                <a:solidFill>
                  <a:schemeClr val="bg1"/>
                </a:solidFill>
                <a:effectLst/>
              </a:rPr>
              <a:t> diseases in different region of USA</a:t>
            </a:r>
          </a:p>
          <a:p>
            <a:pPr algn="l"/>
            <a:endParaRPr lang="en-DE" b="1" dirty="0">
              <a:solidFill>
                <a:schemeClr val="bg1"/>
              </a:solidFill>
            </a:endParaRPr>
          </a:p>
          <a:p>
            <a:pPr algn="l"/>
            <a:r>
              <a:rPr lang="en-US" sz="1400" b="0" i="0" dirty="0">
                <a:solidFill>
                  <a:schemeClr val="bg1"/>
                </a:solidFill>
                <a:effectLst/>
              </a:rPr>
              <a:t>T</a:t>
            </a:r>
            <a:r>
              <a:rPr lang="en-DE" sz="1400" b="0" i="0" dirty="0">
                <a:solidFill>
                  <a:schemeClr val="bg1"/>
                </a:solidFill>
                <a:effectLst/>
              </a:rPr>
              <a:t>o depict the distribution of Death and Case for these top diseases in different region of USA(Midwest, Northeast, South &amp; West), we used box plot. Here, we can the distribution of these two unique values with respect to Region and Total Number following log2 trans in scales.</a:t>
            </a:r>
            <a:endParaRPr lang="en-US" sz="1400" i="0" dirty="0">
              <a:solidFill>
                <a:schemeClr val="bg1"/>
              </a:solidFill>
              <a:effectLst/>
            </a:endParaRPr>
          </a:p>
        </p:txBody>
      </p:sp>
    </p:spTree>
    <p:extLst>
      <p:ext uri="{BB962C8B-B14F-4D97-AF65-F5344CB8AC3E}">
        <p14:creationId xmlns:p14="http://schemas.microsoft.com/office/powerpoint/2010/main" val="2026667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Badge 5 with solid fill">
            <a:extLst>
              <a:ext uri="{FF2B5EF4-FFF2-40B4-BE49-F238E27FC236}">
                <a16:creationId xmlns:a16="http://schemas.microsoft.com/office/drawing/2014/main" id="{6AB65397-76EA-38E2-0359-2082FAC585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604" y="117842"/>
            <a:ext cx="772941" cy="772941"/>
          </a:xfrm>
          <a:prstGeom prst="rect">
            <a:avLst/>
          </a:prstGeom>
        </p:spPr>
      </p:pic>
      <p:sp>
        <p:nvSpPr>
          <p:cNvPr id="2" name="Title 1">
            <a:extLst>
              <a:ext uri="{FF2B5EF4-FFF2-40B4-BE49-F238E27FC236}">
                <a16:creationId xmlns:a16="http://schemas.microsoft.com/office/drawing/2014/main" id="{3A27F5D4-E261-4336-BB4F-FC9F256E4849}"/>
              </a:ext>
            </a:extLst>
          </p:cNvPr>
          <p:cNvSpPr>
            <a:spLocks noGrp="1"/>
          </p:cNvSpPr>
          <p:nvPr>
            <p:ph type="title"/>
          </p:nvPr>
        </p:nvSpPr>
        <p:spPr>
          <a:xfrm>
            <a:off x="1493769" y="88128"/>
            <a:ext cx="4589634" cy="706662"/>
          </a:xfrm>
        </p:spPr>
        <p:txBody>
          <a:bodyPr/>
          <a:lstStyle/>
          <a:p>
            <a:r>
              <a:rPr lang="en-DE" dirty="0"/>
              <a:t>Conclusion</a:t>
            </a:r>
            <a:endParaRPr lang="en-ID" dirty="0"/>
          </a:p>
        </p:txBody>
      </p:sp>
      <p:sp>
        <p:nvSpPr>
          <p:cNvPr id="3" name="Date Placeholder 2">
            <a:extLst>
              <a:ext uri="{FF2B5EF4-FFF2-40B4-BE49-F238E27FC236}">
                <a16:creationId xmlns:a16="http://schemas.microsoft.com/office/drawing/2014/main" id="{B0F744E6-9970-4FC5-8760-4C39B791BAC6}"/>
              </a:ext>
            </a:extLst>
          </p:cNvPr>
          <p:cNvSpPr>
            <a:spLocks noGrp="1"/>
          </p:cNvSpPr>
          <p:nvPr>
            <p:ph type="dt" sz="half" idx="10"/>
          </p:nvPr>
        </p:nvSpPr>
        <p:spPr/>
        <p:txBody>
          <a:bodyPr/>
          <a:lstStyle/>
          <a:p>
            <a:fld id="{9869A797-63B8-43CD-BD01-786DE50012A9}" type="datetime1">
              <a:rPr lang="en-ID" smtClean="0"/>
              <a:t>01/07/2023</a:t>
            </a:fld>
            <a:endParaRPr lang="en-ID"/>
          </a:p>
        </p:txBody>
      </p:sp>
      <p:sp>
        <p:nvSpPr>
          <p:cNvPr id="22" name="Footer Placeholder 21">
            <a:extLst>
              <a:ext uri="{FF2B5EF4-FFF2-40B4-BE49-F238E27FC236}">
                <a16:creationId xmlns:a16="http://schemas.microsoft.com/office/drawing/2014/main" id="{636DA5F5-5D6F-404B-8BA5-2CF6B935D002}"/>
              </a:ext>
            </a:extLst>
          </p:cNvPr>
          <p:cNvSpPr>
            <a:spLocks noGrp="1"/>
          </p:cNvSpPr>
          <p:nvPr>
            <p:ph type="ftr" sz="quarter" idx="11"/>
          </p:nvPr>
        </p:nvSpPr>
        <p:spPr/>
        <p:txBody>
          <a:bodyPr/>
          <a:lstStyle/>
          <a:p>
            <a:pPr algn="l"/>
            <a:r>
              <a:rPr lang="en-DE" dirty="0"/>
              <a:t>Data Visualization SS23</a:t>
            </a:r>
            <a:endParaRPr lang="en-ID" dirty="0">
              <a:solidFill>
                <a:schemeClr val="bg1"/>
              </a:solidFill>
              <a:latin typeface="+mj-lt"/>
            </a:endParaRPr>
          </a:p>
        </p:txBody>
      </p:sp>
      <p:sp>
        <p:nvSpPr>
          <p:cNvPr id="4" name="Slide Number Placeholder 3">
            <a:extLst>
              <a:ext uri="{FF2B5EF4-FFF2-40B4-BE49-F238E27FC236}">
                <a16:creationId xmlns:a16="http://schemas.microsoft.com/office/drawing/2014/main" id="{D5DA88F8-379B-44E4-8B22-EBA053A9E499}"/>
              </a:ext>
            </a:extLst>
          </p:cNvPr>
          <p:cNvSpPr>
            <a:spLocks noGrp="1"/>
          </p:cNvSpPr>
          <p:nvPr>
            <p:ph type="sldNum" sz="quarter" idx="12"/>
          </p:nvPr>
        </p:nvSpPr>
        <p:spPr/>
        <p:txBody>
          <a:bodyPr/>
          <a:lstStyle/>
          <a:p>
            <a:fld id="{20A13858-C2AA-4A16-A43A-77ABAD7631C2}" type="slidenum">
              <a:rPr lang="en-ID" smtClean="0"/>
              <a:pPr/>
              <a:t>18</a:t>
            </a:fld>
            <a:endParaRPr lang="en-ID" dirty="0"/>
          </a:p>
        </p:txBody>
      </p:sp>
      <p:pic>
        <p:nvPicPr>
          <p:cNvPr id="8" name="Picture 7" descr="A picture containing text, font, graphics, typography&#10;&#10;Description automatically generated">
            <a:extLst>
              <a:ext uri="{FF2B5EF4-FFF2-40B4-BE49-F238E27FC236}">
                <a16:creationId xmlns:a16="http://schemas.microsoft.com/office/drawing/2014/main" id="{8C396773-CF45-B05C-17C7-0AA8516B56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7260" y="63825"/>
            <a:ext cx="2226802" cy="483703"/>
          </a:xfrm>
          <a:prstGeom prst="rect">
            <a:avLst/>
          </a:prstGeom>
        </p:spPr>
      </p:pic>
      <p:sp>
        <p:nvSpPr>
          <p:cNvPr id="9" name="TextBox 8">
            <a:extLst>
              <a:ext uri="{FF2B5EF4-FFF2-40B4-BE49-F238E27FC236}">
                <a16:creationId xmlns:a16="http://schemas.microsoft.com/office/drawing/2014/main" id="{2E4AA714-C134-E46F-960C-30A21AF9AB23}"/>
              </a:ext>
            </a:extLst>
          </p:cNvPr>
          <p:cNvSpPr txBox="1"/>
          <p:nvPr/>
        </p:nvSpPr>
        <p:spPr>
          <a:xfrm>
            <a:off x="609600" y="1848868"/>
            <a:ext cx="7068337" cy="2408352"/>
          </a:xfrm>
          <a:prstGeom prst="rect">
            <a:avLst/>
          </a:prstGeom>
          <a:noFill/>
        </p:spPr>
        <p:txBody>
          <a:bodyPr wrap="square" lIns="0" tIns="0" rIns="0" bIns="0" rtlCol="0">
            <a:spAutoFit/>
          </a:bodyPr>
          <a:lstStyle/>
          <a:p>
            <a:pPr marL="285750" indent="-285750">
              <a:spcAft>
                <a:spcPts val="300"/>
              </a:spcAft>
              <a:buClr>
                <a:srgbClr val="91B5B5"/>
              </a:buClr>
              <a:buFont typeface="Arial" panose="020B0604020202020204" pitchFamily="34" charset="0"/>
              <a:buChar char="•"/>
            </a:pPr>
            <a:r>
              <a:rPr lang="en-US" sz="1400" i="0" dirty="0">
                <a:solidFill>
                  <a:srgbClr val="333333"/>
                </a:solidFill>
                <a:effectLst/>
              </a:rPr>
              <a:t>The analysis of disease prevalence in the United States from 1888 to 2014 provides insights into the impact and distribution of health conditions across states. The data reveals trends in disease prevalence and identifies states with higher rates of specific diseases. Additionally, graphical representation simplifies complex data, allowing for accessible visualizations while maintaining accuracy and integrity.</a:t>
            </a:r>
            <a:endParaRPr lang="en-DE" sz="1400" i="0" dirty="0">
              <a:solidFill>
                <a:srgbClr val="333333"/>
              </a:solidFill>
              <a:effectLst/>
            </a:endParaRPr>
          </a:p>
          <a:p>
            <a:pPr marL="285750" indent="-285750">
              <a:spcAft>
                <a:spcPts val="300"/>
              </a:spcAft>
              <a:buClr>
                <a:srgbClr val="91B5B5"/>
              </a:buClr>
              <a:buFont typeface="Arial" panose="020B0604020202020204" pitchFamily="34" charset="0"/>
              <a:buChar char="•"/>
            </a:pPr>
            <a:r>
              <a:rPr lang="en-US" sz="1400" i="0" dirty="0">
                <a:solidFill>
                  <a:srgbClr val="333333"/>
                </a:solidFill>
                <a:effectLst/>
              </a:rPr>
              <a:t>In conclusion, this study shows how using data visualization can greatly improve data analysis and communication in research. By visually representing information, researchers can better understand and convey complex data in an easier and more effective way. This helps others understand and engage with the research findings more easily. In conclusion, data visualization plays a key role in enhancing research by making data analysis and communication more accessible and impactful.</a:t>
            </a:r>
            <a:endParaRPr lang="da-DK" sz="1400" dirty="0">
              <a:solidFill>
                <a:schemeClr val="tx1">
                  <a:lumMod val="75000"/>
                  <a:lumOff val="25000"/>
                </a:schemeClr>
              </a:solidFill>
            </a:endParaRPr>
          </a:p>
        </p:txBody>
      </p:sp>
      <p:pic>
        <p:nvPicPr>
          <p:cNvPr id="14" name="Graphic 13" descr="Graph and note paper pads with pencil">
            <a:extLst>
              <a:ext uri="{FF2B5EF4-FFF2-40B4-BE49-F238E27FC236}">
                <a16:creationId xmlns:a16="http://schemas.microsoft.com/office/drawing/2014/main" id="{34278EF3-8C6D-2591-9819-00B59EF8FBD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259828" y="1360323"/>
            <a:ext cx="3253177" cy="3253177"/>
          </a:xfrm>
          <a:prstGeom prst="rect">
            <a:avLst/>
          </a:prstGeom>
        </p:spPr>
      </p:pic>
    </p:spTree>
    <p:extLst>
      <p:ext uri="{BB962C8B-B14F-4D97-AF65-F5344CB8AC3E}">
        <p14:creationId xmlns:p14="http://schemas.microsoft.com/office/powerpoint/2010/main" val="1523182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Badge 6 with solid fill">
            <a:extLst>
              <a:ext uri="{FF2B5EF4-FFF2-40B4-BE49-F238E27FC236}">
                <a16:creationId xmlns:a16="http://schemas.microsoft.com/office/drawing/2014/main" id="{96519FA5-580C-DF26-75AF-C4E83C2F56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603" y="117842"/>
            <a:ext cx="772941" cy="772941"/>
          </a:xfrm>
          <a:prstGeom prst="rect">
            <a:avLst/>
          </a:prstGeom>
        </p:spPr>
      </p:pic>
      <p:sp>
        <p:nvSpPr>
          <p:cNvPr id="2" name="Title 1">
            <a:extLst>
              <a:ext uri="{FF2B5EF4-FFF2-40B4-BE49-F238E27FC236}">
                <a16:creationId xmlns:a16="http://schemas.microsoft.com/office/drawing/2014/main" id="{3A27F5D4-E261-4336-BB4F-FC9F256E4849}"/>
              </a:ext>
            </a:extLst>
          </p:cNvPr>
          <p:cNvSpPr>
            <a:spLocks noGrp="1"/>
          </p:cNvSpPr>
          <p:nvPr>
            <p:ph type="title"/>
          </p:nvPr>
        </p:nvSpPr>
        <p:spPr>
          <a:xfrm>
            <a:off x="1493769" y="88128"/>
            <a:ext cx="4589634" cy="706662"/>
          </a:xfrm>
        </p:spPr>
        <p:txBody>
          <a:bodyPr/>
          <a:lstStyle/>
          <a:p>
            <a:r>
              <a:rPr lang="en-DE" dirty="0"/>
              <a:t>References</a:t>
            </a:r>
            <a:endParaRPr lang="en-ID" dirty="0"/>
          </a:p>
        </p:txBody>
      </p:sp>
      <p:sp>
        <p:nvSpPr>
          <p:cNvPr id="3" name="Date Placeholder 2">
            <a:extLst>
              <a:ext uri="{FF2B5EF4-FFF2-40B4-BE49-F238E27FC236}">
                <a16:creationId xmlns:a16="http://schemas.microsoft.com/office/drawing/2014/main" id="{B0F744E6-9970-4FC5-8760-4C39B791BAC6}"/>
              </a:ext>
            </a:extLst>
          </p:cNvPr>
          <p:cNvSpPr>
            <a:spLocks noGrp="1"/>
          </p:cNvSpPr>
          <p:nvPr>
            <p:ph type="dt" sz="half" idx="10"/>
          </p:nvPr>
        </p:nvSpPr>
        <p:spPr/>
        <p:txBody>
          <a:bodyPr/>
          <a:lstStyle/>
          <a:p>
            <a:fld id="{9869A797-63B8-43CD-BD01-786DE50012A9}" type="datetime1">
              <a:rPr lang="en-ID" smtClean="0"/>
              <a:t>01/07/2023</a:t>
            </a:fld>
            <a:endParaRPr lang="en-ID"/>
          </a:p>
        </p:txBody>
      </p:sp>
      <p:sp>
        <p:nvSpPr>
          <p:cNvPr id="22" name="Footer Placeholder 21">
            <a:extLst>
              <a:ext uri="{FF2B5EF4-FFF2-40B4-BE49-F238E27FC236}">
                <a16:creationId xmlns:a16="http://schemas.microsoft.com/office/drawing/2014/main" id="{636DA5F5-5D6F-404B-8BA5-2CF6B935D002}"/>
              </a:ext>
            </a:extLst>
          </p:cNvPr>
          <p:cNvSpPr>
            <a:spLocks noGrp="1"/>
          </p:cNvSpPr>
          <p:nvPr>
            <p:ph type="ftr" sz="quarter" idx="11"/>
          </p:nvPr>
        </p:nvSpPr>
        <p:spPr/>
        <p:txBody>
          <a:bodyPr/>
          <a:lstStyle/>
          <a:p>
            <a:pPr algn="l"/>
            <a:r>
              <a:rPr lang="en-DE" dirty="0"/>
              <a:t>Data Visualization SS23</a:t>
            </a:r>
            <a:endParaRPr lang="en-ID" dirty="0">
              <a:solidFill>
                <a:schemeClr val="bg1"/>
              </a:solidFill>
              <a:latin typeface="+mj-lt"/>
            </a:endParaRPr>
          </a:p>
        </p:txBody>
      </p:sp>
      <p:sp>
        <p:nvSpPr>
          <p:cNvPr id="4" name="Slide Number Placeholder 3">
            <a:extLst>
              <a:ext uri="{FF2B5EF4-FFF2-40B4-BE49-F238E27FC236}">
                <a16:creationId xmlns:a16="http://schemas.microsoft.com/office/drawing/2014/main" id="{D5DA88F8-379B-44E4-8B22-EBA053A9E499}"/>
              </a:ext>
            </a:extLst>
          </p:cNvPr>
          <p:cNvSpPr>
            <a:spLocks noGrp="1"/>
          </p:cNvSpPr>
          <p:nvPr>
            <p:ph type="sldNum" sz="quarter" idx="12"/>
          </p:nvPr>
        </p:nvSpPr>
        <p:spPr/>
        <p:txBody>
          <a:bodyPr/>
          <a:lstStyle/>
          <a:p>
            <a:fld id="{20A13858-C2AA-4A16-A43A-77ABAD7631C2}" type="slidenum">
              <a:rPr lang="en-ID" smtClean="0"/>
              <a:pPr/>
              <a:t>19</a:t>
            </a:fld>
            <a:endParaRPr lang="en-ID" dirty="0"/>
          </a:p>
        </p:txBody>
      </p:sp>
      <p:pic>
        <p:nvPicPr>
          <p:cNvPr id="8" name="Picture 7" descr="A picture containing text, font, graphics, typography&#10;&#10;Description automatically generated">
            <a:extLst>
              <a:ext uri="{FF2B5EF4-FFF2-40B4-BE49-F238E27FC236}">
                <a16:creationId xmlns:a16="http://schemas.microsoft.com/office/drawing/2014/main" id="{8C396773-CF45-B05C-17C7-0AA8516B56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7260" y="63825"/>
            <a:ext cx="2226802" cy="483703"/>
          </a:xfrm>
          <a:prstGeom prst="rect">
            <a:avLst/>
          </a:prstGeom>
        </p:spPr>
      </p:pic>
      <p:sp>
        <p:nvSpPr>
          <p:cNvPr id="9" name="TextBox 8">
            <a:extLst>
              <a:ext uri="{FF2B5EF4-FFF2-40B4-BE49-F238E27FC236}">
                <a16:creationId xmlns:a16="http://schemas.microsoft.com/office/drawing/2014/main" id="{2E4AA714-C134-E46F-960C-30A21AF9AB23}"/>
              </a:ext>
            </a:extLst>
          </p:cNvPr>
          <p:cNvSpPr txBox="1"/>
          <p:nvPr/>
        </p:nvSpPr>
        <p:spPr>
          <a:xfrm>
            <a:off x="609600" y="1848868"/>
            <a:ext cx="7068337" cy="4062651"/>
          </a:xfrm>
          <a:prstGeom prst="rect">
            <a:avLst/>
          </a:prstGeom>
          <a:noFill/>
        </p:spPr>
        <p:txBody>
          <a:bodyPr wrap="square" lIns="0" tIns="0" rIns="0" bIns="0" rtlCol="0">
            <a:spAutoFit/>
          </a:bodyPr>
          <a:lstStyle/>
          <a:p>
            <a:pPr marL="285750" indent="-285750">
              <a:spcAft>
                <a:spcPts val="300"/>
              </a:spcAft>
              <a:buClr>
                <a:srgbClr val="91B5B5"/>
              </a:buClr>
              <a:buFont typeface="Arial" panose="020B0604020202020204" pitchFamily="34" charset="0"/>
              <a:buChar char="•"/>
            </a:pPr>
            <a:r>
              <a:rPr lang="en-US" sz="1300" b="0" i="0" dirty="0">
                <a:solidFill>
                  <a:srgbClr val="333333"/>
                </a:solidFill>
                <a:effectLst/>
              </a:rPr>
              <a:t>Project Tycho: Home </a:t>
            </a:r>
            <a:r>
              <a:rPr lang="en-US" sz="1300" b="0" i="0" dirty="0">
                <a:solidFill>
                  <a:srgbClr val="333333"/>
                </a:solidFill>
                <a:effectLst/>
                <a:hlinkClick r:id="rId5"/>
              </a:rPr>
              <a:t>https://www.tycho.pitt.edu/</a:t>
            </a:r>
            <a:endParaRPr lang="en-DE" sz="1300" b="0" i="0" dirty="0">
              <a:solidFill>
                <a:srgbClr val="333333"/>
              </a:solidFill>
              <a:effectLst/>
            </a:endParaRPr>
          </a:p>
          <a:p>
            <a:pPr marL="285750" indent="-285750">
              <a:spcAft>
                <a:spcPts val="300"/>
              </a:spcAft>
              <a:buClr>
                <a:srgbClr val="91B5B5"/>
              </a:buClr>
              <a:buFont typeface="Arial" panose="020B0604020202020204" pitchFamily="34" charset="0"/>
              <a:buChar char="•"/>
            </a:pPr>
            <a:r>
              <a:rPr lang="en-US" sz="1300" b="0" i="0" dirty="0">
                <a:solidFill>
                  <a:srgbClr val="333333"/>
                </a:solidFill>
                <a:effectLst/>
              </a:rPr>
              <a:t>U.S. Census Bureau, 2020 Censuses of Population and the population estimate program. </a:t>
            </a:r>
            <a:r>
              <a:rPr lang="en-US" sz="1300" b="0" i="0" dirty="0">
                <a:solidFill>
                  <a:srgbClr val="333333"/>
                </a:solidFill>
                <a:effectLst/>
                <a:hlinkClick r:id="rId6"/>
              </a:rPr>
              <a:t>https://data.ers.usda.gov/reports.aspx?ID=17827</a:t>
            </a:r>
            <a:endParaRPr lang="en-DE" sz="1300" b="0" i="0" dirty="0">
              <a:solidFill>
                <a:srgbClr val="333333"/>
              </a:solidFill>
              <a:effectLst/>
            </a:endParaRPr>
          </a:p>
          <a:p>
            <a:pPr marL="285750" indent="-285750">
              <a:spcAft>
                <a:spcPts val="300"/>
              </a:spcAft>
              <a:buClr>
                <a:srgbClr val="91B5B5"/>
              </a:buClr>
              <a:buFont typeface="Arial" panose="020B0604020202020204" pitchFamily="34" charset="0"/>
              <a:buChar char="•"/>
            </a:pPr>
            <a:r>
              <a:rPr lang="en-US" sz="1300" b="0" i="0" dirty="0">
                <a:solidFill>
                  <a:srgbClr val="333333"/>
                </a:solidFill>
                <a:effectLst/>
              </a:rPr>
              <a:t>National Notifiable Diseases Surveillance System (NNDSS) </a:t>
            </a:r>
            <a:r>
              <a:rPr lang="en-US" sz="1300" b="0" i="0" dirty="0">
                <a:solidFill>
                  <a:srgbClr val="333333"/>
                </a:solidFill>
                <a:effectLst/>
                <a:hlinkClick r:id="rId7"/>
              </a:rPr>
              <a:t>https://www.cdc.gov/nndss/about/index.html</a:t>
            </a:r>
            <a:endParaRPr lang="en-DE" sz="1300" b="0" i="0" dirty="0">
              <a:solidFill>
                <a:srgbClr val="333333"/>
              </a:solidFill>
              <a:effectLst/>
            </a:endParaRPr>
          </a:p>
          <a:p>
            <a:pPr marL="285750" indent="-285750">
              <a:spcAft>
                <a:spcPts val="300"/>
              </a:spcAft>
              <a:buClr>
                <a:srgbClr val="91B5B5"/>
              </a:buClr>
              <a:buFont typeface="Arial" panose="020B0604020202020204" pitchFamily="34" charset="0"/>
              <a:buChar char="•"/>
            </a:pPr>
            <a:r>
              <a:rPr lang="en-US" sz="1300" b="0" i="0" dirty="0">
                <a:solidFill>
                  <a:srgbClr val="333333"/>
                </a:solidFill>
                <a:effectLst/>
              </a:rPr>
              <a:t>Health in the United States (Wikipedia) </a:t>
            </a:r>
            <a:r>
              <a:rPr lang="en-US" sz="1300" b="0" i="0" dirty="0">
                <a:solidFill>
                  <a:srgbClr val="333333"/>
                </a:solidFill>
                <a:effectLst/>
                <a:hlinkClick r:id="rId8"/>
              </a:rPr>
              <a:t>https://en.wikipedia.org/wiki/Health_in_the_United_States</a:t>
            </a:r>
            <a:endParaRPr lang="en-DE" sz="1300" b="0" i="0" dirty="0">
              <a:solidFill>
                <a:srgbClr val="333333"/>
              </a:solidFill>
              <a:effectLst/>
            </a:endParaRPr>
          </a:p>
          <a:p>
            <a:pPr marL="285750" indent="-285750">
              <a:spcAft>
                <a:spcPts val="300"/>
              </a:spcAft>
              <a:buClr>
                <a:srgbClr val="91B5B5"/>
              </a:buClr>
              <a:buFont typeface="Arial" panose="020B0604020202020204" pitchFamily="34" charset="0"/>
              <a:buChar char="•"/>
            </a:pPr>
            <a:r>
              <a:rPr lang="en-US" sz="1300" b="0" i="0" dirty="0">
                <a:solidFill>
                  <a:srgbClr val="333333"/>
                </a:solidFill>
                <a:effectLst/>
              </a:rPr>
              <a:t>Basic Statistics: About Incidence, Prevalence, Morbidity, and Mortality - Statistics Teaching Tools </a:t>
            </a:r>
            <a:r>
              <a:rPr lang="en-US" sz="1300" b="0" i="0" dirty="0">
                <a:solidFill>
                  <a:srgbClr val="0070C0"/>
                </a:solidFill>
                <a:effectLst/>
                <a:hlinkClick r:id="rId9">
                  <a:extLst>
                    <a:ext uri="{A12FA001-AC4F-418D-AE19-62706E023703}">
                      <ahyp:hlinkClr xmlns:ahyp="http://schemas.microsoft.com/office/drawing/2018/hyperlinkcolor" val="tx"/>
                    </a:ext>
                  </a:extLst>
                </a:hlinkClick>
              </a:rPr>
              <a:t>https://www.health.ny.gov/diseases/chronic/basicstat.htm</a:t>
            </a:r>
            <a:endParaRPr lang="en-DE" sz="1300" b="0" i="0" dirty="0">
              <a:solidFill>
                <a:srgbClr val="0070C0"/>
              </a:solidFill>
              <a:effectLst/>
            </a:endParaRPr>
          </a:p>
          <a:p>
            <a:pPr marL="285750" indent="-285750">
              <a:spcAft>
                <a:spcPts val="300"/>
              </a:spcAft>
              <a:buClr>
                <a:srgbClr val="91B5B5"/>
              </a:buClr>
              <a:buFont typeface="Arial" panose="020B0604020202020204" pitchFamily="34" charset="0"/>
              <a:buChar char="•"/>
            </a:pPr>
            <a:r>
              <a:rPr lang="en-US" sz="1300" b="0" i="0" dirty="0">
                <a:solidFill>
                  <a:srgbClr val="333333"/>
                </a:solidFill>
                <a:effectLst/>
              </a:rPr>
              <a:t>United States census (Wikipedia) </a:t>
            </a:r>
            <a:r>
              <a:rPr lang="en-US" sz="1300" b="0" i="0" dirty="0">
                <a:solidFill>
                  <a:srgbClr val="333333"/>
                </a:solidFill>
                <a:effectLst/>
                <a:hlinkClick r:id="rId10"/>
              </a:rPr>
              <a:t>https://en.wikipedia.org/wiki/United_States_census</a:t>
            </a:r>
            <a:endParaRPr lang="en-DE" sz="1300" b="0" i="0" dirty="0">
              <a:solidFill>
                <a:srgbClr val="333333"/>
              </a:solidFill>
              <a:effectLst/>
            </a:endParaRPr>
          </a:p>
          <a:p>
            <a:pPr marL="285750" indent="-285750">
              <a:spcAft>
                <a:spcPts val="300"/>
              </a:spcAft>
              <a:buClr>
                <a:srgbClr val="91B5B5"/>
              </a:buClr>
              <a:buFont typeface="Arial" panose="020B0604020202020204" pitchFamily="34" charset="0"/>
              <a:buChar char="•"/>
            </a:pPr>
            <a:r>
              <a:rPr lang="en-US" sz="1300" b="0" i="0" dirty="0">
                <a:solidFill>
                  <a:srgbClr val="333333"/>
                </a:solidFill>
                <a:effectLst/>
              </a:rPr>
              <a:t>The Worst Outbreaks in U.S. History </a:t>
            </a:r>
            <a:r>
              <a:rPr lang="en-US" sz="1300" b="0" i="0" dirty="0">
                <a:solidFill>
                  <a:srgbClr val="333333"/>
                </a:solidFill>
                <a:effectLst/>
                <a:hlinkClick r:id="rId11"/>
              </a:rPr>
              <a:t>https://www.healthline.com/health/worst-disease-outbreaks-history</a:t>
            </a:r>
            <a:endParaRPr lang="en-DE" sz="1300" b="0" i="0" dirty="0">
              <a:solidFill>
                <a:srgbClr val="333333"/>
              </a:solidFill>
              <a:effectLst/>
            </a:endParaRPr>
          </a:p>
          <a:p>
            <a:pPr marL="285750" indent="-285750">
              <a:spcAft>
                <a:spcPts val="300"/>
              </a:spcAft>
              <a:buClr>
                <a:srgbClr val="91B5B5"/>
              </a:buClr>
              <a:buFont typeface="Arial" panose="020B0604020202020204" pitchFamily="34" charset="0"/>
              <a:buChar char="•"/>
            </a:pPr>
            <a:r>
              <a:rPr lang="en-US" sz="1300" b="0" i="0" dirty="0">
                <a:solidFill>
                  <a:srgbClr val="333333"/>
                </a:solidFill>
                <a:effectLst/>
              </a:rPr>
              <a:t>US States to Abbreviations </a:t>
            </a:r>
            <a:r>
              <a:rPr lang="en-US" sz="1300" b="0" i="0" dirty="0">
                <a:solidFill>
                  <a:srgbClr val="333333"/>
                </a:solidFill>
                <a:effectLst/>
                <a:hlinkClick r:id="rId12"/>
              </a:rPr>
              <a:t>https://www.kaggle.com/datasets/justinrwong/us-states-to-abbreviations</a:t>
            </a:r>
            <a:endParaRPr lang="en-DE" sz="1300" b="0" i="0" dirty="0">
              <a:solidFill>
                <a:srgbClr val="333333"/>
              </a:solidFill>
              <a:effectLst/>
            </a:endParaRPr>
          </a:p>
          <a:p>
            <a:pPr marL="285750" indent="-285750">
              <a:spcAft>
                <a:spcPts val="300"/>
              </a:spcAft>
              <a:buClr>
                <a:srgbClr val="91B5B5"/>
              </a:buClr>
              <a:buFont typeface="Arial" panose="020B0604020202020204" pitchFamily="34" charset="0"/>
              <a:buChar char="•"/>
            </a:pPr>
            <a:r>
              <a:rPr lang="en-US" sz="1300" b="0" i="0" dirty="0" err="1">
                <a:solidFill>
                  <a:srgbClr val="333333"/>
                </a:solidFill>
                <a:effectLst/>
              </a:rPr>
              <a:t>gganimate</a:t>
            </a:r>
            <a:r>
              <a:rPr lang="en-US" sz="1300" b="0" i="0" dirty="0">
                <a:solidFill>
                  <a:srgbClr val="333333"/>
                </a:solidFill>
                <a:effectLst/>
              </a:rPr>
              <a:t>: Getting Started </a:t>
            </a:r>
            <a:r>
              <a:rPr lang="en-US" sz="1300" b="0" i="0" dirty="0">
                <a:solidFill>
                  <a:srgbClr val="333333"/>
                </a:solidFill>
                <a:effectLst/>
                <a:hlinkClick r:id="rId13"/>
              </a:rPr>
              <a:t>https://gganimate.com/articles/gganimate.html</a:t>
            </a:r>
            <a:endParaRPr lang="en-DE" sz="1300" b="0" i="0" dirty="0">
              <a:solidFill>
                <a:srgbClr val="333333"/>
              </a:solidFill>
              <a:effectLst/>
            </a:endParaRPr>
          </a:p>
          <a:p>
            <a:pPr marL="285750" indent="-285750">
              <a:spcAft>
                <a:spcPts val="300"/>
              </a:spcAft>
              <a:buClr>
                <a:srgbClr val="91B5B5"/>
              </a:buClr>
              <a:buFont typeface="Arial" panose="020B0604020202020204" pitchFamily="34" charset="0"/>
              <a:buChar char="•"/>
            </a:pPr>
            <a:r>
              <a:rPr lang="en-US" sz="1300" b="0" i="0" dirty="0">
                <a:solidFill>
                  <a:srgbClr val="333333"/>
                </a:solidFill>
                <a:effectLst/>
              </a:rPr>
              <a:t>Plotly r graphing library in R </a:t>
            </a:r>
            <a:r>
              <a:rPr lang="en-US" sz="1300" b="0" i="0" dirty="0">
                <a:solidFill>
                  <a:srgbClr val="333333"/>
                </a:solidFill>
                <a:effectLst/>
                <a:hlinkClick r:id="rId14"/>
              </a:rPr>
              <a:t>https://plotly.com/r/</a:t>
            </a:r>
            <a:endParaRPr lang="en-DE" sz="1300" b="0" i="0" dirty="0">
              <a:solidFill>
                <a:srgbClr val="333333"/>
              </a:solidFill>
              <a:effectLst/>
            </a:endParaRPr>
          </a:p>
          <a:p>
            <a:pPr marL="285750" indent="-285750">
              <a:spcAft>
                <a:spcPts val="300"/>
              </a:spcAft>
              <a:buClr>
                <a:srgbClr val="91B5B5"/>
              </a:buClr>
              <a:buFont typeface="Arial" panose="020B0604020202020204" pitchFamily="34" charset="0"/>
              <a:buChar char="•"/>
            </a:pPr>
            <a:r>
              <a:rPr lang="en-US" sz="1300" b="0" i="0" dirty="0">
                <a:solidFill>
                  <a:srgbClr val="333333"/>
                </a:solidFill>
                <a:effectLst/>
              </a:rPr>
              <a:t>Morbidity Rate </a:t>
            </a:r>
            <a:r>
              <a:rPr lang="en-US" sz="1300" b="0" i="0" dirty="0">
                <a:solidFill>
                  <a:srgbClr val="333333"/>
                </a:solidFill>
                <a:effectLst/>
                <a:hlinkClick r:id="rId15"/>
              </a:rPr>
              <a:t>https://corporatefinanceinstitute.com/resources/wealth-management/morbidity-rate/</a:t>
            </a:r>
            <a:endParaRPr lang="en-DE" sz="1300" b="0" i="0" dirty="0">
              <a:solidFill>
                <a:srgbClr val="333333"/>
              </a:solidFill>
              <a:effectLst/>
            </a:endParaRPr>
          </a:p>
          <a:p>
            <a:pPr marL="285750" indent="-285750">
              <a:spcAft>
                <a:spcPts val="300"/>
              </a:spcAft>
              <a:buClr>
                <a:srgbClr val="91B5B5"/>
              </a:buClr>
              <a:buFont typeface="Arial" panose="020B0604020202020204" pitchFamily="34" charset="0"/>
              <a:buChar char="•"/>
            </a:pPr>
            <a:r>
              <a:rPr lang="en-US" sz="1300" b="0" i="0" dirty="0">
                <a:solidFill>
                  <a:srgbClr val="333333"/>
                </a:solidFill>
                <a:effectLst/>
              </a:rPr>
              <a:t>US census bureau regions and divisions </a:t>
            </a:r>
            <a:r>
              <a:rPr lang="en-US" sz="1300" b="0" i="0" dirty="0">
                <a:solidFill>
                  <a:srgbClr val="333333"/>
                </a:solidFill>
                <a:effectLst/>
                <a:hlinkClick r:id="rId16"/>
              </a:rPr>
              <a:t>https://github.com/cphalpert/census-regions/blob/master/us%20census%20bureau%20regions%20and%20divisions.csv</a:t>
            </a:r>
            <a:endParaRPr lang="en-DE" sz="1300" b="0" i="0" dirty="0">
              <a:solidFill>
                <a:srgbClr val="333333"/>
              </a:solidFill>
              <a:effectLst/>
            </a:endParaRPr>
          </a:p>
          <a:p>
            <a:pPr marL="285750" indent="-285750">
              <a:spcAft>
                <a:spcPts val="300"/>
              </a:spcAft>
              <a:buClr>
                <a:srgbClr val="91B5B5"/>
              </a:buClr>
              <a:buFont typeface="Arial" panose="020B0604020202020204" pitchFamily="34" charset="0"/>
              <a:buChar char="•"/>
            </a:pPr>
            <a:r>
              <a:rPr lang="en-US" sz="1300" b="0" i="0" dirty="0">
                <a:solidFill>
                  <a:srgbClr val="333333"/>
                </a:solidFill>
                <a:effectLst/>
              </a:rPr>
              <a:t>R Markdown </a:t>
            </a:r>
            <a:r>
              <a:rPr lang="en-US" sz="1300" b="0" i="0" dirty="0">
                <a:solidFill>
                  <a:srgbClr val="333333"/>
                </a:solidFill>
                <a:effectLst/>
                <a:hlinkClick r:id="rId17"/>
              </a:rPr>
              <a:t>https://rmarkdown.rstudio.com/index.html</a:t>
            </a:r>
            <a:endParaRPr lang="da-DK" sz="1300" dirty="0">
              <a:solidFill>
                <a:schemeClr val="tx1">
                  <a:lumMod val="75000"/>
                  <a:lumOff val="25000"/>
                </a:schemeClr>
              </a:solidFill>
            </a:endParaRPr>
          </a:p>
        </p:txBody>
      </p:sp>
      <p:pic>
        <p:nvPicPr>
          <p:cNvPr id="10" name="Graphic 9" descr="A stack of books">
            <a:extLst>
              <a:ext uri="{FF2B5EF4-FFF2-40B4-BE49-F238E27FC236}">
                <a16:creationId xmlns:a16="http://schemas.microsoft.com/office/drawing/2014/main" id="{AE68F36C-1BD1-1665-B21C-E47508C64F8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259828" y="1360322"/>
            <a:ext cx="3253177" cy="3253177"/>
          </a:xfrm>
          <a:prstGeom prst="rect">
            <a:avLst/>
          </a:prstGeom>
        </p:spPr>
      </p:pic>
    </p:spTree>
    <p:extLst>
      <p:ext uri="{BB962C8B-B14F-4D97-AF65-F5344CB8AC3E}">
        <p14:creationId xmlns:p14="http://schemas.microsoft.com/office/powerpoint/2010/main" val="859000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7F5D4-E261-4336-BB4F-FC9F256E4849}"/>
              </a:ext>
            </a:extLst>
          </p:cNvPr>
          <p:cNvSpPr>
            <a:spLocks noGrp="1"/>
          </p:cNvSpPr>
          <p:nvPr>
            <p:ph type="title"/>
          </p:nvPr>
        </p:nvSpPr>
        <p:spPr>
          <a:xfrm>
            <a:off x="609600" y="2998333"/>
            <a:ext cx="3479800" cy="498598"/>
          </a:xfrm>
        </p:spPr>
        <p:txBody>
          <a:bodyPr anchor="b">
            <a:spAutoFit/>
          </a:bodyPr>
          <a:lstStyle/>
          <a:p>
            <a:r>
              <a:rPr lang="en-DE" sz="3600" dirty="0">
                <a:solidFill>
                  <a:schemeClr val="bg1"/>
                </a:solidFill>
              </a:rPr>
              <a:t>Table of contents</a:t>
            </a:r>
            <a:endParaRPr lang="en-ID" sz="3600" dirty="0">
              <a:solidFill>
                <a:schemeClr val="bg1"/>
              </a:solidFill>
            </a:endParaRPr>
          </a:p>
        </p:txBody>
      </p:sp>
      <p:sp>
        <p:nvSpPr>
          <p:cNvPr id="3" name="Date Placeholder 2">
            <a:extLst>
              <a:ext uri="{FF2B5EF4-FFF2-40B4-BE49-F238E27FC236}">
                <a16:creationId xmlns:a16="http://schemas.microsoft.com/office/drawing/2014/main" id="{FEB5A296-0E14-45F5-9309-12DFD0475BF1}"/>
              </a:ext>
            </a:extLst>
          </p:cNvPr>
          <p:cNvSpPr>
            <a:spLocks noGrp="1"/>
          </p:cNvSpPr>
          <p:nvPr>
            <p:ph type="dt" sz="half" idx="10"/>
          </p:nvPr>
        </p:nvSpPr>
        <p:spPr/>
        <p:txBody>
          <a:bodyPr/>
          <a:lstStyle/>
          <a:p>
            <a:fld id="{4111CBE3-55C9-4717-AA3B-CA769FE66077}" type="datetime1">
              <a:rPr lang="en-ID" smtClean="0"/>
              <a:t>01/07/2023</a:t>
            </a:fld>
            <a:endParaRPr lang="en-ID"/>
          </a:p>
        </p:txBody>
      </p:sp>
      <p:sp>
        <p:nvSpPr>
          <p:cNvPr id="22" name="Footer Placeholder 21">
            <a:extLst>
              <a:ext uri="{FF2B5EF4-FFF2-40B4-BE49-F238E27FC236}">
                <a16:creationId xmlns:a16="http://schemas.microsoft.com/office/drawing/2014/main" id="{636DA5F5-5D6F-404B-8BA5-2CF6B935D002}"/>
              </a:ext>
            </a:extLst>
          </p:cNvPr>
          <p:cNvSpPr>
            <a:spLocks noGrp="1"/>
          </p:cNvSpPr>
          <p:nvPr>
            <p:ph type="ftr" sz="quarter" idx="11"/>
          </p:nvPr>
        </p:nvSpPr>
        <p:spPr/>
        <p:txBody>
          <a:bodyPr wrap="square">
            <a:spAutoFit/>
          </a:bodyPr>
          <a:lstStyle/>
          <a:p>
            <a:pPr algn="l"/>
            <a:r>
              <a:rPr lang="en-DE" dirty="0"/>
              <a:t>Data Visualization SS23</a:t>
            </a:r>
            <a:endParaRPr lang="en-ID" dirty="0">
              <a:solidFill>
                <a:schemeClr val="bg1"/>
              </a:solidFill>
              <a:latin typeface="+mj-lt"/>
            </a:endParaRPr>
          </a:p>
        </p:txBody>
      </p:sp>
      <p:sp>
        <p:nvSpPr>
          <p:cNvPr id="4" name="Slide Number Placeholder 3">
            <a:extLst>
              <a:ext uri="{FF2B5EF4-FFF2-40B4-BE49-F238E27FC236}">
                <a16:creationId xmlns:a16="http://schemas.microsoft.com/office/drawing/2014/main" id="{1A165F3E-D55E-40DA-8C0F-B22B760739E9}"/>
              </a:ext>
            </a:extLst>
          </p:cNvPr>
          <p:cNvSpPr>
            <a:spLocks noGrp="1"/>
          </p:cNvSpPr>
          <p:nvPr>
            <p:ph type="sldNum" sz="quarter" idx="12"/>
          </p:nvPr>
        </p:nvSpPr>
        <p:spPr/>
        <p:txBody>
          <a:bodyPr/>
          <a:lstStyle/>
          <a:p>
            <a:fld id="{20A13858-C2AA-4A16-A43A-77ABAD7631C2}" type="slidenum">
              <a:rPr lang="en-ID" smtClean="0">
                <a:solidFill>
                  <a:schemeClr val="bg1"/>
                </a:solidFill>
              </a:rPr>
              <a:pPr/>
              <a:t>2</a:t>
            </a:fld>
            <a:endParaRPr lang="en-ID" dirty="0">
              <a:solidFill>
                <a:schemeClr val="bg1"/>
              </a:solidFill>
            </a:endParaRPr>
          </a:p>
        </p:txBody>
      </p:sp>
      <p:cxnSp>
        <p:nvCxnSpPr>
          <p:cNvPr id="7" name="Straight Connector 6">
            <a:extLst>
              <a:ext uri="{FF2B5EF4-FFF2-40B4-BE49-F238E27FC236}">
                <a16:creationId xmlns:a16="http://schemas.microsoft.com/office/drawing/2014/main" id="{881E63D9-0008-438E-86B3-8126E100E6C6}"/>
              </a:ext>
            </a:extLst>
          </p:cNvPr>
          <p:cNvCxnSpPr>
            <a:cxnSpLocks/>
          </p:cNvCxnSpPr>
          <p:nvPr/>
        </p:nvCxnSpPr>
        <p:spPr>
          <a:xfrm>
            <a:off x="609600" y="3552037"/>
            <a:ext cx="954881"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1B4EB843-4F8B-9005-8637-FA4EF1D9940E}"/>
              </a:ext>
            </a:extLst>
          </p:cNvPr>
          <p:cNvGrpSpPr/>
          <p:nvPr/>
        </p:nvGrpSpPr>
        <p:grpSpPr>
          <a:xfrm>
            <a:off x="7531303" y="737914"/>
            <a:ext cx="1775471" cy="895919"/>
            <a:chOff x="5422900" y="4493743"/>
            <a:chExt cx="1775471" cy="895919"/>
          </a:xfrm>
        </p:grpSpPr>
        <p:sp>
          <p:nvSpPr>
            <p:cNvPr id="23" name="TextBox 22">
              <a:extLst>
                <a:ext uri="{FF2B5EF4-FFF2-40B4-BE49-F238E27FC236}">
                  <a16:creationId xmlns:a16="http://schemas.microsoft.com/office/drawing/2014/main" id="{8F4A3F81-77C1-49C4-8C4F-F37D7E0561AF}"/>
                </a:ext>
              </a:extLst>
            </p:cNvPr>
            <p:cNvSpPr txBox="1"/>
            <p:nvPr/>
          </p:nvSpPr>
          <p:spPr>
            <a:xfrm>
              <a:off x="5422900" y="5112663"/>
              <a:ext cx="1760357" cy="276999"/>
            </a:xfrm>
            <a:prstGeom prst="rect">
              <a:avLst/>
            </a:prstGeom>
            <a:noFill/>
          </p:spPr>
          <p:txBody>
            <a:bodyPr wrap="square" lIns="0" tIns="0" rIns="0" bIns="0" rtlCol="0">
              <a:spAutoFit/>
            </a:bodyPr>
            <a:lstStyle/>
            <a:p>
              <a:r>
                <a:rPr lang="en-DE" dirty="0">
                  <a:solidFill>
                    <a:schemeClr val="tx1">
                      <a:lumMod val="75000"/>
                      <a:lumOff val="25000"/>
                    </a:schemeClr>
                  </a:solidFill>
                  <a:latin typeface="+mj-lt"/>
                </a:rPr>
                <a:t>Introduction</a:t>
              </a:r>
              <a:endParaRPr lang="en-ID" dirty="0">
                <a:solidFill>
                  <a:schemeClr val="tx1">
                    <a:lumMod val="75000"/>
                    <a:lumOff val="25000"/>
                  </a:schemeClr>
                </a:solidFill>
                <a:latin typeface="+mj-lt"/>
              </a:endParaRPr>
            </a:p>
          </p:txBody>
        </p:sp>
        <p:sp>
          <p:nvSpPr>
            <p:cNvPr id="31" name="TextBox 30">
              <a:extLst>
                <a:ext uri="{FF2B5EF4-FFF2-40B4-BE49-F238E27FC236}">
                  <a16:creationId xmlns:a16="http://schemas.microsoft.com/office/drawing/2014/main" id="{48891139-92F4-4E76-819C-9D97D6006F5F}"/>
                </a:ext>
              </a:extLst>
            </p:cNvPr>
            <p:cNvSpPr txBox="1"/>
            <p:nvPr/>
          </p:nvSpPr>
          <p:spPr>
            <a:xfrm>
              <a:off x="5438014" y="4493743"/>
              <a:ext cx="1760357" cy="615553"/>
            </a:xfrm>
            <a:prstGeom prst="rect">
              <a:avLst/>
            </a:prstGeom>
            <a:noFill/>
          </p:spPr>
          <p:txBody>
            <a:bodyPr wrap="square" lIns="0" tIns="0" rIns="0" bIns="0" rtlCol="0">
              <a:spAutoFit/>
            </a:bodyPr>
            <a:lstStyle/>
            <a:p>
              <a:r>
                <a:rPr lang="id-ID" sz="4000" b="1" dirty="0">
                  <a:solidFill>
                    <a:schemeClr val="tx2"/>
                  </a:solidFill>
                  <a:latin typeface="+mj-lt"/>
                </a:rPr>
                <a:t>1</a:t>
              </a:r>
              <a:endParaRPr lang="en-ID" sz="4000" b="1" dirty="0">
                <a:solidFill>
                  <a:schemeClr val="tx2"/>
                </a:solidFill>
                <a:latin typeface="+mj-lt"/>
              </a:endParaRPr>
            </a:p>
          </p:txBody>
        </p:sp>
        <p:grpSp>
          <p:nvGrpSpPr>
            <p:cNvPr id="39" name="Group 38">
              <a:extLst>
                <a:ext uri="{FF2B5EF4-FFF2-40B4-BE49-F238E27FC236}">
                  <a16:creationId xmlns:a16="http://schemas.microsoft.com/office/drawing/2014/main" id="{9ABE5C20-043F-42C3-A923-97F912D34E6C}"/>
                </a:ext>
              </a:extLst>
            </p:cNvPr>
            <p:cNvGrpSpPr/>
            <p:nvPr/>
          </p:nvGrpSpPr>
          <p:grpSpPr>
            <a:xfrm>
              <a:off x="5422900" y="5039943"/>
              <a:ext cx="1760357" cy="0"/>
              <a:chOff x="5422900" y="5176392"/>
              <a:chExt cx="1760357" cy="0"/>
            </a:xfrm>
          </p:grpSpPr>
          <p:cxnSp>
            <p:nvCxnSpPr>
              <p:cNvPr id="36" name="Straight Connector 35">
                <a:extLst>
                  <a:ext uri="{FF2B5EF4-FFF2-40B4-BE49-F238E27FC236}">
                    <a16:creationId xmlns:a16="http://schemas.microsoft.com/office/drawing/2014/main" id="{E544D98F-9BD1-4DDB-AF30-0985E0C51371}"/>
                  </a:ext>
                </a:extLst>
              </p:cNvPr>
              <p:cNvCxnSpPr>
                <a:cxnSpLocks/>
              </p:cNvCxnSpPr>
              <p:nvPr/>
            </p:nvCxnSpPr>
            <p:spPr>
              <a:xfrm>
                <a:off x="5422900" y="5176392"/>
                <a:ext cx="176035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FB07A68-2B9D-46E1-B08C-EE3CD2475303}"/>
                  </a:ext>
                </a:extLst>
              </p:cNvPr>
              <p:cNvCxnSpPr>
                <a:cxnSpLocks/>
              </p:cNvCxnSpPr>
              <p:nvPr/>
            </p:nvCxnSpPr>
            <p:spPr>
              <a:xfrm>
                <a:off x="5422900" y="5176392"/>
                <a:ext cx="294481"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sp>
        <p:nvSpPr>
          <p:cNvPr id="5" name="Rectangle 4">
            <a:extLst>
              <a:ext uri="{FF2B5EF4-FFF2-40B4-BE49-F238E27FC236}">
                <a16:creationId xmlns:a16="http://schemas.microsoft.com/office/drawing/2014/main" id="{F7ED36AD-4372-7171-A466-5943CF8AD66C}"/>
              </a:ext>
            </a:extLst>
          </p:cNvPr>
          <p:cNvSpPr/>
          <p:nvPr/>
        </p:nvSpPr>
        <p:spPr>
          <a:xfrm>
            <a:off x="609600" y="4254605"/>
            <a:ext cx="1052945" cy="2644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07333C5B-0AC6-9339-3ADA-0DD018F4D4BE}"/>
              </a:ext>
            </a:extLst>
          </p:cNvPr>
          <p:cNvGrpSpPr/>
          <p:nvPr/>
        </p:nvGrpSpPr>
        <p:grpSpPr>
          <a:xfrm>
            <a:off x="7516189" y="1615696"/>
            <a:ext cx="1760357" cy="895919"/>
            <a:chOff x="5422900" y="4493743"/>
            <a:chExt cx="1760357" cy="895919"/>
          </a:xfrm>
        </p:grpSpPr>
        <p:sp>
          <p:nvSpPr>
            <p:cNvPr id="9" name="TextBox 8">
              <a:extLst>
                <a:ext uri="{FF2B5EF4-FFF2-40B4-BE49-F238E27FC236}">
                  <a16:creationId xmlns:a16="http://schemas.microsoft.com/office/drawing/2014/main" id="{CE4E3255-EA9D-8BF1-DD95-4DDCFD827C9D}"/>
                </a:ext>
              </a:extLst>
            </p:cNvPr>
            <p:cNvSpPr txBox="1"/>
            <p:nvPr/>
          </p:nvSpPr>
          <p:spPr>
            <a:xfrm>
              <a:off x="5422900" y="5112663"/>
              <a:ext cx="1760357" cy="276999"/>
            </a:xfrm>
            <a:prstGeom prst="rect">
              <a:avLst/>
            </a:prstGeom>
            <a:noFill/>
          </p:spPr>
          <p:txBody>
            <a:bodyPr wrap="square" lIns="0" tIns="0" rIns="0" bIns="0" rtlCol="0">
              <a:spAutoFit/>
            </a:bodyPr>
            <a:lstStyle/>
            <a:p>
              <a:r>
                <a:rPr lang="en-DE" dirty="0">
                  <a:solidFill>
                    <a:schemeClr val="tx1">
                      <a:lumMod val="75000"/>
                      <a:lumOff val="25000"/>
                    </a:schemeClr>
                  </a:solidFill>
                  <a:latin typeface="+mj-lt"/>
                </a:rPr>
                <a:t>Aim</a:t>
              </a:r>
              <a:endParaRPr lang="en-ID" dirty="0">
                <a:solidFill>
                  <a:schemeClr val="tx1">
                    <a:lumMod val="75000"/>
                    <a:lumOff val="25000"/>
                  </a:schemeClr>
                </a:solidFill>
                <a:latin typeface="+mj-lt"/>
              </a:endParaRPr>
            </a:p>
          </p:txBody>
        </p:sp>
        <p:sp>
          <p:nvSpPr>
            <p:cNvPr id="10" name="TextBox 9">
              <a:extLst>
                <a:ext uri="{FF2B5EF4-FFF2-40B4-BE49-F238E27FC236}">
                  <a16:creationId xmlns:a16="http://schemas.microsoft.com/office/drawing/2014/main" id="{3E88DEA5-DA97-596D-5EAA-9DE414F92ED9}"/>
                </a:ext>
              </a:extLst>
            </p:cNvPr>
            <p:cNvSpPr txBox="1"/>
            <p:nvPr/>
          </p:nvSpPr>
          <p:spPr>
            <a:xfrm>
              <a:off x="5422900" y="4493743"/>
              <a:ext cx="1760357" cy="615553"/>
            </a:xfrm>
            <a:prstGeom prst="rect">
              <a:avLst/>
            </a:prstGeom>
            <a:noFill/>
          </p:spPr>
          <p:txBody>
            <a:bodyPr wrap="square" lIns="0" tIns="0" rIns="0" bIns="0" rtlCol="0">
              <a:spAutoFit/>
            </a:bodyPr>
            <a:lstStyle/>
            <a:p>
              <a:r>
                <a:rPr lang="id-ID" sz="4000" b="1" dirty="0">
                  <a:solidFill>
                    <a:schemeClr val="tx2"/>
                  </a:solidFill>
                  <a:latin typeface="+mj-lt"/>
                </a:rPr>
                <a:t>2</a:t>
              </a:r>
              <a:endParaRPr lang="en-ID" sz="4000" b="1" dirty="0">
                <a:solidFill>
                  <a:schemeClr val="tx2"/>
                </a:solidFill>
                <a:latin typeface="+mj-lt"/>
              </a:endParaRPr>
            </a:p>
          </p:txBody>
        </p:sp>
        <p:grpSp>
          <p:nvGrpSpPr>
            <p:cNvPr id="11" name="Group 10">
              <a:extLst>
                <a:ext uri="{FF2B5EF4-FFF2-40B4-BE49-F238E27FC236}">
                  <a16:creationId xmlns:a16="http://schemas.microsoft.com/office/drawing/2014/main" id="{849EDB6C-9CC0-C25D-C878-EEB686B8A9A3}"/>
                </a:ext>
              </a:extLst>
            </p:cNvPr>
            <p:cNvGrpSpPr/>
            <p:nvPr/>
          </p:nvGrpSpPr>
          <p:grpSpPr>
            <a:xfrm>
              <a:off x="5422900" y="5039943"/>
              <a:ext cx="1760357" cy="0"/>
              <a:chOff x="5422900" y="5176392"/>
              <a:chExt cx="1760357" cy="0"/>
            </a:xfrm>
          </p:grpSpPr>
          <p:cxnSp>
            <p:nvCxnSpPr>
              <p:cNvPr id="12" name="Straight Connector 11">
                <a:extLst>
                  <a:ext uri="{FF2B5EF4-FFF2-40B4-BE49-F238E27FC236}">
                    <a16:creationId xmlns:a16="http://schemas.microsoft.com/office/drawing/2014/main" id="{AF3D6A47-27A7-6B8B-13AF-2FB6DC3FA44A}"/>
                  </a:ext>
                </a:extLst>
              </p:cNvPr>
              <p:cNvCxnSpPr>
                <a:cxnSpLocks/>
              </p:cNvCxnSpPr>
              <p:nvPr/>
            </p:nvCxnSpPr>
            <p:spPr>
              <a:xfrm>
                <a:off x="5422900" y="5176392"/>
                <a:ext cx="176035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E5C2328-C8E4-99F1-028B-A5A494E78206}"/>
                  </a:ext>
                </a:extLst>
              </p:cNvPr>
              <p:cNvCxnSpPr>
                <a:cxnSpLocks/>
              </p:cNvCxnSpPr>
              <p:nvPr/>
            </p:nvCxnSpPr>
            <p:spPr>
              <a:xfrm>
                <a:off x="5422900" y="5176392"/>
                <a:ext cx="294481"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14" name="Group 13">
            <a:extLst>
              <a:ext uri="{FF2B5EF4-FFF2-40B4-BE49-F238E27FC236}">
                <a16:creationId xmlns:a16="http://schemas.microsoft.com/office/drawing/2014/main" id="{53661AB0-6BA6-CD3C-5696-FC6175A1CBB5}"/>
              </a:ext>
            </a:extLst>
          </p:cNvPr>
          <p:cNvGrpSpPr/>
          <p:nvPr/>
        </p:nvGrpSpPr>
        <p:grpSpPr>
          <a:xfrm>
            <a:off x="7501075" y="2380123"/>
            <a:ext cx="1775471" cy="979046"/>
            <a:chOff x="5422900" y="4410616"/>
            <a:chExt cx="1775471" cy="979046"/>
          </a:xfrm>
        </p:grpSpPr>
        <p:sp>
          <p:nvSpPr>
            <p:cNvPr id="15" name="TextBox 14">
              <a:extLst>
                <a:ext uri="{FF2B5EF4-FFF2-40B4-BE49-F238E27FC236}">
                  <a16:creationId xmlns:a16="http://schemas.microsoft.com/office/drawing/2014/main" id="{6B384C9A-2FD4-CF49-DF8C-6277A4623CFB}"/>
                </a:ext>
              </a:extLst>
            </p:cNvPr>
            <p:cNvSpPr txBox="1"/>
            <p:nvPr/>
          </p:nvSpPr>
          <p:spPr>
            <a:xfrm>
              <a:off x="5422900" y="5112663"/>
              <a:ext cx="1760357" cy="276999"/>
            </a:xfrm>
            <a:prstGeom prst="rect">
              <a:avLst/>
            </a:prstGeom>
            <a:noFill/>
          </p:spPr>
          <p:txBody>
            <a:bodyPr wrap="square" lIns="0" tIns="0" rIns="0" bIns="0" rtlCol="0">
              <a:spAutoFit/>
            </a:bodyPr>
            <a:lstStyle/>
            <a:p>
              <a:r>
                <a:rPr lang="en-DE" dirty="0">
                  <a:solidFill>
                    <a:schemeClr val="tx1">
                      <a:lumMod val="75000"/>
                      <a:lumOff val="25000"/>
                    </a:schemeClr>
                  </a:solidFill>
                  <a:latin typeface="+mj-lt"/>
                </a:rPr>
                <a:t>Methods &amp; Steps</a:t>
              </a:r>
              <a:endParaRPr lang="en-ID" dirty="0">
                <a:solidFill>
                  <a:schemeClr val="tx1">
                    <a:lumMod val="75000"/>
                    <a:lumOff val="25000"/>
                  </a:schemeClr>
                </a:solidFill>
                <a:latin typeface="+mj-lt"/>
              </a:endParaRPr>
            </a:p>
          </p:txBody>
        </p:sp>
        <p:sp>
          <p:nvSpPr>
            <p:cNvPr id="16" name="TextBox 15">
              <a:extLst>
                <a:ext uri="{FF2B5EF4-FFF2-40B4-BE49-F238E27FC236}">
                  <a16:creationId xmlns:a16="http://schemas.microsoft.com/office/drawing/2014/main" id="{32C5565D-5221-9324-8737-DE3191217D49}"/>
                </a:ext>
              </a:extLst>
            </p:cNvPr>
            <p:cNvSpPr txBox="1"/>
            <p:nvPr/>
          </p:nvSpPr>
          <p:spPr>
            <a:xfrm>
              <a:off x="5438014" y="4410616"/>
              <a:ext cx="1760357" cy="615553"/>
            </a:xfrm>
            <a:prstGeom prst="rect">
              <a:avLst/>
            </a:prstGeom>
            <a:noFill/>
          </p:spPr>
          <p:txBody>
            <a:bodyPr wrap="square" lIns="0" tIns="0" rIns="0" bIns="0" rtlCol="0">
              <a:spAutoFit/>
            </a:bodyPr>
            <a:lstStyle/>
            <a:p>
              <a:r>
                <a:rPr lang="id-ID" sz="4000" b="1" dirty="0">
                  <a:solidFill>
                    <a:schemeClr val="tx2"/>
                  </a:solidFill>
                  <a:latin typeface="+mj-lt"/>
                </a:rPr>
                <a:t>3</a:t>
              </a:r>
              <a:endParaRPr lang="en-ID" sz="4000" b="1" dirty="0">
                <a:solidFill>
                  <a:schemeClr val="tx2"/>
                </a:solidFill>
                <a:latin typeface="+mj-lt"/>
              </a:endParaRPr>
            </a:p>
          </p:txBody>
        </p:sp>
        <p:grpSp>
          <p:nvGrpSpPr>
            <p:cNvPr id="17" name="Group 16">
              <a:extLst>
                <a:ext uri="{FF2B5EF4-FFF2-40B4-BE49-F238E27FC236}">
                  <a16:creationId xmlns:a16="http://schemas.microsoft.com/office/drawing/2014/main" id="{31BBAB0B-EAB1-5370-A488-4780696B1D98}"/>
                </a:ext>
              </a:extLst>
            </p:cNvPr>
            <p:cNvGrpSpPr/>
            <p:nvPr/>
          </p:nvGrpSpPr>
          <p:grpSpPr>
            <a:xfrm>
              <a:off x="5422900" y="5039943"/>
              <a:ext cx="1760357" cy="0"/>
              <a:chOff x="5422900" y="5176392"/>
              <a:chExt cx="1760357" cy="0"/>
            </a:xfrm>
          </p:grpSpPr>
          <p:cxnSp>
            <p:nvCxnSpPr>
              <p:cNvPr id="19" name="Straight Connector 18">
                <a:extLst>
                  <a:ext uri="{FF2B5EF4-FFF2-40B4-BE49-F238E27FC236}">
                    <a16:creationId xmlns:a16="http://schemas.microsoft.com/office/drawing/2014/main" id="{F9308EA8-984F-8FD5-F47B-EC0FFFA5EFA0}"/>
                  </a:ext>
                </a:extLst>
              </p:cNvPr>
              <p:cNvCxnSpPr>
                <a:cxnSpLocks/>
              </p:cNvCxnSpPr>
              <p:nvPr/>
            </p:nvCxnSpPr>
            <p:spPr>
              <a:xfrm>
                <a:off x="5422900" y="5176392"/>
                <a:ext cx="176035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BBA0790-94CD-3358-4EE4-F9C8AE55BFDC}"/>
                  </a:ext>
                </a:extLst>
              </p:cNvPr>
              <p:cNvCxnSpPr>
                <a:cxnSpLocks/>
              </p:cNvCxnSpPr>
              <p:nvPr/>
            </p:nvCxnSpPr>
            <p:spPr>
              <a:xfrm>
                <a:off x="5422900" y="5176392"/>
                <a:ext cx="294481"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26" name="Group 25">
            <a:extLst>
              <a:ext uri="{FF2B5EF4-FFF2-40B4-BE49-F238E27FC236}">
                <a16:creationId xmlns:a16="http://schemas.microsoft.com/office/drawing/2014/main" id="{1CA360CD-A00D-8C15-9679-208C27734B9D}"/>
              </a:ext>
            </a:extLst>
          </p:cNvPr>
          <p:cNvGrpSpPr/>
          <p:nvPr/>
        </p:nvGrpSpPr>
        <p:grpSpPr>
          <a:xfrm>
            <a:off x="7485961" y="3218336"/>
            <a:ext cx="1775471" cy="979046"/>
            <a:chOff x="5422900" y="4410616"/>
            <a:chExt cx="1775471" cy="979046"/>
          </a:xfrm>
        </p:grpSpPr>
        <p:sp>
          <p:nvSpPr>
            <p:cNvPr id="27" name="TextBox 26">
              <a:extLst>
                <a:ext uri="{FF2B5EF4-FFF2-40B4-BE49-F238E27FC236}">
                  <a16:creationId xmlns:a16="http://schemas.microsoft.com/office/drawing/2014/main" id="{DC496E9F-70CD-20E5-F52F-8B27D55575CC}"/>
                </a:ext>
              </a:extLst>
            </p:cNvPr>
            <p:cNvSpPr txBox="1"/>
            <p:nvPr/>
          </p:nvSpPr>
          <p:spPr>
            <a:xfrm>
              <a:off x="5422900" y="5112663"/>
              <a:ext cx="1760357" cy="276999"/>
            </a:xfrm>
            <a:prstGeom prst="rect">
              <a:avLst/>
            </a:prstGeom>
            <a:noFill/>
          </p:spPr>
          <p:txBody>
            <a:bodyPr wrap="square" lIns="0" tIns="0" rIns="0" bIns="0" rtlCol="0">
              <a:spAutoFit/>
            </a:bodyPr>
            <a:lstStyle/>
            <a:p>
              <a:r>
                <a:rPr lang="en-DE" dirty="0">
                  <a:solidFill>
                    <a:schemeClr val="tx1">
                      <a:lumMod val="75000"/>
                      <a:lumOff val="25000"/>
                    </a:schemeClr>
                  </a:solidFill>
                  <a:latin typeface="+mj-lt"/>
                </a:rPr>
                <a:t>Results</a:t>
              </a:r>
              <a:endParaRPr lang="en-ID" dirty="0">
                <a:solidFill>
                  <a:schemeClr val="tx1">
                    <a:lumMod val="75000"/>
                    <a:lumOff val="25000"/>
                  </a:schemeClr>
                </a:solidFill>
                <a:latin typeface="+mj-lt"/>
              </a:endParaRPr>
            </a:p>
          </p:txBody>
        </p:sp>
        <p:sp>
          <p:nvSpPr>
            <p:cNvPr id="34" name="TextBox 33">
              <a:extLst>
                <a:ext uri="{FF2B5EF4-FFF2-40B4-BE49-F238E27FC236}">
                  <a16:creationId xmlns:a16="http://schemas.microsoft.com/office/drawing/2014/main" id="{B953646E-5D5B-CC82-886F-E0F1422856BD}"/>
                </a:ext>
              </a:extLst>
            </p:cNvPr>
            <p:cNvSpPr txBox="1"/>
            <p:nvPr/>
          </p:nvSpPr>
          <p:spPr>
            <a:xfrm>
              <a:off x="5438014" y="4410616"/>
              <a:ext cx="1760357" cy="615553"/>
            </a:xfrm>
            <a:prstGeom prst="rect">
              <a:avLst/>
            </a:prstGeom>
            <a:noFill/>
          </p:spPr>
          <p:txBody>
            <a:bodyPr wrap="square" lIns="0" tIns="0" rIns="0" bIns="0" rtlCol="0">
              <a:spAutoFit/>
            </a:bodyPr>
            <a:lstStyle/>
            <a:p>
              <a:r>
                <a:rPr lang="id-ID" sz="4000" b="1" dirty="0">
                  <a:solidFill>
                    <a:schemeClr val="tx2"/>
                  </a:solidFill>
                  <a:latin typeface="+mj-lt"/>
                </a:rPr>
                <a:t>4</a:t>
              </a:r>
              <a:endParaRPr lang="en-ID" sz="4000" b="1" dirty="0">
                <a:solidFill>
                  <a:schemeClr val="tx2"/>
                </a:solidFill>
                <a:latin typeface="+mj-lt"/>
              </a:endParaRPr>
            </a:p>
          </p:txBody>
        </p:sp>
        <p:grpSp>
          <p:nvGrpSpPr>
            <p:cNvPr id="35" name="Group 34">
              <a:extLst>
                <a:ext uri="{FF2B5EF4-FFF2-40B4-BE49-F238E27FC236}">
                  <a16:creationId xmlns:a16="http://schemas.microsoft.com/office/drawing/2014/main" id="{62AB2C8F-DEC4-D807-7343-027CF3E0D072}"/>
                </a:ext>
              </a:extLst>
            </p:cNvPr>
            <p:cNvGrpSpPr/>
            <p:nvPr/>
          </p:nvGrpSpPr>
          <p:grpSpPr>
            <a:xfrm>
              <a:off x="5422900" y="5039943"/>
              <a:ext cx="1760357" cy="0"/>
              <a:chOff x="5422900" y="5176392"/>
              <a:chExt cx="1760357" cy="0"/>
            </a:xfrm>
          </p:grpSpPr>
          <p:cxnSp>
            <p:nvCxnSpPr>
              <p:cNvPr id="38" name="Straight Connector 37">
                <a:extLst>
                  <a:ext uri="{FF2B5EF4-FFF2-40B4-BE49-F238E27FC236}">
                    <a16:creationId xmlns:a16="http://schemas.microsoft.com/office/drawing/2014/main" id="{2F1372E9-FBF6-D550-6B71-63D4BA8C4C05}"/>
                  </a:ext>
                </a:extLst>
              </p:cNvPr>
              <p:cNvCxnSpPr>
                <a:cxnSpLocks/>
              </p:cNvCxnSpPr>
              <p:nvPr/>
            </p:nvCxnSpPr>
            <p:spPr>
              <a:xfrm>
                <a:off x="5422900" y="5176392"/>
                <a:ext cx="176035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3B3F008-4989-D43B-3E80-AEAA7CE6712B}"/>
                  </a:ext>
                </a:extLst>
              </p:cNvPr>
              <p:cNvCxnSpPr>
                <a:cxnSpLocks/>
              </p:cNvCxnSpPr>
              <p:nvPr/>
            </p:nvCxnSpPr>
            <p:spPr>
              <a:xfrm>
                <a:off x="5422900" y="5176392"/>
                <a:ext cx="294481"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48" name="Group 47">
            <a:extLst>
              <a:ext uri="{FF2B5EF4-FFF2-40B4-BE49-F238E27FC236}">
                <a16:creationId xmlns:a16="http://schemas.microsoft.com/office/drawing/2014/main" id="{24B1C5AF-2B98-A197-6184-FAE1A29901FE}"/>
              </a:ext>
            </a:extLst>
          </p:cNvPr>
          <p:cNvGrpSpPr/>
          <p:nvPr/>
        </p:nvGrpSpPr>
        <p:grpSpPr>
          <a:xfrm>
            <a:off x="7479664" y="4043309"/>
            <a:ext cx="1775471" cy="979046"/>
            <a:chOff x="5422900" y="4410616"/>
            <a:chExt cx="1775471" cy="979046"/>
          </a:xfrm>
        </p:grpSpPr>
        <p:sp>
          <p:nvSpPr>
            <p:cNvPr id="59" name="TextBox 58">
              <a:extLst>
                <a:ext uri="{FF2B5EF4-FFF2-40B4-BE49-F238E27FC236}">
                  <a16:creationId xmlns:a16="http://schemas.microsoft.com/office/drawing/2014/main" id="{8B97AD1C-C3A1-FBCE-9A0F-CE9F5EF9D14C}"/>
                </a:ext>
              </a:extLst>
            </p:cNvPr>
            <p:cNvSpPr txBox="1"/>
            <p:nvPr/>
          </p:nvSpPr>
          <p:spPr>
            <a:xfrm>
              <a:off x="5422900" y="5112663"/>
              <a:ext cx="1760357" cy="276999"/>
            </a:xfrm>
            <a:prstGeom prst="rect">
              <a:avLst/>
            </a:prstGeom>
            <a:noFill/>
          </p:spPr>
          <p:txBody>
            <a:bodyPr wrap="square" lIns="0" tIns="0" rIns="0" bIns="0" rtlCol="0">
              <a:spAutoFit/>
            </a:bodyPr>
            <a:lstStyle/>
            <a:p>
              <a:r>
                <a:rPr lang="en-DE" dirty="0">
                  <a:solidFill>
                    <a:schemeClr val="tx1">
                      <a:lumMod val="75000"/>
                      <a:lumOff val="25000"/>
                    </a:schemeClr>
                  </a:solidFill>
                  <a:latin typeface="+mj-lt"/>
                </a:rPr>
                <a:t>Conclusion</a:t>
              </a:r>
              <a:endParaRPr lang="en-ID" dirty="0">
                <a:solidFill>
                  <a:schemeClr val="tx1">
                    <a:lumMod val="75000"/>
                    <a:lumOff val="25000"/>
                  </a:schemeClr>
                </a:solidFill>
                <a:latin typeface="+mj-lt"/>
              </a:endParaRPr>
            </a:p>
          </p:txBody>
        </p:sp>
        <p:sp>
          <p:nvSpPr>
            <p:cNvPr id="60" name="TextBox 59">
              <a:extLst>
                <a:ext uri="{FF2B5EF4-FFF2-40B4-BE49-F238E27FC236}">
                  <a16:creationId xmlns:a16="http://schemas.microsoft.com/office/drawing/2014/main" id="{8CB7DB12-6301-942D-8357-B6AB6152FEE8}"/>
                </a:ext>
              </a:extLst>
            </p:cNvPr>
            <p:cNvSpPr txBox="1"/>
            <p:nvPr/>
          </p:nvSpPr>
          <p:spPr>
            <a:xfrm>
              <a:off x="5438014" y="4410616"/>
              <a:ext cx="1760357" cy="615553"/>
            </a:xfrm>
            <a:prstGeom prst="rect">
              <a:avLst/>
            </a:prstGeom>
            <a:noFill/>
          </p:spPr>
          <p:txBody>
            <a:bodyPr wrap="square" lIns="0" tIns="0" rIns="0" bIns="0" rtlCol="0">
              <a:spAutoFit/>
            </a:bodyPr>
            <a:lstStyle/>
            <a:p>
              <a:r>
                <a:rPr lang="id-ID" sz="4000" b="1" dirty="0">
                  <a:solidFill>
                    <a:schemeClr val="tx2"/>
                  </a:solidFill>
                  <a:latin typeface="+mj-lt"/>
                </a:rPr>
                <a:t>5</a:t>
              </a:r>
              <a:endParaRPr lang="en-ID" sz="4000" b="1" dirty="0">
                <a:solidFill>
                  <a:schemeClr val="tx2"/>
                </a:solidFill>
                <a:latin typeface="+mj-lt"/>
              </a:endParaRPr>
            </a:p>
          </p:txBody>
        </p:sp>
        <p:grpSp>
          <p:nvGrpSpPr>
            <p:cNvPr id="61" name="Group 60">
              <a:extLst>
                <a:ext uri="{FF2B5EF4-FFF2-40B4-BE49-F238E27FC236}">
                  <a16:creationId xmlns:a16="http://schemas.microsoft.com/office/drawing/2014/main" id="{8A7375B5-8584-B8FA-BC90-60D808DFA109}"/>
                </a:ext>
              </a:extLst>
            </p:cNvPr>
            <p:cNvGrpSpPr/>
            <p:nvPr/>
          </p:nvGrpSpPr>
          <p:grpSpPr>
            <a:xfrm>
              <a:off x="5422900" y="5039943"/>
              <a:ext cx="1760357" cy="0"/>
              <a:chOff x="5422900" y="5176392"/>
              <a:chExt cx="1760357" cy="0"/>
            </a:xfrm>
          </p:grpSpPr>
          <p:cxnSp>
            <p:nvCxnSpPr>
              <p:cNvPr id="62" name="Straight Connector 61">
                <a:extLst>
                  <a:ext uri="{FF2B5EF4-FFF2-40B4-BE49-F238E27FC236}">
                    <a16:creationId xmlns:a16="http://schemas.microsoft.com/office/drawing/2014/main" id="{F595B86D-F2AA-971F-248E-C9D4749D8DF8}"/>
                  </a:ext>
                </a:extLst>
              </p:cNvPr>
              <p:cNvCxnSpPr>
                <a:cxnSpLocks/>
              </p:cNvCxnSpPr>
              <p:nvPr/>
            </p:nvCxnSpPr>
            <p:spPr>
              <a:xfrm>
                <a:off x="5422900" y="5176392"/>
                <a:ext cx="176035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7C65426-47AF-D841-ABD1-6D4F889336C6}"/>
                  </a:ext>
                </a:extLst>
              </p:cNvPr>
              <p:cNvCxnSpPr>
                <a:cxnSpLocks/>
              </p:cNvCxnSpPr>
              <p:nvPr/>
            </p:nvCxnSpPr>
            <p:spPr>
              <a:xfrm>
                <a:off x="5422900" y="5176392"/>
                <a:ext cx="294481"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grpSp>
        <p:nvGrpSpPr>
          <p:cNvPr id="64" name="Group 63">
            <a:extLst>
              <a:ext uri="{FF2B5EF4-FFF2-40B4-BE49-F238E27FC236}">
                <a16:creationId xmlns:a16="http://schemas.microsoft.com/office/drawing/2014/main" id="{198ECF3C-E9F0-8190-0C88-7D4D8BCCCCB8}"/>
              </a:ext>
            </a:extLst>
          </p:cNvPr>
          <p:cNvGrpSpPr/>
          <p:nvPr/>
        </p:nvGrpSpPr>
        <p:grpSpPr>
          <a:xfrm>
            <a:off x="7473367" y="4981637"/>
            <a:ext cx="1767914" cy="926147"/>
            <a:chOff x="5415343" y="4463515"/>
            <a:chExt cx="1767914" cy="926147"/>
          </a:xfrm>
        </p:grpSpPr>
        <p:sp>
          <p:nvSpPr>
            <p:cNvPr id="65" name="TextBox 64">
              <a:extLst>
                <a:ext uri="{FF2B5EF4-FFF2-40B4-BE49-F238E27FC236}">
                  <a16:creationId xmlns:a16="http://schemas.microsoft.com/office/drawing/2014/main" id="{2F0C0C7C-5FC2-368C-5572-2554FDA0AB36}"/>
                </a:ext>
              </a:extLst>
            </p:cNvPr>
            <p:cNvSpPr txBox="1"/>
            <p:nvPr/>
          </p:nvSpPr>
          <p:spPr>
            <a:xfrm>
              <a:off x="5422900" y="5112663"/>
              <a:ext cx="1760357" cy="276999"/>
            </a:xfrm>
            <a:prstGeom prst="rect">
              <a:avLst/>
            </a:prstGeom>
            <a:noFill/>
          </p:spPr>
          <p:txBody>
            <a:bodyPr wrap="square" lIns="0" tIns="0" rIns="0" bIns="0" rtlCol="0">
              <a:spAutoFit/>
            </a:bodyPr>
            <a:lstStyle/>
            <a:p>
              <a:r>
                <a:rPr lang="en-DE" dirty="0">
                  <a:solidFill>
                    <a:schemeClr val="tx1">
                      <a:lumMod val="75000"/>
                      <a:lumOff val="25000"/>
                    </a:schemeClr>
                  </a:solidFill>
                  <a:latin typeface="+mj-lt"/>
                </a:rPr>
                <a:t>References</a:t>
              </a:r>
              <a:endParaRPr lang="en-ID" dirty="0">
                <a:solidFill>
                  <a:schemeClr val="tx1">
                    <a:lumMod val="75000"/>
                    <a:lumOff val="25000"/>
                  </a:schemeClr>
                </a:solidFill>
                <a:latin typeface="+mj-lt"/>
              </a:endParaRPr>
            </a:p>
          </p:txBody>
        </p:sp>
        <p:sp>
          <p:nvSpPr>
            <p:cNvPr id="66" name="TextBox 65">
              <a:extLst>
                <a:ext uri="{FF2B5EF4-FFF2-40B4-BE49-F238E27FC236}">
                  <a16:creationId xmlns:a16="http://schemas.microsoft.com/office/drawing/2014/main" id="{C1E64B98-12F6-8F2F-C2A2-68D24CEDF5BE}"/>
                </a:ext>
              </a:extLst>
            </p:cNvPr>
            <p:cNvSpPr txBox="1"/>
            <p:nvPr/>
          </p:nvSpPr>
          <p:spPr>
            <a:xfrm>
              <a:off x="5415343" y="4463515"/>
              <a:ext cx="1760357" cy="615553"/>
            </a:xfrm>
            <a:prstGeom prst="rect">
              <a:avLst/>
            </a:prstGeom>
            <a:noFill/>
          </p:spPr>
          <p:txBody>
            <a:bodyPr wrap="square" lIns="0" tIns="0" rIns="0" bIns="0" rtlCol="0">
              <a:spAutoFit/>
            </a:bodyPr>
            <a:lstStyle/>
            <a:p>
              <a:r>
                <a:rPr lang="id-ID" sz="4000" b="1" dirty="0">
                  <a:solidFill>
                    <a:schemeClr val="tx2"/>
                  </a:solidFill>
                  <a:latin typeface="+mj-lt"/>
                </a:rPr>
                <a:t>6</a:t>
              </a:r>
              <a:endParaRPr lang="en-ID" sz="4000" b="1" dirty="0">
                <a:solidFill>
                  <a:schemeClr val="tx2"/>
                </a:solidFill>
                <a:latin typeface="+mj-lt"/>
              </a:endParaRPr>
            </a:p>
          </p:txBody>
        </p:sp>
        <p:grpSp>
          <p:nvGrpSpPr>
            <p:cNvPr id="67" name="Group 66">
              <a:extLst>
                <a:ext uri="{FF2B5EF4-FFF2-40B4-BE49-F238E27FC236}">
                  <a16:creationId xmlns:a16="http://schemas.microsoft.com/office/drawing/2014/main" id="{CD8D029B-8AD7-74EE-B058-287E35A9D4B3}"/>
                </a:ext>
              </a:extLst>
            </p:cNvPr>
            <p:cNvGrpSpPr/>
            <p:nvPr/>
          </p:nvGrpSpPr>
          <p:grpSpPr>
            <a:xfrm>
              <a:off x="5422900" y="5039943"/>
              <a:ext cx="1760357" cy="0"/>
              <a:chOff x="5422900" y="5176392"/>
              <a:chExt cx="1760357" cy="0"/>
            </a:xfrm>
          </p:grpSpPr>
          <p:cxnSp>
            <p:nvCxnSpPr>
              <p:cNvPr id="68" name="Straight Connector 67">
                <a:extLst>
                  <a:ext uri="{FF2B5EF4-FFF2-40B4-BE49-F238E27FC236}">
                    <a16:creationId xmlns:a16="http://schemas.microsoft.com/office/drawing/2014/main" id="{AC49514D-63C3-88E7-F726-622C8DECA470}"/>
                  </a:ext>
                </a:extLst>
              </p:cNvPr>
              <p:cNvCxnSpPr>
                <a:cxnSpLocks/>
              </p:cNvCxnSpPr>
              <p:nvPr/>
            </p:nvCxnSpPr>
            <p:spPr>
              <a:xfrm>
                <a:off x="5422900" y="5176392"/>
                <a:ext cx="1760357"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98FF048-BD1B-2E38-07CA-440DBABD99F9}"/>
                  </a:ext>
                </a:extLst>
              </p:cNvPr>
              <p:cNvCxnSpPr>
                <a:cxnSpLocks/>
              </p:cNvCxnSpPr>
              <p:nvPr/>
            </p:nvCxnSpPr>
            <p:spPr>
              <a:xfrm>
                <a:off x="5422900" y="5176392"/>
                <a:ext cx="294481"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pic>
        <p:nvPicPr>
          <p:cNvPr id="71" name="Picture 70" descr="A picture containing text, font, graphics, typography&#10;&#10;Description automatically generated">
            <a:extLst>
              <a:ext uri="{FF2B5EF4-FFF2-40B4-BE49-F238E27FC236}">
                <a16:creationId xmlns:a16="http://schemas.microsoft.com/office/drawing/2014/main" id="{129756E5-A436-D4FE-8E9A-60D1D60FE3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7260" y="63825"/>
            <a:ext cx="2226802" cy="483703"/>
          </a:xfrm>
          <a:prstGeom prst="rect">
            <a:avLst/>
          </a:prstGeom>
        </p:spPr>
      </p:pic>
    </p:spTree>
    <p:extLst>
      <p:ext uri="{BB962C8B-B14F-4D97-AF65-F5344CB8AC3E}">
        <p14:creationId xmlns:p14="http://schemas.microsoft.com/office/powerpoint/2010/main" val="1434370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407B151-EAFC-A664-7831-0D1C1BA47DDF}"/>
              </a:ext>
            </a:extLst>
          </p:cNvPr>
          <p:cNvSpPr>
            <a:spLocks noGrp="1" noRot="1" noMove="1" noResize="1" noEditPoints="1" noAdjustHandles="1" noChangeArrowheads="1" noChangeShapeType="1"/>
          </p:cNvSpPr>
          <p:nvPr/>
        </p:nvSpPr>
        <p:spPr>
          <a:xfrm>
            <a:off x="10199077" y="351692"/>
            <a:ext cx="1414585" cy="58849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90935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Graphic 22" descr="Badge 1 with solid fill">
            <a:extLst>
              <a:ext uri="{FF2B5EF4-FFF2-40B4-BE49-F238E27FC236}">
                <a16:creationId xmlns:a16="http://schemas.microsoft.com/office/drawing/2014/main" id="{250EA85B-063F-8A70-420B-D724AA1B04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606" y="121201"/>
            <a:ext cx="772941" cy="772941"/>
          </a:xfrm>
          <a:prstGeom prst="rect">
            <a:avLst/>
          </a:prstGeom>
        </p:spPr>
      </p:pic>
      <p:sp>
        <p:nvSpPr>
          <p:cNvPr id="2" name="Title 1">
            <a:extLst>
              <a:ext uri="{FF2B5EF4-FFF2-40B4-BE49-F238E27FC236}">
                <a16:creationId xmlns:a16="http://schemas.microsoft.com/office/drawing/2014/main" id="{3A27F5D4-E261-4336-BB4F-FC9F256E4849}"/>
              </a:ext>
            </a:extLst>
          </p:cNvPr>
          <p:cNvSpPr>
            <a:spLocks noGrp="1"/>
          </p:cNvSpPr>
          <p:nvPr>
            <p:ph type="title"/>
          </p:nvPr>
        </p:nvSpPr>
        <p:spPr>
          <a:xfrm>
            <a:off x="1493769" y="88128"/>
            <a:ext cx="4589634" cy="706662"/>
          </a:xfrm>
        </p:spPr>
        <p:txBody>
          <a:bodyPr/>
          <a:lstStyle/>
          <a:p>
            <a:r>
              <a:rPr lang="en-DE" dirty="0"/>
              <a:t>Introduction</a:t>
            </a:r>
            <a:endParaRPr lang="en-ID" dirty="0"/>
          </a:p>
        </p:txBody>
      </p:sp>
      <p:sp>
        <p:nvSpPr>
          <p:cNvPr id="3" name="Date Placeholder 2">
            <a:extLst>
              <a:ext uri="{FF2B5EF4-FFF2-40B4-BE49-F238E27FC236}">
                <a16:creationId xmlns:a16="http://schemas.microsoft.com/office/drawing/2014/main" id="{B0F744E6-9970-4FC5-8760-4C39B791BAC6}"/>
              </a:ext>
            </a:extLst>
          </p:cNvPr>
          <p:cNvSpPr>
            <a:spLocks noGrp="1"/>
          </p:cNvSpPr>
          <p:nvPr>
            <p:ph type="dt" sz="half" idx="10"/>
          </p:nvPr>
        </p:nvSpPr>
        <p:spPr/>
        <p:txBody>
          <a:bodyPr/>
          <a:lstStyle/>
          <a:p>
            <a:fld id="{9869A797-63B8-43CD-BD01-786DE50012A9}" type="datetime1">
              <a:rPr lang="en-ID" smtClean="0"/>
              <a:t>01/07/2023</a:t>
            </a:fld>
            <a:endParaRPr lang="en-ID"/>
          </a:p>
        </p:txBody>
      </p:sp>
      <p:sp>
        <p:nvSpPr>
          <p:cNvPr id="22" name="Footer Placeholder 21">
            <a:extLst>
              <a:ext uri="{FF2B5EF4-FFF2-40B4-BE49-F238E27FC236}">
                <a16:creationId xmlns:a16="http://schemas.microsoft.com/office/drawing/2014/main" id="{636DA5F5-5D6F-404B-8BA5-2CF6B935D002}"/>
              </a:ext>
            </a:extLst>
          </p:cNvPr>
          <p:cNvSpPr>
            <a:spLocks noGrp="1"/>
          </p:cNvSpPr>
          <p:nvPr>
            <p:ph type="ftr" sz="quarter" idx="11"/>
          </p:nvPr>
        </p:nvSpPr>
        <p:spPr/>
        <p:txBody>
          <a:bodyPr/>
          <a:lstStyle/>
          <a:p>
            <a:pPr algn="l"/>
            <a:r>
              <a:rPr lang="en-DE" dirty="0"/>
              <a:t>Data Visualization SS23</a:t>
            </a:r>
            <a:endParaRPr lang="en-ID" dirty="0">
              <a:solidFill>
                <a:schemeClr val="bg1"/>
              </a:solidFill>
              <a:latin typeface="+mj-lt"/>
            </a:endParaRPr>
          </a:p>
        </p:txBody>
      </p:sp>
      <p:sp>
        <p:nvSpPr>
          <p:cNvPr id="4" name="Slide Number Placeholder 3">
            <a:extLst>
              <a:ext uri="{FF2B5EF4-FFF2-40B4-BE49-F238E27FC236}">
                <a16:creationId xmlns:a16="http://schemas.microsoft.com/office/drawing/2014/main" id="{D5DA88F8-379B-44E4-8B22-EBA053A9E499}"/>
              </a:ext>
            </a:extLst>
          </p:cNvPr>
          <p:cNvSpPr>
            <a:spLocks noGrp="1"/>
          </p:cNvSpPr>
          <p:nvPr>
            <p:ph type="sldNum" sz="quarter" idx="12"/>
          </p:nvPr>
        </p:nvSpPr>
        <p:spPr/>
        <p:txBody>
          <a:bodyPr/>
          <a:lstStyle/>
          <a:p>
            <a:fld id="{20A13858-C2AA-4A16-A43A-77ABAD7631C2}" type="slidenum">
              <a:rPr lang="en-ID" smtClean="0"/>
              <a:pPr/>
              <a:t>3</a:t>
            </a:fld>
            <a:endParaRPr lang="en-ID" dirty="0"/>
          </a:p>
        </p:txBody>
      </p:sp>
      <p:pic>
        <p:nvPicPr>
          <p:cNvPr id="8" name="Picture 7" descr="A picture containing text, font, graphics, typography&#10;&#10;Description automatically generated">
            <a:extLst>
              <a:ext uri="{FF2B5EF4-FFF2-40B4-BE49-F238E27FC236}">
                <a16:creationId xmlns:a16="http://schemas.microsoft.com/office/drawing/2014/main" id="{8C396773-CF45-B05C-17C7-0AA8516B56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7260" y="63825"/>
            <a:ext cx="2226802" cy="483703"/>
          </a:xfrm>
          <a:prstGeom prst="rect">
            <a:avLst/>
          </a:prstGeom>
        </p:spPr>
      </p:pic>
      <p:sp>
        <p:nvSpPr>
          <p:cNvPr id="13" name="TextBox 12">
            <a:extLst>
              <a:ext uri="{FF2B5EF4-FFF2-40B4-BE49-F238E27FC236}">
                <a16:creationId xmlns:a16="http://schemas.microsoft.com/office/drawing/2014/main" id="{4BB9A9DB-1FDD-7ED7-8F86-F4B3DD5CD690}"/>
              </a:ext>
            </a:extLst>
          </p:cNvPr>
          <p:cNvSpPr txBox="1"/>
          <p:nvPr/>
        </p:nvSpPr>
        <p:spPr>
          <a:xfrm>
            <a:off x="609600" y="1848868"/>
            <a:ext cx="7068337" cy="3031599"/>
          </a:xfrm>
          <a:prstGeom prst="rect">
            <a:avLst/>
          </a:prstGeom>
          <a:noFill/>
        </p:spPr>
        <p:txBody>
          <a:bodyPr wrap="square" lIns="0" tIns="0" rIns="0" bIns="0" rtlCol="0">
            <a:spAutoFit/>
          </a:bodyPr>
          <a:lstStyle/>
          <a:p>
            <a:pPr marL="285750" indent="-285750">
              <a:spcAft>
                <a:spcPts val="300"/>
              </a:spcAft>
              <a:buClr>
                <a:srgbClr val="91B5B5"/>
              </a:buClr>
              <a:buFont typeface="Arial" panose="020B0604020202020204" pitchFamily="34" charset="0"/>
              <a:buChar char="•"/>
            </a:pPr>
            <a:r>
              <a:rPr lang="en-US" sz="1400" dirty="0">
                <a:solidFill>
                  <a:schemeClr val="tx1">
                    <a:lumMod val="75000"/>
                    <a:lumOff val="25000"/>
                  </a:schemeClr>
                </a:solidFill>
              </a:rPr>
              <a:t>Health, defined by WHO, includes physical, mental, and social well-being. </a:t>
            </a:r>
            <a:endParaRPr lang="en-DE" sz="1400" dirty="0">
              <a:solidFill>
                <a:schemeClr val="tx1">
                  <a:lumMod val="75000"/>
                  <a:lumOff val="25000"/>
                </a:schemeClr>
              </a:solidFill>
            </a:endParaRPr>
          </a:p>
          <a:p>
            <a:pPr marL="285750" indent="-285750">
              <a:spcAft>
                <a:spcPts val="300"/>
              </a:spcAft>
              <a:buClr>
                <a:srgbClr val="91B5B5"/>
              </a:buClr>
              <a:buFont typeface="Arial" panose="020B0604020202020204" pitchFamily="34" charset="0"/>
              <a:buChar char="•"/>
            </a:pPr>
            <a:r>
              <a:rPr lang="en-US" sz="1400" dirty="0">
                <a:solidFill>
                  <a:schemeClr val="tx1">
                    <a:lumMod val="75000"/>
                    <a:lumOff val="25000"/>
                  </a:schemeClr>
                </a:solidFill>
              </a:rPr>
              <a:t>The US ranks 19th globally in COVID-19 vaccination rates. The USA has faced outbreaks like Scarlet fever, Typhoid Mary, H1N1 flu, Measles, and more. Immunization is mandatory in American schools since the 1850s. </a:t>
            </a:r>
            <a:endParaRPr lang="en-DE" sz="1400" dirty="0">
              <a:solidFill>
                <a:schemeClr val="tx1">
                  <a:lumMod val="75000"/>
                  <a:lumOff val="25000"/>
                </a:schemeClr>
              </a:solidFill>
            </a:endParaRPr>
          </a:p>
          <a:p>
            <a:pPr marL="285750" indent="-285750">
              <a:spcAft>
                <a:spcPts val="300"/>
              </a:spcAft>
              <a:buClr>
                <a:srgbClr val="91B5B5"/>
              </a:buClr>
              <a:buFont typeface="Arial" panose="020B0604020202020204" pitchFamily="34" charset="0"/>
              <a:buChar char="•"/>
            </a:pPr>
            <a:r>
              <a:rPr lang="en-US" sz="1400" dirty="0">
                <a:solidFill>
                  <a:schemeClr val="tx1">
                    <a:lumMod val="75000"/>
                    <a:lumOff val="25000"/>
                  </a:schemeClr>
                </a:solidFill>
              </a:rPr>
              <a:t>Climate change exacerbates health risks in the US, causing air pollution, wildfires, food and waterborne diseases, and a mental health crisis.</a:t>
            </a:r>
            <a:endParaRPr lang="en-DE" sz="1400" dirty="0">
              <a:solidFill>
                <a:schemeClr val="tx1">
                  <a:lumMod val="75000"/>
                  <a:lumOff val="25000"/>
                </a:schemeClr>
              </a:solidFill>
            </a:endParaRPr>
          </a:p>
          <a:p>
            <a:pPr marL="285750" indent="-285750">
              <a:spcAft>
                <a:spcPts val="300"/>
              </a:spcAft>
              <a:buClr>
                <a:srgbClr val="91B5B5"/>
              </a:buClr>
              <a:buFont typeface="Arial" panose="020B0604020202020204" pitchFamily="34" charset="0"/>
              <a:buChar char="•"/>
            </a:pPr>
            <a:r>
              <a:rPr lang="en-US" sz="1400" dirty="0">
                <a:solidFill>
                  <a:schemeClr val="tx1">
                    <a:lumMod val="75000"/>
                    <a:lumOff val="25000"/>
                  </a:schemeClr>
                </a:solidFill>
              </a:rPr>
              <a:t>Case surveillance helps control disease spread. CDC conducts surveillance through NNDSS, with 3,000 health departments contributing data. </a:t>
            </a:r>
            <a:endParaRPr lang="en-DE" sz="1400" dirty="0">
              <a:solidFill>
                <a:schemeClr val="tx1">
                  <a:lumMod val="75000"/>
                  <a:lumOff val="25000"/>
                </a:schemeClr>
              </a:solidFill>
            </a:endParaRPr>
          </a:p>
          <a:p>
            <a:pPr marL="285750" indent="-285750">
              <a:spcAft>
                <a:spcPts val="300"/>
              </a:spcAft>
              <a:buClr>
                <a:srgbClr val="91B5B5"/>
              </a:buClr>
              <a:buFont typeface="Arial" panose="020B0604020202020204" pitchFamily="34" charset="0"/>
              <a:buChar char="•"/>
            </a:pPr>
            <a:r>
              <a:rPr lang="en-DE" sz="1400" dirty="0">
                <a:solidFill>
                  <a:schemeClr val="tx1">
                    <a:lumMod val="75000"/>
                    <a:lumOff val="25000"/>
                  </a:schemeClr>
                </a:solidFill>
              </a:rPr>
              <a:t>Our data </a:t>
            </a:r>
            <a:r>
              <a:rPr lang="en-US" sz="1400" dirty="0">
                <a:solidFill>
                  <a:schemeClr val="tx1">
                    <a:lumMod val="75000"/>
                    <a:lumOff val="25000"/>
                  </a:schemeClr>
                </a:solidFill>
              </a:rPr>
              <a:t>US weekly Nationally Notifiable Disease Surveillance Data covers 1888-2013, including 50 diseases reported by 50 US states and 1284 US cities. </a:t>
            </a:r>
            <a:endParaRPr lang="en-DE" sz="1400" dirty="0">
              <a:solidFill>
                <a:schemeClr val="tx1">
                  <a:lumMod val="75000"/>
                  <a:lumOff val="25000"/>
                </a:schemeClr>
              </a:solidFill>
            </a:endParaRPr>
          </a:p>
          <a:p>
            <a:pPr marL="285750" indent="-285750">
              <a:spcAft>
                <a:spcPts val="300"/>
              </a:spcAft>
              <a:buClr>
                <a:srgbClr val="91B5B5"/>
              </a:buClr>
              <a:buFont typeface="Arial" panose="020B0604020202020204" pitchFamily="34" charset="0"/>
              <a:buChar char="•"/>
            </a:pPr>
            <a:r>
              <a:rPr lang="en-US" sz="1400" dirty="0">
                <a:solidFill>
                  <a:schemeClr val="tx1">
                    <a:lumMod val="75000"/>
                    <a:lumOff val="25000"/>
                  </a:schemeClr>
                </a:solidFill>
              </a:rPr>
              <a:t>This data enables analysis of disease trends and research. Our project analyzes this dataset, examining disease prevalence, impact on US states, and casualties. </a:t>
            </a:r>
            <a:endParaRPr lang="en-DE" sz="1400" dirty="0">
              <a:solidFill>
                <a:schemeClr val="tx1">
                  <a:lumMod val="75000"/>
                  <a:lumOff val="25000"/>
                </a:schemeClr>
              </a:solidFill>
            </a:endParaRPr>
          </a:p>
          <a:p>
            <a:pPr marL="285750" indent="-285750">
              <a:spcAft>
                <a:spcPts val="300"/>
              </a:spcAft>
              <a:buClr>
                <a:srgbClr val="91B5B5"/>
              </a:buClr>
              <a:buFont typeface="Arial" panose="020B0604020202020204" pitchFamily="34" charset="0"/>
              <a:buChar char="•"/>
            </a:pPr>
            <a:r>
              <a:rPr lang="en-US" sz="1400" dirty="0">
                <a:solidFill>
                  <a:schemeClr val="tx1">
                    <a:lumMod val="75000"/>
                    <a:lumOff val="25000"/>
                  </a:schemeClr>
                </a:solidFill>
              </a:rPr>
              <a:t>We use descriptive statistics and graphical methods to present our findings.</a:t>
            </a:r>
            <a:endParaRPr lang="da-DK" sz="1400" dirty="0">
              <a:solidFill>
                <a:schemeClr val="tx1">
                  <a:lumMod val="75000"/>
                  <a:lumOff val="25000"/>
                </a:schemeClr>
              </a:solidFill>
            </a:endParaRPr>
          </a:p>
        </p:txBody>
      </p:sp>
      <p:pic>
        <p:nvPicPr>
          <p:cNvPr id="15" name="Graphic 14" descr="Person wearing a mask">
            <a:extLst>
              <a:ext uri="{FF2B5EF4-FFF2-40B4-BE49-F238E27FC236}">
                <a16:creationId xmlns:a16="http://schemas.microsoft.com/office/drawing/2014/main" id="{086C6089-FA14-E575-DC51-41AEBAEFB5D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793859" y="1552575"/>
            <a:ext cx="2226802" cy="3407682"/>
          </a:xfrm>
          <a:prstGeom prst="rect">
            <a:avLst/>
          </a:prstGeom>
        </p:spPr>
      </p:pic>
    </p:spTree>
    <p:extLst>
      <p:ext uri="{BB962C8B-B14F-4D97-AF65-F5344CB8AC3E}">
        <p14:creationId xmlns:p14="http://schemas.microsoft.com/office/powerpoint/2010/main" val="4086028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Badge with solid fill">
            <a:extLst>
              <a:ext uri="{FF2B5EF4-FFF2-40B4-BE49-F238E27FC236}">
                <a16:creationId xmlns:a16="http://schemas.microsoft.com/office/drawing/2014/main" id="{86BD5F88-A4E1-FF98-56F4-225EF968EF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606" y="121202"/>
            <a:ext cx="772941" cy="772941"/>
          </a:xfrm>
          <a:prstGeom prst="rect">
            <a:avLst/>
          </a:prstGeom>
        </p:spPr>
      </p:pic>
      <p:sp>
        <p:nvSpPr>
          <p:cNvPr id="2" name="Title 1">
            <a:extLst>
              <a:ext uri="{FF2B5EF4-FFF2-40B4-BE49-F238E27FC236}">
                <a16:creationId xmlns:a16="http://schemas.microsoft.com/office/drawing/2014/main" id="{3A27F5D4-E261-4336-BB4F-FC9F256E4849}"/>
              </a:ext>
            </a:extLst>
          </p:cNvPr>
          <p:cNvSpPr>
            <a:spLocks noGrp="1"/>
          </p:cNvSpPr>
          <p:nvPr>
            <p:ph type="title"/>
          </p:nvPr>
        </p:nvSpPr>
        <p:spPr>
          <a:xfrm>
            <a:off x="1493769" y="88128"/>
            <a:ext cx="4589634" cy="706662"/>
          </a:xfrm>
        </p:spPr>
        <p:txBody>
          <a:bodyPr/>
          <a:lstStyle/>
          <a:p>
            <a:r>
              <a:rPr lang="en-DE" dirty="0"/>
              <a:t>Aim</a:t>
            </a:r>
            <a:endParaRPr lang="en-ID" dirty="0"/>
          </a:p>
        </p:txBody>
      </p:sp>
      <p:sp>
        <p:nvSpPr>
          <p:cNvPr id="3" name="Date Placeholder 2">
            <a:extLst>
              <a:ext uri="{FF2B5EF4-FFF2-40B4-BE49-F238E27FC236}">
                <a16:creationId xmlns:a16="http://schemas.microsoft.com/office/drawing/2014/main" id="{B0F744E6-9970-4FC5-8760-4C39B791BAC6}"/>
              </a:ext>
            </a:extLst>
          </p:cNvPr>
          <p:cNvSpPr>
            <a:spLocks noGrp="1"/>
          </p:cNvSpPr>
          <p:nvPr>
            <p:ph type="dt" sz="half" idx="10"/>
          </p:nvPr>
        </p:nvSpPr>
        <p:spPr/>
        <p:txBody>
          <a:bodyPr/>
          <a:lstStyle/>
          <a:p>
            <a:fld id="{9869A797-63B8-43CD-BD01-786DE50012A9}" type="datetime1">
              <a:rPr lang="en-ID" smtClean="0"/>
              <a:t>01/07/2023</a:t>
            </a:fld>
            <a:endParaRPr lang="en-ID"/>
          </a:p>
        </p:txBody>
      </p:sp>
      <p:sp>
        <p:nvSpPr>
          <p:cNvPr id="22" name="Footer Placeholder 21">
            <a:extLst>
              <a:ext uri="{FF2B5EF4-FFF2-40B4-BE49-F238E27FC236}">
                <a16:creationId xmlns:a16="http://schemas.microsoft.com/office/drawing/2014/main" id="{636DA5F5-5D6F-404B-8BA5-2CF6B935D002}"/>
              </a:ext>
            </a:extLst>
          </p:cNvPr>
          <p:cNvSpPr>
            <a:spLocks noGrp="1"/>
          </p:cNvSpPr>
          <p:nvPr>
            <p:ph type="ftr" sz="quarter" idx="11"/>
          </p:nvPr>
        </p:nvSpPr>
        <p:spPr/>
        <p:txBody>
          <a:bodyPr/>
          <a:lstStyle/>
          <a:p>
            <a:pPr algn="l"/>
            <a:r>
              <a:rPr lang="en-DE" dirty="0"/>
              <a:t>Data Visualization SS23</a:t>
            </a:r>
            <a:endParaRPr lang="en-ID" dirty="0">
              <a:solidFill>
                <a:schemeClr val="bg1"/>
              </a:solidFill>
              <a:latin typeface="+mj-lt"/>
            </a:endParaRPr>
          </a:p>
        </p:txBody>
      </p:sp>
      <p:sp>
        <p:nvSpPr>
          <p:cNvPr id="4" name="Slide Number Placeholder 3">
            <a:extLst>
              <a:ext uri="{FF2B5EF4-FFF2-40B4-BE49-F238E27FC236}">
                <a16:creationId xmlns:a16="http://schemas.microsoft.com/office/drawing/2014/main" id="{D5DA88F8-379B-44E4-8B22-EBA053A9E499}"/>
              </a:ext>
            </a:extLst>
          </p:cNvPr>
          <p:cNvSpPr>
            <a:spLocks noGrp="1"/>
          </p:cNvSpPr>
          <p:nvPr>
            <p:ph type="sldNum" sz="quarter" idx="12"/>
          </p:nvPr>
        </p:nvSpPr>
        <p:spPr/>
        <p:txBody>
          <a:bodyPr/>
          <a:lstStyle/>
          <a:p>
            <a:fld id="{20A13858-C2AA-4A16-A43A-77ABAD7631C2}" type="slidenum">
              <a:rPr lang="en-ID" smtClean="0"/>
              <a:pPr/>
              <a:t>4</a:t>
            </a:fld>
            <a:endParaRPr lang="en-ID" dirty="0"/>
          </a:p>
        </p:txBody>
      </p:sp>
      <p:pic>
        <p:nvPicPr>
          <p:cNvPr id="8" name="Picture 7" descr="A picture containing text, font, graphics, typography&#10;&#10;Description automatically generated">
            <a:extLst>
              <a:ext uri="{FF2B5EF4-FFF2-40B4-BE49-F238E27FC236}">
                <a16:creationId xmlns:a16="http://schemas.microsoft.com/office/drawing/2014/main" id="{8C396773-CF45-B05C-17C7-0AA8516B56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7260" y="63825"/>
            <a:ext cx="2226802" cy="483703"/>
          </a:xfrm>
          <a:prstGeom prst="rect">
            <a:avLst/>
          </a:prstGeom>
        </p:spPr>
      </p:pic>
      <p:sp>
        <p:nvSpPr>
          <p:cNvPr id="13" name="TextBox 12">
            <a:extLst>
              <a:ext uri="{FF2B5EF4-FFF2-40B4-BE49-F238E27FC236}">
                <a16:creationId xmlns:a16="http://schemas.microsoft.com/office/drawing/2014/main" id="{4BB9A9DB-1FDD-7ED7-8F86-F4B3DD5CD690}"/>
              </a:ext>
            </a:extLst>
          </p:cNvPr>
          <p:cNvSpPr txBox="1"/>
          <p:nvPr/>
        </p:nvSpPr>
        <p:spPr>
          <a:xfrm>
            <a:off x="609600" y="1848868"/>
            <a:ext cx="7068337" cy="3362459"/>
          </a:xfrm>
          <a:prstGeom prst="rect">
            <a:avLst/>
          </a:prstGeom>
          <a:noFill/>
        </p:spPr>
        <p:txBody>
          <a:bodyPr wrap="square" lIns="0" tIns="0" rIns="0" bIns="0" rtlCol="0">
            <a:spAutoFit/>
          </a:bodyPr>
          <a:lstStyle/>
          <a:p>
            <a:pPr marL="285750" indent="-285750">
              <a:spcAft>
                <a:spcPts val="300"/>
              </a:spcAft>
              <a:buClr>
                <a:srgbClr val="91B5B5"/>
              </a:buClr>
              <a:buFont typeface="Arial" panose="020B0604020202020204" pitchFamily="34" charset="0"/>
              <a:buChar char="•"/>
            </a:pPr>
            <a:r>
              <a:rPr lang="en-US" sz="1400" dirty="0">
                <a:solidFill>
                  <a:schemeClr val="tx1">
                    <a:lumMod val="75000"/>
                    <a:lumOff val="25000"/>
                  </a:schemeClr>
                </a:solidFill>
              </a:rPr>
              <a:t>We have a dataset on disease in the United States from 1888 to 2014. </a:t>
            </a:r>
            <a:endParaRPr lang="en-DE" sz="1400" dirty="0">
              <a:solidFill>
                <a:schemeClr val="tx1">
                  <a:lumMod val="75000"/>
                  <a:lumOff val="25000"/>
                </a:schemeClr>
              </a:solidFill>
            </a:endParaRPr>
          </a:p>
          <a:p>
            <a:pPr marL="285750" indent="-285750">
              <a:spcAft>
                <a:spcPts val="300"/>
              </a:spcAft>
              <a:buClr>
                <a:srgbClr val="91B5B5"/>
              </a:buClr>
              <a:buFont typeface="Arial" panose="020B0604020202020204" pitchFamily="34" charset="0"/>
              <a:buChar char="•"/>
            </a:pPr>
            <a:r>
              <a:rPr lang="en-US" sz="1400" dirty="0">
                <a:solidFill>
                  <a:schemeClr val="tx1">
                    <a:lumMod val="75000"/>
                    <a:lumOff val="25000"/>
                  </a:schemeClr>
                </a:solidFill>
              </a:rPr>
              <a:t>The objective of this analysis is to identify and rank the most significant diseases based on their prevalence. It aims to provide a comprehensive understanding of the diseases that have had the highest impact on public health. </a:t>
            </a:r>
            <a:endParaRPr lang="en-DE" sz="1400" dirty="0">
              <a:solidFill>
                <a:schemeClr val="tx1">
                  <a:lumMod val="75000"/>
                  <a:lumOff val="25000"/>
                </a:schemeClr>
              </a:solidFill>
            </a:endParaRPr>
          </a:p>
          <a:p>
            <a:pPr marL="285750" indent="-285750">
              <a:spcAft>
                <a:spcPts val="300"/>
              </a:spcAft>
              <a:buClr>
                <a:srgbClr val="91B5B5"/>
              </a:buClr>
              <a:buFont typeface="Arial" panose="020B0604020202020204" pitchFamily="34" charset="0"/>
              <a:buChar char="•"/>
            </a:pPr>
            <a:r>
              <a:rPr lang="en-US" sz="1400" dirty="0">
                <a:solidFill>
                  <a:schemeClr val="tx1">
                    <a:lumMod val="75000"/>
                    <a:lumOff val="25000"/>
                  </a:schemeClr>
                </a:solidFill>
              </a:rPr>
              <a:t>The objectives are as follows:- </a:t>
            </a:r>
            <a:endParaRPr lang="en-DE" sz="1400" dirty="0">
              <a:solidFill>
                <a:schemeClr val="tx1">
                  <a:lumMod val="75000"/>
                  <a:lumOff val="25000"/>
                </a:schemeClr>
              </a:solidFill>
            </a:endParaRPr>
          </a:p>
          <a:p>
            <a:pPr marL="742950" lvl="1" indent="-285750">
              <a:spcAft>
                <a:spcPts val="300"/>
              </a:spcAft>
              <a:buClr>
                <a:srgbClr val="91B5B5"/>
              </a:buClr>
              <a:buFont typeface="Wingdings" panose="05000000000000000000" pitchFamily="2" charset="2"/>
              <a:buChar char="§"/>
            </a:pPr>
            <a:r>
              <a:rPr lang="en-US" sz="1400" dirty="0">
                <a:solidFill>
                  <a:schemeClr val="tx1">
                    <a:lumMod val="75000"/>
                    <a:lumOff val="25000"/>
                  </a:schemeClr>
                </a:solidFill>
              </a:rPr>
              <a:t>Explore and preprocess the disease dataset.</a:t>
            </a:r>
            <a:endParaRPr lang="en-DE" sz="1400" dirty="0">
              <a:solidFill>
                <a:schemeClr val="tx1">
                  <a:lumMod val="75000"/>
                  <a:lumOff val="25000"/>
                </a:schemeClr>
              </a:solidFill>
            </a:endParaRPr>
          </a:p>
          <a:p>
            <a:pPr marL="742950" lvl="1" indent="-285750">
              <a:spcAft>
                <a:spcPts val="300"/>
              </a:spcAft>
              <a:buClr>
                <a:srgbClr val="91B5B5"/>
              </a:buClr>
              <a:buFont typeface="Wingdings" panose="05000000000000000000" pitchFamily="2" charset="2"/>
              <a:buChar char="§"/>
            </a:pPr>
            <a:r>
              <a:rPr lang="en-US" sz="1400" dirty="0">
                <a:solidFill>
                  <a:schemeClr val="tx1">
                    <a:lumMod val="75000"/>
                    <a:lumOff val="25000"/>
                  </a:schemeClr>
                </a:solidFill>
              </a:rPr>
              <a:t>Calculate the prevalence and morbidity rate for each disease.</a:t>
            </a:r>
            <a:endParaRPr lang="en-DE" sz="1400" dirty="0">
              <a:solidFill>
                <a:schemeClr val="tx1">
                  <a:lumMod val="75000"/>
                  <a:lumOff val="25000"/>
                </a:schemeClr>
              </a:solidFill>
            </a:endParaRPr>
          </a:p>
          <a:p>
            <a:pPr marL="742950" lvl="1" indent="-285750">
              <a:spcAft>
                <a:spcPts val="300"/>
              </a:spcAft>
              <a:buClr>
                <a:srgbClr val="91B5B5"/>
              </a:buClr>
              <a:buFont typeface="Wingdings" panose="05000000000000000000" pitchFamily="2" charset="2"/>
              <a:buChar char="§"/>
            </a:pPr>
            <a:r>
              <a:rPr lang="en-US" sz="1400" dirty="0">
                <a:solidFill>
                  <a:schemeClr val="tx1">
                    <a:lumMod val="75000"/>
                    <a:lumOff val="25000"/>
                  </a:schemeClr>
                </a:solidFill>
              </a:rPr>
              <a:t>Analyze disease prevalence on a state-by-state basis.</a:t>
            </a:r>
            <a:endParaRPr lang="en-DE" sz="1400" dirty="0">
              <a:solidFill>
                <a:schemeClr val="tx1">
                  <a:lumMod val="75000"/>
                  <a:lumOff val="25000"/>
                </a:schemeClr>
              </a:solidFill>
            </a:endParaRPr>
          </a:p>
          <a:p>
            <a:pPr marL="742950" lvl="1" indent="-285750">
              <a:spcAft>
                <a:spcPts val="300"/>
              </a:spcAft>
              <a:buClr>
                <a:srgbClr val="91B5B5"/>
              </a:buClr>
              <a:buFont typeface="Wingdings" panose="05000000000000000000" pitchFamily="2" charset="2"/>
              <a:buChar char="§"/>
            </a:pPr>
            <a:r>
              <a:rPr lang="en-US" sz="1400" dirty="0">
                <a:solidFill>
                  <a:schemeClr val="tx1">
                    <a:lumMod val="75000"/>
                    <a:lumOff val="25000"/>
                  </a:schemeClr>
                </a:solidFill>
              </a:rPr>
              <a:t>Provide clear visualization of the most affected diseases in different states.</a:t>
            </a:r>
            <a:endParaRPr lang="en-DE" sz="1400" dirty="0">
              <a:solidFill>
                <a:schemeClr val="tx1">
                  <a:lumMod val="75000"/>
                  <a:lumOff val="25000"/>
                </a:schemeClr>
              </a:solidFill>
            </a:endParaRPr>
          </a:p>
          <a:p>
            <a:pPr marL="742950" lvl="1" indent="-285750">
              <a:spcAft>
                <a:spcPts val="300"/>
              </a:spcAft>
              <a:buClr>
                <a:srgbClr val="91B5B5"/>
              </a:buClr>
              <a:buFont typeface="Wingdings" panose="05000000000000000000" pitchFamily="2" charset="2"/>
              <a:buChar char="§"/>
            </a:pPr>
            <a:r>
              <a:rPr lang="en-US" sz="1400" dirty="0">
                <a:solidFill>
                  <a:schemeClr val="tx1">
                    <a:lumMod val="75000"/>
                    <a:lumOff val="25000"/>
                  </a:schemeClr>
                </a:solidFill>
              </a:rPr>
              <a:t>Find the prevalence of these three diseases nationwide.</a:t>
            </a:r>
            <a:endParaRPr lang="en-DE" sz="1400" dirty="0">
              <a:solidFill>
                <a:schemeClr val="tx1">
                  <a:lumMod val="75000"/>
                  <a:lumOff val="25000"/>
                </a:schemeClr>
              </a:solidFill>
            </a:endParaRPr>
          </a:p>
          <a:p>
            <a:pPr marL="742950" lvl="1" indent="-285750">
              <a:spcAft>
                <a:spcPts val="300"/>
              </a:spcAft>
              <a:buClr>
                <a:srgbClr val="91B5B5"/>
              </a:buClr>
              <a:buFont typeface="Wingdings" panose="05000000000000000000" pitchFamily="2" charset="2"/>
              <a:buChar char="§"/>
            </a:pPr>
            <a:r>
              <a:rPr lang="en-US" sz="1400" dirty="0">
                <a:solidFill>
                  <a:schemeClr val="tx1">
                    <a:lumMod val="75000"/>
                    <a:lumOff val="25000"/>
                  </a:schemeClr>
                </a:solidFill>
              </a:rPr>
              <a:t>Analyze the distribution of deaths and cases for these diseases.</a:t>
            </a:r>
            <a:endParaRPr lang="en-DE" sz="1400" dirty="0">
              <a:solidFill>
                <a:schemeClr val="tx1">
                  <a:lumMod val="75000"/>
                  <a:lumOff val="25000"/>
                </a:schemeClr>
              </a:solidFill>
            </a:endParaRPr>
          </a:p>
          <a:p>
            <a:pPr marL="285750" indent="-285750">
              <a:spcAft>
                <a:spcPts val="300"/>
              </a:spcAft>
              <a:buClr>
                <a:srgbClr val="91B5B5"/>
              </a:buClr>
              <a:buFont typeface="Arial" panose="020B0604020202020204" pitchFamily="34" charset="0"/>
              <a:buChar char="•"/>
            </a:pPr>
            <a:r>
              <a:rPr lang="en-US" sz="1400" dirty="0">
                <a:solidFill>
                  <a:schemeClr val="tx1">
                    <a:lumMod val="75000"/>
                    <a:lumOff val="25000"/>
                  </a:schemeClr>
                </a:solidFill>
              </a:rPr>
              <a:t>By achieving these objectives, this analysis aims to contribute to the understanding of disease prevalence and prioritize prevention, control, and management strategies for the most impactful diseases.</a:t>
            </a:r>
            <a:endParaRPr lang="da-DK" sz="1400" dirty="0">
              <a:solidFill>
                <a:schemeClr val="tx1">
                  <a:lumMod val="75000"/>
                  <a:lumOff val="25000"/>
                </a:schemeClr>
              </a:solidFill>
            </a:endParaRPr>
          </a:p>
        </p:txBody>
      </p:sp>
      <p:pic>
        <p:nvPicPr>
          <p:cNvPr id="10" name="Graphic 9" descr="An open book">
            <a:extLst>
              <a:ext uri="{FF2B5EF4-FFF2-40B4-BE49-F238E27FC236}">
                <a16:creationId xmlns:a16="http://schemas.microsoft.com/office/drawing/2014/main" id="{14CBCF5B-AAC9-0A76-77D9-976578D06BE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064605" y="1470261"/>
            <a:ext cx="3447991" cy="3447991"/>
          </a:xfrm>
          <a:prstGeom prst="rect">
            <a:avLst/>
          </a:prstGeom>
        </p:spPr>
      </p:pic>
    </p:spTree>
    <p:extLst>
      <p:ext uri="{BB962C8B-B14F-4D97-AF65-F5344CB8AC3E}">
        <p14:creationId xmlns:p14="http://schemas.microsoft.com/office/powerpoint/2010/main" val="1136890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picture containing black, darkness&#10;&#10;Description automatically generated">
            <a:extLst>
              <a:ext uri="{FF2B5EF4-FFF2-40B4-BE49-F238E27FC236}">
                <a16:creationId xmlns:a16="http://schemas.microsoft.com/office/drawing/2014/main" id="{5896ED4B-B6BC-44F5-226F-CEF1F3B8CEAF}"/>
              </a:ext>
            </a:extLst>
          </p:cNvPr>
          <p:cNvPicPr>
            <a:picLocks noChangeAspect="1"/>
          </p:cNvPicPr>
          <p:nvPr/>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477119" y="3170297"/>
            <a:ext cx="802665" cy="802665"/>
          </a:xfrm>
          <a:prstGeom prst="rect">
            <a:avLst/>
          </a:prstGeom>
        </p:spPr>
      </p:pic>
      <p:grpSp>
        <p:nvGrpSpPr>
          <p:cNvPr id="31" name="Group 30">
            <a:extLst>
              <a:ext uri="{FF2B5EF4-FFF2-40B4-BE49-F238E27FC236}">
                <a16:creationId xmlns:a16="http://schemas.microsoft.com/office/drawing/2014/main" id="{BA53C20C-9E0B-5863-CDE9-89FACA9F5C74}"/>
              </a:ext>
            </a:extLst>
          </p:cNvPr>
          <p:cNvGrpSpPr/>
          <p:nvPr/>
        </p:nvGrpSpPr>
        <p:grpSpPr>
          <a:xfrm>
            <a:off x="2498208" y="4046237"/>
            <a:ext cx="1465586" cy="1570431"/>
            <a:chOff x="5422900" y="5112663"/>
            <a:chExt cx="1760357" cy="1157023"/>
          </a:xfrm>
        </p:grpSpPr>
        <p:sp>
          <p:nvSpPr>
            <p:cNvPr id="33" name="TextBox 32">
              <a:extLst>
                <a:ext uri="{FF2B5EF4-FFF2-40B4-BE49-F238E27FC236}">
                  <a16:creationId xmlns:a16="http://schemas.microsoft.com/office/drawing/2014/main" id="{F137BD05-35C8-5B3C-6340-AAEB3DACA14F}"/>
                </a:ext>
              </a:extLst>
            </p:cNvPr>
            <p:cNvSpPr txBox="1"/>
            <p:nvPr/>
          </p:nvSpPr>
          <p:spPr>
            <a:xfrm>
              <a:off x="5422900" y="5112663"/>
              <a:ext cx="1760357" cy="158729"/>
            </a:xfrm>
            <a:prstGeom prst="rect">
              <a:avLst/>
            </a:prstGeom>
            <a:noFill/>
          </p:spPr>
          <p:txBody>
            <a:bodyPr wrap="square" lIns="0" tIns="0" rIns="0" bIns="0" rtlCol="0">
              <a:spAutoFit/>
            </a:bodyPr>
            <a:lstStyle/>
            <a:p>
              <a:r>
                <a:rPr lang="en-DE" sz="1400" dirty="0">
                  <a:solidFill>
                    <a:schemeClr val="tx1">
                      <a:lumMod val="75000"/>
                      <a:lumOff val="25000"/>
                    </a:schemeClr>
                  </a:solidFill>
                  <a:latin typeface="+mj-lt"/>
                </a:rPr>
                <a:t>Box Plot</a:t>
              </a:r>
              <a:endParaRPr lang="en-ID" sz="1400" dirty="0">
                <a:solidFill>
                  <a:schemeClr val="tx1">
                    <a:lumMod val="75000"/>
                    <a:lumOff val="25000"/>
                  </a:schemeClr>
                </a:solidFill>
                <a:latin typeface="+mj-lt"/>
              </a:endParaRPr>
            </a:p>
          </p:txBody>
        </p:sp>
        <p:sp>
          <p:nvSpPr>
            <p:cNvPr id="34" name="TextBox 33">
              <a:extLst>
                <a:ext uri="{FF2B5EF4-FFF2-40B4-BE49-F238E27FC236}">
                  <a16:creationId xmlns:a16="http://schemas.microsoft.com/office/drawing/2014/main" id="{FE1C3E60-676B-FA5F-596E-D6AB46D0B921}"/>
                </a:ext>
              </a:extLst>
            </p:cNvPr>
            <p:cNvSpPr txBox="1"/>
            <p:nvPr/>
          </p:nvSpPr>
          <p:spPr>
            <a:xfrm>
              <a:off x="5422900" y="5362662"/>
              <a:ext cx="1760357" cy="907024"/>
            </a:xfrm>
            <a:prstGeom prst="rect">
              <a:avLst/>
            </a:prstGeom>
            <a:noFill/>
          </p:spPr>
          <p:txBody>
            <a:bodyPr wrap="square" lIns="0" tIns="0" rIns="0" bIns="0" rtlCol="0">
              <a:spAutoFit/>
            </a:bodyPr>
            <a:lstStyle/>
            <a:p>
              <a:r>
                <a:rPr lang="en-US" sz="1000" b="0" i="0" dirty="0">
                  <a:solidFill>
                    <a:srgbClr val="333333"/>
                  </a:solidFill>
                  <a:effectLst/>
                </a:rPr>
                <a:t>A boxplot, also known as box and whisker plot, is a graphical representation which allows you to summarize the main characteristics of the data and identify the presence of outliers.</a:t>
              </a:r>
              <a:endParaRPr lang="en-ID" sz="1000" dirty="0">
                <a:solidFill>
                  <a:schemeClr val="tx1">
                    <a:lumMod val="75000"/>
                    <a:lumOff val="25000"/>
                  </a:schemeClr>
                </a:solidFill>
              </a:endParaRPr>
            </a:p>
          </p:txBody>
        </p:sp>
      </p:grpSp>
      <p:pic>
        <p:nvPicPr>
          <p:cNvPr id="7" name="Graphic 6" descr="Badge 3 with solid fill">
            <a:extLst>
              <a:ext uri="{FF2B5EF4-FFF2-40B4-BE49-F238E27FC236}">
                <a16:creationId xmlns:a16="http://schemas.microsoft.com/office/drawing/2014/main" id="{3B827DA6-42C5-43B5-9FF7-C08AF79DE0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8606" y="117843"/>
            <a:ext cx="772941" cy="772941"/>
          </a:xfrm>
          <a:prstGeom prst="rect">
            <a:avLst/>
          </a:prstGeom>
        </p:spPr>
      </p:pic>
      <p:sp>
        <p:nvSpPr>
          <p:cNvPr id="2" name="Title 1">
            <a:extLst>
              <a:ext uri="{FF2B5EF4-FFF2-40B4-BE49-F238E27FC236}">
                <a16:creationId xmlns:a16="http://schemas.microsoft.com/office/drawing/2014/main" id="{3A27F5D4-E261-4336-BB4F-FC9F256E4849}"/>
              </a:ext>
            </a:extLst>
          </p:cNvPr>
          <p:cNvSpPr>
            <a:spLocks noGrp="1"/>
          </p:cNvSpPr>
          <p:nvPr>
            <p:ph type="title"/>
          </p:nvPr>
        </p:nvSpPr>
        <p:spPr>
          <a:xfrm>
            <a:off x="1493769" y="88128"/>
            <a:ext cx="4589634" cy="706662"/>
          </a:xfrm>
        </p:spPr>
        <p:txBody>
          <a:bodyPr/>
          <a:lstStyle/>
          <a:p>
            <a:r>
              <a:rPr lang="en-DE" dirty="0"/>
              <a:t>Methods &amp; Steps</a:t>
            </a:r>
            <a:endParaRPr lang="en-ID" dirty="0"/>
          </a:p>
        </p:txBody>
      </p:sp>
      <p:sp>
        <p:nvSpPr>
          <p:cNvPr id="3" name="Date Placeholder 2">
            <a:extLst>
              <a:ext uri="{FF2B5EF4-FFF2-40B4-BE49-F238E27FC236}">
                <a16:creationId xmlns:a16="http://schemas.microsoft.com/office/drawing/2014/main" id="{B0F744E6-9970-4FC5-8760-4C39B791BAC6}"/>
              </a:ext>
            </a:extLst>
          </p:cNvPr>
          <p:cNvSpPr>
            <a:spLocks noGrp="1"/>
          </p:cNvSpPr>
          <p:nvPr>
            <p:ph type="dt" sz="half" idx="10"/>
          </p:nvPr>
        </p:nvSpPr>
        <p:spPr/>
        <p:txBody>
          <a:bodyPr/>
          <a:lstStyle/>
          <a:p>
            <a:fld id="{9869A797-63B8-43CD-BD01-786DE50012A9}" type="datetime1">
              <a:rPr lang="en-ID" smtClean="0"/>
              <a:t>01/07/2023</a:t>
            </a:fld>
            <a:endParaRPr lang="en-ID"/>
          </a:p>
        </p:txBody>
      </p:sp>
      <p:sp>
        <p:nvSpPr>
          <p:cNvPr id="22" name="Footer Placeholder 21">
            <a:extLst>
              <a:ext uri="{FF2B5EF4-FFF2-40B4-BE49-F238E27FC236}">
                <a16:creationId xmlns:a16="http://schemas.microsoft.com/office/drawing/2014/main" id="{636DA5F5-5D6F-404B-8BA5-2CF6B935D002}"/>
              </a:ext>
            </a:extLst>
          </p:cNvPr>
          <p:cNvSpPr>
            <a:spLocks noGrp="1"/>
          </p:cNvSpPr>
          <p:nvPr>
            <p:ph type="ftr" sz="quarter" idx="11"/>
          </p:nvPr>
        </p:nvSpPr>
        <p:spPr/>
        <p:txBody>
          <a:bodyPr/>
          <a:lstStyle/>
          <a:p>
            <a:pPr algn="l"/>
            <a:r>
              <a:rPr lang="en-DE" dirty="0"/>
              <a:t>Data Visualization SS23</a:t>
            </a:r>
            <a:endParaRPr lang="en-ID" dirty="0">
              <a:solidFill>
                <a:schemeClr val="bg1"/>
              </a:solidFill>
              <a:latin typeface="+mj-lt"/>
            </a:endParaRPr>
          </a:p>
        </p:txBody>
      </p:sp>
      <p:sp>
        <p:nvSpPr>
          <p:cNvPr id="4" name="Slide Number Placeholder 3">
            <a:extLst>
              <a:ext uri="{FF2B5EF4-FFF2-40B4-BE49-F238E27FC236}">
                <a16:creationId xmlns:a16="http://schemas.microsoft.com/office/drawing/2014/main" id="{D5DA88F8-379B-44E4-8B22-EBA053A9E499}"/>
              </a:ext>
            </a:extLst>
          </p:cNvPr>
          <p:cNvSpPr>
            <a:spLocks noGrp="1"/>
          </p:cNvSpPr>
          <p:nvPr>
            <p:ph type="sldNum" sz="quarter" idx="12"/>
          </p:nvPr>
        </p:nvSpPr>
        <p:spPr/>
        <p:txBody>
          <a:bodyPr/>
          <a:lstStyle/>
          <a:p>
            <a:fld id="{20A13858-C2AA-4A16-A43A-77ABAD7631C2}" type="slidenum">
              <a:rPr lang="en-ID" smtClean="0"/>
              <a:pPr/>
              <a:t>5</a:t>
            </a:fld>
            <a:endParaRPr lang="en-ID" dirty="0"/>
          </a:p>
        </p:txBody>
      </p:sp>
      <p:pic>
        <p:nvPicPr>
          <p:cNvPr id="8" name="Picture 7" descr="A picture containing text, font, graphics, typography&#10;&#10;Description automatically generated">
            <a:extLst>
              <a:ext uri="{FF2B5EF4-FFF2-40B4-BE49-F238E27FC236}">
                <a16:creationId xmlns:a16="http://schemas.microsoft.com/office/drawing/2014/main" id="{8C396773-CF45-B05C-17C7-0AA8516B56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7260" y="63825"/>
            <a:ext cx="2226802" cy="483703"/>
          </a:xfrm>
          <a:prstGeom prst="rect">
            <a:avLst/>
          </a:prstGeom>
        </p:spPr>
      </p:pic>
      <p:sp>
        <p:nvSpPr>
          <p:cNvPr id="9" name="TextBox 8">
            <a:extLst>
              <a:ext uri="{FF2B5EF4-FFF2-40B4-BE49-F238E27FC236}">
                <a16:creationId xmlns:a16="http://schemas.microsoft.com/office/drawing/2014/main" id="{2E4AA714-C134-E46F-960C-30A21AF9AB23}"/>
              </a:ext>
            </a:extLst>
          </p:cNvPr>
          <p:cNvSpPr txBox="1"/>
          <p:nvPr/>
        </p:nvSpPr>
        <p:spPr>
          <a:xfrm>
            <a:off x="609600" y="1848868"/>
            <a:ext cx="7068337" cy="1077218"/>
          </a:xfrm>
          <a:prstGeom prst="rect">
            <a:avLst/>
          </a:prstGeom>
          <a:noFill/>
        </p:spPr>
        <p:txBody>
          <a:bodyPr wrap="square" lIns="0" tIns="0" rIns="0" bIns="0" rtlCol="0">
            <a:spAutoFit/>
          </a:bodyPr>
          <a:lstStyle/>
          <a:p>
            <a:pPr marL="285750" indent="-285750">
              <a:spcAft>
                <a:spcPts val="300"/>
              </a:spcAft>
              <a:buClr>
                <a:srgbClr val="91B5B5"/>
              </a:buClr>
              <a:buFont typeface="Arial" panose="020B0604020202020204" pitchFamily="34" charset="0"/>
              <a:buChar char="•"/>
            </a:pPr>
            <a:r>
              <a:rPr lang="en-US" sz="1400" b="0" i="0" dirty="0">
                <a:solidFill>
                  <a:srgbClr val="333333"/>
                </a:solidFill>
                <a:effectLst/>
              </a:rPr>
              <a:t>The R programming language provides us with a variety of convenient tools that allow us to transform our data into visually appealing and informative graphs. These graphs play a crucial role in helping us understand and interpret the data more effectively. Throughout our analysis, we have utilized several types of graphs to visualize the information, making it easier to comprehend.</a:t>
            </a:r>
            <a:endParaRPr lang="da-DK" sz="1400" dirty="0">
              <a:solidFill>
                <a:schemeClr val="tx1">
                  <a:lumMod val="75000"/>
                  <a:lumOff val="25000"/>
                </a:schemeClr>
              </a:solidFill>
            </a:endParaRPr>
          </a:p>
        </p:txBody>
      </p:sp>
      <p:pic>
        <p:nvPicPr>
          <p:cNvPr id="12" name="Picture 11" descr="A picture containing black, darkness&#10;&#10;Description automatically generated">
            <a:extLst>
              <a:ext uri="{FF2B5EF4-FFF2-40B4-BE49-F238E27FC236}">
                <a16:creationId xmlns:a16="http://schemas.microsoft.com/office/drawing/2014/main" id="{9290E1C2-78A5-BDF0-104D-9FE454EC8D48}"/>
              </a:ext>
            </a:extLst>
          </p:cNvPr>
          <p:cNvPicPr>
            <a:picLocks noChangeAspect="1"/>
          </p:cNvPicPr>
          <p:nvPr/>
        </p:nvPicPr>
        <p:blipFill>
          <a:blip r:embed="rId6">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5679432" y="3244303"/>
            <a:ext cx="703109" cy="703109"/>
          </a:xfrm>
          <a:prstGeom prst="rect">
            <a:avLst/>
          </a:prstGeom>
        </p:spPr>
      </p:pic>
      <p:pic>
        <p:nvPicPr>
          <p:cNvPr id="15" name="Picture 14" descr="A picture containing black, darkness&#10;&#10;Description automatically generated">
            <a:extLst>
              <a:ext uri="{FF2B5EF4-FFF2-40B4-BE49-F238E27FC236}">
                <a16:creationId xmlns:a16="http://schemas.microsoft.com/office/drawing/2014/main" id="{5019653C-6D3A-1674-0CC9-7AAE4362E770}"/>
              </a:ext>
            </a:extLst>
          </p:cNvPr>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2653" y="3189189"/>
            <a:ext cx="818504" cy="818504"/>
          </a:xfrm>
          <a:prstGeom prst="rect">
            <a:avLst/>
          </a:prstGeom>
        </p:spPr>
      </p:pic>
      <p:pic>
        <p:nvPicPr>
          <p:cNvPr id="17" name="Picture 16" descr="A picture containing black, darkness&#10;&#10;Description automatically generated">
            <a:extLst>
              <a:ext uri="{FF2B5EF4-FFF2-40B4-BE49-F238E27FC236}">
                <a16:creationId xmlns:a16="http://schemas.microsoft.com/office/drawing/2014/main" id="{155435FD-C44B-275B-BC5F-79D7B1E0CAA9}"/>
              </a:ext>
            </a:extLst>
          </p:cNvPr>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41051" y="3205153"/>
            <a:ext cx="802665" cy="802665"/>
          </a:xfrm>
          <a:prstGeom prst="rect">
            <a:avLst/>
          </a:prstGeom>
        </p:spPr>
      </p:pic>
      <p:pic>
        <p:nvPicPr>
          <p:cNvPr id="21" name="Picture 20" descr="A picture containing black, darkness&#10;&#10;Description automatically generated">
            <a:extLst>
              <a:ext uri="{FF2B5EF4-FFF2-40B4-BE49-F238E27FC236}">
                <a16:creationId xmlns:a16="http://schemas.microsoft.com/office/drawing/2014/main" id="{CAF2EB9A-63B3-07AC-2C21-5411C3E5A0AD}"/>
              </a:ext>
            </a:extLst>
          </p:cNvPr>
          <p:cNvPicPr>
            <a:picLocks noChangeAspect="1"/>
          </p:cNvPicPr>
          <p:nvPr/>
        </p:nvPicPr>
        <p:blipFill>
          <a:blip r:embed="rId9">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283489" y="3242992"/>
            <a:ext cx="703109" cy="703109"/>
          </a:xfrm>
          <a:prstGeom prst="rect">
            <a:avLst/>
          </a:prstGeom>
        </p:spPr>
      </p:pic>
      <p:grpSp>
        <p:nvGrpSpPr>
          <p:cNvPr id="29" name="Group 28">
            <a:extLst>
              <a:ext uri="{FF2B5EF4-FFF2-40B4-BE49-F238E27FC236}">
                <a16:creationId xmlns:a16="http://schemas.microsoft.com/office/drawing/2014/main" id="{4D21EB76-4983-712C-C876-0D2FB1B1BE8A}"/>
              </a:ext>
            </a:extLst>
          </p:cNvPr>
          <p:cNvGrpSpPr/>
          <p:nvPr/>
        </p:nvGrpSpPr>
        <p:grpSpPr>
          <a:xfrm>
            <a:off x="894864" y="3271464"/>
            <a:ext cx="1465586" cy="2205168"/>
            <a:chOff x="894864" y="3271464"/>
            <a:chExt cx="1465586" cy="2205168"/>
          </a:xfrm>
        </p:grpSpPr>
        <p:grpSp>
          <p:nvGrpSpPr>
            <p:cNvPr id="23" name="Group 22">
              <a:extLst>
                <a:ext uri="{FF2B5EF4-FFF2-40B4-BE49-F238E27FC236}">
                  <a16:creationId xmlns:a16="http://schemas.microsoft.com/office/drawing/2014/main" id="{4EA44E25-CB79-2C91-9B6A-CC25151A737D}"/>
                </a:ext>
              </a:extLst>
            </p:cNvPr>
            <p:cNvGrpSpPr/>
            <p:nvPr/>
          </p:nvGrpSpPr>
          <p:grpSpPr>
            <a:xfrm>
              <a:off x="894864" y="4037421"/>
              <a:ext cx="1465586" cy="1439211"/>
              <a:chOff x="5422900" y="5112663"/>
              <a:chExt cx="1760357" cy="1060346"/>
            </a:xfrm>
          </p:grpSpPr>
          <p:sp>
            <p:nvSpPr>
              <p:cNvPr id="24" name="TextBox 23">
                <a:extLst>
                  <a:ext uri="{FF2B5EF4-FFF2-40B4-BE49-F238E27FC236}">
                    <a16:creationId xmlns:a16="http://schemas.microsoft.com/office/drawing/2014/main" id="{BA01A1D5-1858-DD4F-7420-084A2F2F6D04}"/>
                  </a:ext>
                </a:extLst>
              </p:cNvPr>
              <p:cNvSpPr txBox="1"/>
              <p:nvPr/>
            </p:nvSpPr>
            <p:spPr>
              <a:xfrm>
                <a:off x="5422900" y="5112663"/>
                <a:ext cx="1760357" cy="215444"/>
              </a:xfrm>
              <a:prstGeom prst="rect">
                <a:avLst/>
              </a:prstGeom>
              <a:noFill/>
            </p:spPr>
            <p:txBody>
              <a:bodyPr wrap="square" lIns="0" tIns="0" rIns="0" bIns="0" rtlCol="0">
                <a:spAutoFit/>
              </a:bodyPr>
              <a:lstStyle/>
              <a:p>
                <a:r>
                  <a:rPr lang="en-DE" sz="1400" dirty="0">
                    <a:solidFill>
                      <a:schemeClr val="tx1">
                        <a:lumMod val="75000"/>
                        <a:lumOff val="25000"/>
                      </a:schemeClr>
                    </a:solidFill>
                    <a:latin typeface="+mj-lt"/>
                  </a:rPr>
                  <a:t>Bar Plot</a:t>
                </a:r>
                <a:endParaRPr lang="en-ID" sz="1400" dirty="0">
                  <a:solidFill>
                    <a:schemeClr val="tx1">
                      <a:lumMod val="75000"/>
                      <a:lumOff val="25000"/>
                    </a:schemeClr>
                  </a:solidFill>
                  <a:latin typeface="+mj-lt"/>
                </a:endParaRPr>
              </a:p>
            </p:txBody>
          </p:sp>
          <p:sp>
            <p:nvSpPr>
              <p:cNvPr id="25" name="TextBox 24">
                <a:extLst>
                  <a:ext uri="{FF2B5EF4-FFF2-40B4-BE49-F238E27FC236}">
                    <a16:creationId xmlns:a16="http://schemas.microsoft.com/office/drawing/2014/main" id="{6C935F4D-F906-15F6-7AF6-24FEB1E6FD66}"/>
                  </a:ext>
                </a:extLst>
              </p:cNvPr>
              <p:cNvSpPr txBox="1"/>
              <p:nvPr/>
            </p:nvSpPr>
            <p:spPr>
              <a:xfrm>
                <a:off x="5422900" y="5379363"/>
                <a:ext cx="1760357" cy="793646"/>
              </a:xfrm>
              <a:prstGeom prst="rect">
                <a:avLst/>
              </a:prstGeom>
              <a:noFill/>
            </p:spPr>
            <p:txBody>
              <a:bodyPr wrap="square" lIns="0" tIns="0" rIns="0" bIns="0" rtlCol="0">
                <a:spAutoFit/>
              </a:bodyPr>
              <a:lstStyle/>
              <a:p>
                <a:r>
                  <a:rPr lang="en-US" sz="1000" b="0" i="0" dirty="0">
                    <a:solidFill>
                      <a:srgbClr val="333333"/>
                    </a:solidFill>
                    <a:effectLst/>
                  </a:rPr>
                  <a:t>Bar plot or Bar Chart in R is used to represent the values in data vector as height of the bars. It is used to display the relationship between a numeric and a categorical variable.</a:t>
                </a:r>
                <a:endParaRPr lang="en-ID" sz="1000" dirty="0">
                  <a:solidFill>
                    <a:schemeClr val="tx1">
                      <a:lumMod val="75000"/>
                      <a:lumOff val="25000"/>
                    </a:schemeClr>
                  </a:solidFill>
                </a:endParaRPr>
              </a:p>
            </p:txBody>
          </p:sp>
        </p:grpSp>
        <p:pic>
          <p:nvPicPr>
            <p:cNvPr id="28" name="Picture 27" descr="A picture containing black, darkness&#10;&#10;Description automatically generated">
              <a:extLst>
                <a:ext uri="{FF2B5EF4-FFF2-40B4-BE49-F238E27FC236}">
                  <a16:creationId xmlns:a16="http://schemas.microsoft.com/office/drawing/2014/main" id="{0BDD4FFF-8E14-5457-7019-7E6FA0F5A7C6}"/>
                </a:ext>
              </a:extLst>
            </p:cNvPr>
            <p:cNvPicPr>
              <a:picLocks noChangeAspect="1"/>
            </p:cNvPicPr>
            <p:nvPr/>
          </p:nvPicPr>
          <p:blipFill>
            <a:blip r:embed="rId1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17975" y="3271464"/>
              <a:ext cx="687282" cy="687282"/>
            </a:xfrm>
            <a:prstGeom prst="rect">
              <a:avLst/>
            </a:prstGeom>
          </p:spPr>
        </p:pic>
      </p:grpSp>
      <p:grpSp>
        <p:nvGrpSpPr>
          <p:cNvPr id="36" name="Group 35">
            <a:extLst>
              <a:ext uri="{FF2B5EF4-FFF2-40B4-BE49-F238E27FC236}">
                <a16:creationId xmlns:a16="http://schemas.microsoft.com/office/drawing/2014/main" id="{6ECED2A2-21FC-BC5C-553E-C9811AB3BCC6}"/>
              </a:ext>
            </a:extLst>
          </p:cNvPr>
          <p:cNvGrpSpPr/>
          <p:nvPr/>
        </p:nvGrpSpPr>
        <p:grpSpPr>
          <a:xfrm>
            <a:off x="4100292" y="4046238"/>
            <a:ext cx="1465586" cy="1131433"/>
            <a:chOff x="5422900" y="5112663"/>
            <a:chExt cx="1760357" cy="833589"/>
          </a:xfrm>
        </p:grpSpPr>
        <p:sp>
          <p:nvSpPr>
            <p:cNvPr id="38" name="TextBox 37">
              <a:extLst>
                <a:ext uri="{FF2B5EF4-FFF2-40B4-BE49-F238E27FC236}">
                  <a16:creationId xmlns:a16="http://schemas.microsoft.com/office/drawing/2014/main" id="{351A1BCF-E475-1A5B-5B90-E56781F38F05}"/>
                </a:ext>
              </a:extLst>
            </p:cNvPr>
            <p:cNvSpPr txBox="1"/>
            <p:nvPr/>
          </p:nvSpPr>
          <p:spPr>
            <a:xfrm>
              <a:off x="5422900" y="5112663"/>
              <a:ext cx="1760357" cy="158729"/>
            </a:xfrm>
            <a:prstGeom prst="rect">
              <a:avLst/>
            </a:prstGeom>
            <a:noFill/>
          </p:spPr>
          <p:txBody>
            <a:bodyPr wrap="square" lIns="0" tIns="0" rIns="0" bIns="0" rtlCol="0">
              <a:spAutoFit/>
            </a:bodyPr>
            <a:lstStyle/>
            <a:p>
              <a:r>
                <a:rPr lang="en-DE" sz="1400" dirty="0">
                  <a:solidFill>
                    <a:schemeClr val="tx1">
                      <a:lumMod val="75000"/>
                      <a:lumOff val="25000"/>
                    </a:schemeClr>
                  </a:solidFill>
                  <a:latin typeface="+mj-lt"/>
                </a:rPr>
                <a:t>Heat-map</a:t>
              </a:r>
              <a:endParaRPr lang="en-ID" sz="1400" dirty="0">
                <a:solidFill>
                  <a:schemeClr val="tx1">
                    <a:lumMod val="75000"/>
                    <a:lumOff val="25000"/>
                  </a:schemeClr>
                </a:solidFill>
                <a:latin typeface="+mj-lt"/>
              </a:endParaRPr>
            </a:p>
          </p:txBody>
        </p:sp>
        <p:sp>
          <p:nvSpPr>
            <p:cNvPr id="39" name="TextBox 38">
              <a:extLst>
                <a:ext uri="{FF2B5EF4-FFF2-40B4-BE49-F238E27FC236}">
                  <a16:creationId xmlns:a16="http://schemas.microsoft.com/office/drawing/2014/main" id="{8C77D530-5176-B605-2A8E-0E4FF5BC8124}"/>
                </a:ext>
              </a:extLst>
            </p:cNvPr>
            <p:cNvSpPr txBox="1"/>
            <p:nvPr/>
          </p:nvSpPr>
          <p:spPr>
            <a:xfrm>
              <a:off x="5422900" y="5379363"/>
              <a:ext cx="1760357" cy="566889"/>
            </a:xfrm>
            <a:prstGeom prst="rect">
              <a:avLst/>
            </a:prstGeom>
            <a:noFill/>
          </p:spPr>
          <p:txBody>
            <a:bodyPr wrap="square" lIns="0" tIns="0" rIns="0" bIns="0" rtlCol="0">
              <a:spAutoFit/>
            </a:bodyPr>
            <a:lstStyle/>
            <a:p>
              <a:r>
                <a:rPr lang="en-US" sz="1000" b="0" i="0" dirty="0">
                  <a:solidFill>
                    <a:srgbClr val="333333"/>
                  </a:solidFill>
                  <a:effectLst/>
                </a:rPr>
                <a:t>A heatmap is a graphical representation of data where the individual values contained in a matrix are represented as colors.</a:t>
              </a:r>
              <a:endParaRPr lang="en-ID" sz="1000" dirty="0">
                <a:solidFill>
                  <a:schemeClr val="tx1">
                    <a:lumMod val="75000"/>
                    <a:lumOff val="25000"/>
                  </a:schemeClr>
                </a:solidFill>
              </a:endParaRPr>
            </a:p>
          </p:txBody>
        </p:sp>
      </p:grpSp>
      <p:grpSp>
        <p:nvGrpSpPr>
          <p:cNvPr id="41" name="Group 40">
            <a:extLst>
              <a:ext uri="{FF2B5EF4-FFF2-40B4-BE49-F238E27FC236}">
                <a16:creationId xmlns:a16="http://schemas.microsoft.com/office/drawing/2014/main" id="{51DC98C6-6C25-AE45-C441-C69921F13573}"/>
              </a:ext>
            </a:extLst>
          </p:cNvPr>
          <p:cNvGrpSpPr/>
          <p:nvPr/>
        </p:nvGrpSpPr>
        <p:grpSpPr>
          <a:xfrm>
            <a:off x="5672148" y="4038683"/>
            <a:ext cx="1465586" cy="1285323"/>
            <a:chOff x="5422900" y="5112663"/>
            <a:chExt cx="1760357" cy="946968"/>
          </a:xfrm>
        </p:grpSpPr>
        <p:sp>
          <p:nvSpPr>
            <p:cNvPr id="43" name="TextBox 42">
              <a:extLst>
                <a:ext uri="{FF2B5EF4-FFF2-40B4-BE49-F238E27FC236}">
                  <a16:creationId xmlns:a16="http://schemas.microsoft.com/office/drawing/2014/main" id="{3884579C-EC82-8F59-B892-3474E4E0639E}"/>
                </a:ext>
              </a:extLst>
            </p:cNvPr>
            <p:cNvSpPr txBox="1"/>
            <p:nvPr/>
          </p:nvSpPr>
          <p:spPr>
            <a:xfrm>
              <a:off x="5422900" y="5112663"/>
              <a:ext cx="1760357" cy="158729"/>
            </a:xfrm>
            <a:prstGeom prst="rect">
              <a:avLst/>
            </a:prstGeom>
            <a:noFill/>
          </p:spPr>
          <p:txBody>
            <a:bodyPr wrap="square" lIns="0" tIns="0" rIns="0" bIns="0" rtlCol="0">
              <a:spAutoFit/>
            </a:bodyPr>
            <a:lstStyle/>
            <a:p>
              <a:r>
                <a:rPr lang="en-DE" sz="1400" dirty="0">
                  <a:solidFill>
                    <a:schemeClr val="tx1">
                      <a:lumMod val="75000"/>
                      <a:lumOff val="25000"/>
                    </a:schemeClr>
                  </a:solidFill>
                  <a:latin typeface="+mj-lt"/>
                </a:rPr>
                <a:t>Tree-map</a:t>
              </a:r>
              <a:endParaRPr lang="en-ID" sz="1400" dirty="0">
                <a:solidFill>
                  <a:schemeClr val="tx1">
                    <a:lumMod val="75000"/>
                    <a:lumOff val="25000"/>
                  </a:schemeClr>
                </a:solidFill>
                <a:latin typeface="+mj-lt"/>
              </a:endParaRPr>
            </a:p>
          </p:txBody>
        </p:sp>
        <p:sp>
          <p:nvSpPr>
            <p:cNvPr id="44" name="TextBox 43">
              <a:extLst>
                <a:ext uri="{FF2B5EF4-FFF2-40B4-BE49-F238E27FC236}">
                  <a16:creationId xmlns:a16="http://schemas.microsoft.com/office/drawing/2014/main" id="{41884167-C983-5CAC-CD56-DF6C53E16145}"/>
                </a:ext>
              </a:extLst>
            </p:cNvPr>
            <p:cNvSpPr txBox="1"/>
            <p:nvPr/>
          </p:nvSpPr>
          <p:spPr>
            <a:xfrm>
              <a:off x="5422900" y="5379363"/>
              <a:ext cx="1760357" cy="680268"/>
            </a:xfrm>
            <a:prstGeom prst="rect">
              <a:avLst/>
            </a:prstGeom>
            <a:noFill/>
          </p:spPr>
          <p:txBody>
            <a:bodyPr wrap="square" lIns="0" tIns="0" rIns="0" bIns="0" rtlCol="0">
              <a:spAutoFit/>
            </a:bodyPr>
            <a:lstStyle/>
            <a:p>
              <a:r>
                <a:rPr lang="en-US" sz="1000" b="0" i="0" dirty="0">
                  <a:solidFill>
                    <a:srgbClr val="333333"/>
                  </a:solidFill>
                  <a:effectLst/>
                </a:rPr>
                <a:t>A Tree-map displays hierarchical data as a set of nested rectangles. Each group is represented by a rectangle, which area is proportional to its value.</a:t>
              </a:r>
              <a:endParaRPr lang="en-ID" sz="1000" dirty="0">
                <a:solidFill>
                  <a:schemeClr val="tx1">
                    <a:lumMod val="75000"/>
                    <a:lumOff val="25000"/>
                  </a:schemeClr>
                </a:solidFill>
              </a:endParaRPr>
            </a:p>
          </p:txBody>
        </p:sp>
      </p:grpSp>
      <p:grpSp>
        <p:nvGrpSpPr>
          <p:cNvPr id="46" name="Group 45">
            <a:extLst>
              <a:ext uri="{FF2B5EF4-FFF2-40B4-BE49-F238E27FC236}">
                <a16:creationId xmlns:a16="http://schemas.microsoft.com/office/drawing/2014/main" id="{F5346840-D92C-3BB5-BB06-0733AED648E4}"/>
              </a:ext>
            </a:extLst>
          </p:cNvPr>
          <p:cNvGrpSpPr/>
          <p:nvPr/>
        </p:nvGrpSpPr>
        <p:grpSpPr>
          <a:xfrm>
            <a:off x="7260378" y="4032383"/>
            <a:ext cx="1465586" cy="1593099"/>
            <a:chOff x="5422900" y="5112663"/>
            <a:chExt cx="1760357" cy="1173724"/>
          </a:xfrm>
        </p:grpSpPr>
        <p:sp>
          <p:nvSpPr>
            <p:cNvPr id="48" name="TextBox 47">
              <a:extLst>
                <a:ext uri="{FF2B5EF4-FFF2-40B4-BE49-F238E27FC236}">
                  <a16:creationId xmlns:a16="http://schemas.microsoft.com/office/drawing/2014/main" id="{BCB54346-8A95-52A3-649C-FF22F2D2CF8F}"/>
                </a:ext>
              </a:extLst>
            </p:cNvPr>
            <p:cNvSpPr txBox="1"/>
            <p:nvPr/>
          </p:nvSpPr>
          <p:spPr>
            <a:xfrm>
              <a:off x="5422900" y="5112663"/>
              <a:ext cx="1760357" cy="158729"/>
            </a:xfrm>
            <a:prstGeom prst="rect">
              <a:avLst/>
            </a:prstGeom>
            <a:noFill/>
          </p:spPr>
          <p:txBody>
            <a:bodyPr wrap="square" lIns="0" tIns="0" rIns="0" bIns="0" rtlCol="0">
              <a:spAutoFit/>
            </a:bodyPr>
            <a:lstStyle/>
            <a:p>
              <a:r>
                <a:rPr lang="en-DE" sz="1400" dirty="0">
                  <a:solidFill>
                    <a:schemeClr val="tx1">
                      <a:lumMod val="75000"/>
                      <a:lumOff val="25000"/>
                    </a:schemeClr>
                  </a:solidFill>
                  <a:latin typeface="+mj-lt"/>
                </a:rPr>
                <a:t>Line Chart</a:t>
              </a:r>
              <a:endParaRPr lang="en-ID" sz="1400" dirty="0">
                <a:solidFill>
                  <a:schemeClr val="tx1">
                    <a:lumMod val="75000"/>
                    <a:lumOff val="25000"/>
                  </a:schemeClr>
                </a:solidFill>
                <a:latin typeface="+mj-lt"/>
              </a:endParaRPr>
            </a:p>
          </p:txBody>
        </p:sp>
        <p:sp>
          <p:nvSpPr>
            <p:cNvPr id="49" name="TextBox 48">
              <a:extLst>
                <a:ext uri="{FF2B5EF4-FFF2-40B4-BE49-F238E27FC236}">
                  <a16:creationId xmlns:a16="http://schemas.microsoft.com/office/drawing/2014/main" id="{3C37EA93-C7A8-8D40-D082-C744A043D996}"/>
                </a:ext>
              </a:extLst>
            </p:cNvPr>
            <p:cNvSpPr txBox="1"/>
            <p:nvPr/>
          </p:nvSpPr>
          <p:spPr>
            <a:xfrm>
              <a:off x="5422900" y="5379363"/>
              <a:ext cx="1760357" cy="907024"/>
            </a:xfrm>
            <a:prstGeom prst="rect">
              <a:avLst/>
            </a:prstGeom>
            <a:noFill/>
          </p:spPr>
          <p:txBody>
            <a:bodyPr wrap="square" lIns="0" tIns="0" rIns="0" bIns="0" rtlCol="0">
              <a:spAutoFit/>
            </a:bodyPr>
            <a:lstStyle/>
            <a:p>
              <a:pPr algn="l"/>
              <a:r>
                <a:rPr lang="en-US" sz="1000" b="0" i="0" dirty="0">
                  <a:solidFill>
                    <a:srgbClr val="333333"/>
                  </a:solidFill>
                  <a:effectLst/>
                </a:rPr>
                <a:t>A line chart or line graph displays the evolution of one or several numeric variables. Data points are connected by straight line segments.</a:t>
              </a:r>
            </a:p>
            <a:p>
              <a:br>
                <a:rPr lang="en-US" sz="1000" dirty="0"/>
              </a:br>
              <a:endParaRPr lang="en-ID" sz="1000" dirty="0">
                <a:solidFill>
                  <a:schemeClr val="tx1">
                    <a:lumMod val="75000"/>
                    <a:lumOff val="25000"/>
                  </a:schemeClr>
                </a:solidFill>
              </a:endParaRPr>
            </a:p>
          </p:txBody>
        </p:sp>
      </p:grpSp>
      <p:grpSp>
        <p:nvGrpSpPr>
          <p:cNvPr id="51" name="Group 50">
            <a:extLst>
              <a:ext uri="{FF2B5EF4-FFF2-40B4-BE49-F238E27FC236}">
                <a16:creationId xmlns:a16="http://schemas.microsoft.com/office/drawing/2014/main" id="{971E19ED-C215-2CEF-E2FE-CEFEBF9DA4A4}"/>
              </a:ext>
            </a:extLst>
          </p:cNvPr>
          <p:cNvGrpSpPr/>
          <p:nvPr/>
        </p:nvGrpSpPr>
        <p:grpSpPr>
          <a:xfrm>
            <a:off x="8841051" y="4026085"/>
            <a:ext cx="1465586" cy="1131434"/>
            <a:chOff x="5422900" y="5112663"/>
            <a:chExt cx="1760357" cy="833590"/>
          </a:xfrm>
        </p:grpSpPr>
        <p:sp>
          <p:nvSpPr>
            <p:cNvPr id="53" name="TextBox 52">
              <a:extLst>
                <a:ext uri="{FF2B5EF4-FFF2-40B4-BE49-F238E27FC236}">
                  <a16:creationId xmlns:a16="http://schemas.microsoft.com/office/drawing/2014/main" id="{0A113563-17A6-B937-D217-CE3B773FCE9C}"/>
                </a:ext>
              </a:extLst>
            </p:cNvPr>
            <p:cNvSpPr txBox="1"/>
            <p:nvPr/>
          </p:nvSpPr>
          <p:spPr>
            <a:xfrm>
              <a:off x="5422900" y="5112663"/>
              <a:ext cx="1760357" cy="158729"/>
            </a:xfrm>
            <a:prstGeom prst="rect">
              <a:avLst/>
            </a:prstGeom>
            <a:noFill/>
          </p:spPr>
          <p:txBody>
            <a:bodyPr wrap="square" lIns="0" tIns="0" rIns="0" bIns="0" rtlCol="0">
              <a:spAutoFit/>
            </a:bodyPr>
            <a:lstStyle/>
            <a:p>
              <a:r>
                <a:rPr lang="en-DE" sz="1400" dirty="0">
                  <a:solidFill>
                    <a:schemeClr val="tx1">
                      <a:lumMod val="75000"/>
                      <a:lumOff val="25000"/>
                    </a:schemeClr>
                  </a:solidFill>
                  <a:latin typeface="+mj-lt"/>
                </a:rPr>
                <a:t>Choropleth map</a:t>
              </a:r>
              <a:endParaRPr lang="en-ID" sz="1400" dirty="0">
                <a:solidFill>
                  <a:schemeClr val="tx1">
                    <a:lumMod val="75000"/>
                    <a:lumOff val="25000"/>
                  </a:schemeClr>
                </a:solidFill>
                <a:latin typeface="+mj-lt"/>
              </a:endParaRPr>
            </a:p>
          </p:txBody>
        </p:sp>
        <p:sp>
          <p:nvSpPr>
            <p:cNvPr id="54" name="TextBox 53">
              <a:extLst>
                <a:ext uri="{FF2B5EF4-FFF2-40B4-BE49-F238E27FC236}">
                  <a16:creationId xmlns:a16="http://schemas.microsoft.com/office/drawing/2014/main" id="{FB1DD8DC-3A66-0FD1-7926-25385CA7F5C7}"/>
                </a:ext>
              </a:extLst>
            </p:cNvPr>
            <p:cNvSpPr txBox="1"/>
            <p:nvPr/>
          </p:nvSpPr>
          <p:spPr>
            <a:xfrm>
              <a:off x="5422900" y="5379363"/>
              <a:ext cx="1760357" cy="566890"/>
            </a:xfrm>
            <a:prstGeom prst="rect">
              <a:avLst/>
            </a:prstGeom>
            <a:noFill/>
          </p:spPr>
          <p:txBody>
            <a:bodyPr wrap="square" lIns="0" tIns="0" rIns="0" bIns="0" rtlCol="0">
              <a:spAutoFit/>
            </a:bodyPr>
            <a:lstStyle/>
            <a:p>
              <a:pPr algn="l"/>
              <a:r>
                <a:rPr lang="en-US" sz="1000" b="0" i="0" dirty="0">
                  <a:solidFill>
                    <a:srgbClr val="333333"/>
                  </a:solidFill>
                  <a:effectLst/>
                </a:rPr>
                <a:t>A choropleth map displays divided geographical areas or regions that are colored in relation to a numeric variable.</a:t>
              </a:r>
              <a:endParaRPr lang="en-ID" sz="1000" dirty="0">
                <a:solidFill>
                  <a:schemeClr val="tx1">
                    <a:lumMod val="75000"/>
                    <a:lumOff val="25000"/>
                  </a:schemeClr>
                </a:solidFill>
              </a:endParaRPr>
            </a:p>
          </p:txBody>
        </p:sp>
      </p:grpSp>
    </p:spTree>
    <p:extLst>
      <p:ext uri="{BB962C8B-B14F-4D97-AF65-F5344CB8AC3E}">
        <p14:creationId xmlns:p14="http://schemas.microsoft.com/office/powerpoint/2010/main" val="1968089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Badge 3 with solid fill">
            <a:extLst>
              <a:ext uri="{FF2B5EF4-FFF2-40B4-BE49-F238E27FC236}">
                <a16:creationId xmlns:a16="http://schemas.microsoft.com/office/drawing/2014/main" id="{3B827DA6-42C5-43B5-9FF7-C08AF79DE0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606" y="117843"/>
            <a:ext cx="772941" cy="772941"/>
          </a:xfrm>
          <a:prstGeom prst="rect">
            <a:avLst/>
          </a:prstGeom>
        </p:spPr>
      </p:pic>
      <p:sp>
        <p:nvSpPr>
          <p:cNvPr id="2" name="Title 1">
            <a:extLst>
              <a:ext uri="{FF2B5EF4-FFF2-40B4-BE49-F238E27FC236}">
                <a16:creationId xmlns:a16="http://schemas.microsoft.com/office/drawing/2014/main" id="{3A27F5D4-E261-4336-BB4F-FC9F256E4849}"/>
              </a:ext>
            </a:extLst>
          </p:cNvPr>
          <p:cNvSpPr>
            <a:spLocks noGrp="1"/>
          </p:cNvSpPr>
          <p:nvPr>
            <p:ph type="title"/>
          </p:nvPr>
        </p:nvSpPr>
        <p:spPr>
          <a:xfrm>
            <a:off x="1493769" y="88128"/>
            <a:ext cx="4589634" cy="706662"/>
          </a:xfrm>
        </p:spPr>
        <p:txBody>
          <a:bodyPr/>
          <a:lstStyle/>
          <a:p>
            <a:r>
              <a:rPr lang="en-DE" dirty="0"/>
              <a:t>Methods &amp; Steps</a:t>
            </a:r>
            <a:endParaRPr lang="en-ID" dirty="0"/>
          </a:p>
        </p:txBody>
      </p:sp>
      <p:sp>
        <p:nvSpPr>
          <p:cNvPr id="3" name="Date Placeholder 2">
            <a:extLst>
              <a:ext uri="{FF2B5EF4-FFF2-40B4-BE49-F238E27FC236}">
                <a16:creationId xmlns:a16="http://schemas.microsoft.com/office/drawing/2014/main" id="{B0F744E6-9970-4FC5-8760-4C39B791BAC6}"/>
              </a:ext>
            </a:extLst>
          </p:cNvPr>
          <p:cNvSpPr>
            <a:spLocks noGrp="1"/>
          </p:cNvSpPr>
          <p:nvPr>
            <p:ph type="dt" sz="half" idx="10"/>
          </p:nvPr>
        </p:nvSpPr>
        <p:spPr/>
        <p:txBody>
          <a:bodyPr/>
          <a:lstStyle/>
          <a:p>
            <a:fld id="{9869A797-63B8-43CD-BD01-786DE50012A9}" type="datetime1">
              <a:rPr lang="en-ID" smtClean="0"/>
              <a:t>01/07/2023</a:t>
            </a:fld>
            <a:endParaRPr lang="en-ID"/>
          </a:p>
        </p:txBody>
      </p:sp>
      <p:sp>
        <p:nvSpPr>
          <p:cNvPr id="22" name="Footer Placeholder 21">
            <a:extLst>
              <a:ext uri="{FF2B5EF4-FFF2-40B4-BE49-F238E27FC236}">
                <a16:creationId xmlns:a16="http://schemas.microsoft.com/office/drawing/2014/main" id="{636DA5F5-5D6F-404B-8BA5-2CF6B935D002}"/>
              </a:ext>
            </a:extLst>
          </p:cNvPr>
          <p:cNvSpPr>
            <a:spLocks noGrp="1"/>
          </p:cNvSpPr>
          <p:nvPr>
            <p:ph type="ftr" sz="quarter" idx="11"/>
          </p:nvPr>
        </p:nvSpPr>
        <p:spPr/>
        <p:txBody>
          <a:bodyPr/>
          <a:lstStyle/>
          <a:p>
            <a:pPr algn="l"/>
            <a:r>
              <a:rPr lang="en-DE" dirty="0"/>
              <a:t>Data Visualization SS23</a:t>
            </a:r>
            <a:endParaRPr lang="en-ID" dirty="0">
              <a:solidFill>
                <a:schemeClr val="bg1"/>
              </a:solidFill>
              <a:latin typeface="+mj-lt"/>
            </a:endParaRPr>
          </a:p>
        </p:txBody>
      </p:sp>
      <p:sp>
        <p:nvSpPr>
          <p:cNvPr id="4" name="Slide Number Placeholder 3">
            <a:extLst>
              <a:ext uri="{FF2B5EF4-FFF2-40B4-BE49-F238E27FC236}">
                <a16:creationId xmlns:a16="http://schemas.microsoft.com/office/drawing/2014/main" id="{D5DA88F8-379B-44E4-8B22-EBA053A9E499}"/>
              </a:ext>
            </a:extLst>
          </p:cNvPr>
          <p:cNvSpPr>
            <a:spLocks noGrp="1"/>
          </p:cNvSpPr>
          <p:nvPr>
            <p:ph type="sldNum" sz="quarter" idx="12"/>
          </p:nvPr>
        </p:nvSpPr>
        <p:spPr/>
        <p:txBody>
          <a:bodyPr/>
          <a:lstStyle/>
          <a:p>
            <a:fld id="{20A13858-C2AA-4A16-A43A-77ABAD7631C2}" type="slidenum">
              <a:rPr lang="en-ID" smtClean="0"/>
              <a:pPr/>
              <a:t>6</a:t>
            </a:fld>
            <a:endParaRPr lang="en-ID" dirty="0"/>
          </a:p>
        </p:txBody>
      </p:sp>
      <p:pic>
        <p:nvPicPr>
          <p:cNvPr id="8" name="Picture 7" descr="A picture containing text, font, graphics, typography&#10;&#10;Description automatically generated">
            <a:extLst>
              <a:ext uri="{FF2B5EF4-FFF2-40B4-BE49-F238E27FC236}">
                <a16:creationId xmlns:a16="http://schemas.microsoft.com/office/drawing/2014/main" id="{8C396773-CF45-B05C-17C7-0AA8516B56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7260" y="63825"/>
            <a:ext cx="2226802" cy="483703"/>
          </a:xfrm>
          <a:prstGeom prst="rect">
            <a:avLst/>
          </a:prstGeom>
        </p:spPr>
      </p:pic>
      <p:sp>
        <p:nvSpPr>
          <p:cNvPr id="9" name="TextBox 8">
            <a:extLst>
              <a:ext uri="{FF2B5EF4-FFF2-40B4-BE49-F238E27FC236}">
                <a16:creationId xmlns:a16="http://schemas.microsoft.com/office/drawing/2014/main" id="{2E4AA714-C134-E46F-960C-30A21AF9AB23}"/>
              </a:ext>
            </a:extLst>
          </p:cNvPr>
          <p:cNvSpPr txBox="1"/>
          <p:nvPr/>
        </p:nvSpPr>
        <p:spPr>
          <a:xfrm>
            <a:off x="609600" y="1848868"/>
            <a:ext cx="7068337" cy="1077218"/>
          </a:xfrm>
          <a:prstGeom prst="rect">
            <a:avLst/>
          </a:prstGeom>
          <a:noFill/>
        </p:spPr>
        <p:txBody>
          <a:bodyPr wrap="square" lIns="0" tIns="0" rIns="0" bIns="0" rtlCol="0">
            <a:spAutoFit/>
          </a:bodyPr>
          <a:lstStyle/>
          <a:p>
            <a:pPr marL="285750" indent="-285750" algn="l">
              <a:buClr>
                <a:srgbClr val="91B5B5"/>
              </a:buClr>
              <a:buFont typeface="Arial" panose="020B0604020202020204" pitchFamily="34" charset="0"/>
              <a:buChar char="•"/>
            </a:pPr>
            <a:r>
              <a:rPr lang="en-US" sz="1400" b="0" i="0" dirty="0">
                <a:solidFill>
                  <a:srgbClr val="333333"/>
                </a:solidFill>
                <a:effectLst/>
              </a:rPr>
              <a:t>Apart from that, here we used Morbidity rate as a factor to calculate the severity of diseases.</a:t>
            </a:r>
          </a:p>
          <a:p>
            <a:pPr marL="285750" indent="-285750" algn="l">
              <a:buClr>
                <a:srgbClr val="91B5B5"/>
              </a:buClr>
              <a:buFont typeface="Arial" panose="020B0604020202020204" pitchFamily="34" charset="0"/>
              <a:buChar char="•"/>
            </a:pPr>
            <a:r>
              <a:rPr lang="en-US" sz="1400" b="0" i="0" dirty="0">
                <a:solidFill>
                  <a:srgbClr val="333333"/>
                </a:solidFill>
                <a:effectLst/>
              </a:rPr>
              <a:t>The morbidity rate measures the portion of people in a specific geographical location who contracted a particular disease during a specific period. It indicates the frequency of the disease appearing in a population.</a:t>
            </a:r>
            <a:r>
              <a:rPr lang="en-DE" sz="1400" b="0" i="0" dirty="0">
                <a:solidFill>
                  <a:srgbClr val="333333"/>
                </a:solidFill>
                <a:effectLst/>
              </a:rPr>
              <a:t> </a:t>
            </a:r>
            <a:r>
              <a:rPr lang="en-US" sz="1400" b="0" i="0" dirty="0">
                <a:solidFill>
                  <a:srgbClr val="333333"/>
                </a:solidFill>
                <a:effectLst/>
              </a:rPr>
              <a:t>The formula to calculate respective factor is :</a:t>
            </a:r>
          </a:p>
          <a:p>
            <a:pPr marL="285750" indent="-285750">
              <a:spcAft>
                <a:spcPts val="300"/>
              </a:spcAft>
              <a:buClr>
                <a:srgbClr val="91B5B5"/>
              </a:buClr>
              <a:buFont typeface="Arial" panose="020B0604020202020204" pitchFamily="34" charset="0"/>
              <a:buChar char="•"/>
            </a:pPr>
            <a:endParaRPr lang="da-DK" sz="1400" dirty="0">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83A4E2E-B765-D939-482D-8C1741DD7767}"/>
                  </a:ext>
                </a:extLst>
              </p:cNvPr>
              <p:cNvSpPr txBox="1"/>
              <p:nvPr/>
            </p:nvSpPr>
            <p:spPr>
              <a:xfrm>
                <a:off x="2869832" y="3098417"/>
                <a:ext cx="5486400" cy="433388"/>
              </a:xfrm>
              <a:prstGeom prst="rect">
                <a:avLst/>
              </a:prstGeom>
              <a:noFill/>
            </p:spPr>
            <p:txBody>
              <a:bodyPr wrap="square" lIns="0" tIns="0" rIns="0" bIns="0" rtlCol="0">
                <a:spAutoFit/>
              </a:bodyPr>
              <a:lstStyle/>
              <a:p>
                <a14:m>
                  <m:oMath xmlns:m="http://schemas.openxmlformats.org/officeDocument/2006/math">
                    <m:r>
                      <a:rPr lang="en-DE" b="0" i="1" smtClean="0">
                        <a:solidFill>
                          <a:schemeClr val="tx1">
                            <a:lumMod val="75000"/>
                            <a:lumOff val="25000"/>
                          </a:schemeClr>
                        </a:solidFill>
                        <a:latin typeface="Cambria Math" panose="02040503050406030204" pitchFamily="18" charset="0"/>
                      </a:rPr>
                      <m:t>𝑀𝑜𝑟𝑏𝑖𝑑𝑖𝑡𝑦</m:t>
                    </m:r>
                    <m:r>
                      <a:rPr lang="en-DE" b="0" i="1" smtClean="0">
                        <a:solidFill>
                          <a:schemeClr val="tx1">
                            <a:lumMod val="75000"/>
                            <a:lumOff val="25000"/>
                          </a:schemeClr>
                        </a:solidFill>
                        <a:latin typeface="Cambria Math" panose="02040503050406030204" pitchFamily="18" charset="0"/>
                      </a:rPr>
                      <m:t> </m:t>
                    </m:r>
                    <m:r>
                      <a:rPr lang="en-DE" b="0" i="1" smtClean="0">
                        <a:solidFill>
                          <a:schemeClr val="tx1">
                            <a:lumMod val="75000"/>
                            <a:lumOff val="25000"/>
                          </a:schemeClr>
                        </a:solidFill>
                        <a:latin typeface="Cambria Math" panose="02040503050406030204" pitchFamily="18" charset="0"/>
                      </a:rPr>
                      <m:t>𝑅𝑎𝑡𝑒</m:t>
                    </m:r>
                    <m:r>
                      <a:rPr lang="en-DE" b="0" i="1" smtClean="0">
                        <a:solidFill>
                          <a:schemeClr val="tx1">
                            <a:lumMod val="75000"/>
                            <a:lumOff val="25000"/>
                          </a:schemeClr>
                        </a:solidFill>
                        <a:latin typeface="Cambria Math" panose="02040503050406030204" pitchFamily="18" charset="0"/>
                      </a:rPr>
                      <m:t> </m:t>
                    </m:r>
                    <m:d>
                      <m:dPr>
                        <m:ctrlPr>
                          <a:rPr lang="en-DE" b="0" i="1" smtClean="0">
                            <a:solidFill>
                              <a:schemeClr val="tx1">
                                <a:lumMod val="75000"/>
                                <a:lumOff val="25000"/>
                              </a:schemeClr>
                            </a:solidFill>
                            <a:latin typeface="Cambria Math" panose="02040503050406030204" pitchFamily="18" charset="0"/>
                          </a:rPr>
                        </m:ctrlPr>
                      </m:dPr>
                      <m:e>
                        <m:r>
                          <a:rPr lang="en-DE" b="0" i="1" smtClean="0">
                            <a:solidFill>
                              <a:schemeClr val="tx1">
                                <a:lumMod val="75000"/>
                                <a:lumOff val="25000"/>
                              </a:schemeClr>
                            </a:solidFill>
                            <a:latin typeface="Cambria Math" panose="02040503050406030204" pitchFamily="18" charset="0"/>
                          </a:rPr>
                          <m:t>%</m:t>
                        </m:r>
                      </m:e>
                    </m:d>
                    <m:r>
                      <a:rPr lang="en-DE" b="0" i="1" smtClean="0">
                        <a:solidFill>
                          <a:schemeClr val="tx1">
                            <a:lumMod val="75000"/>
                            <a:lumOff val="25000"/>
                          </a:schemeClr>
                        </a:solidFill>
                        <a:latin typeface="Cambria Math" panose="02040503050406030204" pitchFamily="18" charset="0"/>
                      </a:rPr>
                      <m:t>=</m:t>
                    </m:r>
                    <m:f>
                      <m:fPr>
                        <m:ctrlPr>
                          <a:rPr lang="en-DE" b="0" i="1" smtClean="0">
                            <a:solidFill>
                              <a:schemeClr val="tx1">
                                <a:lumMod val="75000"/>
                                <a:lumOff val="25000"/>
                              </a:schemeClr>
                            </a:solidFill>
                            <a:latin typeface="Cambria Math" panose="02040503050406030204" pitchFamily="18" charset="0"/>
                          </a:rPr>
                        </m:ctrlPr>
                      </m:fPr>
                      <m:num>
                        <m:r>
                          <a:rPr lang="en-DE" b="0" i="1" smtClean="0">
                            <a:solidFill>
                              <a:schemeClr val="tx1">
                                <a:lumMod val="75000"/>
                                <a:lumOff val="25000"/>
                              </a:schemeClr>
                            </a:solidFill>
                            <a:latin typeface="Cambria Math" panose="02040503050406030204" pitchFamily="18" charset="0"/>
                          </a:rPr>
                          <m:t>𝑇𝑜𝑡𝑎𝑙</m:t>
                        </m:r>
                        <m:r>
                          <a:rPr lang="en-DE" b="0" i="1" smtClean="0">
                            <a:solidFill>
                              <a:schemeClr val="tx1">
                                <a:lumMod val="75000"/>
                                <a:lumOff val="25000"/>
                              </a:schemeClr>
                            </a:solidFill>
                            <a:latin typeface="Cambria Math" panose="02040503050406030204" pitchFamily="18" charset="0"/>
                          </a:rPr>
                          <m:t> </m:t>
                        </m:r>
                        <m:r>
                          <a:rPr lang="en-DE" b="0" i="1" smtClean="0">
                            <a:solidFill>
                              <a:schemeClr val="tx1">
                                <a:lumMod val="75000"/>
                                <a:lumOff val="25000"/>
                              </a:schemeClr>
                            </a:solidFill>
                            <a:latin typeface="Cambria Math" panose="02040503050406030204" pitchFamily="18" charset="0"/>
                          </a:rPr>
                          <m:t>𝑁𝑜</m:t>
                        </m:r>
                        <m:r>
                          <a:rPr lang="en-DE" b="0" i="1" smtClean="0">
                            <a:solidFill>
                              <a:schemeClr val="tx1">
                                <a:lumMod val="75000"/>
                                <a:lumOff val="25000"/>
                              </a:schemeClr>
                            </a:solidFill>
                            <a:latin typeface="Cambria Math" panose="02040503050406030204" pitchFamily="18" charset="0"/>
                          </a:rPr>
                          <m:t>. </m:t>
                        </m:r>
                        <m:r>
                          <a:rPr lang="en-DE" b="0" i="1" smtClean="0">
                            <a:solidFill>
                              <a:schemeClr val="tx1">
                                <a:lumMod val="75000"/>
                                <a:lumOff val="25000"/>
                              </a:schemeClr>
                            </a:solidFill>
                            <a:latin typeface="Cambria Math" panose="02040503050406030204" pitchFamily="18" charset="0"/>
                          </a:rPr>
                          <m:t>𝑜𝑓</m:t>
                        </m:r>
                        <m:r>
                          <a:rPr lang="en-DE" b="0" i="1" smtClean="0">
                            <a:solidFill>
                              <a:schemeClr val="tx1">
                                <a:lumMod val="75000"/>
                                <a:lumOff val="25000"/>
                              </a:schemeClr>
                            </a:solidFill>
                            <a:latin typeface="Cambria Math" panose="02040503050406030204" pitchFamily="18" charset="0"/>
                          </a:rPr>
                          <m:t> </m:t>
                        </m:r>
                        <m:r>
                          <a:rPr lang="en-DE" b="0" i="1" smtClean="0">
                            <a:solidFill>
                              <a:schemeClr val="tx1">
                                <a:lumMod val="75000"/>
                                <a:lumOff val="25000"/>
                              </a:schemeClr>
                            </a:solidFill>
                            <a:latin typeface="Cambria Math" panose="02040503050406030204" pitchFamily="18" charset="0"/>
                          </a:rPr>
                          <m:t>𝑐𝑎𝑠𝑒</m:t>
                        </m:r>
                        <m:r>
                          <a:rPr lang="en-DE" b="0" i="1" smtClean="0">
                            <a:solidFill>
                              <a:schemeClr val="tx1">
                                <a:lumMod val="75000"/>
                                <a:lumOff val="25000"/>
                              </a:schemeClr>
                            </a:solidFill>
                            <a:latin typeface="Cambria Math" panose="02040503050406030204" pitchFamily="18" charset="0"/>
                          </a:rPr>
                          <m:t> </m:t>
                        </m:r>
                        <m:r>
                          <a:rPr lang="en-DE" b="0" i="1" smtClean="0">
                            <a:solidFill>
                              <a:schemeClr val="tx1">
                                <a:lumMod val="75000"/>
                                <a:lumOff val="25000"/>
                              </a:schemeClr>
                            </a:solidFill>
                            <a:latin typeface="Cambria Math" panose="02040503050406030204" pitchFamily="18" charset="0"/>
                          </a:rPr>
                          <m:t>𝑜𝑓</m:t>
                        </m:r>
                        <m:r>
                          <a:rPr lang="en-DE" b="0" i="1" smtClean="0">
                            <a:solidFill>
                              <a:schemeClr val="tx1">
                                <a:lumMod val="75000"/>
                                <a:lumOff val="25000"/>
                              </a:schemeClr>
                            </a:solidFill>
                            <a:latin typeface="Cambria Math" panose="02040503050406030204" pitchFamily="18" charset="0"/>
                          </a:rPr>
                          <m:t> </m:t>
                        </m:r>
                        <m:r>
                          <a:rPr lang="en-DE" b="0" i="1" smtClean="0">
                            <a:solidFill>
                              <a:schemeClr val="tx1">
                                <a:lumMod val="75000"/>
                                <a:lumOff val="25000"/>
                              </a:schemeClr>
                            </a:solidFill>
                            <a:latin typeface="Cambria Math" panose="02040503050406030204" pitchFamily="18" charset="0"/>
                          </a:rPr>
                          <m:t>𝑑𝑖𝑠𝑒𝑎𝑠𝑒</m:t>
                        </m:r>
                      </m:num>
                      <m:den>
                        <m:r>
                          <a:rPr lang="en-DE" b="0" i="1" smtClean="0">
                            <a:solidFill>
                              <a:schemeClr val="tx1">
                                <a:lumMod val="75000"/>
                                <a:lumOff val="25000"/>
                              </a:schemeClr>
                            </a:solidFill>
                            <a:latin typeface="Cambria Math" panose="02040503050406030204" pitchFamily="18" charset="0"/>
                          </a:rPr>
                          <m:t>𝑇𝑜𝑡𝑎𝑙</m:t>
                        </m:r>
                        <m:r>
                          <a:rPr lang="en-DE" b="0" i="1" smtClean="0">
                            <a:solidFill>
                              <a:schemeClr val="tx1">
                                <a:lumMod val="75000"/>
                                <a:lumOff val="25000"/>
                              </a:schemeClr>
                            </a:solidFill>
                            <a:latin typeface="Cambria Math" panose="02040503050406030204" pitchFamily="18" charset="0"/>
                          </a:rPr>
                          <m:t> </m:t>
                        </m:r>
                        <m:r>
                          <a:rPr lang="en-DE" b="0" i="1" smtClean="0">
                            <a:solidFill>
                              <a:schemeClr val="tx1">
                                <a:lumMod val="75000"/>
                                <a:lumOff val="25000"/>
                              </a:schemeClr>
                            </a:solidFill>
                            <a:latin typeface="Cambria Math" panose="02040503050406030204" pitchFamily="18" charset="0"/>
                          </a:rPr>
                          <m:t>𝑃𝑜𝑝𝑢𝑙𝑎𝑡𝑖𝑜𝑛</m:t>
                        </m:r>
                      </m:den>
                    </m:f>
                  </m:oMath>
                </a14:m>
                <a:r>
                  <a:rPr lang="en-DE" dirty="0">
                    <a:solidFill>
                      <a:schemeClr val="tx1">
                        <a:lumMod val="75000"/>
                        <a:lumOff val="25000"/>
                      </a:schemeClr>
                    </a:solidFill>
                  </a:rPr>
                  <a:t> X</a:t>
                </a:r>
                <a14:m>
                  <m:oMath xmlns:m="http://schemas.openxmlformats.org/officeDocument/2006/math">
                    <m:r>
                      <a:rPr lang="en-DE" i="1">
                        <a:solidFill>
                          <a:schemeClr val="tx1">
                            <a:lumMod val="75000"/>
                            <a:lumOff val="25000"/>
                          </a:schemeClr>
                        </a:solidFill>
                        <a:latin typeface="Cambria Math" panose="02040503050406030204" pitchFamily="18" charset="0"/>
                      </a:rPr>
                      <m:t> 100</m:t>
                    </m:r>
                  </m:oMath>
                </a14:m>
                <a:endParaRPr lang="en-IN" dirty="0">
                  <a:solidFill>
                    <a:schemeClr val="tx1">
                      <a:lumMod val="75000"/>
                      <a:lumOff val="25000"/>
                    </a:schemeClr>
                  </a:solidFill>
                </a:endParaRPr>
              </a:p>
            </p:txBody>
          </p:sp>
        </mc:Choice>
        <mc:Fallback xmlns="">
          <p:sp>
            <p:nvSpPr>
              <p:cNvPr id="5" name="TextBox 4">
                <a:extLst>
                  <a:ext uri="{FF2B5EF4-FFF2-40B4-BE49-F238E27FC236}">
                    <a16:creationId xmlns:a16="http://schemas.microsoft.com/office/drawing/2014/main" id="{683A4E2E-B765-D939-482D-8C1741DD7767}"/>
                  </a:ext>
                </a:extLst>
              </p:cNvPr>
              <p:cNvSpPr txBox="1">
                <a:spLocks noRot="1" noChangeAspect="1" noMove="1" noResize="1" noEditPoints="1" noAdjustHandles="1" noChangeArrowheads="1" noChangeShapeType="1" noTextEdit="1"/>
              </p:cNvSpPr>
              <p:nvPr/>
            </p:nvSpPr>
            <p:spPr>
              <a:xfrm>
                <a:off x="2869832" y="3098417"/>
                <a:ext cx="5486400" cy="433388"/>
              </a:xfrm>
              <a:prstGeom prst="rect">
                <a:avLst/>
              </a:prstGeom>
              <a:blipFill>
                <a:blip r:embed="rId5"/>
                <a:stretch>
                  <a:fillRect l="-2000" t="-2817" b="-16901"/>
                </a:stretch>
              </a:blipFill>
            </p:spPr>
            <p:txBody>
              <a:bodyPr/>
              <a:lstStyle/>
              <a:p>
                <a:r>
                  <a:rPr lang="en-IN">
                    <a:noFill/>
                  </a:rPr>
                  <a:t> </a:t>
                </a:r>
              </a:p>
            </p:txBody>
          </p:sp>
        </mc:Fallback>
      </mc:AlternateContent>
      <p:sp>
        <p:nvSpPr>
          <p:cNvPr id="6" name="TextBox 5">
            <a:extLst>
              <a:ext uri="{FF2B5EF4-FFF2-40B4-BE49-F238E27FC236}">
                <a16:creationId xmlns:a16="http://schemas.microsoft.com/office/drawing/2014/main" id="{C2D374FD-7AF4-EB7F-C008-42E9595A56AD}"/>
              </a:ext>
            </a:extLst>
          </p:cNvPr>
          <p:cNvSpPr txBox="1"/>
          <p:nvPr/>
        </p:nvSpPr>
        <p:spPr>
          <a:xfrm>
            <a:off x="610860" y="4215469"/>
            <a:ext cx="7497828" cy="861774"/>
          </a:xfrm>
          <a:prstGeom prst="rect">
            <a:avLst/>
          </a:prstGeom>
          <a:noFill/>
        </p:spPr>
        <p:txBody>
          <a:bodyPr wrap="square" lIns="0" tIns="0" rIns="0" bIns="0" rtlCol="0">
            <a:spAutoFit/>
          </a:bodyPr>
          <a:lstStyle/>
          <a:p>
            <a:pPr marL="285750" indent="-285750" algn="l">
              <a:buClr>
                <a:srgbClr val="91B5B5"/>
              </a:buClr>
              <a:buFont typeface="Arial" panose="020B0604020202020204" pitchFamily="34" charset="0"/>
              <a:buChar char="•"/>
            </a:pPr>
            <a:r>
              <a:rPr lang="en-US" sz="1400" b="0" i="0" dirty="0">
                <a:solidFill>
                  <a:srgbClr val="333333"/>
                </a:solidFill>
                <a:effectLst/>
              </a:rPr>
              <a:t>A</a:t>
            </a:r>
            <a:r>
              <a:rPr lang="en-DE" sz="1400" b="0" i="0" dirty="0">
                <a:solidFill>
                  <a:srgbClr val="333333"/>
                </a:solidFill>
                <a:effectLst/>
              </a:rPr>
              <a:t>dditionally we used “Plotly” library for interactive graphs.</a:t>
            </a:r>
          </a:p>
          <a:p>
            <a:pPr marL="285750" indent="-285750">
              <a:buClr>
                <a:srgbClr val="91B5B5"/>
              </a:buClr>
              <a:buFont typeface="Arial" panose="020B0604020202020204" pitchFamily="34" charset="0"/>
              <a:buChar char="•"/>
            </a:pPr>
            <a:r>
              <a:rPr lang="en-US" sz="1400" b="0" i="0" dirty="0">
                <a:effectLst/>
              </a:rPr>
              <a:t>Plotly provides online graphing, analytics, and statistics tools for individuals and collaboration, as well as scientific graphing libraries</a:t>
            </a:r>
            <a:r>
              <a:rPr lang="en-DE" sz="1400" b="0" i="0" dirty="0">
                <a:effectLst/>
              </a:rPr>
              <a:t> </a:t>
            </a:r>
            <a:r>
              <a:rPr lang="en-US" sz="1400" b="0" i="0" dirty="0">
                <a:effectLst/>
              </a:rPr>
              <a:t>for </a:t>
            </a:r>
            <a:r>
              <a:rPr lang="en-US" sz="1400" b="0" i="0" u="none" strike="noStrike" dirty="0">
                <a:effectLst/>
              </a:rPr>
              <a:t>Python</a:t>
            </a:r>
            <a:r>
              <a:rPr lang="en-US" sz="1400" b="0" i="0" dirty="0">
                <a:effectLst/>
              </a:rPr>
              <a:t>, </a:t>
            </a:r>
            <a:r>
              <a:rPr lang="en-US" sz="1400" b="0" i="0" u="none" strike="noStrike" dirty="0">
                <a:effectLst/>
              </a:rPr>
              <a:t>R</a:t>
            </a:r>
            <a:r>
              <a:rPr lang="en-US" sz="1400" b="0" i="0" dirty="0">
                <a:effectLst/>
              </a:rPr>
              <a:t>, </a:t>
            </a:r>
            <a:r>
              <a:rPr lang="en-US" sz="1400" b="0" i="0" u="none" strike="noStrike" dirty="0">
                <a:effectLst/>
              </a:rPr>
              <a:t>MATLAB</a:t>
            </a:r>
            <a:r>
              <a:rPr lang="en-US" sz="1400" b="0" i="0" dirty="0">
                <a:effectLst/>
              </a:rPr>
              <a:t>, </a:t>
            </a:r>
            <a:r>
              <a:rPr lang="en-US" sz="1400" b="0" i="0" u="none" strike="noStrike" dirty="0">
                <a:effectLst/>
              </a:rPr>
              <a:t>Perl</a:t>
            </a:r>
            <a:r>
              <a:rPr lang="en-US" sz="1400" b="0" i="0" dirty="0">
                <a:effectLst/>
              </a:rPr>
              <a:t>, </a:t>
            </a:r>
            <a:r>
              <a:rPr lang="en-US" sz="1400" b="0" i="0" u="none" strike="noStrike" dirty="0">
                <a:effectLst/>
              </a:rPr>
              <a:t>Julia</a:t>
            </a:r>
            <a:r>
              <a:rPr lang="en-US" sz="1400" b="0" i="0" dirty="0">
                <a:effectLst/>
              </a:rPr>
              <a:t>, </a:t>
            </a:r>
            <a:r>
              <a:rPr lang="en-US" sz="1400" b="0" i="0" u="none" strike="noStrike" dirty="0">
                <a:effectLst/>
              </a:rPr>
              <a:t>Arduino</a:t>
            </a:r>
            <a:r>
              <a:rPr lang="en-US" sz="1400" b="0" i="0" dirty="0">
                <a:effectLst/>
              </a:rPr>
              <a:t>, </a:t>
            </a:r>
            <a:r>
              <a:rPr lang="en-US" sz="1400" b="0" i="0" u="none" strike="noStrike" dirty="0">
                <a:effectLst/>
              </a:rPr>
              <a:t>JavaScript</a:t>
            </a:r>
            <a:r>
              <a:rPr lang="en-US" sz="1400" b="0" i="0" u="none" strike="noStrike" baseline="30000" dirty="0">
                <a:effectLst/>
              </a:rPr>
              <a:t>[1]</a:t>
            </a:r>
            <a:r>
              <a:rPr lang="en-US" sz="1400" b="0" i="0" dirty="0">
                <a:effectLst/>
              </a:rPr>
              <a:t> and </a:t>
            </a:r>
            <a:r>
              <a:rPr lang="en-US" sz="1400" b="0" i="0" u="none" strike="noStrike" dirty="0">
                <a:effectLst/>
              </a:rPr>
              <a:t>REST</a:t>
            </a:r>
            <a:r>
              <a:rPr lang="en-US" sz="1400" b="0" i="0" dirty="0">
                <a:effectLst/>
              </a:rPr>
              <a:t>.</a:t>
            </a:r>
            <a:r>
              <a:rPr lang="en-DE" sz="1400" b="0" i="0" dirty="0">
                <a:effectLst/>
              </a:rPr>
              <a:t> </a:t>
            </a:r>
            <a:endParaRPr lang="en-US" sz="1400" b="0" i="0" dirty="0">
              <a:effectLst/>
            </a:endParaRPr>
          </a:p>
          <a:p>
            <a:pPr marL="285750" indent="-285750">
              <a:spcAft>
                <a:spcPts val="300"/>
              </a:spcAft>
              <a:buClr>
                <a:srgbClr val="91B5B5"/>
              </a:buClr>
              <a:buFont typeface="Arial" panose="020B0604020202020204" pitchFamily="34" charset="0"/>
              <a:buChar char="•"/>
            </a:pPr>
            <a:endParaRPr lang="da-DK" sz="1400" dirty="0">
              <a:solidFill>
                <a:schemeClr val="tx1">
                  <a:lumMod val="75000"/>
                  <a:lumOff val="25000"/>
                </a:schemeClr>
              </a:solidFill>
            </a:endParaRPr>
          </a:p>
        </p:txBody>
      </p:sp>
      <p:pic>
        <p:nvPicPr>
          <p:cNvPr id="11" name="Graphic 10" descr="Universal access with solid fill">
            <a:extLst>
              <a:ext uri="{FF2B5EF4-FFF2-40B4-BE49-F238E27FC236}">
                <a16:creationId xmlns:a16="http://schemas.microsoft.com/office/drawing/2014/main" id="{66735F85-67FA-2968-1929-7B0B915B8A6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67176" y="1712221"/>
            <a:ext cx="1464727" cy="1464727"/>
          </a:xfrm>
          <a:prstGeom prst="rect">
            <a:avLst/>
          </a:prstGeom>
        </p:spPr>
      </p:pic>
      <p:grpSp>
        <p:nvGrpSpPr>
          <p:cNvPr id="14" name="Group 13">
            <a:extLst>
              <a:ext uri="{FF2B5EF4-FFF2-40B4-BE49-F238E27FC236}">
                <a16:creationId xmlns:a16="http://schemas.microsoft.com/office/drawing/2014/main" id="{DCB59288-2136-BF8F-6E84-B6E547226ECE}"/>
              </a:ext>
            </a:extLst>
          </p:cNvPr>
          <p:cNvGrpSpPr/>
          <p:nvPr/>
        </p:nvGrpSpPr>
        <p:grpSpPr>
          <a:xfrm>
            <a:off x="9187503" y="4184698"/>
            <a:ext cx="2144987" cy="715568"/>
            <a:chOff x="8545158" y="4396294"/>
            <a:chExt cx="2144987" cy="715568"/>
          </a:xfrm>
        </p:grpSpPr>
        <p:pic>
          <p:nvPicPr>
            <p:cNvPr id="2050" name="Picture 2">
              <a:extLst>
                <a:ext uri="{FF2B5EF4-FFF2-40B4-BE49-F238E27FC236}">
                  <a16:creationId xmlns:a16="http://schemas.microsoft.com/office/drawing/2014/main" id="{6C7B0927-8717-4B87-7A4C-AC0DEF3B8AE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45158" y="4396294"/>
              <a:ext cx="2144987" cy="71556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Rounded Corners 12">
              <a:extLst>
                <a:ext uri="{FF2B5EF4-FFF2-40B4-BE49-F238E27FC236}">
                  <a16:creationId xmlns:a16="http://schemas.microsoft.com/office/drawing/2014/main" id="{1357163C-2554-4671-3FE5-77C7431F0C67}"/>
                </a:ext>
              </a:extLst>
            </p:cNvPr>
            <p:cNvSpPr/>
            <p:nvPr/>
          </p:nvSpPr>
          <p:spPr>
            <a:xfrm>
              <a:off x="8758592" y="4396294"/>
              <a:ext cx="1685216" cy="715568"/>
            </a:xfrm>
            <a:prstGeom prst="roundRect">
              <a:avLst/>
            </a:prstGeom>
            <a:noFill/>
            <a:ln w="76200">
              <a:solidFill>
                <a:srgbClr val="91B5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50811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Badge 3 with solid fill">
            <a:extLst>
              <a:ext uri="{FF2B5EF4-FFF2-40B4-BE49-F238E27FC236}">
                <a16:creationId xmlns:a16="http://schemas.microsoft.com/office/drawing/2014/main" id="{3B827DA6-42C5-43B5-9FF7-C08AF79DE0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606" y="117843"/>
            <a:ext cx="772941" cy="772941"/>
          </a:xfrm>
          <a:prstGeom prst="rect">
            <a:avLst/>
          </a:prstGeom>
        </p:spPr>
      </p:pic>
      <p:sp>
        <p:nvSpPr>
          <p:cNvPr id="2" name="Title 1">
            <a:extLst>
              <a:ext uri="{FF2B5EF4-FFF2-40B4-BE49-F238E27FC236}">
                <a16:creationId xmlns:a16="http://schemas.microsoft.com/office/drawing/2014/main" id="{3A27F5D4-E261-4336-BB4F-FC9F256E4849}"/>
              </a:ext>
            </a:extLst>
          </p:cNvPr>
          <p:cNvSpPr>
            <a:spLocks noGrp="1"/>
          </p:cNvSpPr>
          <p:nvPr>
            <p:ph type="title"/>
          </p:nvPr>
        </p:nvSpPr>
        <p:spPr>
          <a:xfrm>
            <a:off x="1493769" y="88128"/>
            <a:ext cx="4589634" cy="706662"/>
          </a:xfrm>
        </p:spPr>
        <p:txBody>
          <a:bodyPr/>
          <a:lstStyle/>
          <a:p>
            <a:r>
              <a:rPr lang="en-DE" dirty="0"/>
              <a:t>Methods &amp; Steps</a:t>
            </a:r>
            <a:endParaRPr lang="en-ID" dirty="0"/>
          </a:p>
        </p:txBody>
      </p:sp>
      <p:sp>
        <p:nvSpPr>
          <p:cNvPr id="3" name="Date Placeholder 2">
            <a:extLst>
              <a:ext uri="{FF2B5EF4-FFF2-40B4-BE49-F238E27FC236}">
                <a16:creationId xmlns:a16="http://schemas.microsoft.com/office/drawing/2014/main" id="{B0F744E6-9970-4FC5-8760-4C39B791BAC6}"/>
              </a:ext>
            </a:extLst>
          </p:cNvPr>
          <p:cNvSpPr>
            <a:spLocks noGrp="1"/>
          </p:cNvSpPr>
          <p:nvPr>
            <p:ph type="dt" sz="half" idx="10"/>
          </p:nvPr>
        </p:nvSpPr>
        <p:spPr/>
        <p:txBody>
          <a:bodyPr/>
          <a:lstStyle/>
          <a:p>
            <a:fld id="{9869A797-63B8-43CD-BD01-786DE50012A9}" type="datetime1">
              <a:rPr lang="en-ID" smtClean="0"/>
              <a:t>01/07/2023</a:t>
            </a:fld>
            <a:endParaRPr lang="en-ID"/>
          </a:p>
        </p:txBody>
      </p:sp>
      <p:sp>
        <p:nvSpPr>
          <p:cNvPr id="22" name="Footer Placeholder 21">
            <a:extLst>
              <a:ext uri="{FF2B5EF4-FFF2-40B4-BE49-F238E27FC236}">
                <a16:creationId xmlns:a16="http://schemas.microsoft.com/office/drawing/2014/main" id="{636DA5F5-5D6F-404B-8BA5-2CF6B935D002}"/>
              </a:ext>
            </a:extLst>
          </p:cNvPr>
          <p:cNvSpPr>
            <a:spLocks noGrp="1"/>
          </p:cNvSpPr>
          <p:nvPr>
            <p:ph type="ftr" sz="quarter" idx="11"/>
          </p:nvPr>
        </p:nvSpPr>
        <p:spPr/>
        <p:txBody>
          <a:bodyPr/>
          <a:lstStyle/>
          <a:p>
            <a:pPr algn="l"/>
            <a:r>
              <a:rPr lang="en-DE" dirty="0"/>
              <a:t>Data Visualization SS23</a:t>
            </a:r>
            <a:endParaRPr lang="en-ID" dirty="0">
              <a:solidFill>
                <a:schemeClr val="bg1"/>
              </a:solidFill>
              <a:latin typeface="+mj-lt"/>
            </a:endParaRPr>
          </a:p>
        </p:txBody>
      </p:sp>
      <p:sp>
        <p:nvSpPr>
          <p:cNvPr id="4" name="Slide Number Placeholder 3">
            <a:extLst>
              <a:ext uri="{FF2B5EF4-FFF2-40B4-BE49-F238E27FC236}">
                <a16:creationId xmlns:a16="http://schemas.microsoft.com/office/drawing/2014/main" id="{D5DA88F8-379B-44E4-8B22-EBA053A9E499}"/>
              </a:ext>
            </a:extLst>
          </p:cNvPr>
          <p:cNvSpPr>
            <a:spLocks noGrp="1"/>
          </p:cNvSpPr>
          <p:nvPr>
            <p:ph type="sldNum" sz="quarter" idx="12"/>
          </p:nvPr>
        </p:nvSpPr>
        <p:spPr/>
        <p:txBody>
          <a:bodyPr/>
          <a:lstStyle/>
          <a:p>
            <a:fld id="{20A13858-C2AA-4A16-A43A-77ABAD7631C2}" type="slidenum">
              <a:rPr lang="en-ID" smtClean="0"/>
              <a:pPr/>
              <a:t>7</a:t>
            </a:fld>
            <a:endParaRPr lang="en-ID" dirty="0"/>
          </a:p>
        </p:txBody>
      </p:sp>
      <p:pic>
        <p:nvPicPr>
          <p:cNvPr id="8" name="Picture 7" descr="A picture containing text, font, graphics, typography&#10;&#10;Description automatically generated">
            <a:extLst>
              <a:ext uri="{FF2B5EF4-FFF2-40B4-BE49-F238E27FC236}">
                <a16:creationId xmlns:a16="http://schemas.microsoft.com/office/drawing/2014/main" id="{8C396773-CF45-B05C-17C7-0AA8516B56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7260" y="63825"/>
            <a:ext cx="2226802" cy="483703"/>
          </a:xfrm>
          <a:prstGeom prst="rect">
            <a:avLst/>
          </a:prstGeom>
        </p:spPr>
      </p:pic>
      <p:sp>
        <p:nvSpPr>
          <p:cNvPr id="9" name="TextBox 8">
            <a:extLst>
              <a:ext uri="{FF2B5EF4-FFF2-40B4-BE49-F238E27FC236}">
                <a16:creationId xmlns:a16="http://schemas.microsoft.com/office/drawing/2014/main" id="{2E4AA714-C134-E46F-960C-30A21AF9AB23}"/>
              </a:ext>
            </a:extLst>
          </p:cNvPr>
          <p:cNvSpPr txBox="1"/>
          <p:nvPr/>
        </p:nvSpPr>
        <p:spPr>
          <a:xfrm>
            <a:off x="609600" y="1848868"/>
            <a:ext cx="7068337" cy="4154984"/>
          </a:xfrm>
          <a:prstGeom prst="rect">
            <a:avLst/>
          </a:prstGeom>
          <a:noFill/>
        </p:spPr>
        <p:txBody>
          <a:bodyPr wrap="square" lIns="0" tIns="0" rIns="0" bIns="0" rtlCol="0">
            <a:spAutoFit/>
          </a:bodyPr>
          <a:lstStyle/>
          <a:p>
            <a:pPr marL="285750" indent="-285750" algn="l">
              <a:buClr>
                <a:srgbClr val="91B5B5"/>
              </a:buClr>
              <a:buFont typeface="Arial" panose="020B0604020202020204" pitchFamily="34" charset="0"/>
              <a:buChar char="•"/>
            </a:pPr>
            <a:r>
              <a:rPr lang="en-DE" sz="1400" dirty="0">
                <a:solidFill>
                  <a:srgbClr val="333333"/>
                </a:solidFill>
              </a:rPr>
              <a:t>Below mentioned R libraries has been used in our project:</a:t>
            </a:r>
          </a:p>
          <a:p>
            <a:pPr algn="l">
              <a:buClr>
                <a:srgbClr val="91B5B5"/>
              </a:buClr>
            </a:pPr>
            <a:endParaRPr lang="en-DE" sz="1400" dirty="0">
              <a:solidFill>
                <a:srgbClr val="333333"/>
              </a:solidFill>
            </a:endParaRPr>
          </a:p>
          <a:p>
            <a:pPr marL="2114550" lvl="4" indent="-285750">
              <a:buClr>
                <a:srgbClr val="91B5B5"/>
              </a:buClr>
              <a:buFont typeface="Arial" panose="020B0604020202020204" pitchFamily="34" charset="0"/>
              <a:buChar char="•"/>
            </a:pPr>
            <a:r>
              <a:rPr lang="en-DE" sz="1200" dirty="0">
                <a:solidFill>
                  <a:srgbClr val="333333"/>
                </a:solidFill>
              </a:rPr>
              <a:t>library(</a:t>
            </a:r>
            <a:r>
              <a:rPr lang="en-DE" sz="1200" dirty="0" err="1">
                <a:solidFill>
                  <a:srgbClr val="333333"/>
                </a:solidFill>
              </a:rPr>
              <a:t>tidyverse</a:t>
            </a:r>
            <a:r>
              <a:rPr lang="en-DE" sz="1200" dirty="0">
                <a:solidFill>
                  <a:srgbClr val="333333"/>
                </a:solidFill>
              </a:rPr>
              <a:t>)</a:t>
            </a:r>
          </a:p>
          <a:p>
            <a:pPr marL="2114550" lvl="4" indent="-285750">
              <a:buClr>
                <a:srgbClr val="91B5B5"/>
              </a:buClr>
              <a:buFont typeface="Arial" panose="020B0604020202020204" pitchFamily="34" charset="0"/>
              <a:buChar char="•"/>
            </a:pPr>
            <a:r>
              <a:rPr lang="en-DE" sz="1200" dirty="0">
                <a:solidFill>
                  <a:srgbClr val="333333"/>
                </a:solidFill>
              </a:rPr>
              <a:t>library(</a:t>
            </a:r>
            <a:r>
              <a:rPr lang="en-DE" sz="1200" dirty="0" err="1">
                <a:solidFill>
                  <a:srgbClr val="333333"/>
                </a:solidFill>
              </a:rPr>
              <a:t>readr</a:t>
            </a:r>
            <a:r>
              <a:rPr lang="en-DE" sz="1200" dirty="0">
                <a:solidFill>
                  <a:srgbClr val="333333"/>
                </a:solidFill>
              </a:rPr>
              <a:t>)</a:t>
            </a:r>
          </a:p>
          <a:p>
            <a:pPr marL="2114550" lvl="4" indent="-285750">
              <a:buClr>
                <a:srgbClr val="91B5B5"/>
              </a:buClr>
              <a:buFont typeface="Arial" panose="020B0604020202020204" pitchFamily="34" charset="0"/>
              <a:buChar char="•"/>
            </a:pPr>
            <a:r>
              <a:rPr lang="en-DE" sz="1200" dirty="0">
                <a:solidFill>
                  <a:srgbClr val="333333"/>
                </a:solidFill>
              </a:rPr>
              <a:t>library(config)</a:t>
            </a:r>
          </a:p>
          <a:p>
            <a:pPr marL="2114550" lvl="4" indent="-285750">
              <a:buClr>
                <a:srgbClr val="91B5B5"/>
              </a:buClr>
              <a:buFont typeface="Arial" panose="020B0604020202020204" pitchFamily="34" charset="0"/>
              <a:buChar char="•"/>
            </a:pPr>
            <a:r>
              <a:rPr lang="en-DE" sz="1200" dirty="0">
                <a:solidFill>
                  <a:srgbClr val="333333"/>
                </a:solidFill>
              </a:rPr>
              <a:t>library(</a:t>
            </a:r>
            <a:r>
              <a:rPr lang="en-DE" sz="1200" dirty="0" err="1">
                <a:solidFill>
                  <a:srgbClr val="333333"/>
                </a:solidFill>
              </a:rPr>
              <a:t>data.table</a:t>
            </a:r>
            <a:r>
              <a:rPr lang="en-DE" sz="1200" dirty="0">
                <a:solidFill>
                  <a:srgbClr val="333333"/>
                </a:solidFill>
              </a:rPr>
              <a:t>)</a:t>
            </a:r>
          </a:p>
          <a:p>
            <a:pPr marL="2114550" lvl="4" indent="-285750">
              <a:buClr>
                <a:srgbClr val="91B5B5"/>
              </a:buClr>
              <a:buFont typeface="Arial" panose="020B0604020202020204" pitchFamily="34" charset="0"/>
              <a:buChar char="•"/>
            </a:pPr>
            <a:r>
              <a:rPr lang="en-DE" sz="1200" dirty="0">
                <a:solidFill>
                  <a:srgbClr val="333333"/>
                </a:solidFill>
              </a:rPr>
              <a:t>library(</a:t>
            </a:r>
            <a:r>
              <a:rPr lang="en-DE" sz="1200" dirty="0" err="1">
                <a:solidFill>
                  <a:srgbClr val="333333"/>
                </a:solidFill>
              </a:rPr>
              <a:t>treemap</a:t>
            </a:r>
            <a:r>
              <a:rPr lang="en-DE" sz="1200" dirty="0">
                <a:solidFill>
                  <a:srgbClr val="333333"/>
                </a:solidFill>
              </a:rPr>
              <a:t>)</a:t>
            </a:r>
          </a:p>
          <a:p>
            <a:pPr marL="2114550" lvl="4" indent="-285750">
              <a:buClr>
                <a:srgbClr val="91B5B5"/>
              </a:buClr>
              <a:buFont typeface="Arial" panose="020B0604020202020204" pitchFamily="34" charset="0"/>
              <a:buChar char="•"/>
            </a:pPr>
            <a:r>
              <a:rPr lang="en-DE" sz="1200" dirty="0">
                <a:solidFill>
                  <a:srgbClr val="333333"/>
                </a:solidFill>
              </a:rPr>
              <a:t>library(</a:t>
            </a:r>
            <a:r>
              <a:rPr lang="en-DE" sz="1200" dirty="0" err="1">
                <a:solidFill>
                  <a:srgbClr val="333333"/>
                </a:solidFill>
              </a:rPr>
              <a:t>treemapify</a:t>
            </a:r>
            <a:r>
              <a:rPr lang="en-DE" sz="1200" dirty="0">
                <a:solidFill>
                  <a:srgbClr val="333333"/>
                </a:solidFill>
              </a:rPr>
              <a:t>)</a:t>
            </a:r>
          </a:p>
          <a:p>
            <a:pPr marL="2114550" lvl="4" indent="-285750">
              <a:buClr>
                <a:srgbClr val="91B5B5"/>
              </a:buClr>
              <a:buFont typeface="Arial" panose="020B0604020202020204" pitchFamily="34" charset="0"/>
              <a:buChar char="•"/>
            </a:pPr>
            <a:r>
              <a:rPr lang="en-DE" sz="1200" dirty="0">
                <a:solidFill>
                  <a:srgbClr val="333333"/>
                </a:solidFill>
              </a:rPr>
              <a:t>library(</a:t>
            </a:r>
            <a:r>
              <a:rPr lang="en-DE" sz="1200" dirty="0" err="1">
                <a:solidFill>
                  <a:srgbClr val="333333"/>
                </a:solidFill>
              </a:rPr>
              <a:t>plotly</a:t>
            </a:r>
            <a:r>
              <a:rPr lang="en-DE" sz="1200" dirty="0">
                <a:solidFill>
                  <a:srgbClr val="333333"/>
                </a:solidFill>
              </a:rPr>
              <a:t>)</a:t>
            </a:r>
          </a:p>
          <a:p>
            <a:pPr marL="2114550" lvl="4" indent="-285750">
              <a:buClr>
                <a:srgbClr val="91B5B5"/>
              </a:buClr>
              <a:buFont typeface="Arial" panose="020B0604020202020204" pitchFamily="34" charset="0"/>
              <a:buChar char="•"/>
            </a:pPr>
            <a:r>
              <a:rPr lang="en-DE" sz="1200" dirty="0">
                <a:solidFill>
                  <a:srgbClr val="333333"/>
                </a:solidFill>
              </a:rPr>
              <a:t>library(</a:t>
            </a:r>
            <a:r>
              <a:rPr lang="en-DE" sz="1200" dirty="0" err="1">
                <a:solidFill>
                  <a:srgbClr val="333333"/>
                </a:solidFill>
              </a:rPr>
              <a:t>gganimate</a:t>
            </a:r>
            <a:r>
              <a:rPr lang="en-DE" sz="1200" dirty="0">
                <a:solidFill>
                  <a:srgbClr val="333333"/>
                </a:solidFill>
              </a:rPr>
              <a:t>)</a:t>
            </a:r>
          </a:p>
          <a:p>
            <a:pPr marL="2114550" lvl="4" indent="-285750">
              <a:buClr>
                <a:srgbClr val="91B5B5"/>
              </a:buClr>
              <a:buFont typeface="Arial" panose="020B0604020202020204" pitchFamily="34" charset="0"/>
              <a:buChar char="•"/>
            </a:pPr>
            <a:r>
              <a:rPr lang="en-DE" sz="1200" dirty="0">
                <a:solidFill>
                  <a:srgbClr val="333333"/>
                </a:solidFill>
              </a:rPr>
              <a:t>library(</a:t>
            </a:r>
            <a:r>
              <a:rPr lang="en-DE" sz="1200" dirty="0" err="1">
                <a:solidFill>
                  <a:srgbClr val="333333"/>
                </a:solidFill>
              </a:rPr>
              <a:t>dplyr</a:t>
            </a:r>
            <a:r>
              <a:rPr lang="en-DE" sz="1200" dirty="0">
                <a:solidFill>
                  <a:srgbClr val="333333"/>
                </a:solidFill>
              </a:rPr>
              <a:t>)</a:t>
            </a:r>
          </a:p>
          <a:p>
            <a:pPr marL="2114550" lvl="4" indent="-285750">
              <a:buClr>
                <a:srgbClr val="91B5B5"/>
              </a:buClr>
              <a:buFont typeface="Arial" panose="020B0604020202020204" pitchFamily="34" charset="0"/>
              <a:buChar char="•"/>
            </a:pPr>
            <a:r>
              <a:rPr lang="en-DE" sz="1200" dirty="0">
                <a:solidFill>
                  <a:srgbClr val="333333"/>
                </a:solidFill>
              </a:rPr>
              <a:t>library(ggplot2)</a:t>
            </a:r>
          </a:p>
          <a:p>
            <a:pPr marL="2114550" lvl="4" indent="-285750">
              <a:buClr>
                <a:srgbClr val="91B5B5"/>
              </a:buClr>
              <a:buFont typeface="Arial" panose="020B0604020202020204" pitchFamily="34" charset="0"/>
              <a:buChar char="•"/>
            </a:pPr>
            <a:r>
              <a:rPr lang="en-DE" sz="1200" dirty="0">
                <a:solidFill>
                  <a:srgbClr val="333333"/>
                </a:solidFill>
              </a:rPr>
              <a:t>library(</a:t>
            </a:r>
            <a:r>
              <a:rPr lang="en-DE" sz="1200" dirty="0" err="1">
                <a:solidFill>
                  <a:srgbClr val="333333"/>
                </a:solidFill>
              </a:rPr>
              <a:t>ggpubr</a:t>
            </a:r>
            <a:r>
              <a:rPr lang="en-DE" sz="1200" dirty="0">
                <a:solidFill>
                  <a:srgbClr val="333333"/>
                </a:solidFill>
              </a:rPr>
              <a:t>)</a:t>
            </a:r>
          </a:p>
          <a:p>
            <a:pPr marL="2114550" lvl="4" indent="-285750">
              <a:buClr>
                <a:srgbClr val="91B5B5"/>
              </a:buClr>
              <a:buFont typeface="Arial" panose="020B0604020202020204" pitchFamily="34" charset="0"/>
              <a:buChar char="•"/>
            </a:pPr>
            <a:r>
              <a:rPr lang="en-DE" sz="1200" dirty="0">
                <a:solidFill>
                  <a:srgbClr val="333333"/>
                </a:solidFill>
              </a:rPr>
              <a:t>library(</a:t>
            </a:r>
            <a:r>
              <a:rPr lang="en-DE" sz="1200" dirty="0" err="1">
                <a:solidFill>
                  <a:srgbClr val="333333"/>
                </a:solidFill>
              </a:rPr>
              <a:t>ggthemes</a:t>
            </a:r>
            <a:r>
              <a:rPr lang="en-DE" sz="1200" dirty="0">
                <a:solidFill>
                  <a:srgbClr val="333333"/>
                </a:solidFill>
              </a:rPr>
              <a:t>)</a:t>
            </a:r>
          </a:p>
          <a:p>
            <a:pPr marL="2114550" lvl="4" indent="-285750">
              <a:buClr>
                <a:srgbClr val="91B5B5"/>
              </a:buClr>
              <a:buFont typeface="Arial" panose="020B0604020202020204" pitchFamily="34" charset="0"/>
              <a:buChar char="•"/>
            </a:pPr>
            <a:r>
              <a:rPr lang="en-DE" sz="1200" dirty="0">
                <a:solidFill>
                  <a:srgbClr val="333333"/>
                </a:solidFill>
              </a:rPr>
              <a:t>library(</a:t>
            </a:r>
            <a:r>
              <a:rPr lang="en-DE" sz="1200" dirty="0" err="1">
                <a:solidFill>
                  <a:srgbClr val="333333"/>
                </a:solidFill>
              </a:rPr>
              <a:t>ggridges</a:t>
            </a:r>
            <a:r>
              <a:rPr lang="en-DE" sz="1200" dirty="0">
                <a:solidFill>
                  <a:srgbClr val="333333"/>
                </a:solidFill>
              </a:rPr>
              <a:t>)</a:t>
            </a:r>
          </a:p>
          <a:p>
            <a:pPr marL="2114550" lvl="4" indent="-285750">
              <a:buClr>
                <a:srgbClr val="91B5B5"/>
              </a:buClr>
              <a:buFont typeface="Arial" panose="020B0604020202020204" pitchFamily="34" charset="0"/>
              <a:buChar char="•"/>
            </a:pPr>
            <a:r>
              <a:rPr lang="en-DE" sz="1200" dirty="0">
                <a:solidFill>
                  <a:srgbClr val="333333"/>
                </a:solidFill>
              </a:rPr>
              <a:t>library(</a:t>
            </a:r>
            <a:r>
              <a:rPr lang="en-DE" sz="1200" dirty="0" err="1">
                <a:solidFill>
                  <a:srgbClr val="333333"/>
                </a:solidFill>
              </a:rPr>
              <a:t>stringr</a:t>
            </a:r>
            <a:r>
              <a:rPr lang="en-DE" sz="1200" dirty="0">
                <a:solidFill>
                  <a:srgbClr val="333333"/>
                </a:solidFill>
              </a:rPr>
              <a:t>)</a:t>
            </a:r>
          </a:p>
          <a:p>
            <a:pPr marL="2114550" lvl="4" indent="-285750">
              <a:buClr>
                <a:srgbClr val="91B5B5"/>
              </a:buClr>
              <a:buFont typeface="Arial" panose="020B0604020202020204" pitchFamily="34" charset="0"/>
              <a:buChar char="•"/>
            </a:pPr>
            <a:r>
              <a:rPr lang="en-DE" sz="1200" dirty="0">
                <a:solidFill>
                  <a:srgbClr val="333333"/>
                </a:solidFill>
              </a:rPr>
              <a:t>library(scales)</a:t>
            </a:r>
          </a:p>
          <a:p>
            <a:pPr marL="2114550" lvl="4" indent="-285750">
              <a:buClr>
                <a:srgbClr val="91B5B5"/>
              </a:buClr>
              <a:buFont typeface="Arial" panose="020B0604020202020204" pitchFamily="34" charset="0"/>
              <a:buChar char="•"/>
            </a:pPr>
            <a:r>
              <a:rPr lang="en-DE" sz="1200" dirty="0">
                <a:solidFill>
                  <a:srgbClr val="333333"/>
                </a:solidFill>
              </a:rPr>
              <a:t>library(</a:t>
            </a:r>
            <a:r>
              <a:rPr lang="en-DE" sz="1200" dirty="0" err="1">
                <a:solidFill>
                  <a:srgbClr val="333333"/>
                </a:solidFill>
              </a:rPr>
              <a:t>tibble</a:t>
            </a:r>
            <a:r>
              <a:rPr lang="en-DE" sz="1200" dirty="0">
                <a:solidFill>
                  <a:srgbClr val="333333"/>
                </a:solidFill>
              </a:rPr>
              <a:t>)</a:t>
            </a:r>
          </a:p>
          <a:p>
            <a:pPr marL="2114550" lvl="4" indent="-285750">
              <a:buClr>
                <a:srgbClr val="91B5B5"/>
              </a:buClr>
              <a:buFont typeface="Arial" panose="020B0604020202020204" pitchFamily="34" charset="0"/>
              <a:buChar char="•"/>
            </a:pPr>
            <a:r>
              <a:rPr lang="en-DE" sz="1200" dirty="0">
                <a:solidFill>
                  <a:srgbClr val="333333"/>
                </a:solidFill>
              </a:rPr>
              <a:t>library(</a:t>
            </a:r>
            <a:r>
              <a:rPr lang="en-DE" sz="1200" dirty="0" err="1">
                <a:solidFill>
                  <a:srgbClr val="333333"/>
                </a:solidFill>
              </a:rPr>
              <a:t>tidyr</a:t>
            </a:r>
            <a:r>
              <a:rPr lang="en-DE" sz="1200" dirty="0">
                <a:solidFill>
                  <a:srgbClr val="333333"/>
                </a:solidFill>
              </a:rPr>
              <a:t>)</a:t>
            </a:r>
          </a:p>
          <a:p>
            <a:pPr marL="2114550" lvl="4" indent="-285750">
              <a:buClr>
                <a:srgbClr val="91B5B5"/>
              </a:buClr>
              <a:buFont typeface="Arial" panose="020B0604020202020204" pitchFamily="34" charset="0"/>
              <a:buChar char="•"/>
            </a:pPr>
            <a:r>
              <a:rPr lang="en-DE" sz="1200" dirty="0">
                <a:solidFill>
                  <a:srgbClr val="333333"/>
                </a:solidFill>
              </a:rPr>
              <a:t>library(</a:t>
            </a:r>
            <a:r>
              <a:rPr lang="en-DE" sz="1200" dirty="0" err="1">
                <a:solidFill>
                  <a:srgbClr val="333333"/>
                </a:solidFill>
              </a:rPr>
              <a:t>magrittr</a:t>
            </a:r>
            <a:r>
              <a:rPr lang="en-DE" sz="1200" dirty="0">
                <a:solidFill>
                  <a:srgbClr val="333333"/>
                </a:solidFill>
              </a:rPr>
              <a:t>)</a:t>
            </a:r>
          </a:p>
          <a:p>
            <a:pPr marL="2114550" lvl="4" indent="-285750">
              <a:buClr>
                <a:srgbClr val="91B5B5"/>
              </a:buClr>
              <a:buFont typeface="Arial" panose="020B0604020202020204" pitchFamily="34" charset="0"/>
              <a:buChar char="•"/>
            </a:pPr>
            <a:r>
              <a:rPr lang="en-DE" sz="1200" dirty="0">
                <a:solidFill>
                  <a:srgbClr val="333333"/>
                </a:solidFill>
              </a:rPr>
              <a:t>library(</a:t>
            </a:r>
            <a:r>
              <a:rPr lang="en-DE" sz="1200" dirty="0" err="1">
                <a:solidFill>
                  <a:srgbClr val="333333"/>
                </a:solidFill>
              </a:rPr>
              <a:t>forcats</a:t>
            </a:r>
            <a:r>
              <a:rPr lang="en-DE" sz="1200" dirty="0">
                <a:solidFill>
                  <a:srgbClr val="333333"/>
                </a:solidFill>
              </a:rPr>
              <a:t>)</a:t>
            </a:r>
          </a:p>
          <a:p>
            <a:pPr marL="285750" indent="-285750" algn="l">
              <a:buClr>
                <a:srgbClr val="91B5B5"/>
              </a:buClr>
              <a:buFont typeface="Arial" panose="020B0604020202020204" pitchFamily="34" charset="0"/>
              <a:buChar char="•"/>
            </a:pPr>
            <a:endParaRPr lang="en-US" sz="1400" b="0" i="0" dirty="0">
              <a:solidFill>
                <a:srgbClr val="333333"/>
              </a:solidFill>
              <a:effectLst/>
            </a:endParaRPr>
          </a:p>
        </p:txBody>
      </p:sp>
      <p:pic>
        <p:nvPicPr>
          <p:cNvPr id="12" name="Graphic 11" descr="Books on shelf with solid fill">
            <a:extLst>
              <a:ext uri="{FF2B5EF4-FFF2-40B4-BE49-F238E27FC236}">
                <a16:creationId xmlns:a16="http://schemas.microsoft.com/office/drawing/2014/main" id="{5C745EBC-7C8D-A159-41B8-A221D42618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72961" y="1749342"/>
            <a:ext cx="2393687" cy="2393687"/>
          </a:xfrm>
          <a:prstGeom prst="rect">
            <a:avLst/>
          </a:prstGeom>
        </p:spPr>
      </p:pic>
    </p:spTree>
    <p:extLst>
      <p:ext uri="{BB962C8B-B14F-4D97-AF65-F5344CB8AC3E}">
        <p14:creationId xmlns:p14="http://schemas.microsoft.com/office/powerpoint/2010/main" val="3012989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Badge 3 with solid fill">
            <a:extLst>
              <a:ext uri="{FF2B5EF4-FFF2-40B4-BE49-F238E27FC236}">
                <a16:creationId xmlns:a16="http://schemas.microsoft.com/office/drawing/2014/main" id="{3B827DA6-42C5-43B5-9FF7-C08AF79DE0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606" y="117843"/>
            <a:ext cx="772941" cy="772941"/>
          </a:xfrm>
          <a:prstGeom prst="rect">
            <a:avLst/>
          </a:prstGeom>
        </p:spPr>
      </p:pic>
      <p:sp>
        <p:nvSpPr>
          <p:cNvPr id="2" name="Title 1">
            <a:extLst>
              <a:ext uri="{FF2B5EF4-FFF2-40B4-BE49-F238E27FC236}">
                <a16:creationId xmlns:a16="http://schemas.microsoft.com/office/drawing/2014/main" id="{3A27F5D4-E261-4336-BB4F-FC9F256E4849}"/>
              </a:ext>
            </a:extLst>
          </p:cNvPr>
          <p:cNvSpPr>
            <a:spLocks noGrp="1"/>
          </p:cNvSpPr>
          <p:nvPr>
            <p:ph type="title"/>
          </p:nvPr>
        </p:nvSpPr>
        <p:spPr>
          <a:xfrm>
            <a:off x="1493769" y="88128"/>
            <a:ext cx="4589634" cy="706662"/>
          </a:xfrm>
        </p:spPr>
        <p:txBody>
          <a:bodyPr/>
          <a:lstStyle/>
          <a:p>
            <a:r>
              <a:rPr lang="en-DE" dirty="0"/>
              <a:t>Methods &amp; Steps</a:t>
            </a:r>
            <a:endParaRPr lang="en-ID" dirty="0"/>
          </a:p>
        </p:txBody>
      </p:sp>
      <p:sp>
        <p:nvSpPr>
          <p:cNvPr id="3" name="Date Placeholder 2">
            <a:extLst>
              <a:ext uri="{FF2B5EF4-FFF2-40B4-BE49-F238E27FC236}">
                <a16:creationId xmlns:a16="http://schemas.microsoft.com/office/drawing/2014/main" id="{B0F744E6-9970-4FC5-8760-4C39B791BAC6}"/>
              </a:ext>
            </a:extLst>
          </p:cNvPr>
          <p:cNvSpPr>
            <a:spLocks noGrp="1"/>
          </p:cNvSpPr>
          <p:nvPr>
            <p:ph type="dt" sz="half" idx="10"/>
          </p:nvPr>
        </p:nvSpPr>
        <p:spPr/>
        <p:txBody>
          <a:bodyPr/>
          <a:lstStyle/>
          <a:p>
            <a:fld id="{9869A797-63B8-43CD-BD01-786DE50012A9}" type="datetime1">
              <a:rPr lang="en-ID" smtClean="0"/>
              <a:t>01/07/2023</a:t>
            </a:fld>
            <a:endParaRPr lang="en-ID"/>
          </a:p>
        </p:txBody>
      </p:sp>
      <p:sp>
        <p:nvSpPr>
          <p:cNvPr id="22" name="Footer Placeholder 21">
            <a:extLst>
              <a:ext uri="{FF2B5EF4-FFF2-40B4-BE49-F238E27FC236}">
                <a16:creationId xmlns:a16="http://schemas.microsoft.com/office/drawing/2014/main" id="{636DA5F5-5D6F-404B-8BA5-2CF6B935D002}"/>
              </a:ext>
            </a:extLst>
          </p:cNvPr>
          <p:cNvSpPr>
            <a:spLocks noGrp="1"/>
          </p:cNvSpPr>
          <p:nvPr>
            <p:ph type="ftr" sz="quarter" idx="11"/>
          </p:nvPr>
        </p:nvSpPr>
        <p:spPr/>
        <p:txBody>
          <a:bodyPr/>
          <a:lstStyle/>
          <a:p>
            <a:pPr algn="l"/>
            <a:r>
              <a:rPr lang="en-DE" dirty="0"/>
              <a:t>Data Visualization SS23</a:t>
            </a:r>
            <a:endParaRPr lang="en-ID" dirty="0">
              <a:solidFill>
                <a:schemeClr val="bg1"/>
              </a:solidFill>
              <a:latin typeface="+mj-lt"/>
            </a:endParaRPr>
          </a:p>
        </p:txBody>
      </p:sp>
      <p:sp>
        <p:nvSpPr>
          <p:cNvPr id="4" name="Slide Number Placeholder 3">
            <a:extLst>
              <a:ext uri="{FF2B5EF4-FFF2-40B4-BE49-F238E27FC236}">
                <a16:creationId xmlns:a16="http://schemas.microsoft.com/office/drawing/2014/main" id="{D5DA88F8-379B-44E4-8B22-EBA053A9E499}"/>
              </a:ext>
            </a:extLst>
          </p:cNvPr>
          <p:cNvSpPr>
            <a:spLocks noGrp="1"/>
          </p:cNvSpPr>
          <p:nvPr>
            <p:ph type="sldNum" sz="quarter" idx="12"/>
          </p:nvPr>
        </p:nvSpPr>
        <p:spPr/>
        <p:txBody>
          <a:bodyPr/>
          <a:lstStyle/>
          <a:p>
            <a:fld id="{20A13858-C2AA-4A16-A43A-77ABAD7631C2}" type="slidenum">
              <a:rPr lang="en-ID" smtClean="0"/>
              <a:pPr/>
              <a:t>8</a:t>
            </a:fld>
            <a:endParaRPr lang="en-ID" dirty="0"/>
          </a:p>
        </p:txBody>
      </p:sp>
      <p:pic>
        <p:nvPicPr>
          <p:cNvPr id="8" name="Picture 7" descr="A picture containing text, font, graphics, typography&#10;&#10;Description automatically generated">
            <a:extLst>
              <a:ext uri="{FF2B5EF4-FFF2-40B4-BE49-F238E27FC236}">
                <a16:creationId xmlns:a16="http://schemas.microsoft.com/office/drawing/2014/main" id="{8C396773-CF45-B05C-17C7-0AA8516B56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7260" y="63825"/>
            <a:ext cx="2226802" cy="483703"/>
          </a:xfrm>
          <a:prstGeom prst="rect">
            <a:avLst/>
          </a:prstGeom>
        </p:spPr>
      </p:pic>
      <p:sp>
        <p:nvSpPr>
          <p:cNvPr id="9" name="TextBox 8">
            <a:extLst>
              <a:ext uri="{FF2B5EF4-FFF2-40B4-BE49-F238E27FC236}">
                <a16:creationId xmlns:a16="http://schemas.microsoft.com/office/drawing/2014/main" id="{2E4AA714-C134-E46F-960C-30A21AF9AB23}"/>
              </a:ext>
            </a:extLst>
          </p:cNvPr>
          <p:cNvSpPr txBox="1"/>
          <p:nvPr/>
        </p:nvSpPr>
        <p:spPr>
          <a:xfrm>
            <a:off x="609600" y="1848868"/>
            <a:ext cx="7650228" cy="2585323"/>
          </a:xfrm>
          <a:prstGeom prst="rect">
            <a:avLst/>
          </a:prstGeom>
          <a:noFill/>
        </p:spPr>
        <p:txBody>
          <a:bodyPr wrap="square" lIns="0" tIns="0" rIns="0" bIns="0" rtlCol="0">
            <a:spAutoFit/>
          </a:bodyPr>
          <a:lstStyle/>
          <a:p>
            <a:pPr marL="285750" indent="-285750" algn="l">
              <a:buClr>
                <a:srgbClr val="91B5B5"/>
              </a:buClr>
              <a:buFont typeface="Arial" panose="020B0604020202020204" pitchFamily="34" charset="0"/>
              <a:buChar char="•"/>
            </a:pPr>
            <a:r>
              <a:rPr lang="en-DE" sz="1400" dirty="0">
                <a:solidFill>
                  <a:srgbClr val="333333"/>
                </a:solidFill>
              </a:rPr>
              <a:t>We achieved the work following important methods of data visualization.</a:t>
            </a:r>
          </a:p>
          <a:p>
            <a:pPr algn="l">
              <a:buClr>
                <a:srgbClr val="91B5B5"/>
              </a:buClr>
            </a:pPr>
            <a:endParaRPr lang="en-DE" sz="1400" dirty="0">
              <a:solidFill>
                <a:srgbClr val="333333"/>
              </a:solidFill>
            </a:endParaRPr>
          </a:p>
          <a:p>
            <a:pPr marL="1257300" lvl="2" indent="-342900">
              <a:buClr>
                <a:srgbClr val="91B5B5"/>
              </a:buClr>
              <a:buFont typeface="Wingdings" panose="05000000000000000000" pitchFamily="2" charset="2"/>
              <a:buChar char="ü"/>
            </a:pPr>
            <a:r>
              <a:rPr lang="en-DE" sz="1400" dirty="0">
                <a:solidFill>
                  <a:srgbClr val="333333"/>
                </a:solidFill>
              </a:rPr>
              <a:t>Data Manipulation</a:t>
            </a:r>
          </a:p>
          <a:p>
            <a:pPr lvl="2">
              <a:buClr>
                <a:srgbClr val="91B5B5"/>
              </a:buClr>
            </a:pPr>
            <a:r>
              <a:rPr lang="en-DE" sz="1400" dirty="0">
                <a:solidFill>
                  <a:srgbClr val="333333"/>
                </a:solidFill>
              </a:rPr>
              <a:t>	- The vast data from project tycho is manipulated to get required attributes.</a:t>
            </a:r>
          </a:p>
          <a:p>
            <a:pPr lvl="2">
              <a:buClr>
                <a:srgbClr val="91B5B5"/>
              </a:buClr>
            </a:pPr>
            <a:endParaRPr lang="en-DE" sz="1400" dirty="0">
              <a:solidFill>
                <a:srgbClr val="333333"/>
              </a:solidFill>
            </a:endParaRPr>
          </a:p>
          <a:p>
            <a:pPr marL="1257300" lvl="2" indent="-342900">
              <a:buClr>
                <a:srgbClr val="91B5B5"/>
              </a:buClr>
              <a:buFont typeface="Wingdings" panose="05000000000000000000" pitchFamily="2" charset="2"/>
              <a:buChar char="ü"/>
            </a:pPr>
            <a:r>
              <a:rPr lang="en-DE" sz="1400" dirty="0">
                <a:solidFill>
                  <a:srgbClr val="333333"/>
                </a:solidFill>
              </a:rPr>
              <a:t>Data Analysis</a:t>
            </a:r>
          </a:p>
          <a:p>
            <a:pPr lvl="2">
              <a:buClr>
                <a:srgbClr val="91B5B5"/>
              </a:buClr>
            </a:pPr>
            <a:r>
              <a:rPr lang="en-DE" sz="1400" dirty="0">
                <a:solidFill>
                  <a:srgbClr val="333333"/>
                </a:solidFill>
              </a:rPr>
              <a:t>	- With the help of R programming, the manipulated data is analysed thoroughly</a:t>
            </a:r>
          </a:p>
          <a:p>
            <a:pPr lvl="2">
              <a:buClr>
                <a:srgbClr val="91B5B5"/>
              </a:buClr>
            </a:pPr>
            <a:endParaRPr lang="en-DE" sz="1400" dirty="0">
              <a:solidFill>
                <a:srgbClr val="333333"/>
              </a:solidFill>
            </a:endParaRPr>
          </a:p>
          <a:p>
            <a:pPr marL="1200150" lvl="2" indent="-285750">
              <a:buClr>
                <a:srgbClr val="91B5B5"/>
              </a:buClr>
              <a:buFont typeface="Wingdings" panose="05000000000000000000" pitchFamily="2" charset="2"/>
              <a:buChar char="ü"/>
            </a:pPr>
            <a:r>
              <a:rPr lang="en-DE" sz="1400" dirty="0">
                <a:solidFill>
                  <a:srgbClr val="333333"/>
                </a:solidFill>
              </a:rPr>
              <a:t>  Graph Plotting</a:t>
            </a:r>
          </a:p>
          <a:p>
            <a:pPr lvl="2">
              <a:buClr>
                <a:srgbClr val="91B5B5"/>
              </a:buClr>
            </a:pPr>
            <a:r>
              <a:rPr lang="en-DE" sz="1400" dirty="0">
                <a:solidFill>
                  <a:srgbClr val="333333"/>
                </a:solidFill>
              </a:rPr>
              <a:t>	- By using various packages and tools available in R, various plots and graphs have 	   been covering all important aspects. </a:t>
            </a:r>
          </a:p>
          <a:p>
            <a:pPr algn="l">
              <a:buClr>
                <a:srgbClr val="91B5B5"/>
              </a:buClr>
            </a:pPr>
            <a:endParaRPr lang="en-US" sz="1400" b="0" i="0" dirty="0">
              <a:solidFill>
                <a:srgbClr val="333333"/>
              </a:solidFill>
              <a:effectLst/>
            </a:endParaRPr>
          </a:p>
        </p:txBody>
      </p:sp>
      <p:pic>
        <p:nvPicPr>
          <p:cNvPr id="6" name="Graphic 5" descr="Laptop with phone and calculator">
            <a:extLst>
              <a:ext uri="{FF2B5EF4-FFF2-40B4-BE49-F238E27FC236}">
                <a16:creationId xmlns:a16="http://schemas.microsoft.com/office/drawing/2014/main" id="{52CDFAFD-4BD3-1160-F73A-2586B955B39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43217" y="1485131"/>
            <a:ext cx="3253177" cy="3253177"/>
          </a:xfrm>
          <a:prstGeom prst="rect">
            <a:avLst/>
          </a:prstGeom>
        </p:spPr>
      </p:pic>
    </p:spTree>
    <p:extLst>
      <p:ext uri="{BB962C8B-B14F-4D97-AF65-F5344CB8AC3E}">
        <p14:creationId xmlns:p14="http://schemas.microsoft.com/office/powerpoint/2010/main" val="3192578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0342BA3-E03B-1D53-882C-6BB183592AC9}"/>
              </a:ext>
            </a:extLst>
          </p:cNvPr>
          <p:cNvSpPr/>
          <p:nvPr/>
        </p:nvSpPr>
        <p:spPr>
          <a:xfrm>
            <a:off x="324952" y="1065540"/>
            <a:ext cx="11584919" cy="5150481"/>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Graphic 5" descr="Badge 4 with solid fill">
            <a:extLst>
              <a:ext uri="{FF2B5EF4-FFF2-40B4-BE49-F238E27FC236}">
                <a16:creationId xmlns:a16="http://schemas.microsoft.com/office/drawing/2014/main" id="{C25608A6-D31C-AB24-CB30-D2F89D9202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8605" y="117842"/>
            <a:ext cx="772941" cy="772941"/>
          </a:xfrm>
          <a:prstGeom prst="rect">
            <a:avLst/>
          </a:prstGeom>
        </p:spPr>
      </p:pic>
      <p:sp>
        <p:nvSpPr>
          <p:cNvPr id="2" name="Title 1">
            <a:extLst>
              <a:ext uri="{FF2B5EF4-FFF2-40B4-BE49-F238E27FC236}">
                <a16:creationId xmlns:a16="http://schemas.microsoft.com/office/drawing/2014/main" id="{3A27F5D4-E261-4336-BB4F-FC9F256E4849}"/>
              </a:ext>
            </a:extLst>
          </p:cNvPr>
          <p:cNvSpPr>
            <a:spLocks noGrp="1"/>
          </p:cNvSpPr>
          <p:nvPr>
            <p:ph type="title"/>
          </p:nvPr>
        </p:nvSpPr>
        <p:spPr>
          <a:xfrm>
            <a:off x="1493769" y="88128"/>
            <a:ext cx="4589634" cy="706662"/>
          </a:xfrm>
        </p:spPr>
        <p:txBody>
          <a:bodyPr/>
          <a:lstStyle/>
          <a:p>
            <a:r>
              <a:rPr lang="en-DE" dirty="0"/>
              <a:t>Results</a:t>
            </a:r>
            <a:endParaRPr lang="en-ID" dirty="0"/>
          </a:p>
        </p:txBody>
      </p:sp>
      <p:sp>
        <p:nvSpPr>
          <p:cNvPr id="3" name="Date Placeholder 2">
            <a:extLst>
              <a:ext uri="{FF2B5EF4-FFF2-40B4-BE49-F238E27FC236}">
                <a16:creationId xmlns:a16="http://schemas.microsoft.com/office/drawing/2014/main" id="{B0F744E6-9970-4FC5-8760-4C39B791BAC6}"/>
              </a:ext>
            </a:extLst>
          </p:cNvPr>
          <p:cNvSpPr>
            <a:spLocks noGrp="1"/>
          </p:cNvSpPr>
          <p:nvPr>
            <p:ph type="dt" sz="half" idx="10"/>
          </p:nvPr>
        </p:nvSpPr>
        <p:spPr/>
        <p:txBody>
          <a:bodyPr/>
          <a:lstStyle/>
          <a:p>
            <a:fld id="{9869A797-63B8-43CD-BD01-786DE50012A9}" type="datetime1">
              <a:rPr lang="en-ID" smtClean="0"/>
              <a:t>01/07/2023</a:t>
            </a:fld>
            <a:endParaRPr lang="en-ID"/>
          </a:p>
        </p:txBody>
      </p:sp>
      <p:sp>
        <p:nvSpPr>
          <p:cNvPr id="22" name="Footer Placeholder 21">
            <a:extLst>
              <a:ext uri="{FF2B5EF4-FFF2-40B4-BE49-F238E27FC236}">
                <a16:creationId xmlns:a16="http://schemas.microsoft.com/office/drawing/2014/main" id="{636DA5F5-5D6F-404B-8BA5-2CF6B935D002}"/>
              </a:ext>
            </a:extLst>
          </p:cNvPr>
          <p:cNvSpPr>
            <a:spLocks noGrp="1"/>
          </p:cNvSpPr>
          <p:nvPr>
            <p:ph type="ftr" sz="quarter" idx="11"/>
          </p:nvPr>
        </p:nvSpPr>
        <p:spPr/>
        <p:txBody>
          <a:bodyPr/>
          <a:lstStyle/>
          <a:p>
            <a:pPr algn="l"/>
            <a:r>
              <a:rPr lang="en-DE" dirty="0"/>
              <a:t>Data Visualization SS23</a:t>
            </a:r>
            <a:endParaRPr lang="en-ID" dirty="0">
              <a:solidFill>
                <a:schemeClr val="bg1"/>
              </a:solidFill>
              <a:latin typeface="+mj-lt"/>
            </a:endParaRPr>
          </a:p>
        </p:txBody>
      </p:sp>
      <p:sp>
        <p:nvSpPr>
          <p:cNvPr id="4" name="Slide Number Placeholder 3">
            <a:extLst>
              <a:ext uri="{FF2B5EF4-FFF2-40B4-BE49-F238E27FC236}">
                <a16:creationId xmlns:a16="http://schemas.microsoft.com/office/drawing/2014/main" id="{D5DA88F8-379B-44E4-8B22-EBA053A9E499}"/>
              </a:ext>
            </a:extLst>
          </p:cNvPr>
          <p:cNvSpPr>
            <a:spLocks noGrp="1"/>
          </p:cNvSpPr>
          <p:nvPr>
            <p:ph type="sldNum" sz="quarter" idx="12"/>
          </p:nvPr>
        </p:nvSpPr>
        <p:spPr/>
        <p:txBody>
          <a:bodyPr/>
          <a:lstStyle/>
          <a:p>
            <a:fld id="{20A13858-C2AA-4A16-A43A-77ABAD7631C2}" type="slidenum">
              <a:rPr lang="en-ID" smtClean="0"/>
              <a:pPr/>
              <a:t>9</a:t>
            </a:fld>
            <a:endParaRPr lang="en-ID" dirty="0"/>
          </a:p>
        </p:txBody>
      </p:sp>
      <p:pic>
        <p:nvPicPr>
          <p:cNvPr id="8" name="Picture 7" descr="A picture containing text, font, graphics, typography&#10;&#10;Description automatically generated">
            <a:extLst>
              <a:ext uri="{FF2B5EF4-FFF2-40B4-BE49-F238E27FC236}">
                <a16:creationId xmlns:a16="http://schemas.microsoft.com/office/drawing/2014/main" id="{8C396773-CF45-B05C-17C7-0AA8516B56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7260" y="63825"/>
            <a:ext cx="2226802" cy="483703"/>
          </a:xfrm>
          <a:prstGeom prst="rect">
            <a:avLst/>
          </a:prstGeom>
        </p:spPr>
      </p:pic>
      <p:sp>
        <p:nvSpPr>
          <p:cNvPr id="11" name="TextBox 10">
            <a:extLst>
              <a:ext uri="{FF2B5EF4-FFF2-40B4-BE49-F238E27FC236}">
                <a16:creationId xmlns:a16="http://schemas.microsoft.com/office/drawing/2014/main" id="{9262519F-9F0A-BB7D-8B86-D008A7F0D84E}"/>
              </a:ext>
            </a:extLst>
          </p:cNvPr>
          <p:cNvSpPr txBox="1"/>
          <p:nvPr/>
        </p:nvSpPr>
        <p:spPr>
          <a:xfrm>
            <a:off x="324952" y="2790713"/>
            <a:ext cx="4704644" cy="1569660"/>
          </a:xfrm>
          <a:prstGeom prst="rect">
            <a:avLst/>
          </a:prstGeom>
          <a:noFill/>
        </p:spPr>
        <p:txBody>
          <a:bodyPr wrap="square">
            <a:spAutoFit/>
          </a:bodyPr>
          <a:lstStyle/>
          <a:p>
            <a:pPr algn="l"/>
            <a:r>
              <a:rPr lang="en-US" b="1" i="0" dirty="0">
                <a:solidFill>
                  <a:schemeClr val="bg1"/>
                </a:solidFill>
                <a:effectLst/>
              </a:rPr>
              <a:t>The severity of each disease by determining the frequency of occurrence</a:t>
            </a:r>
            <a:endParaRPr lang="en-DE" b="1" i="0" dirty="0">
              <a:solidFill>
                <a:schemeClr val="bg1"/>
              </a:solidFill>
              <a:effectLst/>
            </a:endParaRPr>
          </a:p>
          <a:p>
            <a:pPr algn="l"/>
            <a:endParaRPr lang="en-DE" b="1" dirty="0">
              <a:solidFill>
                <a:schemeClr val="bg1"/>
              </a:solidFill>
            </a:endParaRPr>
          </a:p>
          <a:p>
            <a:pPr algn="l"/>
            <a:r>
              <a:rPr lang="en-US" sz="1400" i="0" dirty="0">
                <a:solidFill>
                  <a:schemeClr val="bg1"/>
                </a:solidFill>
                <a:effectLst/>
              </a:rPr>
              <a:t>In this, we have created heatmap to analyze the occurrence of each disease in every decades. We create different plot for “DEATHS” and “CASES”. </a:t>
            </a:r>
          </a:p>
        </p:txBody>
      </p:sp>
      <p:pic>
        <p:nvPicPr>
          <p:cNvPr id="16" name="Picture 15">
            <a:extLst>
              <a:ext uri="{FF2B5EF4-FFF2-40B4-BE49-F238E27FC236}">
                <a16:creationId xmlns:a16="http://schemas.microsoft.com/office/drawing/2014/main" id="{08BE07DC-8648-6C7A-41F7-9F82AD729F60}"/>
              </a:ext>
            </a:extLst>
          </p:cNvPr>
          <p:cNvPicPr>
            <a:picLocks noChangeAspect="1"/>
          </p:cNvPicPr>
          <p:nvPr/>
        </p:nvPicPr>
        <p:blipFill rotWithShape="1">
          <a:blip r:embed="rId5"/>
          <a:srcRect r="19078" b="20950"/>
          <a:stretch/>
        </p:blipFill>
        <p:spPr>
          <a:xfrm>
            <a:off x="6215300" y="1065539"/>
            <a:ext cx="5773307" cy="5150481"/>
          </a:xfrm>
          <a:prstGeom prst="rect">
            <a:avLst/>
          </a:prstGeom>
          <a:noFill/>
        </p:spPr>
      </p:pic>
      <p:pic>
        <p:nvPicPr>
          <p:cNvPr id="13320" name="Picture 8">
            <a:extLst>
              <a:ext uri="{FF2B5EF4-FFF2-40B4-BE49-F238E27FC236}">
                <a16:creationId xmlns:a16="http://schemas.microsoft.com/office/drawing/2014/main" id="{371387BF-CC73-737D-DCE5-AC1595E867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8331" y="1065539"/>
            <a:ext cx="6880276" cy="5150481"/>
          </a:xfrm>
          <a:prstGeom prst="rect">
            <a:avLst/>
          </a:prstGeom>
          <a:noFill/>
          <a:extLst>
            <a:ext uri="{909E8E84-426E-40DD-AFC4-6F175D3DCCD1}">
              <a14:hiddenFill xmlns:a14="http://schemas.microsoft.com/office/drawing/2010/main">
                <a:solidFill>
                  <a:srgbClr val="FFFFFF"/>
                </a:solidFill>
              </a14:hiddenFill>
            </a:ext>
          </a:extLst>
        </p:spPr>
      </p:pic>
      <p:pic>
        <p:nvPicPr>
          <p:cNvPr id="13322" name="Picture 10">
            <a:extLst>
              <a:ext uri="{FF2B5EF4-FFF2-40B4-BE49-F238E27FC236}">
                <a16:creationId xmlns:a16="http://schemas.microsoft.com/office/drawing/2014/main" id="{3090C533-FC00-4788-DE28-8228E958A35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8331" y="1059636"/>
            <a:ext cx="6880276" cy="5150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7363231"/>
      </p:ext>
    </p:extLst>
  </p:cSld>
  <p:clrMapOvr>
    <a:masterClrMapping/>
  </p:clrMapOvr>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91B5B5"/>
      </a:dk2>
      <a:lt2>
        <a:srgbClr val="C9E9E7"/>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7">
      <a:majorFont>
        <a:latin typeface="Georgia"/>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851</TotalTime>
  <Words>2007</Words>
  <Application>Microsoft Office PowerPoint</Application>
  <PresentationFormat>Widescreen</PresentationFormat>
  <Paragraphs>213</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Cambria Math</vt:lpstr>
      <vt:lpstr>Georgia</vt:lpstr>
      <vt:lpstr>Wingdings</vt:lpstr>
      <vt:lpstr>Office Theme</vt:lpstr>
      <vt:lpstr>Data Visualization of Project Tycho</vt:lpstr>
      <vt:lpstr>Table of contents</vt:lpstr>
      <vt:lpstr>Introduction</vt:lpstr>
      <vt:lpstr>Aim</vt:lpstr>
      <vt:lpstr>Methods &amp; Steps</vt:lpstr>
      <vt:lpstr>Methods &amp; Steps</vt:lpstr>
      <vt:lpstr>Methods &amp; Steps</vt:lpstr>
      <vt:lpstr>Methods &amp; Steps</vt:lpstr>
      <vt:lpstr>Results</vt:lpstr>
      <vt:lpstr>Results</vt:lpstr>
      <vt:lpstr>Results</vt:lpstr>
      <vt:lpstr>Results</vt:lpstr>
      <vt:lpstr>Results</vt:lpstr>
      <vt:lpstr>Results</vt:lpstr>
      <vt:lpstr>Results</vt:lpstr>
      <vt:lpstr>Results</vt:lpstr>
      <vt:lpstr>Results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aidul firdaus</dc:creator>
  <cp:lastModifiedBy>Afzal Sufiya</cp:lastModifiedBy>
  <cp:revision>47</cp:revision>
  <dcterms:created xsi:type="dcterms:W3CDTF">2019-07-04T05:19:40Z</dcterms:created>
  <dcterms:modified xsi:type="dcterms:W3CDTF">2023-07-01T19:55:02Z</dcterms:modified>
</cp:coreProperties>
</file>