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Roboto"/>
      <p:regular r:id="rId31"/>
      <p:bold r:id="rId32"/>
      <p:italic r:id="rId33"/>
      <p:boldItalic r:id="rId34"/>
    </p:embeddedFont>
    <p:embeddedFont>
      <p:font typeface="Source Sans Pr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SourceSansPr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SourceSansPro-italic.fntdata"/><Relationship Id="rId14" Type="http://schemas.openxmlformats.org/officeDocument/2006/relationships/slide" Target="slides/slide9.xml"/><Relationship Id="rId36" Type="http://schemas.openxmlformats.org/officeDocument/2006/relationships/font" Target="fonts/SourceSansPr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SourceSansPr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s.google.com/machine-learning/glossary#backpropagat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48a986e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8a986e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FTRL is not always guaranteed to yield no-regret, and is mainly known to provide such guarantees in the setting where losses are linear/convex</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48a986e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48a986e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2"/>
                </a:solidFill>
                <a:highlight>
                  <a:srgbClr val="FFFFFF"/>
                </a:highlight>
              </a:rPr>
              <a:t>A zero-sum game is one in which no wealth is created or destroyed. So, in a two-player zero-sum game, whatever one player wins, the other loses. Therefore, the player share no common interests. There are two general types of zero-sum games: those with perfect information and those without. In a game with perfect information, every player knows the results of all previous moves (tic-tac-toe, chess). Imperfect games often involve </a:t>
            </a:r>
            <a:r>
              <a:rPr lang="en" sz="1400">
                <a:solidFill>
                  <a:schemeClr val="dk2"/>
                </a:solidFill>
                <a:highlight>
                  <a:srgbClr val="FFFFFF"/>
                </a:highlight>
              </a:rPr>
              <a:t>simultaneous</a:t>
            </a:r>
            <a:r>
              <a:rPr lang="en" sz="1400">
                <a:solidFill>
                  <a:schemeClr val="dk2"/>
                </a:solidFill>
                <a:highlight>
                  <a:srgbClr val="FFFFFF"/>
                </a:highlight>
              </a:rPr>
              <a:t> play</a:t>
            </a:r>
            <a:endParaRPr sz="1400">
              <a:solidFill>
                <a:schemeClr val="dk2"/>
              </a:solidFill>
              <a:highlight>
                <a:srgbClr val="FFFFFF"/>
              </a:highlight>
            </a:endParaRPr>
          </a:p>
          <a:p>
            <a:pPr indent="0" lvl="0" marL="0" rtl="0" algn="l">
              <a:spcBef>
                <a:spcPts val="0"/>
              </a:spcBef>
              <a:spcAft>
                <a:spcPts val="0"/>
              </a:spcAft>
              <a:buNone/>
            </a:pPr>
            <a:r>
              <a:t/>
            </a:r>
            <a:endParaRPr sz="1400">
              <a:solidFill>
                <a:schemeClr val="dk2"/>
              </a:solidFill>
              <a:highlight>
                <a:srgbClr val="FFFFFF"/>
              </a:highlight>
            </a:endParaRPr>
          </a:p>
          <a:p>
            <a:pPr indent="0" lvl="0" marL="0" rtl="0" algn="l">
              <a:spcBef>
                <a:spcPts val="0"/>
              </a:spcBef>
              <a:spcAft>
                <a:spcPts val="0"/>
              </a:spcAft>
              <a:buNone/>
            </a:pPr>
            <a:r>
              <a:rPr lang="en" sz="1400">
                <a:solidFill>
                  <a:schemeClr val="dk2"/>
                </a:solidFill>
                <a:highlight>
                  <a:srgbClr val="FFFFFF"/>
                </a:highlight>
              </a:rPr>
              <a:t>A zero-sum game is defined by a function M : K1 × K2 → R which sets the utilities of the players. </a:t>
            </a:r>
            <a:endParaRPr sz="1400">
              <a:solidFill>
                <a:schemeClr val="dk2"/>
              </a:solidFill>
              <a:highlight>
                <a:srgbClr val="FFFFFF"/>
              </a:highlight>
            </a:endParaRPr>
          </a:p>
          <a:p>
            <a:pPr indent="0" lvl="0" marL="0" rtl="0" algn="l">
              <a:spcBef>
                <a:spcPts val="0"/>
              </a:spcBef>
              <a:spcAft>
                <a:spcPts val="0"/>
              </a:spcAft>
              <a:buNone/>
            </a:pPr>
            <a:r>
              <a:t/>
            </a:r>
            <a:endParaRPr sz="1400">
              <a:solidFill>
                <a:schemeClr val="dk2"/>
              </a:solidFill>
              <a:highlight>
                <a:srgbClr val="FFFFFF"/>
              </a:highlight>
            </a:endParaRPr>
          </a:p>
          <a:p>
            <a:pPr indent="0" lvl="0" marL="0" rtl="0" algn="l">
              <a:spcBef>
                <a:spcPts val="0"/>
              </a:spcBef>
              <a:spcAft>
                <a:spcPts val="0"/>
              </a:spcAft>
              <a:buNone/>
            </a:pPr>
            <a:r>
              <a:rPr lang="en" sz="1050">
                <a:solidFill>
                  <a:schemeClr val="accent1"/>
                </a:solidFill>
                <a:latin typeface="Georgia"/>
                <a:ea typeface="Georgia"/>
                <a:cs typeface="Georgia"/>
                <a:sym typeface="Georgia"/>
              </a:rPr>
              <a:t>A </a:t>
            </a:r>
            <a:r>
              <a:rPr b="1" lang="en" sz="1050">
                <a:solidFill>
                  <a:srgbClr val="111111"/>
                </a:solidFill>
                <a:latin typeface="Georgia"/>
                <a:ea typeface="Georgia"/>
                <a:cs typeface="Georgia"/>
                <a:sym typeface="Georgia"/>
              </a:rPr>
              <a:t>mixed strategy Nash equilibrium</a:t>
            </a:r>
            <a:r>
              <a:rPr lang="en" sz="1050">
                <a:solidFill>
                  <a:schemeClr val="accent1"/>
                </a:solidFill>
                <a:latin typeface="Georgia"/>
                <a:ea typeface="Georgia"/>
                <a:cs typeface="Georgia"/>
                <a:sym typeface="Georgia"/>
              </a:rPr>
              <a:t> involves at least one player playing a randomized strategy and no player being able to increase his or her expected payoff by playing an alternate strategy. A Nash equilibrium in which no player randomizes is called a </a:t>
            </a:r>
            <a:r>
              <a:rPr b="1" lang="en" sz="1050">
                <a:solidFill>
                  <a:srgbClr val="111111"/>
                </a:solidFill>
                <a:latin typeface="Georgia"/>
                <a:ea typeface="Georgia"/>
                <a:cs typeface="Georgia"/>
                <a:sym typeface="Georgia"/>
              </a:rPr>
              <a:t>pure strategy Nash equilibrium</a:t>
            </a:r>
            <a:r>
              <a:rPr lang="en" sz="1050">
                <a:solidFill>
                  <a:schemeClr val="accent1"/>
                </a:solidFill>
                <a:latin typeface="Georgia"/>
                <a:ea typeface="Georgia"/>
                <a:cs typeface="Georgia"/>
                <a:sym typeface="Georgia"/>
              </a:rPr>
              <a:t>.</a:t>
            </a:r>
            <a:endParaRPr sz="1400">
              <a:solidFill>
                <a:schemeClr val="dk2"/>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48a986e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48a986e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726b83c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726b83c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A1 and A2 </a:t>
            </a:r>
            <a:r>
              <a:rPr lang="en"/>
              <a:t>outputs mixed strategies (D1, D2) that are ε-MNE, where ε = O(1/ √ 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726b83c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726b83c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726b83c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726b83c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capture a diverse subset of the history, we keep a queue Q containing K := |Q| models whose spacing between each other is determined by the following heuristic. Every m update steps, we remove the oldest model in the queue and add the current one. The number of steps between switches, m, can be set as a constant, but we find it more effective to keep it small at the beginning and increase its value as the number of rounds increases. We hypothesize that as the training progresses and the individual models become more powerful, we should switch the models at a lower rate, keeping them more spaced out.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726b83c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726b83c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42729"/>
                </a:solidFill>
                <a:highlight>
                  <a:srgbClr val="FFFFFF"/>
                </a:highlight>
              </a:rPr>
              <a:t>Model dropping happens when the generator is having trouble learning some of the details from the evaluator. So, in order to 'learn' these details, the correction makes the nodes weights from the generator to drop close to 0 in order learn these details, while the overall generated image quality is greatly reduced.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726b83c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726b83c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726b83c0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726b83c0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726b83c0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726b83c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4f7734b9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f7734b9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726b83c0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726b83c0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4beadb98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4beadb9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4f7734b95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f7734b95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A generative model could generate new photos of animals that look like real animals, while a discriminative model could tell a dog from a cat. </a:t>
            </a:r>
            <a:r>
              <a:rPr b="1" lang="en" sz="1200">
                <a:solidFill>
                  <a:srgbClr val="202124"/>
                </a:solidFill>
                <a:highlight>
                  <a:srgbClr val="FFFFFF"/>
                </a:highlight>
                <a:latin typeface="Roboto"/>
                <a:ea typeface="Roboto"/>
                <a:cs typeface="Roboto"/>
                <a:sym typeface="Roboto"/>
              </a:rPr>
              <a:t>Generative</a:t>
            </a:r>
            <a:r>
              <a:rPr lang="en" sz="1200">
                <a:solidFill>
                  <a:srgbClr val="202124"/>
                </a:solidFill>
                <a:highlight>
                  <a:srgbClr val="FFFFFF"/>
                </a:highlight>
                <a:latin typeface="Roboto"/>
                <a:ea typeface="Roboto"/>
                <a:cs typeface="Roboto"/>
                <a:sym typeface="Roboto"/>
              </a:rPr>
              <a:t> models capture the joint probability p(X, Y), or just p(X) if there are no labels. </a:t>
            </a:r>
            <a:r>
              <a:rPr b="1" lang="en" sz="1200">
                <a:solidFill>
                  <a:srgbClr val="202124"/>
                </a:solidFill>
                <a:highlight>
                  <a:srgbClr val="FFFFFF"/>
                </a:highlight>
                <a:latin typeface="Roboto"/>
                <a:ea typeface="Roboto"/>
                <a:cs typeface="Roboto"/>
                <a:sym typeface="Roboto"/>
              </a:rPr>
              <a:t>Discriminative</a:t>
            </a:r>
            <a:r>
              <a:rPr lang="en" sz="1200">
                <a:solidFill>
                  <a:srgbClr val="202124"/>
                </a:solidFill>
                <a:highlight>
                  <a:srgbClr val="FFFFFF"/>
                </a:highlight>
                <a:latin typeface="Roboto"/>
                <a:ea typeface="Roboto"/>
                <a:cs typeface="Roboto"/>
                <a:sym typeface="Roboto"/>
              </a:rPr>
              <a:t> models capture the conditional probability p(Y | X). </a:t>
            </a:r>
            <a:r>
              <a:rPr lang="en" sz="1200">
                <a:solidFill>
                  <a:srgbClr val="202124"/>
                </a:solidFill>
                <a:highlight>
                  <a:srgbClr val="FFFFFF"/>
                </a:highlight>
                <a:latin typeface="Roboto"/>
                <a:ea typeface="Roboto"/>
                <a:cs typeface="Roboto"/>
                <a:sym typeface="Roboto"/>
              </a:rPr>
              <a:t>GANs are just one kind of generative model. NN: </a:t>
            </a:r>
            <a:r>
              <a:rPr lang="en" sz="1050">
                <a:solidFill>
                  <a:srgbClr val="202122"/>
                </a:solidFill>
                <a:highlight>
                  <a:srgbClr val="FFFFFF"/>
                </a:highlight>
              </a:rPr>
              <a:t>Such systems "learn" to perform tasks by considering examples, generally without being programmed with task-specific rules</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4f7734b95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4f7734b95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As training progresses, the generator gets closer to producing output that can fool the discriminator.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4f7734b95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4f7734b95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Both the generator and the discriminator are neural networks. The generator output is connected directly to the discriminator input. Through </a:t>
            </a:r>
            <a:r>
              <a:rPr lang="en" sz="1200">
                <a:solidFill>
                  <a:srgbClr val="1A73E8"/>
                </a:solidFill>
                <a:highlight>
                  <a:srgbClr val="FFFFFF"/>
                </a:highlight>
                <a:uFill>
                  <a:noFill/>
                </a:uFill>
                <a:latin typeface="Roboto"/>
                <a:ea typeface="Roboto"/>
                <a:cs typeface="Roboto"/>
                <a:sym typeface="Roboto"/>
                <a:hlinkClick r:id="rId2">
                  <a:extLst>
                    <a:ext uri="{A12FA001-AC4F-418D-AE19-62706E023703}">
                      <ahyp:hlinkClr val="tx"/>
                    </a:ext>
                  </a:extLst>
                </a:hlinkClick>
              </a:rPr>
              <a:t>backpropagation</a:t>
            </a:r>
            <a:r>
              <a:rPr lang="en" sz="1200">
                <a:solidFill>
                  <a:srgbClr val="202124"/>
                </a:solidFill>
                <a:highlight>
                  <a:srgbClr val="FFFFFF"/>
                </a:highlight>
                <a:latin typeface="Roboto"/>
                <a:ea typeface="Roboto"/>
                <a:cs typeface="Roboto"/>
                <a:sym typeface="Roboto"/>
              </a:rPr>
              <a:t>, the </a:t>
            </a:r>
            <a:r>
              <a:rPr lang="en" sz="1200">
                <a:solidFill>
                  <a:srgbClr val="202124"/>
                </a:solidFill>
                <a:highlight>
                  <a:srgbClr val="FFFFFF"/>
                </a:highlight>
                <a:latin typeface="Roboto"/>
                <a:ea typeface="Roboto"/>
                <a:cs typeface="Roboto"/>
                <a:sym typeface="Roboto"/>
              </a:rPr>
              <a:t>discriminators</a:t>
            </a:r>
            <a:r>
              <a:rPr lang="en" sz="1200">
                <a:solidFill>
                  <a:srgbClr val="202124"/>
                </a:solidFill>
                <a:highlight>
                  <a:srgbClr val="FFFFFF"/>
                </a:highlight>
                <a:latin typeface="Roboto"/>
                <a:ea typeface="Roboto"/>
                <a:cs typeface="Roboto"/>
                <a:sym typeface="Roboto"/>
              </a:rPr>
              <a:t> classification provides a signal that the generator uses to update its weights.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4f7734b95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f7734b95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alternating gradient descent fails to converge even for very simple games Salimans et al. (2016). In the setting of GANs, one of the central open issues is this non-convergence problem, which in practice leads to oscillations between different kinds of generated samples Metz et al. (2016).</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48a986e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48a986e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Pure: Each player would like to choose his strategy to </a:t>
            </a:r>
            <a:r>
              <a:rPr lang="en"/>
              <a:t>guarantee</a:t>
            </a:r>
            <a:r>
              <a:rPr lang="en"/>
              <a:t> himself the best possible payoff, regardless of what his opponent does. Mixed: a probability distribution on a player’s set of choices, according to which the player makes his choice, randomly and independently of the other players choice. Hidden layer: </a:t>
            </a:r>
            <a:r>
              <a:rPr lang="en" sz="1150">
                <a:solidFill>
                  <a:srgbClr val="242729"/>
                </a:solidFill>
                <a:highlight>
                  <a:srgbClr val="FFFFFF"/>
                </a:highlight>
              </a:rPr>
              <a:t>Each layer can apply any function you want to the previous layer (usually a linear transformation followed by a squashing nonlinearity).</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Char char="●"/>
            </a:pPr>
            <a:r>
              <a:rPr lang="en" sz="1150">
                <a:solidFill>
                  <a:srgbClr val="242729"/>
                </a:solidFill>
                <a:highlight>
                  <a:srgbClr val="FFFFFF"/>
                </a:highlight>
              </a:rPr>
              <a:t>The hidden layers' job is to transform the inputs into something that the output layer can use.</a:t>
            </a:r>
            <a:endParaRPr sz="1150">
              <a:solidFill>
                <a:srgbClr val="242729"/>
              </a:solidFill>
              <a:highlight>
                <a:srgbClr val="FFFFFF"/>
              </a:highlight>
            </a:endParaRPr>
          </a:p>
          <a:p>
            <a:pPr indent="-301625" lvl="0" marL="749300" rtl="0" algn="l">
              <a:lnSpc>
                <a:spcPct val="115000"/>
              </a:lnSpc>
              <a:spcBef>
                <a:spcPts val="0"/>
              </a:spcBef>
              <a:spcAft>
                <a:spcPts val="0"/>
              </a:spcAft>
              <a:buClr>
                <a:srgbClr val="242729"/>
              </a:buClr>
              <a:buSzPts val="1150"/>
              <a:buChar char="●"/>
            </a:pPr>
            <a:r>
              <a:rPr lang="en" sz="1150">
                <a:solidFill>
                  <a:srgbClr val="242729"/>
                </a:solidFill>
                <a:highlight>
                  <a:srgbClr val="FFFFFF"/>
                </a:highlight>
              </a:rPr>
              <a:t>The output layer transforms the hidden layer activations into whatever scale you wanted your output to be 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726b83c0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726b83c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150">
                <a:solidFill>
                  <a:srgbClr val="595858"/>
                </a:solidFill>
                <a:highlight>
                  <a:srgbClr val="FFFFFF"/>
                </a:highlight>
                <a:latin typeface="Roboto"/>
                <a:ea typeface="Roboto"/>
                <a:cs typeface="Roboto"/>
                <a:sym typeface="Roboto"/>
              </a:rPr>
              <a:t>Batch learning algorithms take batches of training data to train a model. Then predicts the test sample using the found relationship. Whereas, On-line learning algorithms take an initial guess model and then picks up one-one observation from the training population and recalibrates the weights on each input parameter. </a:t>
            </a:r>
            <a:r>
              <a:rPr b="1" lang="en" sz="1150">
                <a:solidFill>
                  <a:srgbClr val="595858"/>
                </a:solidFill>
                <a:highlight>
                  <a:srgbClr val="FFFFFF"/>
                </a:highlight>
                <a:latin typeface="Roboto"/>
                <a:ea typeface="Roboto"/>
                <a:cs typeface="Roboto"/>
                <a:sym typeface="Roboto"/>
              </a:rPr>
              <a:t>Computationally much faster and more space efficient, Usually easier to implement, More difficult to evaluate online, More difficult to maintain in production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48a986e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48a986e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15.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eb.stanford.edu/class/ee392o/cvxccv.pdf" TargetMode="External"/><Relationship Id="rId4" Type="http://schemas.openxmlformats.org/officeDocument/2006/relationships/hyperlink" Target="https://www.analyticsvidhya.com/blog/2015/01/introduction-online-machine-learning-simplified-2/" TargetMode="External"/><Relationship Id="rId5" Type="http://schemas.openxmlformats.org/officeDocument/2006/relationships/hyperlink" Target="https://saylordotorg.github.io/text_introduction-to-economic-analysis/s17-03-mixed-strategies.html" TargetMode="External"/><Relationship Id="rId6" Type="http://schemas.openxmlformats.org/officeDocument/2006/relationships/hyperlink" Target="https://developers.google.com/machine-learning/gan/gan_structu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0150" y="73812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An Online Learning Approach to Generative Adversarial Networks: A Case Study </a:t>
            </a:r>
            <a:endParaRPr sz="4200"/>
          </a:p>
        </p:txBody>
      </p:sp>
      <p:sp>
        <p:nvSpPr>
          <p:cNvPr id="59" name="Google Shape;59;p13"/>
          <p:cNvSpPr txBox="1"/>
          <p:nvPr>
            <p:ph idx="1" type="subTitle"/>
          </p:nvPr>
        </p:nvSpPr>
        <p:spPr>
          <a:xfrm>
            <a:off x="539375" y="221172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Andrew Floyd</a:t>
            </a:r>
            <a:endParaRPr sz="1400"/>
          </a:p>
        </p:txBody>
      </p:sp>
      <p:sp>
        <p:nvSpPr>
          <p:cNvPr id="60" name="Google Shape;60;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Learning</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Regret measures the cumulative loss of the player compared to the loss of the</a:t>
            </a:r>
            <a:r>
              <a:rPr i="1" lang="en" sz="1400"/>
              <a:t> best fixed decision in hindsight</a:t>
            </a:r>
            <a:endParaRPr i="1" sz="1400"/>
          </a:p>
          <a:p>
            <a:pPr indent="-317500" lvl="0" marL="457200" rtl="0" algn="l">
              <a:spcBef>
                <a:spcPts val="0"/>
              </a:spcBef>
              <a:spcAft>
                <a:spcPts val="0"/>
              </a:spcAft>
              <a:buSzPts val="1400"/>
              <a:buChar char="●"/>
            </a:pPr>
            <a:r>
              <a:rPr lang="en" sz="1400"/>
              <a:t>Players aim at minimizing their regret, hence we are interesting in no-regret strategies in which players ensure an o(T) regret for any loss sequence</a:t>
            </a:r>
            <a:endParaRPr sz="1400"/>
          </a:p>
          <a:p>
            <a:pPr indent="-317500" lvl="0" marL="457200" rtl="0" algn="l">
              <a:spcBef>
                <a:spcPts val="0"/>
              </a:spcBef>
              <a:spcAft>
                <a:spcPts val="0"/>
              </a:spcAft>
              <a:buSzPts val="1400"/>
              <a:buChar char="●"/>
            </a:pPr>
            <a:r>
              <a:rPr lang="en" sz="1400"/>
              <a:t>Many of the no-regret strategies are often forms of the Follow-the-Regularized Leader (FTRL) algorithm:</a:t>
            </a:r>
            <a:endParaRPr sz="1400"/>
          </a:p>
          <a:p>
            <a:pPr indent="-317500" lvl="1" marL="914400" rtl="0" algn="l">
              <a:spcBef>
                <a:spcPts val="0"/>
              </a:spcBef>
              <a:spcAft>
                <a:spcPts val="0"/>
              </a:spcAft>
              <a:buSzPts val="1400"/>
              <a:buChar char="○"/>
            </a:pPr>
            <a:r>
              <a:rPr lang="en" sz="1400"/>
              <a:t>FTRL takes the accumulated loss, observed up to time t, and then chooses the point in K that minimized this loss, plus a regularization term (this prevents the player from quickly changing decisions between consecutive rounds)</a:t>
            </a:r>
            <a:endParaRPr sz="1400"/>
          </a:p>
          <a:p>
            <a:pPr indent="-317500" lvl="1" marL="914400" rtl="0" algn="l">
              <a:spcBef>
                <a:spcPts val="0"/>
              </a:spcBef>
              <a:spcAft>
                <a:spcPts val="0"/>
              </a:spcAft>
              <a:buSzPts val="1400"/>
              <a:buChar char="○"/>
            </a:pPr>
            <a:r>
              <a:rPr lang="en" sz="1400"/>
              <a:t>FTRL is not always guaranteed to yield no-regret</a:t>
            </a:r>
            <a:endParaRPr sz="1400"/>
          </a:p>
          <a:p>
            <a:pPr indent="0" lvl="0" marL="457200" rtl="0" algn="l">
              <a:spcBef>
                <a:spcPts val="1600"/>
              </a:spcBef>
              <a:spcAft>
                <a:spcPts val="1600"/>
              </a:spcAft>
              <a:buNone/>
            </a:pPr>
            <a:r>
              <a:t/>
            </a:r>
            <a:endParaRPr/>
          </a:p>
        </p:txBody>
      </p:sp>
      <p:pic>
        <p:nvPicPr>
          <p:cNvPr id="132" name="Google Shape;132;p22"/>
          <p:cNvPicPr preferRelativeResize="0"/>
          <p:nvPr/>
        </p:nvPicPr>
        <p:blipFill>
          <a:blip r:embed="rId3">
            <a:alphaModFix/>
          </a:blip>
          <a:stretch>
            <a:fillRect/>
          </a:stretch>
        </p:blipFill>
        <p:spPr>
          <a:xfrm>
            <a:off x="2345150" y="3774125"/>
            <a:ext cx="5676900" cy="609600"/>
          </a:xfrm>
          <a:prstGeom prst="rect">
            <a:avLst/>
          </a:prstGeom>
          <a:noFill/>
          <a:ln>
            <a:noFill/>
          </a:ln>
        </p:spPr>
      </p:pic>
      <p:sp>
        <p:nvSpPr>
          <p:cNvPr id="133" name="Google Shape;133;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Zero-sum Games</a:t>
            </a:r>
            <a:endParaRPr/>
          </a:p>
        </p:txBody>
      </p:sp>
      <p:sp>
        <p:nvSpPr>
          <p:cNvPr id="139" name="Google Shape;13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Consider two players, P1 and P2, who can choose pure decisions among </a:t>
            </a:r>
            <a:r>
              <a:rPr lang="en" sz="1400"/>
              <a:t>continuous</a:t>
            </a:r>
            <a:r>
              <a:rPr lang="en" sz="1400"/>
              <a:t> sets K</a:t>
            </a:r>
            <a:r>
              <a:rPr baseline="-25000" lang="en" sz="1400"/>
              <a:t>1</a:t>
            </a:r>
            <a:r>
              <a:rPr lang="en" sz="1400"/>
              <a:t> and K</a:t>
            </a:r>
            <a:r>
              <a:rPr baseline="-25000" lang="en" sz="1400"/>
              <a:t>2</a:t>
            </a:r>
            <a:r>
              <a:rPr lang="en" sz="1400"/>
              <a:t> respectively</a:t>
            </a:r>
            <a:endParaRPr sz="1400"/>
          </a:p>
          <a:p>
            <a:pPr indent="-317500" lvl="0" marL="457200" rtl="0" algn="l">
              <a:spcBef>
                <a:spcPts val="0"/>
              </a:spcBef>
              <a:spcAft>
                <a:spcPts val="0"/>
              </a:spcAft>
              <a:buSzPts val="1400"/>
              <a:buChar char="●"/>
            </a:pPr>
            <a:r>
              <a:rPr lang="en" sz="1400"/>
              <a:t>Upon choosing a pure strategy (u,v) in K</a:t>
            </a:r>
            <a:r>
              <a:rPr baseline="-25000" lang="en" sz="1400"/>
              <a:t>1</a:t>
            </a:r>
            <a:r>
              <a:rPr lang="en" sz="1400"/>
              <a:t> x K</a:t>
            </a:r>
            <a:r>
              <a:rPr baseline="-25000" lang="en" sz="1400"/>
              <a:t>2</a:t>
            </a:r>
            <a:r>
              <a:rPr lang="en" sz="1400"/>
              <a:t> , the utility of P1 is -M(u,v), while the utility of P2 is M(u,v). The goal of both is maximize their worst cast utilities</a:t>
            </a:r>
            <a:endParaRPr sz="1400"/>
          </a:p>
          <a:p>
            <a:pPr indent="-317500" lvl="0" marL="457200" rtl="0" algn="l">
              <a:spcBef>
                <a:spcPts val="0"/>
              </a:spcBef>
              <a:spcAft>
                <a:spcPts val="0"/>
              </a:spcAft>
              <a:buSzPts val="1400"/>
              <a:buChar char="●"/>
            </a:pPr>
            <a:r>
              <a:rPr lang="en" sz="1400"/>
              <a:t>This definition only makes sense if their exists a point at Pure Nash Equilibrium (u*,v*), which satisfies:</a:t>
            </a:r>
            <a:endParaRPr sz="1400"/>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sz="1400"/>
              <a:t>While a pure Nash equilibrium does not always exist, there is always a Mixed Nash Equilibrium (MNE), i.e. there always exists two distributions D1 and D2 such that:</a:t>
            </a:r>
            <a:endParaRPr sz="1400"/>
          </a:p>
          <a:p>
            <a:pPr indent="0" lvl="0" marL="457200" rtl="0" algn="l">
              <a:spcBef>
                <a:spcPts val="1600"/>
              </a:spcBef>
              <a:spcAft>
                <a:spcPts val="1600"/>
              </a:spcAft>
              <a:buNone/>
            </a:pPr>
            <a:r>
              <a:t/>
            </a:r>
            <a:endParaRPr/>
          </a:p>
        </p:txBody>
      </p:sp>
      <p:pic>
        <p:nvPicPr>
          <p:cNvPr id="140" name="Google Shape;140;p23"/>
          <p:cNvPicPr preferRelativeResize="0"/>
          <p:nvPr/>
        </p:nvPicPr>
        <p:blipFill>
          <a:blip r:embed="rId3">
            <a:alphaModFix/>
          </a:blip>
          <a:stretch>
            <a:fillRect/>
          </a:stretch>
        </p:blipFill>
        <p:spPr>
          <a:xfrm>
            <a:off x="1824050" y="2684300"/>
            <a:ext cx="5343775" cy="352750"/>
          </a:xfrm>
          <a:prstGeom prst="rect">
            <a:avLst/>
          </a:prstGeom>
          <a:noFill/>
          <a:ln>
            <a:noFill/>
          </a:ln>
        </p:spPr>
      </p:pic>
      <p:pic>
        <p:nvPicPr>
          <p:cNvPr id="141" name="Google Shape;141;p23"/>
          <p:cNvPicPr preferRelativeResize="0"/>
          <p:nvPr/>
        </p:nvPicPr>
        <p:blipFill>
          <a:blip r:embed="rId4">
            <a:alphaModFix/>
          </a:blip>
          <a:stretch>
            <a:fillRect/>
          </a:stretch>
        </p:blipFill>
        <p:spPr>
          <a:xfrm>
            <a:off x="1502150" y="3806600"/>
            <a:ext cx="6139701" cy="421050"/>
          </a:xfrm>
          <a:prstGeom prst="rect">
            <a:avLst/>
          </a:prstGeom>
          <a:noFill/>
          <a:ln>
            <a:noFill/>
          </a:ln>
        </p:spPr>
      </p:pic>
      <p:sp>
        <p:nvSpPr>
          <p:cNvPr id="142" name="Google Shape;142;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Equilibrium in GANs</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Ultimate goal is to </a:t>
            </a:r>
            <a:r>
              <a:rPr lang="en" sz="1400"/>
              <a:t>efficiently</a:t>
            </a:r>
            <a:r>
              <a:rPr lang="en" sz="1400"/>
              <a:t> find an </a:t>
            </a:r>
            <a:r>
              <a:rPr lang="en" sz="1400"/>
              <a:t>approximate</a:t>
            </a:r>
            <a:r>
              <a:rPr lang="en" sz="1400"/>
              <a:t> MNE for the game</a:t>
            </a:r>
            <a:endParaRPr sz="1400"/>
          </a:p>
          <a:p>
            <a:pPr indent="-317500" lvl="0" marL="457200" rtl="0" algn="l">
              <a:spcBef>
                <a:spcPts val="0"/>
              </a:spcBef>
              <a:spcAft>
                <a:spcPts val="0"/>
              </a:spcAft>
              <a:buSzPts val="1400"/>
              <a:buChar char="●"/>
            </a:pPr>
            <a:r>
              <a:rPr lang="en" sz="1400"/>
              <a:t>We can see the benefit of finding an </a:t>
            </a:r>
            <a:r>
              <a:rPr lang="en" sz="1400"/>
              <a:t>equilibrium</a:t>
            </a:r>
            <a:r>
              <a:rPr lang="en" sz="1400"/>
              <a:t> instead of purely solving the minimax objective when looking at a simple zero-sum game like rock-paper-scissors, which has the following minimax objective:</a:t>
            </a:r>
            <a:endParaRPr sz="1400"/>
          </a:p>
          <a:p>
            <a:pPr indent="0" lvl="0" marL="457200" rtl="0" algn="l">
              <a:spcBef>
                <a:spcPts val="1600"/>
              </a:spcBef>
              <a:spcAft>
                <a:spcPts val="0"/>
              </a:spcAft>
              <a:buNone/>
            </a:pPr>
            <a:r>
              <a:t/>
            </a:r>
            <a:endParaRPr/>
          </a:p>
          <a:p>
            <a:pPr indent="-317500" lvl="0" marL="457200" rtl="0" algn="l">
              <a:spcBef>
                <a:spcPts val="1600"/>
              </a:spcBef>
              <a:spcAft>
                <a:spcPts val="0"/>
              </a:spcAft>
              <a:buSzPts val="1400"/>
              <a:buChar char="●"/>
            </a:pPr>
            <a:r>
              <a:rPr lang="en" sz="1400"/>
              <a:t>Maximum of rows: {1,1,1}; Minimum of that set is 1</a:t>
            </a:r>
            <a:endParaRPr sz="1400"/>
          </a:p>
          <a:p>
            <a:pPr indent="-317500" lvl="1" marL="914400" rtl="0" algn="l">
              <a:spcBef>
                <a:spcPts val="0"/>
              </a:spcBef>
              <a:spcAft>
                <a:spcPts val="0"/>
              </a:spcAft>
              <a:buSzPts val="1400"/>
              <a:buChar char="○"/>
            </a:pPr>
            <a:r>
              <a:rPr lang="en"/>
              <a:t>Hence, s</a:t>
            </a:r>
            <a:r>
              <a:rPr lang="en" sz="1400"/>
              <a:t>olving for the minimax objective gives a pure strategy with a minimax of 1</a:t>
            </a:r>
            <a:endParaRPr sz="1400"/>
          </a:p>
          <a:p>
            <a:pPr indent="-317500" lvl="0" marL="457200" rtl="0" algn="l">
              <a:spcBef>
                <a:spcPts val="0"/>
              </a:spcBef>
              <a:spcAft>
                <a:spcPts val="0"/>
              </a:spcAft>
              <a:buSzPts val="1400"/>
              <a:buChar char="●"/>
            </a:pPr>
            <a:r>
              <a:rPr lang="en" sz="1400"/>
              <a:t>The equilibrium </a:t>
            </a:r>
            <a:r>
              <a:rPr lang="en" sz="1400"/>
              <a:t>strategy</a:t>
            </a:r>
            <a:r>
              <a:rPr lang="en" sz="1400"/>
              <a:t> of the min player is a uniform distribution over actions, which has a minimax value of 0</a:t>
            </a:r>
            <a:endParaRPr sz="1400"/>
          </a:p>
          <a:p>
            <a:pPr indent="-317500" lvl="1" marL="914400" rtl="0" algn="l">
              <a:spcBef>
                <a:spcPts val="0"/>
              </a:spcBef>
              <a:spcAft>
                <a:spcPts val="0"/>
              </a:spcAft>
              <a:buSzPts val="1400"/>
              <a:buChar char="○"/>
            </a:pPr>
            <a:r>
              <a:rPr lang="en"/>
              <a:t>Thus finding an equilibrium by allowing mixed strategies implies a </a:t>
            </a:r>
            <a:r>
              <a:rPr lang="en"/>
              <a:t>typically</a:t>
            </a:r>
            <a:r>
              <a:rPr lang="en"/>
              <a:t> smaller minimax value</a:t>
            </a:r>
            <a:endParaRPr/>
          </a:p>
        </p:txBody>
      </p:sp>
      <p:pic>
        <p:nvPicPr>
          <p:cNvPr id="149" name="Google Shape;149;p24"/>
          <p:cNvPicPr preferRelativeResize="0"/>
          <p:nvPr/>
        </p:nvPicPr>
        <p:blipFill>
          <a:blip r:embed="rId3">
            <a:alphaModFix/>
          </a:blip>
          <a:stretch>
            <a:fillRect/>
          </a:stretch>
        </p:blipFill>
        <p:spPr>
          <a:xfrm>
            <a:off x="2605088" y="2045725"/>
            <a:ext cx="3933825" cy="638175"/>
          </a:xfrm>
          <a:prstGeom prst="rect">
            <a:avLst/>
          </a:prstGeom>
          <a:noFill/>
          <a:ln>
            <a:noFill/>
          </a:ln>
        </p:spPr>
      </p:pic>
      <p:sp>
        <p:nvSpPr>
          <p:cNvPr id="150" name="Google Shape;150;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Semi-</a:t>
            </a:r>
            <a:r>
              <a:rPr lang="en"/>
              <a:t>concave</a:t>
            </a:r>
            <a:r>
              <a:rPr lang="en"/>
              <a:t> Zero-sum Games</a:t>
            </a:r>
            <a:endParaRPr/>
          </a:p>
        </p:txBody>
      </p:sp>
      <p:sp>
        <p:nvSpPr>
          <p:cNvPr id="156" name="Google Shape;156;p25"/>
          <p:cNvSpPr txBox="1"/>
          <p:nvPr>
            <p:ph idx="1" type="body"/>
          </p:nvPr>
        </p:nvSpPr>
        <p:spPr>
          <a:xfrm>
            <a:off x="311700" y="11302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game (M) is semi-concave if for any fixed u</a:t>
            </a:r>
            <a:r>
              <a:rPr baseline="-25000" lang="en" sz="1400"/>
              <a:t>0</a:t>
            </a:r>
            <a:r>
              <a:rPr lang="en" sz="1300"/>
              <a:t> in K</a:t>
            </a:r>
            <a:r>
              <a:rPr baseline="-25000" lang="en" sz="1300"/>
              <a:t>1</a:t>
            </a:r>
            <a:r>
              <a:rPr lang="en" sz="1300"/>
              <a:t> the function g(V) := M(u</a:t>
            </a:r>
            <a:r>
              <a:rPr baseline="-25000" lang="en" sz="1300"/>
              <a:t>0</a:t>
            </a:r>
            <a:r>
              <a:rPr lang="en" sz="1300"/>
              <a:t>, v) is concave in v. The following algorithm is their method for semi-concave games, with A</a:t>
            </a:r>
            <a:r>
              <a:rPr baseline="-25000" lang="en" sz="1300"/>
              <a:t>1</a:t>
            </a:r>
            <a:r>
              <a:rPr lang="en" sz="1300"/>
              <a:t> and A</a:t>
            </a:r>
            <a:r>
              <a:rPr baseline="-25000" lang="en" sz="1300"/>
              <a:t>2</a:t>
            </a:r>
            <a:r>
              <a:rPr lang="en" sz="1300"/>
              <a:t> being two different instances of FTRL</a:t>
            </a:r>
            <a:endParaRPr sz="1300"/>
          </a:p>
          <a:p>
            <a:pPr indent="0" lvl="0" marL="457200" rtl="0" algn="l">
              <a:spcBef>
                <a:spcPts val="1600"/>
              </a:spcBef>
              <a:spcAft>
                <a:spcPts val="0"/>
              </a:spcAft>
              <a:buNone/>
            </a:pPr>
            <a:r>
              <a:t/>
            </a:r>
            <a:endParaRPr sz="1300"/>
          </a:p>
          <a:p>
            <a:pPr indent="0" lvl="0" marL="457200" rtl="0" algn="l">
              <a:spcBef>
                <a:spcPts val="1600"/>
              </a:spcBef>
              <a:spcAft>
                <a:spcPts val="0"/>
              </a:spcAft>
              <a:buNone/>
            </a:pPr>
            <a:r>
              <a:t/>
            </a:r>
            <a:endParaRPr sz="1300"/>
          </a:p>
          <a:p>
            <a:pPr indent="0" lvl="0" marL="0" rtl="0" algn="l">
              <a:spcBef>
                <a:spcPts val="1600"/>
              </a:spcBef>
              <a:spcAft>
                <a:spcPts val="0"/>
              </a:spcAft>
              <a:buNone/>
            </a:pPr>
            <a:r>
              <a:t/>
            </a:r>
            <a:endParaRPr sz="1300"/>
          </a:p>
          <a:p>
            <a:pPr indent="-317500" lvl="0" marL="457200" rtl="0" algn="l">
              <a:spcBef>
                <a:spcPts val="1600"/>
              </a:spcBef>
              <a:spcAft>
                <a:spcPts val="0"/>
              </a:spcAft>
              <a:buSzPts val="1400"/>
              <a:buChar char="●"/>
            </a:pPr>
            <a:r>
              <a:rPr lang="en" sz="1400"/>
              <a:t>The </a:t>
            </a:r>
            <a:r>
              <a:rPr lang="en" sz="1400"/>
              <a:t>sequence</a:t>
            </a:r>
            <a:r>
              <a:rPr lang="en" sz="1400"/>
              <a:t> of loss/reward functions given to this online algorithm is based on the game objective M and the decisions made by the other player</a:t>
            </a:r>
            <a:endParaRPr sz="1400"/>
          </a:p>
          <a:p>
            <a:pPr indent="-317500" lvl="0" marL="457200" rtl="0" algn="l">
              <a:spcBef>
                <a:spcPts val="0"/>
              </a:spcBef>
              <a:spcAft>
                <a:spcPts val="0"/>
              </a:spcAft>
              <a:buSzPts val="1400"/>
              <a:buChar char="●"/>
            </a:pPr>
            <a:r>
              <a:rPr lang="en" sz="1400"/>
              <a:t>After T rounds we end up with two mixed strategies, D</a:t>
            </a:r>
            <a:r>
              <a:rPr baseline="-25000" lang="en" sz="1400"/>
              <a:t>1</a:t>
            </a:r>
            <a:r>
              <a:rPr lang="en" sz="1400"/>
              <a:t> and D</a:t>
            </a:r>
            <a:r>
              <a:rPr baseline="-25000" lang="en" sz="1400"/>
              <a:t>2</a:t>
            </a:r>
            <a:r>
              <a:rPr lang="en" sz="1400"/>
              <a:t>, each being a uniform distribution over their respective online decisions ({u</a:t>
            </a:r>
            <a:r>
              <a:rPr baseline="-25000" lang="en" sz="1400"/>
              <a:t>t</a:t>
            </a:r>
            <a:r>
              <a:rPr lang="en" sz="1400"/>
              <a:t>}, {v</a:t>
            </a:r>
            <a:r>
              <a:rPr baseline="-25000" lang="en" sz="1400"/>
              <a:t>t</a:t>
            </a:r>
            <a:r>
              <a:rPr lang="en" sz="1400"/>
              <a:t>})</a:t>
            </a:r>
            <a:endParaRPr sz="1400"/>
          </a:p>
          <a:p>
            <a:pPr indent="-317500" lvl="0" marL="457200" rtl="0" algn="l">
              <a:spcBef>
                <a:spcPts val="0"/>
              </a:spcBef>
              <a:spcAft>
                <a:spcPts val="0"/>
              </a:spcAft>
              <a:buSzPts val="1400"/>
              <a:buChar char="●"/>
            </a:pPr>
            <a:r>
              <a:rPr lang="en" sz="1400"/>
              <a:t>Since P</a:t>
            </a:r>
            <a:r>
              <a:rPr baseline="-25000" lang="en" sz="1400"/>
              <a:t>1</a:t>
            </a:r>
            <a:r>
              <a:rPr lang="en" sz="1400"/>
              <a:t>’s goal is to minimize, think of the f</a:t>
            </a:r>
            <a:r>
              <a:rPr baseline="-25000" lang="en" sz="1400"/>
              <a:t>t</a:t>
            </a:r>
            <a:r>
              <a:rPr lang="en" sz="1400"/>
              <a:t>’s as loss functions as it measures the guarantees of A</a:t>
            </a:r>
            <a:r>
              <a:rPr baseline="-25000" lang="en" sz="1400"/>
              <a:t>1</a:t>
            </a:r>
            <a:r>
              <a:rPr lang="en" sz="1400"/>
              <a:t> according to regret (equation 2); naturally P</a:t>
            </a:r>
            <a:r>
              <a:rPr baseline="-25000" lang="en" sz="1400"/>
              <a:t>2</a:t>
            </a:r>
            <a:r>
              <a:rPr lang="en" sz="1400"/>
              <a:t>’s goal  is to maximize, so think of the g</a:t>
            </a:r>
            <a:r>
              <a:rPr baseline="-25000" lang="en" sz="1400"/>
              <a:t>t</a:t>
            </a:r>
            <a:r>
              <a:rPr lang="en" sz="1400"/>
              <a:t>’s as reward functions</a:t>
            </a:r>
            <a:endParaRPr sz="1400"/>
          </a:p>
          <a:p>
            <a:pPr indent="-317500" lvl="0" marL="457200" rtl="0" algn="l">
              <a:spcBef>
                <a:spcPts val="0"/>
              </a:spcBef>
              <a:spcAft>
                <a:spcPts val="0"/>
              </a:spcAft>
              <a:buSzPts val="1400"/>
              <a:buChar char="●"/>
            </a:pPr>
            <a:r>
              <a:rPr lang="en" sz="1400"/>
              <a:t>Most importantly, it can be seen that the accuracy of the approximation      improves as the number of iterations T grows. This allows for obtaining an arbitrarily good approximation, for a large enough T</a:t>
            </a:r>
            <a:endParaRPr sz="1400"/>
          </a:p>
        </p:txBody>
      </p:sp>
      <p:pic>
        <p:nvPicPr>
          <p:cNvPr id="157" name="Google Shape;157;p25"/>
          <p:cNvPicPr preferRelativeResize="0"/>
          <p:nvPr/>
        </p:nvPicPr>
        <p:blipFill>
          <a:blip r:embed="rId3">
            <a:alphaModFix/>
          </a:blip>
          <a:stretch>
            <a:fillRect/>
          </a:stretch>
        </p:blipFill>
        <p:spPr>
          <a:xfrm>
            <a:off x="874200" y="1705850"/>
            <a:ext cx="4124500" cy="1497500"/>
          </a:xfrm>
          <a:prstGeom prst="rect">
            <a:avLst/>
          </a:prstGeom>
          <a:noFill/>
          <a:ln>
            <a:noFill/>
          </a:ln>
        </p:spPr>
      </p:pic>
      <p:pic>
        <p:nvPicPr>
          <p:cNvPr id="158" name="Google Shape;158;p25"/>
          <p:cNvPicPr preferRelativeResize="0"/>
          <p:nvPr/>
        </p:nvPicPr>
        <p:blipFill>
          <a:blip r:embed="rId4">
            <a:alphaModFix/>
          </a:blip>
          <a:stretch>
            <a:fillRect/>
          </a:stretch>
        </p:blipFill>
        <p:spPr>
          <a:xfrm>
            <a:off x="6139550" y="4684275"/>
            <a:ext cx="190500" cy="219075"/>
          </a:xfrm>
          <a:prstGeom prst="rect">
            <a:avLst/>
          </a:prstGeom>
          <a:noFill/>
          <a:ln>
            <a:noFill/>
          </a:ln>
        </p:spPr>
      </p:pic>
      <p:pic>
        <p:nvPicPr>
          <p:cNvPr id="159" name="Google Shape;159;p25"/>
          <p:cNvPicPr preferRelativeResize="0"/>
          <p:nvPr/>
        </p:nvPicPr>
        <p:blipFill>
          <a:blip r:embed="rId5">
            <a:alphaModFix/>
          </a:blip>
          <a:stretch>
            <a:fillRect/>
          </a:stretch>
        </p:blipFill>
        <p:spPr>
          <a:xfrm>
            <a:off x="5697800" y="1805400"/>
            <a:ext cx="1660800" cy="452950"/>
          </a:xfrm>
          <a:prstGeom prst="rect">
            <a:avLst/>
          </a:prstGeom>
          <a:noFill/>
          <a:ln>
            <a:noFill/>
          </a:ln>
        </p:spPr>
      </p:pic>
      <p:pic>
        <p:nvPicPr>
          <p:cNvPr id="160" name="Google Shape;160;p25"/>
          <p:cNvPicPr preferRelativeResize="0"/>
          <p:nvPr/>
        </p:nvPicPr>
        <p:blipFill>
          <a:blip r:embed="rId6">
            <a:alphaModFix/>
          </a:blip>
          <a:stretch>
            <a:fillRect/>
          </a:stretch>
        </p:blipFill>
        <p:spPr>
          <a:xfrm>
            <a:off x="5742189" y="2363288"/>
            <a:ext cx="2218725" cy="416925"/>
          </a:xfrm>
          <a:prstGeom prst="rect">
            <a:avLst/>
          </a:prstGeom>
          <a:noFill/>
          <a:ln>
            <a:noFill/>
          </a:ln>
        </p:spPr>
      </p:pic>
      <p:sp>
        <p:nvSpPr>
          <p:cNvPr id="161" name="Google Shape;161;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minimax value of Equilibrium Strategy</a:t>
            </a:r>
            <a:endParaRPr/>
          </a:p>
        </p:txBody>
      </p:sp>
      <p:sp>
        <p:nvSpPr>
          <p:cNvPr id="167" name="Google Shape;16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GANs, the main interest is in ensuring the performance of the generator with respect to the minimax objective and the discriminator with respect to the maximin objective</a:t>
            </a:r>
            <a:endParaRPr sz="1400"/>
          </a:p>
          <a:p>
            <a:pPr indent="-317500" lvl="0" marL="457200" rtl="0" algn="l">
              <a:spcBef>
                <a:spcPts val="0"/>
              </a:spcBef>
              <a:spcAft>
                <a:spcPts val="0"/>
              </a:spcAft>
              <a:buSzPts val="1400"/>
              <a:buChar char="●"/>
            </a:pPr>
            <a:r>
              <a:rPr lang="en" sz="1400"/>
              <a:t>(</a:t>
            </a:r>
            <a:r>
              <a:rPr lang="en" sz="1400"/>
              <a:t>D</a:t>
            </a:r>
            <a:r>
              <a:rPr baseline="-25000" lang="en" sz="1400"/>
              <a:t>1</a:t>
            </a:r>
            <a:r>
              <a:rPr lang="en" sz="1400"/>
              <a:t>, D</a:t>
            </a:r>
            <a:r>
              <a:rPr baseline="-25000" lang="en" sz="1400"/>
              <a:t>2 </a:t>
            </a:r>
            <a:r>
              <a:rPr lang="en" sz="1400"/>
              <a:t>) is the pair of mixed strategies that CHEKHOV GAN outputs; as mentioned earlier, the minimax value of D</a:t>
            </a:r>
            <a:r>
              <a:rPr baseline="-25000" lang="en" sz="1400"/>
              <a:t>1 </a:t>
            </a:r>
            <a:r>
              <a:rPr lang="en" sz="1400"/>
              <a:t>might be considerably smaller than the pure minimax value (rock-paper-scissors example)</a:t>
            </a:r>
            <a:endParaRPr sz="1400"/>
          </a:p>
          <a:p>
            <a:pPr indent="-317500" lvl="0" marL="457200" rtl="0" algn="l">
              <a:spcBef>
                <a:spcPts val="0"/>
              </a:spcBef>
              <a:spcAft>
                <a:spcPts val="0"/>
              </a:spcAft>
              <a:buSzPts val="1400"/>
              <a:buChar char="●"/>
            </a:pPr>
            <a:r>
              <a:rPr lang="en" sz="1400"/>
              <a:t>The following lemma suggests that the mixed strategy D</a:t>
            </a:r>
            <a:r>
              <a:rPr baseline="-25000" lang="en" sz="1400"/>
              <a:t>1</a:t>
            </a:r>
            <a:r>
              <a:rPr lang="en" sz="1400"/>
              <a:t> is always better with respect to the pure minimax value:</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An analogous results also holds for D</a:t>
            </a:r>
            <a:r>
              <a:rPr baseline="-25000" lang="en" sz="1400"/>
              <a:t>2 </a:t>
            </a:r>
            <a:r>
              <a:rPr lang="en" sz="1400"/>
              <a:t> with respect to the pure maximin objective</a:t>
            </a:r>
            <a:endParaRPr sz="1400"/>
          </a:p>
          <a:p>
            <a:pPr indent="-317500" lvl="0" marL="457200" rtl="0" algn="l">
              <a:spcBef>
                <a:spcPts val="0"/>
              </a:spcBef>
              <a:spcAft>
                <a:spcPts val="0"/>
              </a:spcAft>
              <a:buSzPts val="1400"/>
              <a:buChar char="●"/>
            </a:pPr>
            <a:r>
              <a:rPr lang="en" sz="1400"/>
              <a:t>Thus, the general approach suggested in CHEKHOV GAN, must then be applied in a practical way to common deep GAN architectures</a:t>
            </a:r>
            <a:endParaRPr sz="1400"/>
          </a:p>
        </p:txBody>
      </p:sp>
      <p:pic>
        <p:nvPicPr>
          <p:cNvPr id="168" name="Google Shape;168;p26"/>
          <p:cNvPicPr preferRelativeResize="0"/>
          <p:nvPr/>
        </p:nvPicPr>
        <p:blipFill>
          <a:blip r:embed="rId3">
            <a:alphaModFix/>
          </a:blip>
          <a:stretch>
            <a:fillRect/>
          </a:stretch>
        </p:blipFill>
        <p:spPr>
          <a:xfrm>
            <a:off x="1993938" y="2525573"/>
            <a:ext cx="5156125" cy="784125"/>
          </a:xfrm>
          <a:prstGeom prst="rect">
            <a:avLst/>
          </a:prstGeom>
          <a:noFill/>
          <a:ln>
            <a:noFill/>
          </a:ln>
        </p:spPr>
      </p:pic>
      <p:sp>
        <p:nvSpPr>
          <p:cNvPr id="169" name="Google Shape;169;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CHEKHOV GAN Algorithm</a:t>
            </a:r>
            <a:endParaRPr/>
          </a:p>
        </p:txBody>
      </p:sp>
      <p:sp>
        <p:nvSpPr>
          <p:cNvPr id="175" name="Google Shape;175;p27"/>
          <p:cNvSpPr txBox="1"/>
          <p:nvPr>
            <p:ph idx="1" type="body"/>
          </p:nvPr>
        </p:nvSpPr>
        <p:spPr>
          <a:xfrm>
            <a:off x="311700" y="268442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What makes this different from a standard GAN training approach?</a:t>
            </a:r>
            <a:endParaRPr sz="1400"/>
          </a:p>
          <a:p>
            <a:pPr indent="-317500" lvl="1" marL="914400" rtl="0" algn="l">
              <a:spcBef>
                <a:spcPts val="0"/>
              </a:spcBef>
              <a:spcAft>
                <a:spcPts val="0"/>
              </a:spcAft>
              <a:buSzPts val="1400"/>
              <a:buChar char="○"/>
            </a:pPr>
            <a:r>
              <a:rPr lang="en"/>
              <a:t>The usage of FTRL objectives for both players</a:t>
            </a:r>
            <a:endParaRPr/>
          </a:p>
          <a:p>
            <a:pPr indent="-317500" lvl="1" marL="914400" rtl="0" algn="l">
              <a:spcBef>
                <a:spcPts val="0"/>
              </a:spcBef>
              <a:spcAft>
                <a:spcPts val="0"/>
              </a:spcAft>
              <a:buSzPts val="1400"/>
              <a:buChar char="○"/>
            </a:pPr>
            <a:r>
              <a:rPr lang="en"/>
              <a:t>Updating the weights based on the gradients of the FTRL objective </a:t>
            </a:r>
            <a:endParaRPr/>
          </a:p>
          <a:p>
            <a:pPr indent="-317500" lvl="2" marL="1371600" rtl="0" algn="l">
              <a:spcBef>
                <a:spcPts val="0"/>
              </a:spcBef>
              <a:spcAft>
                <a:spcPts val="0"/>
              </a:spcAft>
              <a:buSzPts val="1400"/>
              <a:buChar char="■"/>
            </a:pPr>
            <a:r>
              <a:rPr lang="en"/>
              <a:t>Standard GAN training only employs the gradient of the last loss/reward function</a:t>
            </a:r>
            <a:endParaRPr/>
          </a:p>
          <a:p>
            <a:pPr indent="-317500" lvl="1" marL="914400" rtl="0" algn="l">
              <a:spcBef>
                <a:spcPts val="0"/>
              </a:spcBef>
              <a:spcAft>
                <a:spcPts val="0"/>
              </a:spcAft>
              <a:buSzPts val="1400"/>
              <a:buChar char="○"/>
            </a:pPr>
            <a:r>
              <a:rPr lang="en"/>
              <a:t>A full FTRL algorithm requires the saving of the entire history of past generators/discriminators</a:t>
            </a:r>
            <a:endParaRPr/>
          </a:p>
          <a:p>
            <a:pPr indent="-317500" lvl="2" marL="1371600" rtl="0" algn="l">
              <a:spcBef>
                <a:spcPts val="0"/>
              </a:spcBef>
              <a:spcAft>
                <a:spcPts val="0"/>
              </a:spcAft>
              <a:buSzPts val="1400"/>
              <a:buChar char="■"/>
            </a:pPr>
            <a:r>
              <a:rPr lang="en"/>
              <a:t>This is computationally intractable, thus they found it sufficient to maintain a summary of the history using a small number of representatives</a:t>
            </a:r>
            <a:endParaRPr/>
          </a:p>
          <a:p>
            <a:pPr indent="-317500" lvl="2" marL="1371600" rtl="0" algn="l">
              <a:spcBef>
                <a:spcPts val="0"/>
              </a:spcBef>
              <a:spcAft>
                <a:spcPts val="0"/>
              </a:spcAft>
              <a:buSzPts val="1400"/>
              <a:buChar char="■"/>
            </a:pPr>
            <a:r>
              <a:rPr lang="en"/>
              <a:t>More information on this process and a detailed description of the full algorithm can be found in the paper itself</a:t>
            </a:r>
            <a:endParaRPr/>
          </a:p>
        </p:txBody>
      </p:sp>
      <p:pic>
        <p:nvPicPr>
          <p:cNvPr id="176" name="Google Shape;176;p27"/>
          <p:cNvPicPr preferRelativeResize="0"/>
          <p:nvPr/>
        </p:nvPicPr>
        <p:blipFill>
          <a:blip r:embed="rId3">
            <a:alphaModFix/>
          </a:blip>
          <a:stretch>
            <a:fillRect/>
          </a:stretch>
        </p:blipFill>
        <p:spPr>
          <a:xfrm>
            <a:off x="2788663" y="1068425"/>
            <a:ext cx="3566675" cy="1628950"/>
          </a:xfrm>
          <a:prstGeom prst="rect">
            <a:avLst/>
          </a:prstGeom>
          <a:noFill/>
          <a:ln>
            <a:noFill/>
          </a:ln>
        </p:spPr>
      </p:pic>
      <p:sp>
        <p:nvSpPr>
          <p:cNvPr id="177" name="Google Shape;177;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Results</a:t>
            </a:r>
            <a:endParaRPr/>
          </a:p>
        </p:txBody>
      </p:sp>
      <p:sp>
        <p:nvSpPr>
          <p:cNvPr id="183" name="Google Shape;18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Authors tested their methods on models where the traditional GAN training has difficulty converging, experiences mode dropping, among other issues</a:t>
            </a:r>
            <a:endParaRPr sz="1400"/>
          </a:p>
          <a:p>
            <a:pPr indent="-317500" lvl="0" marL="457200" rtl="0" algn="l">
              <a:spcBef>
                <a:spcPts val="0"/>
              </a:spcBef>
              <a:spcAft>
                <a:spcPts val="0"/>
              </a:spcAft>
              <a:buSzPts val="1400"/>
              <a:buChar char="●"/>
            </a:pPr>
            <a:r>
              <a:rPr lang="en" sz="1400"/>
              <a:t>First trained a simple architecture using the standard GAN approach as well as the CHEKHOV GAN on a synthesized 2D dataset</a:t>
            </a:r>
            <a:endParaRPr sz="1400"/>
          </a:p>
          <a:p>
            <a:pPr indent="-317500" lvl="1" marL="914400" rtl="0" algn="l">
              <a:spcBef>
                <a:spcPts val="0"/>
              </a:spcBef>
              <a:spcAft>
                <a:spcPts val="0"/>
              </a:spcAft>
              <a:buSzPts val="1400"/>
              <a:buChar char="○"/>
            </a:pPr>
            <a:r>
              <a:rPr lang="en"/>
              <a:t>Consists of a mixture of 7 Gaussians whose centers are </a:t>
            </a:r>
            <a:r>
              <a:rPr lang="en"/>
              <a:t>aligned</a:t>
            </a:r>
            <a:r>
              <a:rPr lang="en"/>
              <a:t> in a circle</a:t>
            </a:r>
            <a:endParaRPr/>
          </a:p>
          <a:p>
            <a:pPr indent="-317500" lvl="0" marL="457200" rtl="0" algn="l">
              <a:spcBef>
                <a:spcPts val="0"/>
              </a:spcBef>
              <a:spcAft>
                <a:spcPts val="0"/>
              </a:spcAft>
              <a:buSzPts val="1400"/>
              <a:buChar char="●"/>
            </a:pPr>
            <a:r>
              <a:rPr lang="en" sz="1400"/>
              <a:t>Looking at the results, it can directly be seen how the traditional GAN updates lead to mode dropping </a:t>
            </a:r>
            <a:endParaRPr sz="1400"/>
          </a:p>
          <a:p>
            <a:pPr indent="-317500" lvl="1" marL="914400" rtl="0" algn="l">
              <a:spcBef>
                <a:spcPts val="0"/>
              </a:spcBef>
              <a:spcAft>
                <a:spcPts val="0"/>
              </a:spcAft>
              <a:buSzPts val="1400"/>
              <a:buChar char="○"/>
            </a:pPr>
            <a:r>
              <a:rPr lang="en"/>
              <a:t>A collapse of large volumes of probability mass onto a few modes (</a:t>
            </a:r>
            <a:r>
              <a:rPr lang="en"/>
              <a:t>hypothesised</a:t>
            </a:r>
            <a:r>
              <a:rPr lang="en"/>
              <a:t> to be due to the differences of the minimax and maximin solutions of the game)</a:t>
            </a:r>
            <a:endParaRPr/>
          </a:p>
          <a:p>
            <a:pPr indent="-317500" lvl="0" marL="457200" rtl="0" algn="l">
              <a:spcBef>
                <a:spcPts val="0"/>
              </a:spcBef>
              <a:spcAft>
                <a:spcPts val="0"/>
              </a:spcAft>
              <a:buSzPts val="1400"/>
              <a:buChar char="●"/>
            </a:pPr>
            <a:r>
              <a:rPr lang="en" sz="1400"/>
              <a:t>CHEKHOV GAN takes advantage of the history of the player’s actions, which tends to yield better results</a:t>
            </a:r>
            <a:endParaRPr sz="1400"/>
          </a:p>
          <a:p>
            <a:pPr indent="-317500" lvl="0" marL="457200" rtl="0" algn="l">
              <a:spcBef>
                <a:spcPts val="0"/>
              </a:spcBef>
              <a:spcAft>
                <a:spcPts val="0"/>
              </a:spcAft>
              <a:buSzPts val="1400"/>
              <a:buChar char="●"/>
            </a:pPr>
            <a:r>
              <a:rPr lang="en" sz="1400"/>
              <a:t>The generator is updated such that it fools the past discriminators; in order to do so, the generator has to spread its mass more fairly according to the true data distribution</a:t>
            </a:r>
            <a:endParaRPr sz="1400"/>
          </a:p>
          <a:p>
            <a:pPr indent="0" lvl="0" marL="0" rtl="0" algn="l">
              <a:spcBef>
                <a:spcPts val="1600"/>
              </a:spcBef>
              <a:spcAft>
                <a:spcPts val="1600"/>
              </a:spcAft>
              <a:buNone/>
            </a:pPr>
            <a:r>
              <a:t/>
            </a:r>
            <a:endParaRPr/>
          </a:p>
        </p:txBody>
      </p:sp>
      <p:pic>
        <p:nvPicPr>
          <p:cNvPr id="184" name="Google Shape;184;p28"/>
          <p:cNvPicPr preferRelativeResize="0"/>
          <p:nvPr/>
        </p:nvPicPr>
        <p:blipFill>
          <a:blip r:embed="rId3">
            <a:alphaModFix/>
          </a:blip>
          <a:stretch>
            <a:fillRect/>
          </a:stretch>
        </p:blipFill>
        <p:spPr>
          <a:xfrm>
            <a:off x="2900637" y="3978071"/>
            <a:ext cx="3342725" cy="1048850"/>
          </a:xfrm>
          <a:prstGeom prst="rect">
            <a:avLst/>
          </a:prstGeom>
          <a:noFill/>
          <a:ln>
            <a:noFill/>
          </a:ln>
        </p:spPr>
      </p:pic>
      <p:sp>
        <p:nvSpPr>
          <p:cNvPr id="185" name="Google Shape;185;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Modeling</a:t>
            </a:r>
            <a:endParaRPr/>
          </a:p>
        </p:txBody>
      </p:sp>
      <p:sp>
        <p:nvSpPr>
          <p:cNvPr id="191" name="Google Shape;19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Task of generating rich image data for which the modes of the data distribution are unknown</a:t>
            </a:r>
            <a:endParaRPr sz="1400"/>
          </a:p>
          <a:p>
            <a:pPr indent="-317500" lvl="0" marL="457200" rtl="0" algn="l">
              <a:spcBef>
                <a:spcPts val="0"/>
              </a:spcBef>
              <a:spcAft>
                <a:spcPts val="0"/>
              </a:spcAft>
              <a:buSzPts val="1400"/>
              <a:buChar char="●"/>
            </a:pPr>
            <a:r>
              <a:rPr lang="en" sz="1400"/>
              <a:t>Trained a Deep Convolutional</a:t>
            </a:r>
            <a:r>
              <a:rPr lang="en" sz="1400">
                <a:solidFill>
                  <a:srgbClr val="5F6368"/>
                </a:solidFill>
                <a:highlight>
                  <a:srgbClr val="FFFFFF"/>
                </a:highlight>
              </a:rPr>
              <a:t> </a:t>
            </a:r>
            <a:r>
              <a:rPr lang="en" sz="1400">
                <a:highlight>
                  <a:srgbClr val="FFFFFF"/>
                </a:highlight>
              </a:rPr>
              <a:t>GAN (DCGAN) architecture and </a:t>
            </a:r>
            <a:r>
              <a:rPr lang="en" sz="1400">
                <a:highlight>
                  <a:srgbClr val="FFFFFF"/>
                </a:highlight>
              </a:rPr>
              <a:t>evaluated</a:t>
            </a:r>
            <a:r>
              <a:rPr lang="en" sz="1400">
                <a:highlight>
                  <a:srgbClr val="FFFFFF"/>
                </a:highlight>
              </a:rPr>
              <a:t> the performance of each model using a technique of inference via optimization (introduced by Metz et al. (2016) [4])</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The average MSE over 10 rounds using different seeds is reported below</a:t>
            </a:r>
            <a:endParaRPr sz="1400">
              <a:highlight>
                <a:srgbClr val="FFFFFF"/>
              </a:highlight>
            </a:endParaRPr>
          </a:p>
          <a:p>
            <a:pPr indent="-317500" lvl="1" marL="914400" rtl="0" algn="l">
              <a:spcBef>
                <a:spcPts val="0"/>
              </a:spcBef>
              <a:spcAft>
                <a:spcPts val="0"/>
              </a:spcAft>
              <a:buSzPts val="1400"/>
              <a:buChar char="○"/>
            </a:pPr>
            <a:r>
              <a:rPr lang="en">
                <a:highlight>
                  <a:srgbClr val="FFFFFF"/>
                </a:highlight>
              </a:rPr>
              <a:t>It can be seen that using CHEKHOV GAN, with as few as 5 past states, results in significant gains</a:t>
            </a:r>
            <a:endParaRPr>
              <a:highlight>
                <a:srgbClr val="FFFFFF"/>
              </a:highlight>
            </a:endParaRPr>
          </a:p>
          <a:p>
            <a:pPr indent="-317500" lvl="2" marL="1371600" rtl="0" algn="l">
              <a:spcBef>
                <a:spcPts val="0"/>
              </a:spcBef>
              <a:spcAft>
                <a:spcPts val="0"/>
              </a:spcAft>
              <a:buSzPts val="1400"/>
              <a:buChar char="■"/>
            </a:pPr>
            <a:r>
              <a:rPr lang="en">
                <a:highlight>
                  <a:srgbClr val="FFFFFF"/>
                </a:highlight>
              </a:rPr>
              <a:t>These are further improved by increasing the number of past states up to 25</a:t>
            </a:r>
            <a:endParaRPr>
              <a:highlight>
                <a:srgbClr val="FFFFFF"/>
              </a:highlight>
            </a:endParaRPr>
          </a:p>
          <a:p>
            <a:pPr indent="-317500" lvl="1" marL="914400" rtl="0" algn="l">
              <a:spcBef>
                <a:spcPts val="0"/>
              </a:spcBef>
              <a:spcAft>
                <a:spcPts val="0"/>
              </a:spcAft>
              <a:buSzPts val="1400"/>
              <a:buChar char="○"/>
            </a:pPr>
            <a:r>
              <a:rPr lang="en">
                <a:highlight>
                  <a:srgbClr val="FFFFFF"/>
                </a:highlight>
              </a:rPr>
              <a:t>The training procedure also becomes more stable as seen by the decrease in the standard deviation</a:t>
            </a:r>
            <a:endParaRPr>
              <a:highlight>
                <a:srgbClr val="FFFFFF"/>
              </a:highlight>
            </a:endParaRPr>
          </a:p>
          <a:p>
            <a:pPr indent="0" lvl="0" marL="0" rtl="0" algn="l">
              <a:spcBef>
                <a:spcPts val="1600"/>
              </a:spcBef>
              <a:spcAft>
                <a:spcPts val="1600"/>
              </a:spcAft>
              <a:buNone/>
            </a:pPr>
            <a:r>
              <a:t/>
            </a:r>
            <a:endParaRPr>
              <a:highlight>
                <a:srgbClr val="FFFFFF"/>
              </a:highlight>
            </a:endParaRPr>
          </a:p>
        </p:txBody>
      </p:sp>
      <p:pic>
        <p:nvPicPr>
          <p:cNvPr id="192" name="Google Shape;192;p29"/>
          <p:cNvPicPr preferRelativeResize="0"/>
          <p:nvPr/>
        </p:nvPicPr>
        <p:blipFill>
          <a:blip r:embed="rId3">
            <a:alphaModFix/>
          </a:blip>
          <a:stretch>
            <a:fillRect/>
          </a:stretch>
        </p:blipFill>
        <p:spPr>
          <a:xfrm>
            <a:off x="1974711" y="3006125"/>
            <a:ext cx="5194574" cy="1774750"/>
          </a:xfrm>
          <a:prstGeom prst="rect">
            <a:avLst/>
          </a:prstGeom>
          <a:noFill/>
          <a:ln>
            <a:noFill/>
          </a:ln>
        </p:spPr>
      </p:pic>
      <p:sp>
        <p:nvSpPr>
          <p:cNvPr id="193" name="Google Shape;193;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Modeling</a:t>
            </a:r>
            <a:endParaRPr/>
          </a:p>
        </p:txBody>
      </p:sp>
      <p:sp>
        <p:nvSpPr>
          <p:cNvPr id="199" name="Google Shape;19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Selected random images from the batch which had the largest absolute difference in MSE between GAN and CHEKHOV GAN (with 25 states)</a:t>
            </a:r>
            <a:endParaRPr sz="1400"/>
          </a:p>
          <a:p>
            <a:pPr indent="-317500" lvl="0" marL="457200" rtl="0" algn="l">
              <a:spcBef>
                <a:spcPts val="0"/>
              </a:spcBef>
              <a:spcAft>
                <a:spcPts val="0"/>
              </a:spcAft>
              <a:buSzPts val="1400"/>
              <a:buChar char="●"/>
            </a:pPr>
            <a:r>
              <a:rPr lang="en" sz="1400"/>
              <a:t>The samples obtained from the original GAN are often more blurry, while the CHEKHOV GAN samples are both sharper and exhibit more variety (suggesting a better coverage of the true data distribution)</a:t>
            </a:r>
            <a:endParaRPr sz="1400"/>
          </a:p>
          <a:p>
            <a:pPr indent="-317500" lvl="0" marL="457200" rtl="0" algn="l">
              <a:spcBef>
                <a:spcPts val="0"/>
              </a:spcBef>
              <a:spcAft>
                <a:spcPts val="0"/>
              </a:spcAft>
              <a:buSzPts val="1400"/>
              <a:buChar char="●"/>
            </a:pPr>
            <a:r>
              <a:rPr lang="en" sz="1400"/>
              <a:t>The reconstruction MSE loss is indicated above each image</a:t>
            </a:r>
            <a:endParaRPr sz="1400"/>
          </a:p>
        </p:txBody>
      </p:sp>
      <p:pic>
        <p:nvPicPr>
          <p:cNvPr id="200" name="Google Shape;200;p30"/>
          <p:cNvPicPr preferRelativeResize="0"/>
          <p:nvPr/>
        </p:nvPicPr>
        <p:blipFill>
          <a:blip r:embed="rId3">
            <a:alphaModFix/>
          </a:blip>
          <a:stretch>
            <a:fillRect/>
          </a:stretch>
        </p:blipFill>
        <p:spPr>
          <a:xfrm>
            <a:off x="1120739" y="2632151"/>
            <a:ext cx="6902526" cy="2111725"/>
          </a:xfrm>
          <a:prstGeom prst="rect">
            <a:avLst/>
          </a:prstGeom>
          <a:noFill/>
          <a:ln>
            <a:noFill/>
          </a:ln>
        </p:spPr>
      </p:pic>
      <p:sp>
        <p:nvSpPr>
          <p:cNvPr id="201" name="Google Shape;201;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7" name="Google Shape;20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paper presents a principled approach to training GANs that is almost guaranteed to reach convergence to a mixed equilibrium for semi-shallow architectures</a:t>
            </a:r>
            <a:endParaRPr sz="1400"/>
          </a:p>
          <a:p>
            <a:pPr indent="-317500" lvl="0" marL="457200" rtl="0" algn="l">
              <a:spcBef>
                <a:spcPts val="0"/>
              </a:spcBef>
              <a:spcAft>
                <a:spcPts val="0"/>
              </a:spcAft>
              <a:buSzPts val="1400"/>
              <a:buChar char="●"/>
            </a:pPr>
            <a:r>
              <a:rPr lang="en" sz="1400"/>
              <a:t>Looking at the experimental results, this approach presents several advantages over other common GAN architectures including improved stability and reductions in mode dropping</a:t>
            </a:r>
            <a:endParaRPr sz="1400"/>
          </a:p>
          <a:p>
            <a:pPr indent="-317500" lvl="0" marL="457200" rtl="0" algn="l">
              <a:spcBef>
                <a:spcPts val="0"/>
              </a:spcBef>
              <a:spcAft>
                <a:spcPts val="0"/>
              </a:spcAft>
              <a:buSzPts val="1400"/>
              <a:buChar char="●"/>
            </a:pPr>
            <a:r>
              <a:rPr lang="en" sz="1400"/>
              <a:t>These results thus open an avenue for the use of online-learning and other game-</a:t>
            </a:r>
            <a:r>
              <a:rPr lang="en" sz="1400"/>
              <a:t>theoretic</a:t>
            </a:r>
            <a:r>
              <a:rPr lang="en" sz="1400"/>
              <a:t> techniques in the context of training GANs</a:t>
            </a:r>
            <a:endParaRPr sz="1400"/>
          </a:p>
          <a:p>
            <a:pPr indent="-317500" lvl="0" marL="457200" rtl="0" algn="l">
              <a:spcBef>
                <a:spcPts val="0"/>
              </a:spcBef>
              <a:spcAft>
                <a:spcPts val="0"/>
              </a:spcAft>
              <a:buSzPts val="1400"/>
              <a:buChar char="●"/>
            </a:pPr>
            <a:r>
              <a:rPr lang="en" sz="1400"/>
              <a:t>Something that still remains open and needs further investigation is the question of whether the </a:t>
            </a:r>
            <a:r>
              <a:rPr lang="en" sz="1400"/>
              <a:t>theoretical</a:t>
            </a:r>
            <a:r>
              <a:rPr lang="en" sz="1400"/>
              <a:t> guarantees discussed in this paper can be extended to more complex architectures</a:t>
            </a:r>
            <a:endParaRPr sz="1400"/>
          </a:p>
          <a:p>
            <a:pPr indent="-317500" lvl="0" marL="457200" rtl="0" algn="l">
              <a:spcBef>
                <a:spcPts val="0"/>
              </a:spcBef>
              <a:spcAft>
                <a:spcPts val="0"/>
              </a:spcAft>
              <a:buSzPts val="1400"/>
              <a:buChar char="●"/>
            </a:pPr>
            <a:r>
              <a:rPr lang="en" sz="1400"/>
              <a:t>Questions?</a:t>
            </a:r>
            <a:endParaRPr sz="1400"/>
          </a:p>
        </p:txBody>
      </p:sp>
      <p:sp>
        <p:nvSpPr>
          <p:cNvPr id="208" name="Google Shape;208;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Generative Adversarial Networks (GAN) Background</a:t>
            </a:r>
            <a:endParaRPr/>
          </a:p>
          <a:p>
            <a:pPr indent="-342900" lvl="0" marL="457200" rtl="0" algn="l">
              <a:spcBef>
                <a:spcPts val="0"/>
              </a:spcBef>
              <a:spcAft>
                <a:spcPts val="0"/>
              </a:spcAft>
              <a:buSzPts val="1800"/>
              <a:buChar char="●"/>
            </a:pPr>
            <a:r>
              <a:rPr lang="en"/>
              <a:t>Paper Goals</a:t>
            </a:r>
            <a:endParaRPr/>
          </a:p>
          <a:p>
            <a:pPr indent="-342900" lvl="0" marL="457200" rtl="0" algn="l">
              <a:spcBef>
                <a:spcPts val="0"/>
              </a:spcBef>
              <a:spcAft>
                <a:spcPts val="0"/>
              </a:spcAft>
              <a:buSzPts val="1800"/>
              <a:buChar char="●"/>
            </a:pPr>
            <a:r>
              <a:rPr lang="en"/>
              <a:t>Online Learning</a:t>
            </a:r>
            <a:endParaRPr/>
          </a:p>
          <a:p>
            <a:pPr indent="-342900" lvl="0" marL="457200" rtl="0" algn="l">
              <a:spcBef>
                <a:spcPts val="0"/>
              </a:spcBef>
              <a:spcAft>
                <a:spcPts val="0"/>
              </a:spcAft>
              <a:buSzPts val="1800"/>
              <a:buChar char="●"/>
            </a:pPr>
            <a:r>
              <a:rPr lang="en"/>
              <a:t>Zero-sum Games</a:t>
            </a:r>
            <a:endParaRPr/>
          </a:p>
          <a:p>
            <a:pPr indent="-342900" lvl="0" marL="457200" rtl="0" algn="l">
              <a:spcBef>
                <a:spcPts val="0"/>
              </a:spcBef>
              <a:spcAft>
                <a:spcPts val="0"/>
              </a:spcAft>
              <a:buSzPts val="1800"/>
              <a:buChar char="●"/>
            </a:pPr>
            <a:r>
              <a:rPr lang="en"/>
              <a:t>CHEKHOV GAN Algorithm</a:t>
            </a:r>
            <a:endParaRPr/>
          </a:p>
          <a:p>
            <a:pPr indent="-342900" lvl="0" marL="457200" rtl="0" algn="l">
              <a:spcBef>
                <a:spcPts val="0"/>
              </a:spcBef>
              <a:spcAft>
                <a:spcPts val="0"/>
              </a:spcAft>
              <a:buSzPts val="1800"/>
              <a:buChar char="●"/>
            </a:pPr>
            <a:r>
              <a:rPr lang="en"/>
              <a:t>Experimental Results</a:t>
            </a:r>
            <a:endParaRPr/>
          </a:p>
          <a:p>
            <a:pPr indent="-342900" lvl="0" marL="457200" rtl="0" algn="l">
              <a:spcBef>
                <a:spcPts val="0"/>
              </a:spcBef>
              <a:spcAft>
                <a:spcPts val="0"/>
              </a:spcAft>
              <a:buSzPts val="1800"/>
              <a:buChar char="●"/>
            </a:pPr>
            <a:r>
              <a:rPr lang="en"/>
              <a:t>Image Modeling</a:t>
            </a:r>
            <a:endParaRPr/>
          </a:p>
        </p:txBody>
      </p:sp>
      <p:sp>
        <p:nvSpPr>
          <p:cNvPr id="67" name="Google Shape;67;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4" name="Google Shape;21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D. P. Kingma and M. Welling. Auto-Encoding Variational Bayes. arXiv.org, Dec. 2013.</a:t>
            </a:r>
            <a:endParaRPr/>
          </a:p>
          <a:p>
            <a:pPr indent="0" lvl="0" marL="0" rtl="0" algn="l">
              <a:spcBef>
                <a:spcPts val="1600"/>
              </a:spcBef>
              <a:spcAft>
                <a:spcPts val="0"/>
              </a:spcAft>
              <a:buNone/>
            </a:pPr>
            <a:r>
              <a:rPr lang="en"/>
              <a:t>[2] D. J. Rezende, S. Mohamed, and D. Wierstra. Stochastic backpropagation and approximate inference in deep generative models. arXiv.org, 2014.</a:t>
            </a:r>
            <a:endParaRPr/>
          </a:p>
          <a:p>
            <a:pPr indent="0" lvl="0" marL="0" rtl="0" algn="l">
              <a:spcBef>
                <a:spcPts val="1600"/>
              </a:spcBef>
              <a:spcAft>
                <a:spcPts val="0"/>
              </a:spcAft>
              <a:buNone/>
            </a:pPr>
            <a:r>
              <a:rPr lang="en"/>
              <a:t>[3] I. Goodfellow, J. Pouget-Abadie, M. Mirza, B. Xu, D. Warde-Farley, S. Ozair, A. Courville, and Y. Bengio. Generative Adversarial Nets. pages 2672–2680, 2014.</a:t>
            </a:r>
            <a:endParaRPr/>
          </a:p>
          <a:p>
            <a:pPr indent="0" lvl="0" marL="0" rtl="0" algn="l">
              <a:spcBef>
                <a:spcPts val="1600"/>
              </a:spcBef>
              <a:spcAft>
                <a:spcPts val="0"/>
              </a:spcAft>
              <a:buNone/>
            </a:pPr>
            <a:r>
              <a:rPr lang="en"/>
              <a:t>[4] L. Metz, B. Poole, D. Pfau, and J. Sohl-Dickstein. Unrolled generative adversarial networks. arXiv preprint arXiv:1611.02163, 2016.</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15" name="Google Shape;215;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Links</a:t>
            </a:r>
            <a:endParaRPr/>
          </a:p>
        </p:txBody>
      </p:sp>
      <p:sp>
        <p:nvSpPr>
          <p:cNvPr id="221" name="Google Shape;22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Minimax and Convex-Concave Games: </a:t>
            </a:r>
            <a:r>
              <a:rPr lang="en" sz="1100" u="sng">
                <a:solidFill>
                  <a:schemeClr val="hlink"/>
                </a:solidFill>
                <a:latin typeface="Arial"/>
                <a:ea typeface="Arial"/>
                <a:cs typeface="Arial"/>
                <a:sym typeface="Arial"/>
                <a:hlinkClick r:id="rId3"/>
              </a:rPr>
              <a:t>https://web.stanford.edu/class/ee392o/cvxccv.pdf</a:t>
            </a:r>
            <a:endParaRPr/>
          </a:p>
          <a:p>
            <a:pPr indent="-342900" lvl="0" marL="457200" rtl="0" algn="l">
              <a:spcBef>
                <a:spcPts val="0"/>
              </a:spcBef>
              <a:spcAft>
                <a:spcPts val="0"/>
              </a:spcAft>
              <a:buSzPts val="1800"/>
              <a:buChar char="●"/>
            </a:pPr>
            <a:r>
              <a:rPr lang="en"/>
              <a:t>Online Machine Learning: </a:t>
            </a:r>
            <a:r>
              <a:rPr lang="en" sz="1100" u="sng">
                <a:solidFill>
                  <a:schemeClr val="hlink"/>
                </a:solidFill>
                <a:latin typeface="Arial"/>
                <a:ea typeface="Arial"/>
                <a:cs typeface="Arial"/>
                <a:sym typeface="Arial"/>
                <a:hlinkClick r:id="rId4"/>
              </a:rPr>
              <a:t>https://www.analyticsvidhya.com/blog/2015/01/introduction-online-machine-learning-simplified-2/</a:t>
            </a:r>
            <a:endParaRPr/>
          </a:p>
          <a:p>
            <a:pPr indent="-342900" lvl="0" marL="457200" rtl="0" algn="l">
              <a:spcBef>
                <a:spcPts val="0"/>
              </a:spcBef>
              <a:spcAft>
                <a:spcPts val="0"/>
              </a:spcAft>
              <a:buSzPts val="1800"/>
              <a:buChar char="●"/>
            </a:pPr>
            <a:r>
              <a:rPr lang="en"/>
              <a:t>Mixed Strategies: </a:t>
            </a:r>
            <a:r>
              <a:rPr lang="en" sz="1100" u="sng">
                <a:solidFill>
                  <a:schemeClr val="hlink"/>
                </a:solidFill>
                <a:latin typeface="Arial"/>
                <a:ea typeface="Arial"/>
                <a:cs typeface="Arial"/>
                <a:sym typeface="Arial"/>
                <a:hlinkClick r:id="rId5"/>
              </a:rPr>
              <a:t>https://saylordotorg.github.io/text_introduction-to-economic-analysis/s17-03-mixed-strategies.html</a:t>
            </a:r>
            <a:endParaRPr/>
          </a:p>
          <a:p>
            <a:pPr indent="-342900" lvl="0" marL="457200" rtl="0" algn="l">
              <a:spcBef>
                <a:spcPts val="0"/>
              </a:spcBef>
              <a:spcAft>
                <a:spcPts val="0"/>
              </a:spcAft>
              <a:buSzPts val="1800"/>
              <a:buChar char="●"/>
            </a:pPr>
            <a:r>
              <a:rPr lang="en"/>
              <a:t>GANs: </a:t>
            </a:r>
            <a:r>
              <a:rPr lang="en" sz="1100" u="sng">
                <a:solidFill>
                  <a:schemeClr val="hlink"/>
                </a:solidFill>
                <a:latin typeface="Arial"/>
                <a:ea typeface="Arial"/>
                <a:cs typeface="Arial"/>
                <a:sym typeface="Arial"/>
                <a:hlinkClick r:id="rId6"/>
              </a:rPr>
              <a:t>https://developers.google.com/machine-learning/gan/gan_structure</a:t>
            </a:r>
            <a:endParaRPr/>
          </a:p>
        </p:txBody>
      </p:sp>
      <p:sp>
        <p:nvSpPr>
          <p:cNvPr id="222" name="Google Shape;222;p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Generative Adversarial Networks (GAN)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Generative describes a class of statistical models that contrasts with discriminative models</a:t>
            </a:r>
            <a:endParaRPr sz="1400"/>
          </a:p>
          <a:p>
            <a:pPr indent="-317500" lvl="1" marL="914400" rtl="0" algn="l">
              <a:spcBef>
                <a:spcPts val="0"/>
              </a:spcBef>
              <a:spcAft>
                <a:spcPts val="0"/>
              </a:spcAft>
              <a:buSzPts val="1400"/>
              <a:buChar char="○"/>
            </a:pPr>
            <a:r>
              <a:rPr lang="en"/>
              <a:t>Generative models can generate new data instances (ex: new animal photos)</a:t>
            </a:r>
            <a:endParaRPr/>
          </a:p>
          <a:p>
            <a:pPr indent="-317500" lvl="1" marL="914400" rtl="0" algn="l">
              <a:spcBef>
                <a:spcPts val="0"/>
              </a:spcBef>
              <a:spcAft>
                <a:spcPts val="0"/>
              </a:spcAft>
              <a:buSzPts val="1400"/>
              <a:buChar char="○"/>
            </a:pPr>
            <a:r>
              <a:rPr lang="en"/>
              <a:t>Discriminative models discriminate between different kinds of data instances (ex: dog from a cat)</a:t>
            </a:r>
            <a:endParaRPr/>
          </a:p>
          <a:p>
            <a:pPr indent="-317500" lvl="0" marL="457200" rtl="0" algn="l">
              <a:spcBef>
                <a:spcPts val="0"/>
              </a:spcBef>
              <a:spcAft>
                <a:spcPts val="0"/>
              </a:spcAft>
              <a:buSzPts val="1400"/>
              <a:buChar char="●"/>
            </a:pPr>
            <a:r>
              <a:rPr lang="en" sz="1400"/>
              <a:t>A recent trend in generative models is to use a deep neural network as a generator</a:t>
            </a:r>
            <a:endParaRPr sz="1400"/>
          </a:p>
          <a:p>
            <a:pPr indent="-317500" lvl="0" marL="457200" rtl="0" algn="l">
              <a:spcBef>
                <a:spcPts val="0"/>
              </a:spcBef>
              <a:spcAft>
                <a:spcPts val="0"/>
              </a:spcAft>
              <a:buSzPts val="1400"/>
              <a:buChar char="●"/>
            </a:pPr>
            <a:r>
              <a:rPr lang="en" sz="1400"/>
              <a:t>Notable approaches </a:t>
            </a:r>
            <a:r>
              <a:rPr lang="en" sz="1400"/>
              <a:t>include</a:t>
            </a:r>
            <a:r>
              <a:rPr lang="en" sz="1400"/>
              <a:t> variational </a:t>
            </a:r>
            <a:r>
              <a:rPr lang="en" sz="1400"/>
              <a:t>autoencoders</a:t>
            </a:r>
            <a:r>
              <a:rPr lang="en" sz="1400"/>
              <a:t> (VAE) (Kingma and Welling (2013)[1] and Rezende et al. (2014)[2]) and Generative Adversarial Networks (GAN) (Goodfellow et al. (2014)[3])</a:t>
            </a:r>
            <a:endParaRPr sz="1400"/>
          </a:p>
          <a:p>
            <a:pPr indent="-317500" lvl="0" marL="457200" rtl="0" algn="l">
              <a:spcBef>
                <a:spcPts val="0"/>
              </a:spcBef>
              <a:spcAft>
                <a:spcPts val="0"/>
              </a:spcAft>
              <a:buSzPts val="1400"/>
              <a:buChar char="●"/>
            </a:pPr>
            <a:r>
              <a:rPr lang="en" sz="1400"/>
              <a:t>GAN’s typically have two parts:</a:t>
            </a:r>
            <a:endParaRPr sz="1400"/>
          </a:p>
          <a:p>
            <a:pPr indent="-317500" lvl="1" marL="914400" rtl="0" algn="l">
              <a:spcBef>
                <a:spcPts val="0"/>
              </a:spcBef>
              <a:spcAft>
                <a:spcPts val="0"/>
              </a:spcAft>
              <a:buSzPts val="1400"/>
              <a:buChar char="○"/>
            </a:pPr>
            <a:r>
              <a:rPr lang="en"/>
              <a:t>The generator that learns to generate plausible data. These instances become negative training examples for the discriminator</a:t>
            </a:r>
            <a:endParaRPr/>
          </a:p>
          <a:p>
            <a:pPr indent="-317500" lvl="1" marL="914400" rtl="0" algn="l">
              <a:spcBef>
                <a:spcPts val="0"/>
              </a:spcBef>
              <a:spcAft>
                <a:spcPts val="0"/>
              </a:spcAft>
              <a:buSzPts val="1400"/>
              <a:buChar char="○"/>
            </a:pPr>
            <a:r>
              <a:rPr lang="en"/>
              <a:t>And the </a:t>
            </a:r>
            <a:r>
              <a:rPr lang="en"/>
              <a:t>discriminator that</a:t>
            </a:r>
            <a:r>
              <a:rPr lang="en"/>
              <a:t> learns to distinguish the generator’s fake data from the real data. It then penalizes the generator for producing the implausible results </a:t>
            </a:r>
            <a:endParaRPr/>
          </a:p>
          <a:p>
            <a:pPr indent="-317500" lvl="0" marL="457200" rtl="0" algn="l">
              <a:spcBef>
                <a:spcPts val="0"/>
              </a:spcBef>
              <a:spcAft>
                <a:spcPts val="0"/>
              </a:spcAft>
              <a:buSzPts val="1400"/>
              <a:buChar char="●"/>
            </a:pPr>
            <a:r>
              <a:rPr lang="en" sz="1400"/>
              <a:t>At the start of the training, the generator produces obviously inaccurate data while the discriminator quickly learns to </a:t>
            </a:r>
            <a:r>
              <a:rPr lang="en" sz="1400"/>
              <a:t>identify</a:t>
            </a:r>
            <a:r>
              <a:rPr lang="en" sz="1400"/>
              <a:t> that it is fake/inaccurate</a:t>
            </a:r>
            <a:endParaRPr sz="1400"/>
          </a:p>
        </p:txBody>
      </p:sp>
      <p:sp>
        <p:nvSpPr>
          <p:cNvPr id="74" name="Google Shape;74;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Generative Adversarial Networks (GAN)</a:t>
            </a:r>
            <a:endParaRPr/>
          </a:p>
          <a:p>
            <a:pPr indent="0" lvl="0" marL="0" rtl="0" algn="l">
              <a:spcBef>
                <a:spcPts val="0"/>
              </a:spcBef>
              <a:spcAft>
                <a:spcPts val="0"/>
              </a:spcAft>
              <a:buNone/>
            </a:pPr>
            <a:r>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0" lvl="0" marL="45720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457200" rtl="0" algn="l">
              <a:spcBef>
                <a:spcPts val="1600"/>
              </a:spcBef>
              <a:spcAft>
                <a:spcPts val="1600"/>
              </a:spcAft>
              <a:buNone/>
            </a:pPr>
            <a:r>
              <a:t/>
            </a:r>
            <a:endParaRPr sz="1400"/>
          </a:p>
        </p:txBody>
      </p:sp>
      <p:pic>
        <p:nvPicPr>
          <p:cNvPr id="81" name="Google Shape;81;p16"/>
          <p:cNvPicPr preferRelativeResize="0"/>
          <p:nvPr/>
        </p:nvPicPr>
        <p:blipFill>
          <a:blip r:embed="rId3">
            <a:alphaModFix/>
          </a:blip>
          <a:stretch>
            <a:fillRect/>
          </a:stretch>
        </p:blipFill>
        <p:spPr>
          <a:xfrm>
            <a:off x="888137" y="1152475"/>
            <a:ext cx="7367724" cy="1588000"/>
          </a:xfrm>
          <a:prstGeom prst="rect">
            <a:avLst/>
          </a:prstGeom>
          <a:noFill/>
          <a:ln>
            <a:noFill/>
          </a:ln>
        </p:spPr>
      </p:pic>
      <p:pic>
        <p:nvPicPr>
          <p:cNvPr id="82" name="Google Shape;82;p16"/>
          <p:cNvPicPr preferRelativeResize="0"/>
          <p:nvPr/>
        </p:nvPicPr>
        <p:blipFill>
          <a:blip r:embed="rId4">
            <a:alphaModFix/>
          </a:blip>
          <a:stretch>
            <a:fillRect/>
          </a:stretch>
        </p:blipFill>
        <p:spPr>
          <a:xfrm>
            <a:off x="738588" y="3017450"/>
            <a:ext cx="7859226" cy="1140300"/>
          </a:xfrm>
          <a:prstGeom prst="rect">
            <a:avLst/>
          </a:prstGeom>
          <a:noFill/>
          <a:ln>
            <a:noFill/>
          </a:ln>
        </p:spPr>
      </p:pic>
      <p:sp>
        <p:nvSpPr>
          <p:cNvPr id="83" name="Google Shape;83;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Generative Adversarial Networks (GAN)</a:t>
            </a:r>
            <a:endParaRPr/>
          </a:p>
          <a:p>
            <a:pPr indent="0" lvl="0" marL="0" rtl="0" algn="l">
              <a:spcBef>
                <a:spcPts val="0"/>
              </a:spcBef>
              <a:spcAft>
                <a:spcPts val="0"/>
              </a:spcAft>
              <a:buNone/>
            </a:pPr>
            <a:r>
              <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As the generator training does better, the discriminator gets worse at telling the difference between real and fake data. Essentially, it starts to classify fake data as real, thus making its accuracy decrease</a:t>
            </a:r>
            <a:endParaRPr sz="1400"/>
          </a:p>
        </p:txBody>
      </p:sp>
      <p:pic>
        <p:nvPicPr>
          <p:cNvPr id="90" name="Google Shape;90;p17"/>
          <p:cNvPicPr preferRelativeResize="0"/>
          <p:nvPr/>
        </p:nvPicPr>
        <p:blipFill>
          <a:blip r:embed="rId3">
            <a:alphaModFix/>
          </a:blip>
          <a:stretch>
            <a:fillRect/>
          </a:stretch>
        </p:blipFill>
        <p:spPr>
          <a:xfrm>
            <a:off x="1482325" y="1837821"/>
            <a:ext cx="6179326" cy="1032150"/>
          </a:xfrm>
          <a:prstGeom prst="rect">
            <a:avLst/>
          </a:prstGeom>
          <a:noFill/>
          <a:ln>
            <a:noFill/>
          </a:ln>
        </p:spPr>
      </p:pic>
      <p:pic>
        <p:nvPicPr>
          <p:cNvPr id="91" name="Google Shape;91;p17"/>
          <p:cNvPicPr preferRelativeResize="0"/>
          <p:nvPr/>
        </p:nvPicPr>
        <p:blipFill>
          <a:blip r:embed="rId4">
            <a:alphaModFix/>
          </a:blip>
          <a:stretch>
            <a:fillRect/>
          </a:stretch>
        </p:blipFill>
        <p:spPr>
          <a:xfrm>
            <a:off x="2246438" y="2808101"/>
            <a:ext cx="4651150" cy="2001725"/>
          </a:xfrm>
          <a:prstGeom prst="rect">
            <a:avLst/>
          </a:prstGeom>
          <a:noFill/>
          <a:ln>
            <a:noFill/>
          </a:ln>
        </p:spPr>
      </p:pic>
      <p:sp>
        <p:nvSpPr>
          <p:cNvPr id="92" name="Google Shape;92;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Generative Adversarial Networks (GAN)</a:t>
            </a:r>
            <a:endParaRPr/>
          </a:p>
          <a:p>
            <a:pPr indent="0" lvl="0" marL="0" rtl="0" algn="l">
              <a:spcBef>
                <a:spcPts val="0"/>
              </a:spcBef>
              <a:spcAft>
                <a:spcPts val="0"/>
              </a:spcAft>
              <a:buNone/>
            </a:pPr>
            <a:r>
              <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creates an adversarial game setting where the generator is pitted against the discriminator</a:t>
            </a:r>
            <a:endParaRPr sz="1400"/>
          </a:p>
          <a:p>
            <a:pPr indent="-317500" lvl="0" marL="457200" rtl="0" algn="l">
              <a:spcBef>
                <a:spcPts val="0"/>
              </a:spcBef>
              <a:spcAft>
                <a:spcPts val="0"/>
              </a:spcAft>
              <a:buSzPts val="1400"/>
              <a:buChar char="●"/>
            </a:pPr>
            <a:r>
              <a:rPr lang="en" sz="1400"/>
              <a:t>Data distribution:  	p</a:t>
            </a:r>
            <a:r>
              <a:rPr baseline="-25000" lang="en" sz="1400"/>
              <a:t>data</a:t>
            </a:r>
            <a:r>
              <a:rPr lang="en" sz="1400"/>
              <a:t>(x), Model distribution: p</a:t>
            </a:r>
            <a:r>
              <a:rPr baseline="-25000" lang="en" sz="1400"/>
              <a:t>u</a:t>
            </a:r>
            <a:r>
              <a:rPr lang="en" sz="1400"/>
              <a:t>(x)                  </a:t>
            </a:r>
            <a:endParaRPr sz="1400"/>
          </a:p>
          <a:p>
            <a:pPr indent="-317500" lvl="0" marL="457200" rtl="0" algn="l">
              <a:spcBef>
                <a:spcPts val="0"/>
              </a:spcBef>
              <a:spcAft>
                <a:spcPts val="0"/>
              </a:spcAft>
              <a:buSzPts val="1400"/>
              <a:buChar char="●"/>
            </a:pPr>
            <a:r>
              <a:rPr lang="en" sz="1400"/>
              <a:t>Probabilistic discriminator:                                  ; Generator: </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Each of the two players (generator/discriminator) tries to optimize their own objective, which is exactly balanced by the loss of the other player, thus yielding a two-player zero-sum minimax game</a:t>
            </a:r>
            <a:endParaRPr sz="1400"/>
          </a:p>
          <a:p>
            <a:pPr indent="-317500" lvl="0" marL="457200" rtl="0" algn="l">
              <a:spcBef>
                <a:spcPts val="0"/>
              </a:spcBef>
              <a:spcAft>
                <a:spcPts val="0"/>
              </a:spcAft>
              <a:buSzPts val="1400"/>
              <a:buChar char="●"/>
            </a:pPr>
            <a:r>
              <a:rPr lang="en" sz="1400"/>
              <a:t>Typical GAN approaches aim at finding a pure Nash Equilibrium by using traditional gradient-based techniques to minimize each player’s cost in an alternating fashion </a:t>
            </a:r>
            <a:endParaRPr sz="1400"/>
          </a:p>
          <a:p>
            <a:pPr indent="-317500" lvl="1" marL="914400" rtl="0" algn="l">
              <a:spcBef>
                <a:spcPts val="0"/>
              </a:spcBef>
              <a:spcAft>
                <a:spcPts val="0"/>
              </a:spcAft>
              <a:buSzPts val="1400"/>
              <a:buChar char="○"/>
            </a:pPr>
            <a:r>
              <a:rPr lang="en"/>
              <a:t>But </a:t>
            </a:r>
            <a:r>
              <a:rPr lang="en" sz="1400"/>
              <a:t>an update made by one player can repeatedly undo the progress made by the other one, without ever converging</a:t>
            </a:r>
            <a:endParaRPr/>
          </a:p>
          <a:p>
            <a:pPr indent="-317500" lvl="1" marL="914400" rtl="0" algn="l">
              <a:spcBef>
                <a:spcPts val="0"/>
              </a:spcBef>
              <a:spcAft>
                <a:spcPts val="0"/>
              </a:spcAft>
              <a:buSzPts val="1400"/>
              <a:buChar char="○"/>
            </a:pPr>
            <a:r>
              <a:rPr lang="en"/>
              <a:t>Thus, alternating gradient descent fails to converge even for very simple games. This is one of the central issues for GAN’s, which in practice leads to oscillations between different kinds of generated samples</a:t>
            </a:r>
            <a:endParaRPr/>
          </a:p>
        </p:txBody>
      </p:sp>
      <p:pic>
        <p:nvPicPr>
          <p:cNvPr id="99" name="Google Shape;99;p18"/>
          <p:cNvPicPr preferRelativeResize="0"/>
          <p:nvPr/>
        </p:nvPicPr>
        <p:blipFill>
          <a:blip r:embed="rId3">
            <a:alphaModFix/>
          </a:blip>
          <a:stretch>
            <a:fillRect/>
          </a:stretch>
        </p:blipFill>
        <p:spPr>
          <a:xfrm>
            <a:off x="2945524" y="1734775"/>
            <a:ext cx="1085024" cy="237350"/>
          </a:xfrm>
          <a:prstGeom prst="rect">
            <a:avLst/>
          </a:prstGeom>
          <a:noFill/>
          <a:ln>
            <a:noFill/>
          </a:ln>
        </p:spPr>
      </p:pic>
      <p:pic>
        <p:nvPicPr>
          <p:cNvPr id="100" name="Google Shape;100;p18"/>
          <p:cNvPicPr preferRelativeResize="0"/>
          <p:nvPr/>
        </p:nvPicPr>
        <p:blipFill>
          <a:blip r:embed="rId4">
            <a:alphaModFix/>
          </a:blip>
          <a:stretch>
            <a:fillRect/>
          </a:stretch>
        </p:blipFill>
        <p:spPr>
          <a:xfrm>
            <a:off x="5027375" y="1759000"/>
            <a:ext cx="763228" cy="213125"/>
          </a:xfrm>
          <a:prstGeom prst="rect">
            <a:avLst/>
          </a:prstGeom>
          <a:noFill/>
          <a:ln>
            <a:noFill/>
          </a:ln>
        </p:spPr>
      </p:pic>
      <p:pic>
        <p:nvPicPr>
          <p:cNvPr id="101" name="Google Shape;101;p18"/>
          <p:cNvPicPr preferRelativeResize="0"/>
          <p:nvPr/>
        </p:nvPicPr>
        <p:blipFill>
          <a:blip r:embed="rId5">
            <a:alphaModFix/>
          </a:blip>
          <a:stretch>
            <a:fillRect/>
          </a:stretch>
        </p:blipFill>
        <p:spPr>
          <a:xfrm>
            <a:off x="2100674" y="2094025"/>
            <a:ext cx="5573875" cy="426025"/>
          </a:xfrm>
          <a:prstGeom prst="rect">
            <a:avLst/>
          </a:prstGeom>
          <a:noFill/>
          <a:ln>
            <a:noFill/>
          </a:ln>
        </p:spPr>
      </p:pic>
      <p:sp>
        <p:nvSpPr>
          <p:cNvPr id="102" name="Google Shape;102;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on GANs?</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a:t>
            </a:r>
            <a:r>
              <a:rPr lang="en" sz="1400"/>
              <a:t>tandard GAN methods seek to find pure minimax strategies, here we consider mixed strategies, which allows the use of online learning algorithms for mixed strategies in large games</a:t>
            </a:r>
            <a:endParaRPr sz="1400"/>
          </a:p>
          <a:p>
            <a:pPr indent="-317500" lvl="0" marL="457200" rtl="0" algn="l">
              <a:spcBef>
                <a:spcPts val="0"/>
              </a:spcBef>
              <a:spcAft>
                <a:spcPts val="0"/>
              </a:spcAft>
              <a:buSzPts val="1400"/>
              <a:buChar char="●"/>
            </a:pPr>
            <a:r>
              <a:rPr lang="en" sz="1400"/>
              <a:t>The most elementary architectures are shallow ones</a:t>
            </a:r>
            <a:endParaRPr sz="1400"/>
          </a:p>
          <a:p>
            <a:pPr indent="-317500" lvl="1" marL="914400" rtl="0" algn="l">
              <a:spcBef>
                <a:spcPts val="0"/>
              </a:spcBef>
              <a:spcAft>
                <a:spcPts val="0"/>
              </a:spcAft>
              <a:buSzPts val="1400"/>
              <a:buChar char="○"/>
            </a:pPr>
            <a:r>
              <a:rPr lang="en"/>
              <a:t>Consists of a single layer network as a discriminator, and a generator with one hidden layer</a:t>
            </a:r>
            <a:endParaRPr/>
          </a:p>
          <a:p>
            <a:pPr indent="-317500" lvl="2" marL="1371600" rtl="0" algn="l">
              <a:spcBef>
                <a:spcPts val="0"/>
              </a:spcBef>
              <a:spcAft>
                <a:spcPts val="0"/>
              </a:spcAft>
              <a:buSzPts val="1400"/>
              <a:buChar char="■"/>
            </a:pPr>
            <a:r>
              <a:rPr lang="en"/>
              <a:t>A powerful generator is needed to model complex data distributions </a:t>
            </a:r>
            <a:endParaRPr/>
          </a:p>
          <a:p>
            <a:pPr indent="-317500" lvl="1" marL="914400" rtl="0" algn="l">
              <a:spcBef>
                <a:spcPts val="0"/>
              </a:spcBef>
              <a:spcAft>
                <a:spcPts val="0"/>
              </a:spcAft>
              <a:buSzPts val="1400"/>
              <a:buChar char="○"/>
            </a:pPr>
            <a:r>
              <a:rPr lang="en"/>
              <a:t>In this paper we look at semi-shallow architectures where the generator is any arbitrary network</a:t>
            </a:r>
            <a:endParaRPr/>
          </a:p>
          <a:p>
            <a:pPr indent="-317500" lvl="0" marL="457200" rtl="0" algn="l">
              <a:spcBef>
                <a:spcPts val="0"/>
              </a:spcBef>
              <a:spcAft>
                <a:spcPts val="0"/>
              </a:spcAft>
              <a:buSzPts val="1400"/>
              <a:buChar char="●"/>
            </a:pPr>
            <a:r>
              <a:rPr lang="en" sz="1400"/>
              <a:t>1) Can we efficiently find an equilibrium for semi-shallow GAN architectures? </a:t>
            </a:r>
            <a:endParaRPr sz="1400"/>
          </a:p>
          <a:p>
            <a:pPr indent="-317500" lvl="0" marL="457200" rtl="0" algn="l">
              <a:spcBef>
                <a:spcPts val="0"/>
              </a:spcBef>
              <a:spcAft>
                <a:spcPts val="0"/>
              </a:spcAft>
              <a:buSzPts val="1400"/>
              <a:buChar char="●"/>
            </a:pPr>
            <a:r>
              <a:rPr lang="en" sz="1400"/>
              <a:t>2) Can we extend this result to more complex architectures? </a:t>
            </a:r>
            <a:endParaRPr sz="1400"/>
          </a:p>
        </p:txBody>
      </p:sp>
      <p:pic>
        <p:nvPicPr>
          <p:cNvPr id="109" name="Google Shape;109;p19"/>
          <p:cNvPicPr preferRelativeResize="0"/>
          <p:nvPr/>
        </p:nvPicPr>
        <p:blipFill>
          <a:blip r:embed="rId3">
            <a:alphaModFix/>
          </a:blip>
          <a:stretch>
            <a:fillRect/>
          </a:stretch>
        </p:blipFill>
        <p:spPr>
          <a:xfrm>
            <a:off x="2305726" y="3243150"/>
            <a:ext cx="4532525" cy="1393725"/>
          </a:xfrm>
          <a:prstGeom prst="rect">
            <a:avLst/>
          </a:prstGeom>
          <a:noFill/>
          <a:ln>
            <a:noFill/>
          </a:ln>
        </p:spPr>
      </p:pic>
      <p:sp>
        <p:nvSpPr>
          <p:cNvPr id="110" name="Google Shape;110;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Online Learning</a:t>
            </a:r>
            <a:endParaRPr/>
          </a:p>
        </p:txBody>
      </p:sp>
      <p:pic>
        <p:nvPicPr>
          <p:cNvPr id="116" name="Google Shape;116;p20"/>
          <p:cNvPicPr preferRelativeResize="0"/>
          <p:nvPr/>
        </p:nvPicPr>
        <p:blipFill>
          <a:blip r:embed="rId3">
            <a:alphaModFix/>
          </a:blip>
          <a:stretch>
            <a:fillRect/>
          </a:stretch>
        </p:blipFill>
        <p:spPr>
          <a:xfrm>
            <a:off x="1995450" y="1120198"/>
            <a:ext cx="5153100" cy="3811149"/>
          </a:xfrm>
          <a:prstGeom prst="rect">
            <a:avLst/>
          </a:prstGeom>
          <a:noFill/>
          <a:ln>
            <a:noFill/>
          </a:ln>
        </p:spPr>
      </p:pic>
      <p:sp>
        <p:nvSpPr>
          <p:cNvPr id="117" name="Google Shape;117;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Learning</a:t>
            </a:r>
            <a:endParaRPr/>
          </a:p>
        </p:txBody>
      </p:sp>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a:t>
            </a:r>
            <a:r>
              <a:rPr lang="en" sz="1400"/>
              <a:t>sequential, decision-making framework in which a player aims at minimizing a cumulative loss function revealed to him sequentially</a:t>
            </a:r>
            <a:endParaRPr sz="1400"/>
          </a:p>
          <a:p>
            <a:pPr indent="-317500" lvl="1" marL="914400" rtl="0" algn="l">
              <a:spcBef>
                <a:spcPts val="0"/>
              </a:spcBef>
              <a:spcAft>
                <a:spcPts val="0"/>
              </a:spcAft>
              <a:buSzPts val="1400"/>
              <a:buChar char="○"/>
            </a:pPr>
            <a:r>
              <a:rPr lang="en"/>
              <a:t>The source of the loss functions may be arbitrary or even adversarial, and the player seeks to provide worst case guarantees on his performance</a:t>
            </a:r>
            <a:endParaRPr/>
          </a:p>
          <a:p>
            <a:pPr indent="-317500" lvl="0" marL="457200" rtl="0" algn="l">
              <a:spcBef>
                <a:spcPts val="0"/>
              </a:spcBef>
              <a:spcAft>
                <a:spcPts val="0"/>
              </a:spcAft>
              <a:buSzPts val="1400"/>
              <a:buChar char="●"/>
            </a:pPr>
            <a:r>
              <a:rPr lang="en" sz="1400"/>
              <a:t>Formally, a repeated game of T rounds between a player P1 and a adversary P2. At each round t:</a:t>
            </a:r>
            <a:endParaRPr sz="1400"/>
          </a:p>
          <a:p>
            <a:pPr indent="-317500" lvl="1" marL="914400" rtl="0" algn="l">
              <a:spcBef>
                <a:spcPts val="0"/>
              </a:spcBef>
              <a:spcAft>
                <a:spcPts val="0"/>
              </a:spcAft>
              <a:buSzPts val="1400"/>
              <a:buChar char="○"/>
            </a:pPr>
            <a:r>
              <a:rPr lang="en"/>
              <a:t>1. P1 chooses a point u</a:t>
            </a:r>
            <a:r>
              <a:rPr baseline="-25000" lang="en"/>
              <a:t>t</a:t>
            </a:r>
            <a:r>
              <a:rPr lang="en"/>
              <a:t> in K, according to some algorithm A (decision set K is assumed to be convex)</a:t>
            </a:r>
            <a:endParaRPr/>
          </a:p>
          <a:p>
            <a:pPr indent="-317500" lvl="1" marL="914400" rtl="0" algn="l">
              <a:spcBef>
                <a:spcPts val="0"/>
              </a:spcBef>
              <a:spcAft>
                <a:spcPts val="0"/>
              </a:spcAft>
              <a:buSzPts val="1400"/>
              <a:buChar char="○"/>
            </a:pPr>
            <a:r>
              <a:rPr lang="en"/>
              <a:t>2. P2 chooses a loss function f</a:t>
            </a:r>
            <a:r>
              <a:rPr baseline="-25000" lang="en"/>
              <a:t>t</a:t>
            </a:r>
            <a:r>
              <a:rPr lang="en"/>
              <a:t> in F (F is a structured class of objectives, usually linear/convex losses)</a:t>
            </a:r>
            <a:endParaRPr/>
          </a:p>
          <a:p>
            <a:pPr indent="-317500" lvl="1" marL="914400" rtl="0" algn="l">
              <a:spcBef>
                <a:spcPts val="0"/>
              </a:spcBef>
              <a:spcAft>
                <a:spcPts val="0"/>
              </a:spcAft>
              <a:buSzPts val="1400"/>
              <a:buChar char="○"/>
            </a:pPr>
            <a:r>
              <a:rPr lang="en"/>
              <a:t>3. P1 suffers a loss f</a:t>
            </a:r>
            <a:r>
              <a:rPr baseline="-25000" lang="en"/>
              <a:t>t</a:t>
            </a:r>
            <a:r>
              <a:rPr lang="en"/>
              <a:t>(u</a:t>
            </a:r>
            <a:r>
              <a:rPr baseline="-25000" lang="en"/>
              <a:t>t</a:t>
            </a:r>
            <a:r>
              <a:rPr lang="en"/>
              <a:t>) and the loss function is revealed to himself</a:t>
            </a:r>
            <a:endParaRPr/>
          </a:p>
          <a:p>
            <a:pPr indent="-317500" lvl="0" marL="457200" rtl="0" algn="l">
              <a:spcBef>
                <a:spcPts val="0"/>
              </a:spcBef>
              <a:spcAft>
                <a:spcPts val="0"/>
              </a:spcAft>
              <a:buSzPts val="1400"/>
              <a:buChar char="●"/>
            </a:pPr>
            <a:r>
              <a:rPr lang="en" sz="1400"/>
              <a:t>The performance of the player’s strategy is </a:t>
            </a:r>
            <a:r>
              <a:rPr lang="en" sz="1400"/>
              <a:t>usually</a:t>
            </a:r>
            <a:r>
              <a:rPr lang="en" sz="1400"/>
              <a:t> measured by regret, defined as:</a:t>
            </a:r>
            <a:endParaRPr sz="1400"/>
          </a:p>
        </p:txBody>
      </p:sp>
      <p:pic>
        <p:nvPicPr>
          <p:cNvPr id="124" name="Google Shape;124;p21"/>
          <p:cNvPicPr preferRelativeResize="0"/>
          <p:nvPr/>
        </p:nvPicPr>
        <p:blipFill>
          <a:blip r:embed="rId3">
            <a:alphaModFix/>
          </a:blip>
          <a:stretch>
            <a:fillRect/>
          </a:stretch>
        </p:blipFill>
        <p:spPr>
          <a:xfrm>
            <a:off x="1950250" y="3696663"/>
            <a:ext cx="5857875" cy="676275"/>
          </a:xfrm>
          <a:prstGeom prst="rect">
            <a:avLst/>
          </a:prstGeom>
          <a:noFill/>
          <a:ln>
            <a:noFill/>
          </a:ln>
        </p:spPr>
      </p:pic>
      <p:sp>
        <p:nvSpPr>
          <p:cNvPr id="125" name="Google Shape;125;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