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70" r:id="rId13"/>
    <p:sldId id="268" r:id="rId14"/>
    <p:sldId id="269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59" d="100"/>
          <a:sy n="59" d="100"/>
        </p:scale>
        <p:origin x="80" y="92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Cho" userId="e7c59230f1a5d426" providerId="LiveId" clId="{D1016590-C4CC-4DB3-A523-DA1EC51B1FEC}"/>
    <pc:docChg chg="undo custSel modSld">
      <pc:chgData name="Eun Cho" userId="e7c59230f1a5d426" providerId="LiveId" clId="{D1016590-C4CC-4DB3-A523-DA1EC51B1FEC}" dt="2024-04-29T10:22:34.864" v="24" actId="1076"/>
      <pc:docMkLst>
        <pc:docMk/>
      </pc:docMkLst>
      <pc:sldChg chg="modSp mod">
        <pc:chgData name="Eun Cho" userId="e7c59230f1a5d426" providerId="LiveId" clId="{D1016590-C4CC-4DB3-A523-DA1EC51B1FEC}" dt="2024-04-29T09:08:08.351" v="18" actId="20577"/>
        <pc:sldMkLst>
          <pc:docMk/>
          <pc:sldMk cId="0" sldId="260"/>
        </pc:sldMkLst>
        <pc:spChg chg="mod">
          <ac:chgData name="Eun Cho" userId="e7c59230f1a5d426" providerId="LiveId" clId="{D1016590-C4CC-4DB3-A523-DA1EC51B1FEC}" dt="2024-04-29T09:08:08.351" v="18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Eun Cho" userId="e7c59230f1a5d426" providerId="LiveId" clId="{D1016590-C4CC-4DB3-A523-DA1EC51B1FEC}" dt="2024-04-29T10:22:34.864" v="24" actId="1076"/>
        <pc:sldMkLst>
          <pc:docMk/>
          <pc:sldMk cId="0" sldId="272"/>
        </pc:sldMkLst>
        <pc:spChg chg="mod">
          <ac:chgData name="Eun Cho" userId="e7c59230f1a5d426" providerId="LiveId" clId="{D1016590-C4CC-4DB3-A523-DA1EC51B1FEC}" dt="2024-04-29T10:22:34.864" v="24" actId="1076"/>
          <ac:spMkLst>
            <pc:docMk/>
            <pc:sldMk cId="0" sldId="272"/>
            <ac:spMk id="15" creationId="{00000000-0000-0000-0000-000000000000}"/>
          </ac:spMkLst>
        </pc:spChg>
      </pc:sldChg>
      <pc:sldChg chg="modSp mod">
        <pc:chgData name="Eun Cho" userId="e7c59230f1a5d426" providerId="LiveId" clId="{D1016590-C4CC-4DB3-A523-DA1EC51B1FEC}" dt="2024-04-29T09:25:03.743" v="20" actId="1076"/>
        <pc:sldMkLst>
          <pc:docMk/>
          <pc:sldMk cId="0" sldId="273"/>
        </pc:sldMkLst>
        <pc:spChg chg="mod">
          <ac:chgData name="Eun Cho" userId="e7c59230f1a5d426" providerId="LiveId" clId="{D1016590-C4CC-4DB3-A523-DA1EC51B1FEC}" dt="2024-04-29T09:25:03.743" v="20" actId="1076"/>
          <ac:spMkLst>
            <pc:docMk/>
            <pc:sldMk cId="0" sldId="273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2A27DF-FC33-4C05-96AC-ECA7B11A9C6B}" type="datetime1">
              <a:rPr lang="ko-KR" altLang="en-US"/>
              <a:pPr lvl="0">
                <a:defRPr lang="ko-KR" altLang="en-US"/>
              </a:pPr>
              <a:t>2024-04-29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10BF683E-EC8C-4F1E-8017-25E57E2CE77B}" type="datetime1">
              <a:rPr lang="ko-KR" altLang="en-US"/>
              <a:pPr lvl="0">
                <a:defRPr lang="ko-KR" altLang="en-US"/>
              </a:pPr>
              <a:t>2024-04-29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FDD8E82-9EDF-4A21-8052-950E349A4E6B}" type="datetime1">
              <a:rPr lang="ko-KR" altLang="en-US"/>
              <a:pPr lvl="0">
                <a:defRPr lang="ko-KR" altLang="en-US"/>
              </a:pPr>
              <a:t>2024-04-29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753771-9475-4309-9B2C-4F43EB0294C6}" type="datetime1">
              <a:rPr lang="ko-KR" altLang="en-US"/>
              <a:pPr lvl="0">
                <a:defRPr lang="ko-KR" altLang="en-US"/>
              </a:pPr>
              <a:t>2024-04-29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A2121F7-E20F-43B2-B3C6-C7E51EA698C5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AC1609-63DC-4238-90D7-BDA4CCE7E5D2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1794FCA-B30B-4B0B-A06E-872BCCC939B8}" type="datetime1">
              <a:rPr lang="ko-KR" altLang="en-US"/>
              <a:pPr lvl="0">
                <a:defRPr lang="ko-KR" altLang="en-US"/>
              </a:pPr>
              <a:t>2024-04-29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B4FBC9-0152-4321-B5AE-8A4D40C68623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5271060-A817-4E00-9021-886881503EBB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7ABBE4F-A180-451B-976B-207E95DDA7FB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0DB8ECF-E18C-4D8D-A7A0-FA2FABCA5290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C9FE912-2C94-4152-970B-97CA7CEA7709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D839B8E-F55D-4BF8-852C-25AF74D46B3E}" type="datetime1">
              <a:rPr lang="ko-KR" altLang="en-US"/>
              <a:pPr lvl="0">
                <a:defRPr lang="ko-KR" altLang="en-US"/>
              </a:pPr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algn="ctr">
              <a:defRPr/>
            </a:pPr>
            <a:r>
              <a:rPr lang="en-US" altLang="ko-KR"/>
              <a:t>[5</a:t>
            </a:r>
            <a:r>
              <a:rPr lang="ko-KR" altLang="en-US"/>
              <a:t>주차</a:t>
            </a:r>
            <a:r>
              <a:rPr lang="en-US" altLang="ko-KR"/>
              <a:t>]</a:t>
            </a:r>
            <a:r>
              <a:rPr lang="ko-KR" altLang="en-US"/>
              <a:t> 우선순위 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190410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예제 </a:t>
            </a:r>
            <a:r>
              <a:rPr lang="en-US" altLang="ko-KR"/>
              <a:t>(Max Heap)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1427684"/>
            <a:ext cx="7815294" cy="47752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78164" y="1642474"/>
            <a:ext cx="2578936" cy="357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250357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Min Heap</a:t>
            </a:r>
            <a:r>
              <a:rPr lang="ko-KR" altLang="en-US"/>
              <a:t>은 어떻게 만드나</a:t>
            </a:r>
            <a:r>
              <a:rPr lang="en-US" altLang="ko-KR"/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1617984"/>
            <a:ext cx="8266644" cy="4274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66691" y="1825180"/>
            <a:ext cx="2801774" cy="3207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13188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원소가 </a:t>
            </a:r>
            <a:r>
              <a:rPr lang="en-US" altLang="ko-KR"/>
              <a:t>pair</a:t>
            </a:r>
            <a:r>
              <a:rPr lang="ko-KR" altLang="en-US"/>
              <a:t>일 경우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645" y="1573068"/>
            <a:ext cx="8991766" cy="4166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9661" y="2214456"/>
            <a:ext cx="2873035" cy="1571913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9234403" y="4013488"/>
            <a:ext cx="2783552" cy="642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첫 번째 값이 큰 순서대로</a:t>
            </a:r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두 번째 값이 큰 순서대로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사용자 정의 비교 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2588" y="1269042"/>
            <a:ext cx="9446823" cy="4727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006" y="1627132"/>
            <a:ext cx="8496943" cy="3971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4199" y="2762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사용자 정의 비교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50879" y="1941901"/>
            <a:ext cx="3308350" cy="1487099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9137936" y="3878606"/>
            <a:ext cx="2534237" cy="1179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b</a:t>
            </a:r>
            <a:r>
              <a:rPr lang="ko-KR" altLang="en-US"/>
              <a:t>가 큰 순서대로</a:t>
            </a:r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가 작은 순서대로</a:t>
            </a:r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가 큰 순서대로</a:t>
            </a:r>
          </a:p>
          <a:p>
            <a:pPr lvl="0">
              <a:defRPr/>
            </a:pPr>
            <a:r>
              <a:rPr lang="ko-KR" altLang="en-US"/>
              <a:t>정렬되는 것을 볼 수 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13188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절댓값 힙 </a:t>
            </a:r>
            <a:r>
              <a:rPr lang="en-US" altLang="ko-KR"/>
              <a:t>(11286</a:t>
            </a:r>
            <a:r>
              <a:rPr lang="ko-KR" altLang="en-US"/>
              <a:t>번</a:t>
            </a:r>
            <a:r>
              <a:rPr lang="en-US" altLang="ko-KR"/>
              <a:t>)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664990" y="1810335"/>
            <a:ext cx="10862020" cy="3237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300"/>
              <a:t>절댓값이 가장 작은 순</a:t>
            </a:r>
            <a:r>
              <a:rPr lang="en-US" altLang="ko-KR" sz="2300"/>
              <a:t>,</a:t>
            </a:r>
            <a:r>
              <a:rPr lang="ko-KR" altLang="en-US" sz="2300"/>
              <a:t> 절댓값이 같다면 값이 작은 순으로 출력하는 문제</a:t>
            </a:r>
            <a:r>
              <a:rPr lang="en-US" altLang="ko-KR" sz="2300"/>
              <a:t>.</a:t>
            </a:r>
          </a:p>
          <a:p>
            <a:pPr lvl="0">
              <a:defRPr/>
            </a:pPr>
            <a:endParaRPr lang="en-US" altLang="ko-KR" sz="2300"/>
          </a:p>
          <a:p>
            <a:pPr lvl="0">
              <a:defRPr/>
            </a:pPr>
            <a:r>
              <a:rPr lang="ko-KR" altLang="en-US" sz="2300"/>
              <a:t>작은 순이므로 </a:t>
            </a:r>
            <a:r>
              <a:rPr lang="en-US" altLang="ko-KR" sz="2300"/>
              <a:t>min heap,</a:t>
            </a:r>
            <a:r>
              <a:rPr lang="ko-KR" altLang="en-US" sz="2300"/>
              <a:t> 절댓값과 기존 값 </a:t>
            </a:r>
            <a:r>
              <a:rPr lang="en-US" altLang="ko-KR" sz="2300"/>
              <a:t>2</a:t>
            </a:r>
            <a:r>
              <a:rPr lang="ko-KR" altLang="en-US" sz="2300"/>
              <a:t>개의 값을 사용해야 하므로 </a:t>
            </a:r>
            <a:r>
              <a:rPr lang="en-US" altLang="ko-KR" sz="2300"/>
              <a:t>pair</a:t>
            </a:r>
            <a:r>
              <a:rPr lang="ko-KR" altLang="en-US" sz="2300"/>
              <a:t>를 사용한다</a:t>
            </a:r>
            <a:r>
              <a:rPr lang="en-US" altLang="ko-KR" sz="2300"/>
              <a:t>.</a:t>
            </a:r>
          </a:p>
          <a:p>
            <a:pPr lvl="0">
              <a:defRPr/>
            </a:pPr>
            <a:endParaRPr lang="en-US" altLang="ko-KR" sz="2300"/>
          </a:p>
          <a:p>
            <a:pPr lvl="0">
              <a:defRPr/>
            </a:pPr>
            <a:r>
              <a:rPr lang="ko-KR" altLang="en-US" sz="2300"/>
              <a:t>첫 번째 우선순위가 절댓값이 작은 순이므로 </a:t>
            </a:r>
            <a:r>
              <a:rPr lang="en-US" altLang="ko-KR" sz="2300"/>
              <a:t>pair</a:t>
            </a:r>
            <a:r>
              <a:rPr lang="ko-KR" altLang="en-US" sz="2300"/>
              <a:t>의 </a:t>
            </a:r>
            <a:r>
              <a:rPr lang="en-US" altLang="ko-KR" sz="2300"/>
              <a:t>first</a:t>
            </a:r>
            <a:r>
              <a:rPr lang="ko-KR" altLang="en-US" sz="2300"/>
              <a:t>는 절댓값으로</a:t>
            </a:r>
          </a:p>
          <a:p>
            <a:pPr lvl="0">
              <a:defRPr/>
            </a:pPr>
            <a:r>
              <a:rPr lang="ko-KR" altLang="en-US" sz="2300"/>
              <a:t>두 번째 우선순위가 절댓값이 같다면 작은 수 순이므로 </a:t>
            </a:r>
            <a:r>
              <a:rPr lang="en-US" altLang="ko-KR" sz="2300"/>
              <a:t>pair</a:t>
            </a:r>
            <a:r>
              <a:rPr lang="ko-KR" altLang="en-US" sz="2300"/>
              <a:t>의 </a:t>
            </a:r>
            <a:r>
              <a:rPr lang="en-US" altLang="ko-KR" sz="2300"/>
              <a:t>second</a:t>
            </a:r>
            <a:r>
              <a:rPr lang="ko-KR" altLang="en-US" sz="2300"/>
              <a:t>는 입력 값으로 설정</a:t>
            </a:r>
            <a:r>
              <a:rPr lang="en-US" altLang="ko-KR" sz="2300"/>
              <a:t>.</a:t>
            </a:r>
          </a:p>
          <a:p>
            <a:pPr lvl="0">
              <a:defRPr/>
            </a:pPr>
            <a:endParaRPr lang="en-US" altLang="ko-KR" sz="2300"/>
          </a:p>
          <a:p>
            <a:pPr lvl="0">
              <a:defRPr/>
            </a:pPr>
            <a:r>
              <a:rPr lang="ko-KR" altLang="en-US" sz="2300"/>
              <a:t>입력 값이 </a:t>
            </a:r>
            <a:r>
              <a:rPr lang="en-US" altLang="ko-KR" sz="2300"/>
              <a:t>x, </a:t>
            </a:r>
            <a:r>
              <a:rPr lang="ko-KR" altLang="en-US" sz="2300"/>
              <a:t>우선순위 큐의 이름이 </a:t>
            </a:r>
            <a:r>
              <a:rPr lang="en-US" altLang="ko-KR" sz="2300"/>
              <a:t>pq</a:t>
            </a:r>
            <a:r>
              <a:rPr lang="ko-KR" altLang="en-US" sz="2300"/>
              <a:t>라고 했을 때</a:t>
            </a:r>
          </a:p>
          <a:p>
            <a:pPr lvl="0">
              <a:defRPr/>
            </a:pPr>
            <a:r>
              <a:rPr lang="en-US" altLang="ko-KR" sz="2300"/>
              <a:t>pq.push(make_pair(abs(x), x))</a:t>
            </a:r>
            <a:r>
              <a:rPr lang="ko-KR" altLang="en-US" sz="2300"/>
              <a:t> 로 작성하면 된다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r>
              <a:rPr lang="en-US" altLang="ko-KR" sz="2300"/>
              <a:t>(abs</a:t>
            </a:r>
            <a:r>
              <a:rPr lang="ko-KR" altLang="en-US" sz="2300"/>
              <a:t>는 절댓값을 </a:t>
            </a:r>
            <a:r>
              <a:rPr lang="en-US" altLang="ko-KR" sz="2300"/>
              <a:t>return</a:t>
            </a:r>
            <a:r>
              <a:rPr lang="ko-KR" altLang="en-US" sz="2300"/>
              <a:t> 해주는 함수</a:t>
            </a:r>
            <a:r>
              <a:rPr lang="en-US" altLang="ko-KR" sz="230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4990" y="1715086"/>
            <a:ext cx="10862020" cy="342178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클릭 시 풀이가 나타납니다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문제 풀이 중 못 풀겠을 때 풀이를 보고 진행해주세요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카드 합체 놀이 </a:t>
            </a:r>
            <a:r>
              <a:rPr lang="en-US" altLang="ko-KR"/>
              <a:t>(15903</a:t>
            </a:r>
            <a:r>
              <a:rPr lang="ko-KR" altLang="en-US"/>
              <a:t>번</a:t>
            </a:r>
            <a:r>
              <a:rPr lang="en-US" altLang="ko-KR"/>
              <a:t>)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758708" y="838449"/>
            <a:ext cx="10674584" cy="5800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/>
              <a:t>m</a:t>
            </a:r>
            <a:r>
              <a:rPr lang="ko-KR" altLang="en-US" sz="2500"/>
              <a:t>번의 합체 후 카드에 적힌 값들의 합이 최소가 되게 하는 문제</a:t>
            </a:r>
            <a:r>
              <a:rPr lang="en-US" altLang="ko-KR" sz="2500"/>
              <a:t>.</a:t>
            </a:r>
          </a:p>
          <a:p>
            <a:pPr lvl="0">
              <a:defRPr/>
            </a:pPr>
            <a:r>
              <a:rPr lang="ko-KR" altLang="en-US" sz="2500"/>
              <a:t>아무거나 </a:t>
            </a:r>
            <a:r>
              <a:rPr lang="en-US" altLang="ko-KR" sz="2500"/>
              <a:t>2</a:t>
            </a:r>
            <a:r>
              <a:rPr lang="ko-KR" altLang="en-US" sz="2500"/>
              <a:t>개 골라서 합쳐도 결과가 항상 같지않나 생각할 수 있지만 그렇지 않다</a:t>
            </a:r>
            <a:r>
              <a:rPr lang="en-US" altLang="ko-KR" sz="2500"/>
              <a:t>.</a:t>
            </a:r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ex) </a:t>
            </a:r>
            <a:r>
              <a:rPr lang="ko-KR" altLang="en-US" sz="2500"/>
              <a:t>카드가 처음에 </a:t>
            </a:r>
            <a:r>
              <a:rPr lang="en-US" altLang="ko-KR" sz="2500"/>
              <a:t>1,2,3,4</a:t>
            </a:r>
            <a:r>
              <a:rPr lang="ko-KR" altLang="en-US" sz="2500"/>
              <a:t> 총 </a:t>
            </a:r>
            <a:r>
              <a:rPr lang="en-US" altLang="ko-KR" sz="2500"/>
              <a:t>4</a:t>
            </a:r>
            <a:r>
              <a:rPr lang="ko-KR" altLang="en-US" sz="2500"/>
              <a:t>개 있다고 가정</a:t>
            </a:r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           </a:t>
            </a:r>
            <a:r>
              <a:rPr lang="en-US" altLang="ko-KR" sz="2500"/>
              <a:t>i) </a:t>
            </a:r>
            <a:r>
              <a:rPr lang="ko-KR" altLang="en-US" sz="2500"/>
              <a:t>무작위 선택                                       </a:t>
            </a:r>
            <a:r>
              <a:rPr lang="en-US" altLang="ko-KR" sz="2500"/>
              <a:t>ii) </a:t>
            </a:r>
            <a:r>
              <a:rPr lang="ko-KR" altLang="en-US" sz="2500"/>
              <a:t>작은 값 </a:t>
            </a:r>
            <a:r>
              <a:rPr lang="en-US" altLang="ko-KR" sz="2500"/>
              <a:t>2</a:t>
            </a:r>
            <a:r>
              <a:rPr lang="ko-KR" altLang="en-US" sz="2500"/>
              <a:t>개 선택</a:t>
            </a:r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en-US" altLang="ko-KR" sz="2500"/>
              <a:t>1 2 3 4 =&gt; 2, 4</a:t>
            </a:r>
            <a:r>
              <a:rPr lang="ko-KR" altLang="en-US" sz="2500"/>
              <a:t>번 카드 선택                       </a:t>
            </a:r>
            <a:r>
              <a:rPr lang="en-US" altLang="ko-KR" sz="2500"/>
              <a:t>1 2 3 4 =&gt; 1, 2</a:t>
            </a:r>
            <a:r>
              <a:rPr lang="ko-KR" altLang="en-US" sz="2500"/>
              <a:t>번 카드 선택   </a:t>
            </a:r>
          </a:p>
          <a:p>
            <a:pPr lvl="0">
              <a:defRPr/>
            </a:pPr>
            <a:r>
              <a:rPr lang="en-US" altLang="ko-KR" sz="2500"/>
              <a:t>1 6</a:t>
            </a:r>
            <a:r>
              <a:rPr lang="ko-KR" altLang="en-US" sz="2500"/>
              <a:t> </a:t>
            </a:r>
            <a:r>
              <a:rPr lang="en-US" altLang="ko-KR" sz="2500"/>
              <a:t>3 6 =&gt; 1, 4</a:t>
            </a:r>
            <a:r>
              <a:rPr lang="ko-KR" altLang="en-US" sz="2500"/>
              <a:t>번 카드 선택                       </a:t>
            </a:r>
            <a:r>
              <a:rPr lang="en-US" altLang="ko-KR" sz="2500"/>
              <a:t>3</a:t>
            </a:r>
            <a:r>
              <a:rPr lang="ko-KR" altLang="en-US" sz="2500"/>
              <a:t> </a:t>
            </a:r>
            <a:r>
              <a:rPr lang="en-US" altLang="ko-KR" sz="2500"/>
              <a:t>3</a:t>
            </a:r>
            <a:r>
              <a:rPr lang="ko-KR" altLang="en-US" sz="2500"/>
              <a:t> </a:t>
            </a:r>
            <a:r>
              <a:rPr lang="en-US" altLang="ko-KR" sz="2500"/>
              <a:t>3</a:t>
            </a:r>
            <a:r>
              <a:rPr lang="ko-KR" altLang="en-US" sz="2500"/>
              <a:t> </a:t>
            </a:r>
            <a:r>
              <a:rPr lang="en-US" altLang="ko-KR" sz="2500"/>
              <a:t>4</a:t>
            </a:r>
            <a:r>
              <a:rPr lang="ko-KR" altLang="en-US" sz="2500"/>
              <a:t> </a:t>
            </a:r>
            <a:r>
              <a:rPr lang="en-US" altLang="ko-KR" sz="2500"/>
              <a:t>=&gt;</a:t>
            </a:r>
            <a:r>
              <a:rPr lang="ko-KR" altLang="en-US" sz="2500"/>
              <a:t> </a:t>
            </a:r>
            <a:r>
              <a:rPr lang="en-US" altLang="ko-KR" sz="2500"/>
              <a:t>1,</a:t>
            </a:r>
            <a:r>
              <a:rPr lang="ko-KR" altLang="en-US" sz="2500"/>
              <a:t> </a:t>
            </a:r>
            <a:r>
              <a:rPr lang="en-US" altLang="ko-KR" sz="2500"/>
              <a:t>2</a:t>
            </a:r>
            <a:r>
              <a:rPr lang="ko-KR" altLang="en-US" sz="2500"/>
              <a:t>번 카드 선택</a:t>
            </a:r>
          </a:p>
          <a:p>
            <a:pPr lvl="0">
              <a:defRPr/>
            </a:pPr>
            <a:r>
              <a:rPr lang="en-US" altLang="ko-KR" sz="2500"/>
              <a:t>7 6 3 7 =&gt;</a:t>
            </a:r>
            <a:r>
              <a:rPr lang="ko-KR" altLang="en-US" sz="2500"/>
              <a:t> </a:t>
            </a:r>
            <a:r>
              <a:rPr lang="en-US" altLang="ko-KR" sz="2500"/>
              <a:t>1,</a:t>
            </a:r>
            <a:r>
              <a:rPr lang="ko-KR" altLang="en-US" sz="2500"/>
              <a:t> </a:t>
            </a:r>
            <a:r>
              <a:rPr lang="en-US" altLang="ko-KR" sz="2500"/>
              <a:t>3</a:t>
            </a:r>
            <a:r>
              <a:rPr lang="ko-KR" altLang="en-US" sz="2500"/>
              <a:t>번 카드 선택                       </a:t>
            </a:r>
            <a:r>
              <a:rPr lang="en-US" altLang="ko-KR" sz="2500"/>
              <a:t>6</a:t>
            </a:r>
            <a:r>
              <a:rPr lang="ko-KR" altLang="en-US" sz="2500"/>
              <a:t> </a:t>
            </a:r>
            <a:r>
              <a:rPr lang="en-US" altLang="ko-KR" sz="2500"/>
              <a:t>6</a:t>
            </a:r>
            <a:r>
              <a:rPr lang="ko-KR" altLang="en-US" sz="2500"/>
              <a:t> </a:t>
            </a:r>
            <a:r>
              <a:rPr lang="en-US" altLang="ko-KR" sz="2500"/>
              <a:t>3</a:t>
            </a:r>
            <a:r>
              <a:rPr lang="ko-KR" altLang="en-US" sz="2500"/>
              <a:t> </a:t>
            </a:r>
            <a:r>
              <a:rPr lang="en-US" altLang="ko-KR" sz="2500"/>
              <a:t>4</a:t>
            </a:r>
            <a:r>
              <a:rPr lang="ko-KR" altLang="en-US" sz="2500"/>
              <a:t> </a:t>
            </a:r>
            <a:r>
              <a:rPr lang="en-US" altLang="ko-KR" sz="2500"/>
              <a:t>=&gt;</a:t>
            </a:r>
            <a:r>
              <a:rPr lang="ko-KR" altLang="en-US" sz="2500"/>
              <a:t> </a:t>
            </a:r>
            <a:r>
              <a:rPr lang="en-US" altLang="ko-KR" sz="2500"/>
              <a:t>3,</a:t>
            </a:r>
            <a:r>
              <a:rPr lang="ko-KR" altLang="en-US" sz="2500"/>
              <a:t> </a:t>
            </a:r>
            <a:r>
              <a:rPr lang="en-US" altLang="ko-KR" sz="2500"/>
              <a:t>4</a:t>
            </a:r>
            <a:r>
              <a:rPr lang="ko-KR" altLang="en-US" sz="2500"/>
              <a:t>번 카드 선택</a:t>
            </a:r>
          </a:p>
          <a:p>
            <a:pPr lvl="0">
              <a:defRPr/>
            </a:pPr>
            <a:r>
              <a:rPr lang="en-US" altLang="ko-KR" sz="2500"/>
              <a:t>10 6 10 7 =&gt;</a:t>
            </a:r>
            <a:r>
              <a:rPr lang="ko-KR" altLang="en-US" sz="2500"/>
              <a:t> 합은</a:t>
            </a:r>
            <a:r>
              <a:rPr lang="en-US" altLang="ko-KR" sz="2500"/>
              <a:t> 33</a:t>
            </a:r>
            <a:r>
              <a:rPr lang="ko-KR" altLang="en-US" sz="2500"/>
              <a:t>                                </a:t>
            </a:r>
            <a:r>
              <a:rPr lang="en-US" altLang="ko-KR" sz="2500"/>
              <a:t>6</a:t>
            </a:r>
            <a:r>
              <a:rPr lang="ko-KR" altLang="en-US" sz="2500"/>
              <a:t> </a:t>
            </a:r>
            <a:r>
              <a:rPr lang="en-US" altLang="ko-KR" sz="2500"/>
              <a:t>6</a:t>
            </a:r>
            <a:r>
              <a:rPr lang="ko-KR" altLang="en-US" sz="2500"/>
              <a:t> </a:t>
            </a:r>
            <a:r>
              <a:rPr lang="en-US" altLang="ko-KR" sz="2500"/>
              <a:t>7</a:t>
            </a:r>
            <a:r>
              <a:rPr lang="ko-KR" altLang="en-US" sz="2500"/>
              <a:t> </a:t>
            </a:r>
            <a:r>
              <a:rPr lang="en-US" altLang="ko-KR" sz="2500"/>
              <a:t>7</a:t>
            </a:r>
            <a:r>
              <a:rPr lang="ko-KR" altLang="en-US" sz="2500"/>
              <a:t> </a:t>
            </a:r>
            <a:r>
              <a:rPr lang="en-US" altLang="ko-KR" sz="2500"/>
              <a:t>=&gt;</a:t>
            </a:r>
            <a:r>
              <a:rPr lang="ko-KR" altLang="en-US" sz="2500"/>
              <a:t> 합은 </a:t>
            </a:r>
            <a:r>
              <a:rPr lang="en-US" altLang="ko-KR" sz="2500"/>
              <a:t>26</a:t>
            </a:r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ko-KR" altLang="en-US" sz="2500"/>
              <a:t>위처럼 카드 선택에 따라 최종 합이 달라진다</a:t>
            </a:r>
            <a:r>
              <a:rPr lang="en-US" altLang="ko-KR" sz="2500"/>
              <a:t>.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가장 작은 합을 구하기 위해선 카드 중에서 가장 작은 값 </a:t>
            </a:r>
            <a:r>
              <a:rPr lang="en-US" altLang="ko-KR" sz="2500"/>
              <a:t>2</a:t>
            </a:r>
            <a:r>
              <a:rPr lang="ko-KR" altLang="en-US" sz="2500"/>
              <a:t>개를 선택해야한다</a:t>
            </a:r>
            <a:r>
              <a:rPr lang="en-US" altLang="ko-KR" sz="2500"/>
              <a:t>.</a:t>
            </a:r>
          </a:p>
          <a:p>
            <a:pPr lvl="0">
              <a:defRPr/>
            </a:pPr>
            <a:r>
              <a:rPr lang="ko-KR" altLang="en-US" sz="2500"/>
              <a:t>따라서 </a:t>
            </a:r>
            <a:r>
              <a:rPr lang="en-US" altLang="ko-KR" sz="2500"/>
              <a:t>min heap</a:t>
            </a:r>
            <a:r>
              <a:rPr lang="ko-KR" altLang="en-US" sz="2500"/>
              <a:t>을 만들어서 구현하면 되는 문제</a:t>
            </a:r>
            <a:r>
              <a:rPr lang="en-US" altLang="ko-KR" sz="250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0485" y="838449"/>
            <a:ext cx="11107014" cy="580055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클릭 시 풀이가 나타납니다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문제 풀이 중 못 풀겠을 때 풀이를 보고 진행해주세요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강의실 </a:t>
            </a:r>
            <a:r>
              <a:rPr lang="en-US" altLang="ko-KR"/>
              <a:t>(1374</a:t>
            </a:r>
            <a:r>
              <a:rPr lang="ko-KR" altLang="en-US"/>
              <a:t>번</a:t>
            </a:r>
            <a:r>
              <a:rPr lang="en-US" altLang="ko-KR"/>
              <a:t>)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455900" y="1048931"/>
            <a:ext cx="11280200" cy="296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/>
              <a:t>모든 강의를 할 수 있는 최소한의 강의실의 개수를 찾는 문제</a:t>
            </a:r>
            <a:r>
              <a:rPr lang="en-US" altLang="ko-KR" sz="2100"/>
              <a:t>.</a:t>
            </a:r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ko-KR" altLang="en-US" sz="2100"/>
              <a:t>강의가 가장 빨리 시작하는 순서대로 강의실을 배정하되</a:t>
            </a:r>
            <a:r>
              <a:rPr lang="en-US" altLang="ko-KR" sz="2100"/>
              <a:t>,</a:t>
            </a:r>
            <a:r>
              <a:rPr lang="ko-KR" altLang="en-US" sz="2100"/>
              <a:t> 강의실을 배정할 때 기존에 수업 중이던 강의가 끝났을 경우 해당 강의실을 이용하면 된다</a:t>
            </a:r>
            <a:r>
              <a:rPr lang="en-US" altLang="ko-KR" sz="2100"/>
              <a:t>.</a:t>
            </a:r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ko-KR" altLang="en-US" sz="2100"/>
              <a:t>즉</a:t>
            </a:r>
            <a:r>
              <a:rPr lang="en-US" altLang="ko-KR" sz="2100"/>
              <a:t>,</a:t>
            </a:r>
            <a:r>
              <a:rPr lang="ko-KR" altLang="en-US" sz="2100"/>
              <a:t> 수업하고 있는 강의 중 가장 빨리 끝나는 강의의 시간이 다음 수업의 시작 시간보다 이르면 강의실을 추가로 배정할 필요가 없다</a:t>
            </a:r>
            <a:r>
              <a:rPr lang="en-US" altLang="ko-KR" sz="2100"/>
              <a:t>.</a:t>
            </a:r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en-US" altLang="ko-KR" sz="2100"/>
              <a:t>ex) </a:t>
            </a:r>
            <a:r>
              <a:rPr lang="ko-KR" altLang="en-US" sz="2100"/>
              <a:t>선의 범위는 강의 시간을 의미</a:t>
            </a:r>
          </a:p>
        </p:txBody>
      </p:sp>
      <p:cxnSp>
        <p:nvCxnSpPr>
          <p:cNvPr id="5" name="화살표 4"/>
          <p:cNvCxnSpPr/>
          <p:nvPr/>
        </p:nvCxnSpPr>
        <p:spPr>
          <a:xfrm>
            <a:off x="1052744" y="4228327"/>
            <a:ext cx="4204321" cy="0"/>
          </a:xfrm>
          <a:prstGeom prst="straightConnector1">
            <a:avLst/>
          </a:prstGeom>
          <a:ln w="25400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화살표 5"/>
          <p:cNvCxnSpPr/>
          <p:nvPr/>
        </p:nvCxnSpPr>
        <p:spPr>
          <a:xfrm>
            <a:off x="1313050" y="4578554"/>
            <a:ext cx="1841855" cy="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headEnd type="oval"/>
            <a:tailEnd type="oval"/>
          </a:ln>
        </p:spPr>
      </p:cxnSp>
      <p:cxnSp>
        <p:nvCxnSpPr>
          <p:cNvPr id="7" name="화살표 6"/>
          <p:cNvCxnSpPr/>
          <p:nvPr/>
        </p:nvCxnSpPr>
        <p:spPr>
          <a:xfrm>
            <a:off x="1910594" y="4921454"/>
            <a:ext cx="2047009" cy="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headEnd type="oval"/>
            <a:tailEnd type="oval"/>
          </a:ln>
        </p:spPr>
      </p:cxnSp>
      <p:cxnSp>
        <p:nvCxnSpPr>
          <p:cNvPr id="8" name="화살표 7"/>
          <p:cNvCxnSpPr/>
          <p:nvPr/>
        </p:nvCxnSpPr>
        <p:spPr>
          <a:xfrm>
            <a:off x="3447315" y="5264353"/>
            <a:ext cx="1304192" cy="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headEnd type="oval"/>
            <a:tailEnd type="oval"/>
          </a:ln>
        </p:spPr>
      </p:cxnSp>
      <p:sp>
        <p:nvSpPr>
          <p:cNvPr id="9" name="가로 글상자 8"/>
          <p:cNvSpPr txBox="1"/>
          <p:nvPr/>
        </p:nvSpPr>
        <p:spPr>
          <a:xfrm>
            <a:off x="531200" y="4012516"/>
            <a:ext cx="376458" cy="1484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300"/>
              <a:t>1</a:t>
            </a:r>
          </a:p>
          <a:p>
            <a:pPr lvl="0">
              <a:defRPr/>
            </a:pPr>
            <a:r>
              <a:rPr lang="en-US" altLang="ko-KR" sz="2300"/>
              <a:t>2</a:t>
            </a:r>
          </a:p>
          <a:p>
            <a:pPr lvl="0">
              <a:defRPr/>
            </a:pPr>
            <a:r>
              <a:rPr lang="en-US" altLang="ko-KR" sz="2300"/>
              <a:t>3</a:t>
            </a:r>
          </a:p>
          <a:p>
            <a:pPr lvl="0">
              <a:defRPr/>
            </a:pPr>
            <a:r>
              <a:rPr lang="en-US" altLang="ko-KR" sz="2300"/>
              <a:t>4</a:t>
            </a:r>
          </a:p>
        </p:txBody>
      </p:sp>
      <p:sp>
        <p:nvSpPr>
          <p:cNvPr id="11" name="가로 글상자 10"/>
          <p:cNvSpPr txBox="1"/>
          <p:nvPr/>
        </p:nvSpPr>
        <p:spPr>
          <a:xfrm>
            <a:off x="5573660" y="4012516"/>
            <a:ext cx="6311907" cy="1611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번 강의에 강의실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개 배정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번 강의에 강의실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개 배정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3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번 강의에 강의실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개 배정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4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번 강의는 가장 빨리 끝나는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번 강의와 시간이 겹치지 않으므로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번 강의가 사용하던 강의실을 사용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추가 배정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531200" y="5702397"/>
            <a:ext cx="8818540" cy="639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우선순위 큐 </a:t>
            </a:r>
            <a:r>
              <a:rPr lang="en-US" altLang="ko-KR"/>
              <a:t>2</a:t>
            </a:r>
            <a:r>
              <a:rPr lang="ko-KR" altLang="en-US"/>
              <a:t>개를 </a:t>
            </a:r>
            <a:r>
              <a:rPr lang="en-US" altLang="ko-KR"/>
              <a:t>min heap</a:t>
            </a:r>
            <a:r>
              <a:rPr lang="ko-KR" altLang="en-US"/>
              <a:t>으로 선언하고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하나는 강의의 시작시간으로</a:t>
            </a:r>
            <a:r>
              <a:rPr lang="en-US" altLang="ko-KR"/>
              <a:t>,</a:t>
            </a:r>
            <a:r>
              <a:rPr lang="ko-KR" altLang="en-US"/>
              <a:t> 나머지 하나는 강의의 끝나는 시간으로 정렬시켜 사용하면 된다</a:t>
            </a:r>
            <a:r>
              <a:rPr lang="en-US" altLang="ko-KR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5900" y="1089259"/>
            <a:ext cx="11204900" cy="523071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클릭 시 풀이가 나타납니다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문제 풀이 중 못 풀겠을 때 풀이를 보고 진행해주세요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230375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우선순위 큐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1693922"/>
            <a:ext cx="11302999" cy="4960939"/>
          </a:xfrm>
        </p:spPr>
        <p:txBody>
          <a:bodyPr/>
          <a:lstStyle/>
          <a:p>
            <a:pPr lvl="0">
              <a:defRPr/>
            </a:pPr>
            <a:r>
              <a:rPr lang="ko-KR" altLang="en-US" sz="3500"/>
              <a:t> 우선순위가 높은 자료부터 먼저 나가는 형태의 자료구조</a:t>
            </a:r>
          </a:p>
          <a:p>
            <a:pPr lvl="0">
              <a:defRPr/>
            </a:pPr>
            <a:endParaRPr lang="ko-KR" altLang="en-US" sz="3500"/>
          </a:p>
          <a:p>
            <a:pPr lvl="0">
              <a:defRPr/>
            </a:pPr>
            <a:r>
              <a:rPr lang="ko-KR" altLang="en-US" sz="3500"/>
              <a:t> 일반적으로 힙</a:t>
            </a:r>
            <a:r>
              <a:rPr lang="en-US" altLang="ko-KR" sz="3500"/>
              <a:t>(HEAP)</a:t>
            </a:r>
            <a:r>
              <a:rPr lang="ko-KR" altLang="en-US" sz="3500"/>
              <a:t> 구조를 이용하여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368316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힙</a:t>
            </a:r>
            <a:r>
              <a:rPr lang="en-US" altLang="ko-KR"/>
              <a:t>(HEAP)?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1897060"/>
            <a:ext cx="11302999" cy="4960939"/>
          </a:xfrm>
        </p:spPr>
        <p:txBody>
          <a:bodyPr/>
          <a:lstStyle/>
          <a:p>
            <a:pPr lvl="0">
              <a:defRPr/>
            </a:pPr>
            <a:r>
              <a:rPr lang="ko-KR" altLang="en-US" sz="3500"/>
              <a:t> 완전이진트리 형태의 자료구조</a:t>
            </a:r>
          </a:p>
          <a:p>
            <a:pPr lvl="0">
              <a:defRPr/>
            </a:pPr>
            <a:endParaRPr lang="ko-KR" altLang="en-US" sz="3500"/>
          </a:p>
          <a:p>
            <a:pPr lvl="0">
              <a:defRPr/>
            </a:pPr>
            <a:r>
              <a:rPr lang="ko-KR" altLang="en-US" sz="3500"/>
              <a:t> 부모노드와 서브트리간 대소 관계가 성립함 </a:t>
            </a:r>
            <a:r>
              <a:rPr lang="en-US" altLang="ko-KR" sz="3500"/>
              <a:t>(</a:t>
            </a:r>
            <a:r>
              <a:rPr lang="ko-KR" altLang="en-US" sz="3500"/>
              <a:t>반정렬 상태</a:t>
            </a:r>
            <a:r>
              <a:rPr lang="en-US" altLang="ko-KR" sz="3500"/>
              <a:t>)</a:t>
            </a:r>
          </a:p>
          <a:p>
            <a:pPr lvl="0">
              <a:defRPr/>
            </a:pPr>
            <a:endParaRPr lang="en-US" altLang="ko-KR" sz="3500"/>
          </a:p>
          <a:p>
            <a:pPr lvl="0">
              <a:defRPr/>
            </a:pPr>
            <a:r>
              <a:rPr lang="ko-KR" altLang="en-US" sz="3500"/>
              <a:t> 이진탐색트리와 달리 중복 값이 허용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254825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최대 힙 </a:t>
            </a:r>
            <a:r>
              <a:rPr lang="en-US" altLang="ko-KR"/>
              <a:t>(Max Heap)</a:t>
            </a:r>
            <a:br>
              <a:rPr lang="en-US" altLang="ko-KR"/>
            </a:br>
            <a:r>
              <a:rPr lang="en-US" altLang="ko-KR"/>
              <a:t>key(부모노드) ≥ key(자식노드)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337" y="1365010"/>
            <a:ext cx="10599325" cy="5272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268147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(Min Heap)</a:t>
            </a:r>
            <a:br>
              <a:rPr lang="en-US" altLang="ko-KR" dirty="0"/>
            </a:br>
            <a:r>
              <a:rPr lang="en-US" altLang="ko-KR" dirty="0"/>
              <a:t>key(</a:t>
            </a:r>
            <a:r>
              <a:rPr lang="ko-KR" altLang="en-US" dirty="0"/>
              <a:t>자식</a:t>
            </a:r>
            <a:r>
              <a:rPr lang="en-US" altLang="ko-KR" dirty="0" err="1"/>
              <a:t>노드</a:t>
            </a:r>
            <a:r>
              <a:rPr lang="en-US" altLang="ko-KR" dirty="0"/>
              <a:t>) ≥ key(</a:t>
            </a:r>
            <a:r>
              <a:rPr lang="ko-KR" altLang="en-US" dirty="0"/>
              <a:t>부모</a:t>
            </a:r>
            <a:r>
              <a:rPr lang="en-US" altLang="ko-KR" dirty="0" err="1"/>
              <a:t>노드</a:t>
            </a:r>
            <a:r>
              <a:rPr lang="en-US" altLang="ko-KR" dirty="0"/>
              <a:t>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9281" y="1316782"/>
            <a:ext cx="9973438" cy="5265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215858"/>
            <a:ext cx="11302999" cy="1417318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Heap </a:t>
            </a:r>
            <a:r>
              <a:rPr lang="ko-KR" altLang="en-US"/>
              <a:t>데이터 삽입 과정 </a:t>
            </a:r>
            <a:r>
              <a:rPr lang="en-US" altLang="ko-KR"/>
              <a:t>(Max Heap)</a:t>
            </a:r>
            <a:br>
              <a:rPr lang="en-US" altLang="ko-KR"/>
            </a:br>
            <a:r>
              <a:rPr lang="en-US" altLang="ko-KR" sz="2500"/>
              <a:t>1. </a:t>
            </a:r>
            <a:r>
              <a:rPr lang="ko-KR" altLang="en-US" sz="2500"/>
              <a:t>마지막 노드에 추가</a:t>
            </a:r>
            <a:br>
              <a:rPr lang="ko-KR" altLang="en-US" sz="2500"/>
            </a:br>
            <a:r>
              <a:rPr lang="en-US" altLang="ko-KR" sz="2500"/>
              <a:t>2.</a:t>
            </a:r>
            <a:r>
              <a:rPr lang="ko-KR" altLang="en-US" sz="2500"/>
              <a:t> 부모 노드와 대소비교 및 위치 변경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696" y="1790700"/>
            <a:ext cx="11288608" cy="225482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892" y="4374573"/>
            <a:ext cx="11274216" cy="232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155863"/>
            <a:ext cx="11302999" cy="1590260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Heap </a:t>
            </a:r>
            <a:r>
              <a:rPr lang="ko-KR" altLang="en-US"/>
              <a:t>데이터 삭제 과정 </a:t>
            </a:r>
            <a:r>
              <a:rPr lang="en-US" altLang="ko-KR"/>
              <a:t>(Max Heap)</a:t>
            </a:r>
            <a:br>
              <a:rPr lang="ko-KR" altLang="en-US"/>
            </a:br>
            <a:r>
              <a:rPr lang="en-US" altLang="ko-KR" sz="2500"/>
              <a:t>1.</a:t>
            </a:r>
            <a:r>
              <a:rPr lang="ko-KR" altLang="en-US" sz="2500"/>
              <a:t> </a:t>
            </a:r>
            <a:r>
              <a:rPr lang="en-US" altLang="ko-KR" sz="2500"/>
              <a:t>root</a:t>
            </a:r>
            <a:r>
              <a:rPr lang="ko-KR" altLang="en-US" sz="2500"/>
              <a:t> 삭제 후 맨 마지막 노드의 값을 </a:t>
            </a:r>
            <a:r>
              <a:rPr lang="en-US" altLang="ko-KR" sz="2500"/>
              <a:t>root</a:t>
            </a:r>
            <a:r>
              <a:rPr lang="ko-KR" altLang="en-US" sz="2500"/>
              <a:t>로 가져옴</a:t>
            </a:r>
            <a:br>
              <a:rPr lang="ko-KR" altLang="en-US" sz="2500"/>
            </a:br>
            <a:r>
              <a:rPr lang="en-US" altLang="ko-KR" sz="2500"/>
              <a:t>2.</a:t>
            </a:r>
            <a:r>
              <a:rPr lang="ko-KR" altLang="en-US" sz="2500"/>
              <a:t> 자식들의 값과 대소비교 및 위치 변경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1858818"/>
            <a:ext cx="11303000" cy="231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500" y="4363028"/>
            <a:ext cx="11303000" cy="2211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23231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우선순위 큐의 시간복잡도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1823005"/>
            <a:ext cx="8118739" cy="4286092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9240075" y="2508025"/>
            <a:ext cx="2622027" cy="46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500"/>
              <a:t>삽입 </a:t>
            </a:r>
            <a:r>
              <a:rPr lang="en-US" altLang="ko-KR" sz="2500"/>
              <a:t>or</a:t>
            </a:r>
            <a:r>
              <a:rPr lang="ko-KR" altLang="en-US" sz="2500"/>
              <a:t> 삭제 연산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자유형 8"/>
              <p:cNvSpPr/>
              <p:nvPr/>
            </p:nvSpPr>
            <p:spPr>
              <a:xfrm>
                <a:off x="8195989" y="3708876"/>
                <a:ext cx="1190625" cy="5143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sz="25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25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2500" i="0"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25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/>
              </a:p>
            </p:txBody>
          </p:sp>
        </mc:Choice>
        <mc:Fallback xmlns:dsp="http://schemas.microsoft.com/office/drawing/2008/diagram" xmlns:dgm="http://schemas.openxmlformats.org/drawingml/2006/diagram" xmlns:c="http://schemas.openxmlformats.org/drawingml/2006/chart" xmlns="">
          <p:sp>
            <p:nvSpPr>
              <p:cNvPr id="9" name=""/>
              <p:cNvSpPr txBox="1"/>
              <p:nvPr/>
            </p:nvSpPr>
            <p:spPr>
              <a:xfrm>
                <a:off x="8195989" y="3708876"/>
                <a:ext cx="1190625" cy="514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0" name="가로 글상자 9"/>
          <p:cNvSpPr txBox="1"/>
          <p:nvPr/>
        </p:nvSpPr>
        <p:spPr>
          <a:xfrm>
            <a:off x="8070938" y="3831981"/>
            <a:ext cx="250102" cy="366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691353" y="2500587"/>
            <a:ext cx="379584" cy="2930927"/>
          </a:xfrm>
          <a:custGeom>
            <a:avLst/>
            <a:gdLst>
              <a:gd name="connsiteX0" fmla="*/ 32877 w 379584"/>
              <a:gd name="connsiteY0" fmla="*/ -3659 h 2930927"/>
              <a:gd name="connsiteX1" fmla="*/ 379240 w 379584"/>
              <a:gd name="connsiteY1" fmla="*/ 1588281 h 2930927"/>
              <a:gd name="connsiteX2" fmla="*/ -426 w 379584"/>
              <a:gd name="connsiteY2" fmla="*/ 2933770 h 293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584" h="2930927">
                <a:moveTo>
                  <a:pt x="32877" y="-3659"/>
                </a:moveTo>
                <a:cubicBezTo>
                  <a:pt x="90604" y="261663"/>
                  <a:pt x="384790" y="1098709"/>
                  <a:pt x="379240" y="1588281"/>
                </a:cubicBezTo>
                <a:cubicBezTo>
                  <a:pt x="373690" y="2077852"/>
                  <a:pt x="62850" y="2709522"/>
                  <a:pt x="-426" y="2933770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자유형 12"/>
              <p:cNvSpPr/>
              <p:nvPr/>
            </p:nvSpPr>
            <p:spPr>
              <a:xfrm>
                <a:off x="9712888" y="2914650"/>
                <a:ext cx="1676400" cy="5143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(</m:t>
                      </m:r>
                      <m:func>
                        <m:funcPr>
                          <m:ctrlPr>
                            <a:rPr sz="25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25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2500" i="0"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25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</m:func>
                      <m:r>
                        <a:rPr sz="2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:dsp="http://schemas.microsoft.com/office/drawing/2008/diagram" xmlns:dgm="http://schemas.openxmlformats.org/drawingml/2006/diagram" xmlns:c="http://schemas.openxmlformats.org/drawingml/2006/chart" xmlns="">
          <p:sp>
            <p:nvSpPr>
              <p:cNvPr id="13" name=""/>
              <p:cNvSpPr txBox="1"/>
              <p:nvPr/>
            </p:nvSpPr>
            <p:spPr>
              <a:xfrm>
                <a:off x="9712888" y="2914650"/>
                <a:ext cx="1676400" cy="5143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4" name="가로 글상자 13"/>
          <p:cNvSpPr txBox="1"/>
          <p:nvPr/>
        </p:nvSpPr>
        <p:spPr>
          <a:xfrm>
            <a:off x="9240074" y="4510541"/>
            <a:ext cx="2795208" cy="392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Q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개의 삽입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or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삭제 연산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자유형 14"/>
              <p:cNvSpPr/>
              <p:nvPr/>
            </p:nvSpPr>
            <p:spPr>
              <a:xfrm>
                <a:off x="9603350" y="4917165"/>
                <a:ext cx="1895475" cy="5143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(</m:t>
                      </m:r>
                      <m:func>
                        <m:funcPr>
                          <m:ctrlPr>
                            <a:rPr sz="25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25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500" i="1">
                                  <a:latin typeface="Cambria Math"/>
                                  <a:sym typeface="Cambria Math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sz="2500" i="0"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25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</m:func>
                      <m:r>
                        <a:rPr sz="2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:dsp="http://schemas.microsoft.com/office/drawing/2008/diagram" xmlns:dgm="http://schemas.openxmlformats.org/drawingml/2006/diagram" xmlns:c="http://schemas.openxmlformats.org/drawingml/2006/chart" xmlns="">
          <p:sp>
            <p:nvSpPr>
              <p:cNvPr id="15" name=""/>
              <p:cNvSpPr txBox="1"/>
              <p:nvPr/>
            </p:nvSpPr>
            <p:spPr>
              <a:xfrm>
                <a:off x="9603350" y="4917165"/>
                <a:ext cx="1895475" cy="5143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/>
            </a:pPr>
            <a:r>
              <a:rPr lang="en-US" altLang="ko-KR"/>
              <a:t>C++</a:t>
            </a:r>
            <a:r>
              <a:rPr lang="ko-KR" altLang="en-US"/>
              <a:t>에서의 우선순위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 dirty="0"/>
              <a:t> </a:t>
            </a:r>
            <a:r>
              <a:rPr lang="en-US" altLang="ko-KR" sz="2700" dirty="0"/>
              <a:t>#include &lt;queue&gt;</a:t>
            </a:r>
            <a:r>
              <a:rPr lang="ko-KR" altLang="en-US" sz="2700" dirty="0"/>
              <a:t> 에 우선순위 큐가 있음</a:t>
            </a:r>
          </a:p>
          <a:p>
            <a:pPr lvl="0">
              <a:defRPr/>
            </a:pPr>
            <a:endParaRPr lang="ko-KR" altLang="en-US" sz="2700" dirty="0"/>
          </a:p>
          <a:p>
            <a:pPr lvl="0">
              <a:defRPr/>
            </a:pPr>
            <a:r>
              <a:rPr lang="ko-KR" altLang="en-US" sz="2700" dirty="0"/>
              <a:t> 위 코드처럼 선언 </a:t>
            </a:r>
            <a:r>
              <a:rPr lang="en-US" altLang="ko-KR" sz="2700" dirty="0"/>
              <a:t>(</a:t>
            </a:r>
            <a:r>
              <a:rPr lang="ko-KR" altLang="en-US" sz="2700" dirty="0"/>
              <a:t>아무 설정을 </a:t>
            </a:r>
            <a:r>
              <a:rPr lang="ko-KR" altLang="en-US" sz="2700" dirty="0" err="1"/>
              <a:t>안하면</a:t>
            </a:r>
            <a:r>
              <a:rPr lang="ko-KR" altLang="en-US" sz="2700" dirty="0"/>
              <a:t> </a:t>
            </a:r>
            <a:r>
              <a:rPr lang="en-US" altLang="ko-KR" sz="2700" dirty="0"/>
              <a:t>default</a:t>
            </a:r>
            <a:r>
              <a:rPr lang="ko-KR" altLang="en-US" sz="2700" dirty="0"/>
              <a:t>로 </a:t>
            </a:r>
            <a:r>
              <a:rPr lang="en-US" altLang="ko-KR" sz="2700" dirty="0"/>
              <a:t>Max Heap)</a:t>
            </a:r>
            <a:endParaRPr lang="ko-KR" altLang="en-US" sz="2700" dirty="0"/>
          </a:p>
          <a:p>
            <a:pPr lvl="0">
              <a:defRPr/>
            </a:pPr>
            <a:endParaRPr lang="ko-KR" altLang="en-US" sz="2700" dirty="0"/>
          </a:p>
          <a:p>
            <a:pPr lvl="0">
              <a:defRPr/>
            </a:pPr>
            <a:r>
              <a:rPr lang="en-US" altLang="ko-KR" sz="2700" dirty="0"/>
              <a:t> </a:t>
            </a:r>
            <a:r>
              <a:rPr lang="ko-KR" altLang="en-US" sz="2700" dirty="0"/>
              <a:t> </a:t>
            </a:r>
          </a:p>
          <a:p>
            <a:pPr lvl="0">
              <a:defRPr/>
            </a:pPr>
            <a:endParaRPr lang="ko-KR" altLang="en-US" sz="2700" dirty="0"/>
          </a:p>
          <a:p>
            <a:pPr lvl="0">
              <a:defRPr/>
            </a:pPr>
            <a:endParaRPr lang="ko-KR" altLang="en-US" sz="2700" dirty="0"/>
          </a:p>
          <a:p>
            <a:pPr lvl="0">
              <a:defRPr/>
            </a:pPr>
            <a:endParaRPr lang="ko-KR" altLang="en-US" sz="2700" dirty="0"/>
          </a:p>
          <a:p>
            <a:pPr lvl="0">
              <a:defRPr/>
            </a:pPr>
            <a:endParaRPr lang="ko-KR" altLang="en-US" sz="2700" dirty="0"/>
          </a:p>
          <a:p>
            <a:pPr lvl="0">
              <a:defRPr/>
            </a:pPr>
            <a:r>
              <a:rPr lang="en-US" altLang="ko-KR" sz="2700" dirty="0"/>
              <a:t> </a:t>
            </a:r>
            <a:r>
              <a:rPr lang="ko-KR" altLang="en-US" sz="2700" dirty="0"/>
              <a:t>우선순위 큐에서 우선순위가 가장 높은 값은 </a:t>
            </a:r>
            <a:r>
              <a:rPr lang="en-US" altLang="ko-KR" sz="2700" dirty="0"/>
              <a:t>root</a:t>
            </a:r>
            <a:r>
              <a:rPr lang="ko-KR" altLang="en-US" sz="2700" dirty="0"/>
              <a:t> 노드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5535" y="1835994"/>
            <a:ext cx="4456516" cy="4832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35" y="3429000"/>
            <a:ext cx="9441716" cy="2187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712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Lucida Sans Unicode</vt:lpstr>
      <vt:lpstr>Wingdings</vt:lpstr>
      <vt:lpstr>Wingdings 3</vt:lpstr>
      <vt:lpstr>교차</vt:lpstr>
      <vt:lpstr>[5주차] 우선순위 큐</vt:lpstr>
      <vt:lpstr>우선순위 큐?</vt:lpstr>
      <vt:lpstr>힙(HEAP)?</vt:lpstr>
      <vt:lpstr>최대 힙 (Max Heap) key(부모노드) ≥ key(자식노드)</vt:lpstr>
      <vt:lpstr>최소 힙 (Min Heap) key(자식노드) ≥ key(부모노드) </vt:lpstr>
      <vt:lpstr>Heap 데이터 삽입 과정 (Max Heap) 1. 마지막 노드에 추가 2. 부모 노드와 대소비교 및 위치 변경</vt:lpstr>
      <vt:lpstr>Heap 데이터 삭제 과정 (Max Heap) 1. root 삭제 후 맨 마지막 노드의 값을 root로 가져옴 2. 자식들의 값과 대소비교 및 위치 변경</vt:lpstr>
      <vt:lpstr>우선순위 큐의 시간복잡도</vt:lpstr>
      <vt:lpstr>C++에서의 우선순위 큐</vt:lpstr>
      <vt:lpstr>예제 (Max Heap)</vt:lpstr>
      <vt:lpstr>Min Heap은 어떻게 만드나?</vt:lpstr>
      <vt:lpstr>원소가 pair일 경우</vt:lpstr>
      <vt:lpstr>사용자 정의 비교 함수</vt:lpstr>
      <vt:lpstr>PowerPoint 프레젠테이션</vt:lpstr>
      <vt:lpstr>백준 - 절댓값 힙 (11286번)</vt:lpstr>
      <vt:lpstr>백준 - 카드 합체 놀이 (15903번)</vt:lpstr>
      <vt:lpstr>백준 - 강의실 (1374번)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우선순위 큐</dc:title>
  <dc:creator>LEEMIINGU</dc:creator>
  <cp:lastModifiedBy>Eun Cho</cp:lastModifiedBy>
  <cp:revision>87</cp:revision>
  <dcterms:created xsi:type="dcterms:W3CDTF">2023-05-20T05:39:57Z</dcterms:created>
  <dcterms:modified xsi:type="dcterms:W3CDTF">2024-04-29T10:22:36Z</dcterms:modified>
  <cp:version>1100.0100.01</cp:version>
</cp:coreProperties>
</file>