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83" r:id="rId6"/>
    <p:sldId id="284" r:id="rId7"/>
    <p:sldId id="286" r:id="rId8"/>
    <p:sldId id="285" r:id="rId9"/>
    <p:sldId id="264" r:id="rId10"/>
    <p:sldId id="265" r:id="rId11"/>
    <p:sldId id="266" r:id="rId12"/>
    <p:sldId id="269" r:id="rId13"/>
    <p:sldId id="267" r:id="rId14"/>
    <p:sldId id="270" r:id="rId15"/>
    <p:sldId id="268" r:id="rId16"/>
    <p:sldId id="288" r:id="rId17"/>
    <p:sldId id="289" r:id="rId18"/>
    <p:sldId id="271" r:id="rId19"/>
    <p:sldId id="272" r:id="rId20"/>
    <p:sldId id="287" r:id="rId21"/>
    <p:sldId id="273" r:id="rId22"/>
    <p:sldId id="274" r:id="rId23"/>
    <p:sldId id="275" r:id="rId24"/>
    <p:sldId id="294" r:id="rId25"/>
    <p:sldId id="290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presProps" Target="presProps.xml"  /><Relationship Id="rId38" Type="http://schemas.openxmlformats.org/officeDocument/2006/relationships/viewProps" Target="viewProps.xml"  /><Relationship Id="rId39" Type="http://schemas.openxmlformats.org/officeDocument/2006/relationships/theme" Target="theme/theme1.xml"  /><Relationship Id="rId4" Type="http://schemas.openxmlformats.org/officeDocument/2006/relationships/slide" Target="slides/slide3.xml"  /><Relationship Id="rId40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82A27DF-FC33-4C05-96AC-ECA7B11A9C6B}" type="datetime1">
              <a:rPr lang="ko-KR" altLang="en-US"/>
              <a:pPr lvl="0">
                <a:defRPr lang="ko-KR" altLang="en-US"/>
              </a:pPr>
              <a:t>2023-05-20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10BF683E-EC8C-4F1E-8017-25E57E2CE77B}" type="datetime1">
              <a:rPr lang="ko-KR" altLang="en-US"/>
              <a:pPr lvl="0">
                <a:defRPr lang="ko-KR" altLang="en-US"/>
              </a:pPr>
              <a:t>2023-05-20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FDD8E82-9EDF-4A21-8052-950E349A4E6B}" type="datetime1">
              <a:rPr lang="ko-KR" altLang="en-US"/>
              <a:pPr lvl="0">
                <a:defRPr lang="ko-KR" altLang="en-US"/>
              </a:pPr>
              <a:t>2023-05-20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16753771-9475-4309-9B2C-4F43EB0294C6}" type="datetime1">
              <a:rPr lang="ko-KR" altLang="en-US"/>
              <a:pPr lvl="0">
                <a:defRPr lang="ko-KR" altLang="en-US"/>
              </a:pPr>
              <a:t>2023-05-20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EA2121F7-E20F-43B2-B3C6-C7E51EA698C5}" type="datetime1">
              <a:rPr lang="ko-KR" altLang="en-US"/>
              <a:pPr lvl="0">
                <a:defRPr lang="ko-KR" altLang="en-US"/>
              </a:pPr>
              <a:t>2023-05-20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DAC1609-63DC-4238-90D7-BDA4CCE7E5D2}" type="datetime1">
              <a:rPr lang="ko-KR" altLang="en-US"/>
              <a:pPr lvl="0">
                <a:defRPr lang="ko-KR" altLang="en-US"/>
              </a:pPr>
              <a:t>2023-05-20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21794FCA-B30B-4B0B-A06E-872BCCC939B8}" type="datetime1">
              <a:rPr lang="ko-KR" altLang="en-US"/>
              <a:pPr lvl="0">
                <a:defRPr lang="ko-KR" altLang="en-US"/>
              </a:pPr>
              <a:t>2023-05-20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DF28FB93-0A08-4E7D-8E63-9EFA29F1E093}" type="slidenum">
              <a:rPr lang="en-US" altLang="en-US"/>
              <a:pPr lvl="0"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82B4FBC9-0152-4321-B5AE-8A4D40C68623}" type="datetime1">
              <a:rPr lang="ko-KR" altLang="en-US"/>
              <a:pPr lvl="0">
                <a:defRPr lang="ko-KR" altLang="en-US"/>
              </a:pPr>
              <a:t>2023-05-20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5271060-A817-4E00-9021-886881503EBB}" type="datetime1">
              <a:rPr lang="ko-KR" altLang="en-US"/>
              <a:pPr lvl="0">
                <a:defRPr lang="ko-KR" altLang="en-US"/>
              </a:pPr>
              <a:t>2023-05-20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47ABBE4F-A180-451B-976B-207E95DDA7FB}" type="datetime1">
              <a:rPr lang="ko-KR" altLang="en-US"/>
              <a:pPr lvl="0">
                <a:defRPr lang="ko-KR" altLang="en-US"/>
              </a:pPr>
              <a:t>2023-05-20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0DB8ECF-E18C-4D8D-A7A0-FA2FABCA5290}" type="datetime1">
              <a:rPr lang="ko-KR" altLang="en-US"/>
              <a:pPr lvl="0">
                <a:defRPr lang="ko-KR" altLang="en-US"/>
              </a:pPr>
              <a:t>2023-05-20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8C9FE912-2C94-4152-970B-97CA7CEA7709}" type="datetime1">
              <a:rPr lang="ko-KR" altLang="en-US"/>
              <a:pPr lvl="0">
                <a:defRPr lang="ko-KR" altLang="en-US"/>
              </a:pPr>
              <a:t>2023-05-20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FD839B8E-F55D-4BF8-852C-25AF74D46B3E}" type="datetime1">
              <a:rPr lang="ko-KR" altLang="en-US"/>
              <a:pPr lvl="0">
                <a:defRPr lang="ko-KR" altLang="en-US"/>
              </a:pPr>
              <a:t>2023-05-20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 algn="ctr">
              <a:defRPr/>
            </a:pPr>
            <a:r>
              <a:rPr lang="en-US" altLang="ko-KR"/>
              <a:t>[6</a:t>
            </a:r>
            <a:r>
              <a:rPr lang="ko-KR" altLang="en-US"/>
              <a:t>주차</a:t>
            </a:r>
            <a:r>
              <a:rPr lang="en-US" altLang="ko-KR"/>
              <a:t>]</a:t>
            </a:r>
            <a:r>
              <a:rPr lang="ko-KR" altLang="en-US"/>
              <a:t> </a:t>
            </a:r>
            <a:r>
              <a:rPr lang="en-US" altLang="ko-KR"/>
              <a:t>Set, Map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2671" y="1231677"/>
            <a:ext cx="10526657" cy="27360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530" y="4266622"/>
            <a:ext cx="10420941" cy="1175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19538" y="2551594"/>
          <a:ext cx="10352922" cy="17548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597842"/>
                <a:gridCol w="6755080"/>
              </a:tblGrid>
              <a:tr h="4387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s.insert(x)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</a:t>
                      </a: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에 값 </a:t>
                      </a: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x </a:t>
                      </a: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삽입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387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s.erase()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에 저장된 원소 삭제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387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s1.swap(s2)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s1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과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를 스왑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387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s.clear()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의 원소를 전부 삭제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" name="직사각형 7"/>
          <p:cNvSpPr>
            <a:spLocks noGrp="1"/>
          </p:cNvSpPr>
          <p:nvPr/>
        </p:nvSpPr>
        <p:spPr>
          <a:xfrm>
            <a:off x="444500" y="257018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rgbClr val="716340"/>
                </a:solidFill>
                <a:latin typeface="Arial"/>
                <a:ea typeface="한컴 윤고딕 240"/>
                <a:cs typeface="Arial"/>
              </a:rPr>
              <a:t>Set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의 메소드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210392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Set</a:t>
            </a:r>
            <a:r>
              <a:rPr lang="ko-KR" altLang="en-US"/>
              <a:t>의 </a:t>
            </a:r>
            <a:r>
              <a:rPr lang="en-US" altLang="ko-KR"/>
              <a:t>erase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3000"/>
              <a:t>1. erase(x) - (x :</a:t>
            </a:r>
            <a:r>
              <a:rPr lang="ko-KR" altLang="en-US" sz="3000"/>
              <a:t> </a:t>
            </a:r>
            <a:r>
              <a:rPr lang="en-US" altLang="ko-KR" sz="3000"/>
              <a:t>value)</a:t>
            </a:r>
            <a:endParaRPr lang="en-US" altLang="ko-KR" sz="3000"/>
          </a:p>
          <a:p>
            <a:pPr marL="0" lvl="0" indent="0">
              <a:buNone/>
              <a:defRPr/>
            </a:pPr>
            <a:r>
              <a:rPr lang="ko-KR" altLang="en-US" sz="3000"/>
              <a:t>	</a:t>
            </a:r>
            <a:r>
              <a:rPr lang="en-US" altLang="ko-KR" sz="3000"/>
              <a:t>set</a:t>
            </a:r>
            <a:r>
              <a:rPr lang="ko-KR" altLang="en-US" sz="3000"/>
              <a:t>에서 </a:t>
            </a:r>
            <a:r>
              <a:rPr lang="en-US" altLang="ko-KR" sz="3000"/>
              <a:t>x</a:t>
            </a:r>
            <a:r>
              <a:rPr lang="ko-KR" altLang="en-US" sz="3000"/>
              <a:t>라는 값을 삭제</a:t>
            </a:r>
            <a:endParaRPr lang="ko-KR" altLang="en-US" sz="3000"/>
          </a:p>
          <a:p>
            <a:pPr marL="0" lvl="0" indent="0">
              <a:buNone/>
              <a:defRPr/>
            </a:pPr>
            <a:endParaRPr lang="ko-KR" altLang="en-US" sz="3000"/>
          </a:p>
          <a:p>
            <a:pPr marL="0" lvl="0" indent="0">
              <a:buNone/>
              <a:defRPr/>
            </a:pPr>
            <a:r>
              <a:rPr lang="en-US" altLang="ko-KR" sz="3000"/>
              <a:t>2. erase(x) - (x : iterator)</a:t>
            </a:r>
            <a:endParaRPr lang="en-US" altLang="ko-KR" sz="3000"/>
          </a:p>
          <a:p>
            <a:pPr marL="0" lvl="0" indent="0">
              <a:buNone/>
              <a:defRPr/>
            </a:pPr>
            <a:r>
              <a:rPr lang="ko-KR" altLang="en-US" sz="3000"/>
              <a:t>	</a:t>
            </a:r>
            <a:r>
              <a:rPr lang="en-US" altLang="ko-KR" sz="3000"/>
              <a:t>set</a:t>
            </a:r>
            <a:r>
              <a:rPr lang="ko-KR" altLang="en-US" sz="3000"/>
              <a:t>에서 </a:t>
            </a:r>
            <a:r>
              <a:rPr lang="en-US" altLang="ko-KR" sz="3000"/>
              <a:t>x</a:t>
            </a:r>
            <a:r>
              <a:rPr lang="ko-KR" altLang="en-US" sz="3000"/>
              <a:t> 위치에 있는 값을 삭제</a:t>
            </a:r>
            <a:endParaRPr lang="ko-KR" altLang="en-US" sz="3000"/>
          </a:p>
          <a:p>
            <a:pPr marL="0" lvl="0" indent="0">
              <a:buNone/>
              <a:defRPr/>
            </a:pPr>
            <a:endParaRPr lang="ko-KR" altLang="en-US" sz="3000"/>
          </a:p>
          <a:p>
            <a:pPr marL="0" lvl="0" indent="0">
              <a:buNone/>
              <a:defRPr/>
            </a:pPr>
            <a:r>
              <a:rPr lang="en-US" altLang="ko-KR" sz="3000"/>
              <a:t>3.</a:t>
            </a:r>
            <a:r>
              <a:rPr lang="ko-KR" altLang="en-US" sz="3000"/>
              <a:t> </a:t>
            </a:r>
            <a:r>
              <a:rPr lang="en-US" altLang="ko-KR" sz="3000"/>
              <a:t>erase(x1, x2) - (x1, x2 : iterator)</a:t>
            </a:r>
            <a:endParaRPr lang="en-US" altLang="ko-KR" sz="3000"/>
          </a:p>
          <a:p>
            <a:pPr marL="0" lvl="0" indent="0">
              <a:buNone/>
              <a:defRPr/>
            </a:pPr>
            <a:r>
              <a:rPr lang="ko-KR" altLang="en-US" sz="3000"/>
              <a:t>	</a:t>
            </a:r>
            <a:r>
              <a:rPr lang="en-US" altLang="ko-KR" sz="3000"/>
              <a:t>set</a:t>
            </a:r>
            <a:r>
              <a:rPr lang="ko-KR" altLang="en-US" sz="3000"/>
              <a:t>에서 </a:t>
            </a:r>
            <a:r>
              <a:rPr lang="en-US" altLang="ko-KR" sz="3000"/>
              <a:t>x1</a:t>
            </a:r>
            <a:r>
              <a:rPr lang="ko-KR" altLang="en-US" sz="3000"/>
              <a:t>과 </a:t>
            </a:r>
            <a:r>
              <a:rPr lang="en-US" altLang="ko-KR" sz="3000"/>
              <a:t>x2</a:t>
            </a:r>
            <a:r>
              <a:rPr lang="ko-KR" altLang="en-US" sz="3000"/>
              <a:t> 직전까지의 값을 삭제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9546" y="1236064"/>
            <a:ext cx="6148983" cy="51408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84079" y="2895215"/>
            <a:ext cx="4026476" cy="1520504"/>
          </a:xfrm>
          <a:prstGeom prst="rect">
            <a:avLst/>
          </a:prstGeom>
        </p:spPr>
      </p:pic>
      <p:sp>
        <p:nvSpPr>
          <p:cNvPr id="6" name="직사각형 5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</p:spPr>
        <p:txBody>
          <a:bodyPr vert="horz" lIns="91440" tIns="45720" rIns="91440" bIns="4572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erase(x) - (x :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value)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6015" y="1171046"/>
            <a:ext cx="5694158" cy="52819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46735" y="2812720"/>
            <a:ext cx="4724813" cy="1232560"/>
          </a:xfrm>
          <a:prstGeom prst="rect">
            <a:avLst/>
          </a:prstGeom>
        </p:spPr>
      </p:pic>
      <p:sp>
        <p:nvSpPr>
          <p:cNvPr id="6" name="직사각형 5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</p:spPr>
        <p:txBody>
          <a:bodyPr vert="horz" lIns="91440" tIns="45720" rIns="91440" bIns="4572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erase(x) - (x : iterator)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6008" y="1062915"/>
            <a:ext cx="6015167" cy="53917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47725" y="2893648"/>
            <a:ext cx="4751244" cy="1070703"/>
          </a:xfrm>
          <a:prstGeom prst="rect">
            <a:avLst/>
          </a:prstGeom>
        </p:spPr>
      </p:pic>
      <p:sp>
        <p:nvSpPr>
          <p:cNvPr id="6" name="직사각형 5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</p:spPr>
        <p:txBody>
          <a:bodyPr vert="horz" lIns="91440" tIns="45720" rIns="91440" bIns="4572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erase(x1, x2) - (x1, x2 :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iterator)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032000" y="2136812"/>
          <a:ext cx="812800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accent2"/>
                          </a:solidFill>
                        </a:rPr>
                        <a:t>-1</a:t>
                      </a:r>
                      <a:endParaRPr lang="en-US" altLang="ko-KR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altLang="ko-KR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altLang="ko-KR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가로 글상자 4"/>
          <p:cNvSpPr txBox="1"/>
          <p:nvPr/>
        </p:nvSpPr>
        <p:spPr>
          <a:xfrm>
            <a:off x="2250130" y="3247923"/>
            <a:ext cx="1136960" cy="362154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/>
              <a:t>S.begin()</a:t>
            </a:r>
            <a:endParaRPr lang="en-US" altLang="ko-KR"/>
          </a:p>
        </p:txBody>
      </p:sp>
      <p:sp>
        <p:nvSpPr>
          <p:cNvPr id="6" name="가로 글상자 5"/>
          <p:cNvSpPr txBox="1"/>
          <p:nvPr/>
        </p:nvSpPr>
        <p:spPr>
          <a:xfrm>
            <a:off x="1358947" y="2136812"/>
            <a:ext cx="372828" cy="36646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S</a:t>
            </a:r>
            <a:endParaRPr lang="en-US" altLang="ko-KR"/>
          </a:p>
        </p:txBody>
      </p:sp>
      <p:cxnSp>
        <p:nvCxnSpPr>
          <p:cNvPr id="9" name="화살표 8"/>
          <p:cNvCxnSpPr>
            <a:stCxn id="5" idx="0"/>
          </p:cNvCxnSpPr>
          <p:nvPr/>
        </p:nvCxnSpPr>
        <p:spPr>
          <a:xfrm rot="16200000" flipV="1">
            <a:off x="2561373" y="2990686"/>
            <a:ext cx="514000" cy="472"/>
          </a:xfrm>
          <a:prstGeom prst="straightConnector1">
            <a:avLst/>
          </a:prstGeom>
          <a:ln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0" name="가로 글상자 9"/>
          <p:cNvSpPr txBox="1"/>
          <p:nvPr/>
        </p:nvSpPr>
        <p:spPr>
          <a:xfrm>
            <a:off x="3756660" y="3247922"/>
            <a:ext cx="1411605" cy="362154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++S.begin()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11" name="화살표 10"/>
          <p:cNvCxnSpPr>
            <a:stCxn id="10" idx="0"/>
          </p:cNvCxnSpPr>
          <p:nvPr/>
        </p:nvCxnSpPr>
        <p:spPr>
          <a:xfrm rot="16200000" flipV="1">
            <a:off x="4204327" y="2990686"/>
            <a:ext cx="514000" cy="472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sp>
        <p:nvSpPr>
          <p:cNvPr id="12" name="가로 글상자 11"/>
          <p:cNvSpPr txBox="1"/>
          <p:nvPr/>
        </p:nvSpPr>
        <p:spPr>
          <a:xfrm>
            <a:off x="10614660" y="3247923"/>
            <a:ext cx="963930" cy="362154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S.end()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13" name="화살표 12"/>
          <p:cNvCxnSpPr>
            <a:stCxn id="12" idx="0"/>
          </p:cNvCxnSpPr>
          <p:nvPr/>
        </p:nvCxnSpPr>
        <p:spPr>
          <a:xfrm rot="16200000" flipV="1">
            <a:off x="10835472" y="2990686"/>
            <a:ext cx="514000" cy="472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sp>
        <p:nvSpPr>
          <p:cNvPr id="14" name="가로 글상자 13"/>
          <p:cNvSpPr txBox="1"/>
          <p:nvPr/>
        </p:nvSpPr>
        <p:spPr>
          <a:xfrm>
            <a:off x="8785860" y="3247922"/>
            <a:ext cx="1116330" cy="362154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--S.end()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15" name="화살표 14"/>
          <p:cNvCxnSpPr>
            <a:stCxn id="14" idx="0"/>
          </p:cNvCxnSpPr>
          <p:nvPr/>
        </p:nvCxnSpPr>
        <p:spPr>
          <a:xfrm rot="16200000" flipV="1">
            <a:off x="9090144" y="2990685"/>
            <a:ext cx="514000" cy="472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sp>
        <p:nvSpPr>
          <p:cNvPr id="17" name="자유형 16"/>
          <p:cNvSpPr/>
          <p:nvPr/>
        </p:nvSpPr>
        <p:spPr>
          <a:xfrm>
            <a:off x="4045239" y="3753681"/>
            <a:ext cx="4328950" cy="399794"/>
          </a:xfrm>
          <a:custGeom>
            <a:avLst/>
            <a:gdLst>
              <a:gd name="connsiteX0" fmla="*/ -4108 w 4328950"/>
              <a:gd name="connsiteY0" fmla="*/ 32908 h 513028"/>
              <a:gd name="connsiteX1" fmla="*/ 2107377 w 4328950"/>
              <a:gd name="connsiteY1" fmla="*/ 512489 h 513028"/>
              <a:gd name="connsiteX2" fmla="*/ 4332098 w 4328950"/>
              <a:gd name="connsiteY2" fmla="*/ -395 h 5130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8950" h="513028">
                <a:moveTo>
                  <a:pt x="-4108" y="32908"/>
                </a:moveTo>
                <a:cubicBezTo>
                  <a:pt x="347805" y="112838"/>
                  <a:pt x="1384676" y="518039"/>
                  <a:pt x="2107377" y="512489"/>
                </a:cubicBezTo>
                <a:cubicBezTo>
                  <a:pt x="2830078" y="506938"/>
                  <a:pt x="3961310" y="85085"/>
                  <a:pt x="4332098" y="-395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5781615" y="4286151"/>
            <a:ext cx="628770" cy="36524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삭제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1" animBg="1"/>
    </p:bld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7003" y="1447244"/>
            <a:ext cx="6865288" cy="45896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85168" y="2671773"/>
            <a:ext cx="3715173" cy="1980711"/>
          </a:xfrm>
          <a:prstGeom prst="rect">
            <a:avLst/>
          </a:prstGeom>
        </p:spPr>
      </p:pic>
      <p:sp>
        <p:nvSpPr>
          <p:cNvPr id="6" name="직사각형 5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</p:spPr>
        <p:txBody>
          <a:bodyPr vert="horz" lIns="91440" tIns="45720" rIns="91440" bIns="4572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swap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 noGrp="1"/>
          </p:cNvSpPr>
          <p:nvPr/>
        </p:nvSpPr>
        <p:spPr>
          <a:xfrm>
            <a:off x="444500" y="257018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rgbClr val="716340"/>
                </a:solidFill>
                <a:latin typeface="Arial"/>
                <a:ea typeface="한컴 윤고딕 240"/>
                <a:cs typeface="Arial"/>
              </a:rPr>
              <a:t>Set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의 메소드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920778" y="2449001"/>
          <a:ext cx="10350441" cy="17548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591181"/>
                <a:gridCol w="6759260"/>
              </a:tblGrid>
              <a:tr h="4387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s.find(x)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</a:t>
                      </a: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에 </a:t>
                      </a: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x</a:t>
                      </a: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가 존재하면 해당 위치의 </a:t>
                      </a: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iterator</a:t>
                      </a: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 반환</a:t>
                      </a: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,</a:t>
                      </a: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 아니면 </a:t>
                      </a: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s.end()</a:t>
                      </a: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 반환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387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s.count(x)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에 존재하는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x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의 개수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387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s.lower_bound(x)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에서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x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 이상의 값이 처음 나타나는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iterator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 반환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387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s.upper_bound(x)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에서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x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를 초과한 값이 처음 나타나는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iterator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 반환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019" y="1267485"/>
            <a:ext cx="6782974" cy="49291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88392" y="3315765"/>
            <a:ext cx="4838991" cy="675904"/>
          </a:xfrm>
          <a:prstGeom prst="rect">
            <a:avLst/>
          </a:prstGeom>
        </p:spPr>
      </p:pic>
      <p:sp>
        <p:nvSpPr>
          <p:cNvPr id="6" name="직사각형 5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</p:spPr>
        <p:txBody>
          <a:bodyPr vert="horz" lIns="91440" tIns="45720" rIns="91440" bIns="4572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find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177088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Set</a:t>
            </a:r>
            <a:r>
              <a:rPr lang="ko-KR" altLang="en-US"/>
              <a:t>은 무엇인가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3700"/>
              <a:t>균형 이진트리로 구현되어 있음</a:t>
            </a:r>
            <a:r>
              <a:rPr lang="en-US" altLang="ko-KR" sz="3700"/>
              <a:t>.</a:t>
            </a:r>
            <a:endParaRPr lang="en-US" altLang="ko-KR" sz="3700"/>
          </a:p>
          <a:p>
            <a:pPr marL="0" lvl="0" indent="0">
              <a:buNone/>
              <a:defRPr/>
            </a:pPr>
            <a:endParaRPr lang="en-US" altLang="ko-KR" sz="3700"/>
          </a:p>
          <a:p>
            <a:pPr lvl="0">
              <a:defRPr/>
            </a:pPr>
            <a:r>
              <a:rPr lang="en-US" altLang="ko-KR" sz="3700"/>
              <a:t>Key</a:t>
            </a:r>
            <a:r>
              <a:rPr lang="ko-KR" altLang="en-US" sz="3700"/>
              <a:t> 값은 중복이 허용 안 됨</a:t>
            </a:r>
            <a:r>
              <a:rPr lang="en-US" altLang="ko-KR" sz="3700"/>
              <a:t>.</a:t>
            </a:r>
            <a:endParaRPr lang="en-US" altLang="ko-KR" sz="3700"/>
          </a:p>
          <a:p>
            <a:pPr marL="0" lvl="0" indent="0">
              <a:buNone/>
              <a:defRPr/>
            </a:pPr>
            <a:endParaRPr lang="en-US" altLang="ko-KR" sz="3700"/>
          </a:p>
          <a:p>
            <a:pPr lvl="0">
              <a:defRPr/>
            </a:pPr>
            <a:r>
              <a:rPr lang="en-US" altLang="ko-KR" sz="3700"/>
              <a:t>insert</a:t>
            </a:r>
            <a:r>
              <a:rPr lang="ko-KR" altLang="en-US" sz="3700"/>
              <a:t> 메소드를 통해 값을 삽입하면 자동으로 정렬</a:t>
            </a:r>
            <a:endParaRPr lang="ko-KR" altLang="en-US" sz="3700"/>
          </a:p>
          <a:p>
            <a:pPr marL="0" lvl="0" indent="0">
              <a:buNone/>
              <a:defRPr/>
            </a:pPr>
            <a:endParaRPr lang="ko-KR" altLang="en-US" sz="3700"/>
          </a:p>
          <a:p>
            <a:pPr lvl="0">
              <a:defRPr/>
            </a:pPr>
            <a:r>
              <a:rPr lang="en-US" altLang="ko-KR" sz="3700"/>
              <a:t>default</a:t>
            </a:r>
            <a:r>
              <a:rPr lang="ko-KR" altLang="en-US" sz="3700"/>
              <a:t> 정렬 기준은 오름차순</a:t>
            </a:r>
            <a:r>
              <a:rPr lang="en-US" altLang="ko-KR" sz="3700"/>
              <a:t>.</a:t>
            </a:r>
            <a:endParaRPr lang="en-US" altLang="ko-KR" sz="3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2766" y="1882619"/>
            <a:ext cx="6851243" cy="30927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27084" y="3151442"/>
            <a:ext cx="3496248" cy="555114"/>
          </a:xfrm>
          <a:prstGeom prst="rect">
            <a:avLst/>
          </a:prstGeom>
        </p:spPr>
      </p:pic>
      <p:sp>
        <p:nvSpPr>
          <p:cNvPr id="6" name="직사각형 5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</p:spPr>
        <p:txBody>
          <a:bodyPr vert="horz" lIns="91440" tIns="45720" rIns="91440" bIns="4572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count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8353" y="1344909"/>
            <a:ext cx="7005235" cy="49275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523993" y="3287576"/>
            <a:ext cx="4015877" cy="1042182"/>
          </a:xfrm>
          <a:prstGeom prst="rect">
            <a:avLst/>
          </a:prstGeom>
        </p:spPr>
      </p:pic>
      <p:sp>
        <p:nvSpPr>
          <p:cNvPr id="6" name="직사각형 5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</p:spPr>
        <p:txBody>
          <a:bodyPr vert="horz" lIns="91440" tIns="45720" rIns="91440" bIns="4572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lower_bound, upper_bound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627" y="1297537"/>
            <a:ext cx="6842963" cy="51754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01524" y="3214663"/>
            <a:ext cx="4379025" cy="1094756"/>
          </a:xfrm>
          <a:prstGeom prst="rect">
            <a:avLst/>
          </a:prstGeom>
        </p:spPr>
      </p:pic>
      <p:sp>
        <p:nvSpPr>
          <p:cNvPr id="6" name="직사각형 5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</p:spPr>
        <p:txBody>
          <a:bodyPr vert="horz" lIns="91440" tIns="45720" rIns="91440" bIns="4572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lower_bound, upper_bound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0" normalizeH="0" baseline="0" mc:Ignorable="hp" hp:hslEmbossed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222762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2이상 9이하의 모든 값을 삭제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1713" y="1162546"/>
            <a:ext cx="10888573" cy="8922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2677" y="2548287"/>
            <a:ext cx="6340621" cy="37653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53072" y="3888432"/>
            <a:ext cx="5154201" cy="1085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15427" y="3429000"/>
          <a:ext cx="10742335" cy="37084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342791"/>
                <a:gridCol w="1342791"/>
                <a:gridCol w="1342791"/>
                <a:gridCol w="1342791"/>
                <a:gridCol w="1342791"/>
                <a:gridCol w="1342791"/>
                <a:gridCol w="1342791"/>
                <a:gridCol w="1342791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accent2"/>
                          </a:solidFill>
                        </a:rPr>
                        <a:t>-4</a:t>
                      </a:r>
                      <a:endParaRPr lang="en-US" altLang="ko-KR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accent2"/>
                          </a:solidFill>
                        </a:rPr>
                        <a:t>-1</a:t>
                      </a:r>
                      <a:endParaRPr lang="en-US" altLang="ko-KR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US" altLang="ko-KR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altLang="ko-KR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accent2"/>
                          </a:solidFill>
                        </a:rPr>
                        <a:t>10</a:t>
                      </a:r>
                      <a:endParaRPr lang="en-US" altLang="ko-KR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chemeClr val="accent2"/>
                          </a:solidFill>
                        </a:rPr>
                        <a:t>13</a:t>
                      </a:r>
                      <a:endParaRPr lang="en-US" altLang="ko-KR">
                        <a:solidFill>
                          <a:schemeClr val="accent2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가로 글상자 4"/>
          <p:cNvSpPr txBox="1"/>
          <p:nvPr/>
        </p:nvSpPr>
        <p:spPr>
          <a:xfrm>
            <a:off x="4394955" y="4548006"/>
            <a:ext cx="2021205" cy="362154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S.lower_bound(2)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6" name="화살표 5"/>
          <p:cNvCxnSpPr>
            <a:stCxn id="5" idx="0"/>
          </p:cNvCxnSpPr>
          <p:nvPr/>
        </p:nvCxnSpPr>
        <p:spPr>
          <a:xfrm rot="16200000" flipV="1">
            <a:off x="5163015" y="4290770"/>
            <a:ext cx="514001" cy="472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sp>
        <p:nvSpPr>
          <p:cNvPr id="7" name="가로 글상자 6"/>
          <p:cNvSpPr txBox="1"/>
          <p:nvPr/>
        </p:nvSpPr>
        <p:spPr>
          <a:xfrm>
            <a:off x="207538" y="3433380"/>
            <a:ext cx="372828" cy="366460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7065152" y="4548006"/>
            <a:ext cx="2021205" cy="36215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S.lower_bound(9)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9" name="화살표 8"/>
          <p:cNvCxnSpPr>
            <a:stCxn id="8" idx="0"/>
          </p:cNvCxnSpPr>
          <p:nvPr/>
        </p:nvCxnSpPr>
        <p:spPr>
          <a:xfrm rot="16200000" flipV="1">
            <a:off x="7833213" y="4290770"/>
            <a:ext cx="514001" cy="472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sp>
        <p:nvSpPr>
          <p:cNvPr id="10" name="자유형 9"/>
          <p:cNvSpPr/>
          <p:nvPr/>
        </p:nvSpPr>
        <p:spPr>
          <a:xfrm flipV="1">
            <a:off x="4794104" y="3041029"/>
            <a:ext cx="2603791" cy="259701"/>
          </a:xfrm>
          <a:custGeom>
            <a:avLst/>
            <a:gdLst>
              <a:gd name="connsiteX0" fmla="*/ -4108 w 4328950"/>
              <a:gd name="connsiteY0" fmla="*/ 32908 h 513028"/>
              <a:gd name="connsiteX1" fmla="*/ 2107377 w 4328950"/>
              <a:gd name="connsiteY1" fmla="*/ 512489 h 513028"/>
              <a:gd name="connsiteX2" fmla="*/ 4332098 w 4328950"/>
              <a:gd name="connsiteY2" fmla="*/ -395 h 5130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8950" h="513028">
                <a:moveTo>
                  <a:pt x="-4108" y="32908"/>
                </a:moveTo>
                <a:cubicBezTo>
                  <a:pt x="347805" y="112838"/>
                  <a:pt x="1384676" y="518039"/>
                  <a:pt x="2107377" y="512489"/>
                </a:cubicBezTo>
                <a:cubicBezTo>
                  <a:pt x="2830078" y="506938"/>
                  <a:pt x="3961310" y="85085"/>
                  <a:pt x="4332098" y="-395"/>
                </a:cubicBezTo>
              </a:path>
            </a:pathLst>
          </a:custGeom>
          <a:noFill/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5784434" y="2580962"/>
            <a:ext cx="604321" cy="36607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삭제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8402371" y="2399885"/>
            <a:ext cx="2021205" cy="36504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Arial"/>
              </a:rPr>
              <a:t>S.upper_bound(9)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Arial"/>
            </a:endParaRPr>
          </a:p>
        </p:txBody>
      </p:sp>
      <p:cxnSp>
        <p:nvCxnSpPr>
          <p:cNvPr id="13" name="화살표 12"/>
          <p:cNvCxnSpPr>
            <a:stCxn id="12" idx="2"/>
          </p:cNvCxnSpPr>
          <p:nvPr/>
        </p:nvCxnSpPr>
        <p:spPr>
          <a:xfrm rot="16200000" flipH="1">
            <a:off x="9143628" y="3031384"/>
            <a:ext cx="538690" cy="1"/>
          </a:xfrm>
          <a:prstGeom prst="straightConnector1">
            <a:avLst/>
          </a:prstGeom>
          <a:solidFill>
            <a:srgbClr val="323232">
              <a:alpha val="100000"/>
            </a:srgbClr>
          </a:solidFill>
          <a:ln w="19050" cap="flat" cmpd="sng" algn="ctr">
            <a:solidFill>
              <a:srgbClr val="181818">
                <a:alpha val="100000"/>
              </a:srgbClr>
            </a:solidFill>
            <a:prstDash val="solid"/>
            <a:headEnd w="med" len="med"/>
            <a:tailEnd type="arrow" w="med" len="med"/>
          </a:ln>
        </p:spPr>
      </p:cxnSp>
      <p:sp>
        <p:nvSpPr>
          <p:cNvPr id="14" name="직사각형 13"/>
          <p:cNvSpPr>
            <a:spLocks noGrp="1"/>
          </p:cNvSpPr>
          <p:nvPr>
            <p:ph type="title" idx="0"/>
          </p:nvPr>
        </p:nvSpPr>
        <p:spPr>
          <a:xfrm>
            <a:off x="444500" y="222762"/>
            <a:ext cx="11302999" cy="939784"/>
          </a:xfrm>
        </p:spPr>
        <p:txBody>
          <a:bodyPr vert="horz" lIns="91440" tIns="45720" rIns="91440" bIns="45720"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  <a:solidFill>
                  <a:srgbClr val="716340"/>
                </a:solidFill>
                <a:latin typeface="Arial"/>
                <a:ea typeface="한컴 윤고딕 240"/>
                <a:cs typeface="한컴 윤고딕 240"/>
              </a:rPr>
              <a:t>2이상 9이하의 모든 값을 삭제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  <p:sp>
        <p:nvSpPr>
          <p:cNvPr id="15" name="자유형 14"/>
          <p:cNvSpPr/>
          <p:nvPr/>
        </p:nvSpPr>
        <p:spPr>
          <a:xfrm flipV="1">
            <a:off x="4794104" y="1988022"/>
            <a:ext cx="3898028" cy="411863"/>
          </a:xfrm>
          <a:custGeom>
            <a:avLst/>
            <a:gdLst>
              <a:gd name="connsiteX0" fmla="*/ -4108 w 4328950"/>
              <a:gd name="connsiteY0" fmla="*/ 32908 h 513028"/>
              <a:gd name="connsiteX1" fmla="*/ 2107377 w 4328950"/>
              <a:gd name="connsiteY1" fmla="*/ 512489 h 513028"/>
              <a:gd name="connsiteX2" fmla="*/ 4332098 w 4328950"/>
              <a:gd name="connsiteY2" fmla="*/ -395 h 5130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8950" h="513028">
                <a:moveTo>
                  <a:pt x="-4108" y="32908"/>
                </a:moveTo>
                <a:cubicBezTo>
                  <a:pt x="347805" y="112838"/>
                  <a:pt x="1384676" y="518039"/>
                  <a:pt x="2107377" y="512489"/>
                </a:cubicBezTo>
                <a:cubicBezTo>
                  <a:pt x="2830078" y="506938"/>
                  <a:pt x="3961310" y="85085"/>
                  <a:pt x="4332098" y="-395"/>
                </a:cubicBezTo>
              </a:path>
            </a:pathLst>
          </a:custGeom>
          <a:noFill/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한컴 윤고딕 230"/>
              <a:cs typeface="한컴 윤고딕 230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6440957" y="1520156"/>
            <a:ext cx="604321" cy="36607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264c72"/>
                </a:solidFill>
                <a:latin typeface="Arial"/>
                <a:ea typeface="한컴 윤고딕 230"/>
                <a:cs typeface="한컴 윤고딕 230"/>
              </a:rPr>
              <a:t>삭제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264c72"/>
              </a:solidFill>
              <a:latin typeface="Arial"/>
              <a:ea typeface="한컴 윤고딕 230"/>
              <a:cs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1" animBg="1"/>
      <p:bldP spid="12" grpId="2" animBg="1"/>
      <p:bldP spid="13" grpId="3" animBg="1"/>
      <p:bldP spid="15" grpId="4" animBg="1"/>
      <p:bldP spid="16" grpId="5" animBg="1"/>
    </p:bld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223714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multiset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1057" y="1652199"/>
            <a:ext cx="6611296" cy="4306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18906" y="2972910"/>
            <a:ext cx="3928593" cy="912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210392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Map</a:t>
            </a:r>
            <a:r>
              <a:rPr lang="ko-KR" altLang="en-US"/>
              <a:t>은 무엇인가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215899" y="1563654"/>
            <a:ext cx="11760201" cy="4960939"/>
          </a:xfrm>
        </p:spPr>
        <p:txBody>
          <a:bodyPr/>
          <a:lstStyle/>
          <a:p>
            <a:pPr lvl="0">
              <a:defRPr/>
            </a:pPr>
            <a:r>
              <a:rPr lang="en-US" altLang="ko-KR" sz="3700"/>
              <a:t>Set</a:t>
            </a:r>
            <a:r>
              <a:rPr lang="ko-KR" altLang="en-US" sz="3700"/>
              <a:t>과 비슷한 구조로 </a:t>
            </a:r>
            <a:r>
              <a:rPr lang="en-US" altLang="ko-KR" sz="3700"/>
              <a:t>key</a:t>
            </a:r>
            <a:r>
              <a:rPr lang="ko-KR" altLang="en-US" sz="3700"/>
              <a:t>와 </a:t>
            </a:r>
            <a:r>
              <a:rPr lang="en-US" altLang="ko-KR" sz="3700"/>
              <a:t>value</a:t>
            </a:r>
            <a:r>
              <a:rPr lang="ko-KR" altLang="en-US" sz="3700"/>
              <a:t>의 쌍으로 이루어진 트리</a:t>
            </a:r>
            <a:br>
              <a:rPr lang="en-US" altLang="ko-KR" sz="3700"/>
            </a:br>
            <a:endParaRPr lang="en-US" altLang="ko-KR" sz="3700"/>
          </a:p>
          <a:p>
            <a:pPr lvl="0">
              <a:defRPr/>
            </a:pPr>
            <a:r>
              <a:rPr lang="ko-KR" altLang="en-US" sz="3700"/>
              <a:t>파이썬의 </a:t>
            </a:r>
            <a:r>
              <a:rPr lang="en-US" altLang="ko-KR" sz="3700"/>
              <a:t>dictionary, C++</a:t>
            </a:r>
            <a:r>
              <a:rPr lang="ko-KR" altLang="en-US" sz="3700"/>
              <a:t>의 </a:t>
            </a:r>
            <a:r>
              <a:rPr lang="en-US" altLang="ko-KR" sz="3700"/>
              <a:t>pair</a:t>
            </a:r>
            <a:r>
              <a:rPr lang="ko-KR" altLang="en-US" sz="3700"/>
              <a:t>와 비슷</a:t>
            </a:r>
            <a:endParaRPr lang="ko-KR" altLang="en-US" sz="3700"/>
          </a:p>
          <a:p>
            <a:pPr lvl="0">
              <a:defRPr/>
            </a:pPr>
            <a:endParaRPr lang="en-US" altLang="ko-KR" sz="3700"/>
          </a:p>
          <a:p>
            <a:pPr lvl="0">
              <a:defRPr/>
            </a:pPr>
            <a:r>
              <a:rPr lang="en-US" altLang="ko-KR" sz="3700"/>
              <a:t>key</a:t>
            </a:r>
            <a:r>
              <a:rPr lang="ko-KR" altLang="en-US" sz="3700"/>
              <a:t>를 기준으로 자동으로 오름차순 정렬</a:t>
            </a:r>
            <a:endParaRPr lang="ko-KR" altLang="en-US" sz="3700"/>
          </a:p>
          <a:p>
            <a:pPr lvl="0">
              <a:defRPr/>
            </a:pPr>
            <a:endParaRPr lang="ko-KR" altLang="en-US" sz="3700"/>
          </a:p>
          <a:p>
            <a:pPr lvl="0">
              <a:defRPr/>
            </a:pPr>
            <a:r>
              <a:rPr lang="en-US" altLang="ko-KR" sz="3700"/>
              <a:t>key</a:t>
            </a:r>
            <a:r>
              <a:rPr lang="ko-KR" altLang="en-US" sz="3700"/>
              <a:t>는 중복을 허용하지 않음</a:t>
            </a:r>
            <a:endParaRPr lang="ko-KR" altLang="en-US" sz="3700"/>
          </a:p>
          <a:p>
            <a:pPr marL="0" lvl="0" indent="0">
              <a:buNone/>
              <a:defRPr/>
            </a:pPr>
            <a:r>
              <a:rPr lang="ko-KR" altLang="en-US" sz="3700"/>
              <a:t>   </a:t>
            </a:r>
            <a:endParaRPr lang="ko-KR" altLang="en-US" sz="3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182764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Map</a:t>
            </a:r>
            <a:r>
              <a:rPr lang="ko-KR" altLang="en-US"/>
              <a:t>의 선언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8510" y="2066296"/>
            <a:ext cx="10154979" cy="4341964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4099806" y="1195816"/>
            <a:ext cx="3992388" cy="54255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3000"/>
              <a:t>map &lt;key, value&gt; </a:t>
            </a:r>
            <a:r>
              <a:rPr lang="ko-KR" altLang="en-US" sz="3000"/>
              <a:t>변수</a:t>
            </a:r>
            <a:endParaRPr lang="ko-KR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79115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Map</a:t>
            </a:r>
            <a:r>
              <a:rPr lang="ko-KR" altLang="en-US"/>
              <a:t>의 삽입</a:t>
            </a:r>
            <a:r>
              <a:rPr lang="en-US" altLang="ko-KR"/>
              <a:t>,</a:t>
            </a:r>
            <a:r>
              <a:rPr lang="ko-KR" altLang="en-US"/>
              <a:t> 삭제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8738" y="1445509"/>
            <a:ext cx="5818970" cy="48857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59524" y="2319150"/>
            <a:ext cx="2048236" cy="30154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3438" y="1132440"/>
            <a:ext cx="7679866" cy="54323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70313" y="1930930"/>
            <a:ext cx="1469260" cy="2996137"/>
          </a:xfrm>
          <a:prstGeom prst="rect">
            <a:avLst/>
          </a:prstGeom>
        </p:spPr>
      </p:pic>
      <p:sp>
        <p:nvSpPr>
          <p:cNvPr id="8" name="직사각형 7"/>
          <p:cNvSpPr>
            <a:spLocks noGrp="1"/>
          </p:cNvSpPr>
          <p:nvPr>
            <p:ph type="title" idx="0"/>
          </p:nvPr>
        </p:nvSpPr>
        <p:spPr>
          <a:xfrm>
            <a:off x="444500" y="79115"/>
            <a:ext cx="11302999" cy="939784"/>
          </a:xfrm>
        </p:spPr>
        <p:txBody>
          <a:bodyPr vert="horz" lIns="91440" tIns="45720" rIns="91440" bIns="45720" anchor="ctr"/>
          <a:lstStyle/>
          <a:p>
            <a:pPr lvl="0" algn="ctr">
              <a:defRPr/>
            </a:pPr>
            <a:r>
              <a:rPr lang="en-US" altLang="ko-KR" sz="3800"/>
              <a:t>Map</a:t>
            </a:r>
            <a:r>
              <a:rPr lang="ko-KR" altLang="en-US" sz="3800"/>
              <a:t>의 </a:t>
            </a:r>
            <a:r>
              <a:rPr lang="en-US" altLang="ko-KR" sz="3800"/>
              <a:t>insert</a:t>
            </a:r>
            <a:r>
              <a:rPr lang="ko-KR" altLang="en-US" sz="3800"/>
              <a:t>는 해당 </a:t>
            </a:r>
            <a:r>
              <a:rPr lang="en-US" altLang="ko-KR" sz="3800"/>
              <a:t>key</a:t>
            </a:r>
            <a:r>
              <a:rPr lang="ko-KR" altLang="en-US" sz="3800"/>
              <a:t> 값이 존재하면 실행 </a:t>
            </a:r>
            <a:r>
              <a:rPr lang="en-US" altLang="ko-KR" sz="3800"/>
              <a:t>X</a:t>
            </a:r>
            <a:endParaRPr xmlns:mc="http://schemas.openxmlformats.org/markup-compatibility/2006" xmlns:hp="http://schemas.haansoft.com/office/presentation/8.0" kumimoji="0" lang="ko-KR" altLang="en-US" sz="3800" b="0" i="0" u="none" strike="noStrike" kern="1200" cap="none" spc="0" normalizeH="0" baseline="0" mc:Ignorable="hp" hp:hslEmbossed="0">
              <a:solidFill>
                <a:srgbClr val="716340"/>
              </a:solidFill>
              <a:latin typeface="Arial"/>
              <a:ea typeface="한컴 윤고딕 240"/>
              <a:cs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346464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Set</a:t>
            </a:r>
            <a:r>
              <a:rPr lang="ko-KR" altLang="en-US"/>
              <a:t>의 초기화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19538" y="2770946"/>
          <a:ext cx="10352922" cy="13161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176461"/>
                <a:gridCol w="5176461"/>
              </a:tblGrid>
              <a:tr h="4387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set &lt;</a:t>
                      </a: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자료형</a:t>
                      </a: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&gt;</a:t>
                      </a: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 변수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기본적인 선언 방법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387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set &lt;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자료형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&gt;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 변수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(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복사할 변수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)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선언 후 복사한 값으로 초기화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387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set &lt;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자료형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&gt;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 변수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=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 복사할 변수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선언 후 복사한 값으로 초기화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283917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인덱스 형태로 접근할 경우 값이 생긴다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9124" y="1469100"/>
            <a:ext cx="8219071" cy="27696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9124" y="4600473"/>
            <a:ext cx="5492104" cy="1458080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6885725" y="4645848"/>
            <a:ext cx="5113360" cy="141270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900"/>
              <a:t>값이 없어도 </a:t>
            </a:r>
            <a:r>
              <a:rPr lang="en-US" altLang="ko-KR" sz="2900"/>
              <a:t>m[1]</a:t>
            </a:r>
            <a:r>
              <a:rPr lang="ko-KR" altLang="en-US" sz="2900"/>
              <a:t> 과 같은 </a:t>
            </a:r>
            <a:endParaRPr lang="ko-KR" altLang="en-US" sz="2900"/>
          </a:p>
          <a:p>
            <a:pPr lvl="0" algn="ctr">
              <a:defRPr/>
            </a:pPr>
            <a:r>
              <a:rPr lang="ko-KR" altLang="en-US" sz="2900"/>
              <a:t>방식으로 접근할 경우 </a:t>
            </a:r>
            <a:endParaRPr lang="ko-KR" altLang="en-US" sz="2900"/>
          </a:p>
          <a:p>
            <a:pPr lvl="0" algn="ctr">
              <a:defRPr/>
            </a:pPr>
            <a:r>
              <a:rPr lang="en-US" altLang="ko-KR" sz="2900"/>
              <a:t>key</a:t>
            </a:r>
            <a:r>
              <a:rPr lang="ko-KR" altLang="en-US" sz="2900"/>
              <a:t> </a:t>
            </a:r>
            <a:r>
              <a:rPr lang="en-US" altLang="ko-KR" sz="2900"/>
              <a:t>1</a:t>
            </a:r>
            <a:r>
              <a:rPr lang="ko-KR" altLang="en-US" sz="2900"/>
              <a:t>에 </a:t>
            </a:r>
            <a:r>
              <a:rPr lang="en-US" altLang="ko-KR" sz="2900"/>
              <a:t>0</a:t>
            </a:r>
            <a:r>
              <a:rPr lang="ko-KR" altLang="en-US" sz="2900"/>
              <a:t>이라는 값이 생긴다</a:t>
            </a:r>
            <a:r>
              <a:rPr lang="en-US" altLang="ko-KR" sz="2900"/>
              <a:t>.</a:t>
            </a:r>
            <a:endParaRPr lang="en-US" altLang="ko-KR" sz="2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2281" y="552128"/>
            <a:ext cx="9667437" cy="33061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20439" y="4467103"/>
            <a:ext cx="5351120" cy="13720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187461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Map</a:t>
            </a:r>
            <a:r>
              <a:rPr lang="ko-KR" altLang="en-US"/>
              <a:t>의 메소드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44500" y="1308099"/>
            <a:ext cx="11302999" cy="4960939"/>
          </a:xfrm>
        </p:spPr>
        <p:txBody>
          <a:bodyPr/>
          <a:lstStyle/>
          <a:p>
            <a:pPr lvl="0">
              <a:defRPr/>
            </a:pPr>
            <a:r>
              <a:rPr lang="en-US" altLang="ko-KR" sz="3200"/>
              <a:t>begin()</a:t>
            </a:r>
            <a:endParaRPr lang="en-US" altLang="ko-KR" sz="3200"/>
          </a:p>
          <a:p>
            <a:pPr lvl="0">
              <a:defRPr/>
            </a:pPr>
            <a:r>
              <a:rPr lang="en-US" altLang="ko-KR" sz="3200"/>
              <a:t>end()</a:t>
            </a:r>
            <a:endParaRPr lang="en-US" altLang="ko-KR" sz="3200"/>
          </a:p>
          <a:p>
            <a:pPr lvl="0">
              <a:defRPr/>
            </a:pPr>
            <a:r>
              <a:rPr lang="en-US" altLang="ko-KR" sz="3200"/>
              <a:t>empty()</a:t>
            </a:r>
            <a:endParaRPr lang="en-US" altLang="ko-KR" sz="3200"/>
          </a:p>
          <a:p>
            <a:pPr lvl="0">
              <a:defRPr/>
            </a:pPr>
            <a:r>
              <a:rPr lang="en-US" altLang="ko-KR" sz="3200"/>
              <a:t>find()</a:t>
            </a:r>
            <a:endParaRPr lang="en-US" altLang="ko-KR" sz="3200"/>
          </a:p>
          <a:p>
            <a:pPr lvl="0">
              <a:defRPr/>
            </a:pPr>
            <a:r>
              <a:rPr lang="en-US" altLang="ko-KR" sz="3200"/>
              <a:t>insert()</a:t>
            </a:r>
            <a:endParaRPr lang="en-US" altLang="ko-KR" sz="3200"/>
          </a:p>
          <a:p>
            <a:pPr lvl="0">
              <a:defRPr/>
            </a:pPr>
            <a:r>
              <a:rPr lang="en-US" altLang="ko-KR" sz="3200"/>
              <a:t>erase()</a:t>
            </a:r>
            <a:endParaRPr lang="en-US" altLang="ko-KR" sz="3200"/>
          </a:p>
          <a:p>
            <a:pPr lvl="0">
              <a:defRPr/>
            </a:pPr>
            <a:r>
              <a:rPr lang="en-US" altLang="ko-KR" sz="3200"/>
              <a:t>clear()</a:t>
            </a:r>
            <a:endParaRPr lang="en-US" altLang="ko-KR" sz="3200"/>
          </a:p>
          <a:p>
            <a:pPr lvl="0">
              <a:defRPr/>
            </a:pPr>
            <a:r>
              <a:rPr lang="en-US" altLang="ko-KR" sz="3200"/>
              <a:t>lower_bound(), upper_bound()</a:t>
            </a:r>
            <a:endParaRPr lang="en-US" altLang="ko-KR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ctr">
              <a:defRPr/>
            </a:pPr>
            <a:r>
              <a:rPr lang="ko-KR" altLang="en-US"/>
              <a:t>백준 </a:t>
            </a:r>
            <a:r>
              <a:rPr lang="en-US" altLang="ko-KR"/>
              <a:t>-</a:t>
            </a:r>
            <a:r>
              <a:rPr lang="ko-KR" altLang="en-US"/>
              <a:t> 단어 우월 효과 </a:t>
            </a:r>
            <a:r>
              <a:rPr lang="en-US" altLang="ko-KR"/>
              <a:t>(25957)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337135" y="1219045"/>
            <a:ext cx="11517729" cy="48397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400"/>
              <a:t>중복된 단어는 주어지지 않으며, 원래 단어를 하나로 정할 수 없는 경우는 주어지지 않는다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defRPr/>
            </a:pPr>
            <a:r>
              <a:rPr lang="ko-KR" altLang="en-US" sz="2400"/>
              <a:t>(즉, 맨 앞 문자와 맨 뒤 문자를 제외한 나머지 문자들의 배열만 다른 단어는 주어지지 않는다.)</a:t>
            </a:r>
            <a:endParaRPr lang="ko-KR" altLang="en-US" sz="2400"/>
          </a:p>
          <a:p>
            <a:pPr lvl="0">
              <a:defRPr/>
            </a:pPr>
            <a:r>
              <a:rPr lang="en-US" altLang="ko-KR" sz="2400"/>
              <a:t>=&gt; abcde</a:t>
            </a:r>
            <a:r>
              <a:rPr lang="ko-KR" altLang="en-US" sz="2400"/>
              <a:t>라는 문자열이 입력으로 들어왔으면</a:t>
            </a:r>
            <a:r>
              <a:rPr lang="en-US" altLang="ko-KR" sz="2400"/>
              <a:t>,</a:t>
            </a:r>
            <a:endParaRPr lang="en-US" altLang="ko-KR" sz="2400"/>
          </a:p>
          <a:p>
            <a:pPr lvl="0">
              <a:defRPr/>
            </a:pPr>
            <a:r>
              <a:rPr lang="ko-KR" altLang="en-US" sz="2400"/>
              <a:t>     </a:t>
            </a:r>
            <a:r>
              <a:rPr lang="en-US" altLang="ko-KR" sz="2400"/>
              <a:t>acdbe, adbce</a:t>
            </a:r>
            <a:r>
              <a:rPr lang="ko-KR" altLang="en-US" sz="2400"/>
              <a:t> 라는 문자열은 주어지지 않는다는 뜻</a:t>
            </a:r>
            <a:endParaRPr lang="ko-KR" altLang="en-US" sz="24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r>
              <a:rPr lang="ko-KR" altLang="en-US" sz="2400"/>
              <a:t>맨 앞과 맨 뒤가 고정된 채 나머지 문자들이 무작위로 배열된다면 어떻게 나열되어도 정렬시키면 똑같아질 것이다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r>
              <a:rPr lang="en-US" altLang="ko-KR" sz="2400"/>
              <a:t>ex) N</a:t>
            </a:r>
            <a:r>
              <a:rPr lang="ko-KR" altLang="en-US" sz="2400"/>
              <a:t>개의 문자 중 하나로 </a:t>
            </a:r>
            <a:r>
              <a:rPr lang="en-US" altLang="ko-KR" sz="2400"/>
              <a:t>window</a:t>
            </a:r>
            <a:r>
              <a:rPr lang="ko-KR" altLang="en-US" sz="2400"/>
              <a:t>라는 문자가 입력으로 들어왔을 때</a:t>
            </a:r>
            <a:r>
              <a:rPr lang="en-US" altLang="ko-KR" sz="2400"/>
              <a:t>,</a:t>
            </a:r>
            <a:endParaRPr lang="en-US" altLang="ko-KR" sz="2400"/>
          </a:p>
          <a:p>
            <a:pPr lvl="0">
              <a:defRPr/>
            </a:pPr>
            <a:r>
              <a:rPr lang="ko-KR" altLang="en-US" sz="2400"/>
              <a:t>      맨 앞과 맨 뒤 문자를 제외한 나머지 문자들을 정렬시킬 경우 </a:t>
            </a:r>
            <a:r>
              <a:rPr lang="en-US" altLang="ko-KR" sz="2400"/>
              <a:t>wdinow</a:t>
            </a:r>
            <a:r>
              <a:rPr lang="ko-KR" altLang="en-US" sz="2400"/>
              <a:t>가 된다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defRPr/>
            </a:pPr>
            <a:r>
              <a:rPr lang="ko-KR" altLang="en-US" sz="2400"/>
              <a:t>      이후 문장 </a:t>
            </a:r>
            <a:r>
              <a:rPr lang="en-US" altLang="ko-KR" sz="2400"/>
              <a:t>S</a:t>
            </a:r>
            <a:r>
              <a:rPr lang="ko-KR" altLang="en-US" sz="2400"/>
              <a:t>에 </a:t>
            </a:r>
            <a:r>
              <a:rPr lang="en-US" altLang="ko-KR" sz="2400"/>
              <a:t>wnodiw</a:t>
            </a:r>
            <a:r>
              <a:rPr lang="ko-KR" altLang="en-US" sz="2400"/>
              <a:t>라는 문자가 입력으로 들어왔다면</a:t>
            </a:r>
            <a:r>
              <a:rPr lang="en-US" altLang="ko-KR" sz="2400"/>
              <a:t>,</a:t>
            </a:r>
            <a:endParaRPr lang="en-US" altLang="ko-KR" sz="2400"/>
          </a:p>
          <a:p>
            <a:pPr lvl="0">
              <a:defRPr/>
            </a:pPr>
            <a:r>
              <a:rPr lang="ko-KR" altLang="en-US" sz="2400"/>
              <a:t>      똑같이 맨 앞과 맨 뒤 문자를 제외한 나머지 문자들을 정렬시킬 경우 </a:t>
            </a:r>
            <a:r>
              <a:rPr lang="en-US" altLang="ko-KR" sz="2400"/>
              <a:t>wdinow</a:t>
            </a:r>
            <a:r>
              <a:rPr lang="ko-KR" altLang="en-US" sz="2400"/>
              <a:t>가 된다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defRPr/>
            </a:pPr>
            <a:r>
              <a:rPr lang="ko-KR" altLang="en-US" sz="2400"/>
              <a:t>      그렇다면 우리는 </a:t>
            </a:r>
            <a:r>
              <a:rPr lang="en-US" altLang="ko-KR" sz="2400"/>
              <a:t>wdinow</a:t>
            </a:r>
            <a:r>
              <a:rPr lang="ko-KR" altLang="en-US" sz="2400"/>
              <a:t>와 </a:t>
            </a:r>
            <a:r>
              <a:rPr lang="en-US" altLang="ko-KR" sz="2400"/>
              <a:t>window</a:t>
            </a:r>
            <a:r>
              <a:rPr lang="ko-KR" altLang="en-US" sz="2400"/>
              <a:t>를 미리 매핑시켜놓으면 원래의 단어를 알 수 있다</a:t>
            </a:r>
            <a:r>
              <a:rPr lang="en-US" altLang="ko-KR" sz="2400"/>
              <a:t>.</a:t>
            </a:r>
            <a:endParaRPr lang="en-US" altLang="ko-KR" sz="2400"/>
          </a:p>
        </p:txBody>
      </p:sp>
      <p:sp>
        <p:nvSpPr>
          <p:cNvPr id="8" name="직사각형 7"/>
          <p:cNvSpPr/>
          <p:nvPr/>
        </p:nvSpPr>
        <p:spPr>
          <a:xfrm>
            <a:off x="337135" y="1219046"/>
            <a:ext cx="11619900" cy="4927057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Arial"/>
                <a:ea typeface="한컴 윤고딕 230"/>
                <a:cs typeface="한컴 윤고딕 230"/>
              </a:rPr>
              <a:t>클릭 시 힌트가 나타납니다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Arial"/>
                <a:ea typeface="한컴 윤고딕 230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323232"/>
              </a:solidFill>
              <a:latin typeface="Arial"/>
              <a:ea typeface="한컴 윤고딕 230"/>
              <a:cs typeface="Arial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Arial"/>
                <a:ea typeface="한컴 윤고딕 230"/>
                <a:cs typeface="한컴 윤고딕 230"/>
              </a:rPr>
              <a:t>문제 풀이 중 못 풀겠을 때 힌트를 보고 진행해주세요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Arial"/>
                <a:ea typeface="한컴 윤고딕 230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323232"/>
              </a:solidFill>
              <a:latin typeface="Arial"/>
              <a:ea typeface="한컴 윤고딕 230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185538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백준 </a:t>
            </a:r>
            <a:r>
              <a:rPr lang="en-US" altLang="ko-KR"/>
              <a:t>-</a:t>
            </a:r>
            <a:r>
              <a:rPr lang="ko-KR" altLang="en-US"/>
              <a:t> 문제 추천 시스템 Version 1 </a:t>
            </a:r>
            <a:r>
              <a:rPr lang="en-US" altLang="ko-KR"/>
              <a:t>(21939)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729594" y="2215647"/>
            <a:ext cx="10732809" cy="26497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400"/>
              <a:t>문제 번호와 랭크가 하나의 쌍으로 다녀야 하므로 </a:t>
            </a:r>
            <a:r>
              <a:rPr lang="en-US" altLang="ko-KR" sz="2400"/>
              <a:t>pair</a:t>
            </a:r>
            <a:r>
              <a:rPr lang="ko-KR" altLang="en-US" sz="2400"/>
              <a:t>로 묶어서 </a:t>
            </a:r>
            <a:r>
              <a:rPr lang="en-US" altLang="ko-KR" sz="2400"/>
              <a:t>set</a:t>
            </a:r>
            <a:r>
              <a:rPr lang="ko-KR" altLang="en-US" sz="2400"/>
              <a:t>에 넣어준다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defRPr/>
            </a:pPr>
            <a:r>
              <a:rPr lang="ko-KR" altLang="en-US" sz="2400"/>
              <a:t>이때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r>
              <a:rPr lang="en-US" altLang="ko-KR" sz="2400"/>
              <a:t>recommend</a:t>
            </a:r>
            <a:r>
              <a:rPr lang="ko-KR" altLang="en-US" sz="2400"/>
              <a:t> 명령어가 가장 어려운 문제</a:t>
            </a:r>
            <a:r>
              <a:rPr lang="en-US" altLang="ko-KR" sz="2400"/>
              <a:t>,</a:t>
            </a:r>
            <a:r>
              <a:rPr lang="ko-KR" altLang="en-US" sz="2400"/>
              <a:t> 여러 개면 문제 번호가 제일 큰 문제</a:t>
            </a:r>
            <a:endParaRPr lang="ko-KR" altLang="en-US" sz="2400"/>
          </a:p>
          <a:p>
            <a:pPr lvl="0">
              <a:defRPr/>
            </a:pPr>
            <a:r>
              <a:rPr lang="ko-KR" altLang="en-US" sz="2400"/>
              <a:t>또는 가장 쉬운 문제</a:t>
            </a:r>
            <a:r>
              <a:rPr lang="en-US" altLang="ko-KR" sz="2400"/>
              <a:t>,</a:t>
            </a:r>
            <a:r>
              <a:rPr lang="ko-KR" altLang="en-US" sz="2400"/>
              <a:t> 여러 개면를 문제 번호가 제일 작은 문제를 출력하는 명령어이다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r>
              <a:rPr lang="ko-KR" altLang="en-US" sz="2400"/>
              <a:t>따라서</a:t>
            </a:r>
            <a:r>
              <a:rPr lang="en-US" altLang="ko-KR" sz="2400"/>
              <a:t>,</a:t>
            </a:r>
            <a:r>
              <a:rPr lang="ko-KR" altLang="en-US" sz="2400"/>
              <a:t> 찾기 쉽게 </a:t>
            </a:r>
            <a:r>
              <a:rPr lang="en-US" altLang="ko-KR" sz="2400"/>
              <a:t>{</a:t>
            </a:r>
            <a:r>
              <a:rPr lang="ko-KR" altLang="en-US" sz="2400"/>
              <a:t>랭크</a:t>
            </a:r>
            <a:r>
              <a:rPr lang="en-US" altLang="ko-KR" sz="2400"/>
              <a:t>, </a:t>
            </a:r>
            <a:r>
              <a:rPr lang="ko-KR" altLang="en-US" sz="2400"/>
              <a:t>문제번호</a:t>
            </a:r>
            <a:r>
              <a:rPr lang="en-US" altLang="ko-KR" sz="2400"/>
              <a:t>}</a:t>
            </a:r>
            <a:r>
              <a:rPr lang="ko-KR" altLang="en-US" sz="2400"/>
              <a:t> 로 </a:t>
            </a:r>
            <a:r>
              <a:rPr lang="en-US" altLang="ko-KR" sz="2400"/>
              <a:t>pair</a:t>
            </a:r>
            <a:r>
              <a:rPr lang="ko-KR" altLang="en-US" sz="2400"/>
              <a:t> 자료형을 만들어서 </a:t>
            </a:r>
            <a:r>
              <a:rPr lang="en-US" altLang="ko-KR" sz="2400"/>
              <a:t>se</a:t>
            </a:r>
            <a:r>
              <a:rPr lang="ko-KR" altLang="en-US" sz="2400"/>
              <a:t>t에 넣어준다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r>
              <a:rPr lang="ko-KR" altLang="en-US" sz="2400"/>
              <a:t>각 문제 번호와 난이도를 미리 </a:t>
            </a:r>
            <a:r>
              <a:rPr lang="en-US" altLang="ko-KR" sz="2400"/>
              <a:t>map</a:t>
            </a:r>
            <a:r>
              <a:rPr lang="ko-KR" altLang="en-US" sz="2400"/>
              <a:t>을 통해 매핑해놓는다</a:t>
            </a:r>
            <a:r>
              <a:rPr lang="en-US" altLang="ko-KR" sz="2400"/>
              <a:t>.</a:t>
            </a:r>
            <a:endParaRPr lang="en-US" altLang="ko-KR" sz="2400"/>
          </a:p>
        </p:txBody>
      </p:sp>
      <p:sp>
        <p:nvSpPr>
          <p:cNvPr id="5" name="직사각형 4"/>
          <p:cNvSpPr/>
          <p:nvPr/>
        </p:nvSpPr>
        <p:spPr>
          <a:xfrm>
            <a:off x="337135" y="2084955"/>
            <a:ext cx="11619900" cy="2935466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Arial"/>
                <a:ea typeface="한컴 윤고딕 230"/>
                <a:cs typeface="한컴 윤고딕 230"/>
              </a:rPr>
              <a:t>클릭 시 힌트가 나타납니다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Arial"/>
                <a:ea typeface="한컴 윤고딕 230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323232"/>
              </a:solidFill>
              <a:latin typeface="Arial"/>
              <a:ea typeface="한컴 윤고딕 230"/>
              <a:cs typeface="Arial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Arial"/>
                <a:ea typeface="한컴 윤고딕 230"/>
                <a:cs typeface="한컴 윤고딕 230"/>
              </a:rPr>
              <a:t>문제 풀이 중 못 풀겠을 때 힌트를 보고 진행해주세요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Arial"/>
                <a:ea typeface="한컴 윤고딕 230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323232"/>
              </a:solidFill>
              <a:latin typeface="Arial"/>
              <a:ea typeface="한컴 윤고딕 230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185538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백준 </a:t>
            </a:r>
            <a:r>
              <a:rPr lang="en-US" altLang="ko-KR"/>
              <a:t>-</a:t>
            </a:r>
            <a:r>
              <a:rPr lang="ko-KR" altLang="en-US"/>
              <a:t> 문제 추천 시스템 Version 1 </a:t>
            </a:r>
            <a:r>
              <a:rPr lang="en-US" altLang="ko-KR"/>
              <a:t>(21939)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587047" y="1125322"/>
            <a:ext cx="11017905" cy="5210950"/>
          </a:xfrm>
          <a:prstGeom prst="rect">
            <a:avLst/>
          </a:prstGeom>
        </p:spPr>
        <p:txBody>
          <a:bodyPr wrap="square">
            <a:spAutoFit/>
          </a:bodyPr>
          <a:p>
            <a:pPr marL="444000" lvl="0" indent="-444000">
              <a:buAutoNum type="arabicPeriod"/>
              <a:defRPr/>
            </a:pPr>
            <a:r>
              <a:rPr lang="en-US" altLang="ko-KR" sz="2400"/>
              <a:t>recommend x :</a:t>
            </a:r>
            <a:br>
              <a:rPr lang="en-US" altLang="ko-KR" sz="2400"/>
            </a:br>
            <a:r>
              <a:rPr lang="en-US" altLang="ko-KR" sz="2400"/>
              <a:t>x</a:t>
            </a:r>
            <a:r>
              <a:rPr lang="ko-KR" altLang="en-US" sz="2400"/>
              <a:t>가 </a:t>
            </a:r>
            <a:r>
              <a:rPr lang="en-US" altLang="ko-KR" sz="2400"/>
              <a:t>1</a:t>
            </a:r>
            <a:r>
              <a:rPr lang="ko-KR" altLang="en-US" sz="2400"/>
              <a:t>인 경우 </a:t>
            </a:r>
            <a:r>
              <a:rPr lang="en-US" altLang="ko-KR" sz="2400"/>
              <a:t>set</a:t>
            </a:r>
            <a:r>
              <a:rPr lang="ko-KR" altLang="en-US" sz="2400"/>
              <a:t>의 </a:t>
            </a:r>
            <a:r>
              <a:rPr lang="en-US" altLang="ko-KR" sz="2400"/>
              <a:t>end</a:t>
            </a:r>
            <a:r>
              <a:rPr lang="ko-KR" altLang="en-US" sz="2400"/>
              <a:t>에서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r>
              <a:rPr lang="en-US" altLang="ko-KR" sz="2400"/>
              <a:t>-1</a:t>
            </a:r>
            <a:r>
              <a:rPr lang="ko-KR" altLang="en-US" sz="2400"/>
              <a:t>인 경우 </a:t>
            </a:r>
            <a:r>
              <a:rPr lang="en-US" altLang="ko-KR" sz="2400"/>
              <a:t>set</a:t>
            </a:r>
            <a:r>
              <a:rPr lang="ko-KR" altLang="en-US" sz="2400"/>
              <a:t>의 </a:t>
            </a:r>
            <a:r>
              <a:rPr lang="en-US" altLang="ko-KR" sz="2400"/>
              <a:t>begin</a:t>
            </a:r>
            <a:r>
              <a:rPr lang="ko-KR" altLang="en-US" sz="2400"/>
              <a:t>에서 찾아지는 문제 번호를 출력</a:t>
            </a:r>
            <a:r>
              <a:rPr lang="en-US" altLang="ko-KR" sz="2400"/>
              <a:t>.</a:t>
            </a:r>
            <a:br>
              <a:rPr lang="en-US" altLang="ko-KR" sz="2400"/>
            </a:br>
            <a:r>
              <a:rPr lang="en-US" altLang="ko-KR" sz="2400"/>
              <a:t>ex) set : {{2, 5}, {2, 10}, {4, 6}, {7, 3}, {10, 8}}</a:t>
            </a:r>
            <a:r>
              <a:rPr lang="ko-KR" altLang="en-US" sz="2400"/>
              <a:t> 일 경우 </a:t>
            </a:r>
            <a:br>
              <a:rPr lang="ko-KR" altLang="en-US" sz="2400"/>
            </a:br>
            <a:r>
              <a:rPr lang="ko-KR" altLang="en-US" sz="2400"/>
              <a:t>가장 쉬운 문제는 </a:t>
            </a:r>
            <a:r>
              <a:rPr lang="en-US" altLang="ko-KR" sz="2400"/>
              <a:t>5</a:t>
            </a:r>
            <a:r>
              <a:rPr lang="ko-KR" altLang="en-US" sz="2400"/>
              <a:t>번</a:t>
            </a:r>
            <a:r>
              <a:rPr lang="en-US" altLang="ko-KR" sz="2400"/>
              <a:t>,</a:t>
            </a:r>
            <a:r>
              <a:rPr lang="ko-KR" altLang="en-US" sz="2400"/>
              <a:t> 가장 어려운 문제는 </a:t>
            </a:r>
            <a:r>
              <a:rPr lang="en-US" altLang="ko-KR" sz="2400"/>
              <a:t>8</a:t>
            </a:r>
            <a:r>
              <a:rPr lang="ko-KR" altLang="en-US" sz="2400"/>
              <a:t>번이다</a:t>
            </a:r>
            <a:r>
              <a:rPr lang="en-US" altLang="ko-KR" sz="2400"/>
              <a:t>.</a:t>
            </a:r>
            <a:endParaRPr lang="en-US" altLang="ko-KR" sz="2400"/>
          </a:p>
          <a:p>
            <a:pPr marL="444000" lvl="0" indent="-444000">
              <a:buAutoNum type="arabicPeriod"/>
              <a:defRPr/>
            </a:pPr>
            <a:endParaRPr lang="en-US" altLang="ko-KR" sz="2400"/>
          </a:p>
          <a:p>
            <a:pPr marL="444000" lvl="0" indent="-444000">
              <a:buAutoNum type="arabicPeriod"/>
              <a:defRPr/>
            </a:pPr>
            <a:r>
              <a:rPr lang="en-US" altLang="ko-KR" sz="2400"/>
              <a:t>add P L</a:t>
            </a:r>
            <a:r>
              <a:rPr lang="ko-KR" altLang="en-US" sz="2400"/>
              <a:t> </a:t>
            </a:r>
            <a:r>
              <a:rPr lang="en-US" altLang="ko-KR" sz="2400"/>
              <a:t>:</a:t>
            </a:r>
            <a:br>
              <a:rPr lang="ko-KR" altLang="en-US" sz="2400"/>
            </a:br>
            <a:r>
              <a:rPr lang="ko-KR" altLang="en-US" sz="2400"/>
              <a:t>추천 문제 리스트에 없는 문제 </a:t>
            </a:r>
            <a:r>
              <a:rPr lang="en-US" altLang="ko-KR" sz="2400"/>
              <a:t>P</a:t>
            </a:r>
            <a:r>
              <a:rPr lang="ko-KR" altLang="en-US" sz="2400"/>
              <a:t>만 주어진다 했으므로 같은 문제에 대해서 여러 난이도로 들어올 걱정은 하지 않아도 된다</a:t>
            </a:r>
            <a:r>
              <a:rPr lang="en-US" altLang="ko-KR" sz="2400"/>
              <a:t>.</a:t>
            </a:r>
            <a:br>
              <a:rPr lang="en-US" altLang="ko-KR" sz="2400"/>
            </a:br>
            <a:r>
              <a:rPr lang="en-US" altLang="ko-KR" sz="2400"/>
              <a:t>P</a:t>
            </a:r>
            <a:r>
              <a:rPr lang="ko-KR" altLang="en-US" sz="2400"/>
              <a:t>와 </a:t>
            </a:r>
            <a:r>
              <a:rPr lang="en-US" altLang="ko-KR" sz="2400"/>
              <a:t>L</a:t>
            </a:r>
            <a:r>
              <a:rPr lang="ko-KR" altLang="en-US" sz="2400"/>
              <a:t>를 </a:t>
            </a:r>
            <a:r>
              <a:rPr lang="en-US" altLang="ko-KR" sz="2400"/>
              <a:t>map</a:t>
            </a:r>
            <a:r>
              <a:rPr lang="ko-KR" altLang="en-US" sz="2400"/>
              <a:t>으로 매핑시켜놓고 </a:t>
            </a:r>
            <a:r>
              <a:rPr lang="en-US" altLang="ko-KR" sz="2400"/>
              <a:t>set</a:t>
            </a:r>
            <a:r>
              <a:rPr lang="ko-KR" altLang="en-US" sz="2400"/>
              <a:t>에 </a:t>
            </a:r>
            <a:r>
              <a:rPr lang="en-US" altLang="ko-KR" sz="2400"/>
              <a:t>{L, P}</a:t>
            </a:r>
            <a:r>
              <a:rPr lang="ko-KR" altLang="en-US" sz="2400"/>
              <a:t>를 </a:t>
            </a:r>
            <a:r>
              <a:rPr lang="en-US" altLang="ko-KR" sz="2400"/>
              <a:t>insert</a:t>
            </a:r>
            <a:r>
              <a:rPr lang="ko-KR" altLang="en-US" sz="2400"/>
              <a:t>해준다</a:t>
            </a:r>
            <a:r>
              <a:rPr lang="en-US" altLang="ko-KR" sz="2400"/>
              <a:t>.</a:t>
            </a:r>
            <a:endParaRPr lang="ko-KR" altLang="en-US" sz="2400"/>
          </a:p>
          <a:p>
            <a:pPr marL="444000" lvl="0" indent="-444000">
              <a:buAutoNum type="arabicPeriod"/>
              <a:defRPr/>
            </a:pPr>
            <a:endParaRPr lang="en-US" altLang="ko-KR" sz="2400"/>
          </a:p>
          <a:p>
            <a:pPr marL="444000" lvl="0" indent="-444000">
              <a:buAutoNum type="arabicPeriod"/>
              <a:defRPr/>
            </a:pPr>
            <a:r>
              <a:rPr lang="en-US" altLang="ko-KR" sz="2400"/>
              <a:t>solved P</a:t>
            </a:r>
            <a:r>
              <a:rPr lang="ko-KR" altLang="en-US" sz="2400"/>
              <a:t> </a:t>
            </a:r>
            <a:r>
              <a:rPr lang="en-US" altLang="ko-KR" sz="2400"/>
              <a:t>:</a:t>
            </a:r>
            <a:br>
              <a:rPr lang="ko-KR" altLang="en-US" sz="2400"/>
            </a:br>
            <a:r>
              <a:rPr lang="ko-KR" altLang="en-US" sz="2400"/>
              <a:t>문제 번호 </a:t>
            </a:r>
            <a:r>
              <a:rPr lang="en-US" altLang="ko-KR" sz="2400"/>
              <a:t>P</a:t>
            </a:r>
            <a:r>
              <a:rPr lang="ko-KR" altLang="en-US" sz="2400"/>
              <a:t>에 대해서 </a:t>
            </a:r>
            <a:r>
              <a:rPr lang="en-US" altLang="ko-KR" sz="2400"/>
              <a:t>map</a:t>
            </a:r>
            <a:r>
              <a:rPr lang="ko-KR" altLang="en-US" sz="2400"/>
              <a:t>으로 매핑시켜놓은 값</a:t>
            </a:r>
            <a:r>
              <a:rPr lang="en-US" altLang="ko-KR" sz="2400"/>
              <a:t>(</a:t>
            </a:r>
            <a:r>
              <a:rPr lang="ko-KR" altLang="en-US" sz="2400"/>
              <a:t>난이도</a:t>
            </a:r>
            <a:r>
              <a:rPr lang="en-US" altLang="ko-KR" sz="2400"/>
              <a:t>) L</a:t>
            </a:r>
            <a:r>
              <a:rPr lang="ko-KR" altLang="en-US" sz="2400"/>
              <a:t>을 알 수 있다</a:t>
            </a:r>
            <a:r>
              <a:rPr lang="en-US" altLang="ko-KR" sz="2400"/>
              <a:t>.</a:t>
            </a:r>
            <a:br>
              <a:rPr lang="ko-KR" altLang="en-US" sz="2400"/>
            </a:br>
            <a:r>
              <a:rPr lang="en-US" altLang="ko-KR" sz="2400"/>
              <a:t>set</a:t>
            </a:r>
            <a:r>
              <a:rPr lang="ko-KR" altLang="en-US" sz="2400"/>
              <a:t>의 </a:t>
            </a:r>
            <a:r>
              <a:rPr lang="en-US" altLang="ko-KR" sz="2400"/>
              <a:t>erase</a:t>
            </a:r>
            <a:r>
              <a:rPr lang="ko-KR" altLang="en-US" sz="2400"/>
              <a:t>는 특정 원소를 지우는 작업이 가능하므로</a:t>
            </a:r>
            <a:br>
              <a:rPr lang="ko-KR" altLang="en-US" sz="2400"/>
            </a:br>
            <a:r>
              <a:rPr lang="en-US" altLang="ko-KR" sz="2400"/>
              <a:t>set.erase({L,</a:t>
            </a:r>
            <a:r>
              <a:rPr lang="ko-KR" altLang="en-US" sz="2400"/>
              <a:t> </a:t>
            </a:r>
            <a:r>
              <a:rPr lang="en-US" altLang="ko-KR" sz="2400"/>
              <a:t>P})</a:t>
            </a:r>
            <a:r>
              <a:rPr lang="ko-KR" altLang="en-US" sz="2400"/>
              <a:t>을</a:t>
            </a:r>
            <a:r>
              <a:rPr lang="en-US" altLang="ko-KR" sz="2400"/>
              <a:t> </a:t>
            </a:r>
            <a:r>
              <a:rPr lang="ko-KR" altLang="en-US" sz="2400"/>
              <a:t>해주면 된다</a:t>
            </a:r>
            <a:r>
              <a:rPr lang="en-US" altLang="ko-KR" sz="2400"/>
              <a:t>.</a:t>
            </a:r>
            <a:endParaRPr lang="en-US" altLang="ko-KR" sz="2400"/>
          </a:p>
        </p:txBody>
      </p:sp>
      <p:sp>
        <p:nvSpPr>
          <p:cNvPr id="5" name="직사각형 4"/>
          <p:cNvSpPr/>
          <p:nvPr/>
        </p:nvSpPr>
        <p:spPr>
          <a:xfrm>
            <a:off x="337135" y="1125322"/>
            <a:ext cx="11619900" cy="5210950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f4f4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Arial"/>
                <a:ea typeface="한컴 윤고딕 230"/>
                <a:cs typeface="한컴 윤고딕 230"/>
              </a:rPr>
              <a:t>클릭 시 힌트가 나타납니다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Arial"/>
                <a:ea typeface="한컴 윤고딕 230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323232"/>
              </a:solidFill>
              <a:latin typeface="Arial"/>
              <a:ea typeface="한컴 윤고딕 230"/>
              <a:cs typeface="Arial"/>
            </a:endParaRP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Arial"/>
                <a:ea typeface="한컴 윤고딕 230"/>
                <a:cs typeface="한컴 윤고딕 230"/>
              </a:rPr>
              <a:t>문제 풀이 중 못 풀겠을 때 힌트를 보고 진행해주세요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323232"/>
                </a:solidFill>
                <a:latin typeface="Arial"/>
                <a:ea typeface="한컴 윤고딕 230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323232"/>
              </a:solidFill>
              <a:latin typeface="Arial"/>
              <a:ea typeface="한컴 윤고딕 230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158" y="460166"/>
            <a:ext cx="11883684" cy="59376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346464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Set</a:t>
            </a:r>
            <a:r>
              <a:rPr lang="ko-KR" altLang="en-US"/>
              <a:t>의 값 접근</a:t>
            </a: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646675" y="1915166"/>
            <a:ext cx="688914" cy="676934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6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863595" y="2995529"/>
            <a:ext cx="688914" cy="676934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0307836" y="2995529"/>
            <a:ext cx="688914" cy="676934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9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583436" y="4384047"/>
            <a:ext cx="688914" cy="676934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860257" y="4338325"/>
            <a:ext cx="688914" cy="676934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9439155" y="4345947"/>
            <a:ext cx="688914" cy="676934"/>
          </a:xfrm>
          <a:prstGeom prst="ellipse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5621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Microsoft GothicNeo"/>
                <a:ea typeface="맑은 고딕"/>
                <a:cs typeface="Microsoft GothicNeo"/>
              </a:rPr>
              <a:t>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Microsoft GothicNeo"/>
              <a:ea typeface="맑은 고딕"/>
              <a:cs typeface="Microsoft GothicNeo"/>
            </a:endParaRPr>
          </a:p>
        </p:txBody>
      </p:sp>
      <p:cxnSp>
        <p:nvCxnSpPr>
          <p:cNvPr id="16" name="선 15"/>
          <p:cNvCxnSpPr>
            <a:stCxn id="10" idx="3"/>
            <a:endCxn id="11" idx="7"/>
          </p:cNvCxnSpPr>
          <p:nvPr/>
        </p:nvCxnSpPr>
        <p:spPr>
          <a:xfrm rot="10800000" flipV="1">
            <a:off x="7451621" y="2492966"/>
            <a:ext cx="1295943" cy="601697"/>
          </a:xfrm>
          <a:prstGeom prst="line">
            <a:avLst/>
          </a:prstGeom>
          <a:ln w="381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선 16"/>
          <p:cNvCxnSpPr>
            <a:stCxn id="11" idx="3"/>
            <a:endCxn id="13" idx="7"/>
          </p:cNvCxnSpPr>
          <p:nvPr/>
        </p:nvCxnSpPr>
        <p:spPr>
          <a:xfrm rot="5400000">
            <a:off x="6113047" y="3631743"/>
            <a:ext cx="909852" cy="793023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8" name="선 17"/>
          <p:cNvCxnSpPr>
            <a:stCxn id="11" idx="5"/>
            <a:endCxn id="14" idx="1"/>
          </p:cNvCxnSpPr>
          <p:nvPr/>
        </p:nvCxnSpPr>
        <p:spPr>
          <a:xfrm rot="16200000" flipH="1">
            <a:off x="7274320" y="3750634"/>
            <a:ext cx="864133" cy="509518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9" name="선 18"/>
          <p:cNvCxnSpPr>
            <a:stCxn id="10" idx="5"/>
            <a:endCxn id="12" idx="1"/>
          </p:cNvCxnSpPr>
          <p:nvPr/>
        </p:nvCxnSpPr>
        <p:spPr>
          <a:xfrm>
            <a:off x="9234700" y="2492965"/>
            <a:ext cx="1174025" cy="601698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0" name="선 19"/>
          <p:cNvCxnSpPr>
            <a:stCxn id="12" idx="3"/>
            <a:endCxn id="15" idx="7"/>
          </p:cNvCxnSpPr>
          <p:nvPr/>
        </p:nvCxnSpPr>
        <p:spPr>
          <a:xfrm rot="5400000">
            <a:off x="9782076" y="3818432"/>
            <a:ext cx="871753" cy="381545"/>
          </a:xfrm>
          <a:prstGeom prst="line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1" name="가로 글상자 20"/>
          <p:cNvSpPr txBox="1"/>
          <p:nvPr/>
        </p:nvSpPr>
        <p:spPr>
          <a:xfrm>
            <a:off x="5464604" y="5202771"/>
            <a:ext cx="926577" cy="36744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iter</a:t>
            </a:r>
            <a:endParaRPr lang="en-US" altLang="ko-KR"/>
          </a:p>
        </p:txBody>
      </p:sp>
      <p:sp>
        <p:nvSpPr>
          <p:cNvPr id="22" name="가로 글상자 21"/>
          <p:cNvSpPr txBox="1"/>
          <p:nvPr/>
        </p:nvSpPr>
        <p:spPr>
          <a:xfrm>
            <a:off x="753967" y="2059963"/>
            <a:ext cx="5046411" cy="227836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set &lt;int&gt; s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for (auto iter = s.begin(); iter != s.end(); iter++)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   cout &lt;&lt; *iter &lt;&lt; ‘ ’;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트리를 중위순회한 순서대로 출력된다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=&gt;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4</a:t>
            </a:r>
            <a:r>
              <a:rPr lang="ko-KR" altLang="en-US"/>
              <a:t> </a:t>
            </a:r>
            <a:r>
              <a:rPr lang="en-US" altLang="ko-KR"/>
              <a:t>6</a:t>
            </a:r>
            <a:r>
              <a:rPr lang="ko-KR" altLang="en-US"/>
              <a:t> </a:t>
            </a:r>
            <a:r>
              <a:rPr lang="en-US" altLang="ko-KR"/>
              <a:t>8</a:t>
            </a:r>
            <a:r>
              <a:rPr lang="ko-KR" altLang="en-US"/>
              <a:t> </a:t>
            </a:r>
            <a:r>
              <a:rPr lang="en-US" altLang="ko-KR"/>
              <a:t>9</a:t>
            </a:r>
            <a:endParaRPr lang="en-US" altLang="ko-KR"/>
          </a:p>
        </p:txBody>
      </p:sp>
      <p:sp>
        <p:nvSpPr>
          <p:cNvPr id="23" name="가로 글상자 22"/>
          <p:cNvSpPr txBox="1"/>
          <p:nvPr/>
        </p:nvSpPr>
        <p:spPr>
          <a:xfrm>
            <a:off x="3277172" y="4540822"/>
            <a:ext cx="1105887" cy="3633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s.begin()</a:t>
            </a:r>
            <a:endParaRPr lang="en-US" altLang="ko-KR"/>
          </a:p>
        </p:txBody>
      </p:sp>
      <p:cxnSp>
        <p:nvCxnSpPr>
          <p:cNvPr id="24" name="화살표 23"/>
          <p:cNvCxnSpPr/>
          <p:nvPr/>
        </p:nvCxnSpPr>
        <p:spPr>
          <a:xfrm>
            <a:off x="4462801" y="4722514"/>
            <a:ext cx="805961" cy="0"/>
          </a:xfrm>
          <a:prstGeom prst="straightConnector1">
            <a:avLst/>
          </a:prstGeom>
          <a:ln>
            <a:headEnd w="med" len="med"/>
            <a:tailEnd type="arrow" w="med" len="med"/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346464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auto</a:t>
            </a:r>
            <a:r>
              <a:rPr lang="ko-KR" altLang="en-US"/>
              <a:t>는 무엇인가</a:t>
            </a:r>
            <a:endParaRPr lang="ko-KR" altLang="en-US"/>
          </a:p>
        </p:txBody>
      </p:sp>
      <p:sp>
        <p:nvSpPr>
          <p:cNvPr id="22" name="가로 글상자 21"/>
          <p:cNvSpPr txBox="1"/>
          <p:nvPr/>
        </p:nvSpPr>
        <p:spPr>
          <a:xfrm>
            <a:off x="1148248" y="1401642"/>
            <a:ext cx="9602426" cy="118165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400"/>
              <a:t>auto 키워드를 사용하면 초깃값의 형식에 맟춰 선언하는 인스턴스(변수)의 형식이 '자동'으로 결정</a:t>
            </a:r>
            <a:endParaRPr lang="en-US" altLang="ko-KR" sz="2400"/>
          </a:p>
          <a:p>
            <a:pPr lvl="0">
              <a:defRPr/>
            </a:pPr>
            <a:endParaRPr lang="en-US" altLang="ko-KR" sz="240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7994" y="2457028"/>
            <a:ext cx="7076012" cy="301530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31975" y="5545437"/>
            <a:ext cx="8528051" cy="88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346464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auto</a:t>
            </a:r>
            <a:r>
              <a:rPr lang="ko-KR" altLang="en-US"/>
              <a:t>를 안 쓰면</a:t>
            </a:r>
            <a:r>
              <a:rPr lang="en-US" altLang="ko-KR"/>
              <a:t>?</a:t>
            </a:r>
            <a:endParaRPr lang="en-US" altLang="ko-KR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11021" y="1924427"/>
            <a:ext cx="6674820" cy="372847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77644" y="2832855"/>
            <a:ext cx="2629723" cy="1192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346464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auto</a:t>
            </a:r>
            <a:r>
              <a:rPr lang="ko-KR" altLang="en-US"/>
              <a:t> 사용 시 주의사항 </a:t>
            </a:r>
            <a:endParaRPr lang="ko-KR" altLang="en-US"/>
          </a:p>
        </p:txBody>
      </p:sp>
      <p:sp>
        <p:nvSpPr>
          <p:cNvPr id="22" name="가로 글상자 21"/>
          <p:cNvSpPr txBox="1"/>
          <p:nvPr/>
        </p:nvSpPr>
        <p:spPr>
          <a:xfrm>
            <a:off x="1294787" y="2104746"/>
            <a:ext cx="9602426" cy="3008274"/>
          </a:xfrm>
          <a:prstGeom prst="rect">
            <a:avLst/>
          </a:prstGeom>
        </p:spPr>
        <p:txBody>
          <a:bodyPr wrap="square">
            <a:spAutoFit/>
          </a:bodyPr>
          <a:p>
            <a:pPr marL="444000" lvl="0" indent="-444000">
              <a:buFont typeface="Arial"/>
              <a:buChar char="•"/>
              <a:defRPr/>
            </a:pPr>
            <a:r>
              <a:rPr lang="en-US" altLang="ko-KR" sz="2400"/>
              <a:t>auto 키워드는 함수 매개변수로 사용할 수 없음</a:t>
            </a:r>
            <a:r>
              <a:rPr lang="ko-KR" altLang="en-US" sz="2400"/>
              <a:t> </a:t>
            </a:r>
            <a:br>
              <a:rPr lang="ko-KR" altLang="en-US" sz="2400"/>
            </a:br>
            <a:r>
              <a:rPr lang="en-US" altLang="ko-KR" sz="2400"/>
              <a:t>(</a:t>
            </a:r>
            <a:r>
              <a:rPr lang="ko-KR" altLang="en-US" sz="2400"/>
              <a:t>초기화가 안 됐기 때문</a:t>
            </a:r>
            <a:r>
              <a:rPr lang="en-US" altLang="ko-KR" sz="2400"/>
              <a:t>)</a:t>
            </a:r>
            <a:endParaRPr lang="en-US" altLang="ko-KR" sz="2400"/>
          </a:p>
          <a:p>
            <a:pPr marL="444000" lvl="0" indent="-444000">
              <a:buFont typeface="Arial"/>
              <a:buChar char="•"/>
              <a:defRPr/>
            </a:pPr>
            <a:endParaRPr lang="en-US" altLang="ko-KR" sz="2400"/>
          </a:p>
          <a:p>
            <a:pPr marL="444000" lvl="0" indent="-444000">
              <a:buFont typeface="Arial"/>
              <a:buChar char="•"/>
              <a:defRPr/>
            </a:pPr>
            <a:r>
              <a:rPr lang="en-US" altLang="ko-KR" sz="2400"/>
              <a:t>auto 키워드는 구조체나 클래스의 멤버 변수로 사용 불가</a:t>
            </a:r>
            <a:br>
              <a:rPr lang="ko-KR" altLang="en-US" sz="2400"/>
            </a:br>
            <a:r>
              <a:rPr lang="en-US" altLang="ko-KR" sz="2400"/>
              <a:t>(해당 객체 자료형 크기를 모르기 때문)</a:t>
            </a:r>
            <a:endParaRPr lang="en-US" altLang="ko-KR" sz="2400"/>
          </a:p>
          <a:p>
            <a:pPr marL="444000" lvl="0" indent="-444000">
              <a:buFont typeface="Arial"/>
              <a:buChar char="•"/>
              <a:defRPr/>
            </a:pPr>
            <a:endParaRPr lang="en-US" altLang="ko-KR" sz="2400"/>
          </a:p>
          <a:p>
            <a:pPr marL="444000" lvl="0" indent="-444000">
              <a:buFont typeface="Arial"/>
              <a:buChar char="•"/>
              <a:defRPr/>
            </a:pPr>
            <a:r>
              <a:rPr lang="en-US" altLang="ko-KR" sz="2400"/>
              <a:t>가독성이 떨어짐으로 적당히 사용해야 함</a:t>
            </a:r>
            <a:endParaRPr lang="en-US" altLang="ko-KR" sz="2400"/>
          </a:p>
          <a:p>
            <a:pPr lvl="0">
              <a:defRPr/>
            </a:pP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500" y="257018"/>
            <a:ext cx="11302999" cy="939784"/>
          </a:xfrm>
        </p:spPr>
        <p:txBody>
          <a:bodyPr/>
          <a:lstStyle/>
          <a:p>
            <a:pPr lvl="0" algn="ctr">
              <a:defRPr/>
            </a:pPr>
            <a:r>
              <a:rPr lang="en-US" altLang="ko-KR"/>
              <a:t>Set</a:t>
            </a:r>
            <a:r>
              <a:rPr lang="ko-KR" altLang="en-US"/>
              <a:t>의 메소드</a:t>
            </a:r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9538" y="2770946"/>
          <a:ext cx="10352922" cy="13161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704415"/>
                <a:gridCol w="6648507"/>
              </a:tblGrid>
              <a:tr h="4387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s.empty()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</a:t>
                      </a: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가 비어있다면 </a:t>
                      </a: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true, </a:t>
                      </a: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아니면 </a:t>
                      </a: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false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387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s.size()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에 들어있는 원소의 개수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3870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s.max_size()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s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accent2"/>
                          </a:solidFill>
                          <a:effectLst/>
                        </a:rPr>
                        <a:t>가 가질 수 있는 원소의 최대 개수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671</ep:Words>
  <ep:PresentationFormat>화면 슬라이드 쇼(4:3)</ep:PresentationFormat>
  <ep:Paragraphs>111</ep:Paragraphs>
  <ep:Slides>35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ep:HeadingPairs>
  <ep:TitlesOfParts>
    <vt:vector size="36" baseType="lpstr">
      <vt:lpstr>교차</vt:lpstr>
      <vt:lpstr>[6주차] Set, Map</vt:lpstr>
      <vt:lpstr>Set은 무엇인가?</vt:lpstr>
      <vt:lpstr>Set의 초기화</vt:lpstr>
      <vt:lpstr>슬라이드 4</vt:lpstr>
      <vt:lpstr>Set의 값 접근</vt:lpstr>
      <vt:lpstr>auto는 무엇인가</vt:lpstr>
      <vt:lpstr>auto를 안 쓰면?</vt:lpstr>
      <vt:lpstr>auto 사용 시 주의사항</vt:lpstr>
      <vt:lpstr>Set의 메소드</vt:lpstr>
      <vt:lpstr>슬라이드 10</vt:lpstr>
      <vt:lpstr>슬라이드 11</vt:lpstr>
      <vt:lpstr>Set의 erase</vt:lpstr>
      <vt:lpstr>erase(x) - (x : value)</vt:lpstr>
      <vt:lpstr>erase(x) - (x : iterator)</vt:lpstr>
      <vt:lpstr>erase(x1, x2) - (x1, x2 : iterator)</vt:lpstr>
      <vt:lpstr>슬라이드 16</vt:lpstr>
      <vt:lpstr>swap</vt:lpstr>
      <vt:lpstr>슬라이드 18</vt:lpstr>
      <vt:lpstr>find</vt:lpstr>
      <vt:lpstr>count</vt:lpstr>
      <vt:lpstr>lower_bound, upper_bound</vt:lpstr>
      <vt:lpstr>lower_bound, upper_bound</vt:lpstr>
      <vt:lpstr>2이상 9이하의 모든 값을 삭제</vt:lpstr>
      <vt:lpstr>2이상 9이하의 모든 값을 삭제</vt:lpstr>
      <vt:lpstr>multiset</vt:lpstr>
      <vt:lpstr>Map은 무엇인가?</vt:lpstr>
      <vt:lpstr>Map의 선언</vt:lpstr>
      <vt:lpstr>Map의 삽입, 삭제</vt:lpstr>
      <vt:lpstr>Map의 insert는 해당 key 값이 존재하면 실행 X</vt:lpstr>
      <vt:lpstr>인덱스 형태로 접근할 경우 값이 생긴다</vt:lpstr>
      <vt:lpstr>슬라이드 31</vt:lpstr>
      <vt:lpstr>Map의 메소드</vt:lpstr>
      <vt:lpstr>백준 - 단어 우월 효과 (25957)</vt:lpstr>
      <vt:lpstr>백준 - 문제 추천 시스템 Version 1 (21939)</vt:lpstr>
      <vt:lpstr>백준 - 문제 추천 시스템 Version 1 (21939)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2023-05-20T05:39:57.438</dcterms:created>
  <dc:creator>LEEMIINGU</dc:creator>
  <cp:lastModifiedBy>LEEMIINGU</cp:lastModifiedBy>
  <dcterms:modified xsi:type="dcterms:W3CDTF">2024-05-13T09:47:39.210</dcterms:modified>
  <cp:revision>141</cp:revision>
  <dc:title>우선순위 큐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