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notesMasterIdLst>
    <p:notesMasterId r:id="rId2"/>
  </p:notesMasterIdLst>
  <p:sldIdLst>
    <p:sldId id="291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0" r:id="rId18"/>
    <p:sldId id="289" r:id="rId19"/>
    <p:sldId id="271" r:id="rId20"/>
    <p:sldId id="272" r:id="rId21"/>
    <p:sldId id="273" r:id="rId22"/>
    <p:sldId id="27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주차별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주차 </a:t>
            </a:r>
            <a:r>
              <a:rPr lang="en-US" altLang="ko-KR"/>
              <a:t>: C++ STL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주차 </a:t>
            </a:r>
            <a:r>
              <a:rPr lang="en-US" altLang="ko-KR"/>
              <a:t>: </a:t>
            </a:r>
            <a:r>
              <a:rPr lang="ko-KR" altLang="en-US"/>
              <a:t>스택 </a:t>
            </a:r>
            <a:r>
              <a:rPr lang="en-US" altLang="ko-KR"/>
              <a:t>&amp;</a:t>
            </a:r>
            <a:r>
              <a:rPr lang="ko-KR" altLang="en-US"/>
              <a:t> 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주차 </a:t>
            </a:r>
            <a:r>
              <a:rPr lang="en-US" altLang="ko-KR"/>
              <a:t>:</a:t>
            </a:r>
            <a:r>
              <a:rPr lang="ko-KR" altLang="en-US"/>
              <a:t> 그래프 </a:t>
            </a:r>
            <a:r>
              <a:rPr lang="en-US" altLang="ko-KR"/>
              <a:t>(DFS, BFS, Flood Fill)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주차 </a:t>
            </a:r>
            <a:r>
              <a:rPr lang="en-US" altLang="ko-KR"/>
              <a:t>: </a:t>
            </a:r>
            <a:r>
              <a:rPr lang="ko-KR" altLang="en-US"/>
              <a:t>트리 </a:t>
            </a:r>
            <a:r>
              <a:rPr lang="en-US" altLang="ko-KR"/>
              <a:t>(</a:t>
            </a:r>
            <a:r>
              <a:rPr lang="ko-KR" altLang="en-US"/>
              <a:t>이진 트리</a:t>
            </a:r>
            <a:r>
              <a:rPr lang="en-US" altLang="ko-KR"/>
              <a:t>,</a:t>
            </a:r>
            <a:r>
              <a:rPr lang="ko-KR" altLang="en-US"/>
              <a:t> 트리 순회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5</a:t>
            </a:r>
            <a:r>
              <a:rPr lang="ko-KR" altLang="en-US"/>
              <a:t>주차 </a:t>
            </a:r>
            <a:r>
              <a:rPr lang="en-US" altLang="ko-KR"/>
              <a:t>: </a:t>
            </a:r>
            <a:r>
              <a:rPr lang="ko-KR" altLang="en-US"/>
              <a:t>우선순위 큐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</a:t>
            </a:r>
            <a:r>
              <a:rPr lang="ko-KR" altLang="en-US"/>
              <a:t>주차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Set, Map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String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4" name="내용 개체 틀 2"/>
          <p:cNvSpPr/>
          <p:nvPr/>
        </p:nvSpPr>
        <p:spPr>
          <a:xfrm>
            <a:off x="6934597" y="2097881"/>
            <a:ext cx="4508894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입력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Hello world!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6934596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6934597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8080ff"/>
                </a:solidFill>
                <a:latin typeface="Rix고딕 B"/>
                <a:ea typeface="Rix고딕 B"/>
                <a:cs typeface="Calibri"/>
              </a:rPr>
              <a:t>Hello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8080ff"/>
              </a:solidFill>
              <a:latin typeface="Rix고딕 B"/>
              <a:ea typeface="Rix고딕 B"/>
              <a:cs typeface="Calibri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r="20570"/>
          <a:stretch>
            <a:fillRect/>
          </a:stretch>
        </p:blipFill>
        <p:spPr>
          <a:xfrm>
            <a:off x="738583" y="1417638"/>
            <a:ext cx="5580697" cy="5169509"/>
          </a:xfrm>
          <a:prstGeom prst="rect">
            <a:avLst/>
          </a:prstGeom>
        </p:spPr>
      </p:pic>
      <p:sp>
        <p:nvSpPr>
          <p:cNvPr id="10" name="내용 개체 틀 2"/>
          <p:cNvSpPr/>
          <p:nvPr/>
        </p:nvSpPr>
        <p:spPr>
          <a:xfrm>
            <a:off x="6934596" y="4353718"/>
            <a:ext cx="4508894" cy="665559"/>
          </a:xfrm>
          <a:prstGeom prst="rect">
            <a:avLst/>
          </a:prstGeom>
        </p:spPr>
        <p:txBody>
          <a:bodyPr vert="horz" lIns="91440" tIns="45720" rIns="91440" bIns="45720">
            <a:normAutofit fontScale="77500" lnSpcReduction="20000"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공백을 기준으로 입력받는다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10" grpId="2" animBg="1"/>
    </p:bld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String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6934596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6934597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698" y="1417638"/>
            <a:ext cx="5721524" cy="3888581"/>
          </a:xfrm>
          <a:prstGeom prst="rect">
            <a:avLst/>
          </a:prstGeom>
        </p:spPr>
      </p:pic>
      <p:sp>
        <p:nvSpPr>
          <p:cNvPr id="13" name="내용 개체 틀 2"/>
          <p:cNvSpPr/>
          <p:nvPr/>
        </p:nvSpPr>
        <p:spPr>
          <a:xfrm>
            <a:off x="6934596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8080ff"/>
                </a:solidFill>
                <a:latin typeface="Rix고딕 B"/>
                <a:ea typeface="Rix고딕 B"/>
                <a:cs typeface="Calibri"/>
              </a:rPr>
              <a:t>D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8080ff"/>
              </a:solidFill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13" grpId="2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String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6934596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6934597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sp>
        <p:nvSpPr>
          <p:cNvPr id="13" name="내용 개체 틀 2"/>
          <p:cNvSpPr/>
          <p:nvPr/>
        </p:nvSpPr>
        <p:spPr>
          <a:xfrm>
            <a:off x="6934596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8080ff"/>
                </a:solidFill>
                <a:latin typeface="Rix고딕 B"/>
                <a:ea typeface="Rix고딕 B"/>
                <a:cs typeface="Calibri"/>
              </a:rPr>
              <a:t>Hello world!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8080ff"/>
              </a:solidFill>
              <a:latin typeface="Rix고딕 B"/>
              <a:ea typeface="Rix고딕 B"/>
              <a:cs typeface="Calibri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3631" y="1417638"/>
            <a:ext cx="5610760" cy="4984103"/>
          </a:xfrm>
          <a:prstGeom prst="rect">
            <a:avLst/>
          </a:prstGeom>
        </p:spPr>
      </p:pic>
      <p:sp>
        <p:nvSpPr>
          <p:cNvPr id="15" name="내용 개체 틀 2"/>
          <p:cNvSpPr/>
          <p:nvPr/>
        </p:nvSpPr>
        <p:spPr>
          <a:xfrm>
            <a:off x="6934597" y="2097881"/>
            <a:ext cx="4826394" cy="665559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String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끼리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+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연산 가능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13" grpId="2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String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6934596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?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sp>
        <p:nvSpPr>
          <p:cNvPr id="6" name="내용 개체 틀 2"/>
          <p:cNvSpPr/>
          <p:nvPr/>
        </p:nvSpPr>
        <p:spPr>
          <a:xfrm>
            <a:off x="6934597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sp>
        <p:nvSpPr>
          <p:cNvPr id="13" name="내용 개체 틀 2"/>
          <p:cNvSpPr/>
          <p:nvPr/>
        </p:nvSpPr>
        <p:spPr>
          <a:xfrm>
            <a:off x="6934596" y="3096220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8080ff"/>
                </a:solidFill>
                <a:latin typeface="Rix고딕 B"/>
                <a:ea typeface="Rix고딕 B"/>
                <a:cs typeface="Calibri"/>
              </a:rPr>
              <a:t>Hello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8080ff"/>
              </a:solidFill>
              <a:latin typeface="Rix고딕 B"/>
              <a:ea typeface="Rix고딕 B"/>
              <a:cs typeface="Calibri"/>
            </a:endParaRPr>
          </a:p>
        </p:txBody>
      </p:sp>
      <p:sp>
        <p:nvSpPr>
          <p:cNvPr id="15" name="내용 개체 틀 2"/>
          <p:cNvSpPr/>
          <p:nvPr/>
        </p:nvSpPr>
        <p:spPr>
          <a:xfrm>
            <a:off x="6934597" y="1572021"/>
            <a:ext cx="5153816" cy="1647825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10000"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String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끼리 비교 연산 가능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사전 순으로 </a:t>
            </a:r>
            <a:r>
              <a:rPr xmlns:mc="http://schemas.openxmlformats.org/markup-compatibility/2006" xmlns:hp="http://schemas.haansoft.com/office/presentation/8.0" kumimoji="0" lang="ko-KR" altLang="en-US" sz="3200" b="0" i="0" u="sng" strike="noStrike" kern="1200" cap="none" spc="0" normalizeH="0" baseline="0" mc:Ignorable="hp" hp:hslEmbossed="0">
                <a:solidFill>
                  <a:srgbClr val="ff0000"/>
                </a:solidFill>
                <a:latin typeface="Rix고딕 B"/>
                <a:ea typeface="Rix고딕 B"/>
                <a:cs typeface="Calibri"/>
              </a:rPr>
              <a:t>빠른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것이 더 작다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270" y="1417638"/>
            <a:ext cx="5486401" cy="4905482"/>
          </a:xfrm>
          <a:prstGeom prst="rect">
            <a:avLst/>
          </a:prstGeom>
        </p:spPr>
      </p:pic>
      <p:sp>
        <p:nvSpPr>
          <p:cNvPr id="17" name="내용 개체 틀 2"/>
          <p:cNvSpPr/>
          <p:nvPr/>
        </p:nvSpPr>
        <p:spPr>
          <a:xfrm>
            <a:off x="6934597" y="4016375"/>
            <a:ext cx="5153816" cy="259040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문자열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a, b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에 대해 아래 비교 연산이 가능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a == b		a != b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a &gt; b		</a:t>
            </a:r>
            <a:r>
              <a:rPr xmlns:mc="http://schemas.openxmlformats.org/markup-compatibility/2006" xmlns:hp="http://schemas.haansoft.com/office/presentation/8.0" kumimoji="0" lang="ko-KR" altLang="en-US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a &lt; b</a:t>
            </a:r>
            <a:endParaRPr xmlns:mc="http://schemas.openxmlformats.org/markup-compatibility/2006" xmlns:hp="http://schemas.haansoft.com/office/presentation/8.0" kumimoji="0" lang="en-US" altLang="ko-KR" sz="30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  <p:bldP spid="13" grpId="2" animBg="1"/>
      <p:bldP spid="17" grpId="3" animBg="1"/>
    </p:bld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String</a:t>
            </a:r>
            <a:endParaRPr lang="en-US" altLang="ko-KR">
              <a:latin typeface="Rix고딕 B"/>
              <a:ea typeface="Rix고딕 B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5829" y="2356802"/>
          <a:ext cx="10380342" cy="41247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8815"/>
                <a:gridCol w="7911527"/>
              </a:tblGrid>
              <a:tr h="694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>
                          <a:latin typeface="Rix고딕 B"/>
                          <a:ea typeface="Rix고딕 B"/>
                        </a:rPr>
                        <a:t>함수</a:t>
                      </a:r>
                      <a:endParaRPr lang="ko-KR" altLang="en-US" sz="30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>
                          <a:latin typeface="Rix고딕 B"/>
                          <a:ea typeface="Rix고딕 B"/>
                        </a:rPr>
                        <a:t>내용</a:t>
                      </a:r>
                      <a:endParaRPr lang="ko-KR" altLang="en-US" sz="30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.size()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길이를 반환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.append(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b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뒤에 문자열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b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를 이어붙임 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(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보통은 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+ 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연산을 사용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.erase(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,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e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번 인덱스부터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e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개의 문자를 지움</a:t>
                      </a:r>
                      <a:endParaRPr lang="ko-KR" altLang="en-US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.substr(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,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e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s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번 인덱스부터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e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개의 문자를 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string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형으로 반환</a:t>
                      </a:r>
                      <a:endParaRPr lang="ko-KR" altLang="en-US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getline(cin,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공백을 포함하여 개행 문자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(</a:t>
                      </a:r>
                      <a:r>
                        <a:rPr lang="en-US" altLang="ko-KR" sz="2300">
                          <a:latin typeface="Consolas"/>
                          <a:ea typeface="Rix고딕 B"/>
                        </a:rPr>
                        <a:t>’\n’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)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 전까지 입력을 받아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a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에 저장</a:t>
                      </a:r>
                      <a:endParaRPr lang="ko-KR" altLang="en-US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string</a:t>
            </a:r>
            <a:r>
              <a:rPr lang="ko-KR" altLang="en-US">
                <a:latin typeface="Rix고딕 B"/>
                <a:ea typeface="Rix고딕 B"/>
              </a:rPr>
              <a:t>은 다양한 함수를 지원한다</a:t>
            </a:r>
            <a:r>
              <a:rPr lang="en-US" altLang="ko-KR">
                <a:latin typeface="Rix고딕 B"/>
                <a:ea typeface="Rix고딕 B"/>
              </a:rPr>
              <a:t>.</a:t>
            </a:r>
            <a:endParaRPr lang="en-US" altLang="ko-KR">
              <a:latin typeface="Rix고딕 B"/>
              <a:ea typeface="Rix고딕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Vector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8" cy="2394494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#include &lt;vector&gt;	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헤더파일 선언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배열과 비슷하지만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,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크기를 미리 지정하지 않아도 무방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자료형으로 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int 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뿐만 아니라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 string, pair, vector 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등도 가능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3974" y="3812133"/>
            <a:ext cx="6944051" cy="2351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57374"/>
            <a:ext cx="10972798" cy="114300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Vector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586877"/>
            <a:ext cx="10972798" cy="935771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구조체 또한 </a:t>
            </a:r>
            <a:r>
              <a:rPr lang="en-US" altLang="ko-KR"/>
              <a:t>Vector</a:t>
            </a:r>
            <a:r>
              <a:rPr lang="ko-KR" altLang="en-US"/>
              <a:t>의 원소가 될 수 있다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140" y="2969403"/>
            <a:ext cx="4901799" cy="2648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15806" y="3373599"/>
            <a:ext cx="5131097" cy="1840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Vector</a:t>
            </a:r>
            <a:endParaRPr lang="en-US" altLang="ko-KR">
              <a:latin typeface="Rix고딕 B"/>
              <a:ea typeface="Rix고딕 B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905829" y="2356802"/>
          <a:ext cx="10385995" cy="39868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68815"/>
                <a:gridCol w="7917180"/>
              </a:tblGrid>
              <a:tr h="694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>
                          <a:latin typeface="Rix고딕 B"/>
                          <a:ea typeface="Rix고딕 B"/>
                        </a:rPr>
                        <a:t>함수</a:t>
                      </a:r>
                      <a:endParaRPr lang="ko-KR" altLang="en-US" sz="30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3000">
                          <a:latin typeface="Rix고딕 B"/>
                          <a:ea typeface="Rix고딕 B"/>
                        </a:rPr>
                        <a:t>내용</a:t>
                      </a:r>
                      <a:endParaRPr lang="ko-KR" altLang="en-US" sz="30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.size()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크기를 반환</a:t>
                      </a:r>
                      <a:endParaRPr lang="ko-KR" altLang="en-US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.push_back(x)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뒤에 </a:t>
                      </a: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x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를 추가함</a:t>
                      </a:r>
                      <a:endParaRPr lang="ko-KR" altLang="en-US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.pop_back()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맨 뒤의 값을 제거함 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(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따로 값을 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return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하지 않음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Vec.</a:t>
                      </a:r>
                      <a:r>
                        <a:rPr lang="en-US" altLang="ko-KR" sz="2300">
                          <a:solidFill>
                            <a:srgbClr val="000000"/>
                          </a:solidFill>
                          <a:latin typeface="Rix고딕 B"/>
                          <a:ea typeface="Rix고딕 B"/>
                        </a:rPr>
                        <a:t>back()</a:t>
                      </a:r>
                      <a:endParaRPr lang="en-US" altLang="ko-KR" sz="2300">
                        <a:solidFill>
                          <a:srgbClr val="000000"/>
                        </a:solidFill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맨 뒤의 값을 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return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.resize(N)</a:t>
                      </a:r>
                      <a:endParaRPr lang="en-US" altLang="ko-KR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300">
                          <a:solidFill>
                            <a:srgbClr val="ff0000"/>
                          </a:solidFill>
                          <a:latin typeface="Rix고딕 B"/>
                          <a:ea typeface="Rix고딕 B"/>
                        </a:rPr>
                        <a:t>Vec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의 크기를 </a:t>
                      </a:r>
                      <a:r>
                        <a:rPr lang="en-US" altLang="ko-KR" sz="2300">
                          <a:latin typeface="Rix고딕 B"/>
                          <a:ea typeface="Rix고딕 B"/>
                        </a:rPr>
                        <a:t>N</a:t>
                      </a:r>
                      <a:r>
                        <a:rPr lang="ko-KR" altLang="en-US" sz="2300">
                          <a:latin typeface="Rix고딕 B"/>
                          <a:ea typeface="Rix고딕 B"/>
                        </a:rPr>
                        <a:t>으로 변경</a:t>
                      </a:r>
                      <a:endParaRPr lang="ko-KR" altLang="en-US" sz="23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642694"/>
          </a:xfrm>
        </p:spPr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vector</a:t>
            </a:r>
            <a:r>
              <a:rPr lang="ko-KR" altLang="en-US">
                <a:latin typeface="Rix고딕 B"/>
                <a:ea typeface="Rix고딕 B"/>
              </a:rPr>
              <a:t>에서 지원하는 함수들</a:t>
            </a:r>
            <a:endParaRPr lang="en-US" altLang="ko-KR">
              <a:latin typeface="Rix고딕 B"/>
              <a:ea typeface="Rix고딕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Vector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1460103"/>
          </a:xfrm>
        </p:spPr>
        <p:txBody>
          <a:bodyPr/>
          <a:lstStyle/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원소 삽입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	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Vec.push_back(6);</a:t>
            </a: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</p:txBody>
      </p:sp>
      <p:grpSp>
        <p:nvGrpSpPr>
          <p:cNvPr id="15" name=""/>
          <p:cNvGrpSpPr/>
          <p:nvPr/>
        </p:nvGrpSpPr>
        <p:grpSpPr>
          <a:xfrm rot="0">
            <a:off x="714048" y="2378273"/>
            <a:ext cx="10763904" cy="1364059"/>
            <a:chOff x="414574" y="2699941"/>
            <a:chExt cx="10763904" cy="1364059"/>
          </a:xfrm>
        </p:grpSpPr>
        <p:grpSp>
          <p:nvGrpSpPr>
            <p:cNvPr id="13" name=""/>
            <p:cNvGrpSpPr/>
            <p:nvPr/>
          </p:nvGrpSpPr>
          <p:grpSpPr>
            <a:xfrm rot="0">
              <a:off x="414574" y="2699941"/>
              <a:ext cx="10763904" cy="1364059"/>
              <a:chOff x="414574" y="2699940"/>
              <a:chExt cx="10763904" cy="1364059"/>
            </a:xfrm>
          </p:grpSpPr>
          <p:sp>
            <p:nvSpPr>
              <p:cNvPr id="10" name=""/>
              <p:cNvSpPr/>
              <p:nvPr/>
            </p:nvSpPr>
            <p:spPr>
              <a:xfrm>
                <a:off x="9464474" y="2699940"/>
                <a:ext cx="1714004" cy="99695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6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grpSp>
            <p:nvGrpSpPr>
              <p:cNvPr id="12" name=""/>
              <p:cNvGrpSpPr/>
              <p:nvPr/>
            </p:nvGrpSpPr>
            <p:grpSpPr>
              <a:xfrm rot="0">
                <a:off x="414574" y="3067050"/>
                <a:ext cx="8186700" cy="996950"/>
                <a:chOff x="414573" y="3067050"/>
                <a:chExt cx="8186700" cy="996950"/>
              </a:xfrm>
            </p:grpSpPr>
            <p:grpSp>
              <p:nvGrpSpPr>
                <p:cNvPr id="5" name=""/>
                <p:cNvGrpSpPr/>
                <p:nvPr/>
              </p:nvGrpSpPr>
              <p:grpSpPr>
                <a:xfrm rot="0">
                  <a:off x="1745256" y="3067050"/>
                  <a:ext cx="6856017" cy="996950"/>
                  <a:chOff x="2047873" y="3863181"/>
                  <a:chExt cx="8334376" cy="1431131"/>
                </a:xfrm>
              </p:grpSpPr>
              <p:sp>
                <p:nvSpPr>
                  <p:cNvPr id="6" name=""/>
                  <p:cNvSpPr/>
                  <p:nvPr/>
                </p:nvSpPr>
                <p:spPr>
                  <a:xfrm>
                    <a:off x="2047873" y="3863181"/>
                    <a:ext cx="2083594" cy="14311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4000">
                        <a:latin typeface="Rix고딕 B"/>
                        <a:ea typeface="Rix고딕 B"/>
                      </a:rPr>
                      <a:t>1</a:t>
                    </a:r>
                    <a:endParaRPr lang="en-US" altLang="ko-KR" sz="4000">
                      <a:latin typeface="Rix고딕 B"/>
                      <a:ea typeface="Rix고딕 B"/>
                    </a:endParaRPr>
                  </a:p>
                </p:txBody>
              </p:sp>
              <p:sp>
                <p:nvSpPr>
                  <p:cNvPr id="7" name=""/>
                  <p:cNvSpPr/>
                  <p:nvPr/>
                </p:nvSpPr>
                <p:spPr>
                  <a:xfrm>
                    <a:off x="4131468" y="3863181"/>
                    <a:ext cx="2083594" cy="14311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4000">
                        <a:latin typeface="Rix고딕 B"/>
                        <a:ea typeface="Rix고딕 B"/>
                      </a:rPr>
                      <a:t>3</a:t>
                    </a:r>
                    <a:endParaRPr lang="en-US" altLang="ko-KR" sz="4000">
                      <a:latin typeface="Rix고딕 B"/>
                      <a:ea typeface="Rix고딕 B"/>
                    </a:endParaRPr>
                  </a:p>
                </p:txBody>
              </p:sp>
              <p:sp>
                <p:nvSpPr>
                  <p:cNvPr id="8" name=""/>
                  <p:cNvSpPr/>
                  <p:nvPr/>
                </p:nvSpPr>
                <p:spPr>
                  <a:xfrm>
                    <a:off x="6215062" y="3863181"/>
                    <a:ext cx="2083594" cy="14311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4000">
                        <a:latin typeface="Rix고딕 B"/>
                        <a:ea typeface="Rix고딕 B"/>
                      </a:rPr>
                      <a:t>7</a:t>
                    </a:r>
                    <a:endParaRPr lang="en-US" altLang="ko-KR" sz="4000">
                      <a:latin typeface="Rix고딕 B"/>
                      <a:ea typeface="Rix고딕 B"/>
                    </a:endParaRPr>
                  </a:p>
                </p:txBody>
              </p:sp>
              <p:sp>
                <p:nvSpPr>
                  <p:cNvPr id="9" name=""/>
                  <p:cNvSpPr/>
                  <p:nvPr/>
                </p:nvSpPr>
                <p:spPr>
                  <a:xfrm>
                    <a:off x="8298656" y="3863181"/>
                    <a:ext cx="2083594" cy="14311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4000">
                        <a:latin typeface="Rix고딕 B"/>
                        <a:ea typeface="Rix고딕 B"/>
                      </a:rPr>
                      <a:t>12</a:t>
                    </a:r>
                    <a:endParaRPr lang="en-US" altLang="ko-KR" sz="4000">
                      <a:latin typeface="Rix고딕 B"/>
                      <a:ea typeface="Rix고딕 B"/>
                    </a:endParaRPr>
                  </a:p>
                </p:txBody>
              </p:sp>
            </p:grpSp>
            <p:sp>
              <p:nvSpPr>
                <p:cNvPr id="11" name=""/>
                <p:cNvSpPr txBox="1"/>
                <p:nvPr/>
              </p:nvSpPr>
              <p:spPr>
                <a:xfrm>
                  <a:off x="414573" y="3279735"/>
                  <a:ext cx="1330683" cy="5715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pPr>
                    <a:defRPr/>
                  </a:pPr>
                  <a:r>
                    <a:rPr lang="en-US" altLang="ko-KR" sz="3200">
                      <a:latin typeface="Rix고딕 B"/>
                      <a:ea typeface="Rix고딕 B"/>
                    </a:rPr>
                    <a:t>Vec = </a:t>
                  </a:r>
                  <a:endParaRPr lang="en-US" altLang="ko-KR" sz="3200">
                    <a:latin typeface="Rix고딕 B"/>
                    <a:ea typeface="Rix고딕 B"/>
                  </a:endParaRPr>
                </a:p>
              </p:txBody>
            </p:sp>
          </p:grpSp>
        </p:grpSp>
        <p:cxnSp>
          <p:nvCxnSpPr>
            <p:cNvPr id="14" name=""/>
            <p:cNvCxnSpPr>
              <a:stCxn id="10" idx="1"/>
              <a:endCxn id="9" idx="3"/>
            </p:cNvCxnSpPr>
            <p:nvPr/>
          </p:nvCxnSpPr>
          <p:spPr>
            <a:xfrm flipH="1">
              <a:off x="8601274" y="3198416"/>
              <a:ext cx="863210" cy="367109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내용 개체 틀 2"/>
          <p:cNvSpPr/>
          <p:nvPr/>
        </p:nvSpPr>
        <p:spPr>
          <a:xfrm>
            <a:off x="609601" y="3974702"/>
            <a:ext cx="10972798" cy="146010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원소 삭제</a:t>
            </a:r>
            <a:endPara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Vec.pop_back();</a:t>
            </a:r>
            <a:endParaRPr xmlns:mc="http://schemas.openxmlformats.org/markup-compatibility/2006" xmlns:hp="http://schemas.haansoft.com/office/presentation/8.0" kumimoji="0" lang="en-US" altLang="ko-KR" sz="2900" b="0" i="0" u="none" strike="noStrike" kern="1200" cap="none" spc="0" normalizeH="0" baseline="0" mc:Ignorable="hp" hp:hslEmbossed="0">
              <a:solidFill>
                <a:schemeClr val="tx1"/>
              </a:solidFill>
              <a:latin typeface="Rix고딕 B"/>
              <a:ea typeface="Rix고딕 B"/>
              <a:cs typeface="Calibri"/>
            </a:endParaRPr>
          </a:p>
        </p:txBody>
      </p:sp>
      <p:grpSp>
        <p:nvGrpSpPr>
          <p:cNvPr id="30" name=""/>
          <p:cNvGrpSpPr/>
          <p:nvPr/>
        </p:nvGrpSpPr>
        <p:grpSpPr>
          <a:xfrm rot="0">
            <a:off x="714048" y="4192984"/>
            <a:ext cx="10868351" cy="1923851"/>
            <a:chOff x="714048" y="4192984"/>
            <a:chExt cx="10868351" cy="1923851"/>
          </a:xfrm>
        </p:grpSpPr>
        <p:grpSp>
          <p:nvGrpSpPr>
            <p:cNvPr id="18" name=""/>
            <p:cNvGrpSpPr/>
            <p:nvPr/>
          </p:nvGrpSpPr>
          <p:grpSpPr>
            <a:xfrm rot="0">
              <a:off x="714048" y="4752776"/>
              <a:ext cx="10763904" cy="1364059"/>
              <a:chOff x="414574" y="2699940"/>
              <a:chExt cx="10763904" cy="1364059"/>
            </a:xfrm>
          </p:grpSpPr>
          <p:sp>
            <p:nvSpPr>
              <p:cNvPr id="19" name=""/>
              <p:cNvSpPr/>
              <p:nvPr/>
            </p:nvSpPr>
            <p:spPr>
              <a:xfrm>
                <a:off x="9464474" y="2699940"/>
                <a:ext cx="1714004" cy="99695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6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grpSp>
            <p:nvGrpSpPr>
              <p:cNvPr id="20" name=""/>
              <p:cNvGrpSpPr/>
              <p:nvPr/>
            </p:nvGrpSpPr>
            <p:grpSpPr>
              <a:xfrm rot="0">
                <a:off x="414574" y="3067050"/>
                <a:ext cx="8186700" cy="996950"/>
                <a:chOff x="414573" y="3067050"/>
                <a:chExt cx="8186700" cy="996950"/>
              </a:xfrm>
            </p:grpSpPr>
            <p:grpSp>
              <p:nvGrpSpPr>
                <p:cNvPr id="21" name=""/>
                <p:cNvGrpSpPr/>
                <p:nvPr/>
              </p:nvGrpSpPr>
              <p:grpSpPr>
                <a:xfrm rot="0">
                  <a:off x="1745256" y="3067050"/>
                  <a:ext cx="6856017" cy="996950"/>
                  <a:chOff x="2047873" y="3863181"/>
                  <a:chExt cx="8334376" cy="1431131"/>
                </a:xfrm>
              </p:grpSpPr>
              <p:sp>
                <p:nvSpPr>
                  <p:cNvPr id="22" name=""/>
                  <p:cNvSpPr/>
                  <p:nvPr/>
                </p:nvSpPr>
                <p:spPr>
                  <a:xfrm>
                    <a:off x="2047873" y="3863181"/>
                    <a:ext cx="2083594" cy="14311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4000">
                        <a:latin typeface="Rix고딕 B"/>
                        <a:ea typeface="Rix고딕 B"/>
                      </a:rPr>
                      <a:t>1</a:t>
                    </a:r>
                    <a:endParaRPr lang="en-US" altLang="ko-KR" sz="4000">
                      <a:latin typeface="Rix고딕 B"/>
                      <a:ea typeface="Rix고딕 B"/>
                    </a:endParaRPr>
                  </a:p>
                </p:txBody>
              </p:sp>
              <p:sp>
                <p:nvSpPr>
                  <p:cNvPr id="23" name=""/>
                  <p:cNvSpPr/>
                  <p:nvPr/>
                </p:nvSpPr>
                <p:spPr>
                  <a:xfrm>
                    <a:off x="4131468" y="3863181"/>
                    <a:ext cx="2083594" cy="14311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4000">
                        <a:latin typeface="Rix고딕 B"/>
                        <a:ea typeface="Rix고딕 B"/>
                      </a:rPr>
                      <a:t>3</a:t>
                    </a:r>
                    <a:endParaRPr lang="en-US" altLang="ko-KR" sz="4000">
                      <a:latin typeface="Rix고딕 B"/>
                      <a:ea typeface="Rix고딕 B"/>
                    </a:endParaRPr>
                  </a:p>
                </p:txBody>
              </p:sp>
              <p:sp>
                <p:nvSpPr>
                  <p:cNvPr id="24" name=""/>
                  <p:cNvSpPr/>
                  <p:nvPr/>
                </p:nvSpPr>
                <p:spPr>
                  <a:xfrm>
                    <a:off x="6215062" y="3863181"/>
                    <a:ext cx="2083594" cy="14311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4000">
                        <a:latin typeface="Rix고딕 B"/>
                        <a:ea typeface="Rix고딕 B"/>
                      </a:rPr>
                      <a:t>7</a:t>
                    </a:r>
                    <a:endParaRPr lang="en-US" altLang="ko-KR" sz="4000">
                      <a:latin typeface="Rix고딕 B"/>
                      <a:ea typeface="Rix고딕 B"/>
                    </a:endParaRPr>
                  </a:p>
                </p:txBody>
              </p:sp>
              <p:sp>
                <p:nvSpPr>
                  <p:cNvPr id="25" name=""/>
                  <p:cNvSpPr/>
                  <p:nvPr/>
                </p:nvSpPr>
                <p:spPr>
                  <a:xfrm>
                    <a:off x="8298656" y="3863181"/>
                    <a:ext cx="2083594" cy="143113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4000">
                        <a:latin typeface="Rix고딕 B"/>
                        <a:ea typeface="Rix고딕 B"/>
                      </a:rPr>
                      <a:t>12</a:t>
                    </a:r>
                    <a:endParaRPr lang="en-US" altLang="ko-KR" sz="4000">
                      <a:latin typeface="Rix고딕 B"/>
                      <a:ea typeface="Rix고딕 B"/>
                    </a:endParaRPr>
                  </a:p>
                </p:txBody>
              </p:sp>
            </p:grpSp>
            <p:sp>
              <p:nvSpPr>
                <p:cNvPr id="26" name=""/>
                <p:cNvSpPr txBox="1"/>
                <p:nvPr/>
              </p:nvSpPr>
              <p:spPr>
                <a:xfrm>
                  <a:off x="414573" y="3279735"/>
                  <a:ext cx="1330683" cy="57158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ko-KR" sz="3200">
                      <a:latin typeface="Rix고딕 B"/>
                      <a:ea typeface="Rix고딕 B"/>
                    </a:rPr>
                    <a:t>Vec = </a:t>
                  </a:r>
                  <a:endParaRPr lang="en-US" altLang="ko-KR" sz="3200">
                    <a:latin typeface="Rix고딕 B"/>
                    <a:ea typeface="Rix고딕 B"/>
                  </a:endParaRPr>
                </a:p>
              </p:txBody>
            </p:sp>
          </p:grpSp>
        </p:grpSp>
        <p:cxnSp>
          <p:nvCxnSpPr>
            <p:cNvPr id="29" name=""/>
            <p:cNvCxnSpPr/>
            <p:nvPr/>
          </p:nvCxnSpPr>
          <p:spPr>
            <a:xfrm flipV="1">
              <a:off x="10645164" y="4192984"/>
              <a:ext cx="937235" cy="664765"/>
            </a:xfrm>
            <a:prstGeom prst="bentConnector3">
              <a:avLst>
                <a:gd name="adj1" fmla="val 846"/>
              </a:avLst>
            </a:prstGeom>
            <a:ln w="635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Vector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배열의 크기를 정확히 정하기 어려울 때 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(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동적 할당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)</a:t>
            </a: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특정한 값들을 저장해두어야 할 때</a:t>
            </a:r>
            <a:endParaRPr lang="ko-KR" altLang="en-US" sz="2900"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1958975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 sz="5400">
                <a:latin typeface="Rix고딕 B"/>
                <a:ea typeface="Rix고딕 B"/>
              </a:rPr>
              <a:t>C++</a:t>
            </a:r>
            <a:r>
              <a:rPr lang="ko-KR" altLang="en-US" sz="5400">
                <a:latin typeface="Rix고딕 B"/>
                <a:ea typeface="Rix고딕 B"/>
              </a:rPr>
              <a:t> </a:t>
            </a:r>
            <a:r>
              <a:rPr lang="en-US" altLang="ko-KR" sz="5400">
                <a:latin typeface="Rix고딕 B"/>
                <a:ea typeface="Rix고딕 B"/>
              </a:rPr>
              <a:t>Standard Template Library</a:t>
            </a:r>
            <a:endParaRPr lang="en-US" altLang="ko-KR" sz="5400">
              <a:latin typeface="Rix고딕 B"/>
              <a:ea typeface="Rix고딕 B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0&amp;1</a:t>
            </a:r>
            <a:r>
              <a:rPr lang="ko-KR" altLang="en-US"/>
              <a:t> </a:t>
            </a:r>
            <a:r>
              <a:rPr lang="en-US" altLang="ko-KR"/>
              <a:t>Data Structures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Pair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#include &lt;utility&gt; 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	헤더파일 선언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임의의 </a:t>
            </a:r>
            <a:r>
              <a:rPr lang="ko-KR" altLang="en-US" sz="2900">
                <a:solidFill>
                  <a:srgbClr val="ff0000"/>
                </a:solidFill>
                <a:effectLst/>
                <a:latin typeface="Rix고딕 B"/>
                <a:ea typeface="Rix고딕 B"/>
                <a:cs typeface="Calibri"/>
              </a:rPr>
              <a:t>두 자료형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의 </a:t>
            </a:r>
            <a:r>
              <a:rPr lang="ko-KR" altLang="en-US" sz="2900">
                <a:solidFill>
                  <a:srgbClr val="ff0000"/>
                </a:solidFill>
                <a:latin typeface="Rix고딕 B"/>
                <a:ea typeface="Rix고딕 B"/>
                <a:cs typeface="Calibri"/>
              </a:rPr>
              <a:t>묶음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int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형과 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int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형의 쌍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(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페어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)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a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는 다음과 같이 표현</a:t>
            </a:r>
            <a:endParaRPr lang="en-US" altLang="ko-KR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68748" y="4418806"/>
            <a:ext cx="7654503" cy="917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Pair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16" y="1610121"/>
            <a:ext cx="11230767" cy="4148932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아래와 같이 페어의 원소를 또 다른 페어나 벡터 등으로도 지정할 수 있다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.</a:t>
            </a: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0391" y="2852142"/>
            <a:ext cx="9011218" cy="166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Pair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15" y="1354533"/>
            <a:ext cx="11230767" cy="414893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페어는 다음과 같이 초기화할 수 있다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.</a:t>
            </a: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직접 초기화 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(</a:t>
            </a:r>
            <a:r>
              <a:rPr lang="ko-KR" altLang="en-US" sz="2900">
                <a:solidFill>
                  <a:srgbClr val="ff0000"/>
                </a:solidFill>
                <a:latin typeface="Rix고딕 B"/>
                <a:ea typeface="Rix고딕 B"/>
                <a:cs typeface="Calibri"/>
              </a:rPr>
              <a:t>중괄호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사용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)</a:t>
            </a: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make_pair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함수 사용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02908" y="2909093"/>
            <a:ext cx="7986183" cy="69850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45499" y="4610100"/>
            <a:ext cx="9701003" cy="634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Pair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15" y="1354533"/>
            <a:ext cx="11230767" cy="414893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페어의 원소에 접근할 때는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첫 번째 원소 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=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first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두 번째 원소 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= second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76871" y="3824288"/>
            <a:ext cx="7038256" cy="1679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Pair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0615" y="1354533"/>
            <a:ext cx="11230767" cy="414893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2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가 출력되게 하려면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?</a:t>
            </a: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3697" y="1968499"/>
            <a:ext cx="9284607" cy="1460500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5940" y="4810522"/>
            <a:ext cx="8800119" cy="957660"/>
          </a:xfrm>
          <a:prstGeom prst="rect">
            <a:avLst/>
          </a:prstGeom>
        </p:spPr>
      </p:pic>
      <p:grpSp>
        <p:nvGrpSpPr>
          <p:cNvPr id="45" name=""/>
          <p:cNvGrpSpPr/>
          <p:nvPr/>
        </p:nvGrpSpPr>
        <p:grpSpPr>
          <a:xfrm rot="0">
            <a:off x="3941803" y="2245320"/>
            <a:ext cx="3682166" cy="1800899"/>
            <a:chOff x="3941803" y="2245320"/>
            <a:chExt cx="3682166" cy="1800899"/>
          </a:xfrm>
        </p:grpSpPr>
        <p:sp>
          <p:nvSpPr>
            <p:cNvPr id="43" name=""/>
            <p:cNvSpPr/>
            <p:nvPr/>
          </p:nvSpPr>
          <p:spPr>
            <a:xfrm>
              <a:off x="5560219" y="2245320"/>
              <a:ext cx="2063750" cy="1533922"/>
            </a:xfrm>
            <a:prstGeom prst="donut">
              <a:avLst>
                <a:gd name="adj" fmla="val 870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"/>
            <p:cNvSpPr txBox="1"/>
            <p:nvPr/>
          </p:nvSpPr>
          <p:spPr>
            <a:xfrm>
              <a:off x="3941803" y="3429000"/>
              <a:ext cx="1916072" cy="6172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3500" b="1">
                  <a:solidFill>
                    <a:srgbClr val="ff0000"/>
                  </a:solidFill>
                  <a:latin typeface="Rix고딕 B"/>
                  <a:ea typeface="Rix고딕 B"/>
                </a:rPr>
                <a:t>second</a:t>
              </a:r>
              <a:endParaRPr lang="en-US" altLang="ko-KR" sz="3500" b="1">
                <a:solidFill>
                  <a:srgbClr val="ff0000"/>
                </a:solidFill>
                <a:latin typeface="Rix고딕 B"/>
                <a:ea typeface="Rix고딕 B"/>
              </a:endParaRPr>
            </a:p>
          </p:txBody>
        </p:sp>
      </p:grpSp>
      <p:sp>
        <p:nvSpPr>
          <p:cNvPr id="46" name=""/>
          <p:cNvSpPr txBox="1"/>
          <p:nvPr/>
        </p:nvSpPr>
        <p:spPr>
          <a:xfrm>
            <a:off x="8462367" y="3825875"/>
            <a:ext cx="249198" cy="3632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  <p:grpSp>
        <p:nvGrpSpPr>
          <p:cNvPr id="49" name=""/>
          <p:cNvGrpSpPr/>
          <p:nvPr/>
        </p:nvGrpSpPr>
        <p:grpSpPr>
          <a:xfrm rot="0">
            <a:off x="5517573" y="2577703"/>
            <a:ext cx="1247360" cy="1699894"/>
            <a:chOff x="5517573" y="2577703"/>
            <a:chExt cx="1247360" cy="1699894"/>
          </a:xfrm>
        </p:grpSpPr>
        <p:sp>
          <p:nvSpPr>
            <p:cNvPr id="47" name=""/>
            <p:cNvSpPr txBox="1"/>
            <p:nvPr/>
          </p:nvSpPr>
          <p:spPr>
            <a:xfrm>
              <a:off x="5517573" y="3737372"/>
              <a:ext cx="1156854" cy="54022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 sz="3000" b="1">
                  <a:solidFill>
                    <a:srgbClr val="0000ff"/>
                  </a:solidFill>
                  <a:latin typeface="Rix고딕 B"/>
                  <a:ea typeface="Rix고딕 B"/>
                </a:rPr>
                <a:t>first</a:t>
              </a:r>
              <a:endParaRPr lang="en-US" altLang="ko-KR" sz="3000" b="1">
                <a:solidFill>
                  <a:srgbClr val="0000ff"/>
                </a:solidFill>
                <a:latin typeface="Rix고딕 B"/>
                <a:ea typeface="Rix고딕 B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5801936" y="2577703"/>
              <a:ext cx="962997" cy="898921"/>
            </a:xfrm>
            <a:prstGeom prst="donut">
              <a:avLst>
                <a:gd name="adj" fmla="val 8703"/>
              </a:avLst>
            </a:prstGeom>
            <a:solidFill>
              <a:srgbClr val="42c7f1"/>
            </a:solidFill>
            <a:ln>
              <a:solidFill>
                <a:srgbClr val="42c7f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1" animBg="1"/>
    </p:bld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Pair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이차원 좌표를 나타낼 때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무엇인가 짝이 되어야 하는 자료의 연속이 있을 때</a:t>
            </a:r>
            <a:endParaRPr lang="ko-KR" altLang="en-US" sz="2900"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Sort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#include &lt;algorithm&gt;		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헤더파일 선언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배열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,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벡터 등을 </a:t>
            </a:r>
            <a:r>
              <a:rPr lang="ko-KR" altLang="en-US" sz="2900">
                <a:solidFill>
                  <a:srgbClr val="ff0000"/>
                </a:solidFill>
                <a:latin typeface="Rix고딕 B"/>
                <a:ea typeface="Rix고딕 B"/>
                <a:cs typeface="Calibri"/>
              </a:rPr>
              <a:t>정렬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할 수 있는 함수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1941213" y="3197225"/>
            <a:ext cx="8309573" cy="954881"/>
            <a:chOff x="1363262" y="3783806"/>
            <a:chExt cx="8309573" cy="954881"/>
          </a:xfrm>
        </p:grpSpPr>
        <p:grpSp>
          <p:nvGrpSpPr>
            <p:cNvPr id="42" name=""/>
            <p:cNvGrpSpPr/>
            <p:nvPr/>
          </p:nvGrpSpPr>
          <p:grpSpPr>
            <a:xfrm rot="0">
              <a:off x="1363262" y="3783806"/>
              <a:ext cx="6647658" cy="954881"/>
              <a:chOff x="2047873" y="3863181"/>
              <a:chExt cx="8334376" cy="1431131"/>
            </a:xfrm>
          </p:grpSpPr>
          <p:sp>
            <p:nvSpPr>
              <p:cNvPr id="43" name=""/>
              <p:cNvSpPr/>
              <p:nvPr/>
            </p:nvSpPr>
            <p:spPr>
              <a:xfrm>
                <a:off x="2047873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9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4131468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4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6215062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6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8298656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2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</p:grpSp>
        <p:sp>
          <p:nvSpPr>
            <p:cNvPr id="47" name=""/>
            <p:cNvSpPr/>
            <p:nvPr/>
          </p:nvSpPr>
          <p:spPr>
            <a:xfrm>
              <a:off x="8010920" y="3783806"/>
              <a:ext cx="1661914" cy="95488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0">
                  <a:latin typeface="Rix고딕 B"/>
                  <a:ea typeface="Rix고딕 B"/>
                </a:rPr>
                <a:t>3</a:t>
              </a:r>
              <a:endParaRPr lang="en-US" altLang="ko-KR" sz="4000">
                <a:latin typeface="Rix고딕 B"/>
                <a:ea typeface="Rix고딕 B"/>
              </a:endParaRPr>
            </a:p>
          </p:txBody>
        </p:sp>
      </p:grpSp>
      <p:cxnSp>
        <p:nvCxnSpPr>
          <p:cNvPr id="49" name=""/>
          <p:cNvCxnSpPr>
            <a:stCxn id="45" idx="2"/>
            <a:endCxn id="54" idx="0"/>
          </p:cNvCxnSpPr>
          <p:nvPr/>
        </p:nvCxnSpPr>
        <p:spPr>
          <a:xfrm rot="16200000" flipH="1" flipV="1">
            <a:off x="5648923" y="4599187"/>
            <a:ext cx="894156" cy="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1941214" y="5046266"/>
            <a:ext cx="8309573" cy="954881"/>
            <a:chOff x="1363262" y="3783806"/>
            <a:chExt cx="8309573" cy="954881"/>
          </a:xfrm>
        </p:grpSpPr>
        <p:grpSp>
          <p:nvGrpSpPr>
            <p:cNvPr id="51" name=""/>
            <p:cNvGrpSpPr/>
            <p:nvPr/>
          </p:nvGrpSpPr>
          <p:grpSpPr>
            <a:xfrm rot="0">
              <a:off x="1363262" y="3783806"/>
              <a:ext cx="6647658" cy="954881"/>
              <a:chOff x="2047873" y="3863181"/>
              <a:chExt cx="8334376" cy="1431131"/>
            </a:xfrm>
          </p:grpSpPr>
          <p:sp>
            <p:nvSpPr>
              <p:cNvPr id="52" name=""/>
              <p:cNvSpPr/>
              <p:nvPr/>
            </p:nvSpPr>
            <p:spPr>
              <a:xfrm>
                <a:off x="2047873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2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4131468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3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6215062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4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8298656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6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</p:grpSp>
        <p:sp>
          <p:nvSpPr>
            <p:cNvPr id="56" name=""/>
            <p:cNvSpPr/>
            <p:nvPr/>
          </p:nvSpPr>
          <p:spPr>
            <a:xfrm>
              <a:off x="8010920" y="3783806"/>
              <a:ext cx="1661914" cy="95488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4000">
                  <a:latin typeface="Rix고딕 B"/>
                  <a:ea typeface="Rix고딕 B"/>
                </a:rPr>
                <a:t>9</a:t>
              </a:r>
              <a:endParaRPr lang="en-US" altLang="ko-KR" sz="4000">
                <a:latin typeface="Rix고딕 B"/>
                <a:ea typeface="Rix고딕 B"/>
              </a:endParaRPr>
            </a:p>
          </p:txBody>
        </p:sp>
      </p:grpSp>
      <p:sp>
        <p:nvSpPr>
          <p:cNvPr id="57" name=""/>
          <p:cNvSpPr txBox="1"/>
          <p:nvPr/>
        </p:nvSpPr>
        <p:spPr>
          <a:xfrm>
            <a:off x="3848695" y="4363206"/>
            <a:ext cx="2013308" cy="4719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500">
                <a:latin typeface="Rix고딕 B"/>
                <a:ea typeface="Rix고딕 B"/>
              </a:rPr>
              <a:t>오름차순 정렬</a:t>
            </a:r>
            <a:endParaRPr lang="ko-KR" altLang="en-US" sz="2500">
              <a:latin typeface="Rix고딕 B"/>
              <a:ea typeface="Rix고딕 B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6422030" y="4363206"/>
            <a:ext cx="4289785" cy="471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500">
                <a:latin typeface="Rix고딕 B"/>
                <a:ea typeface="Rix고딕 B"/>
              </a:rPr>
              <a:t>sort( Vec.begin(), Vec.end() )</a:t>
            </a:r>
            <a:endParaRPr lang="en-US" altLang="ko-KR" sz="2500">
              <a:latin typeface="Rix고딕 B"/>
              <a:ea typeface="Rix고딕 B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07939" y="3366056"/>
            <a:ext cx="1433275" cy="617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3500">
                <a:latin typeface="Rix고딕 B"/>
                <a:ea typeface="Rix고딕 B"/>
              </a:rPr>
              <a:t>Vec = </a:t>
            </a:r>
            <a:endParaRPr lang="en-US" altLang="ko-KR" sz="3500">
              <a:latin typeface="Rix고딕 B"/>
              <a:ea typeface="Rix고딕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Sort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>
            <a:normAutofit lnSpcReduction="10000"/>
          </a:bodyPr>
          <a:lstStyle/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5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776" y="1942306"/>
            <a:ext cx="5796224" cy="2973387"/>
          </a:xfrm>
          <a:prstGeom prst="rect">
            <a:avLst/>
          </a:prstGeom>
        </p:spPr>
      </p:pic>
      <p:pic>
        <p:nvPicPr>
          <p:cNvPr id="5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05823" y="2610048"/>
            <a:ext cx="5564384" cy="1637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Sort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>
            <a:normAutofit lnSpcReduction="10000"/>
          </a:bodyPr>
          <a:lstStyle/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7534" y="1942374"/>
            <a:ext cx="5798465" cy="2973251"/>
          </a:xfrm>
          <a:prstGeom prst="rect">
            <a:avLst/>
          </a:prstGeom>
        </p:spPr>
      </p:pic>
      <p:pic>
        <p:nvPicPr>
          <p:cNvPr id="6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97422" y="2570357"/>
            <a:ext cx="5580697" cy="1679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Sort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비교함수를 작성하여 내가 원하는 대로 정렬할 수도 있다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.</a:t>
            </a: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</p:txBody>
      </p:sp>
      <p:cxnSp>
        <p:nvCxnSpPr>
          <p:cNvPr id="49" name=""/>
          <p:cNvCxnSpPr>
            <a:stCxn id="45" idx="2"/>
            <a:endCxn id="66" idx="0"/>
          </p:cNvCxnSpPr>
          <p:nvPr/>
        </p:nvCxnSpPr>
        <p:spPr>
          <a:xfrm rot="16200000" flipH="1" flipV="1">
            <a:off x="5318152" y="3457415"/>
            <a:ext cx="872807" cy="1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/>
          <p:cNvSpPr txBox="1"/>
          <p:nvPr/>
        </p:nvSpPr>
        <p:spPr>
          <a:xfrm>
            <a:off x="3293070" y="3193018"/>
            <a:ext cx="2018467" cy="4719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500">
                <a:latin typeface="Rix고딕 B"/>
                <a:ea typeface="Rix고딕 B"/>
              </a:rPr>
              <a:t>내림차순 정렬</a:t>
            </a:r>
            <a:endParaRPr lang="ko-KR" altLang="en-US" sz="2500">
              <a:latin typeface="Rix고딕 B"/>
              <a:ea typeface="Rix고딕 B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6096000" y="3196590"/>
            <a:ext cx="6096000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>
                <a:latin typeface="Rix고딕 B"/>
                <a:ea typeface="Rix고딕 B"/>
              </a:rPr>
              <a:t>sort( Vec.begin(), Vec.end(),</a:t>
            </a:r>
            <a:r>
              <a:rPr lang="ko-KR" altLang="en-US" sz="2500">
                <a:latin typeface="Rix고딕 B"/>
                <a:ea typeface="Rix고딕 B"/>
              </a:rPr>
              <a:t> </a:t>
            </a:r>
            <a:r>
              <a:rPr lang="en-US" altLang="ko-KR" sz="2500">
                <a:latin typeface="Rix고딕 B"/>
                <a:ea typeface="Rix고딕 B"/>
              </a:rPr>
              <a:t>compare )</a:t>
            </a:r>
            <a:endParaRPr lang="en-US" altLang="ko-KR" sz="2500">
              <a:latin typeface="Rix고딕 B"/>
              <a:ea typeface="Rix고딕 B"/>
            </a:endParaRPr>
          </a:p>
        </p:txBody>
      </p:sp>
      <p:grpSp>
        <p:nvGrpSpPr>
          <p:cNvPr id="60" name=""/>
          <p:cNvGrpSpPr/>
          <p:nvPr/>
        </p:nvGrpSpPr>
        <p:grpSpPr>
          <a:xfrm rot="0">
            <a:off x="507940" y="2373710"/>
            <a:ext cx="9147534" cy="739060"/>
            <a:chOff x="507938" y="3197225"/>
            <a:chExt cx="9742846" cy="1090238"/>
          </a:xfrm>
        </p:grpSpPr>
        <p:grpSp>
          <p:nvGrpSpPr>
            <p:cNvPr id="48" name=""/>
            <p:cNvGrpSpPr/>
            <p:nvPr/>
          </p:nvGrpSpPr>
          <p:grpSpPr>
            <a:xfrm rot="0">
              <a:off x="1941211" y="3197225"/>
              <a:ext cx="8309573" cy="954881"/>
              <a:chOff x="1363261" y="3783806"/>
              <a:chExt cx="8309573" cy="954881"/>
            </a:xfrm>
          </p:grpSpPr>
          <p:grpSp>
            <p:nvGrpSpPr>
              <p:cNvPr id="42" name=""/>
              <p:cNvGrpSpPr/>
              <p:nvPr/>
            </p:nvGrpSpPr>
            <p:grpSpPr>
              <a:xfrm rot="0">
                <a:off x="1363261" y="3783806"/>
                <a:ext cx="6647658" cy="954881"/>
                <a:chOff x="2047873" y="3863181"/>
                <a:chExt cx="8334376" cy="1431131"/>
              </a:xfrm>
            </p:grpSpPr>
            <p:sp>
              <p:nvSpPr>
                <p:cNvPr id="43" name=""/>
                <p:cNvSpPr/>
                <p:nvPr/>
              </p:nvSpPr>
              <p:spPr>
                <a:xfrm>
                  <a:off x="2047873" y="3863181"/>
                  <a:ext cx="2083594" cy="14311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3000">
                      <a:latin typeface="Rix고딕 B"/>
                      <a:ea typeface="Rix고딕 B"/>
                    </a:rPr>
                    <a:t>9</a:t>
                  </a:r>
                  <a:endParaRPr lang="en-US" altLang="ko-KR" sz="3000">
                    <a:latin typeface="Rix고딕 B"/>
                    <a:ea typeface="Rix고딕 B"/>
                  </a:endParaRPr>
                </a:p>
              </p:txBody>
            </p:sp>
            <p:sp>
              <p:nvSpPr>
                <p:cNvPr id="44" name=""/>
                <p:cNvSpPr/>
                <p:nvPr/>
              </p:nvSpPr>
              <p:spPr>
                <a:xfrm>
                  <a:off x="4131468" y="3863181"/>
                  <a:ext cx="2083594" cy="14311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3000">
                      <a:latin typeface="Rix고딕 B"/>
                      <a:ea typeface="Rix고딕 B"/>
                    </a:rPr>
                    <a:t>4</a:t>
                  </a:r>
                  <a:endParaRPr lang="en-US" altLang="ko-KR" sz="3000">
                    <a:latin typeface="Rix고딕 B"/>
                    <a:ea typeface="Rix고딕 B"/>
                  </a:endParaRPr>
                </a:p>
              </p:txBody>
            </p:sp>
            <p:sp>
              <p:nvSpPr>
                <p:cNvPr id="45" name=""/>
                <p:cNvSpPr/>
                <p:nvPr/>
              </p:nvSpPr>
              <p:spPr>
                <a:xfrm>
                  <a:off x="6215062" y="3863181"/>
                  <a:ext cx="2083594" cy="14311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3000">
                      <a:latin typeface="Rix고딕 B"/>
                      <a:ea typeface="Rix고딕 B"/>
                    </a:rPr>
                    <a:t>6</a:t>
                  </a:r>
                  <a:endParaRPr lang="en-US" altLang="ko-KR" sz="3000">
                    <a:latin typeface="Rix고딕 B"/>
                    <a:ea typeface="Rix고딕 B"/>
                  </a:endParaRPr>
                </a:p>
              </p:txBody>
            </p:sp>
            <p:sp>
              <p:nvSpPr>
                <p:cNvPr id="46" name=""/>
                <p:cNvSpPr/>
                <p:nvPr/>
              </p:nvSpPr>
              <p:spPr>
                <a:xfrm>
                  <a:off x="8298656" y="3863181"/>
                  <a:ext cx="2083594" cy="1431131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ko-KR" sz="3000">
                      <a:latin typeface="Rix고딕 B"/>
                      <a:ea typeface="Rix고딕 B"/>
                    </a:rPr>
                    <a:t>2</a:t>
                  </a:r>
                  <a:endParaRPr lang="en-US" altLang="ko-KR" sz="3000">
                    <a:latin typeface="Rix고딕 B"/>
                    <a:ea typeface="Rix고딕 B"/>
                  </a:endParaRPr>
                </a:p>
              </p:txBody>
            </p:sp>
          </p:grpSp>
          <p:sp>
            <p:nvSpPr>
              <p:cNvPr id="47" name=""/>
              <p:cNvSpPr/>
              <p:nvPr/>
            </p:nvSpPr>
            <p:spPr>
              <a:xfrm>
                <a:off x="8010920" y="3783806"/>
                <a:ext cx="1661914" cy="95488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>
                    <a:latin typeface="Rix고딕 B"/>
                    <a:ea typeface="Rix고딕 B"/>
                  </a:rPr>
                  <a:t>3</a:t>
                </a:r>
                <a:endParaRPr lang="en-US" altLang="ko-KR" sz="3000">
                  <a:latin typeface="Rix고딕 B"/>
                  <a:ea typeface="Rix고딕 B"/>
                </a:endParaRPr>
              </a:p>
            </p:txBody>
          </p:sp>
        </p:grpSp>
        <p:sp>
          <p:nvSpPr>
            <p:cNvPr id="59" name=""/>
            <p:cNvSpPr txBox="1"/>
            <p:nvPr/>
          </p:nvSpPr>
          <p:spPr>
            <a:xfrm>
              <a:off x="507938" y="3366054"/>
              <a:ext cx="1433274" cy="921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500">
                  <a:latin typeface="Rix고딕 B"/>
                  <a:ea typeface="Rix고딕 B"/>
                </a:rPr>
                <a:t>Vec = </a:t>
              </a:r>
              <a:endParaRPr lang="en-US" altLang="ko-KR" sz="3500">
                <a:latin typeface="Rix고딕 B"/>
                <a:ea typeface="Rix고딕 B"/>
              </a:endParaRPr>
            </a:p>
          </p:txBody>
        </p:sp>
      </p:grpSp>
      <p:grpSp>
        <p:nvGrpSpPr>
          <p:cNvPr id="62" name=""/>
          <p:cNvGrpSpPr/>
          <p:nvPr/>
        </p:nvGrpSpPr>
        <p:grpSpPr>
          <a:xfrm rot="0">
            <a:off x="1853637" y="3893820"/>
            <a:ext cx="7801838" cy="647303"/>
            <a:chOff x="1363261" y="3783806"/>
            <a:chExt cx="8309573" cy="954881"/>
          </a:xfrm>
        </p:grpSpPr>
        <p:grpSp>
          <p:nvGrpSpPr>
            <p:cNvPr id="63" name=""/>
            <p:cNvGrpSpPr/>
            <p:nvPr/>
          </p:nvGrpSpPr>
          <p:grpSpPr>
            <a:xfrm rot="0">
              <a:off x="1363261" y="3783806"/>
              <a:ext cx="6647658" cy="954881"/>
              <a:chOff x="2047873" y="3863181"/>
              <a:chExt cx="8334376" cy="1431131"/>
            </a:xfrm>
          </p:grpSpPr>
          <p:sp>
            <p:nvSpPr>
              <p:cNvPr id="64" name=""/>
              <p:cNvSpPr/>
              <p:nvPr/>
            </p:nvSpPr>
            <p:spPr>
              <a:xfrm>
                <a:off x="2047873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>
                    <a:latin typeface="Rix고딕 B"/>
                    <a:ea typeface="Rix고딕 B"/>
                  </a:rPr>
                  <a:t>9</a:t>
                </a:r>
                <a:endParaRPr lang="en-US" altLang="ko-KR" sz="3000">
                  <a:latin typeface="Rix고딕 B"/>
                  <a:ea typeface="Rix고딕 B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>
                <a:off x="4131468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>
                    <a:latin typeface="Rix고딕 B"/>
                    <a:ea typeface="Rix고딕 B"/>
                  </a:rPr>
                  <a:t>6</a:t>
                </a:r>
                <a:endParaRPr lang="en-US" altLang="ko-KR" sz="3000">
                  <a:latin typeface="Rix고딕 B"/>
                  <a:ea typeface="Rix고딕 B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>
                <a:off x="6215062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>
                    <a:latin typeface="Rix고딕 B"/>
                    <a:ea typeface="Rix고딕 B"/>
                  </a:rPr>
                  <a:t>4</a:t>
                </a:r>
                <a:endParaRPr lang="en-US" altLang="ko-KR" sz="3000">
                  <a:latin typeface="Rix고딕 B"/>
                  <a:ea typeface="Rix고딕 B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>
                <a:off x="8298656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3000">
                    <a:latin typeface="Rix고딕 B"/>
                    <a:ea typeface="Rix고딕 B"/>
                  </a:rPr>
                  <a:t>3</a:t>
                </a:r>
                <a:endParaRPr lang="en-US" altLang="ko-KR" sz="3000">
                  <a:latin typeface="Rix고딕 B"/>
                  <a:ea typeface="Rix고딕 B"/>
                </a:endParaRPr>
              </a:p>
            </p:txBody>
          </p:sp>
        </p:grpSp>
        <p:sp>
          <p:nvSpPr>
            <p:cNvPr id="68" name=""/>
            <p:cNvSpPr/>
            <p:nvPr/>
          </p:nvSpPr>
          <p:spPr>
            <a:xfrm>
              <a:off x="8010920" y="3783806"/>
              <a:ext cx="1661914" cy="95488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000">
                  <a:latin typeface="Rix고딕 B"/>
                  <a:ea typeface="Rix고딕 B"/>
                </a:rPr>
                <a:t>2</a:t>
              </a:r>
              <a:endParaRPr lang="en-US" altLang="ko-KR" sz="3000">
                <a:latin typeface="Rix고딕 B"/>
                <a:ea typeface="Rix고딕 B"/>
              </a:endParaRPr>
            </a:p>
          </p:txBody>
        </p:sp>
      </p:grpSp>
      <p:pic>
        <p:nvPicPr>
          <p:cNvPr id="7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70717" y="4855171"/>
            <a:ext cx="6850566" cy="1787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STL </a:t>
            </a:r>
            <a:r>
              <a:rPr lang="ko-KR" altLang="en-US">
                <a:latin typeface="Rix고딕 B"/>
                <a:ea typeface="Rix고딕 B"/>
                <a:cs typeface="Calibri"/>
              </a:rPr>
              <a:t>소개</a:t>
            </a:r>
            <a:endParaRPr lang="ko-KR" altLang="en-US">
              <a:latin typeface="Rix고딕 B"/>
              <a:ea typeface="Rix고딕 B"/>
              <a:cs typeface="Calibri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C++</a:t>
            </a:r>
            <a:r>
              <a:rPr lang="ko-KR" altLang="en-US">
                <a:latin typeface="Rix고딕 B"/>
                <a:ea typeface="Rix고딕 B"/>
                <a:cs typeface="Calibri"/>
              </a:rPr>
              <a:t>에서의 입</a:t>
            </a:r>
            <a:r>
              <a:rPr lang="en-US" altLang="ko-KR">
                <a:latin typeface="Rix고딕 B"/>
                <a:ea typeface="Rix고딕 B"/>
                <a:cs typeface="Calibri"/>
              </a:rPr>
              <a:t>/</a:t>
            </a:r>
            <a:r>
              <a:rPr lang="ko-KR" altLang="en-US">
                <a:latin typeface="Rix고딕 B"/>
                <a:ea typeface="Rix고딕 B"/>
                <a:cs typeface="Calibri"/>
              </a:rPr>
              <a:t>출력</a:t>
            </a:r>
            <a:endParaRPr lang="ko-KR" altLang="en-US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STL</a:t>
            </a:r>
            <a:r>
              <a:rPr lang="ko-KR" altLang="en-US">
                <a:latin typeface="Rix고딕 B"/>
                <a:ea typeface="Rix고딕 B"/>
                <a:cs typeface="Calibri"/>
              </a:rPr>
              <a:t> </a:t>
            </a:r>
            <a:r>
              <a:rPr lang="en-US" altLang="ko-KR">
                <a:latin typeface="Rix고딕 B"/>
                <a:ea typeface="Rix고딕 B"/>
                <a:cs typeface="Calibri"/>
              </a:rPr>
              <a:t>(</a:t>
            </a:r>
            <a:r>
              <a:rPr lang="ko-KR" altLang="en-US">
                <a:latin typeface="Rix고딕 B"/>
                <a:ea typeface="Rix고딕 B"/>
                <a:cs typeface="Calibri"/>
              </a:rPr>
              <a:t>컨테이너와 반복자</a:t>
            </a:r>
            <a:r>
              <a:rPr lang="en-US" altLang="ko-KR">
                <a:latin typeface="Rix고딕 B"/>
                <a:ea typeface="Rix고딕 B"/>
                <a:cs typeface="Calibri"/>
              </a:rPr>
              <a:t>)</a:t>
            </a:r>
            <a:endParaRPr lang="en-US" altLang="ko-KR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string</a:t>
            </a:r>
            <a:endParaRPr lang="en-US" altLang="ko-KR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pair</a:t>
            </a:r>
            <a:endParaRPr lang="en-US" altLang="ko-KR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vector</a:t>
            </a:r>
            <a:endParaRPr lang="en-US" altLang="ko-KR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sort</a:t>
            </a:r>
            <a:endParaRPr lang="en-US" altLang="ko-KR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reverse</a:t>
            </a:r>
            <a:endParaRPr lang="en-US" altLang="ko-KR"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Sort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/>
          <a:lstStyle/>
          <a:p>
            <a:pPr>
              <a:defRPr/>
            </a:pPr>
            <a:r>
              <a:rPr lang="ko-KR" altLang="en-US" sz="2500">
                <a:latin typeface="Rix고딕 B"/>
                <a:ea typeface="Rix고딕 B"/>
                <a:cs typeface="Calibri"/>
              </a:rPr>
              <a:t>벡터의 원소가 페어일 때</a:t>
            </a:r>
            <a:endParaRPr lang="ko-KR" altLang="en-US" sz="25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ko-KR" altLang="en-US" sz="2500">
                <a:latin typeface="Rix고딕 B"/>
                <a:ea typeface="Rix고딕 B"/>
                <a:cs typeface="Calibri"/>
              </a:rPr>
              <a:t>첫 번째 원소가 큰 순서대로</a:t>
            </a:r>
            <a:r>
              <a:rPr lang="en-US" altLang="ko-KR" sz="2500">
                <a:latin typeface="Rix고딕 B"/>
                <a:ea typeface="Rix고딕 B"/>
                <a:cs typeface="Calibri"/>
              </a:rPr>
              <a:t>,</a:t>
            </a:r>
            <a:r>
              <a:rPr lang="ko-KR" altLang="en-US" sz="2500">
                <a:latin typeface="Rix고딕 B"/>
                <a:ea typeface="Rix고딕 B"/>
                <a:cs typeface="Calibri"/>
              </a:rPr>
              <a:t> 같다면 두 번째 원소는 작은 순서대로 정렬이 될까</a:t>
            </a:r>
            <a:r>
              <a:rPr lang="en-US" altLang="ko-KR" sz="2500">
                <a:latin typeface="Rix고딕 B"/>
                <a:ea typeface="Rix고딕 B"/>
                <a:cs typeface="Calibri"/>
              </a:rPr>
              <a:t>?</a:t>
            </a:r>
            <a:endParaRPr lang="en-US" altLang="ko-KR" sz="25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5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ko-KR" altLang="en-US" sz="2500">
              <a:latin typeface="Rix고딕 B"/>
              <a:ea typeface="Rix고딕 B"/>
              <a:cs typeface="Calibri"/>
            </a:endParaRPr>
          </a:p>
        </p:txBody>
      </p:sp>
      <p:grpSp>
        <p:nvGrpSpPr>
          <p:cNvPr id="85" name=""/>
          <p:cNvGrpSpPr/>
          <p:nvPr/>
        </p:nvGrpSpPr>
        <p:grpSpPr>
          <a:xfrm rot="0">
            <a:off x="792094" y="2781698"/>
            <a:ext cx="10710295" cy="1294606"/>
            <a:chOff x="792094" y="2781698"/>
            <a:chExt cx="10710295" cy="1294606"/>
          </a:xfrm>
        </p:grpSpPr>
        <p:grpSp>
          <p:nvGrpSpPr>
            <p:cNvPr id="80" name=""/>
            <p:cNvGrpSpPr/>
            <p:nvPr/>
          </p:nvGrpSpPr>
          <p:grpSpPr>
            <a:xfrm rot="0">
              <a:off x="792094" y="2781698"/>
              <a:ext cx="8965040" cy="1294606"/>
              <a:chOff x="1556078" y="2781698"/>
              <a:chExt cx="8965040" cy="1294606"/>
            </a:xfrm>
          </p:grpSpPr>
          <p:grpSp>
            <p:nvGrpSpPr>
              <p:cNvPr id="78" name=""/>
              <p:cNvGrpSpPr/>
              <p:nvPr/>
            </p:nvGrpSpPr>
            <p:grpSpPr>
              <a:xfrm rot="0">
                <a:off x="2719280" y="2781698"/>
                <a:ext cx="7801838" cy="1294606"/>
                <a:chOff x="1955296" y="2812931"/>
                <a:chExt cx="7801838" cy="1294606"/>
              </a:xfrm>
            </p:grpSpPr>
            <p:grpSp>
              <p:nvGrpSpPr>
                <p:cNvPr id="48" name=""/>
                <p:cNvGrpSpPr/>
                <p:nvPr/>
              </p:nvGrpSpPr>
              <p:grpSpPr>
                <a:xfrm rot="0">
                  <a:off x="1955296" y="2812931"/>
                  <a:ext cx="7801838" cy="647303"/>
                  <a:chOff x="1363261" y="3783806"/>
                  <a:chExt cx="8309573" cy="954882"/>
                </a:xfrm>
              </p:grpSpPr>
              <p:grpSp>
                <p:nvGrpSpPr>
                  <p:cNvPr id="42" name=""/>
                  <p:cNvGrpSpPr/>
                  <p:nvPr/>
                </p:nvGrpSpPr>
                <p:grpSpPr>
                  <a:xfrm rot="0">
                    <a:off x="1363261" y="3783806"/>
                    <a:ext cx="6647658" cy="954881"/>
                    <a:chOff x="2047873" y="3863181"/>
                    <a:chExt cx="8334376" cy="1431131"/>
                  </a:xfrm>
                </p:grpSpPr>
                <p:sp>
                  <p:nvSpPr>
                    <p:cNvPr id="43" name=""/>
                    <p:cNvSpPr/>
                    <p:nvPr/>
                  </p:nvSpPr>
                  <p:spPr>
                    <a:xfrm>
                      <a:off x="2047873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2500">
                          <a:latin typeface="Rix고딕 B"/>
                          <a:ea typeface="Rix고딕 B"/>
                        </a:rPr>
                        <a:t>5</a:t>
                      </a:r>
                      <a:endParaRPr lang="en-US" altLang="ko-KR" sz="25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44" name=""/>
                    <p:cNvSpPr/>
                    <p:nvPr/>
                  </p:nvSpPr>
                  <p:spPr>
                    <a:xfrm>
                      <a:off x="4131468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2500">
                          <a:latin typeface="Rix고딕 B"/>
                          <a:ea typeface="Rix고딕 B"/>
                        </a:rPr>
                        <a:t>7</a:t>
                      </a:r>
                      <a:endParaRPr lang="en-US" altLang="ko-KR" sz="25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45" name=""/>
                    <p:cNvSpPr/>
                    <p:nvPr/>
                  </p:nvSpPr>
                  <p:spPr>
                    <a:xfrm>
                      <a:off x="6215062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2500">
                          <a:latin typeface="Rix고딕 B"/>
                          <a:ea typeface="Rix고딕 B"/>
                        </a:rPr>
                        <a:t>2</a:t>
                      </a:r>
                      <a:endParaRPr lang="en-US" altLang="ko-KR" sz="25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46" name=""/>
                    <p:cNvSpPr/>
                    <p:nvPr/>
                  </p:nvSpPr>
                  <p:spPr>
                    <a:xfrm>
                      <a:off x="8298656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2500">
                          <a:latin typeface="Rix고딕 B"/>
                          <a:ea typeface="Rix고딕 B"/>
                        </a:rPr>
                        <a:t>2</a:t>
                      </a:r>
                      <a:endParaRPr lang="en-US" altLang="ko-KR" sz="2500">
                        <a:latin typeface="Rix고딕 B"/>
                        <a:ea typeface="Rix고딕 B"/>
                      </a:endParaRPr>
                    </a:p>
                  </p:txBody>
                </p:sp>
              </p:grpSp>
              <p:sp>
                <p:nvSpPr>
                  <p:cNvPr id="47" name=""/>
                  <p:cNvSpPr/>
                  <p:nvPr/>
                </p:nvSpPr>
                <p:spPr>
                  <a:xfrm>
                    <a:off x="8010920" y="3783806"/>
                    <a:ext cx="1661914" cy="95488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2500">
                        <a:latin typeface="Rix고딕 B"/>
                        <a:ea typeface="Rix고딕 B"/>
                      </a:rPr>
                      <a:t>5</a:t>
                    </a:r>
                    <a:endParaRPr lang="en-US" altLang="ko-KR" sz="2500">
                      <a:latin typeface="Rix고딕 B"/>
                      <a:ea typeface="Rix고딕 B"/>
                    </a:endParaRPr>
                  </a:p>
                </p:txBody>
              </p:sp>
            </p:grpSp>
            <p:grpSp>
              <p:nvGrpSpPr>
                <p:cNvPr id="71" name=""/>
                <p:cNvGrpSpPr/>
                <p:nvPr/>
              </p:nvGrpSpPr>
              <p:grpSpPr>
                <a:xfrm rot="0">
                  <a:off x="1955296" y="3460234"/>
                  <a:ext cx="7801838" cy="647303"/>
                  <a:chOff x="1363261" y="3783806"/>
                  <a:chExt cx="8309573" cy="954882"/>
                </a:xfrm>
              </p:grpSpPr>
              <p:grpSp>
                <p:nvGrpSpPr>
                  <p:cNvPr id="72" name=""/>
                  <p:cNvGrpSpPr/>
                  <p:nvPr/>
                </p:nvGrpSpPr>
                <p:grpSpPr>
                  <a:xfrm rot="0">
                    <a:off x="1363261" y="3783806"/>
                    <a:ext cx="6647658" cy="954881"/>
                    <a:chOff x="2047873" y="3863181"/>
                    <a:chExt cx="8334376" cy="1431131"/>
                  </a:xfrm>
                </p:grpSpPr>
                <p:sp>
                  <p:nvSpPr>
                    <p:cNvPr id="73" name=""/>
                    <p:cNvSpPr/>
                    <p:nvPr/>
                  </p:nvSpPr>
                  <p:spPr>
                    <a:xfrm>
                      <a:off x="2047873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2500">
                          <a:latin typeface="Rix고딕 B"/>
                          <a:ea typeface="Rix고딕 B"/>
                        </a:rPr>
                        <a:t>3</a:t>
                      </a:r>
                      <a:endParaRPr lang="en-US" altLang="ko-KR" sz="25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74" name=""/>
                    <p:cNvSpPr/>
                    <p:nvPr/>
                  </p:nvSpPr>
                  <p:spPr>
                    <a:xfrm>
                      <a:off x="4131468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2500">
                          <a:latin typeface="Rix고딕 B"/>
                          <a:ea typeface="Rix고딕 B"/>
                        </a:rPr>
                        <a:t>8</a:t>
                      </a:r>
                      <a:endParaRPr lang="en-US" altLang="ko-KR" sz="25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75" name=""/>
                    <p:cNvSpPr/>
                    <p:nvPr/>
                  </p:nvSpPr>
                  <p:spPr>
                    <a:xfrm>
                      <a:off x="6215062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2500">
                          <a:latin typeface="Rix고딕 B"/>
                          <a:ea typeface="Rix고딕 B"/>
                        </a:rPr>
                        <a:t>1</a:t>
                      </a:r>
                      <a:endParaRPr lang="en-US" altLang="ko-KR" sz="25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76" name=""/>
                    <p:cNvSpPr/>
                    <p:nvPr/>
                  </p:nvSpPr>
                  <p:spPr>
                    <a:xfrm>
                      <a:off x="8298656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2500">
                          <a:latin typeface="Rix고딕 B"/>
                          <a:ea typeface="Rix고딕 B"/>
                        </a:rPr>
                        <a:t>2</a:t>
                      </a:r>
                      <a:endParaRPr lang="en-US" altLang="ko-KR" sz="2500">
                        <a:latin typeface="Rix고딕 B"/>
                        <a:ea typeface="Rix고딕 B"/>
                      </a:endParaRPr>
                    </a:p>
                  </p:txBody>
                </p:sp>
              </p:grpSp>
              <p:sp>
                <p:nvSpPr>
                  <p:cNvPr id="77" name=""/>
                  <p:cNvSpPr/>
                  <p:nvPr/>
                </p:nvSpPr>
                <p:spPr>
                  <a:xfrm>
                    <a:off x="8010920" y="3783806"/>
                    <a:ext cx="1661914" cy="95488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2500">
                        <a:latin typeface="Rix고딕 B"/>
                        <a:ea typeface="Rix고딕 B"/>
                      </a:rPr>
                      <a:t>7</a:t>
                    </a:r>
                    <a:endParaRPr lang="en-US" altLang="ko-KR" sz="2500">
                      <a:latin typeface="Rix고딕 B"/>
                      <a:ea typeface="Rix고딕 B"/>
                    </a:endParaRPr>
                  </a:p>
                </p:txBody>
              </p:sp>
            </p:grpSp>
          </p:grpSp>
          <p:sp>
            <p:nvSpPr>
              <p:cNvPr id="79" name=""/>
              <p:cNvSpPr txBox="1"/>
              <p:nvPr/>
            </p:nvSpPr>
            <p:spPr>
              <a:xfrm>
                <a:off x="1556078" y="3134757"/>
                <a:ext cx="994796" cy="463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en-US" altLang="ko-KR" sz="2500">
                    <a:latin typeface="Rix고딕 B"/>
                    <a:ea typeface="Rix고딕 B"/>
                  </a:rPr>
                  <a:t>Vec =</a:t>
                </a:r>
                <a:endParaRPr lang="en-US" altLang="ko-KR" sz="2500">
                  <a:latin typeface="Rix고딕 B"/>
                  <a:ea typeface="Rix고딕 B"/>
                </a:endParaRPr>
              </a:p>
            </p:txBody>
          </p:sp>
        </p:grpSp>
        <p:sp>
          <p:nvSpPr>
            <p:cNvPr id="81" name=""/>
            <p:cNvSpPr txBox="1"/>
            <p:nvPr/>
          </p:nvSpPr>
          <p:spPr>
            <a:xfrm>
              <a:off x="10535377" y="2881471"/>
              <a:ext cx="786038" cy="4694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500">
                  <a:latin typeface="Rix고딕 B"/>
                  <a:ea typeface="Rix고딕 B"/>
                </a:rPr>
                <a:t>first</a:t>
              </a:r>
              <a:endParaRPr lang="en-US" altLang="ko-KR" sz="2500">
                <a:latin typeface="Rix고딕 B"/>
                <a:ea typeface="Rix고딕 B"/>
              </a:endParaRPr>
            </a:p>
          </p:txBody>
        </p:sp>
        <p:sp>
          <p:nvSpPr>
            <p:cNvPr id="82" name=""/>
            <p:cNvSpPr txBox="1"/>
            <p:nvPr/>
          </p:nvSpPr>
          <p:spPr>
            <a:xfrm>
              <a:off x="10259152" y="3528774"/>
              <a:ext cx="1243237" cy="4698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500">
                  <a:latin typeface="Rix고딕 B"/>
                  <a:ea typeface="Rix고딕 B"/>
                </a:rPr>
                <a:t>second</a:t>
              </a:r>
              <a:endParaRPr lang="en-US" altLang="ko-KR" sz="2500">
                <a:latin typeface="Rix고딕 B"/>
                <a:ea typeface="Rix고딕 B"/>
              </a:endParaRPr>
            </a:p>
          </p:txBody>
        </p:sp>
        <p:cxnSp>
          <p:nvCxnSpPr>
            <p:cNvPr id="83" name=""/>
            <p:cNvCxnSpPr>
              <a:stCxn id="81" idx="1"/>
              <a:endCxn id="47" idx="3"/>
            </p:cNvCxnSpPr>
            <p:nvPr/>
          </p:nvCxnSpPr>
          <p:spPr>
            <a:xfrm rot="10800000">
              <a:off x="9757134" y="3105349"/>
              <a:ext cx="778244" cy="10835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"/>
            <p:cNvCxnSpPr>
              <a:stCxn id="82" idx="1"/>
              <a:endCxn id="77" idx="3"/>
            </p:cNvCxnSpPr>
            <p:nvPr/>
          </p:nvCxnSpPr>
          <p:spPr>
            <a:xfrm rot="10800000">
              <a:off x="9757134" y="3752652"/>
              <a:ext cx="502018" cy="11032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"/>
          <p:cNvGrpSpPr/>
          <p:nvPr/>
        </p:nvGrpSpPr>
        <p:grpSpPr>
          <a:xfrm rot="0">
            <a:off x="792094" y="5101828"/>
            <a:ext cx="10710295" cy="1294606"/>
            <a:chOff x="792094" y="2781698"/>
            <a:chExt cx="10710295" cy="1294606"/>
          </a:xfrm>
        </p:grpSpPr>
        <p:grpSp>
          <p:nvGrpSpPr>
            <p:cNvPr id="87" name=""/>
            <p:cNvGrpSpPr/>
            <p:nvPr/>
          </p:nvGrpSpPr>
          <p:grpSpPr>
            <a:xfrm rot="0">
              <a:off x="792094" y="2781698"/>
              <a:ext cx="8965040" cy="1294606"/>
              <a:chOff x="1556078" y="2781698"/>
              <a:chExt cx="8965040" cy="1294606"/>
            </a:xfrm>
          </p:grpSpPr>
          <p:grpSp>
            <p:nvGrpSpPr>
              <p:cNvPr id="88" name=""/>
              <p:cNvGrpSpPr/>
              <p:nvPr/>
            </p:nvGrpSpPr>
            <p:grpSpPr>
              <a:xfrm rot="0">
                <a:off x="2719281" y="2781698"/>
                <a:ext cx="7801838" cy="1294606"/>
                <a:chOff x="1955297" y="2812931"/>
                <a:chExt cx="7801838" cy="1294606"/>
              </a:xfrm>
            </p:grpSpPr>
            <p:grpSp>
              <p:nvGrpSpPr>
                <p:cNvPr id="89" name=""/>
                <p:cNvGrpSpPr/>
                <p:nvPr/>
              </p:nvGrpSpPr>
              <p:grpSpPr>
                <a:xfrm rot="0">
                  <a:off x="1955297" y="2812931"/>
                  <a:ext cx="7801837" cy="647303"/>
                  <a:chOff x="1363262" y="3783806"/>
                  <a:chExt cx="8309572" cy="954882"/>
                </a:xfrm>
              </p:grpSpPr>
              <p:grpSp>
                <p:nvGrpSpPr>
                  <p:cNvPr id="90" name=""/>
                  <p:cNvGrpSpPr/>
                  <p:nvPr/>
                </p:nvGrpSpPr>
                <p:grpSpPr>
                  <a:xfrm rot="0">
                    <a:off x="1363262" y="3783806"/>
                    <a:ext cx="6647658" cy="954881"/>
                    <a:chOff x="2047873" y="3863181"/>
                    <a:chExt cx="8334376" cy="1431131"/>
                  </a:xfrm>
                </p:grpSpPr>
                <p:sp>
                  <p:nvSpPr>
                    <p:cNvPr id="91" name=""/>
                    <p:cNvSpPr/>
                    <p:nvPr/>
                  </p:nvSpPr>
                  <p:spPr>
                    <a:xfrm>
                      <a:off x="2047873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3000">
                          <a:latin typeface="Rix고딕 B"/>
                          <a:ea typeface="Rix고딕 B"/>
                        </a:rPr>
                        <a:t>7</a:t>
                      </a:r>
                      <a:endParaRPr lang="en-US" altLang="ko-KR" sz="30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92" name=""/>
                    <p:cNvSpPr/>
                    <p:nvPr/>
                  </p:nvSpPr>
                  <p:spPr>
                    <a:xfrm>
                      <a:off x="4131468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3000">
                          <a:latin typeface="Rix고딕 B"/>
                          <a:ea typeface="Rix고딕 B"/>
                        </a:rPr>
                        <a:t>5</a:t>
                      </a:r>
                      <a:endParaRPr lang="en-US" altLang="ko-KR" sz="30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93" name=""/>
                    <p:cNvSpPr/>
                    <p:nvPr/>
                  </p:nvSpPr>
                  <p:spPr>
                    <a:xfrm>
                      <a:off x="6215062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3000">
                          <a:latin typeface="Rix고딕 B"/>
                          <a:ea typeface="Rix고딕 B"/>
                        </a:rPr>
                        <a:t>5</a:t>
                      </a:r>
                      <a:endParaRPr lang="en-US" altLang="ko-KR" sz="30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94" name=""/>
                    <p:cNvSpPr/>
                    <p:nvPr/>
                  </p:nvSpPr>
                  <p:spPr>
                    <a:xfrm>
                      <a:off x="8298656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3000">
                          <a:latin typeface="Rix고딕 B"/>
                          <a:ea typeface="Rix고딕 B"/>
                        </a:rPr>
                        <a:t>2</a:t>
                      </a:r>
                      <a:endParaRPr lang="en-US" altLang="ko-KR" sz="3000">
                        <a:latin typeface="Rix고딕 B"/>
                        <a:ea typeface="Rix고딕 B"/>
                      </a:endParaRPr>
                    </a:p>
                  </p:txBody>
                </p:sp>
              </p:grpSp>
              <p:sp>
                <p:nvSpPr>
                  <p:cNvPr id="95" name=""/>
                  <p:cNvSpPr/>
                  <p:nvPr/>
                </p:nvSpPr>
                <p:spPr>
                  <a:xfrm>
                    <a:off x="8010920" y="3783806"/>
                    <a:ext cx="1661914" cy="95488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3000">
                        <a:latin typeface="Rix고딕 B"/>
                        <a:ea typeface="Rix고딕 B"/>
                      </a:rPr>
                      <a:t>2</a:t>
                    </a:r>
                    <a:endParaRPr lang="en-US" altLang="ko-KR" sz="3000">
                      <a:latin typeface="Rix고딕 B"/>
                      <a:ea typeface="Rix고딕 B"/>
                    </a:endParaRPr>
                  </a:p>
                </p:txBody>
              </p:sp>
            </p:grpSp>
            <p:grpSp>
              <p:nvGrpSpPr>
                <p:cNvPr id="96" name=""/>
                <p:cNvGrpSpPr/>
                <p:nvPr/>
              </p:nvGrpSpPr>
              <p:grpSpPr>
                <a:xfrm rot="0">
                  <a:off x="1955297" y="3460234"/>
                  <a:ext cx="7801837" cy="647303"/>
                  <a:chOff x="1363262" y="3783806"/>
                  <a:chExt cx="8309572" cy="954882"/>
                </a:xfrm>
              </p:grpSpPr>
              <p:grpSp>
                <p:nvGrpSpPr>
                  <p:cNvPr id="97" name=""/>
                  <p:cNvGrpSpPr/>
                  <p:nvPr/>
                </p:nvGrpSpPr>
                <p:grpSpPr>
                  <a:xfrm rot="0">
                    <a:off x="1363262" y="3783806"/>
                    <a:ext cx="6647658" cy="954881"/>
                    <a:chOff x="2047873" y="3863181"/>
                    <a:chExt cx="8334376" cy="1431131"/>
                  </a:xfrm>
                </p:grpSpPr>
                <p:sp>
                  <p:nvSpPr>
                    <p:cNvPr id="98" name=""/>
                    <p:cNvSpPr/>
                    <p:nvPr/>
                  </p:nvSpPr>
                  <p:spPr>
                    <a:xfrm>
                      <a:off x="2047873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3000">
                          <a:latin typeface="Rix고딕 B"/>
                          <a:ea typeface="Rix고딕 B"/>
                        </a:rPr>
                        <a:t>8</a:t>
                      </a:r>
                      <a:endParaRPr lang="en-US" altLang="ko-KR" sz="30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99" name=""/>
                    <p:cNvSpPr/>
                    <p:nvPr/>
                  </p:nvSpPr>
                  <p:spPr>
                    <a:xfrm>
                      <a:off x="4131468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3000">
                          <a:latin typeface="Rix고딕 B"/>
                          <a:ea typeface="Rix고딕 B"/>
                        </a:rPr>
                        <a:t>3</a:t>
                      </a:r>
                      <a:endParaRPr lang="en-US" altLang="ko-KR" sz="30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100" name=""/>
                    <p:cNvSpPr/>
                    <p:nvPr/>
                  </p:nvSpPr>
                  <p:spPr>
                    <a:xfrm>
                      <a:off x="6215062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3000">
                          <a:latin typeface="Rix고딕 B"/>
                          <a:ea typeface="Rix고딕 B"/>
                        </a:rPr>
                        <a:t>7</a:t>
                      </a:r>
                      <a:endParaRPr lang="en-US" altLang="ko-KR" sz="3000">
                        <a:latin typeface="Rix고딕 B"/>
                        <a:ea typeface="Rix고딕 B"/>
                      </a:endParaRPr>
                    </a:p>
                  </p:txBody>
                </p:sp>
                <p:sp>
                  <p:nvSpPr>
                    <p:cNvPr id="101" name=""/>
                    <p:cNvSpPr/>
                    <p:nvPr/>
                  </p:nvSpPr>
                  <p:spPr>
                    <a:xfrm>
                      <a:off x="8298656" y="3863181"/>
                      <a:ext cx="2083594" cy="1431131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r>
                        <a:rPr lang="en-US" altLang="ko-KR" sz="3000">
                          <a:latin typeface="Rix고딕 B"/>
                          <a:ea typeface="Rix고딕 B"/>
                        </a:rPr>
                        <a:t>1</a:t>
                      </a:r>
                      <a:endParaRPr lang="en-US" altLang="ko-KR" sz="3000">
                        <a:latin typeface="Rix고딕 B"/>
                        <a:ea typeface="Rix고딕 B"/>
                      </a:endParaRPr>
                    </a:p>
                  </p:txBody>
                </p:sp>
              </p:grpSp>
              <p:sp>
                <p:nvSpPr>
                  <p:cNvPr id="102" name=""/>
                  <p:cNvSpPr/>
                  <p:nvPr/>
                </p:nvSpPr>
                <p:spPr>
                  <a:xfrm>
                    <a:off x="8010920" y="3783806"/>
                    <a:ext cx="1661914" cy="954881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ko-KR" sz="3000">
                        <a:latin typeface="Rix고딕 B"/>
                        <a:ea typeface="Rix고딕 B"/>
                      </a:rPr>
                      <a:t>2</a:t>
                    </a:r>
                    <a:endParaRPr lang="en-US" altLang="ko-KR" sz="3000">
                      <a:latin typeface="Rix고딕 B"/>
                      <a:ea typeface="Rix고딕 B"/>
                    </a:endParaRPr>
                  </a:p>
                </p:txBody>
              </p:sp>
            </p:grpSp>
          </p:grpSp>
          <p:sp>
            <p:nvSpPr>
              <p:cNvPr id="103" name=""/>
              <p:cNvSpPr txBox="1"/>
              <p:nvPr/>
            </p:nvSpPr>
            <p:spPr>
              <a:xfrm>
                <a:off x="1556078" y="3134757"/>
                <a:ext cx="1163202" cy="5399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3000">
                    <a:latin typeface="Rix고딕 B"/>
                    <a:ea typeface="Rix고딕 B"/>
                  </a:rPr>
                  <a:t>Vec =</a:t>
                </a:r>
                <a:endParaRPr lang="en-US" altLang="ko-KR" sz="3000">
                  <a:latin typeface="Rix고딕 B"/>
                  <a:ea typeface="Rix고딕 B"/>
                </a:endParaRPr>
              </a:p>
            </p:txBody>
          </p:sp>
        </p:grpSp>
        <p:sp>
          <p:nvSpPr>
            <p:cNvPr id="104" name=""/>
            <p:cNvSpPr txBox="1"/>
            <p:nvPr/>
          </p:nvSpPr>
          <p:spPr>
            <a:xfrm>
              <a:off x="10535377" y="2881470"/>
              <a:ext cx="786038" cy="4638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500">
                  <a:latin typeface="Rix고딕 B"/>
                  <a:ea typeface="Rix고딕 B"/>
                </a:rPr>
                <a:t>first</a:t>
              </a:r>
              <a:endParaRPr lang="en-US" altLang="ko-KR" sz="2500">
                <a:latin typeface="Rix고딕 B"/>
                <a:ea typeface="Rix고딕 B"/>
              </a:endParaRPr>
            </a:p>
          </p:txBody>
        </p:sp>
        <p:sp>
          <p:nvSpPr>
            <p:cNvPr id="105" name=""/>
            <p:cNvSpPr txBox="1"/>
            <p:nvPr/>
          </p:nvSpPr>
          <p:spPr>
            <a:xfrm>
              <a:off x="10259152" y="3528773"/>
              <a:ext cx="1243237" cy="4642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500">
                  <a:latin typeface="Rix고딕 B"/>
                  <a:ea typeface="Rix고딕 B"/>
                </a:rPr>
                <a:t>second</a:t>
              </a:r>
              <a:endParaRPr lang="en-US" altLang="ko-KR" sz="2500">
                <a:latin typeface="Rix고딕 B"/>
                <a:ea typeface="Rix고딕 B"/>
              </a:endParaRPr>
            </a:p>
          </p:txBody>
        </p:sp>
        <p:cxnSp>
          <p:nvCxnSpPr>
            <p:cNvPr id="106" name=""/>
            <p:cNvCxnSpPr>
              <a:stCxn id="104" idx="1"/>
              <a:endCxn id="95" idx="3"/>
            </p:cNvCxnSpPr>
            <p:nvPr/>
          </p:nvCxnSpPr>
          <p:spPr>
            <a:xfrm rot="10800000">
              <a:off x="9757134" y="3105349"/>
              <a:ext cx="778244" cy="8056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"/>
            <p:cNvCxnSpPr>
              <a:stCxn id="105" idx="1"/>
              <a:endCxn id="102" idx="3"/>
            </p:cNvCxnSpPr>
            <p:nvPr/>
          </p:nvCxnSpPr>
          <p:spPr>
            <a:xfrm rot="10800000">
              <a:off x="9757134" y="3752652"/>
              <a:ext cx="502016" cy="8254"/>
            </a:xfrm>
            <a:prstGeom prst="straightConnector1">
              <a:avLst/>
            </a:prstGeom>
            <a:ln w="508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"/>
          <p:cNvCxnSpPr>
            <a:stCxn id="75" idx="2"/>
            <a:endCxn id="93" idx="0"/>
          </p:cNvCxnSpPr>
          <p:nvPr/>
        </p:nvCxnSpPr>
        <p:spPr>
          <a:xfrm rot="16200000" flipH="1">
            <a:off x="5343452" y="4589067"/>
            <a:ext cx="1025524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Sort</a:t>
            </a:r>
            <a:endParaRPr lang="en-US" altLang="ko-KR">
              <a:latin typeface="Rix고딕 B"/>
              <a:ea typeface="Rix고딕 B"/>
            </a:endParaRPr>
          </a:p>
        </p:txBody>
      </p:sp>
      <p:pic>
        <p:nvPicPr>
          <p:cNvPr id="1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6792" y="1616472"/>
            <a:ext cx="10438415" cy="2110184"/>
          </a:xfrm>
          <a:prstGeom prst="rect">
            <a:avLst/>
          </a:prstGeom>
        </p:spPr>
      </p:pic>
      <p:grpSp>
        <p:nvGrpSpPr>
          <p:cNvPr id="119" name=""/>
          <p:cNvGrpSpPr/>
          <p:nvPr/>
        </p:nvGrpSpPr>
        <p:grpSpPr>
          <a:xfrm rot="0">
            <a:off x="1050725" y="2020887"/>
            <a:ext cx="10131132" cy="2615882"/>
            <a:chOff x="1050725" y="2020887"/>
            <a:chExt cx="10131132" cy="2615882"/>
          </a:xfrm>
        </p:grpSpPr>
        <p:sp>
          <p:nvSpPr>
            <p:cNvPr id="113" name=""/>
            <p:cNvSpPr/>
            <p:nvPr/>
          </p:nvSpPr>
          <p:spPr>
            <a:xfrm>
              <a:off x="1418731" y="2020887"/>
              <a:ext cx="9763126" cy="631626"/>
            </a:xfrm>
            <a:prstGeom prst="frame">
              <a:avLst>
                <a:gd name="adj1" fmla="val 125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en-US" altLang="ko-KR">
                <a:solidFill>
                  <a:schemeClr val="tx1"/>
                </a:solidFill>
              </a:endParaRPr>
            </a:p>
          </p:txBody>
        </p:sp>
        <p:cxnSp>
          <p:nvCxnSpPr>
            <p:cNvPr id="114" name=""/>
            <p:cNvCxnSpPr>
              <a:stCxn id="113" idx="1"/>
              <a:endCxn id="115" idx="1"/>
            </p:cNvCxnSpPr>
            <p:nvPr/>
          </p:nvCxnSpPr>
          <p:spPr>
            <a:xfrm flipH="1">
              <a:off x="1050725" y="2336700"/>
              <a:ext cx="368006" cy="2028567"/>
            </a:xfrm>
            <a:prstGeom prst="bentConnector3">
              <a:avLst>
                <a:gd name="adj1" fmla="val 262981"/>
              </a:avLst>
            </a:prstGeom>
            <a:ln w="635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"/>
            <p:cNvSpPr txBox="1"/>
            <p:nvPr/>
          </p:nvSpPr>
          <p:spPr>
            <a:xfrm>
              <a:off x="1050725" y="4093766"/>
              <a:ext cx="9167814" cy="5430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 sz="3000">
                  <a:latin typeface="Rix고딕 B"/>
                  <a:ea typeface="Rix고딕 B"/>
                </a:rPr>
                <a:t>첫 번째 원소가 서로 같다면</a:t>
              </a:r>
              <a:r>
                <a:rPr lang="en-US" altLang="ko-KR" sz="3000">
                  <a:latin typeface="Rix고딕 B"/>
                  <a:ea typeface="Rix고딕 B"/>
                </a:rPr>
                <a:t>,</a:t>
              </a:r>
              <a:r>
                <a:rPr lang="ko-KR" altLang="en-US" sz="3000">
                  <a:latin typeface="Rix고딕 B"/>
                  <a:ea typeface="Rix고딕 B"/>
                </a:rPr>
                <a:t> 두 번째 원소가 작은 순서대로</a:t>
              </a:r>
              <a:endParaRPr lang="ko-KR" altLang="en-US" sz="3000">
                <a:latin typeface="Rix고딕 B"/>
                <a:ea typeface="Rix고딕 B"/>
              </a:endParaRPr>
            </a:p>
          </p:txBody>
        </p:sp>
      </p:grpSp>
      <p:grpSp>
        <p:nvGrpSpPr>
          <p:cNvPr id="120" name=""/>
          <p:cNvGrpSpPr/>
          <p:nvPr/>
        </p:nvGrpSpPr>
        <p:grpSpPr>
          <a:xfrm rot="0">
            <a:off x="1418744" y="2543373"/>
            <a:ext cx="9320694" cy="3141325"/>
            <a:chOff x="1418744" y="2543373"/>
            <a:chExt cx="9320694" cy="3141325"/>
          </a:xfrm>
        </p:grpSpPr>
        <p:sp>
          <p:nvSpPr>
            <p:cNvPr id="116" name=""/>
            <p:cNvSpPr/>
            <p:nvPr/>
          </p:nvSpPr>
          <p:spPr>
            <a:xfrm>
              <a:off x="1418744" y="2543373"/>
              <a:ext cx="5168388" cy="562720"/>
            </a:xfrm>
            <a:prstGeom prst="frame">
              <a:avLst>
                <a:gd name="adj1" fmla="val 12500"/>
              </a:avLst>
            </a:prstGeom>
            <a:solidFill>
              <a:srgbClr val="42c7f1"/>
            </a:solidFill>
            <a:ln>
              <a:solidFill>
                <a:srgbClr val="42c7f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17" name=""/>
            <p:cNvCxnSpPr>
              <a:stCxn id="116" idx="3"/>
              <a:endCxn id="118" idx="3"/>
            </p:cNvCxnSpPr>
            <p:nvPr/>
          </p:nvCxnSpPr>
          <p:spPr>
            <a:xfrm>
              <a:off x="6587142" y="2824733"/>
              <a:ext cx="4152296" cy="2588642"/>
            </a:xfrm>
            <a:prstGeom prst="bentConnector3">
              <a:avLst>
                <a:gd name="adj1" fmla="val 115790"/>
              </a:avLst>
            </a:prstGeom>
            <a:ln w="63500">
              <a:solidFill>
                <a:srgbClr val="42c7f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"/>
            <p:cNvSpPr txBox="1"/>
            <p:nvPr/>
          </p:nvSpPr>
          <p:spPr>
            <a:xfrm>
              <a:off x="4241063" y="5142052"/>
              <a:ext cx="6498375" cy="542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3000">
                  <a:latin typeface="Rix고딕 B"/>
                  <a:ea typeface="Rix고딕 B"/>
                </a:rPr>
                <a:t>같지 않다면</a:t>
              </a:r>
              <a:r>
                <a:rPr lang="en-US" altLang="ko-KR" sz="3000">
                  <a:latin typeface="Rix고딕 B"/>
                  <a:ea typeface="Rix고딕 B"/>
                </a:rPr>
                <a:t>,</a:t>
              </a:r>
              <a:r>
                <a:rPr lang="ko-KR" altLang="en-US" sz="3000">
                  <a:latin typeface="Rix고딕 B"/>
                  <a:ea typeface="Rix고딕 B"/>
                </a:rPr>
                <a:t> 첫 번째 원소가 큰 순서대로</a:t>
              </a:r>
              <a:endParaRPr lang="ko-KR" altLang="en-US" sz="3000">
                <a:latin typeface="Rix고딕 B"/>
                <a:ea typeface="Rix고딕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1" animBg="1"/>
    </p:bldLst>
  </p:timing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Sort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9494" y="1417638"/>
            <a:ext cx="7404010" cy="4688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31275" y="2114712"/>
            <a:ext cx="2016236" cy="2628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Reverse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10972798" cy="414893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#include &lt;algorithm&gt;		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헤더파일 선언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벡터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,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문자열 등을 </a:t>
            </a:r>
            <a:r>
              <a:rPr lang="ko-KR" altLang="en-US" sz="2900">
                <a:solidFill>
                  <a:srgbClr val="ff0000"/>
                </a:solidFill>
                <a:latin typeface="Rix고딕 B"/>
                <a:ea typeface="Rix고딕 B"/>
                <a:cs typeface="Calibri"/>
              </a:rPr>
              <a:t>뒤집는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함수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endParaRPr lang="ko-KR" altLang="en-US" sz="2900">
              <a:latin typeface="Rix고딕 B"/>
              <a:ea typeface="Rix고딕 B"/>
              <a:cs typeface="Calibri"/>
            </a:endParaRPr>
          </a:p>
        </p:txBody>
      </p:sp>
      <p:grpSp>
        <p:nvGrpSpPr>
          <p:cNvPr id="48" name=""/>
          <p:cNvGrpSpPr/>
          <p:nvPr/>
        </p:nvGrpSpPr>
        <p:grpSpPr>
          <a:xfrm rot="0">
            <a:off x="1941213" y="3197225"/>
            <a:ext cx="8309573" cy="954881"/>
            <a:chOff x="1363262" y="3783806"/>
            <a:chExt cx="8309573" cy="954881"/>
          </a:xfrm>
        </p:grpSpPr>
        <p:grpSp>
          <p:nvGrpSpPr>
            <p:cNvPr id="42" name=""/>
            <p:cNvGrpSpPr/>
            <p:nvPr/>
          </p:nvGrpSpPr>
          <p:grpSpPr>
            <a:xfrm rot="0">
              <a:off x="1363262" y="3783806"/>
              <a:ext cx="6647658" cy="954881"/>
              <a:chOff x="2047873" y="3863181"/>
              <a:chExt cx="8334376" cy="1431131"/>
            </a:xfrm>
          </p:grpSpPr>
          <p:sp>
            <p:nvSpPr>
              <p:cNvPr id="43" name=""/>
              <p:cNvSpPr/>
              <p:nvPr/>
            </p:nvSpPr>
            <p:spPr>
              <a:xfrm>
                <a:off x="2047873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9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44" name=""/>
              <p:cNvSpPr/>
              <p:nvPr/>
            </p:nvSpPr>
            <p:spPr>
              <a:xfrm>
                <a:off x="4131468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4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45" name=""/>
              <p:cNvSpPr/>
              <p:nvPr/>
            </p:nvSpPr>
            <p:spPr>
              <a:xfrm>
                <a:off x="6215062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6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46" name=""/>
              <p:cNvSpPr/>
              <p:nvPr/>
            </p:nvSpPr>
            <p:spPr>
              <a:xfrm>
                <a:off x="8298656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2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</p:grpSp>
        <p:sp>
          <p:nvSpPr>
            <p:cNvPr id="47" name=""/>
            <p:cNvSpPr/>
            <p:nvPr/>
          </p:nvSpPr>
          <p:spPr>
            <a:xfrm>
              <a:off x="8010920" y="3783806"/>
              <a:ext cx="1661914" cy="95488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4000">
                  <a:latin typeface="Rix고딕 B"/>
                  <a:ea typeface="Rix고딕 B"/>
                </a:rPr>
                <a:t>3</a:t>
              </a:r>
              <a:endParaRPr lang="en-US" altLang="ko-KR" sz="4000">
                <a:latin typeface="Rix고딕 B"/>
                <a:ea typeface="Rix고딕 B"/>
              </a:endParaRPr>
            </a:p>
          </p:txBody>
        </p:sp>
      </p:grpSp>
      <p:cxnSp>
        <p:nvCxnSpPr>
          <p:cNvPr id="49" name=""/>
          <p:cNvCxnSpPr>
            <a:stCxn id="45" idx="2"/>
            <a:endCxn id="54" idx="0"/>
          </p:cNvCxnSpPr>
          <p:nvPr/>
        </p:nvCxnSpPr>
        <p:spPr>
          <a:xfrm rot="16200000" flipH="1" flipV="1">
            <a:off x="5648923" y="4599187"/>
            <a:ext cx="894156" cy="2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"/>
          <p:cNvGrpSpPr/>
          <p:nvPr/>
        </p:nvGrpSpPr>
        <p:grpSpPr>
          <a:xfrm rot="0">
            <a:off x="1941214" y="5046266"/>
            <a:ext cx="8309573" cy="954881"/>
            <a:chOff x="1363262" y="3783806"/>
            <a:chExt cx="8309573" cy="954881"/>
          </a:xfrm>
        </p:grpSpPr>
        <p:grpSp>
          <p:nvGrpSpPr>
            <p:cNvPr id="51" name=""/>
            <p:cNvGrpSpPr/>
            <p:nvPr/>
          </p:nvGrpSpPr>
          <p:grpSpPr>
            <a:xfrm rot="0">
              <a:off x="1363262" y="3783806"/>
              <a:ext cx="6647658" cy="954881"/>
              <a:chOff x="2047873" y="3863181"/>
              <a:chExt cx="8334376" cy="1431131"/>
            </a:xfrm>
          </p:grpSpPr>
          <p:sp>
            <p:nvSpPr>
              <p:cNvPr id="52" name=""/>
              <p:cNvSpPr/>
              <p:nvPr/>
            </p:nvSpPr>
            <p:spPr>
              <a:xfrm>
                <a:off x="2047873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3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53" name=""/>
              <p:cNvSpPr/>
              <p:nvPr/>
            </p:nvSpPr>
            <p:spPr>
              <a:xfrm>
                <a:off x="4131468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2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54" name=""/>
              <p:cNvSpPr/>
              <p:nvPr/>
            </p:nvSpPr>
            <p:spPr>
              <a:xfrm>
                <a:off x="6215062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6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  <p:sp>
            <p:nvSpPr>
              <p:cNvPr id="55" name=""/>
              <p:cNvSpPr/>
              <p:nvPr/>
            </p:nvSpPr>
            <p:spPr>
              <a:xfrm>
                <a:off x="8298656" y="3863181"/>
                <a:ext cx="2083594" cy="143113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 sz="4000">
                    <a:latin typeface="Rix고딕 B"/>
                    <a:ea typeface="Rix고딕 B"/>
                  </a:rPr>
                  <a:t>4</a:t>
                </a:r>
                <a:endParaRPr lang="en-US" altLang="ko-KR" sz="4000">
                  <a:latin typeface="Rix고딕 B"/>
                  <a:ea typeface="Rix고딕 B"/>
                </a:endParaRPr>
              </a:p>
            </p:txBody>
          </p:sp>
        </p:grpSp>
        <p:sp>
          <p:nvSpPr>
            <p:cNvPr id="56" name=""/>
            <p:cNvSpPr/>
            <p:nvPr/>
          </p:nvSpPr>
          <p:spPr>
            <a:xfrm>
              <a:off x="8010920" y="3783806"/>
              <a:ext cx="1661914" cy="95488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4000">
                  <a:latin typeface="Rix고딕 B"/>
                  <a:ea typeface="Rix고딕 B"/>
                </a:rPr>
                <a:t>9</a:t>
              </a:r>
              <a:endParaRPr lang="en-US" altLang="ko-KR" sz="4000">
                <a:latin typeface="Rix고딕 B"/>
                <a:ea typeface="Rix고딕 B"/>
              </a:endParaRPr>
            </a:p>
          </p:txBody>
        </p:sp>
      </p:grpSp>
      <p:sp>
        <p:nvSpPr>
          <p:cNvPr id="57" name=""/>
          <p:cNvSpPr txBox="1"/>
          <p:nvPr/>
        </p:nvSpPr>
        <p:spPr>
          <a:xfrm>
            <a:off x="4602758" y="4363206"/>
            <a:ext cx="1071920" cy="47196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2500">
                <a:latin typeface="Rix고딕 B"/>
                <a:ea typeface="Rix고딕 B"/>
              </a:rPr>
              <a:t>뒤집기</a:t>
            </a:r>
            <a:endParaRPr lang="ko-KR" altLang="en-US" sz="2500">
              <a:latin typeface="Rix고딕 B"/>
              <a:ea typeface="Rix고딕 B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6422026" y="4363206"/>
            <a:ext cx="4804139" cy="4719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>
                <a:latin typeface="Rix고딕 B"/>
                <a:ea typeface="Rix고딕 B"/>
              </a:rPr>
              <a:t>reverse( Vec.begin(), Vec.end() )</a:t>
            </a:r>
            <a:endParaRPr lang="en-US" altLang="ko-KR" sz="2500">
              <a:latin typeface="Rix고딕 B"/>
              <a:ea typeface="Rix고딕 B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507939" y="3366056"/>
            <a:ext cx="1433275" cy="617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500">
                <a:latin typeface="Rix고딕 B"/>
                <a:ea typeface="Rix고딕 B"/>
              </a:rPr>
              <a:t>Vec = </a:t>
            </a:r>
            <a:endParaRPr lang="en-US" altLang="ko-KR" sz="3500">
              <a:latin typeface="Rix고딕 B"/>
              <a:ea typeface="Rix고딕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Reverse</a:t>
            </a:r>
            <a:endParaRPr lang="en-US" altLang="ko-KR">
              <a:latin typeface="Rix고딕 B"/>
              <a:ea typeface="Rix고딕 B"/>
            </a:endParaRPr>
          </a:p>
        </p:txBody>
      </p:sp>
      <p:pic>
        <p:nvPicPr>
          <p:cNvPr id="6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4133" y="2083722"/>
            <a:ext cx="9423734" cy="1857375"/>
          </a:xfrm>
          <a:prstGeom prst="rect">
            <a:avLst/>
          </a:prstGeom>
        </p:spPr>
      </p:pic>
      <p:sp>
        <p:nvSpPr>
          <p:cNvPr id="64" name="내용 개체 틀 2"/>
          <p:cNvSpPr/>
          <p:nvPr/>
        </p:nvSpPr>
        <p:spPr>
          <a:xfrm>
            <a:off x="3352800" y="4217253"/>
            <a:ext cx="5486399" cy="6655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출력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Rix고딕 B"/>
                <a:ea typeface="Rix고딕 B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8080ff"/>
                </a:solidFill>
                <a:latin typeface="Rix고딕 B"/>
                <a:ea typeface="Rix고딕 B"/>
                <a:cs typeface="Calibri"/>
              </a:rPr>
              <a:t>olleH world!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8080ff"/>
              </a:solidFill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C++ </a:t>
            </a:r>
            <a:r>
              <a:rPr lang="ko-KR" altLang="en-US">
                <a:latin typeface="Rix고딕 B"/>
                <a:ea typeface="Rix고딕 B"/>
              </a:rPr>
              <a:t>입</a:t>
            </a:r>
            <a:r>
              <a:rPr lang="en-US" altLang="ko-KR">
                <a:latin typeface="Rix고딕 B"/>
                <a:ea typeface="Rix고딕 B"/>
              </a:rPr>
              <a:t>/</a:t>
            </a:r>
            <a:r>
              <a:rPr lang="ko-KR" altLang="en-US">
                <a:latin typeface="Rix고딕 B"/>
                <a:ea typeface="Rix고딕 B"/>
              </a:rPr>
              <a:t>출력</a:t>
            </a:r>
            <a:endParaRPr lang="ko-KR" altLang="en-US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700">
                <a:latin typeface="Rix고딕 B"/>
                <a:ea typeface="Rix고딕 B"/>
              </a:rPr>
              <a:t>#include &lt;iostream&gt;	</a:t>
            </a:r>
            <a:r>
              <a:rPr lang="ko-KR" altLang="en-US" sz="2700">
                <a:latin typeface="Rix고딕 B"/>
                <a:ea typeface="Rix고딕 B"/>
              </a:rPr>
              <a:t>헤더파일 선언</a:t>
            </a:r>
            <a:endParaRPr lang="ko-KR" altLang="en-US" sz="2700">
              <a:latin typeface="Rix고딕 B"/>
              <a:ea typeface="Rix고딕 B"/>
            </a:endParaRPr>
          </a:p>
          <a:p>
            <a:pPr marL="0" indent="0">
              <a:buNone/>
              <a:defRPr/>
            </a:pPr>
            <a:r>
              <a:rPr lang="en-US" altLang="ko-KR" sz="2700">
                <a:latin typeface="Rix고딕 B"/>
                <a:ea typeface="Rix고딕 B"/>
              </a:rPr>
              <a:t>using namespace std;</a:t>
            </a:r>
            <a:endParaRPr lang="ko-KR" altLang="en-US" sz="2700">
              <a:latin typeface="Rix고딕 B"/>
              <a:ea typeface="Rix고딕 B"/>
            </a:endParaRPr>
          </a:p>
          <a:p>
            <a:pPr marL="0" indent="0">
              <a:buNone/>
              <a:defRPr/>
            </a:pPr>
            <a:endParaRPr lang="ko-KR" altLang="en-US" sz="2700">
              <a:latin typeface="Rix고딕 B"/>
              <a:ea typeface="Rix고딕 B"/>
            </a:endParaRPr>
          </a:p>
          <a:p>
            <a:pPr marL="0" indent="0">
              <a:buNone/>
              <a:defRPr/>
            </a:pPr>
            <a:endParaRPr lang="en-US" altLang="ko-KR" sz="2700">
              <a:latin typeface="Rix고딕 B"/>
              <a:ea typeface="Rix고딕 B"/>
            </a:endParaRPr>
          </a:p>
          <a:p>
            <a:pPr marL="0" indent="0">
              <a:buNone/>
              <a:defRPr/>
            </a:pPr>
            <a:endParaRPr lang="ko-KR" altLang="en-US" sz="2700">
              <a:latin typeface="Rix고딕 B"/>
              <a:ea typeface="Rix고딕 B"/>
            </a:endParaRPr>
          </a:p>
          <a:p>
            <a:pPr marL="0" indent="0">
              <a:buNone/>
              <a:defRPr/>
            </a:pPr>
            <a:endParaRPr lang="ko-KR" altLang="en-US" sz="2700">
              <a:latin typeface="Rix고딕 B"/>
              <a:ea typeface="Rix고딕 B"/>
            </a:endParaRPr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165800" y="3011646"/>
          <a:ext cx="9860398" cy="33284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07862"/>
                <a:gridCol w="4431029"/>
                <a:gridCol w="4421506"/>
              </a:tblGrid>
              <a:tr h="6949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 sz="38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latin typeface="Rix고딕 B"/>
                          <a:ea typeface="Rix고딕 B"/>
                        </a:rPr>
                        <a:t>C</a:t>
                      </a:r>
                      <a:endParaRPr lang="en-US" altLang="ko-KR" sz="38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800">
                          <a:latin typeface="Rix고딕 B"/>
                          <a:ea typeface="Rix고딕 B"/>
                        </a:rPr>
                        <a:t>C++</a:t>
                      </a:r>
                      <a:endParaRPr lang="en-US" altLang="ko-KR" sz="38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700">
                          <a:latin typeface="Rix고딕 B"/>
                          <a:ea typeface="Rix고딕 B"/>
                        </a:rPr>
                        <a:t>입력</a:t>
                      </a:r>
                      <a:endParaRPr lang="ko-KR" altLang="en-US" sz="27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Consolas"/>
                          <a:ea typeface="Rix고딕 B"/>
                        </a:rPr>
                        <a:t> scanf(”%d”, &amp;n);</a:t>
                      </a:r>
                      <a:endParaRPr lang="en-US" altLang="ko-KR" sz="3000">
                        <a:latin typeface="Consolas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Consolas"/>
                          <a:ea typeface="Rix고딕 B"/>
                        </a:rPr>
                        <a:t> std::cin &gt;&gt;</a:t>
                      </a:r>
                      <a:r>
                        <a:rPr lang="ko-KR" altLang="en-US" sz="3000">
                          <a:latin typeface="Consolas"/>
                          <a:ea typeface="Rix고딕 B"/>
                        </a:rPr>
                        <a:t> </a:t>
                      </a:r>
                      <a:r>
                        <a:rPr lang="en-US" altLang="ko-KR" sz="3000">
                          <a:latin typeface="Consolas"/>
                          <a:ea typeface="Rix고딕 B"/>
                        </a:rPr>
                        <a:t>d;</a:t>
                      </a:r>
                      <a:endParaRPr lang="en-US" altLang="ko-KR" sz="3000">
                        <a:latin typeface="Consolas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700">
                          <a:latin typeface="Rix고딕 B"/>
                          <a:ea typeface="Rix고딕 B"/>
                        </a:rPr>
                        <a:t>출력</a:t>
                      </a:r>
                      <a:endParaRPr lang="ko-KR" altLang="en-US" sz="27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3000">
                          <a:latin typeface="Consolas"/>
                          <a:ea typeface="Rix고딕 B"/>
                        </a:rPr>
                        <a:t> </a:t>
                      </a:r>
                      <a:r>
                        <a:rPr lang="en-US" altLang="ko-KR" sz="3000">
                          <a:latin typeface="Consolas"/>
                          <a:ea typeface="Rix고딕 B"/>
                        </a:rPr>
                        <a:t>printf(”%d”, n);</a:t>
                      </a:r>
                      <a:endParaRPr lang="en-US" altLang="ko-KR" sz="3000">
                        <a:latin typeface="Consolas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3000">
                          <a:latin typeface="Consolas"/>
                          <a:ea typeface="Rix고딕 B"/>
                        </a:rPr>
                        <a:t> std::cout &lt;&lt; d;</a:t>
                      </a:r>
                      <a:endParaRPr lang="en-US" altLang="ko-KR" sz="3000">
                        <a:latin typeface="Consolas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700">
                          <a:latin typeface="Rix고딕 B"/>
                          <a:ea typeface="Rix고딕 B"/>
                        </a:rPr>
                        <a:t>입력</a:t>
                      </a:r>
                      <a:endParaRPr lang="ko-KR" altLang="en-US" sz="27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100">
                          <a:latin typeface="Consolas"/>
                          <a:ea typeface="Rix고딕 B"/>
                        </a:rPr>
                        <a:t>scanf(”%d %d %d”, &amp;a, &amp;b, &amp;c);</a:t>
                      </a:r>
                      <a:endParaRPr lang="en-US" altLang="ko-KR" sz="2100">
                        <a:latin typeface="Consolas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300">
                          <a:latin typeface="Consolas"/>
                          <a:ea typeface="Rix고딕 B"/>
                        </a:rPr>
                        <a:t> std::cin &gt;&gt; a &gt;&gt; b;</a:t>
                      </a:r>
                      <a:endParaRPr lang="en-US" altLang="ko-KR" sz="2300">
                        <a:latin typeface="Consolas"/>
                        <a:ea typeface="Rix고딕 B"/>
                      </a:endParaRPr>
                    </a:p>
                  </a:txBody>
                  <a:tcPr marL="91440" marR="91440" anchor="ctr"/>
                </a:tc>
              </a:tr>
              <a:tr h="65837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700">
                          <a:latin typeface="Rix고딕 B"/>
                          <a:ea typeface="Rix고딕 B"/>
                        </a:rPr>
                        <a:t>출력</a:t>
                      </a:r>
                      <a:endParaRPr lang="ko-KR" altLang="en-US" sz="2700">
                        <a:latin typeface="Rix고딕 B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2000">
                          <a:latin typeface="Consolas"/>
                          <a:ea typeface="Rix고딕 B"/>
                        </a:rPr>
                        <a:t>printf(”%d %d %d\n”, a, b, c);</a:t>
                      </a:r>
                      <a:endParaRPr lang="en-US" altLang="ko-KR" sz="2000">
                        <a:latin typeface="Consolas"/>
                        <a:ea typeface="Rix고딕 B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latin typeface="Consolas"/>
                          <a:ea typeface="Rix고딕 B"/>
                        </a:rPr>
                        <a:t> std::cout &lt;&lt; a &lt;&lt; b &lt;&lt; c &lt;&lt; ‘\n’;</a:t>
                      </a:r>
                      <a:endParaRPr lang="en-US" altLang="ko-KR">
                        <a:latin typeface="Consolas"/>
                        <a:ea typeface="Rix고딕 B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C++ </a:t>
            </a:r>
            <a:r>
              <a:rPr lang="ko-KR" altLang="en-US">
                <a:latin typeface="Rix고딕 B"/>
                <a:ea typeface="Rix고딕 B"/>
              </a:rPr>
              <a:t>입</a:t>
            </a:r>
            <a:r>
              <a:rPr lang="en-US" altLang="ko-KR">
                <a:latin typeface="Rix고딕 B"/>
                <a:ea typeface="Rix고딕 B"/>
              </a:rPr>
              <a:t>/</a:t>
            </a:r>
            <a:r>
              <a:rPr lang="ko-KR" altLang="en-US">
                <a:latin typeface="Rix고딕 B"/>
                <a:ea typeface="Rix고딕 B"/>
              </a:rPr>
              <a:t>출력</a:t>
            </a:r>
            <a:endParaRPr lang="ko-KR" altLang="en-US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700">
                <a:latin typeface="Rix고딕 B"/>
                <a:ea typeface="Rix고딕 B"/>
              </a:rPr>
              <a:t>cin, cout</a:t>
            </a:r>
            <a:r>
              <a:rPr lang="ko-KR" altLang="en-US" sz="2700">
                <a:latin typeface="Rix고딕 B"/>
                <a:ea typeface="Rix고딕 B"/>
              </a:rPr>
              <a:t>은 </a:t>
            </a:r>
            <a:r>
              <a:rPr lang="en-US" altLang="ko-KR" sz="2700">
                <a:latin typeface="Rix고딕 B"/>
                <a:ea typeface="Rix고딕 B"/>
              </a:rPr>
              <a:t>scanf, printf</a:t>
            </a:r>
            <a:r>
              <a:rPr lang="ko-KR" altLang="en-US" sz="2700">
                <a:latin typeface="Rix고딕 B"/>
                <a:ea typeface="Rix고딕 B"/>
              </a:rPr>
              <a:t>에 비해 속도가 매우 느림</a:t>
            </a:r>
            <a:endParaRPr lang="en-US" altLang="ko-KR" sz="2700">
              <a:latin typeface="Rix고딕 B"/>
              <a:ea typeface="Rix고딕 B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2415797" y="2852697"/>
            <a:ext cx="7360404" cy="6220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en-US" altLang="ko-KR" sz="3500">
                <a:latin typeface="Rix고딕 B"/>
                <a:ea typeface="Rix고딕 B"/>
              </a:rPr>
              <a:t>cin.tie(0)-&gt;sync_with_stdio(false);</a:t>
            </a:r>
            <a:endParaRPr lang="en-US" altLang="ko-KR" sz="3500">
              <a:latin typeface="Rix고딕 B"/>
              <a:ea typeface="Rix고딕 B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554468" y="4102053"/>
            <a:ext cx="9083064" cy="1363392"/>
          </a:xfrm>
          <a:prstGeom prst="rect">
            <a:avLst/>
          </a:prstGeom>
          <a:solidFill>
            <a:srgbClr val="ffcccc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ko-KR" altLang="en-US" sz="2800">
                <a:latin typeface="Rix고딕 B"/>
                <a:ea typeface="Rix고딕 B"/>
              </a:rPr>
              <a:t>속도는 빨라지지만 더 이상 </a:t>
            </a:r>
            <a:r>
              <a:rPr lang="en-US" altLang="ko-KR" sz="2800">
                <a:latin typeface="Rix고딕 B"/>
                <a:ea typeface="Rix고딕 B"/>
              </a:rPr>
              <a:t>scanf, printf</a:t>
            </a:r>
            <a:r>
              <a:rPr lang="ko-KR" altLang="en-US" sz="2800">
                <a:latin typeface="Rix고딕 B"/>
                <a:ea typeface="Rix고딕 B"/>
              </a:rPr>
              <a:t> 사용을 할 수 없음</a:t>
            </a:r>
            <a:endParaRPr lang="ko-KR" altLang="en-US" sz="2800">
              <a:latin typeface="Rix고딕 B"/>
              <a:ea typeface="Rix고딕 B"/>
            </a:endParaRPr>
          </a:p>
          <a:p>
            <a:pPr marL="0" lvl="0" indent="0">
              <a:buNone/>
              <a:defRPr/>
            </a:pPr>
            <a:endParaRPr lang="en-US" altLang="ko-KR" sz="2800">
              <a:latin typeface="Rix고딕 B"/>
              <a:ea typeface="Rix고딕 B"/>
            </a:endParaRPr>
          </a:p>
          <a:p>
            <a:pPr marL="0" lvl="0" indent="0">
              <a:buNone/>
              <a:defRPr/>
            </a:pPr>
            <a:r>
              <a:rPr lang="en-US" altLang="ko-KR" sz="2800">
                <a:latin typeface="Rix고딕 B"/>
                <a:ea typeface="Rix고딕 B"/>
              </a:rPr>
              <a:t>=&gt;</a:t>
            </a:r>
            <a:r>
              <a:rPr lang="ko-KR" altLang="en-US" sz="2800">
                <a:latin typeface="Rix고딕 B"/>
                <a:ea typeface="Rix고딕 B"/>
              </a:rPr>
              <a:t> 빠른 입출력이 필요할 때 권장</a:t>
            </a:r>
            <a:endParaRPr lang="ko-KR" altLang="en-US" sz="2800">
              <a:latin typeface="Rix고딕 B"/>
              <a:ea typeface="Rix고딕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</a:rPr>
              <a:t>STL </a:t>
            </a:r>
            <a:r>
              <a:rPr lang="ko-KR" altLang="en-US">
                <a:latin typeface="Rix고딕 B"/>
                <a:ea typeface="Rix고딕 B"/>
                <a:cs typeface="Calibri"/>
              </a:rPr>
              <a:t>소개</a:t>
            </a:r>
            <a:endParaRPr lang="ko-KR" altLang="en-US">
              <a:latin typeface="Rix고딕 B"/>
              <a:ea typeface="Rix고딕 B"/>
              <a:cs typeface="Calibri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3000">
                <a:latin typeface="Rix고딕 B"/>
                <a:ea typeface="Rix고딕 B"/>
                <a:cs typeface="Calibri"/>
              </a:rPr>
              <a:t>Standard Template Library</a:t>
            </a:r>
            <a:r>
              <a:rPr lang="ko-KR" altLang="en-US" sz="3000">
                <a:latin typeface="Rix고딕 B"/>
                <a:ea typeface="Rix고딕 B"/>
                <a:cs typeface="Calibri"/>
              </a:rPr>
              <a:t>의 약자</a:t>
            </a:r>
            <a:endParaRPr lang="ko-KR" altLang="en-US" sz="30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endParaRPr lang="ko-KR" altLang="en-US" sz="3000">
              <a:latin typeface="Rix고딕 B"/>
              <a:ea typeface="Rix고딕 B"/>
              <a:cs typeface="Calibri"/>
            </a:endParaRPr>
          </a:p>
          <a:p>
            <a:pPr lvl="0">
              <a:defRPr/>
            </a:pPr>
            <a:r>
              <a:rPr lang="en-US" altLang="ko-KR" sz="3000">
                <a:latin typeface="Rix고딕 B"/>
                <a:ea typeface="Rix고딕 B"/>
                <a:cs typeface="Calibri"/>
              </a:rPr>
              <a:t>C++</a:t>
            </a:r>
            <a:r>
              <a:rPr lang="ko-KR" altLang="en-US" sz="3000">
                <a:latin typeface="Rix고딕 B"/>
                <a:ea typeface="Rix고딕 B"/>
                <a:cs typeface="Calibri"/>
              </a:rPr>
              <a:t>에서  여러 자료 구조, 함수, 알고리즘 등을 사용하기 위해 제공되는 라이브러리</a:t>
            </a:r>
            <a:endParaRPr lang="ko-KR" altLang="en-US" sz="30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r>
              <a:rPr lang="ko-KR" altLang="en-US" sz="3000">
                <a:latin typeface="Rix고딕 B"/>
                <a:ea typeface="Rix고딕 B"/>
                <a:cs typeface="Calibri"/>
              </a:rPr>
              <a:t>   </a:t>
            </a:r>
            <a:r>
              <a:rPr lang="en-US" altLang="ko-KR" sz="3000">
                <a:latin typeface="Rix고딕 B"/>
                <a:ea typeface="Rix고딕 B"/>
                <a:cs typeface="Calibri"/>
              </a:rPr>
              <a:t>ex) vector, pair, string, ...</a:t>
            </a:r>
            <a:endParaRPr lang="en-US" altLang="ko-KR" sz="3000">
              <a:latin typeface="Rix고딕 B"/>
              <a:ea typeface="Rix고딕 B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STL</a:t>
            </a:r>
            <a:r>
              <a:rPr lang="ko-KR" altLang="en-US">
                <a:latin typeface="Rix고딕 B"/>
                <a:ea typeface="Rix고딕 B"/>
                <a:cs typeface="Calibri"/>
              </a:rPr>
              <a:t> </a:t>
            </a:r>
            <a:r>
              <a:rPr lang="en-US" altLang="ko-KR">
                <a:latin typeface="Rix고딕 B"/>
                <a:ea typeface="Rix고딕 B"/>
                <a:cs typeface="Calibri"/>
              </a:rPr>
              <a:t>(</a:t>
            </a:r>
            <a:r>
              <a:rPr lang="ko-KR" altLang="en-US">
                <a:latin typeface="Rix고딕 B"/>
                <a:ea typeface="Rix고딕 B"/>
                <a:cs typeface="Calibri"/>
              </a:rPr>
              <a:t>컨테이너와 반복자</a:t>
            </a:r>
            <a:r>
              <a:rPr lang="en-US" altLang="ko-KR">
                <a:latin typeface="Rix고딕 B"/>
                <a:ea typeface="Rix고딕 B"/>
                <a:cs typeface="Calibri"/>
              </a:rPr>
              <a:t>)</a:t>
            </a:r>
            <a:endParaRPr lang="ko-KR" altLang="en-US">
              <a:latin typeface="Rix고딕 B"/>
              <a:ea typeface="Rix고딕 B"/>
              <a:cs typeface="Calibri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>
                <a:latin typeface="Rix고딕 B"/>
                <a:ea typeface="Rix고딕 B"/>
                <a:cs typeface="Calibri"/>
              </a:rPr>
              <a:t>컨테이너</a:t>
            </a:r>
            <a:endParaRPr lang="ko-KR" altLang="en-US" sz="30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r>
              <a:rPr lang="en-US" altLang="ko-KR" sz="3000">
                <a:latin typeface="Rix고딕 B"/>
                <a:ea typeface="Rix고딕 B"/>
                <a:cs typeface="Calibri"/>
              </a:rPr>
              <a:t>-</a:t>
            </a:r>
            <a:r>
              <a:rPr lang="ko-KR" altLang="en-US" sz="3000">
                <a:latin typeface="Rix고딕 B"/>
                <a:ea typeface="Rix고딕 B"/>
                <a:cs typeface="Calibri"/>
              </a:rPr>
              <a:t> 여러 개의 원소를 보관할 수 있는 자료 구조</a:t>
            </a:r>
            <a:r>
              <a:rPr lang="en-US" altLang="ko-KR" sz="3000">
                <a:latin typeface="Rix고딕 B"/>
                <a:ea typeface="Rix고딕 B"/>
                <a:cs typeface="Calibri"/>
              </a:rPr>
              <a:t>,</a:t>
            </a:r>
            <a:r>
              <a:rPr lang="ko-KR" altLang="en-US" sz="3000">
                <a:latin typeface="Rix고딕 B"/>
                <a:ea typeface="Rix고딕 B"/>
                <a:cs typeface="Calibri"/>
              </a:rPr>
              <a:t> 종류가 다양함</a:t>
            </a:r>
            <a:endParaRPr lang="ko-KR" altLang="en-US" sz="30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r>
              <a:rPr lang="en-US" altLang="ko-KR" sz="3000">
                <a:latin typeface="Rix고딕 B"/>
                <a:ea typeface="Rix고딕 B"/>
                <a:cs typeface="Calibri"/>
              </a:rPr>
              <a:t>ex) vector, deque, ...</a:t>
            </a:r>
            <a:endParaRPr lang="en-US" altLang="ko-KR" sz="30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endParaRPr lang="ko-KR" altLang="en-US" sz="3000">
              <a:latin typeface="Rix고딕 B"/>
              <a:ea typeface="Rix고딕 B"/>
              <a:cs typeface="Calibri"/>
            </a:endParaRPr>
          </a:p>
        </p:txBody>
      </p:sp>
      <p:grpSp>
        <p:nvGrpSpPr>
          <p:cNvPr id="12" name=""/>
          <p:cNvGrpSpPr/>
          <p:nvPr/>
        </p:nvGrpSpPr>
        <p:grpSpPr>
          <a:xfrm rot="0">
            <a:off x="1928810" y="3863181"/>
            <a:ext cx="8334376" cy="1431131"/>
            <a:chOff x="2047873" y="3863181"/>
            <a:chExt cx="8334376" cy="1431131"/>
          </a:xfrm>
        </p:grpSpPr>
        <p:sp>
          <p:nvSpPr>
            <p:cNvPr id="6" name=""/>
            <p:cNvSpPr/>
            <p:nvPr/>
          </p:nvSpPr>
          <p:spPr>
            <a:xfrm>
              <a:off x="2047873" y="3863181"/>
              <a:ext cx="2083594" cy="14311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5000">
                  <a:latin typeface="Rix고딕 B"/>
                  <a:ea typeface="Rix고딕 B"/>
                </a:rPr>
                <a:t>1</a:t>
              </a:r>
              <a:endParaRPr lang="en-US" altLang="ko-KR" sz="5000">
                <a:latin typeface="Rix고딕 B"/>
                <a:ea typeface="Rix고딕 B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4131468" y="3863181"/>
              <a:ext cx="2083594" cy="14311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5000">
                  <a:latin typeface="Rix고딕 B"/>
                  <a:ea typeface="Rix고딕 B"/>
                </a:rPr>
                <a:t>3</a:t>
              </a:r>
              <a:endParaRPr lang="en-US" altLang="ko-KR" sz="5000">
                <a:latin typeface="Rix고딕 B"/>
                <a:ea typeface="Rix고딕 B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6215062" y="3863181"/>
              <a:ext cx="2083594" cy="14311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5000">
                  <a:latin typeface="Rix고딕 B"/>
                  <a:ea typeface="Rix고딕 B"/>
                </a:rPr>
                <a:t>7</a:t>
              </a:r>
              <a:endParaRPr lang="en-US" altLang="ko-KR" sz="5000">
                <a:latin typeface="Rix고딕 B"/>
                <a:ea typeface="Rix고딕 B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8298656" y="3863181"/>
              <a:ext cx="2083594" cy="14311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5000">
                  <a:latin typeface="Rix고딕 B"/>
                  <a:ea typeface="Rix고딕 B"/>
                </a:rPr>
                <a:t>12</a:t>
              </a:r>
              <a:endParaRPr lang="en-US" altLang="ko-KR" sz="5000">
                <a:latin typeface="Rix고딕 B"/>
                <a:ea typeface="Rix고딕 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Rix고딕 B"/>
                <a:ea typeface="Rix고딕 B"/>
                <a:cs typeface="Calibri"/>
              </a:rPr>
              <a:t>STL</a:t>
            </a:r>
            <a:r>
              <a:rPr lang="ko-KR" altLang="en-US">
                <a:latin typeface="Rix고딕 B"/>
                <a:ea typeface="Rix고딕 B"/>
                <a:cs typeface="Calibri"/>
              </a:rPr>
              <a:t> </a:t>
            </a:r>
            <a:r>
              <a:rPr lang="en-US" altLang="ko-KR">
                <a:latin typeface="Rix고딕 B"/>
                <a:ea typeface="Rix고딕 B"/>
                <a:cs typeface="Calibri"/>
              </a:rPr>
              <a:t>(</a:t>
            </a:r>
            <a:r>
              <a:rPr lang="ko-KR" altLang="en-US">
                <a:latin typeface="Rix고딕 B"/>
                <a:ea typeface="Rix고딕 B"/>
                <a:cs typeface="Calibri"/>
              </a:rPr>
              <a:t>컨테이너와 반복자</a:t>
            </a:r>
            <a:r>
              <a:rPr lang="en-US" altLang="ko-KR">
                <a:latin typeface="Rix고딕 B"/>
                <a:ea typeface="Rix고딕 B"/>
                <a:cs typeface="Calibri"/>
              </a:rPr>
              <a:t>)</a:t>
            </a:r>
            <a:endParaRPr lang="ko-KR" altLang="en-US">
              <a:latin typeface="Rix고딕 B"/>
              <a:ea typeface="Rix고딕 B"/>
              <a:cs typeface="Calibri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>
                <a:latin typeface="Rix고딕 B"/>
                <a:ea typeface="Rix고딕 B"/>
                <a:cs typeface="Calibri"/>
              </a:rPr>
              <a:t>반복자 </a:t>
            </a:r>
            <a:r>
              <a:rPr lang="en-US" altLang="ko-KR" sz="3000">
                <a:latin typeface="Rix고딕 B"/>
                <a:ea typeface="Rix고딕 B"/>
                <a:cs typeface="Calibri"/>
              </a:rPr>
              <a:t>(iterator)</a:t>
            </a:r>
            <a:endParaRPr lang="en-US" altLang="ko-KR" sz="30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r>
              <a:rPr lang="en-US" altLang="ko-KR" sz="3000">
                <a:latin typeface="Rix고딕 B"/>
                <a:ea typeface="Rix고딕 B"/>
                <a:cs typeface="Calibri"/>
              </a:rPr>
              <a:t>-</a:t>
            </a:r>
            <a:r>
              <a:rPr lang="ko-KR" altLang="en-US" sz="3000">
                <a:latin typeface="Rix고딕 B"/>
                <a:ea typeface="Rix고딕 B"/>
                <a:cs typeface="Calibri"/>
              </a:rPr>
              <a:t> 컨테이너의 원소를 참조할 때 사용 </a:t>
            </a:r>
            <a:r>
              <a:rPr lang="en-US" altLang="ko-KR" sz="3000">
                <a:latin typeface="Rix고딕 B"/>
                <a:ea typeface="Rix고딕 B"/>
                <a:cs typeface="Calibri"/>
              </a:rPr>
              <a:t>(C</a:t>
            </a:r>
            <a:r>
              <a:rPr lang="ko-KR" altLang="en-US" sz="3000">
                <a:latin typeface="Rix고딕 B"/>
                <a:ea typeface="Rix고딕 B"/>
                <a:cs typeface="Calibri"/>
              </a:rPr>
              <a:t>의 포인터 같은 개념</a:t>
            </a:r>
            <a:r>
              <a:rPr lang="en-US" altLang="ko-KR" sz="3000">
                <a:latin typeface="Rix고딕 B"/>
                <a:ea typeface="Rix고딕 B"/>
                <a:cs typeface="Calibri"/>
              </a:rPr>
              <a:t>)</a:t>
            </a:r>
            <a:endParaRPr lang="en-US" altLang="ko-KR" sz="3000">
              <a:latin typeface="Rix고딕 B"/>
              <a:ea typeface="Rix고딕 B"/>
              <a:cs typeface="Calibri"/>
            </a:endParaRPr>
          </a:p>
          <a:p>
            <a:pPr marL="0" lvl="0" indent="0">
              <a:buNone/>
              <a:defRPr/>
            </a:pPr>
            <a:endParaRPr lang="ko-KR" altLang="en-US" sz="3000">
              <a:latin typeface="Rix고딕 B"/>
              <a:ea typeface="Rix고딕 B"/>
              <a:cs typeface="Calibri"/>
            </a:endParaRPr>
          </a:p>
        </p:txBody>
      </p:sp>
      <p:grpSp>
        <p:nvGrpSpPr>
          <p:cNvPr id="12" name=""/>
          <p:cNvGrpSpPr/>
          <p:nvPr/>
        </p:nvGrpSpPr>
        <p:grpSpPr>
          <a:xfrm rot="0">
            <a:off x="1928811" y="3863181"/>
            <a:ext cx="8334376" cy="1431131"/>
            <a:chOff x="2047873" y="3863181"/>
            <a:chExt cx="8334376" cy="1431131"/>
          </a:xfrm>
        </p:grpSpPr>
        <p:sp>
          <p:nvSpPr>
            <p:cNvPr id="6" name=""/>
            <p:cNvSpPr/>
            <p:nvPr/>
          </p:nvSpPr>
          <p:spPr>
            <a:xfrm>
              <a:off x="2047873" y="3863181"/>
              <a:ext cx="2083594" cy="14311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 sz="5000">
                  <a:latin typeface="Rix고딕 B"/>
                  <a:ea typeface="Rix고딕 B"/>
                </a:rPr>
                <a:t>1</a:t>
              </a:r>
              <a:endParaRPr lang="en-US" altLang="ko-KR" sz="5000">
                <a:latin typeface="Rix고딕 B"/>
                <a:ea typeface="Rix고딕 B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4131468" y="3863181"/>
              <a:ext cx="2083594" cy="14311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5000">
                  <a:latin typeface="Rix고딕 B"/>
                  <a:ea typeface="Rix고딕 B"/>
                </a:rPr>
                <a:t>3</a:t>
              </a:r>
              <a:endParaRPr lang="en-US" altLang="ko-KR" sz="5000">
                <a:latin typeface="Rix고딕 B"/>
                <a:ea typeface="Rix고딕 B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6215062" y="3863181"/>
              <a:ext cx="2083594" cy="14311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5000">
                  <a:latin typeface="Rix고딕 B"/>
                  <a:ea typeface="Rix고딕 B"/>
                </a:rPr>
                <a:t>7</a:t>
              </a:r>
              <a:endParaRPr lang="en-US" altLang="ko-KR" sz="5000">
                <a:latin typeface="Rix고딕 B"/>
                <a:ea typeface="Rix고딕 B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8298656" y="3863181"/>
              <a:ext cx="2083594" cy="14311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5000">
                  <a:latin typeface="Rix고딕 B"/>
                  <a:ea typeface="Rix고딕 B"/>
                </a:rPr>
                <a:t>12</a:t>
              </a:r>
              <a:endParaRPr lang="en-US" altLang="ko-KR" sz="5000">
                <a:latin typeface="Rix고딕 B"/>
                <a:ea typeface="Rix고딕 B"/>
              </a:endParaRPr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10555883" y="2968128"/>
            <a:ext cx="1026514" cy="967473"/>
            <a:chOff x="10555883" y="2968128"/>
            <a:chExt cx="1026514" cy="967473"/>
          </a:xfrm>
        </p:grpSpPr>
        <p:sp>
          <p:nvSpPr>
            <p:cNvPr id="20" name=""/>
            <p:cNvSpPr txBox="1"/>
            <p:nvPr/>
          </p:nvSpPr>
          <p:spPr>
            <a:xfrm>
              <a:off x="10555883" y="2968128"/>
              <a:ext cx="1026514" cy="541418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000">
                  <a:latin typeface="Rix고딕 B"/>
                  <a:ea typeface="Rix고딕 B"/>
                </a:rPr>
                <a:t>end()</a:t>
              </a:r>
              <a:endParaRPr lang="en-US" altLang="ko-KR" sz="3000">
                <a:latin typeface="Rix고딕 B"/>
                <a:ea typeface="Rix고딕 B"/>
              </a:endParaRPr>
            </a:p>
          </p:txBody>
        </p:sp>
        <p:cxnSp>
          <p:nvCxnSpPr>
            <p:cNvPr id="21" name=""/>
            <p:cNvCxnSpPr>
              <a:stCxn id="20" idx="2"/>
            </p:cNvCxnSpPr>
            <p:nvPr/>
          </p:nvCxnSpPr>
          <p:spPr>
            <a:xfrm rot="16200000" flipH="1">
              <a:off x="10856904" y="3721779"/>
              <a:ext cx="426055" cy="1588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"/>
          <p:cNvGrpSpPr/>
          <p:nvPr/>
        </p:nvGrpSpPr>
        <p:grpSpPr>
          <a:xfrm rot="0">
            <a:off x="2276276" y="2968128"/>
            <a:ext cx="1319212" cy="967473"/>
            <a:chOff x="2276276" y="2968128"/>
            <a:chExt cx="1319212" cy="967473"/>
          </a:xfrm>
        </p:grpSpPr>
        <p:sp>
          <p:nvSpPr>
            <p:cNvPr id="17" name=""/>
            <p:cNvSpPr txBox="1"/>
            <p:nvPr/>
          </p:nvSpPr>
          <p:spPr>
            <a:xfrm>
              <a:off x="2276276" y="2968128"/>
              <a:ext cx="1319212" cy="547410"/>
            </a:xfrm>
            <a:prstGeom prst="rect">
              <a:avLst/>
            </a:prstGeom>
            <a:ln>
              <a:solidFill>
                <a:schemeClr val="dk1"/>
              </a:solidFill>
            </a:ln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3000">
                  <a:latin typeface="Rix고딕 B"/>
                  <a:ea typeface="Rix고딕 B"/>
                </a:rPr>
                <a:t>begin()</a:t>
              </a:r>
              <a:endParaRPr lang="en-US" altLang="ko-KR" sz="3000">
                <a:latin typeface="Rix고딕 B"/>
                <a:ea typeface="Rix고딕 B"/>
              </a:endParaRPr>
            </a:p>
          </p:txBody>
        </p:sp>
        <p:cxnSp>
          <p:nvCxnSpPr>
            <p:cNvPr id="23" name=""/>
            <p:cNvCxnSpPr>
              <a:stCxn id="17" idx="2"/>
            </p:cNvCxnSpPr>
            <p:nvPr/>
          </p:nvCxnSpPr>
          <p:spPr>
            <a:xfrm rot="16200000" flipH="1">
              <a:off x="2726644" y="3724775"/>
              <a:ext cx="420063" cy="1588"/>
            </a:xfrm>
            <a:prstGeom prst="bentConnector3">
              <a:avLst>
                <a:gd name="adj1" fmla="val 50000"/>
              </a:avLst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1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Rix고딕 B"/>
                <a:ea typeface="Rix고딕 B"/>
              </a:rPr>
              <a:t>String</a:t>
            </a:r>
            <a:endParaRPr lang="en-US" altLang="ko-KR">
              <a:latin typeface="Rix고딕 B"/>
              <a:ea typeface="Rix고딕 B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#include &lt;string&gt;	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헤더파일 선언</a:t>
            </a:r>
            <a:endParaRPr lang="ko-KR" altLang="en-US" sz="2900">
              <a:latin typeface="Rix고딕 B"/>
              <a:ea typeface="Rix고딕 B"/>
              <a:cs typeface="Calibri"/>
            </a:endParaRPr>
          </a:p>
          <a:p>
            <a:pPr marL="0" indent="0">
              <a:buNone/>
              <a:defRPr/>
            </a:pPr>
            <a:endParaRPr lang="en-US" altLang="ko-KR" sz="15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ko-KR" altLang="en-US" sz="2900">
                <a:latin typeface="Rix고딕 B"/>
                <a:ea typeface="Rix고딕 B"/>
                <a:cs typeface="Calibri"/>
              </a:rPr>
              <a:t>문자열을 나타내는 자료형</a:t>
            </a:r>
            <a:endParaRPr lang="en-US" altLang="ko-KR" sz="29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endParaRPr lang="en-US" altLang="ko-KR" sz="1500">
              <a:latin typeface="Rix고딕 B"/>
              <a:ea typeface="Rix고딕 B"/>
              <a:cs typeface="Calibri"/>
            </a:endParaRPr>
          </a:p>
          <a:p>
            <a:pPr>
              <a:defRPr/>
            </a:pPr>
            <a:r>
              <a:rPr lang="en-US" altLang="ko-KR" sz="2900">
                <a:latin typeface="Rix고딕 B"/>
                <a:ea typeface="Rix고딕 B"/>
                <a:cs typeface="Calibri"/>
              </a:rPr>
              <a:t>C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와 달리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,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 문자열의 끝에 </a:t>
            </a:r>
            <a:r>
              <a:rPr lang="en-US" altLang="ko-KR" sz="2900">
                <a:solidFill>
                  <a:schemeClr val="accent2"/>
                </a:solidFill>
                <a:latin typeface="Rix고딕 B"/>
                <a:ea typeface="Rix고딕 B"/>
                <a:cs typeface="Calibri"/>
              </a:rPr>
              <a:t>‘\0’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(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널 문자</a:t>
            </a:r>
            <a:r>
              <a:rPr lang="en-US" altLang="ko-KR" sz="2900">
                <a:latin typeface="Rix고딕 B"/>
                <a:ea typeface="Rix고딕 B"/>
                <a:cs typeface="Calibri"/>
              </a:rPr>
              <a:t>)</a:t>
            </a:r>
            <a:r>
              <a:rPr lang="ko-KR" altLang="en-US" sz="2900">
                <a:latin typeface="Rix고딕 B"/>
                <a:ea typeface="Rix고딕 B"/>
                <a:cs typeface="Calibri"/>
              </a:rPr>
              <a:t>가 들어가지 않음</a:t>
            </a:r>
            <a:endParaRPr lang="en-US" altLang="ko-KR" sz="2900">
              <a:latin typeface="Rix고딕 B"/>
              <a:ea typeface="Rix고딕 B"/>
              <a:cs typeface="Calibri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5913" y="4375547"/>
            <a:ext cx="11160174" cy="1750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648</ep:Words>
  <ep:PresentationFormat>화면 슬라이드 쇼(4:3)</ep:PresentationFormat>
  <ep:Paragraphs>125</ep:Paragraphs>
  <ep:Slides>34</ep:Slides>
  <ep:Notes>20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한컴오피스</vt:lpstr>
      <vt:lpstr>주차별 계획</vt:lpstr>
      <vt:lpstr>C++ Standard Template Library</vt:lpstr>
      <vt:lpstr>STL 소개</vt:lpstr>
      <vt:lpstr>C++ 입/출력</vt:lpstr>
      <vt:lpstr>C++ 입/출력</vt:lpstr>
      <vt:lpstr>STL 소개</vt:lpstr>
      <vt:lpstr>STL (컨테이너와 반복자)</vt:lpstr>
      <vt:lpstr>STL (컨테이너와 반복자)</vt:lpstr>
      <vt:lpstr>String</vt:lpstr>
      <vt:lpstr>String</vt:lpstr>
      <vt:lpstr>String</vt:lpstr>
      <vt:lpstr>String</vt:lpstr>
      <vt:lpstr>String</vt:lpstr>
      <vt:lpstr>String</vt:lpstr>
      <vt:lpstr>Vector</vt:lpstr>
      <vt:lpstr>Vector</vt:lpstr>
      <vt:lpstr>Vector</vt:lpstr>
      <vt:lpstr>Vector</vt:lpstr>
      <vt:lpstr>Vector</vt:lpstr>
      <vt:lpstr>Pair</vt:lpstr>
      <vt:lpstr>Pair</vt:lpstr>
      <vt:lpstr>Pair</vt:lpstr>
      <vt:lpstr>Pair</vt:lpstr>
      <vt:lpstr>Pair</vt:lpstr>
      <vt:lpstr>Pair</vt:lpstr>
      <vt:lpstr>Sort</vt:lpstr>
      <vt:lpstr>Sort</vt:lpstr>
      <vt:lpstr>Sort</vt:lpstr>
      <vt:lpstr>Sort</vt:lpstr>
      <vt:lpstr>Sort</vt:lpstr>
      <vt:lpstr>Sort</vt:lpstr>
      <vt:lpstr>Sort</vt:lpstr>
      <vt:lpstr>Reverse</vt:lpstr>
      <vt:lpstr>Reverse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2023-03-26T13:22:50.001</dcterms:created>
  <dc:creator>HJ</dc:creator>
  <cp:lastModifiedBy>LEEMIINGU</cp:lastModifiedBy>
  <dcterms:modified xsi:type="dcterms:W3CDTF">2024-03-25T08:50:36.129</dcterms:modified>
  <cp:revision>92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