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13" r:id="rId1"/>
  </p:sldMasterIdLst>
  <p:sldIdLst>
    <p:sldId id="280" r:id="rId2"/>
    <p:sldId id="281" r:id="rId3"/>
    <p:sldId id="256" r:id="rId4"/>
    <p:sldId id="257" r:id="rId5"/>
    <p:sldId id="261" r:id="rId6"/>
    <p:sldId id="276" r:id="rId7"/>
    <p:sldId id="273" r:id="rId8"/>
    <p:sldId id="278" r:id="rId9"/>
    <p:sldId id="283" r:id="rId10"/>
    <p:sldId id="284" r:id="rId11"/>
    <p:sldId id="285" r:id="rId12"/>
    <p:sldId id="299" r:id="rId13"/>
    <p:sldId id="271" r:id="rId14"/>
    <p:sldId id="274" r:id="rId15"/>
    <p:sldId id="277" r:id="rId16"/>
    <p:sldId id="27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114" y="18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2A27DF-FC33-4C05-96AC-ECA7B11A9C6B}" type="datetime1">
              <a:rPr lang="ko-KR" altLang="en-US"/>
              <a:pPr lvl="0">
                <a:defRPr lang="ko-KR" altLang="en-US"/>
              </a:pPr>
              <a:t>2024-03-31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10BF683E-EC8C-4F1E-8017-25E57E2CE77B}" type="datetime1">
              <a:rPr lang="ko-KR" altLang="en-US"/>
              <a:pPr lvl="0">
                <a:defRPr lang="ko-KR" altLang="en-US"/>
              </a:pPr>
              <a:t>2024-03-31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FDD8E82-9EDF-4A21-8052-950E349A4E6B}" type="datetime1">
              <a:rPr lang="ko-KR" altLang="en-US"/>
              <a:pPr lvl="0">
                <a:defRPr lang="ko-KR" altLang="en-US"/>
              </a:pPr>
              <a:t>2024-03-31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753771-9475-4309-9B2C-4F43EB0294C6}" type="datetime1">
              <a:rPr lang="ko-KR" altLang="en-US"/>
              <a:pPr lvl="0">
                <a:defRPr lang="ko-KR" altLang="en-US"/>
              </a:pPr>
              <a:t>2024-03-31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4800600"/>
          </a:xfrm>
          <a:custGeom>
            <a:avLst/>
            <a:gd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t" anchorCtr="0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en-GB" altLang="en-US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pPr marL="0" lv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31/03/2024</a:t>
            </a:fld>
            <a:endParaRPr lang="ko-KR" altLang="en-US" sz="1800" b="0" strike="noStrike" cap="none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t>원곡고 WOS</a:t>
            </a:r>
            <a:endParaRPr lang="ko-KR" altLang="en-US" sz="1200" b="0" strike="noStrike" cap="none">
              <a:solidFill>
                <a:srgbClr val="898989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pPr marL="0" lv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‹#›</a:t>
            </a:fld>
            <a:endParaRPr lang="ko-KR" altLang="en-US" sz="1800" b="0" strike="noStrike" cap="none">
              <a:latin typeface="Wingdings"/>
              <a:ea typeface="Wingdings"/>
              <a:cs typeface="Wingdings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sldNum="0" dt="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en-GB" altLang="en-US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pPr marL="0" lv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31/03/2024</a:t>
            </a:fld>
            <a:endParaRPr lang="ko-KR" altLang="en-US" sz="1800" b="0" strike="noStrike" cap="none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t>원곡고 WOS</a:t>
            </a:r>
            <a:endParaRPr lang="ko-KR" altLang="en-US" sz="1200" b="0" strike="noStrike" cap="none">
              <a:solidFill>
                <a:srgbClr val="898989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pPr marL="0" lv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‹#›</a:t>
            </a:fld>
            <a:endParaRPr lang="ko-KR" altLang="en-US" sz="1800" b="0" strike="noStrike" cap="none">
              <a:latin typeface="Wingdings"/>
              <a:ea typeface="Wingdings"/>
              <a:cs typeface="Wingdings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sldNum="0" dt="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 idx="0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en-GB" altLang="en-US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pPr marL="0" lv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31/03/2024</a:t>
            </a:fld>
            <a:endParaRPr lang="ko-KR" altLang="en-US" sz="1800" b="0" strike="noStrike" cap="none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t>원곡고 WOS</a:t>
            </a:r>
            <a:endParaRPr lang="ko-KR" altLang="en-US" sz="1200" b="0" strike="noStrike" cap="none">
              <a:solidFill>
                <a:srgbClr val="898989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rgbClr val="898989"/>
                </a:solidFill>
                <a:latin typeface="Wingdings"/>
                <a:ea typeface="Wingdings"/>
                <a:cs typeface="Wingdings"/>
                <a:sym typeface="Wingdings"/>
              </a:rPr>
              <a:pPr marL="0" lv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‹#›</a:t>
            </a:fld>
            <a:endParaRPr lang="ko-KR" altLang="en-US" sz="1800" b="0" strike="noStrike" cap="none">
              <a:latin typeface="Wingdings"/>
              <a:ea typeface="Wingdings"/>
              <a:cs typeface="Wingdings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sldNum="0" dt="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A2121F7-E20F-43B2-B3C6-C7E51EA698C5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AC1609-63DC-4238-90D7-BDA4CCE7E5D2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1794FCA-B30B-4B0B-A06E-872BCCC939B8}" type="datetime1">
              <a:rPr lang="ko-KR" altLang="en-US"/>
              <a:pPr lvl="0">
                <a:defRPr lang="ko-KR" altLang="en-US"/>
              </a:pPr>
              <a:t>2024-03-31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B4FBC9-0152-4321-B5AE-8A4D40C68623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5271060-A817-4E00-9021-886881503EBB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7ABBE4F-A180-451B-976B-207E95DDA7FB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0DB8ECF-E18C-4D8D-A7A0-FA2FABCA5290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C9FE912-2C94-4152-970B-97CA7CEA7709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D839B8E-F55D-4BF8-852C-25AF74D46B3E}" type="datetime1">
              <a:rPr lang="ko-KR" altLang="en-US"/>
              <a:pPr lvl="0">
                <a:defRPr lang="ko-KR" altLang="en-US"/>
              </a:pPr>
              <a:t>2024-03-31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시리얼 번호 </a:t>
            </a:r>
            <a:r>
              <a:rPr lang="en-US" altLang="ko-KR"/>
              <a:t>(1431)</a:t>
            </a:r>
            <a:endParaRPr lang="en-US" altLang="ko-KR"/>
          </a:p>
        </p:txBody>
      </p:sp>
      <p:sp>
        <p:nvSpPr>
          <p:cNvPr id="3" name="가로 글상자 2"/>
          <p:cNvSpPr txBox="1"/>
          <p:nvPr/>
        </p:nvSpPr>
        <p:spPr>
          <a:xfrm>
            <a:off x="983432" y="1619616"/>
            <a:ext cx="9865096" cy="44736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/>
              <a:t>정렬 기준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en-US" altLang="ko-KR" sz="2400"/>
              <a:t>1.</a:t>
            </a:r>
            <a:r>
              <a:rPr lang="ko-KR" altLang="en-US" sz="2400"/>
              <a:t> </a:t>
            </a:r>
            <a:r>
              <a:rPr lang="en-US" altLang="ko-KR" sz="2400"/>
              <a:t>A</a:t>
            </a:r>
            <a:r>
              <a:rPr lang="ko-KR" altLang="en-US" sz="2400"/>
              <a:t>와 </a:t>
            </a:r>
            <a:r>
              <a:rPr lang="en-US" altLang="ko-KR" sz="2400"/>
              <a:t>B</a:t>
            </a:r>
            <a:r>
              <a:rPr lang="ko-KR" altLang="en-US" sz="2400"/>
              <a:t>의 길이가 다르면</a:t>
            </a:r>
            <a:r>
              <a:rPr lang="en-US" altLang="ko-KR" sz="2400"/>
              <a:t>,</a:t>
            </a:r>
            <a:r>
              <a:rPr lang="ko-KR" altLang="en-US" sz="2400"/>
              <a:t> 짧은 것이 먼저 온다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2.</a:t>
            </a:r>
            <a:r>
              <a:rPr lang="ko-KR" altLang="en-US" sz="2400"/>
              <a:t> 만약 서로 길이가 같다면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A</a:t>
            </a:r>
            <a:r>
              <a:rPr lang="ko-KR" altLang="en-US" sz="2400"/>
              <a:t>의 모든 자리수의 합과 </a:t>
            </a:r>
            <a:r>
              <a:rPr lang="en-US" altLang="ko-KR" sz="2400"/>
              <a:t>B</a:t>
            </a:r>
            <a:r>
              <a:rPr lang="ko-KR" altLang="en-US" sz="2400"/>
              <a:t>의 모든 자리수의 합을 비교해서 작은 합을 가지는 것이 먼저온다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en-US" altLang="ko-KR" sz="2400"/>
              <a:t>3.</a:t>
            </a:r>
            <a:r>
              <a:rPr lang="ko-KR" altLang="en-US" sz="2400"/>
              <a:t> 만약 </a:t>
            </a:r>
            <a:r>
              <a:rPr lang="en-US" altLang="ko-KR" sz="2400"/>
              <a:t>1,</a:t>
            </a:r>
            <a:r>
              <a:rPr lang="ko-KR" altLang="en-US" sz="2400"/>
              <a:t> </a:t>
            </a:r>
            <a:r>
              <a:rPr lang="en-US" altLang="ko-KR" sz="2400"/>
              <a:t>2</a:t>
            </a:r>
            <a:r>
              <a:rPr lang="ko-KR" altLang="en-US" sz="2400"/>
              <a:t>번 둘 조건으로 비교할 수 없으면</a:t>
            </a:r>
            <a:r>
              <a:rPr lang="en-US" altLang="ko-KR" sz="2400"/>
              <a:t>,</a:t>
            </a:r>
            <a:r>
              <a:rPr lang="ko-KR" altLang="en-US" sz="2400"/>
              <a:t> 사전순으로 비교한다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    </a:t>
            </a:r>
            <a:r>
              <a:rPr lang="en-US" altLang="ko-KR" sz="2400"/>
              <a:t>(</a:t>
            </a:r>
            <a:r>
              <a:rPr lang="ko-KR" altLang="en-US" sz="2400"/>
              <a:t>문자열에서 숫자가 문자보다 사전순으로 앞선다</a:t>
            </a:r>
            <a:r>
              <a:rPr lang="en-US" altLang="ko-KR" sz="2400"/>
              <a:t>.)</a:t>
            </a: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en-US" altLang="ko-KR" sz="2400"/>
              <a:t>=&gt;</a:t>
            </a:r>
            <a:r>
              <a:rPr lang="ko-KR" altLang="en-US" sz="2400"/>
              <a:t> </a:t>
            </a:r>
            <a:r>
              <a:rPr lang="en-US" altLang="ko-KR" sz="2400"/>
              <a:t>1,</a:t>
            </a:r>
            <a:r>
              <a:rPr lang="ko-KR" altLang="en-US" sz="2400"/>
              <a:t> </a:t>
            </a:r>
            <a:r>
              <a:rPr lang="en-US" altLang="ko-KR" sz="2400"/>
              <a:t>2,</a:t>
            </a:r>
            <a:r>
              <a:rPr lang="ko-KR" altLang="en-US" sz="2400"/>
              <a:t> </a:t>
            </a:r>
            <a:r>
              <a:rPr lang="en-US" altLang="ko-KR" sz="2400"/>
              <a:t>3</a:t>
            </a:r>
            <a:r>
              <a:rPr lang="ko-KR" altLang="en-US" sz="2400"/>
              <a:t>번 모두 오름차순 정렬이다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=&gt;</a:t>
            </a:r>
            <a:r>
              <a:rPr lang="ko-KR" altLang="en-US" sz="2400"/>
              <a:t> 사용자 정의 비교 함수없이 기본 </a:t>
            </a:r>
            <a:r>
              <a:rPr lang="en-US" altLang="ko-KR" sz="2400"/>
              <a:t>sort</a:t>
            </a:r>
            <a:r>
              <a:rPr lang="ko-KR" altLang="en-US" sz="2400"/>
              <a:t> 함수로 정렬하면 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선 3"/>
          <p:cNvCxnSpPr/>
          <p:nvPr/>
        </p:nvCxnSpPr>
        <p:spPr>
          <a:xfrm rot="16200000" flipH="1">
            <a:off x="-708756" y="360902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선 4"/>
          <p:cNvCxnSpPr/>
          <p:nvPr/>
        </p:nvCxnSpPr>
        <p:spPr>
          <a:xfrm rot="16200000" flipH="1">
            <a:off x="1091444" y="3609020"/>
            <a:ext cx="4824536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cxnSp>
        <p:nvCxnSpPr>
          <p:cNvPr id="6" name="선 5"/>
          <p:cNvCxnSpPr/>
          <p:nvPr/>
        </p:nvCxnSpPr>
        <p:spPr>
          <a:xfrm>
            <a:off x="1703512" y="60212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03512" y="5157192"/>
            <a:ext cx="1800200" cy="864096"/>
          </a:xfrm>
          <a:prstGeom prst="rect">
            <a:avLst/>
          </a:prstGeom>
          <a:solidFill>
            <a:schemeClr val="l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2423592" y="5407679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4655840" y="934113"/>
            <a:ext cx="6984776" cy="508717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입력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 = 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 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x[0] = ‘ ( ‘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x[1] = ‘ ( ‘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x[2] = ‘ ) ‘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push.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이상이므로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x[3] = ‘ ( ’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x[4] = ‘ ) ’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push.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이상이므로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x[5] = ‘ ) ’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push.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이상이므로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마지막에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이 비어있으므로 올바른 괄호 문자열이다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03512" y="3429000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2495600" y="3679487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03512" y="4293095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2423592" y="4543583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3512" y="4293096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2423592" y="4543583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3512" y="3429000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2495600" y="3679487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03512" y="4293096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2495600" y="4543583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23" grpId="2" animBg="1"/>
      <p:bldP spid="24" grpId="3" animBg="1"/>
      <p:bldP spid="20" grpId="4" animBg="1"/>
      <p:bldP spid="21" grpId="5" animBg="1"/>
      <p:bldP spid="20" grpId="6" animBg="1"/>
      <p:bldP spid="21" grpId="7" animBg="1"/>
      <p:bldP spid="23" grpId="8" animBg="1"/>
      <p:bldP spid="24" grpId="9" animBg="1"/>
      <p:bldP spid="25" grpId="10" animBg="1"/>
      <p:bldP spid="26" grpId="11" animBg="1"/>
      <p:bldP spid="27" grpId="12" animBg="1"/>
      <p:bldP spid="28" grpId="13" animBg="1"/>
      <p:bldP spid="25" grpId="14" animBg="1"/>
      <p:bldP spid="26" grpId="15" animBg="1"/>
      <p:bldP spid="27" grpId="16" animBg="1"/>
      <p:bldP spid="28" grpId="17" animBg="1"/>
      <p:bldP spid="29" grpId="18" animBg="1"/>
      <p:bldP spid="30" grpId="19" animBg="1"/>
      <p:bldP spid="29" grpId="20" animBg="1"/>
      <p:bldP spid="30" grpId="21" animBg="1"/>
      <p:bldP spid="7" grpId="22" animBg="1"/>
      <p:bldP spid="8" grpId="23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-31063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352" y="833690"/>
            <a:ext cx="11665296" cy="5907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xfrm>
            <a:off x="444500" y="188640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활용 방법 및 주의사항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44500" y="1484784"/>
            <a:ext cx="11302999" cy="37050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스택이 비어 있을 때 </a:t>
            </a:r>
            <a:r>
              <a:rPr lang="en-US" altLang="ko-KR" sz="2600"/>
              <a:t>pop(), top()</a:t>
            </a:r>
            <a:r>
              <a:rPr lang="ko-KR" altLang="en-US" sz="2600"/>
              <a:t>을 할 경우 에러 발생</a:t>
            </a:r>
            <a:endParaRPr lang="ko-KR" altLang="en-US" sz="2600"/>
          </a:p>
          <a:p>
            <a:pPr marL="0" lvl="0" indent="0">
              <a:buNone/>
              <a:defRPr/>
            </a:pP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인덱스로 직접적인 접근이 불가능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solidFill>
                  <a:schemeClr val="tx1"/>
                </a:solidFill>
                <a:latin typeface="배달의민족 도현"/>
                <a:ea typeface="배달의민족 도현"/>
              </a:rPr>
              <a:t>Queue</a:t>
            </a:r>
            <a:endParaRPr lang="en-US" altLang="ko-KR" sz="2800" b="0" strike="noStrike" cap="none">
              <a:solidFill>
                <a:schemeClr val="tx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prstGeom prst="rect">
            <a:avLst/>
          </a:prstGeom>
          <a:effectLst/>
        </p:spPr>
        <p:txBody>
          <a:bodyPr vert="horz" lIns="91440" tIns="45720" rIns="91440" bIns="45720">
            <a:normAutofit/>
          </a:bodyPr>
          <a:lstStyle/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en-US" altLang="ko-KR" sz="2400" b="0" strike="noStrike" cap="none">
                <a:latin typeface="배달의민족 도현"/>
                <a:ea typeface="배달의민족 도현"/>
              </a:rPr>
              <a:t>FIFO ( First In First Out ) = LILO ( Last In Last Out )</a:t>
            </a:r>
            <a:endParaRPr lang="en-US" altLang="ko-KR" sz="2400" b="0" strike="noStrike" cap="none">
              <a:latin typeface="배달의민족 도현"/>
              <a:ea typeface="배달의민족 도현"/>
            </a:endParaRPr>
          </a:p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endParaRPr lang="ko-KR" altLang="en-US" sz="2400" b="0" strike="noStrike" cap="none">
              <a:latin typeface="배달의민족 도현"/>
              <a:ea typeface="배달의민족 도현"/>
            </a:endParaRPr>
          </a:p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ko-KR" altLang="en-US" sz="2400" b="0" strike="noStrike" cap="none">
                <a:latin typeface="배달의민족 도현"/>
                <a:ea typeface="배달의민족 도현"/>
              </a:rPr>
              <a:t>먼저 들어간 값부터 순차적으로 처리하는 자료구조</a:t>
            </a:r>
            <a:endParaRPr lang="en-US" altLang="ko-KR" sz="2400" b="0" strike="noStrike" cap="none">
              <a:latin typeface="배달의민족 도현"/>
              <a:ea typeface="배달의민족 도현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44500" y="260648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Queue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9496" y="2326361"/>
            <a:ext cx="9073008" cy="3334886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3611724" y="1200432"/>
            <a:ext cx="4968552" cy="6400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#include &lt;queue&gt;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queue &lt;int&gt; q; //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선언 방법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&lt;&gt;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안에는 자료형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28976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Queue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6618" y="1484784"/>
          <a:ext cx="10518763" cy="492659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501736"/>
                <a:gridCol w="8017027"/>
              </a:tblGrid>
              <a:tr h="7157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함수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내용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.size()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원소의 개수를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.front()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맨 앞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(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가장 처음으로 들어온 값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)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에 있는 값을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.back()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맨 뒤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(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가장 마지막으로 들어온 값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)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에 있는 값을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.push(x)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맨 뒤에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x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라는 값을 추가</a:t>
                      </a:r>
                      <a:endParaRPr lang="ko-KR" altLang="en-US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.pop()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맨 앞의 값을 제거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.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 값을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하지는 않음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.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820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.empty()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q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가 비어있는지 확인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.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 비어있으면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1,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 아니면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0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을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44500" y="188640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83" y="2260773"/>
            <a:ext cx="5808217" cy="2480469"/>
          </a:xfrm>
        </p:spPr>
        <p:txBody>
          <a:bodyPr/>
          <a:lstStyle/>
          <a:p>
            <a:pPr lvl="0">
              <a:defRPr/>
            </a:pPr>
            <a:r>
              <a:rPr lang="en-US" altLang="ko-KR" sz="2600"/>
              <a:t>queue &lt;int&gt; q;</a:t>
            </a:r>
            <a:endParaRPr lang="en-US" altLang="ko-KR" sz="2600"/>
          </a:p>
          <a:p>
            <a:pPr lvl="0">
              <a:defRPr/>
            </a:pPr>
            <a:r>
              <a:rPr lang="en-US" altLang="ko-KR" sz="2600"/>
              <a:t>q.push(1); q.push(2);</a:t>
            </a:r>
            <a:endParaRPr lang="en-US" altLang="ko-KR" sz="2600"/>
          </a:p>
          <a:p>
            <a:pPr lvl="0">
              <a:defRPr/>
            </a:pPr>
            <a:r>
              <a:rPr lang="en-US" altLang="ko-KR" sz="2600"/>
              <a:t>q.push(3); q.push(4);</a:t>
            </a:r>
            <a:endParaRPr lang="en-US" altLang="ko-KR" sz="2600"/>
          </a:p>
          <a:p>
            <a:pPr lvl="0">
              <a:defRPr/>
            </a:pPr>
            <a:r>
              <a:rPr lang="en-US" altLang="ko-KR" sz="2600"/>
              <a:t>q.pop();</a:t>
            </a:r>
            <a:endParaRPr lang="en-US" altLang="ko-KR" sz="2600"/>
          </a:p>
          <a:p>
            <a:pPr lvl="0">
              <a:defRPr/>
            </a:pPr>
            <a:r>
              <a:rPr lang="en-US" altLang="ko-KR" sz="2600"/>
              <a:t>q.front() = ?, q.back() = ?, q.size() = ?</a:t>
            </a:r>
            <a:endParaRPr lang="en-US" altLang="ko-KR" sz="2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2024" y="2204864"/>
            <a:ext cx="5760640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카드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(2164)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911424" y="1869574"/>
            <a:ext cx="10081120" cy="28555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600"/>
              <a:t>Queue</a:t>
            </a:r>
            <a:r>
              <a:rPr lang="ko-KR" altLang="en-US" sz="2600"/>
              <a:t>의 맨 앞에 있는 값을 </a:t>
            </a:r>
            <a:r>
              <a:rPr lang="en-US" altLang="ko-KR" sz="2600"/>
              <a:t>pop.</a:t>
            </a:r>
            <a:endParaRPr lang="en-US" altLang="ko-KR" sz="2600"/>
          </a:p>
          <a:p>
            <a:pPr lvl="0">
              <a:defRPr/>
            </a:pPr>
            <a:endParaRPr lang="en-US" altLang="ko-KR" sz="2600"/>
          </a:p>
          <a:p>
            <a:pPr lvl="0">
              <a:defRPr/>
            </a:pPr>
            <a:r>
              <a:rPr lang="en-US" altLang="ko-KR" sz="2600"/>
              <a:t>Queue</a:t>
            </a:r>
            <a:r>
              <a:rPr lang="ko-KR" altLang="en-US" sz="2600"/>
              <a:t>의 맨 앞에 있는 값을 맨 뒤로 </a:t>
            </a:r>
            <a:r>
              <a:rPr lang="en-US" altLang="ko-KR" sz="2600"/>
              <a:t>push</a:t>
            </a:r>
            <a:endParaRPr lang="en-US" altLang="ko-KR" sz="2600"/>
          </a:p>
          <a:p>
            <a:pPr lvl="0">
              <a:defRPr/>
            </a:pPr>
            <a:endParaRPr lang="en-US" altLang="ko-KR" sz="2600"/>
          </a:p>
          <a:p>
            <a:pPr lvl="0">
              <a:defRPr/>
            </a:pPr>
            <a:r>
              <a:rPr lang="en-US" altLang="ko-KR" sz="2600"/>
              <a:t>=&gt;</a:t>
            </a:r>
            <a:r>
              <a:rPr lang="ko-KR" altLang="en-US" sz="2600"/>
              <a:t> </a:t>
            </a:r>
            <a:r>
              <a:rPr lang="en-US" altLang="ko-KR" sz="2600"/>
              <a:t>Queue</a:t>
            </a:r>
            <a:r>
              <a:rPr lang="ko-KR" altLang="en-US" sz="2600"/>
              <a:t>의 </a:t>
            </a:r>
            <a:r>
              <a:rPr lang="en-US" altLang="ko-KR" sz="2600"/>
              <a:t>size</a:t>
            </a:r>
            <a:r>
              <a:rPr lang="ko-KR" altLang="en-US" sz="2600"/>
              <a:t>가 </a:t>
            </a:r>
            <a:r>
              <a:rPr lang="en-US" altLang="ko-KR" sz="2600"/>
              <a:t>1</a:t>
            </a:r>
            <a:r>
              <a:rPr lang="ko-KR" altLang="en-US" sz="2600"/>
              <a:t>일 때까지 위 과정을 반복했을 때 마지막에 남은 숫자는 무엇인가</a:t>
            </a:r>
            <a:r>
              <a:rPr lang="en-US" altLang="ko-KR" sz="2600"/>
              <a:t>?</a:t>
            </a:r>
            <a:endParaRPr lang="en-US" altLang="ko-KR" sz="2600"/>
          </a:p>
          <a:p>
            <a:pPr lvl="0">
              <a:defRPr/>
            </a:pP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7" name="직사각형 6"/>
          <p:cNvSpPr/>
          <p:nvPr/>
        </p:nvSpPr>
        <p:spPr>
          <a:xfrm>
            <a:off x="9596422" y="3140968"/>
            <a:ext cx="1712755" cy="1440160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1018502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600"/>
              <a:t> 1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19" name="직사각형 18"/>
          <p:cNvSpPr/>
          <p:nvPr/>
        </p:nvSpPr>
        <p:spPr>
          <a:xfrm>
            <a:off x="617829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676689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3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7870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506730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6594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3354544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5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8" name="직사각형 27"/>
          <p:cNvSpPr/>
          <p:nvPr/>
        </p:nvSpPr>
        <p:spPr>
          <a:xfrm>
            <a:off x="106057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164917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8366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472265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2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19" name="직사각형 18"/>
          <p:cNvSpPr/>
          <p:nvPr/>
        </p:nvSpPr>
        <p:spPr>
          <a:xfrm>
            <a:off x="790135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848995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3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0176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679036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8900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5077604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5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8" name="직사각형 27"/>
          <p:cNvSpPr/>
          <p:nvPr/>
        </p:nvSpPr>
        <p:spPr>
          <a:xfrm>
            <a:off x="278363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337223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0672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10195324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2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7942" y="939784"/>
            <a:ext cx="11196116" cy="5750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19" name="직사각형 18"/>
          <p:cNvSpPr/>
          <p:nvPr/>
        </p:nvSpPr>
        <p:spPr>
          <a:xfrm>
            <a:off x="961122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10199824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3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1163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8500234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98880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6787478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5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8" name="직사각형 27"/>
          <p:cNvSpPr/>
          <p:nvPr/>
        </p:nvSpPr>
        <p:spPr>
          <a:xfrm>
            <a:off x="449350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5082104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80750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3369348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2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1" name="직사각형 20"/>
          <p:cNvSpPr/>
          <p:nvPr/>
        </p:nvSpPr>
        <p:spPr>
          <a:xfrm>
            <a:off x="9614108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10202706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0135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848995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5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8" name="직사각형 27"/>
          <p:cNvSpPr/>
          <p:nvPr/>
        </p:nvSpPr>
        <p:spPr>
          <a:xfrm>
            <a:off x="6195978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6784576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483222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071820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2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3" name="직사각형 22"/>
          <p:cNvSpPr/>
          <p:nvPr/>
        </p:nvSpPr>
        <p:spPr>
          <a:xfrm>
            <a:off x="9611858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200456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5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8" name="직사각형 27"/>
          <p:cNvSpPr/>
          <p:nvPr/>
        </p:nvSpPr>
        <p:spPr>
          <a:xfrm>
            <a:off x="7906484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8495082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93728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6782326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2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8097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5069570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28" name="직사각형 27"/>
          <p:cNvSpPr/>
          <p:nvPr/>
        </p:nvSpPr>
        <p:spPr>
          <a:xfrm>
            <a:off x="9624392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10212990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911636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8500234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2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198880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6787478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71" name="직사각형 70"/>
          <p:cNvSpPr/>
          <p:nvPr/>
        </p:nvSpPr>
        <p:spPr>
          <a:xfrm>
            <a:off x="9621490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10210088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2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08734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8497332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95978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784576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73" name="직사각형 72"/>
          <p:cNvSpPr/>
          <p:nvPr/>
        </p:nvSpPr>
        <p:spPr>
          <a:xfrm>
            <a:off x="962439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10212990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11636" y="3140967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8500234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73" name="직사각형 72"/>
          <p:cNvSpPr/>
          <p:nvPr/>
        </p:nvSpPr>
        <p:spPr>
          <a:xfrm>
            <a:off x="7911636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8500234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62439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10212990" y="3616278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6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799856" y="476672"/>
            <a:ext cx="2592288" cy="49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입력 </a:t>
            </a:r>
            <a:r>
              <a:rPr lang="en-US" altLang="ko-KR" sz="2600"/>
              <a:t>:</a:t>
            </a:r>
            <a:r>
              <a:rPr lang="ko-KR" altLang="en-US" sz="2600"/>
              <a:t> </a:t>
            </a:r>
            <a:r>
              <a:rPr lang="en-US" altLang="ko-KR" sz="2600"/>
              <a:t>N = 6</a:t>
            </a:r>
            <a:endParaRPr lang="en-US" altLang="ko-KR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10108272" y="2060848"/>
            <a:ext cx="884272" cy="4899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front</a:t>
            </a:r>
            <a:endParaRPr lang="en-US" altLang="ko-KR" sz="2600"/>
          </a:p>
        </p:txBody>
      </p:sp>
      <p:sp>
        <p:nvSpPr>
          <p:cNvPr id="11" name="가로 글상자 10"/>
          <p:cNvSpPr txBox="1"/>
          <p:nvPr/>
        </p:nvSpPr>
        <p:spPr>
          <a:xfrm>
            <a:off x="1184020" y="2060848"/>
            <a:ext cx="915536" cy="48994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back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2" name="선 11"/>
          <p:cNvCxnSpPr/>
          <p:nvPr/>
        </p:nvCxnSpPr>
        <p:spPr>
          <a:xfrm>
            <a:off x="695400" y="4869160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cxnSp>
        <p:nvCxnSpPr>
          <p:cNvPr id="27" name="선 26"/>
          <p:cNvCxnSpPr/>
          <p:nvPr/>
        </p:nvCxnSpPr>
        <p:spPr>
          <a:xfrm>
            <a:off x="695400" y="2852936"/>
            <a:ext cx="10801200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sp>
        <p:nvSpPr>
          <p:cNvPr id="73" name="직사각형 72"/>
          <p:cNvSpPr/>
          <p:nvPr/>
        </p:nvSpPr>
        <p:spPr>
          <a:xfrm>
            <a:off x="9624392" y="3140968"/>
            <a:ext cx="1712755" cy="1440160"/>
          </a:xfrm>
          <a:prstGeom prst="rect">
            <a:avLst/>
          </a:prstGeom>
          <a:solidFill>
            <a:srgbClr val="c1c0c0">
              <a:alpha val="100000"/>
            </a:srgbClr>
          </a:solidFill>
          <a:ln w="19050" cap="flat" cmpd="sng" algn="ctr">
            <a:solidFill>
              <a:srgbClr val="32323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10212990" y="3616277"/>
            <a:ext cx="535560" cy="4895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799856" y="5322510"/>
            <a:ext cx="1847438" cy="48275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600"/>
              <a:t>answer = 4</a:t>
            </a:r>
            <a:endParaRPr lang="en-US" altLang="ko-KR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1444" y="1266453"/>
            <a:ext cx="10009112" cy="497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xfrm>
            <a:off x="444500" y="188640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활용 방법 및 주의사항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44500" y="1484784"/>
            <a:ext cx="11302999" cy="37050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큐가 비어 있을 때 </a:t>
            </a:r>
            <a:r>
              <a:rPr lang="en-US" altLang="ko-KR" sz="2600"/>
              <a:t>pop(), front(), back()</a:t>
            </a:r>
            <a:r>
              <a:rPr lang="ko-KR" altLang="en-US" sz="2600"/>
              <a:t>을 할 경우 에러 발생</a:t>
            </a:r>
            <a:endParaRPr lang="ko-KR" altLang="en-US" sz="2600"/>
          </a:p>
          <a:p>
            <a:pPr marL="0" lvl="0" indent="0">
              <a:buNone/>
              <a:defRPr/>
            </a:pP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인덱스로 직접적인 접근이 불가능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>
              <a:defRPr/>
            </a:pPr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ctrTitle" idx="4294967295"/>
          </p:nvPr>
        </p:nvSpPr>
        <p:spPr>
          <a:xfrm>
            <a:off x="1276923" y="1844824"/>
            <a:ext cx="9638153" cy="2668377"/>
          </a:xfrm>
          <a:prstGeom prst="rect">
            <a:avLst/>
          </a:prstGeom>
          <a:effectLst/>
        </p:spPr>
        <p:txBody>
          <a:bodyPr vert="horz" lIns="91440" tIns="45720" rIns="91440" bIns="45720" anchor="b">
            <a:normAutofit/>
          </a:bodyPr>
          <a:lstStyle/>
          <a:p>
            <a:pPr marL="0" lvl="0" indent="0" algn="ctr" latinLnBrk="0">
              <a:spcAft>
                <a:spcPts val="0"/>
              </a:spcAft>
              <a:defRPr/>
            </a:pPr>
            <a:r>
              <a:rPr lang="en-US" altLang="ko-KR" sz="6600" strike="noStrike" cap="none">
                <a:solidFill>
                  <a:schemeClr val="tx1"/>
                </a:solidFill>
                <a:latin typeface="배달의민족 도현"/>
                <a:ea typeface="배달의민족 도현"/>
              </a:rPr>
              <a:t>STACK / QUEUE</a:t>
            </a:r>
            <a:br>
              <a:rPr lang="en-US" altLang="ko-KR" sz="6600" strike="noStrike" cap="none">
                <a:solidFill>
                  <a:schemeClr val="tx1"/>
                </a:solidFill>
                <a:latin typeface="배달의민족 도현"/>
                <a:ea typeface="배달의민족 도현"/>
              </a:rPr>
            </a:br>
            <a:r>
              <a:rPr lang="en-US" altLang="ko-KR" sz="6600" strike="noStrike" cap="none">
                <a:solidFill>
                  <a:schemeClr val="tx1"/>
                </a:solidFill>
                <a:latin typeface="배달의민족 도현"/>
                <a:ea typeface="배달의민족 도현"/>
              </a:rPr>
              <a:t>C++</a:t>
            </a:r>
            <a:endParaRPr lang="en-US" altLang="ko-KR" sz="6600" strike="noStrike" cap="none">
              <a:solidFill>
                <a:schemeClr val="tx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545580" y="5902960"/>
            <a:ext cx="541655" cy="38989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lv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solidFill>
                  <a:schemeClr val="tx1"/>
                </a:solidFill>
                <a:latin typeface="배달의민족 도현"/>
                <a:ea typeface="배달의민족 도현"/>
              </a:rPr>
              <a:t>Stack</a:t>
            </a:r>
            <a:endParaRPr lang="en-US" altLang="ko-KR" sz="2800" b="0" strike="noStrike" cap="none">
              <a:solidFill>
                <a:schemeClr val="tx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prstGeom prst="rect">
            <a:avLst/>
          </a:prstGeom>
          <a:effectLst/>
        </p:spPr>
        <p:txBody>
          <a:bodyPr vert="horz" lIns="91440" tIns="45720" rIns="91440" bIns="45720">
            <a:normAutofit/>
          </a:bodyPr>
          <a:lstStyle/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en-US" altLang="ko-KR" sz="2400" b="0" strike="noStrike" cap="none">
                <a:latin typeface="배달의민족 도현"/>
                <a:ea typeface="배달의민족 도현"/>
              </a:rPr>
              <a:t>FILO ( First In Last Out ) = LIFO ( Last In First Out )</a:t>
            </a:r>
            <a:endParaRPr lang="en-US" altLang="ko-KR" sz="2400" b="0" strike="noStrike" cap="none">
              <a:latin typeface="배달의민족 도현"/>
              <a:ea typeface="배달의민족 도현"/>
            </a:endParaRPr>
          </a:p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endParaRPr lang="ko-KR" altLang="en-US" sz="2400" b="0" strike="noStrike" cap="none">
              <a:latin typeface="배달의민족 도현"/>
              <a:ea typeface="배달의민족 도현"/>
            </a:endParaRPr>
          </a:p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en-US" altLang="ko-KR" sz="2400" b="0" strike="noStrike" cap="none">
                <a:latin typeface="배달의민족 도현"/>
                <a:ea typeface="배달의민족 도현"/>
              </a:rPr>
              <a:t>배열과 비슷한 형태를 띄는 자료구조의 하나</a:t>
            </a:r>
            <a:endParaRPr lang="en-US" altLang="ko-KR" sz="2400" b="0" strike="noStrike" cap="none">
              <a:latin typeface="배달의민족 도현"/>
              <a:ea typeface="배달의민족 도현"/>
            </a:endParaRPr>
          </a:p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endParaRPr lang="ko-KR" altLang="en-US" sz="2400" b="0" strike="noStrike" cap="none">
              <a:latin typeface="배달의민족 도현"/>
              <a:ea typeface="배달의민족 도현"/>
            </a:endParaRPr>
          </a:p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en-US" altLang="ko-KR" sz="2400" b="0" strike="noStrike" cap="none">
                <a:latin typeface="배달의민족 도현"/>
                <a:ea typeface="배달의민족 도현"/>
              </a:rPr>
              <a:t>상자에 물건을 차곡차곡 쌓는 것을 생각하면 쉬움</a:t>
            </a:r>
            <a:endParaRPr lang="en-US" altLang="ko-KR" sz="2400" b="0" strike="noStrike" cap="none">
              <a:latin typeface="배달의민족 도현"/>
              <a:ea typeface="배달의민족 도현"/>
            </a:endParaRPr>
          </a:p>
          <a:p>
            <a:pPr marL="228600" lvl="0" indent="-228600" defTabSz="91440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endParaRPr lang="ko-KR" altLang="en-US" sz="2400" b="0" strike="noStrike" cap="none">
              <a:latin typeface="배달의민족 도현"/>
              <a:ea typeface="배달의민족 도현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0"/>
          </p:nvPr>
        </p:nvSpPr>
        <p:spPr>
          <a:xfrm>
            <a:off x="837882" y="476672"/>
            <a:ext cx="10516235" cy="1008112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400" b="0" strike="noStrike" cap="none">
                <a:latin typeface="배달의민족 도현"/>
                <a:ea typeface="배달의민족 도현"/>
              </a:rPr>
              <a:t>Stack</a:t>
            </a:r>
            <a:br>
              <a:rPr lang="en-US" altLang="ko-KR" sz="4400" b="0" strike="noStrike" cap="none">
                <a:latin typeface="배달의민족 도현"/>
                <a:ea typeface="배달의민족 도현"/>
              </a:rPr>
            </a:br>
            <a:endParaRPr lang="en-US" altLang="ko-KR" sz="4400" b="0" strike="noStrike" cap="none">
              <a:latin typeface="배달의민족 도현"/>
              <a:ea typeface="배달의민족 도현"/>
            </a:endParaRPr>
          </a:p>
        </p:txBody>
      </p:sp>
      <p:pic>
        <p:nvPicPr>
          <p:cNvPr id="2" name="그림 1" descr="C:/Users/윤병서/AppData/Roaming/PolarisOffice/ETemp/28036_2445624/fImage1952699441.jpe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7671" y="2060848"/>
            <a:ext cx="8656658" cy="4010660"/>
          </a:xfrm>
          <a:prstGeom prst="rect">
            <a:avLst/>
          </a:prstGeom>
          <a:noFill/>
        </p:spPr>
      </p:pic>
      <p:sp>
        <p:nvSpPr>
          <p:cNvPr id="9" name="가로 글상자 8"/>
          <p:cNvSpPr txBox="1"/>
          <p:nvPr/>
        </p:nvSpPr>
        <p:spPr>
          <a:xfrm>
            <a:off x="3611723" y="1092743"/>
            <a:ext cx="4968552" cy="6400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#include &lt;stack&gt;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stack &lt;int&gt; st; // </a:t>
            </a:r>
            <a:r>
              <a:rPr lang="ko-KR" altLang="en-US"/>
              <a:t>선언 방법 </a:t>
            </a:r>
            <a:r>
              <a:rPr lang="en-US" altLang="ko-KR"/>
              <a:t>&lt;&gt;</a:t>
            </a:r>
            <a:r>
              <a:rPr lang="ko-KR" altLang="en-US"/>
              <a:t> 안에는 자료형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28976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Stack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6618" y="1844824"/>
          <a:ext cx="10518763" cy="42484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501736"/>
                <a:gridCol w="8017027"/>
              </a:tblGrid>
              <a:tr h="7157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함수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내용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.size()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원소의 개수를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.top()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맨 위에 있는 값을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.push(x)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맨 위에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x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라는 값을 추가</a:t>
                      </a:r>
                      <a:endParaRPr lang="ko-KR" altLang="en-US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78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.pop()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의 맨 위의 값을 제거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.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 값을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하지는 않음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.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820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.empty()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st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가 비어있는지 확인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.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 비어있으면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1,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 아니면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0</a:t>
                      </a:r>
                      <a:r>
                        <a:rPr lang="ko-KR" altLang="en-US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을 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44500" y="256968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22" y="2208670"/>
            <a:ext cx="4080025" cy="3232747"/>
          </a:xfrm>
        </p:spPr>
        <p:txBody>
          <a:bodyPr/>
          <a:lstStyle/>
          <a:p>
            <a:pPr lvl="0">
              <a:defRPr/>
            </a:pPr>
            <a:r>
              <a:rPr lang="en-US" altLang="ko-KR" sz="2700"/>
              <a:t>stack &lt;int&gt;</a:t>
            </a:r>
            <a:r>
              <a:rPr lang="ko-KR" altLang="en-US" sz="2700"/>
              <a:t> </a:t>
            </a:r>
            <a:r>
              <a:rPr lang="en-US" altLang="ko-KR" sz="2700"/>
              <a:t>st;</a:t>
            </a:r>
            <a:endParaRPr lang="en-US" altLang="ko-KR" sz="2700"/>
          </a:p>
          <a:p>
            <a:pPr lvl="0">
              <a:defRPr/>
            </a:pPr>
            <a:r>
              <a:rPr lang="en-US" altLang="ko-KR" sz="2700"/>
              <a:t>st.push(3); st.push(2);</a:t>
            </a:r>
            <a:endParaRPr lang="en-US" altLang="ko-KR" sz="2700"/>
          </a:p>
          <a:p>
            <a:pPr lvl="0">
              <a:defRPr/>
            </a:pPr>
            <a:r>
              <a:rPr lang="en-US" altLang="ko-KR" sz="2700"/>
              <a:t>st.pop();</a:t>
            </a:r>
            <a:endParaRPr lang="en-US" altLang="ko-KR" sz="2700"/>
          </a:p>
          <a:p>
            <a:pPr lvl="0">
              <a:defRPr/>
            </a:pPr>
            <a:r>
              <a:rPr lang="en-US" altLang="ko-KR" sz="2700"/>
              <a:t>st.push(1); st.push(4);</a:t>
            </a:r>
            <a:endParaRPr lang="en-US" altLang="ko-KR" sz="2700"/>
          </a:p>
          <a:p>
            <a:pPr lvl="0">
              <a:defRPr/>
            </a:pPr>
            <a:r>
              <a:rPr lang="en-US" altLang="ko-KR" sz="2700"/>
              <a:t>st.pop();</a:t>
            </a:r>
            <a:endParaRPr lang="en-US" altLang="ko-KR" sz="2700"/>
          </a:p>
          <a:p>
            <a:pPr marL="342900" lvl="0" indent="-342900" algn="l" defTabSz="4572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"/>
              <a:defRPr/>
            </a:pPr>
            <a:r>
              <a:rPr lang="en-US" altLang="ko-KR" sz="2700"/>
              <a:t>s.top() = ?, s.size() = ?</a:t>
            </a:r>
            <a:endParaRPr lang="en-US" altLang="ko-KR" sz="27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1944" y="1988840"/>
            <a:ext cx="6001295" cy="3672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256968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괄호 </a:t>
            </a:r>
            <a:r>
              <a:rPr lang="en-US" altLang="ko-KR"/>
              <a:t>(9012)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649166" y="2152630"/>
            <a:ext cx="10893668" cy="32556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주어진 괄호가 올바른 짝을 가진 괄호인지 확인하는 문제</a:t>
            </a:r>
            <a:r>
              <a:rPr lang="en-US" altLang="ko-KR" sz="2600"/>
              <a:t>.</a:t>
            </a:r>
            <a:endParaRPr lang="en-US" altLang="ko-KR" sz="2600"/>
          </a:p>
          <a:p>
            <a:pPr lvl="0">
              <a:defRPr/>
            </a:pPr>
            <a:endParaRPr lang="en-US" altLang="ko-KR" sz="2600"/>
          </a:p>
          <a:p>
            <a:pPr lvl="0">
              <a:defRPr/>
            </a:pPr>
            <a:r>
              <a:rPr lang="ko-KR" altLang="en-US" sz="2600"/>
              <a:t>문자열을 읽으면서 모두 </a:t>
            </a:r>
            <a:r>
              <a:rPr lang="en-US" altLang="ko-KR" sz="2600"/>
              <a:t>push</a:t>
            </a:r>
            <a:r>
              <a:rPr lang="ko-KR" altLang="en-US" sz="2600"/>
              <a:t>를 해주고</a:t>
            </a:r>
            <a:r>
              <a:rPr lang="en-US" altLang="ko-KR" sz="2600"/>
              <a:t>,</a:t>
            </a:r>
            <a:r>
              <a:rPr lang="ko-KR" altLang="en-US" sz="2600"/>
              <a:t> 만약 읽은 문자가 </a:t>
            </a:r>
            <a:r>
              <a:rPr lang="en-US" altLang="ko-KR" sz="2600"/>
              <a:t>‘ ) ‘</a:t>
            </a:r>
            <a:r>
              <a:rPr lang="ko-KR" altLang="en-US" sz="2600"/>
              <a:t>일 경우에만 확인</a:t>
            </a:r>
            <a:endParaRPr lang="ko-KR" altLang="en-US" sz="2600"/>
          </a:p>
          <a:p>
            <a:pPr lvl="0">
              <a:defRPr/>
            </a:pPr>
            <a:endParaRPr lang="en-US" altLang="ko-KR" sz="2600"/>
          </a:p>
          <a:p>
            <a:pPr lvl="0">
              <a:defRPr/>
            </a:pPr>
            <a:r>
              <a:rPr lang="ko-KR" altLang="en-US" sz="2600"/>
              <a:t>만약 </a:t>
            </a:r>
            <a:r>
              <a:rPr lang="en-US" altLang="ko-KR" sz="2600"/>
              <a:t>‘ ) ‘</a:t>
            </a:r>
            <a:r>
              <a:rPr lang="ko-KR" altLang="en-US" sz="2600"/>
              <a:t>를 읽었을 때 </a:t>
            </a:r>
            <a:r>
              <a:rPr lang="en-US" altLang="ko-KR" sz="2600"/>
              <a:t>stack</a:t>
            </a:r>
            <a:r>
              <a:rPr lang="ko-KR" altLang="en-US" sz="2600"/>
              <a:t>의 </a:t>
            </a:r>
            <a:r>
              <a:rPr lang="en-US" altLang="ko-KR" sz="2600"/>
              <a:t>size</a:t>
            </a:r>
            <a:r>
              <a:rPr lang="ko-KR" altLang="en-US" sz="2600"/>
              <a:t>가 </a:t>
            </a:r>
            <a:r>
              <a:rPr lang="en-US" altLang="ko-KR" sz="2600"/>
              <a:t>2</a:t>
            </a:r>
            <a:r>
              <a:rPr lang="ko-KR" altLang="en-US" sz="2600"/>
              <a:t> 이상이 아니라면 올바른 괄호 문자열</a:t>
            </a:r>
            <a:r>
              <a:rPr lang="en-US" altLang="ko-KR" sz="2600"/>
              <a:t> X</a:t>
            </a:r>
            <a:endParaRPr lang="en-US" altLang="ko-KR" sz="2600"/>
          </a:p>
          <a:p>
            <a:pPr lvl="0">
              <a:defRPr/>
            </a:pPr>
            <a:r>
              <a:rPr lang="en-US" altLang="ko-KR" sz="2600"/>
              <a:t>(</a:t>
            </a:r>
            <a:r>
              <a:rPr lang="ko-KR" altLang="en-US" sz="2600"/>
              <a:t>올바른 괄호 문자열이라면 </a:t>
            </a:r>
            <a:r>
              <a:rPr lang="en-US" altLang="ko-KR" sz="2600"/>
              <a:t>( )</a:t>
            </a:r>
            <a:r>
              <a:rPr lang="ko-KR" altLang="en-US" sz="2600"/>
              <a:t> 쌍이 존재해야하므로 </a:t>
            </a:r>
            <a:r>
              <a:rPr lang="en-US" altLang="ko-KR" sz="2600"/>
              <a:t>size</a:t>
            </a:r>
            <a:r>
              <a:rPr lang="ko-KR" altLang="en-US" sz="2600"/>
              <a:t>가 </a:t>
            </a:r>
            <a:r>
              <a:rPr lang="en-US" altLang="ko-KR" sz="2600"/>
              <a:t>2</a:t>
            </a:r>
            <a:r>
              <a:rPr lang="ko-KR" altLang="en-US" sz="2600"/>
              <a:t>이상이어야 한다</a:t>
            </a:r>
            <a:r>
              <a:rPr lang="en-US" altLang="ko-KR" sz="2600"/>
              <a:t>)</a:t>
            </a:r>
            <a:endParaRPr lang="en-US" altLang="ko-KR" sz="2600"/>
          </a:p>
          <a:p>
            <a:pPr lvl="0">
              <a:defRPr/>
            </a:pPr>
            <a:endParaRPr lang="en-US" altLang="ko-KR" sz="2600"/>
          </a:p>
          <a:p>
            <a:pPr lvl="0">
              <a:defRPr/>
            </a:pPr>
            <a:r>
              <a:rPr lang="ko-KR" altLang="en-US" sz="2600"/>
              <a:t>문자열을 다 읽었을 때</a:t>
            </a:r>
            <a:r>
              <a:rPr lang="en-US" altLang="ko-KR" sz="2600"/>
              <a:t>,</a:t>
            </a:r>
            <a:r>
              <a:rPr lang="ko-KR" altLang="en-US" sz="2600"/>
              <a:t> </a:t>
            </a:r>
            <a:r>
              <a:rPr lang="en-US" altLang="ko-KR" sz="2600"/>
              <a:t>stack</a:t>
            </a:r>
            <a:r>
              <a:rPr lang="ko-KR" altLang="en-US" sz="2600"/>
              <a:t>에 </a:t>
            </a:r>
            <a:r>
              <a:rPr lang="en-US" altLang="ko-KR" sz="2600"/>
              <a:t>‘ ( ‘</a:t>
            </a:r>
            <a:r>
              <a:rPr lang="ko-KR" altLang="en-US" sz="2600"/>
              <a:t>가 남아있어도 올바른 괄호 문자열이 아니다</a:t>
            </a:r>
            <a:r>
              <a:rPr lang="en-US" altLang="ko-KR" sz="2600"/>
              <a:t>.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선 3"/>
          <p:cNvCxnSpPr/>
          <p:nvPr/>
        </p:nvCxnSpPr>
        <p:spPr>
          <a:xfrm rot="16200000" flipH="1">
            <a:off x="-708756" y="360902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선 4"/>
          <p:cNvCxnSpPr/>
          <p:nvPr/>
        </p:nvCxnSpPr>
        <p:spPr>
          <a:xfrm rot="16200000" flipH="1">
            <a:off x="1091444" y="3609020"/>
            <a:ext cx="4824536" cy="0"/>
          </a:xfrm>
          <a:prstGeom prst="line">
            <a:avLst/>
          </a:prstGeom>
          <a:noFill/>
          <a:ln w="9525" cap="flat" cmpd="sng" algn="ctr">
            <a:solidFill>
              <a:srgbClr val="5ea4a2">
                <a:alpha val="100000"/>
              </a:srgbClr>
            </a:solidFill>
            <a:prstDash val="solid"/>
          </a:ln>
        </p:spPr>
      </p:cxnSp>
      <p:cxnSp>
        <p:nvCxnSpPr>
          <p:cNvPr id="6" name="선 5"/>
          <p:cNvCxnSpPr/>
          <p:nvPr/>
        </p:nvCxnSpPr>
        <p:spPr>
          <a:xfrm>
            <a:off x="1703512" y="60212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03512" y="5157192"/>
            <a:ext cx="1800200" cy="864096"/>
          </a:xfrm>
          <a:prstGeom prst="rect">
            <a:avLst/>
          </a:prstGeom>
          <a:solidFill>
            <a:schemeClr val="l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2423592" y="5407679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4727848" y="883226"/>
            <a:ext cx="7128792" cy="54204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입력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 = 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 ) 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x[0] = ‘ ( ‘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x[1] = ‘ ( ‘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x[2] = ‘ ( ‘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x[3] = ‘ ) ’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push.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이상이므로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x[4] = ‘ ) ’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push.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이상이므로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x[5] = ‘ ) ’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push.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이상이므로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  <a:p>
            <a:pPr marL="481000" lvl="0" indent="-481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x[6] = ‘ ) ’ =&gt; stack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push. size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이상이 아니므로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                           올바른 괄호 문자열이 아니다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3512" y="4293096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2423592" y="4543583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3512" y="3429000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423592" y="3679487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(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03512" y="2564904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495600" y="2815391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3512" y="3429000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2495600" y="3679487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03512" y="4293096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2495600" y="4543583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03512" y="5157192"/>
            <a:ext cx="1800200" cy="864096"/>
          </a:xfrm>
          <a:prstGeom prst="rect">
            <a:avLst/>
          </a:prstGeom>
          <a:solidFill>
            <a:srgbClr val="d7d7d7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2495599" y="5407679"/>
            <a:ext cx="360040" cy="3631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3935760" y="5407679"/>
            <a:ext cx="648072" cy="3625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10" grpId="2" animBg="1"/>
      <p:bldP spid="11" grpId="3" animBg="1"/>
      <p:bldP spid="12" grpId="4" animBg="1"/>
      <p:bldP spid="13" grpId="5" animBg="1"/>
      <p:bldP spid="14" grpId="6" animBg="1"/>
      <p:bldP spid="15" grpId="7" animBg="1"/>
      <p:bldP spid="14" grpId="8" animBg="1"/>
      <p:bldP spid="12" grpId="9" animBg="1"/>
      <p:bldP spid="13" grpId="10" animBg="1"/>
      <p:bldP spid="15" grpId="11" animBg="1"/>
      <p:bldP spid="16" grpId="12" animBg="1"/>
      <p:bldP spid="17" grpId="13" animBg="1"/>
      <p:bldP spid="10" grpId="14" animBg="1"/>
      <p:bldP spid="11" grpId="15" animBg="1"/>
      <p:bldP spid="16" grpId="16" animBg="1"/>
      <p:bldP spid="17" grpId="17" animBg="1"/>
      <p:bldP spid="18" grpId="18" animBg="1"/>
      <p:bldP spid="19" grpId="19" animBg="1"/>
      <p:bldP spid="7" grpId="20" animBg="1"/>
      <p:bldP spid="8" grpId="21" animBg="1"/>
      <p:bldP spid="18" grpId="22" animBg="1"/>
      <p:bldP spid="19" grpId="23" animBg="1"/>
      <p:bldP spid="20" grpId="24" animBg="1"/>
      <p:bldP spid="21" grpId="25" animBg="1"/>
      <p:bldP spid="22" grpId="26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645</ep:Words>
  <ep:PresentationFormat>와이드스크린</ep:PresentationFormat>
  <ep:Paragraphs>153</ep:Paragraphs>
  <ep:Slides>29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교차</vt:lpstr>
      <vt:lpstr>백준 - 시리얼 번호 (1431)</vt:lpstr>
      <vt:lpstr>코드</vt:lpstr>
      <vt:lpstr>STACK / QUEUE C++</vt:lpstr>
      <vt:lpstr>Stack</vt:lpstr>
      <vt:lpstr>Stack</vt:lpstr>
      <vt:lpstr>Stack</vt:lpstr>
      <vt:lpstr>예제</vt:lpstr>
      <vt:lpstr>백준 - 괄호 (9012)</vt:lpstr>
      <vt:lpstr>슬라이드 9</vt:lpstr>
      <vt:lpstr>슬라이드 10</vt:lpstr>
      <vt:lpstr>코드</vt:lpstr>
      <vt:lpstr>활용 방법 및 주의사항</vt:lpstr>
      <vt:lpstr>Queue</vt:lpstr>
      <vt:lpstr>Queue</vt:lpstr>
      <vt:lpstr>Queue</vt:lpstr>
      <vt:lpstr>예제</vt:lpstr>
      <vt:lpstr>백준 - 카드2 (2164)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코드</vt:lpstr>
      <vt:lpstr>활용 방법 및 주의사항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2019-09-30T06:17:39.000</dcterms:created>
  <dc:creator>윤병서</dc:creator>
  <cp:lastModifiedBy>LEEMIINGU</cp:lastModifiedBy>
  <dcterms:modified xsi:type="dcterms:W3CDTF">2024-04-01T07:17:09.077</dcterms:modified>
  <cp:revision>79</cp:revision>
  <dc:title>STACK / QUEUE C / C++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