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7" r:id="rId22"/>
    <p:sldId id="289" r:id="rId23"/>
    <p:sldId id="284" r:id="rId24"/>
    <p:sldId id="267" r:id="rId25"/>
    <p:sldId id="268" r:id="rId26"/>
    <p:sldId id="291" r:id="rId27"/>
    <p:sldId id="290" r:id="rId28"/>
    <p:sldId id="269" r:id="rId29"/>
    <p:sldId id="270" r:id="rId30"/>
    <p:sldId id="285" r:id="rId31"/>
    <p:sldId id="271" r:id="rId32"/>
    <p:sldId id="286" r:id="rId33"/>
    <p:sldId id="272" r:id="rId34"/>
    <p:sldId id="27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7922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야자수는 식물, 화이트 키보드, 커피를 안에 삽입하고, 펜을 사용하고, 펜을 사용합니다."/>
          <p:cNvPicPr>
            <a:picLocks noChangeAspect="1"/>
          </p:cNvPicPr>
          <p:nvPr/>
        </p:nvPicPr>
        <p:blipFill rotWithShape="1">
          <a:blip r:embed="rId2"/>
          <a:srcRect t="1800" b="1518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/>
          </a:ln>
          <a:effectLst/>
        </p:spPr>
      </p:sp>
      <p:sp>
        <p:nvSpPr>
          <p:cNvPr id="3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/>
          </a:ln>
          <a:effectLst>
            <a:softEdge rad="0"/>
          </a:effectLst>
        </p:spPr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20925" y="2613547"/>
            <a:ext cx="4775075" cy="16309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/>
                </a:solidFill>
              </a:rPr>
              <a:t>트리</a:t>
            </a:r>
            <a:br>
              <a:rPr lang="en-US" altLang="ko-KR" sz="4400">
                <a:solidFill>
                  <a:schemeClr val="tx1"/>
                </a:solidFill>
              </a:rPr>
            </a:br>
            <a:r>
              <a:rPr lang="en-US" altLang="ko-KR" sz="2777">
                <a:solidFill>
                  <a:schemeClr val="tx1"/>
                </a:solidFill>
              </a:rPr>
              <a:t>(</a:t>
            </a:r>
            <a:r>
              <a:rPr lang="ko-KR" altLang="en-US" sz="2777">
                <a:solidFill>
                  <a:schemeClr val="tx1"/>
                </a:solidFill>
              </a:rPr>
              <a:t>이진 트리</a:t>
            </a:r>
            <a:r>
              <a:rPr lang="en-US" altLang="ko-KR" sz="2777">
                <a:solidFill>
                  <a:schemeClr val="tx1"/>
                </a:solidFill>
              </a:rPr>
              <a:t>,</a:t>
            </a:r>
            <a:r>
              <a:rPr lang="ko-KR" altLang="en-US" sz="2777">
                <a:solidFill>
                  <a:schemeClr val="tx1"/>
                </a:solidFill>
              </a:rPr>
              <a:t> 이진 탐색 트리</a:t>
            </a:r>
            <a:r>
              <a:rPr lang="en-US" altLang="ko-KR" sz="2777">
                <a:solidFill>
                  <a:schemeClr val="tx1"/>
                </a:solidFill>
              </a:rPr>
              <a:t>,</a:t>
            </a:r>
            <a:br>
              <a:rPr lang="ko-KR" altLang="en-US" sz="2777">
                <a:solidFill>
                  <a:schemeClr val="tx1"/>
                </a:solidFill>
              </a:rPr>
            </a:br>
            <a:r>
              <a:rPr lang="ko-KR" altLang="en-US" sz="2777">
                <a:solidFill>
                  <a:schemeClr val="tx1"/>
                </a:solidFill>
              </a:rPr>
              <a:t>트리 순회</a:t>
            </a:r>
            <a:r>
              <a:rPr lang="en-US" altLang="ko-KR" sz="2777">
                <a:solidFill>
                  <a:schemeClr val="tx1"/>
                </a:solidFill>
              </a:rPr>
              <a:t>)</a:t>
            </a:r>
            <a:endParaRPr lang="en-US" altLang="ko-KR" sz="2777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25094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이진 트리의 배열 표현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641" y="1527175"/>
            <a:ext cx="8157635" cy="462991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794749" y="1825624"/>
            <a:ext cx="2973915" cy="3287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/>
              <a:t>1</a:t>
            </a:r>
            <a:r>
              <a:rPr lang="ko-KR" altLang="en-US" sz="2100" b="1"/>
              <a:t>번 </a:t>
            </a:r>
            <a:r>
              <a:rPr lang="en-US" altLang="ko-KR" sz="2100" b="1"/>
              <a:t>index</a:t>
            </a:r>
            <a:r>
              <a:rPr lang="ko-KR" altLang="en-US" sz="2100" b="1"/>
              <a:t>가 </a:t>
            </a:r>
            <a:r>
              <a:rPr lang="en-US" altLang="ko-KR" sz="2100" b="1"/>
              <a:t>root</a:t>
            </a:r>
            <a:r>
              <a:rPr lang="ko-KR" altLang="en-US" sz="2100" b="1"/>
              <a:t> 노드</a:t>
            </a:r>
            <a:endParaRPr lang="ko-KR" altLang="en-US" sz="2100" b="1"/>
          </a:p>
          <a:p>
            <a:pPr lvl="0">
              <a:defRPr/>
            </a:pPr>
            <a:endParaRPr lang="ko-KR" altLang="en-US" sz="2100" b="1"/>
          </a:p>
          <a:p>
            <a:pPr lvl="0">
              <a:defRPr/>
            </a:pPr>
            <a:r>
              <a:rPr lang="en-US" altLang="ko-KR" sz="2100" b="1"/>
              <a:t>i</a:t>
            </a:r>
            <a:r>
              <a:rPr lang="ko-KR" altLang="en-US" sz="2100" b="1"/>
              <a:t>번 노드의 왼쪽 자식</a:t>
            </a:r>
            <a:endParaRPr lang="ko-KR" altLang="en-US" sz="2100" b="1"/>
          </a:p>
          <a:p>
            <a:pPr lvl="0">
              <a:defRPr/>
            </a:pPr>
            <a:r>
              <a:rPr lang="en-US" altLang="ko-KR" sz="2100" b="1"/>
              <a:t>=</a:t>
            </a:r>
            <a:r>
              <a:rPr lang="ko-KR" altLang="en-US" sz="2100" b="1"/>
              <a:t> </a:t>
            </a:r>
            <a:r>
              <a:rPr lang="en-US" altLang="ko-KR" sz="2100" b="1"/>
              <a:t>i * 2</a:t>
            </a:r>
            <a:r>
              <a:rPr lang="ko-KR" altLang="en-US" sz="2100" b="1"/>
              <a:t> 번</a:t>
            </a:r>
            <a:endParaRPr lang="ko-KR" altLang="en-US" sz="2100" b="1"/>
          </a:p>
          <a:p>
            <a:pPr lvl="0">
              <a:defRPr/>
            </a:pPr>
            <a:endParaRPr lang="en-US" altLang="ko-KR" sz="2100" b="1"/>
          </a:p>
          <a:p>
            <a:pPr lvl="0">
              <a:defRPr/>
            </a:pPr>
            <a:r>
              <a:rPr lang="en-US" altLang="ko-KR" sz="2100" b="1"/>
              <a:t>i</a:t>
            </a:r>
            <a:r>
              <a:rPr lang="ko-KR" altLang="en-US" sz="2100" b="1"/>
              <a:t>번 노드의 오른쪽 자식</a:t>
            </a:r>
            <a:endParaRPr lang="ko-KR" altLang="en-US" sz="2100" b="1"/>
          </a:p>
          <a:p>
            <a:pPr lvl="0">
              <a:defRPr/>
            </a:pPr>
            <a:r>
              <a:rPr lang="en-US" altLang="ko-KR" sz="2100" b="1"/>
              <a:t>=</a:t>
            </a:r>
            <a:r>
              <a:rPr lang="ko-KR" altLang="en-US" sz="2100" b="1"/>
              <a:t> </a:t>
            </a:r>
            <a:r>
              <a:rPr lang="en-US" altLang="ko-KR" sz="2100" b="1"/>
              <a:t>i * 2 + 1</a:t>
            </a:r>
            <a:r>
              <a:rPr lang="ko-KR" altLang="en-US" sz="2100" b="1"/>
              <a:t> 번</a:t>
            </a:r>
            <a:endParaRPr lang="ko-KR" altLang="en-US" sz="2100" b="1"/>
          </a:p>
          <a:p>
            <a:pPr lvl="0">
              <a:defRPr/>
            </a:pPr>
            <a:endParaRPr lang="ko-KR" altLang="en-US" sz="2100" b="1"/>
          </a:p>
          <a:p>
            <a:pPr lvl="0">
              <a:defRPr/>
            </a:pPr>
            <a:r>
              <a:rPr lang="en-US" altLang="ko-KR" sz="2100" b="1"/>
              <a:t>i</a:t>
            </a:r>
            <a:r>
              <a:rPr lang="ko-KR" altLang="en-US" sz="2100" b="1"/>
              <a:t>번 노드의 부모</a:t>
            </a:r>
            <a:endParaRPr lang="ko-KR" altLang="en-US" sz="2100" b="1"/>
          </a:p>
          <a:p>
            <a:pPr lvl="0">
              <a:defRPr/>
            </a:pPr>
            <a:r>
              <a:rPr lang="en-US" altLang="ko-KR" sz="2100" b="1"/>
              <a:t>=</a:t>
            </a:r>
            <a:r>
              <a:rPr lang="ko-KR" altLang="en-US" sz="2100" b="1"/>
              <a:t> </a:t>
            </a:r>
            <a:r>
              <a:rPr lang="en-US" altLang="ko-KR" sz="2100" b="1"/>
              <a:t>i / 2 </a:t>
            </a:r>
            <a:r>
              <a:rPr lang="ko-KR" altLang="en-US" sz="2100" b="1"/>
              <a:t>번</a:t>
            </a:r>
            <a:endParaRPr lang="ko-KR" altLang="en-US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1352" y="616934"/>
            <a:ext cx="9549295" cy="5624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508001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트리의 순회 </a:t>
            </a:r>
            <a:r>
              <a:rPr lang="en-US" altLang="ko-KR"/>
              <a:t>(</a:t>
            </a:r>
            <a:r>
              <a:rPr lang="ko-KR" altLang="en-US"/>
              <a:t>탐색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93" y="2123826"/>
            <a:ext cx="10897013" cy="40256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2700"/>
              <a:t>전위 순회 </a:t>
            </a:r>
            <a:r>
              <a:rPr lang="en-US" altLang="ko-KR" sz="2700"/>
              <a:t>:</a:t>
            </a:r>
            <a:r>
              <a:rPr lang="ko-KR" altLang="en-US" sz="2700"/>
              <a:t> </a:t>
            </a:r>
            <a:r>
              <a:rPr lang="en-US" altLang="ko-KR" sz="2700"/>
              <a:t>root</a:t>
            </a:r>
            <a:r>
              <a:rPr lang="ko-KR" altLang="en-US" sz="2700"/>
              <a:t> </a:t>
            </a:r>
            <a:r>
              <a:rPr lang="en-US" altLang="ko-KR" sz="2700"/>
              <a:t>-&gt;</a:t>
            </a:r>
            <a:r>
              <a:rPr lang="ko-KR" altLang="en-US" sz="2700"/>
              <a:t> 왼쪽 서브 트리 </a:t>
            </a:r>
            <a:r>
              <a:rPr lang="en-US" altLang="ko-KR" sz="2700"/>
              <a:t>-&gt;</a:t>
            </a:r>
            <a:r>
              <a:rPr lang="ko-KR" altLang="en-US" sz="2700"/>
              <a:t> 오른쪽 서브 트리</a:t>
            </a:r>
            <a:endParaRPr lang="ko-KR" altLang="en-US" sz="2700"/>
          </a:p>
          <a:p>
            <a:pPr lvl="0" algn="ctr">
              <a:defRPr/>
            </a:pPr>
            <a:endParaRPr lang="ko-KR" altLang="en-US" sz="2700"/>
          </a:p>
          <a:p>
            <a:pPr lvl="0" algn="ctr">
              <a:defRPr/>
            </a:pPr>
            <a:r>
              <a:rPr lang="ko-KR" altLang="en-US" sz="2700"/>
              <a:t>중위 순회 </a:t>
            </a:r>
            <a:r>
              <a:rPr lang="en-US" altLang="ko-KR" sz="2700"/>
              <a:t>:</a:t>
            </a:r>
            <a:r>
              <a:rPr lang="ko-KR" altLang="en-US" sz="2700"/>
              <a:t> 왼쪽 서브 트리 </a:t>
            </a:r>
            <a:r>
              <a:rPr lang="en-US" altLang="ko-KR" sz="2700"/>
              <a:t>-&gt;</a:t>
            </a:r>
            <a:r>
              <a:rPr lang="ko-KR" altLang="en-US" sz="2700"/>
              <a:t> </a:t>
            </a:r>
            <a:r>
              <a:rPr lang="en-US" altLang="ko-KR" sz="2700"/>
              <a:t>root</a:t>
            </a:r>
            <a:r>
              <a:rPr lang="ko-KR" altLang="en-US" sz="2700"/>
              <a:t> </a:t>
            </a:r>
            <a:r>
              <a:rPr lang="en-US" altLang="ko-KR" sz="2700"/>
              <a:t>-&gt;</a:t>
            </a:r>
            <a:r>
              <a:rPr lang="ko-KR" altLang="en-US" sz="2700"/>
              <a:t> 오른쪽 서브 트리</a:t>
            </a:r>
            <a:endParaRPr lang="ko-KR" altLang="en-US" sz="2700"/>
          </a:p>
          <a:p>
            <a:pPr lvl="0" algn="ctr">
              <a:defRPr/>
            </a:pPr>
            <a:endParaRPr lang="ko-KR" altLang="en-US" sz="2700"/>
          </a:p>
          <a:p>
            <a:pPr lvl="0" algn="ctr">
              <a:defRPr/>
            </a:pPr>
            <a:r>
              <a:rPr lang="ko-KR" altLang="en-US" sz="2700"/>
              <a:t>후위 순회 </a:t>
            </a:r>
            <a:r>
              <a:rPr lang="en-US" altLang="ko-KR" sz="2700"/>
              <a:t>:</a:t>
            </a:r>
            <a:r>
              <a:rPr lang="ko-KR" altLang="en-US" sz="2700"/>
              <a:t> 왼쪽 서브 트리 </a:t>
            </a:r>
            <a:r>
              <a:rPr lang="en-US" altLang="ko-KR" sz="2700"/>
              <a:t>-&gt;</a:t>
            </a:r>
            <a:r>
              <a:rPr lang="ko-KR" altLang="en-US" sz="2700"/>
              <a:t> 오른쪽 서브 트리 </a:t>
            </a:r>
            <a:r>
              <a:rPr lang="en-US" altLang="ko-KR" sz="2700"/>
              <a:t>-&gt;</a:t>
            </a:r>
            <a:r>
              <a:rPr lang="ko-KR" altLang="en-US" sz="2700"/>
              <a:t> </a:t>
            </a:r>
            <a:r>
              <a:rPr lang="en-US" altLang="ko-KR" sz="2700"/>
              <a:t>root</a:t>
            </a:r>
            <a:r>
              <a:rPr lang="ko-KR" altLang="en-US" sz="2700"/>
              <a:t> 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06324" y="514512"/>
            <a:ext cx="10379352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전위 순회 </a:t>
            </a:r>
            <a:r>
              <a:rPr lang="en-US" altLang="ko-KR" sz="4500" b="1"/>
              <a:t>(PreOrder)</a:t>
            </a:r>
            <a:br>
              <a:rPr lang="en-US" altLang="ko-KR" sz="4500" b="1"/>
            </a:br>
            <a:r>
              <a:rPr lang="en-US" altLang="ko-KR" sz="4500" b="1"/>
              <a:t>ROOT - L - R</a:t>
            </a:r>
            <a:endParaRPr lang="en-US" altLang="ko-KR" sz="4500" b="1"/>
          </a:p>
        </p:txBody>
      </p:sp>
      <p:sp>
        <p:nvSpPr>
          <p:cNvPr id="5" name="타원 4"/>
          <p:cNvSpPr/>
          <p:nvPr/>
        </p:nvSpPr>
        <p:spPr>
          <a:xfrm>
            <a:off x="5384033" y="2012446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65487" y="294568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5034" y="4107179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080696" y="295632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87391" y="416814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80928" y="413004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943899" y="5318375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2" name="선 11"/>
          <p:cNvCxnSpPr>
            <a:stCxn id="5" idx="3"/>
            <a:endCxn id="6" idx="7"/>
          </p:cNvCxnSpPr>
          <p:nvPr/>
        </p:nvCxnSpPr>
        <p:spPr>
          <a:xfrm rot="10800000" flipV="1">
            <a:off x="4473189" y="2568074"/>
            <a:ext cx="1015110" cy="47293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7" idx="7"/>
            <a:endCxn id="6" idx="3"/>
          </p:cNvCxnSpPr>
          <p:nvPr/>
        </p:nvCxnSpPr>
        <p:spPr>
          <a:xfrm flipV="1">
            <a:off x="3012736" y="3501309"/>
            <a:ext cx="957016" cy="7012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5" idx="5"/>
            <a:endCxn id="8" idx="1"/>
          </p:cNvCxnSpPr>
          <p:nvPr/>
        </p:nvCxnSpPr>
        <p:spPr>
          <a:xfrm>
            <a:off x="5991735" y="2568074"/>
            <a:ext cx="1193226" cy="48357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7"/>
            <a:endCxn id="8" idx="3"/>
          </p:cNvCxnSpPr>
          <p:nvPr/>
        </p:nvCxnSpPr>
        <p:spPr>
          <a:xfrm flipV="1">
            <a:off x="6195092" y="3511948"/>
            <a:ext cx="989869" cy="7515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8" idx="5"/>
          </p:cNvCxnSpPr>
          <p:nvPr/>
        </p:nvCxnSpPr>
        <p:spPr>
          <a:xfrm rot="10800000">
            <a:off x="7688399" y="3511948"/>
            <a:ext cx="996794" cy="71342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11" idx="1"/>
            <a:endCxn id="10" idx="5"/>
          </p:cNvCxnSpPr>
          <p:nvPr/>
        </p:nvCxnSpPr>
        <p:spPr>
          <a:xfrm rot="10800000">
            <a:off x="9188628" y="4685669"/>
            <a:ext cx="859535" cy="72803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28748" y="1174246"/>
            <a:ext cx="1024386" cy="940518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8307" y="2385874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85934" y="364998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96875" y="236196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05727" y="3627119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05669" y="361950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53399" y="4845936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1" name="선 10"/>
          <p:cNvCxnSpPr>
            <a:stCxn id="4" idx="3"/>
            <a:endCxn id="5" idx="7"/>
          </p:cNvCxnSpPr>
          <p:nvPr/>
        </p:nvCxnSpPr>
        <p:spPr>
          <a:xfrm rot="10800000" flipV="1">
            <a:off x="4442675" y="1977029"/>
            <a:ext cx="936091" cy="54658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>
            <a:stCxn id="6" idx="7"/>
            <a:endCxn id="5" idx="3"/>
          </p:cNvCxnSpPr>
          <p:nvPr/>
        </p:nvCxnSpPr>
        <p:spPr>
          <a:xfrm flipV="1">
            <a:off x="2860303" y="3188658"/>
            <a:ext cx="858021" cy="59905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4" idx="5"/>
            <a:endCxn id="7" idx="1"/>
          </p:cNvCxnSpPr>
          <p:nvPr/>
        </p:nvCxnSpPr>
        <p:spPr>
          <a:xfrm>
            <a:off x="6103117" y="1977029"/>
            <a:ext cx="1043775" cy="52266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8" idx="7"/>
            <a:endCxn id="7" idx="3"/>
          </p:cNvCxnSpPr>
          <p:nvPr/>
        </p:nvCxnSpPr>
        <p:spPr>
          <a:xfrm rot="5400000" flipH="1" flipV="1">
            <a:off x="6563438" y="3181400"/>
            <a:ext cx="600111" cy="56679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1"/>
            <a:endCxn id="7" idx="5"/>
          </p:cNvCxnSpPr>
          <p:nvPr/>
        </p:nvCxnSpPr>
        <p:spPr>
          <a:xfrm rot="10800000">
            <a:off x="7871243" y="3164743"/>
            <a:ext cx="684443" cy="59249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9" idx="5"/>
          </p:cNvCxnSpPr>
          <p:nvPr/>
        </p:nvCxnSpPr>
        <p:spPr>
          <a:xfrm rot="10800000">
            <a:off x="9280038" y="4422283"/>
            <a:ext cx="623379" cy="5613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화살표 16"/>
          <p:cNvCxnSpPr/>
          <p:nvPr/>
        </p:nvCxnSpPr>
        <p:spPr>
          <a:xfrm rot="5400000">
            <a:off x="5494020" y="781049"/>
            <a:ext cx="487680" cy="7620"/>
          </a:xfrm>
          <a:prstGeom prst="straightConnector1">
            <a:avLst/>
          </a:prstGeom>
          <a:ln w="381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 rot="10800000" flipV="1">
            <a:off x="4415790" y="174498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화살표 18"/>
          <p:cNvCxnSpPr/>
          <p:nvPr/>
        </p:nvCxnSpPr>
        <p:spPr>
          <a:xfrm rot="5400000">
            <a:off x="3802380" y="19773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" name="화살표 19"/>
          <p:cNvCxnSpPr/>
          <p:nvPr/>
        </p:nvCxnSpPr>
        <p:spPr>
          <a:xfrm rot="10800000" flipV="1">
            <a:off x="2830830" y="309372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" name="화살표 20"/>
          <p:cNvCxnSpPr/>
          <p:nvPr/>
        </p:nvCxnSpPr>
        <p:spPr>
          <a:xfrm rot="5400000">
            <a:off x="2217421" y="328041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" name="화살표 21"/>
          <p:cNvCxnSpPr/>
          <p:nvPr/>
        </p:nvCxnSpPr>
        <p:spPr>
          <a:xfrm rot="10800000" flipV="1">
            <a:off x="1474470" y="4533901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3" name="화살표 22"/>
          <p:cNvCxnSpPr/>
          <p:nvPr/>
        </p:nvCxnSpPr>
        <p:spPr>
          <a:xfrm>
            <a:off x="3013710" y="45415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4" name="화살표 23"/>
          <p:cNvCxnSpPr/>
          <p:nvPr/>
        </p:nvCxnSpPr>
        <p:spPr>
          <a:xfrm flipV="1">
            <a:off x="3143250" y="3535680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5" name="화살표 24"/>
          <p:cNvCxnSpPr/>
          <p:nvPr/>
        </p:nvCxnSpPr>
        <p:spPr>
          <a:xfrm>
            <a:off x="4598670" y="32461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6" name="화살표 25"/>
          <p:cNvCxnSpPr/>
          <p:nvPr/>
        </p:nvCxnSpPr>
        <p:spPr>
          <a:xfrm flipV="1">
            <a:off x="4827269" y="2240279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7" name="화살표 26"/>
          <p:cNvCxnSpPr/>
          <p:nvPr/>
        </p:nvCxnSpPr>
        <p:spPr>
          <a:xfrm>
            <a:off x="6557010" y="1828800"/>
            <a:ext cx="518160" cy="2971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8" name="화살표 27"/>
          <p:cNvCxnSpPr/>
          <p:nvPr/>
        </p:nvCxnSpPr>
        <p:spPr>
          <a:xfrm rot="5400000">
            <a:off x="7277100" y="195452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화살표 28"/>
          <p:cNvCxnSpPr/>
          <p:nvPr/>
        </p:nvCxnSpPr>
        <p:spPr>
          <a:xfrm rot="5400000">
            <a:off x="6457950" y="31013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" name="화살표 29"/>
          <p:cNvCxnSpPr/>
          <p:nvPr/>
        </p:nvCxnSpPr>
        <p:spPr>
          <a:xfrm rot="5400000">
            <a:off x="5981700" y="327278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1" name="화살표 30"/>
          <p:cNvCxnSpPr/>
          <p:nvPr/>
        </p:nvCxnSpPr>
        <p:spPr>
          <a:xfrm rot="5400000">
            <a:off x="5269230" y="456438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화살표 31"/>
          <p:cNvCxnSpPr/>
          <p:nvPr/>
        </p:nvCxnSpPr>
        <p:spPr>
          <a:xfrm rot="16200000" flipH="1">
            <a:off x="6671310" y="4495801"/>
            <a:ext cx="464819" cy="4495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3" name="화살표 32"/>
          <p:cNvCxnSpPr/>
          <p:nvPr/>
        </p:nvCxnSpPr>
        <p:spPr>
          <a:xfrm flipV="1">
            <a:off x="6816090" y="3429000"/>
            <a:ext cx="381000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4" name="화살표 33"/>
          <p:cNvCxnSpPr/>
          <p:nvPr/>
        </p:nvCxnSpPr>
        <p:spPr>
          <a:xfrm>
            <a:off x="8096251" y="3063240"/>
            <a:ext cx="480058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5" name="화살표 34"/>
          <p:cNvCxnSpPr/>
          <p:nvPr/>
        </p:nvCxnSpPr>
        <p:spPr>
          <a:xfrm rot="5400000">
            <a:off x="8671560" y="326517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6" name="화살표 35"/>
          <p:cNvCxnSpPr/>
          <p:nvPr/>
        </p:nvCxnSpPr>
        <p:spPr>
          <a:xfrm rot="5400000">
            <a:off x="8012430" y="45110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7" name="화살표 36"/>
          <p:cNvCxnSpPr/>
          <p:nvPr/>
        </p:nvCxnSpPr>
        <p:spPr>
          <a:xfrm>
            <a:off x="9513572" y="435102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8" name="화살표 37"/>
          <p:cNvCxnSpPr/>
          <p:nvPr/>
        </p:nvCxnSpPr>
        <p:spPr>
          <a:xfrm rot="5400000">
            <a:off x="10012680" y="44919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9" name="화살표 38"/>
          <p:cNvCxnSpPr/>
          <p:nvPr/>
        </p:nvCxnSpPr>
        <p:spPr>
          <a:xfrm rot="5400000">
            <a:off x="9384030" y="58064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0" name="화살표 39"/>
          <p:cNvCxnSpPr/>
          <p:nvPr/>
        </p:nvCxnSpPr>
        <p:spPr>
          <a:xfrm>
            <a:off x="10725153" y="571500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1" name="화살표 40"/>
          <p:cNvCxnSpPr/>
          <p:nvPr/>
        </p:nvCxnSpPr>
        <p:spPr>
          <a:xfrm rot="10800000">
            <a:off x="9284966" y="465582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화살표 41"/>
          <p:cNvCxnSpPr/>
          <p:nvPr/>
        </p:nvCxnSpPr>
        <p:spPr>
          <a:xfrm rot="10800000">
            <a:off x="7814307" y="342900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3" name="화살표 42"/>
          <p:cNvCxnSpPr/>
          <p:nvPr/>
        </p:nvCxnSpPr>
        <p:spPr>
          <a:xfrm rot="10800000">
            <a:off x="6096000" y="2225039"/>
            <a:ext cx="697230" cy="388621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4" name="가로 글상자 43"/>
          <p:cNvSpPr txBox="1"/>
          <p:nvPr/>
        </p:nvSpPr>
        <p:spPr>
          <a:xfrm>
            <a:off x="3737610" y="5631180"/>
            <a:ext cx="4211955" cy="3676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전위 순회 순서 </a:t>
            </a:r>
            <a:r>
              <a:rPr lang="en-US" altLang="ko-KR"/>
              <a:t>: A - B - D - C - E - F - G</a:t>
            </a: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908685" y="762000"/>
            <a:ext cx="2087880" cy="85344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전위 순회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ROOT - L - R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  <p:bldP spid="19" grpId="2" animBg="1"/>
      <p:bldP spid="20" grpId="3" animBg="1"/>
      <p:bldP spid="21" grpId="4" animBg="1"/>
      <p:bldP spid="22" grpId="5" animBg="1"/>
      <p:bldP spid="23" grpId="6" animBg="1"/>
      <p:bldP spid="24" grpId="7" animBg="1"/>
      <p:bldP spid="25" grpId="8" animBg="1"/>
      <p:bldP spid="26" grpId="9" animBg="1"/>
      <p:bldP spid="27" grpId="10" animBg="1"/>
      <p:bldP spid="28" grpId="11" animBg="1"/>
      <p:bldP spid="29" grpId="12" animBg="1"/>
      <p:bldP spid="30" grpId="13" animBg="1"/>
      <p:bldP spid="31" grpId="14" animBg="1"/>
      <p:bldP spid="32" grpId="15" animBg="1"/>
      <p:bldP spid="33" grpId="16" animBg="1"/>
      <p:bldP spid="34" grpId="17" animBg="1"/>
      <p:bldP spid="35" grpId="18" animBg="1"/>
      <p:bldP spid="36" grpId="19" animBg="1"/>
      <p:bldP spid="37" grpId="20" animBg="1"/>
      <p:bldP spid="38" grpId="21" animBg="1"/>
      <p:bldP spid="39" grpId="22" animBg="1"/>
      <p:bldP spid="40" grpId="23" animBg="1"/>
      <p:bldP spid="41" grpId="24" animBg="1"/>
      <p:bldP spid="42" grpId="25" animBg="1"/>
      <p:bldP spid="43" grpId="26" animBg="1"/>
      <p:bldP spid="44" grpId="27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549348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중위 순회 </a:t>
            </a:r>
            <a:r>
              <a:rPr lang="en-US" altLang="ko-KR" sz="4500" b="1"/>
              <a:t>(InOrder)</a:t>
            </a:r>
            <a:br>
              <a:rPr lang="en-US" altLang="ko-KR" sz="4500" b="1"/>
            </a:br>
            <a:r>
              <a:rPr lang="en-US" altLang="ko-KR" sz="4500" b="1"/>
              <a:t>L - ROOT - R</a:t>
            </a:r>
            <a:endParaRPr lang="en-US" altLang="ko-KR" sz="4500" b="1"/>
          </a:p>
        </p:txBody>
      </p:sp>
      <p:sp>
        <p:nvSpPr>
          <p:cNvPr id="5" name="타원 4"/>
          <p:cNvSpPr/>
          <p:nvPr/>
        </p:nvSpPr>
        <p:spPr>
          <a:xfrm>
            <a:off x="5384033" y="2012446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65487" y="294568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5034" y="4107179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080696" y="295632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87391" y="416814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80928" y="413004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943899" y="5318375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2" name="선 11"/>
          <p:cNvCxnSpPr>
            <a:stCxn id="5" idx="3"/>
            <a:endCxn id="6" idx="7"/>
          </p:cNvCxnSpPr>
          <p:nvPr/>
        </p:nvCxnSpPr>
        <p:spPr>
          <a:xfrm rot="10800000" flipV="1">
            <a:off x="4473189" y="2568074"/>
            <a:ext cx="1015110" cy="47293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7" idx="7"/>
            <a:endCxn id="6" idx="3"/>
          </p:cNvCxnSpPr>
          <p:nvPr/>
        </p:nvCxnSpPr>
        <p:spPr>
          <a:xfrm flipV="1">
            <a:off x="3012736" y="3501309"/>
            <a:ext cx="957016" cy="7012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5" idx="5"/>
            <a:endCxn id="8" idx="1"/>
          </p:cNvCxnSpPr>
          <p:nvPr/>
        </p:nvCxnSpPr>
        <p:spPr>
          <a:xfrm>
            <a:off x="5991735" y="2568074"/>
            <a:ext cx="1193226" cy="48357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7"/>
            <a:endCxn id="8" idx="3"/>
          </p:cNvCxnSpPr>
          <p:nvPr/>
        </p:nvCxnSpPr>
        <p:spPr>
          <a:xfrm flipV="1">
            <a:off x="6195092" y="3511948"/>
            <a:ext cx="989869" cy="7515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8" idx="5"/>
          </p:cNvCxnSpPr>
          <p:nvPr/>
        </p:nvCxnSpPr>
        <p:spPr>
          <a:xfrm rot="10800000">
            <a:off x="7688399" y="3511948"/>
            <a:ext cx="996794" cy="71342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11" idx="1"/>
            <a:endCxn id="10" idx="5"/>
          </p:cNvCxnSpPr>
          <p:nvPr/>
        </p:nvCxnSpPr>
        <p:spPr>
          <a:xfrm rot="10800000">
            <a:off x="9188628" y="4685669"/>
            <a:ext cx="859535" cy="72803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28748" y="1174246"/>
            <a:ext cx="1024386" cy="940518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8307" y="2385874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85934" y="364998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96875" y="236196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05727" y="3627119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05669" y="361950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53399" y="4845936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1" name="선 10"/>
          <p:cNvCxnSpPr>
            <a:stCxn id="4" idx="3"/>
            <a:endCxn id="5" idx="7"/>
          </p:cNvCxnSpPr>
          <p:nvPr/>
        </p:nvCxnSpPr>
        <p:spPr>
          <a:xfrm rot="10800000" flipV="1">
            <a:off x="4442675" y="1977029"/>
            <a:ext cx="936091" cy="54658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>
            <a:stCxn id="6" idx="7"/>
            <a:endCxn id="5" idx="3"/>
          </p:cNvCxnSpPr>
          <p:nvPr/>
        </p:nvCxnSpPr>
        <p:spPr>
          <a:xfrm flipV="1">
            <a:off x="2860303" y="3188658"/>
            <a:ext cx="858021" cy="59905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4" idx="5"/>
            <a:endCxn id="7" idx="1"/>
          </p:cNvCxnSpPr>
          <p:nvPr/>
        </p:nvCxnSpPr>
        <p:spPr>
          <a:xfrm>
            <a:off x="6103117" y="1977029"/>
            <a:ext cx="1043775" cy="52266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8" idx="7"/>
            <a:endCxn id="7" idx="3"/>
          </p:cNvCxnSpPr>
          <p:nvPr/>
        </p:nvCxnSpPr>
        <p:spPr>
          <a:xfrm rot="5400000" flipH="1" flipV="1">
            <a:off x="6563438" y="3181400"/>
            <a:ext cx="600111" cy="56679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1"/>
            <a:endCxn id="7" idx="5"/>
          </p:cNvCxnSpPr>
          <p:nvPr/>
        </p:nvCxnSpPr>
        <p:spPr>
          <a:xfrm rot="10800000">
            <a:off x="7871243" y="3164743"/>
            <a:ext cx="684443" cy="59249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9" idx="5"/>
          </p:cNvCxnSpPr>
          <p:nvPr/>
        </p:nvCxnSpPr>
        <p:spPr>
          <a:xfrm rot="10800000">
            <a:off x="9280038" y="4422283"/>
            <a:ext cx="623379" cy="5613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화살표 16"/>
          <p:cNvCxnSpPr/>
          <p:nvPr/>
        </p:nvCxnSpPr>
        <p:spPr>
          <a:xfrm rot="5400000">
            <a:off x="5494020" y="781049"/>
            <a:ext cx="487680" cy="7620"/>
          </a:xfrm>
          <a:prstGeom prst="straightConnector1">
            <a:avLst/>
          </a:prstGeom>
          <a:ln w="381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 rot="10800000" flipV="1">
            <a:off x="4415790" y="174498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화살표 18"/>
          <p:cNvCxnSpPr/>
          <p:nvPr/>
        </p:nvCxnSpPr>
        <p:spPr>
          <a:xfrm rot="5400000">
            <a:off x="3802380" y="19773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" name="화살표 19"/>
          <p:cNvCxnSpPr/>
          <p:nvPr/>
        </p:nvCxnSpPr>
        <p:spPr>
          <a:xfrm rot="10800000" flipV="1">
            <a:off x="2830830" y="309372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" name="화살표 20"/>
          <p:cNvCxnSpPr/>
          <p:nvPr/>
        </p:nvCxnSpPr>
        <p:spPr>
          <a:xfrm rot="5400000">
            <a:off x="2217421" y="328041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" name="화살표 21"/>
          <p:cNvCxnSpPr/>
          <p:nvPr/>
        </p:nvCxnSpPr>
        <p:spPr>
          <a:xfrm rot="10800000" flipV="1">
            <a:off x="1474470" y="4533901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3" name="화살표 22"/>
          <p:cNvCxnSpPr/>
          <p:nvPr/>
        </p:nvCxnSpPr>
        <p:spPr>
          <a:xfrm>
            <a:off x="3013710" y="45415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4" name="화살표 23"/>
          <p:cNvCxnSpPr/>
          <p:nvPr/>
        </p:nvCxnSpPr>
        <p:spPr>
          <a:xfrm flipV="1">
            <a:off x="3143250" y="3535680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5" name="화살표 24"/>
          <p:cNvCxnSpPr/>
          <p:nvPr/>
        </p:nvCxnSpPr>
        <p:spPr>
          <a:xfrm>
            <a:off x="4598670" y="32461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6" name="화살표 25"/>
          <p:cNvCxnSpPr/>
          <p:nvPr/>
        </p:nvCxnSpPr>
        <p:spPr>
          <a:xfrm flipV="1">
            <a:off x="4827269" y="2240279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7" name="화살표 26"/>
          <p:cNvCxnSpPr/>
          <p:nvPr/>
        </p:nvCxnSpPr>
        <p:spPr>
          <a:xfrm>
            <a:off x="6557010" y="1828800"/>
            <a:ext cx="518160" cy="2971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8" name="화살표 27"/>
          <p:cNvCxnSpPr/>
          <p:nvPr/>
        </p:nvCxnSpPr>
        <p:spPr>
          <a:xfrm rot="5400000">
            <a:off x="7277100" y="195452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화살표 28"/>
          <p:cNvCxnSpPr/>
          <p:nvPr/>
        </p:nvCxnSpPr>
        <p:spPr>
          <a:xfrm rot="5400000">
            <a:off x="6457950" y="31013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" name="화살표 29"/>
          <p:cNvCxnSpPr/>
          <p:nvPr/>
        </p:nvCxnSpPr>
        <p:spPr>
          <a:xfrm rot="5400000">
            <a:off x="5981700" y="327278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1" name="화살표 30"/>
          <p:cNvCxnSpPr/>
          <p:nvPr/>
        </p:nvCxnSpPr>
        <p:spPr>
          <a:xfrm rot="5400000">
            <a:off x="5269230" y="456438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화살표 31"/>
          <p:cNvCxnSpPr/>
          <p:nvPr/>
        </p:nvCxnSpPr>
        <p:spPr>
          <a:xfrm rot="16200000" flipH="1">
            <a:off x="6671310" y="4495801"/>
            <a:ext cx="464819" cy="4495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3" name="화살표 32"/>
          <p:cNvCxnSpPr/>
          <p:nvPr/>
        </p:nvCxnSpPr>
        <p:spPr>
          <a:xfrm flipV="1">
            <a:off x="6816090" y="3429000"/>
            <a:ext cx="381000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4" name="화살표 33"/>
          <p:cNvCxnSpPr/>
          <p:nvPr/>
        </p:nvCxnSpPr>
        <p:spPr>
          <a:xfrm>
            <a:off x="8096251" y="3063240"/>
            <a:ext cx="480058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5" name="화살표 34"/>
          <p:cNvCxnSpPr/>
          <p:nvPr/>
        </p:nvCxnSpPr>
        <p:spPr>
          <a:xfrm rot="5400000">
            <a:off x="8671560" y="326517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6" name="화살표 35"/>
          <p:cNvCxnSpPr/>
          <p:nvPr/>
        </p:nvCxnSpPr>
        <p:spPr>
          <a:xfrm rot="5400000">
            <a:off x="8012430" y="45110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7" name="화살표 36"/>
          <p:cNvCxnSpPr/>
          <p:nvPr/>
        </p:nvCxnSpPr>
        <p:spPr>
          <a:xfrm>
            <a:off x="9513572" y="435102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8" name="화살표 37"/>
          <p:cNvCxnSpPr/>
          <p:nvPr/>
        </p:nvCxnSpPr>
        <p:spPr>
          <a:xfrm rot="5400000">
            <a:off x="10012680" y="44919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9" name="화살표 38"/>
          <p:cNvCxnSpPr/>
          <p:nvPr/>
        </p:nvCxnSpPr>
        <p:spPr>
          <a:xfrm rot="5400000">
            <a:off x="9384030" y="58064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0" name="화살표 39"/>
          <p:cNvCxnSpPr/>
          <p:nvPr/>
        </p:nvCxnSpPr>
        <p:spPr>
          <a:xfrm>
            <a:off x="10725153" y="571500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1" name="화살표 40"/>
          <p:cNvCxnSpPr/>
          <p:nvPr/>
        </p:nvCxnSpPr>
        <p:spPr>
          <a:xfrm rot="10800000">
            <a:off x="9284966" y="465582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화살표 41"/>
          <p:cNvCxnSpPr/>
          <p:nvPr/>
        </p:nvCxnSpPr>
        <p:spPr>
          <a:xfrm rot="10800000">
            <a:off x="7814307" y="342900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3" name="화살표 42"/>
          <p:cNvCxnSpPr/>
          <p:nvPr/>
        </p:nvCxnSpPr>
        <p:spPr>
          <a:xfrm rot="10800000">
            <a:off x="6096000" y="2225039"/>
            <a:ext cx="697230" cy="388621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4" name="가로 글상자 43"/>
          <p:cNvSpPr txBox="1"/>
          <p:nvPr/>
        </p:nvSpPr>
        <p:spPr>
          <a:xfrm>
            <a:off x="3737610" y="5631180"/>
            <a:ext cx="4211955" cy="3676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중위 순회 순서 </a:t>
            </a:r>
            <a:r>
              <a:rPr lang="en-US" altLang="ko-KR"/>
              <a:t>: D - B - A - E - C - F - G</a:t>
            </a: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902969" y="762000"/>
            <a:ext cx="2087880" cy="85344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500"/>
              <a:t>중위 순회</a:t>
            </a:r>
            <a:endParaRPr lang="ko-KR" altLang="en-US" sz="2500"/>
          </a:p>
          <a:p>
            <a:pPr lvl="0" algn="ctr">
              <a:defRPr/>
            </a:pPr>
            <a:r>
              <a:rPr lang="en-US" altLang="ko-KR" sz="2500"/>
              <a:t>L - ROOT - R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1" animBg="1"/>
      <p:bldP spid="22" grpId="2" animBg="1"/>
      <p:bldP spid="21" grpId="3" animBg="1"/>
      <p:bldP spid="23" grpId="4" animBg="1"/>
      <p:bldP spid="24" grpId="5" animBg="1"/>
      <p:bldP spid="19" grpId="6" animBg="1"/>
      <p:bldP spid="25" grpId="7" animBg="1"/>
      <p:bldP spid="26" grpId="8" animBg="1"/>
      <p:bldP spid="17" grpId="9" animBg="1"/>
      <p:bldP spid="27" grpId="10" animBg="1"/>
      <p:bldP spid="29" grpId="11" animBg="1"/>
      <p:bldP spid="31" grpId="12" animBg="1"/>
      <p:bldP spid="30" grpId="13" animBg="1"/>
      <p:bldP spid="32" grpId="14" animBg="1"/>
      <p:bldP spid="33" grpId="15" animBg="1"/>
      <p:bldP spid="28" grpId="16" animBg="1"/>
      <p:bldP spid="34" grpId="17" animBg="1"/>
      <p:bldP spid="36" grpId="18" animBg="1"/>
      <p:bldP spid="35" grpId="19" animBg="1"/>
      <p:bldP spid="37" grpId="20" animBg="1"/>
      <p:bldP spid="39" grpId="21" animBg="1"/>
      <p:bldP spid="38" grpId="22" animBg="1"/>
      <p:bldP spid="40" grpId="23" animBg="1"/>
      <p:bldP spid="41" grpId="24" animBg="1"/>
      <p:bldP spid="42" grpId="25" animBg="1"/>
      <p:bldP spid="43" grpId="26" animBg="1"/>
      <p:bldP spid="44" grpId="27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549348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후위 순회 </a:t>
            </a:r>
            <a:r>
              <a:rPr lang="en-US" altLang="ko-KR" sz="4500" b="1"/>
              <a:t>(PostOrder)</a:t>
            </a:r>
            <a:br>
              <a:rPr lang="en-US" altLang="ko-KR" sz="4500" b="1"/>
            </a:br>
            <a:r>
              <a:rPr lang="en-US" altLang="ko-KR" sz="4500" b="1"/>
              <a:t>L - R - ROOT</a:t>
            </a:r>
            <a:endParaRPr lang="en-US" altLang="ko-KR" sz="4500" b="1"/>
          </a:p>
        </p:txBody>
      </p:sp>
      <p:sp>
        <p:nvSpPr>
          <p:cNvPr id="5" name="타원 4"/>
          <p:cNvSpPr/>
          <p:nvPr/>
        </p:nvSpPr>
        <p:spPr>
          <a:xfrm>
            <a:off x="5384033" y="2012446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65487" y="294568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5034" y="4107179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080696" y="295632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87391" y="4168141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80928" y="4130040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943899" y="5318375"/>
            <a:ext cx="711966" cy="65095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2" name="선 11"/>
          <p:cNvCxnSpPr>
            <a:stCxn id="5" idx="3"/>
            <a:endCxn id="6" idx="7"/>
          </p:cNvCxnSpPr>
          <p:nvPr/>
        </p:nvCxnSpPr>
        <p:spPr>
          <a:xfrm rot="10800000" flipV="1">
            <a:off x="4473189" y="2568074"/>
            <a:ext cx="1015110" cy="47293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7" idx="7"/>
            <a:endCxn id="6" idx="3"/>
          </p:cNvCxnSpPr>
          <p:nvPr/>
        </p:nvCxnSpPr>
        <p:spPr>
          <a:xfrm flipV="1">
            <a:off x="3012736" y="3501309"/>
            <a:ext cx="957016" cy="70120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5" idx="5"/>
            <a:endCxn id="8" idx="1"/>
          </p:cNvCxnSpPr>
          <p:nvPr/>
        </p:nvCxnSpPr>
        <p:spPr>
          <a:xfrm>
            <a:off x="5991735" y="2568074"/>
            <a:ext cx="1193226" cy="48357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7"/>
            <a:endCxn id="8" idx="3"/>
          </p:cNvCxnSpPr>
          <p:nvPr/>
        </p:nvCxnSpPr>
        <p:spPr>
          <a:xfrm flipV="1">
            <a:off x="6195092" y="3511948"/>
            <a:ext cx="989869" cy="7515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8" idx="5"/>
          </p:cNvCxnSpPr>
          <p:nvPr/>
        </p:nvCxnSpPr>
        <p:spPr>
          <a:xfrm rot="10800000">
            <a:off x="7688399" y="3511948"/>
            <a:ext cx="996794" cy="71342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11" idx="1"/>
            <a:endCxn id="10" idx="5"/>
          </p:cNvCxnSpPr>
          <p:nvPr/>
        </p:nvCxnSpPr>
        <p:spPr>
          <a:xfrm rot="10800000">
            <a:off x="9188628" y="4685669"/>
            <a:ext cx="859535" cy="72803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28748" y="1174246"/>
            <a:ext cx="1024386" cy="940518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8307" y="2385874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85934" y="364998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96875" y="236196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05727" y="3627119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05669" y="3619500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53399" y="4845936"/>
            <a:ext cx="1024386" cy="94051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1" name="선 10"/>
          <p:cNvCxnSpPr>
            <a:stCxn id="4" idx="3"/>
            <a:endCxn id="5" idx="7"/>
          </p:cNvCxnSpPr>
          <p:nvPr/>
        </p:nvCxnSpPr>
        <p:spPr>
          <a:xfrm rot="10800000" flipV="1">
            <a:off x="4442675" y="1977029"/>
            <a:ext cx="936091" cy="54658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>
            <a:stCxn id="6" idx="7"/>
            <a:endCxn id="5" idx="3"/>
          </p:cNvCxnSpPr>
          <p:nvPr/>
        </p:nvCxnSpPr>
        <p:spPr>
          <a:xfrm flipV="1">
            <a:off x="2860303" y="3188658"/>
            <a:ext cx="858021" cy="59905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선 12"/>
          <p:cNvCxnSpPr>
            <a:stCxn id="4" idx="5"/>
            <a:endCxn id="7" idx="1"/>
          </p:cNvCxnSpPr>
          <p:nvPr/>
        </p:nvCxnSpPr>
        <p:spPr>
          <a:xfrm>
            <a:off x="6103117" y="1977029"/>
            <a:ext cx="1043775" cy="522666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8" idx="7"/>
            <a:endCxn id="7" idx="3"/>
          </p:cNvCxnSpPr>
          <p:nvPr/>
        </p:nvCxnSpPr>
        <p:spPr>
          <a:xfrm rot="5400000" flipH="1" flipV="1">
            <a:off x="6563438" y="3181400"/>
            <a:ext cx="600111" cy="56679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9" idx="1"/>
            <a:endCxn id="7" idx="5"/>
          </p:cNvCxnSpPr>
          <p:nvPr/>
        </p:nvCxnSpPr>
        <p:spPr>
          <a:xfrm rot="10800000">
            <a:off x="7871243" y="3164743"/>
            <a:ext cx="684443" cy="592492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10" idx="1"/>
            <a:endCxn id="9" idx="5"/>
          </p:cNvCxnSpPr>
          <p:nvPr/>
        </p:nvCxnSpPr>
        <p:spPr>
          <a:xfrm rot="10800000">
            <a:off x="9280038" y="4422283"/>
            <a:ext cx="623379" cy="561389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화살표 16"/>
          <p:cNvCxnSpPr/>
          <p:nvPr/>
        </p:nvCxnSpPr>
        <p:spPr>
          <a:xfrm rot="5400000">
            <a:off x="5494020" y="781049"/>
            <a:ext cx="487680" cy="7620"/>
          </a:xfrm>
          <a:prstGeom prst="straightConnector1">
            <a:avLst/>
          </a:prstGeom>
          <a:ln w="381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 rot="10800000" flipV="1">
            <a:off x="4415790" y="174498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화살표 18"/>
          <p:cNvCxnSpPr/>
          <p:nvPr/>
        </p:nvCxnSpPr>
        <p:spPr>
          <a:xfrm rot="5400000">
            <a:off x="3802380" y="19773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" name="화살표 19"/>
          <p:cNvCxnSpPr/>
          <p:nvPr/>
        </p:nvCxnSpPr>
        <p:spPr>
          <a:xfrm rot="10800000" flipV="1">
            <a:off x="2830830" y="3093720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" name="화살표 20"/>
          <p:cNvCxnSpPr/>
          <p:nvPr/>
        </p:nvCxnSpPr>
        <p:spPr>
          <a:xfrm rot="5400000">
            <a:off x="2217421" y="328041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" name="화살표 21"/>
          <p:cNvCxnSpPr/>
          <p:nvPr/>
        </p:nvCxnSpPr>
        <p:spPr>
          <a:xfrm rot="10800000" flipV="1">
            <a:off x="1474470" y="4533901"/>
            <a:ext cx="52577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3" name="화살표 22"/>
          <p:cNvCxnSpPr/>
          <p:nvPr/>
        </p:nvCxnSpPr>
        <p:spPr>
          <a:xfrm>
            <a:off x="3013710" y="45415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4" name="화살표 23"/>
          <p:cNvCxnSpPr/>
          <p:nvPr/>
        </p:nvCxnSpPr>
        <p:spPr>
          <a:xfrm flipV="1">
            <a:off x="3143250" y="3535680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5" name="화살표 24"/>
          <p:cNvCxnSpPr/>
          <p:nvPr/>
        </p:nvCxnSpPr>
        <p:spPr>
          <a:xfrm>
            <a:off x="4598670" y="3246120"/>
            <a:ext cx="457200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6" name="화살표 25"/>
          <p:cNvCxnSpPr/>
          <p:nvPr/>
        </p:nvCxnSpPr>
        <p:spPr>
          <a:xfrm flipV="1">
            <a:off x="4827269" y="2240279"/>
            <a:ext cx="548639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7" name="화살표 26"/>
          <p:cNvCxnSpPr/>
          <p:nvPr/>
        </p:nvCxnSpPr>
        <p:spPr>
          <a:xfrm>
            <a:off x="6557010" y="1828800"/>
            <a:ext cx="518160" cy="2971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8" name="화살표 27"/>
          <p:cNvCxnSpPr/>
          <p:nvPr/>
        </p:nvCxnSpPr>
        <p:spPr>
          <a:xfrm rot="5400000">
            <a:off x="7277100" y="195452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9" name="화살표 28"/>
          <p:cNvCxnSpPr/>
          <p:nvPr/>
        </p:nvCxnSpPr>
        <p:spPr>
          <a:xfrm rot="5400000">
            <a:off x="6457950" y="31013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" name="화살표 29"/>
          <p:cNvCxnSpPr/>
          <p:nvPr/>
        </p:nvCxnSpPr>
        <p:spPr>
          <a:xfrm rot="5400000">
            <a:off x="5981700" y="3272789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1" name="화살표 30"/>
          <p:cNvCxnSpPr/>
          <p:nvPr/>
        </p:nvCxnSpPr>
        <p:spPr>
          <a:xfrm rot="5400000">
            <a:off x="5269230" y="456438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2" name="화살표 31"/>
          <p:cNvCxnSpPr/>
          <p:nvPr/>
        </p:nvCxnSpPr>
        <p:spPr>
          <a:xfrm rot="16200000" flipH="1">
            <a:off x="6671310" y="4495801"/>
            <a:ext cx="464819" cy="4495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3" name="화살표 32"/>
          <p:cNvCxnSpPr/>
          <p:nvPr/>
        </p:nvCxnSpPr>
        <p:spPr>
          <a:xfrm flipV="1">
            <a:off x="6816090" y="3429000"/>
            <a:ext cx="381000" cy="35052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4" name="화살표 33"/>
          <p:cNvCxnSpPr/>
          <p:nvPr/>
        </p:nvCxnSpPr>
        <p:spPr>
          <a:xfrm>
            <a:off x="8096251" y="3063240"/>
            <a:ext cx="480058" cy="36575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5" name="화살표 34"/>
          <p:cNvCxnSpPr/>
          <p:nvPr/>
        </p:nvCxnSpPr>
        <p:spPr>
          <a:xfrm rot="5400000">
            <a:off x="8671560" y="326517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6" name="화살표 35"/>
          <p:cNvCxnSpPr/>
          <p:nvPr/>
        </p:nvCxnSpPr>
        <p:spPr>
          <a:xfrm rot="5400000">
            <a:off x="8012430" y="45110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7" name="화살표 36"/>
          <p:cNvCxnSpPr/>
          <p:nvPr/>
        </p:nvCxnSpPr>
        <p:spPr>
          <a:xfrm>
            <a:off x="9513572" y="435102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8" name="화살표 37"/>
          <p:cNvCxnSpPr/>
          <p:nvPr/>
        </p:nvCxnSpPr>
        <p:spPr>
          <a:xfrm rot="5400000">
            <a:off x="10012680" y="4491990"/>
            <a:ext cx="487680" cy="7620"/>
          </a:xfrm>
          <a:prstGeom prst="straightConnector1">
            <a:avLst/>
          </a:prstGeom>
          <a:noFill/>
          <a:ln w="38100" cap="flat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9" name="화살표 38"/>
          <p:cNvCxnSpPr/>
          <p:nvPr/>
        </p:nvCxnSpPr>
        <p:spPr>
          <a:xfrm rot="5400000">
            <a:off x="9384030" y="5806440"/>
            <a:ext cx="449579" cy="4343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0" name="화살표 39"/>
          <p:cNvCxnSpPr/>
          <p:nvPr/>
        </p:nvCxnSpPr>
        <p:spPr>
          <a:xfrm>
            <a:off x="10725153" y="5715000"/>
            <a:ext cx="480059" cy="46482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1" name="화살표 40"/>
          <p:cNvCxnSpPr/>
          <p:nvPr/>
        </p:nvCxnSpPr>
        <p:spPr>
          <a:xfrm rot="10800000">
            <a:off x="9284966" y="465582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2" name="화살표 41"/>
          <p:cNvCxnSpPr/>
          <p:nvPr/>
        </p:nvCxnSpPr>
        <p:spPr>
          <a:xfrm rot="10800000">
            <a:off x="7814307" y="3429000"/>
            <a:ext cx="419105" cy="37338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43" name="화살표 42"/>
          <p:cNvCxnSpPr/>
          <p:nvPr/>
        </p:nvCxnSpPr>
        <p:spPr>
          <a:xfrm rot="10800000">
            <a:off x="6096000" y="2225039"/>
            <a:ext cx="697230" cy="388621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4" name="가로 글상자 43"/>
          <p:cNvSpPr txBox="1"/>
          <p:nvPr/>
        </p:nvSpPr>
        <p:spPr>
          <a:xfrm>
            <a:off x="3737610" y="5631180"/>
            <a:ext cx="4221480" cy="3676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후위 순회 순서 </a:t>
            </a:r>
            <a:r>
              <a:rPr lang="en-US" altLang="ko-KR"/>
              <a:t>: D - B - E - G - F - C - A</a:t>
            </a: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899160" y="762000"/>
            <a:ext cx="2097405" cy="85344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500"/>
              <a:t>후위 순회</a:t>
            </a:r>
            <a:endParaRPr lang="ko-KR" altLang="en-US" sz="2500"/>
          </a:p>
          <a:p>
            <a:pPr lvl="0" algn="ctr">
              <a:defRPr/>
            </a:pPr>
            <a:r>
              <a:rPr lang="en-US" altLang="ko-KR" sz="2500"/>
              <a:t>L - R - ROOT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1" animBg="1"/>
      <p:bldP spid="22" grpId="2" animBg="1"/>
      <p:bldP spid="23" grpId="3" animBg="1"/>
      <p:bldP spid="21" grpId="4" animBg="1"/>
      <p:bldP spid="24" grpId="5" animBg="1"/>
      <p:bldP spid="25" grpId="6" animBg="1"/>
      <p:bldP spid="19" grpId="7" animBg="1"/>
      <p:bldP spid="26" grpId="8" animBg="1"/>
      <p:bldP spid="27" grpId="9" animBg="1"/>
      <p:bldP spid="29" grpId="10" animBg="1"/>
      <p:bldP spid="31" grpId="11" animBg="1"/>
      <p:bldP spid="32" grpId="12" animBg="1"/>
      <p:bldP spid="30" grpId="13" animBg="1"/>
      <p:bldP spid="33" grpId="14" animBg="1"/>
      <p:bldP spid="34" grpId="15" animBg="1"/>
      <p:bldP spid="36" grpId="16" animBg="1"/>
      <p:bldP spid="37" grpId="17" animBg="1"/>
      <p:bldP spid="39" grpId="18" animBg="1"/>
      <p:bldP spid="40" grpId="19" animBg="1"/>
      <p:bldP spid="38" grpId="20" animBg="1"/>
      <p:bldP spid="41" grpId="21" animBg="1"/>
      <p:bldP spid="35" grpId="22" animBg="1"/>
      <p:bldP spid="42" grpId="23" animBg="1"/>
      <p:bldP spid="28" grpId="24" animBg="1"/>
      <p:bldP spid="43" grpId="25" animBg="1"/>
      <p:bldP spid="17" grpId="26" animBg="1"/>
      <p:bldP spid="44" grpId="27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9886" y="514706"/>
            <a:ext cx="8893050" cy="914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8550" y="1486463"/>
            <a:ext cx="9994900" cy="4847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727260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트리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1815041" y="2174874"/>
            <a:ext cx="8561917" cy="32905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/>
              <a:t>1.</a:t>
            </a:r>
            <a:r>
              <a:rPr lang="ko-KR" altLang="en-US" sz="3000"/>
              <a:t> 그래프의 일종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2.</a:t>
            </a:r>
            <a:r>
              <a:rPr lang="ko-KR" altLang="en-US" sz="3000"/>
              <a:t> 하나의 루트 노드를 가짐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루트 노드는 </a:t>
            </a:r>
            <a:r>
              <a:rPr lang="en-US" altLang="ko-KR" sz="3000"/>
              <a:t>0</a:t>
            </a:r>
            <a:r>
              <a:rPr lang="ko-KR" altLang="en-US" sz="3000"/>
              <a:t>개 이상의 자식 노드를 가짐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4.</a:t>
            </a:r>
            <a:r>
              <a:rPr lang="ko-KR" altLang="en-US" sz="3000"/>
              <a:t> 그 자식 노드 또한 트리이다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244" y="536130"/>
            <a:ext cx="5440620" cy="2732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532777"/>
            <a:ext cx="5558766" cy="2798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0908" y="3429000"/>
            <a:ext cx="6270183" cy="2765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464556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/>
              <a:t>트리 </a:t>
            </a:r>
            <a:r>
              <a:rPr lang="en-US" altLang="ko-KR" sz="4500"/>
              <a:t>-</a:t>
            </a:r>
            <a:r>
              <a:rPr lang="ko-KR" altLang="en-US" sz="4500"/>
              <a:t> </a:t>
            </a:r>
            <a:r>
              <a:rPr lang="en-US" altLang="ko-KR" sz="4500"/>
              <a:t>1068</a:t>
            </a:r>
            <a:r>
              <a:rPr lang="ko-KR" altLang="en-US" sz="4500"/>
              <a:t>번</a:t>
            </a:r>
            <a:endParaRPr lang="ko-KR" altLang="en-US" sz="4500"/>
          </a:p>
        </p:txBody>
      </p:sp>
      <p:sp>
        <p:nvSpPr>
          <p:cNvPr id="4" name="가로 글상자 3"/>
          <p:cNvSpPr txBox="1"/>
          <p:nvPr/>
        </p:nvSpPr>
        <p:spPr>
          <a:xfrm>
            <a:off x="933555" y="2013174"/>
            <a:ext cx="10324890" cy="28316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특정 노드가 </a:t>
            </a:r>
            <a:r>
              <a:rPr lang="en-US" altLang="ko-KR" sz="2000"/>
              <a:t>Leaf</a:t>
            </a:r>
            <a:r>
              <a:rPr lang="ko-KR" altLang="en-US" sz="2000"/>
              <a:t> 노드라는 것을 판별하는 것엔 </a:t>
            </a:r>
            <a:r>
              <a:rPr lang="en-US" altLang="ko-KR" sz="2000"/>
              <a:t>2</a:t>
            </a:r>
            <a:r>
              <a:rPr lang="ko-KR" altLang="en-US" sz="2000"/>
              <a:t>가지 경우가 존재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현재 탐색 중인 노드를 </a:t>
            </a:r>
            <a:r>
              <a:rPr lang="en-US" altLang="ko-KR" sz="2000"/>
              <a:t>N</a:t>
            </a:r>
            <a:r>
              <a:rPr lang="ko-KR" altLang="en-US" sz="2000"/>
              <a:t>이라고 가정</a:t>
            </a:r>
            <a:r>
              <a:rPr lang="en-US" altLang="ko-KR" sz="2000"/>
              <a:t>,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1.</a:t>
            </a:r>
            <a:r>
              <a:rPr lang="ko-KR" altLang="en-US" sz="2000"/>
              <a:t> 노드 </a:t>
            </a:r>
            <a:r>
              <a:rPr lang="en-US" altLang="ko-KR" sz="2000"/>
              <a:t>N</a:t>
            </a:r>
            <a:r>
              <a:rPr lang="ko-KR" altLang="en-US" sz="2000"/>
              <a:t>에서 더 탐색할 수 있는 노드가 없는 경우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=&gt;</a:t>
            </a:r>
            <a:r>
              <a:rPr lang="ko-KR" altLang="en-US" sz="2000"/>
              <a:t> </a:t>
            </a:r>
            <a:r>
              <a:rPr lang="en-US" altLang="ko-KR" sz="2000"/>
              <a:t>Leaf</a:t>
            </a:r>
            <a:r>
              <a:rPr lang="ko-KR" altLang="en-US" sz="2000"/>
              <a:t> 노드이기에 더 이상 탐색할 수 없다는 뜻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en-US" altLang="ko-KR" sz="2000"/>
              <a:t>2.</a:t>
            </a:r>
            <a:r>
              <a:rPr lang="ko-KR" altLang="en-US" sz="2000"/>
              <a:t> 노드</a:t>
            </a:r>
            <a:r>
              <a:rPr lang="en-US" altLang="ko-KR" sz="2000"/>
              <a:t> N</a:t>
            </a:r>
            <a:r>
              <a:rPr lang="ko-KR" altLang="en-US" sz="2000"/>
              <a:t>에서 탐색할 수 있는 노드가 </a:t>
            </a:r>
            <a:r>
              <a:rPr lang="en-US" altLang="ko-KR" sz="2000"/>
              <a:t>1</a:t>
            </a:r>
            <a:r>
              <a:rPr lang="ko-KR" altLang="en-US" sz="2000"/>
              <a:t>개이고</a:t>
            </a:r>
            <a:r>
              <a:rPr lang="en-US" altLang="ko-KR" sz="2000"/>
              <a:t>,</a:t>
            </a:r>
            <a:r>
              <a:rPr lang="ko-KR" altLang="en-US" sz="2000"/>
              <a:t> 탐색할 노드가 삭제해야할 노드인 경우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=&gt;</a:t>
            </a:r>
            <a:r>
              <a:rPr lang="ko-KR" altLang="en-US" sz="2000"/>
              <a:t> 다음으로 탐색할 노드를 삭제할 경우 노드 </a:t>
            </a:r>
            <a:r>
              <a:rPr lang="en-US" altLang="ko-KR" sz="2000"/>
              <a:t>N</a:t>
            </a:r>
            <a:r>
              <a:rPr lang="ko-KR" altLang="en-US" sz="2000"/>
              <a:t>이 </a:t>
            </a:r>
            <a:r>
              <a:rPr lang="en-US" altLang="ko-KR" sz="2000"/>
              <a:t>Leaf</a:t>
            </a:r>
            <a:r>
              <a:rPr lang="ko-KR" altLang="en-US" sz="2000"/>
              <a:t> 노드가 되기 때문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464556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/>
              <a:t>트리 </a:t>
            </a:r>
            <a:r>
              <a:rPr lang="en-US" altLang="ko-KR" sz="4500"/>
              <a:t>-</a:t>
            </a:r>
            <a:r>
              <a:rPr lang="ko-KR" altLang="en-US" sz="4500"/>
              <a:t> </a:t>
            </a:r>
            <a:r>
              <a:rPr lang="en-US" altLang="ko-KR" sz="4500"/>
              <a:t>1068</a:t>
            </a:r>
            <a:r>
              <a:rPr lang="ko-KR" altLang="en-US" sz="4500"/>
              <a:t>번</a:t>
            </a:r>
            <a:endParaRPr lang="ko-KR" altLang="en-US" sz="4500"/>
          </a:p>
        </p:txBody>
      </p:sp>
      <p:sp>
        <p:nvSpPr>
          <p:cNvPr id="5" name="타원 4"/>
          <p:cNvSpPr/>
          <p:nvPr/>
        </p:nvSpPr>
        <p:spPr>
          <a:xfrm>
            <a:off x="4333950" y="2249502"/>
            <a:ext cx="688914" cy="676934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50870" y="3329865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95111" y="3329865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270711" y="4718383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47532" y="4672661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6430" y="4680283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1" name="선 10"/>
          <p:cNvCxnSpPr>
            <a:stCxn id="5" idx="3"/>
            <a:endCxn id="6" idx="7"/>
          </p:cNvCxnSpPr>
          <p:nvPr/>
        </p:nvCxnSpPr>
        <p:spPr>
          <a:xfrm rot="10800000" flipV="1">
            <a:off x="3138896" y="2827302"/>
            <a:ext cx="1295943" cy="601697"/>
          </a:xfrm>
          <a:prstGeom prst="line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>
            <a:stCxn id="6" idx="3"/>
            <a:endCxn id="8" idx="7"/>
          </p:cNvCxnSpPr>
          <p:nvPr/>
        </p:nvCxnSpPr>
        <p:spPr>
          <a:xfrm rot="5400000">
            <a:off x="1800322" y="3966079"/>
            <a:ext cx="909852" cy="7930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3" name="선 12"/>
          <p:cNvCxnSpPr>
            <a:stCxn id="6" idx="5"/>
            <a:endCxn id="9" idx="1"/>
          </p:cNvCxnSpPr>
          <p:nvPr/>
        </p:nvCxnSpPr>
        <p:spPr>
          <a:xfrm rot="16200000" flipH="1">
            <a:off x="2961595" y="4084970"/>
            <a:ext cx="864133" cy="50951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4" name="선 13"/>
          <p:cNvCxnSpPr>
            <a:stCxn id="5" idx="5"/>
            <a:endCxn id="7" idx="1"/>
          </p:cNvCxnSpPr>
          <p:nvPr/>
        </p:nvCxnSpPr>
        <p:spPr>
          <a:xfrm>
            <a:off x="4921975" y="2827301"/>
            <a:ext cx="1174025" cy="60169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5" name="선 14"/>
          <p:cNvCxnSpPr>
            <a:stCxn id="7" idx="3"/>
            <a:endCxn id="10" idx="7"/>
          </p:cNvCxnSpPr>
          <p:nvPr/>
        </p:nvCxnSpPr>
        <p:spPr>
          <a:xfrm rot="5400000">
            <a:off x="5469351" y="4152768"/>
            <a:ext cx="871753" cy="38154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" name="가로 글상자 16"/>
          <p:cNvSpPr txBox="1"/>
          <p:nvPr/>
        </p:nvSpPr>
        <p:spPr>
          <a:xfrm>
            <a:off x="7580771" y="3711945"/>
            <a:ext cx="2886078" cy="35903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5</a:t>
            </a:r>
            <a:r>
              <a:rPr lang="ko-KR" altLang="en-US"/>
              <a:t>를 삭제한다고 했을 경우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7583982" y="2677027"/>
            <a:ext cx="2886078" cy="36335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을 삭제한다고 했을 경우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8347710" y="3068955"/>
            <a:ext cx="1339215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answer = 1</a:t>
            </a: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7905750" y="4061459"/>
            <a:ext cx="2177415" cy="634366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 2</a:t>
            </a:r>
            <a:r>
              <a:rPr lang="ko-KR" altLang="en-US"/>
              <a:t>가 </a:t>
            </a:r>
            <a:r>
              <a:rPr lang="en-US" altLang="ko-KR"/>
              <a:t>Leaf</a:t>
            </a:r>
            <a:r>
              <a:rPr lang="ko-KR" altLang="en-US"/>
              <a:t> 노드가 됨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answer = 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1" animBg="1"/>
      <p:bldP spid="8" grpId="2" animBg="1"/>
      <p:bldP spid="9" grpId="3" animBg="1"/>
      <p:bldP spid="11" grpId="4" animBg="1"/>
      <p:bldP spid="12" grpId="5" animBg="1"/>
      <p:bldP spid="13" grpId="6" animBg="1"/>
      <p:bldP spid="19" grpId="7" animBg="1"/>
      <p:bldP spid="6" grpId="8" animBg="1"/>
      <p:bldP spid="8" grpId="9" animBg="1"/>
      <p:bldP spid="9" grpId="10" animBg="1"/>
      <p:bldP spid="11" grpId="11" animBg="1"/>
      <p:bldP spid="12" grpId="12" animBg="1"/>
      <p:bldP spid="13" grpId="13" animBg="1"/>
      <p:bldP spid="18" grpId="14" animBg="1"/>
      <p:bldP spid="19" grpId="15" animBg="1"/>
      <p:bldP spid="17" grpId="16" animBg="1"/>
      <p:bldP spid="10" grpId="17" animBg="1"/>
      <p:bldP spid="15" grpId="18" animBg="1"/>
      <p:bldP spid="21" grpId="19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0"/>
          </p:nvPr>
        </p:nvSpPr>
        <p:spPr>
          <a:xfrm>
            <a:off x="1066800" y="331996"/>
            <a:ext cx="10058400" cy="1371600"/>
          </a:xfrm>
        </p:spPr>
        <p:txBody>
          <a:bodyPr lIns="109728" tIns="109728" rIns="109728" bIns="91440" anchor="ctr"/>
          <a:lstStyle/>
          <a:p>
            <a:pPr marL="0" lvl="0" indent="0" algn="ctr" defTabSz="914400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70" normalizeH="0" baseline="0" mc:Ignorable="hp" hp:hslEmbossed="0">
                <a:solidFill>
                  <a:srgbClr val="262626"/>
                </a:solidFill>
                <a:effectLst/>
                <a:latin typeface="Microsoft GothicNeo"/>
                <a:ea typeface="맑은 고딕"/>
                <a:cs typeface="맑은 고딕"/>
              </a:rPr>
              <a:t>이진 탐색 트리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70" normalizeH="0" baseline="0" mc:Ignorable="hp" hp:hslEmbossed="0">
              <a:solidFill>
                <a:srgbClr val="262626"/>
              </a:solidFill>
              <a:effectLst/>
              <a:latin typeface="Microsoft GothicNeo"/>
              <a:ea typeface="맑은 고딕"/>
              <a:cs typeface="맑은 고딕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1676681" y="2102676"/>
            <a:ext cx="8838637" cy="32838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/>
              <a:t>1.</a:t>
            </a:r>
            <a:r>
              <a:rPr lang="ko-KR" altLang="en-US" sz="3000"/>
              <a:t> 모든 원소의 키는 유일하다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2.</a:t>
            </a:r>
            <a:r>
              <a:rPr lang="ko-KR" altLang="en-US" sz="3000"/>
              <a:t> 왼쪽 서브 트리의 키들은 루트의 키보다 작다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오른쪽 서브 트리의 키들은 루트의 키보다 크다</a:t>
            </a:r>
            <a:r>
              <a:rPr lang="en-US" altLang="ko-KR" sz="3000"/>
              <a:t>.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4.</a:t>
            </a:r>
            <a:r>
              <a:rPr lang="ko-KR" altLang="en-US" sz="3000"/>
              <a:t> 왼쪽</a:t>
            </a:r>
            <a:r>
              <a:rPr lang="en-US" altLang="ko-KR" sz="3000"/>
              <a:t>,</a:t>
            </a:r>
            <a:r>
              <a:rPr lang="ko-KR" altLang="en-US" sz="3000"/>
              <a:t> 오른쪽 서브 트리 모두 이진 탐색 트리이다</a:t>
            </a:r>
            <a:r>
              <a:rPr lang="en-US" altLang="ko-KR" sz="3000"/>
              <a:t>.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31996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/>
              <a:t>이진 탐색 트리</a:t>
            </a:r>
            <a:endParaRPr lang="ko-KR" altLang="en-US" sz="4500"/>
          </a:p>
        </p:txBody>
      </p:sp>
      <p:sp>
        <p:nvSpPr>
          <p:cNvPr id="6" name="타원 5"/>
          <p:cNvSpPr/>
          <p:nvPr/>
        </p:nvSpPr>
        <p:spPr>
          <a:xfrm>
            <a:off x="5706613" y="168986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62124" y="25655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5062" y="2575417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80862" y="3516413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9585" y="3597503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80517" y="362908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628381" y="36040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30607" y="4738442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61080" y="4769448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5" name="선 14"/>
          <p:cNvCxnSpPr>
            <a:stCxn id="6" idx="3"/>
            <a:endCxn id="7" idx="7"/>
          </p:cNvCxnSpPr>
          <p:nvPr/>
        </p:nvCxnSpPr>
        <p:spPr>
          <a:xfrm rot="10800000" flipV="1">
            <a:off x="4426849" y="2283006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6" idx="5"/>
            <a:endCxn id="8" idx="1"/>
          </p:cNvCxnSpPr>
          <p:nvPr/>
        </p:nvCxnSpPr>
        <p:spPr>
          <a:xfrm>
            <a:off x="6371338" y="2283006"/>
            <a:ext cx="1327773" cy="394177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7" idx="3"/>
            <a:endCxn id="9" idx="7"/>
          </p:cNvCxnSpPr>
          <p:nvPr/>
        </p:nvCxnSpPr>
        <p:spPr>
          <a:xfrm rot="10800000" flipV="1">
            <a:off x="3145586" y="3158730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7" idx="5"/>
            <a:endCxn id="10" idx="1"/>
          </p:cNvCxnSpPr>
          <p:nvPr/>
        </p:nvCxnSpPr>
        <p:spPr>
          <a:xfrm>
            <a:off x="4426849" y="3158730"/>
            <a:ext cx="776785" cy="54053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8" idx="3"/>
            <a:endCxn id="11" idx="7"/>
          </p:cNvCxnSpPr>
          <p:nvPr/>
        </p:nvCxnSpPr>
        <p:spPr>
          <a:xfrm rot="5400000">
            <a:off x="7191029" y="3222769"/>
            <a:ext cx="562295" cy="45386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8" idx="5"/>
            <a:endCxn id="12" idx="1"/>
          </p:cNvCxnSpPr>
          <p:nvPr/>
        </p:nvCxnSpPr>
        <p:spPr>
          <a:xfrm rot="16200000" flipH="1">
            <a:off x="8227493" y="3190850"/>
            <a:ext cx="537230" cy="49264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>
            <a:stCxn id="9" idx="3"/>
            <a:endCxn id="13" idx="7"/>
          </p:cNvCxnSpPr>
          <p:nvPr/>
        </p:nvCxnSpPr>
        <p:spPr>
          <a:xfrm rot="5400000">
            <a:off x="1879793" y="4125091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2" name="선 21"/>
          <p:cNvCxnSpPr>
            <a:stCxn id="9" idx="5"/>
            <a:endCxn id="14" idx="1"/>
          </p:cNvCxnSpPr>
          <p:nvPr/>
        </p:nvCxnSpPr>
        <p:spPr>
          <a:xfrm rot="16200000" flipH="1">
            <a:off x="3029526" y="4225613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31996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500"/>
              <a:t>20</a:t>
            </a:r>
            <a:r>
              <a:rPr lang="ko-KR" altLang="en-US" sz="4500"/>
              <a:t>을 </a:t>
            </a:r>
            <a:r>
              <a:rPr lang="en-US" altLang="ko-KR" sz="4500"/>
              <a:t>insert</a:t>
            </a:r>
            <a:r>
              <a:rPr lang="ko-KR" altLang="en-US" sz="4500"/>
              <a:t> 하면</a:t>
            </a:r>
            <a:r>
              <a:rPr lang="en-US" altLang="ko-KR" sz="4500"/>
              <a:t>?</a:t>
            </a:r>
            <a:endParaRPr lang="en-US" altLang="ko-KR" sz="4500"/>
          </a:p>
        </p:txBody>
      </p:sp>
      <p:sp>
        <p:nvSpPr>
          <p:cNvPr id="6" name="타원 5"/>
          <p:cNvSpPr/>
          <p:nvPr/>
        </p:nvSpPr>
        <p:spPr>
          <a:xfrm>
            <a:off x="5934255" y="195031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48303" y="282603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12703" y="283586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41238" y="380680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17226" y="388190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08159" y="388952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856022" y="386446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86833" y="504081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97495" y="5023903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5" name="선 14"/>
          <p:cNvCxnSpPr>
            <a:stCxn id="6" idx="3"/>
            <a:endCxn id="7" idx="7"/>
          </p:cNvCxnSpPr>
          <p:nvPr/>
        </p:nvCxnSpPr>
        <p:spPr>
          <a:xfrm rot="10800000" flipV="1">
            <a:off x="4313028" y="2543450"/>
            <a:ext cx="1735276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6" idx="5"/>
            <a:endCxn id="8" idx="1"/>
          </p:cNvCxnSpPr>
          <p:nvPr/>
        </p:nvCxnSpPr>
        <p:spPr>
          <a:xfrm>
            <a:off x="6598979" y="2543450"/>
            <a:ext cx="1327773" cy="394177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7" idx="3"/>
            <a:endCxn id="9" idx="7"/>
          </p:cNvCxnSpPr>
          <p:nvPr/>
        </p:nvCxnSpPr>
        <p:spPr>
          <a:xfrm rot="10800000" flipV="1">
            <a:off x="2905963" y="3419174"/>
            <a:ext cx="856388" cy="489401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7" idx="5"/>
            <a:endCxn id="10" idx="1"/>
          </p:cNvCxnSpPr>
          <p:nvPr/>
        </p:nvCxnSpPr>
        <p:spPr>
          <a:xfrm>
            <a:off x="4313028" y="3419174"/>
            <a:ext cx="1118247" cy="564501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8" idx="3"/>
            <a:endCxn id="11" idx="7"/>
          </p:cNvCxnSpPr>
          <p:nvPr/>
        </p:nvCxnSpPr>
        <p:spPr>
          <a:xfrm rot="5400000">
            <a:off x="7418670" y="3483213"/>
            <a:ext cx="562295" cy="45386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8" idx="5"/>
            <a:endCxn id="12" idx="1"/>
          </p:cNvCxnSpPr>
          <p:nvPr/>
        </p:nvCxnSpPr>
        <p:spPr>
          <a:xfrm rot="16200000" flipH="1">
            <a:off x="8455136" y="3451294"/>
            <a:ext cx="537230" cy="49264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>
            <a:stCxn id="9" idx="3"/>
            <a:endCxn id="13" idx="7"/>
          </p:cNvCxnSpPr>
          <p:nvPr/>
        </p:nvCxnSpPr>
        <p:spPr>
          <a:xfrm rot="5400000">
            <a:off x="1682104" y="4469402"/>
            <a:ext cx="742636" cy="60372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2" name="선 21"/>
          <p:cNvCxnSpPr>
            <a:stCxn id="9" idx="5"/>
            <a:endCxn id="14" idx="1"/>
          </p:cNvCxnSpPr>
          <p:nvPr/>
        </p:nvCxnSpPr>
        <p:spPr>
          <a:xfrm rot="16200000" flipH="1">
            <a:off x="2795893" y="4510018"/>
            <a:ext cx="725720" cy="505580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3" name="가로 글상자 22"/>
          <p:cNvSpPr txBox="1"/>
          <p:nvPr/>
        </p:nvSpPr>
        <p:spPr>
          <a:xfrm>
            <a:off x="5856377" y="1535980"/>
            <a:ext cx="987928" cy="36280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20</a:t>
            </a:r>
            <a:r>
              <a:rPr lang="ko-KR" altLang="en-US"/>
              <a:t> </a:t>
            </a:r>
            <a:r>
              <a:rPr lang="en-US" altLang="ko-KR"/>
              <a:t>&lt; 25</a:t>
            </a:r>
            <a:endParaRPr lang="en-US" altLang="ko-KR"/>
          </a:p>
        </p:txBody>
      </p:sp>
      <p:sp>
        <p:nvSpPr>
          <p:cNvPr id="24" name="가로 글상자 23"/>
          <p:cNvSpPr txBox="1"/>
          <p:nvPr/>
        </p:nvSpPr>
        <p:spPr>
          <a:xfrm>
            <a:off x="3552644" y="2407250"/>
            <a:ext cx="990084" cy="363219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&lt; 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5250612" y="3429000"/>
            <a:ext cx="984753" cy="363219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&lt; 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57826" y="503320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27" name="선 26"/>
          <p:cNvCxnSpPr>
            <a:stCxn id="10" idx="3"/>
            <a:endCxn id="26" idx="7"/>
          </p:cNvCxnSpPr>
          <p:nvPr/>
        </p:nvCxnSpPr>
        <p:spPr>
          <a:xfrm rot="5400000">
            <a:off x="4896954" y="4600646"/>
            <a:ext cx="659917" cy="40872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8" name="화살표 27"/>
          <p:cNvCxnSpPr/>
          <p:nvPr/>
        </p:nvCxnSpPr>
        <p:spPr>
          <a:xfrm rot="10800000" flipV="1">
            <a:off x="4735830" y="2316480"/>
            <a:ext cx="876300" cy="236221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화살표 28"/>
          <p:cNvCxnSpPr/>
          <p:nvPr/>
        </p:nvCxnSpPr>
        <p:spPr>
          <a:xfrm>
            <a:off x="4568190" y="3314700"/>
            <a:ext cx="548640" cy="2971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" name="화살표 29"/>
          <p:cNvCxnSpPr/>
          <p:nvPr/>
        </p:nvCxnSpPr>
        <p:spPr>
          <a:xfrm rot="5400000">
            <a:off x="4792980" y="4514850"/>
            <a:ext cx="510539" cy="33527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1" animBg="1"/>
      <p:bldP spid="24" grpId="2" animBg="1"/>
      <p:bldP spid="29" grpId="3" animBg="1"/>
      <p:bldP spid="25" grpId="4" animBg="1"/>
      <p:bldP spid="30" grpId="5" animBg="1"/>
      <p:bldP spid="26" grpId="6" animBg="1"/>
      <p:bldP spid="27" grpId="7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13112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/>
              <a:t>[25,</a:t>
            </a:r>
            <a:r>
              <a:rPr lang="ko-KR" altLang="en-US" sz="4000"/>
              <a:t> </a:t>
            </a:r>
            <a:r>
              <a:rPr lang="en-US" altLang="ko-KR" sz="4000"/>
              <a:t>15,</a:t>
            </a:r>
            <a:r>
              <a:rPr lang="ko-KR" altLang="en-US" sz="4000"/>
              <a:t> </a:t>
            </a:r>
            <a:r>
              <a:rPr lang="en-US" altLang="ko-KR" sz="4000"/>
              <a:t>18,</a:t>
            </a:r>
            <a:r>
              <a:rPr lang="ko-KR" altLang="en-US" sz="4000"/>
              <a:t> </a:t>
            </a:r>
            <a:r>
              <a:rPr lang="en-US" altLang="ko-KR" sz="4000"/>
              <a:t>30,</a:t>
            </a:r>
            <a:r>
              <a:rPr lang="ko-KR" altLang="en-US" sz="4000"/>
              <a:t> </a:t>
            </a:r>
            <a:r>
              <a:rPr lang="en-US" altLang="ko-KR" sz="4000"/>
              <a:t>35,</a:t>
            </a:r>
            <a:r>
              <a:rPr lang="ko-KR" altLang="en-US" sz="4000"/>
              <a:t> </a:t>
            </a:r>
            <a:r>
              <a:rPr lang="en-US" altLang="ko-KR" sz="4000"/>
              <a:t>32,</a:t>
            </a:r>
            <a:r>
              <a:rPr lang="ko-KR" altLang="en-US" sz="4000"/>
              <a:t> </a:t>
            </a:r>
            <a:r>
              <a:rPr lang="en-US" altLang="ko-KR" sz="4000"/>
              <a:t>27,</a:t>
            </a:r>
            <a:r>
              <a:rPr lang="ko-KR" altLang="en-US" sz="4000"/>
              <a:t> </a:t>
            </a:r>
            <a:r>
              <a:rPr lang="en-US" altLang="ko-KR" sz="4000"/>
              <a:t>6]</a:t>
            </a:r>
            <a:endParaRPr lang="en-US" altLang="ko-KR" sz="4000"/>
          </a:p>
        </p:txBody>
      </p:sp>
      <p:sp>
        <p:nvSpPr>
          <p:cNvPr id="4" name="타원 3"/>
          <p:cNvSpPr/>
          <p:nvPr/>
        </p:nvSpPr>
        <p:spPr>
          <a:xfrm>
            <a:off x="5781495" y="1872172"/>
            <a:ext cx="629009" cy="60504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888118" y="2802387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94892" y="3893628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67009" y="2823953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997710" y="3886919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963978" y="4979838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19814" y="3833723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0517" y="3929574"/>
            <a:ext cx="629009" cy="60504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2" name="선 11"/>
          <p:cNvCxnSpPr>
            <a:stCxn id="4" idx="3"/>
            <a:endCxn id="5" idx="7"/>
          </p:cNvCxnSpPr>
          <p:nvPr/>
        </p:nvCxnSpPr>
        <p:spPr>
          <a:xfrm rot="10800000" flipV="1">
            <a:off x="4425010" y="2388612"/>
            <a:ext cx="1448600" cy="5023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11" idx="7"/>
            <a:endCxn id="5" idx="3"/>
          </p:cNvCxnSpPr>
          <p:nvPr/>
        </p:nvCxnSpPr>
        <p:spPr>
          <a:xfrm rot="5400000" flipH="1" flipV="1">
            <a:off x="3294145" y="3332092"/>
            <a:ext cx="699353" cy="6728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>
            <a:stCxn id="6" idx="1"/>
            <a:endCxn id="5" idx="5"/>
          </p:cNvCxnSpPr>
          <p:nvPr/>
        </p:nvCxnSpPr>
        <p:spPr>
          <a:xfrm rot="16200000" flipV="1">
            <a:off x="4374305" y="3369532"/>
            <a:ext cx="663408" cy="56199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7" idx="1"/>
            <a:endCxn id="4" idx="5"/>
          </p:cNvCxnSpPr>
          <p:nvPr/>
        </p:nvCxnSpPr>
        <p:spPr>
          <a:xfrm rot="10800000">
            <a:off x="6318388" y="2388612"/>
            <a:ext cx="1540737" cy="52394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7" idx="3"/>
            <a:endCxn id="10" idx="7"/>
          </p:cNvCxnSpPr>
          <p:nvPr/>
        </p:nvCxnSpPr>
        <p:spPr>
          <a:xfrm rot="10800000" flipV="1">
            <a:off x="7156707" y="3340392"/>
            <a:ext cx="702418" cy="581937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7" idx="5"/>
            <a:endCxn id="8" idx="1"/>
          </p:cNvCxnSpPr>
          <p:nvPr/>
        </p:nvCxnSpPr>
        <p:spPr>
          <a:xfrm>
            <a:off x="8303902" y="3340393"/>
            <a:ext cx="785924" cy="63513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8" idx="3"/>
            <a:endCxn id="9" idx="7"/>
          </p:cNvCxnSpPr>
          <p:nvPr/>
        </p:nvCxnSpPr>
        <p:spPr>
          <a:xfrm rot="5400000">
            <a:off x="8462806" y="4441425"/>
            <a:ext cx="665086" cy="58895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화살표 20"/>
          <p:cNvCxnSpPr/>
          <p:nvPr/>
        </p:nvCxnSpPr>
        <p:spPr>
          <a:xfrm rot="10800000" flipV="1">
            <a:off x="4699815" y="2249194"/>
            <a:ext cx="792479" cy="304801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" name="화살표 21"/>
          <p:cNvCxnSpPr/>
          <p:nvPr/>
        </p:nvCxnSpPr>
        <p:spPr>
          <a:xfrm rot="10800000" flipV="1">
            <a:off x="3236774" y="3255034"/>
            <a:ext cx="556260" cy="47243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3" name="화살표 22"/>
          <p:cNvCxnSpPr/>
          <p:nvPr/>
        </p:nvCxnSpPr>
        <p:spPr>
          <a:xfrm rot="16200000" flipH="1">
            <a:off x="4635044" y="3357904"/>
            <a:ext cx="487680" cy="3733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4" name="화살표 23"/>
          <p:cNvCxnSpPr/>
          <p:nvPr/>
        </p:nvCxnSpPr>
        <p:spPr>
          <a:xfrm>
            <a:off x="6566714" y="2233954"/>
            <a:ext cx="1272540" cy="45719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5" name="화살표 24"/>
          <p:cNvCxnSpPr/>
          <p:nvPr/>
        </p:nvCxnSpPr>
        <p:spPr>
          <a:xfrm rot="10800000" flipV="1">
            <a:off x="7107734" y="3308374"/>
            <a:ext cx="533400" cy="419099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6" name="화살표 25"/>
          <p:cNvCxnSpPr/>
          <p:nvPr/>
        </p:nvCxnSpPr>
        <p:spPr>
          <a:xfrm>
            <a:off x="8532674" y="3224554"/>
            <a:ext cx="609600" cy="54864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7" name="화살표 26"/>
          <p:cNvCxnSpPr/>
          <p:nvPr/>
        </p:nvCxnSpPr>
        <p:spPr>
          <a:xfrm rot="5400000">
            <a:off x="8380274" y="4420894"/>
            <a:ext cx="518160" cy="41148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1" animBg="1"/>
      <p:bldP spid="5" grpId="2" animBg="1"/>
      <p:bldP spid="12" grpId="3" animBg="1"/>
      <p:bldP spid="21" grpId="4" animBg="1"/>
      <p:bldP spid="21" grpId="5" animBg="1"/>
      <p:bldP spid="23" grpId="6" animBg="1"/>
      <p:bldP spid="6" grpId="7" animBg="1"/>
      <p:bldP spid="14" grpId="8" animBg="1"/>
      <p:bldP spid="21" grpId="9" animBg="1"/>
      <p:bldP spid="23" grpId="10" animBg="1"/>
      <p:bldP spid="24" grpId="11" animBg="1"/>
      <p:bldP spid="7" grpId="12" animBg="1"/>
      <p:bldP spid="15" grpId="13" animBg="1"/>
      <p:bldP spid="24" grpId="14" animBg="1"/>
      <p:bldP spid="24" grpId="15" animBg="1"/>
      <p:bldP spid="26" grpId="16" animBg="1"/>
      <p:bldP spid="8" grpId="17" animBg="1"/>
      <p:bldP spid="17" grpId="18" animBg="1"/>
      <p:bldP spid="24" grpId="19" animBg="1"/>
      <p:bldP spid="26" grpId="20" animBg="1"/>
      <p:bldP spid="24" grpId="21" animBg="1"/>
      <p:bldP spid="26" grpId="22" animBg="1"/>
      <p:bldP spid="27" grpId="23" animBg="1"/>
      <p:bldP spid="9" grpId="24" animBg="1"/>
      <p:bldP spid="18" grpId="25" animBg="1"/>
      <p:bldP spid="24" grpId="26" animBg="1"/>
      <p:bldP spid="26" grpId="27" animBg="1"/>
      <p:bldP spid="27" grpId="28" animBg="1"/>
      <p:bldP spid="24" grpId="29" animBg="1"/>
      <p:bldP spid="25" grpId="30" animBg="1"/>
      <p:bldP spid="10" grpId="31" animBg="1"/>
      <p:bldP spid="16" grpId="32" animBg="1"/>
      <p:bldP spid="24" grpId="33" animBg="1"/>
      <p:bldP spid="25" grpId="34" animBg="1"/>
      <p:bldP spid="21" grpId="35" animBg="1"/>
      <p:bldP spid="22" grpId="36" animBg="1"/>
      <p:bldP spid="11" grpId="37" animBg="1"/>
      <p:bldP spid="13" grpId="38" animBg="1"/>
      <p:bldP spid="21" grpId="39" animBg="1"/>
      <p:bldP spid="22" grpId="40" animBg="1"/>
    </p:bld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761" y="410399"/>
            <a:ext cx="10668478" cy="6037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601181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/>
              <a:t>이진 트리에서의 삭제</a:t>
            </a:r>
            <a:endParaRPr lang="ko-KR" altLang="en-US" sz="4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96299"/>
            <a:ext cx="10058400" cy="3849624"/>
          </a:xfrm>
        </p:spPr>
        <p:txBody>
          <a:bodyPr/>
          <a:lstStyle/>
          <a:p>
            <a:pPr lvl="0">
              <a:defRPr/>
            </a:pPr>
            <a:r>
              <a:rPr lang="ko-KR" altLang="en-US" sz="2800" b="1"/>
              <a:t>자식이 없는 리프 노드를 삭제하는 경우</a:t>
            </a:r>
            <a:endParaRPr lang="ko-KR" altLang="en-US" sz="2800" b="1"/>
          </a:p>
          <a:p>
            <a:pPr lvl="0">
              <a:defRPr/>
            </a:pPr>
            <a:endParaRPr lang="ko-KR" altLang="en-US" sz="2800" b="1"/>
          </a:p>
          <a:p>
            <a:pPr lvl="0">
              <a:defRPr/>
            </a:pPr>
            <a:r>
              <a:rPr lang="ko-KR" altLang="en-US" sz="2800" b="1"/>
              <a:t>자식이 하나인 노드를 삭제하는 경우</a:t>
            </a:r>
            <a:endParaRPr lang="ko-KR" altLang="en-US" sz="2800" b="1"/>
          </a:p>
          <a:p>
            <a:pPr lvl="0">
              <a:defRPr/>
            </a:pPr>
            <a:endParaRPr lang="ko-KR" altLang="en-US" sz="2800" b="1"/>
          </a:p>
          <a:p>
            <a:pPr lvl="0">
              <a:defRPr/>
            </a:pPr>
            <a:r>
              <a:rPr lang="ko-KR" altLang="en-US" sz="2800" b="1"/>
              <a:t>자식이 둘인 노드를 삭제하는 경우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59735" y="324507"/>
            <a:ext cx="1047253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자식이 없는 리프 노드를 삭제하는 경우</a:t>
            </a:r>
            <a:endParaRPr lang="ko-KR" altLang="en-US" sz="4500"/>
          </a:p>
        </p:txBody>
      </p:sp>
      <p:sp>
        <p:nvSpPr>
          <p:cNvPr id="5" name="타원 4"/>
          <p:cNvSpPr/>
          <p:nvPr/>
        </p:nvSpPr>
        <p:spPr>
          <a:xfrm>
            <a:off x="5934255" y="184854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9766" y="27242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214072" y="27340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8504" y="36750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87746" y="370825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85565" y="37518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51400" y="37447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58249" y="48971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88722" y="49281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4" name="선 13"/>
          <p:cNvCxnSpPr>
            <a:stCxn id="5" idx="3"/>
            <a:endCxn id="6" idx="7"/>
          </p:cNvCxnSpPr>
          <p:nvPr/>
        </p:nvCxnSpPr>
        <p:spPr>
          <a:xfrm rot="10800000" flipV="1">
            <a:off x="4654491" y="2441684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>
            <a:stCxn id="5" idx="5"/>
            <a:endCxn id="7" idx="1"/>
          </p:cNvCxnSpPr>
          <p:nvPr/>
        </p:nvCxnSpPr>
        <p:spPr>
          <a:xfrm>
            <a:off x="6598979" y="2441682"/>
            <a:ext cx="1729140" cy="3941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6" idx="3"/>
            <a:endCxn id="8" idx="7"/>
          </p:cNvCxnSpPr>
          <p:nvPr/>
        </p:nvCxnSpPr>
        <p:spPr>
          <a:xfrm rot="10800000" flipV="1">
            <a:off x="3373228" y="33174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6" idx="5"/>
            <a:endCxn id="9" idx="1"/>
          </p:cNvCxnSpPr>
          <p:nvPr/>
        </p:nvCxnSpPr>
        <p:spPr>
          <a:xfrm rot="16200000" flipH="1">
            <a:off x="4631835" y="3340063"/>
            <a:ext cx="492615" cy="44730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7" idx="3"/>
            <a:endCxn id="10" idx="7"/>
          </p:cNvCxnSpPr>
          <p:nvPr/>
        </p:nvCxnSpPr>
        <p:spPr>
          <a:xfrm rot="5400000">
            <a:off x="7826028" y="3351494"/>
            <a:ext cx="526353" cy="477830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7" idx="5"/>
            <a:endCxn id="11" idx="1"/>
          </p:cNvCxnSpPr>
          <p:nvPr/>
        </p:nvCxnSpPr>
        <p:spPr>
          <a:xfrm rot="16200000" flipH="1">
            <a:off x="8862492" y="3343536"/>
            <a:ext cx="519259" cy="48665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8" idx="3"/>
            <a:endCxn id="12" idx="7"/>
          </p:cNvCxnSpPr>
          <p:nvPr/>
        </p:nvCxnSpPr>
        <p:spPr>
          <a:xfrm rot="5400000">
            <a:off x="2107435" y="42837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>
            <a:stCxn id="8" idx="5"/>
            <a:endCxn id="13" idx="1"/>
          </p:cNvCxnSpPr>
          <p:nvPr/>
        </p:nvCxnSpPr>
        <p:spPr>
          <a:xfrm rot="16200000" flipH="1">
            <a:off x="3257168" y="43842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3" name="타원 22"/>
          <p:cNvSpPr/>
          <p:nvPr/>
        </p:nvSpPr>
        <p:spPr>
          <a:xfrm>
            <a:off x="6096000" y="48746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24" name="선 23"/>
          <p:cNvCxnSpPr>
            <a:stCxn id="10" idx="3"/>
            <a:endCxn id="23" idx="7"/>
          </p:cNvCxnSpPr>
          <p:nvPr/>
        </p:nvCxnSpPr>
        <p:spPr>
          <a:xfrm rot="5400000">
            <a:off x="6714419" y="4391263"/>
            <a:ext cx="631499" cy="53888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트리의 특징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815041" y="2174874"/>
            <a:ext cx="8561917" cy="237617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노드가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개인 트리는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개의 간선을 가짐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임의의 두 노드 간의 경로는 유일함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맑은 고딕"/>
              </a:rPr>
              <a:t> 모든 자식 노드는 하나의 부모 노드를 가짐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59735" y="444319"/>
            <a:ext cx="10472530" cy="1371600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500" b="1"/>
              <a:t>23</a:t>
            </a:r>
            <a:r>
              <a:rPr lang="ko-KR" altLang="en-US" sz="4500" b="1"/>
              <a:t> 삭제</a:t>
            </a:r>
            <a:endParaRPr lang="ko-KR" altLang="en-US" sz="4500" b="1"/>
          </a:p>
        </p:txBody>
      </p:sp>
      <p:sp>
        <p:nvSpPr>
          <p:cNvPr id="22" name="타원 21"/>
          <p:cNvSpPr/>
          <p:nvPr/>
        </p:nvSpPr>
        <p:spPr>
          <a:xfrm>
            <a:off x="5934255" y="184854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89766" y="27242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14072" y="27340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08504" y="36750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7746" y="370825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85565" y="37518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251400" y="37447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58249" y="48971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788722" y="49281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31" name="선 30"/>
          <p:cNvCxnSpPr>
            <a:stCxn id="22" idx="3"/>
            <a:endCxn id="23" idx="7"/>
          </p:cNvCxnSpPr>
          <p:nvPr/>
        </p:nvCxnSpPr>
        <p:spPr>
          <a:xfrm rot="10800000" flipV="1">
            <a:off x="4654491" y="2441684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선 31"/>
          <p:cNvCxnSpPr>
            <a:stCxn id="22" idx="5"/>
            <a:endCxn id="24" idx="1"/>
          </p:cNvCxnSpPr>
          <p:nvPr/>
        </p:nvCxnSpPr>
        <p:spPr>
          <a:xfrm>
            <a:off x="6598979" y="2441682"/>
            <a:ext cx="1729140" cy="3941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3" name="선 32"/>
          <p:cNvCxnSpPr>
            <a:stCxn id="23" idx="3"/>
            <a:endCxn id="25" idx="7"/>
          </p:cNvCxnSpPr>
          <p:nvPr/>
        </p:nvCxnSpPr>
        <p:spPr>
          <a:xfrm rot="10800000" flipV="1">
            <a:off x="3373228" y="33174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선 33"/>
          <p:cNvCxnSpPr>
            <a:stCxn id="23" idx="5"/>
            <a:endCxn id="26" idx="1"/>
          </p:cNvCxnSpPr>
          <p:nvPr/>
        </p:nvCxnSpPr>
        <p:spPr>
          <a:xfrm rot="16200000" flipH="1">
            <a:off x="4631835" y="3340063"/>
            <a:ext cx="492615" cy="44730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5" name="선 34"/>
          <p:cNvCxnSpPr>
            <a:stCxn id="24" idx="3"/>
            <a:endCxn id="27" idx="7"/>
          </p:cNvCxnSpPr>
          <p:nvPr/>
        </p:nvCxnSpPr>
        <p:spPr>
          <a:xfrm rot="5400000">
            <a:off x="7826028" y="3351494"/>
            <a:ext cx="526353" cy="477830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선 35"/>
          <p:cNvCxnSpPr>
            <a:stCxn id="24" idx="5"/>
            <a:endCxn id="28" idx="1"/>
          </p:cNvCxnSpPr>
          <p:nvPr/>
        </p:nvCxnSpPr>
        <p:spPr>
          <a:xfrm rot="16200000" flipH="1">
            <a:off x="8862492" y="3343536"/>
            <a:ext cx="519259" cy="48665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선 36"/>
          <p:cNvCxnSpPr>
            <a:stCxn id="25" idx="3"/>
            <a:endCxn id="29" idx="7"/>
          </p:cNvCxnSpPr>
          <p:nvPr/>
        </p:nvCxnSpPr>
        <p:spPr>
          <a:xfrm rot="5400000">
            <a:off x="2107435" y="42837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8" name="선 37"/>
          <p:cNvCxnSpPr>
            <a:stCxn id="25" idx="5"/>
            <a:endCxn id="30" idx="1"/>
          </p:cNvCxnSpPr>
          <p:nvPr/>
        </p:nvCxnSpPr>
        <p:spPr>
          <a:xfrm rot="16200000" flipH="1">
            <a:off x="3257168" y="43842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9" name="타원 38"/>
          <p:cNvSpPr/>
          <p:nvPr/>
        </p:nvSpPr>
        <p:spPr>
          <a:xfrm>
            <a:off x="6096000" y="48746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40" name="선 39"/>
          <p:cNvCxnSpPr>
            <a:stCxn id="27" idx="3"/>
            <a:endCxn id="39" idx="7"/>
          </p:cNvCxnSpPr>
          <p:nvPr/>
        </p:nvCxnSpPr>
        <p:spPr>
          <a:xfrm rot="5400000">
            <a:off x="6714419" y="4391263"/>
            <a:ext cx="631499" cy="53888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1" animBg="1"/>
    </p:bld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69697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자식이 하나인 노드를 삭제하는 경우</a:t>
            </a:r>
            <a:endParaRPr lang="ko-KR" altLang="en-US" sz="4500"/>
          </a:p>
        </p:txBody>
      </p:sp>
      <p:sp>
        <p:nvSpPr>
          <p:cNvPr id="22" name="타원 21"/>
          <p:cNvSpPr/>
          <p:nvPr/>
        </p:nvSpPr>
        <p:spPr>
          <a:xfrm>
            <a:off x="5934255" y="184854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89766" y="27242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14072" y="27340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08504" y="36750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7746" y="370825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85565" y="37518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251400" y="37447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58249" y="48971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788722" y="49281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31" name="선 30"/>
          <p:cNvCxnSpPr>
            <a:stCxn id="22" idx="3"/>
            <a:endCxn id="23" idx="7"/>
          </p:cNvCxnSpPr>
          <p:nvPr/>
        </p:nvCxnSpPr>
        <p:spPr>
          <a:xfrm rot="10800000" flipV="1">
            <a:off x="4654491" y="2441684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선 31"/>
          <p:cNvCxnSpPr>
            <a:stCxn id="22" idx="5"/>
            <a:endCxn id="24" idx="1"/>
          </p:cNvCxnSpPr>
          <p:nvPr/>
        </p:nvCxnSpPr>
        <p:spPr>
          <a:xfrm>
            <a:off x="6598979" y="2441682"/>
            <a:ext cx="1729140" cy="3941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3" name="선 32"/>
          <p:cNvCxnSpPr>
            <a:stCxn id="23" idx="3"/>
            <a:endCxn id="25" idx="7"/>
          </p:cNvCxnSpPr>
          <p:nvPr/>
        </p:nvCxnSpPr>
        <p:spPr>
          <a:xfrm rot="10800000" flipV="1">
            <a:off x="3373228" y="33174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선 33"/>
          <p:cNvCxnSpPr>
            <a:stCxn id="23" idx="5"/>
            <a:endCxn id="26" idx="1"/>
          </p:cNvCxnSpPr>
          <p:nvPr/>
        </p:nvCxnSpPr>
        <p:spPr>
          <a:xfrm rot="16200000" flipH="1">
            <a:off x="4631835" y="3340063"/>
            <a:ext cx="492615" cy="44730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5" name="선 34"/>
          <p:cNvCxnSpPr>
            <a:stCxn id="24" idx="3"/>
            <a:endCxn id="27" idx="7"/>
          </p:cNvCxnSpPr>
          <p:nvPr/>
        </p:nvCxnSpPr>
        <p:spPr>
          <a:xfrm rot="5400000">
            <a:off x="7826028" y="3351494"/>
            <a:ext cx="526353" cy="477830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선 35"/>
          <p:cNvCxnSpPr>
            <a:stCxn id="24" idx="5"/>
            <a:endCxn id="28" idx="1"/>
          </p:cNvCxnSpPr>
          <p:nvPr/>
        </p:nvCxnSpPr>
        <p:spPr>
          <a:xfrm rot="16200000" flipH="1">
            <a:off x="8862492" y="3343536"/>
            <a:ext cx="519259" cy="48665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선 36"/>
          <p:cNvCxnSpPr>
            <a:stCxn id="25" idx="3"/>
            <a:endCxn id="29" idx="7"/>
          </p:cNvCxnSpPr>
          <p:nvPr/>
        </p:nvCxnSpPr>
        <p:spPr>
          <a:xfrm rot="5400000">
            <a:off x="2107435" y="42837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8" name="선 37"/>
          <p:cNvCxnSpPr>
            <a:stCxn id="25" idx="5"/>
            <a:endCxn id="30" idx="1"/>
          </p:cNvCxnSpPr>
          <p:nvPr/>
        </p:nvCxnSpPr>
        <p:spPr>
          <a:xfrm rot="16200000" flipH="1">
            <a:off x="3257168" y="43842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9" name="타원 38"/>
          <p:cNvSpPr/>
          <p:nvPr/>
        </p:nvSpPr>
        <p:spPr>
          <a:xfrm>
            <a:off x="6096000" y="48746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40" name="선 39"/>
          <p:cNvCxnSpPr>
            <a:stCxn id="27" idx="3"/>
            <a:endCxn id="39" idx="7"/>
          </p:cNvCxnSpPr>
          <p:nvPr/>
        </p:nvCxnSpPr>
        <p:spPr>
          <a:xfrm rot="5400000">
            <a:off x="6714419" y="4391263"/>
            <a:ext cx="631499" cy="53888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69697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500" b="1"/>
              <a:t>30</a:t>
            </a:r>
            <a:r>
              <a:rPr lang="ko-KR" altLang="en-US" sz="4500" b="1"/>
              <a:t> 삭제</a:t>
            </a:r>
            <a:endParaRPr lang="ko-KR" altLang="en-US" sz="4500" b="1"/>
          </a:p>
        </p:txBody>
      </p:sp>
      <p:sp>
        <p:nvSpPr>
          <p:cNvPr id="22" name="타원 21"/>
          <p:cNvSpPr/>
          <p:nvPr/>
        </p:nvSpPr>
        <p:spPr>
          <a:xfrm>
            <a:off x="5934255" y="184854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89766" y="27242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214072" y="27340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08504" y="36750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7746" y="370825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85565" y="37518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251400" y="37447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58249" y="48971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788722" y="49281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31" name="선 30"/>
          <p:cNvCxnSpPr>
            <a:stCxn id="22" idx="3"/>
            <a:endCxn id="23" idx="7"/>
          </p:cNvCxnSpPr>
          <p:nvPr/>
        </p:nvCxnSpPr>
        <p:spPr>
          <a:xfrm rot="10800000" flipV="1">
            <a:off x="4654491" y="2441684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2" name="선 31"/>
          <p:cNvCxnSpPr>
            <a:stCxn id="22" idx="5"/>
            <a:endCxn id="24" idx="1"/>
          </p:cNvCxnSpPr>
          <p:nvPr/>
        </p:nvCxnSpPr>
        <p:spPr>
          <a:xfrm>
            <a:off x="6598979" y="2441682"/>
            <a:ext cx="1729140" cy="3941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3" name="선 32"/>
          <p:cNvCxnSpPr>
            <a:stCxn id="23" idx="3"/>
            <a:endCxn id="25" idx="7"/>
          </p:cNvCxnSpPr>
          <p:nvPr/>
        </p:nvCxnSpPr>
        <p:spPr>
          <a:xfrm rot="10800000" flipV="1">
            <a:off x="3373228" y="33174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" name="선 33"/>
          <p:cNvCxnSpPr>
            <a:stCxn id="23" idx="5"/>
            <a:endCxn id="26" idx="1"/>
          </p:cNvCxnSpPr>
          <p:nvPr/>
        </p:nvCxnSpPr>
        <p:spPr>
          <a:xfrm rot="16200000" flipH="1">
            <a:off x="4631835" y="3340063"/>
            <a:ext cx="492615" cy="44730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5" name="선 34"/>
          <p:cNvCxnSpPr>
            <a:stCxn id="24" idx="3"/>
            <a:endCxn id="27" idx="7"/>
          </p:cNvCxnSpPr>
          <p:nvPr/>
        </p:nvCxnSpPr>
        <p:spPr>
          <a:xfrm rot="5400000">
            <a:off x="7826028" y="3351494"/>
            <a:ext cx="526353" cy="477830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6" name="선 35"/>
          <p:cNvCxnSpPr>
            <a:stCxn id="24" idx="5"/>
            <a:endCxn id="28" idx="1"/>
          </p:cNvCxnSpPr>
          <p:nvPr/>
        </p:nvCxnSpPr>
        <p:spPr>
          <a:xfrm rot="16200000" flipH="1">
            <a:off x="8862492" y="3343536"/>
            <a:ext cx="519259" cy="48665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7" name="선 36"/>
          <p:cNvCxnSpPr>
            <a:stCxn id="25" idx="3"/>
            <a:endCxn id="29" idx="7"/>
          </p:cNvCxnSpPr>
          <p:nvPr/>
        </p:nvCxnSpPr>
        <p:spPr>
          <a:xfrm rot="5400000">
            <a:off x="2107435" y="42837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8" name="선 37"/>
          <p:cNvCxnSpPr>
            <a:stCxn id="25" idx="5"/>
            <a:endCxn id="30" idx="1"/>
          </p:cNvCxnSpPr>
          <p:nvPr/>
        </p:nvCxnSpPr>
        <p:spPr>
          <a:xfrm rot="16200000" flipH="1">
            <a:off x="3257168" y="43842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9" name="타원 38"/>
          <p:cNvSpPr/>
          <p:nvPr/>
        </p:nvSpPr>
        <p:spPr>
          <a:xfrm>
            <a:off x="6096000" y="48746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40" name="선 39"/>
          <p:cNvCxnSpPr>
            <a:stCxn id="27" idx="3"/>
            <a:endCxn id="39" idx="7"/>
          </p:cNvCxnSpPr>
          <p:nvPr/>
        </p:nvCxnSpPr>
        <p:spPr>
          <a:xfrm rot="5400000">
            <a:off x="6714419" y="4391263"/>
            <a:ext cx="631499" cy="53888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1" name="자유형 40"/>
          <p:cNvSpPr/>
          <p:nvPr/>
        </p:nvSpPr>
        <p:spPr>
          <a:xfrm>
            <a:off x="6468066" y="3093838"/>
            <a:ext cx="1542226" cy="1644332"/>
          </a:xfrm>
          <a:custGeom>
            <a:avLst/>
            <a:gdLst>
              <a:gd name="connsiteX0" fmla="*/ -651 w 1668026"/>
              <a:gd name="connsiteY0" fmla="*/ 1707000 h 1704238"/>
              <a:gd name="connsiteX1" fmla="*/ 604396 w 1668026"/>
              <a:gd name="connsiteY1" fmla="*/ 419028 h 1704238"/>
              <a:gd name="connsiteX2" fmla="*/ 1670717 w 1668026"/>
              <a:gd name="connsiteY2" fmla="*/ -311 h 17042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8026" h="1704238">
                <a:moveTo>
                  <a:pt x="-651" y="1707000"/>
                </a:moveTo>
                <a:cubicBezTo>
                  <a:pt x="100190" y="1492338"/>
                  <a:pt x="325834" y="703580"/>
                  <a:pt x="604396" y="419028"/>
                </a:cubicBezTo>
                <a:cubicBezTo>
                  <a:pt x="882957" y="134476"/>
                  <a:pt x="1492996" y="69578"/>
                  <a:pt x="1670717" y="-311"/>
                </a:cubicBezTo>
              </a:path>
            </a:pathLst>
          </a:custGeom>
          <a:noFill/>
          <a:ln w="38100">
            <a:solidFill>
              <a:schemeClr val="dk1"/>
            </a:solidFill>
            <a:tailEnd type="triangle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185660" y="373931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43" name="선 42"/>
          <p:cNvCxnSpPr>
            <a:stCxn id="24" idx="3"/>
            <a:endCxn id="42" idx="7"/>
          </p:cNvCxnSpPr>
          <p:nvPr/>
        </p:nvCxnSpPr>
        <p:spPr>
          <a:xfrm rot="5400000">
            <a:off x="7832330" y="3345288"/>
            <a:ext cx="513844" cy="477735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1" animBg="1"/>
      <p:bldP spid="41" grpId="2" animBg="1"/>
      <p:bldP spid="39" grpId="3" animBg="1"/>
      <p:bldP spid="40" grpId="4" animBg="1"/>
      <p:bldP spid="42" grpId="5" animBg="1"/>
      <p:bldP spid="43" grpId="6" animBg="1"/>
    </p:bld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476941"/>
            <a:ext cx="10058400" cy="1226654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 b="1"/>
              <a:t>자식이 둘인 노드를 삭제하는 경우</a:t>
            </a:r>
            <a:endParaRPr lang="ko-KR" altLang="en-US" sz="4500"/>
          </a:p>
        </p:txBody>
      </p:sp>
      <p:sp>
        <p:nvSpPr>
          <p:cNvPr id="5" name="가로 글상자 4"/>
          <p:cNvSpPr txBox="1"/>
          <p:nvPr/>
        </p:nvSpPr>
        <p:spPr>
          <a:xfrm>
            <a:off x="2415155" y="2358009"/>
            <a:ext cx="7361689" cy="214198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700" b="1"/>
              <a:t>2</a:t>
            </a:r>
            <a:r>
              <a:rPr lang="ko-KR" altLang="en-US" sz="2700" b="1"/>
              <a:t>가지 방법</a:t>
            </a:r>
            <a:endParaRPr lang="ko-KR" altLang="en-US" sz="2700" b="1"/>
          </a:p>
          <a:p>
            <a:pPr lvl="0" algn="ctr">
              <a:defRPr/>
            </a:pPr>
            <a:endParaRPr lang="ko-KR" altLang="en-US" sz="2700" b="1"/>
          </a:p>
          <a:p>
            <a:pPr lvl="0" algn="ctr">
              <a:defRPr/>
            </a:pPr>
            <a:r>
              <a:rPr lang="en-US" altLang="ko-KR" sz="2700" b="1"/>
              <a:t>1.</a:t>
            </a:r>
            <a:r>
              <a:rPr lang="ko-KR" altLang="en-US" sz="2700" b="1"/>
              <a:t> 왼쪽 서브 트리의 최대 노드로 대체</a:t>
            </a:r>
            <a:endParaRPr lang="ko-KR" altLang="en-US" sz="2700" b="1"/>
          </a:p>
          <a:p>
            <a:pPr lvl="0" algn="ctr">
              <a:defRPr/>
            </a:pPr>
            <a:endParaRPr lang="ko-KR" altLang="en-US" sz="2700" b="1"/>
          </a:p>
          <a:p>
            <a:pPr lvl="0" algn="ctr">
              <a:defRPr/>
            </a:pPr>
            <a:r>
              <a:rPr lang="en-US" altLang="ko-KR" sz="2700" b="1"/>
              <a:t>2.</a:t>
            </a:r>
            <a:r>
              <a:rPr lang="ko-KR" altLang="en-US" sz="2700" b="1"/>
              <a:t> 오른쪽 서브 트리의 최소 노드로 대체</a:t>
            </a:r>
            <a:endParaRPr lang="ko-KR" altLang="en-US" sz="2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934255" y="1848544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9766" y="27242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617932" y="27340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8504" y="36750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87746" y="370825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5144" y="37518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55260" y="37447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58249" y="48971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88722" y="49281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5" name="선 14"/>
          <p:cNvCxnSpPr>
            <a:stCxn id="6" idx="3"/>
            <a:endCxn id="7" idx="7"/>
          </p:cNvCxnSpPr>
          <p:nvPr/>
        </p:nvCxnSpPr>
        <p:spPr>
          <a:xfrm rot="10800000" flipV="1">
            <a:off x="4654491" y="2441684"/>
            <a:ext cx="1393813" cy="38435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6" idx="5"/>
            <a:endCxn id="8" idx="1"/>
          </p:cNvCxnSpPr>
          <p:nvPr/>
        </p:nvCxnSpPr>
        <p:spPr>
          <a:xfrm>
            <a:off x="6598979" y="2441682"/>
            <a:ext cx="2133001" cy="3941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7" idx="3"/>
            <a:endCxn id="9" idx="7"/>
          </p:cNvCxnSpPr>
          <p:nvPr/>
        </p:nvCxnSpPr>
        <p:spPr>
          <a:xfrm rot="10800000" flipV="1">
            <a:off x="3373228" y="33174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7" idx="5"/>
            <a:endCxn id="10" idx="1"/>
          </p:cNvCxnSpPr>
          <p:nvPr/>
        </p:nvCxnSpPr>
        <p:spPr>
          <a:xfrm rot="16200000" flipH="1">
            <a:off x="4631835" y="3340063"/>
            <a:ext cx="492615" cy="447304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8" idx="3"/>
            <a:endCxn id="11" idx="7"/>
          </p:cNvCxnSpPr>
          <p:nvPr/>
        </p:nvCxnSpPr>
        <p:spPr>
          <a:xfrm rot="5400000">
            <a:off x="8252748" y="3374354"/>
            <a:ext cx="526353" cy="43211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8" idx="5"/>
            <a:endCxn id="12" idx="1"/>
          </p:cNvCxnSpPr>
          <p:nvPr/>
        </p:nvCxnSpPr>
        <p:spPr>
          <a:xfrm rot="16200000" flipH="1">
            <a:off x="9266352" y="3343536"/>
            <a:ext cx="519259" cy="48665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>
            <a:stCxn id="9" idx="3"/>
            <a:endCxn id="13" idx="7"/>
          </p:cNvCxnSpPr>
          <p:nvPr/>
        </p:nvCxnSpPr>
        <p:spPr>
          <a:xfrm rot="5400000">
            <a:off x="2107435" y="42837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2" name="선 21"/>
          <p:cNvCxnSpPr>
            <a:stCxn id="9" idx="5"/>
            <a:endCxn id="14" idx="1"/>
          </p:cNvCxnSpPr>
          <p:nvPr/>
        </p:nvCxnSpPr>
        <p:spPr>
          <a:xfrm rot="16200000" flipH="1">
            <a:off x="3257168" y="43842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3" name="타원 22"/>
          <p:cNvSpPr/>
          <p:nvPr/>
        </p:nvSpPr>
        <p:spPr>
          <a:xfrm>
            <a:off x="6568440" y="4928032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24" name="선 23"/>
          <p:cNvCxnSpPr>
            <a:stCxn id="11" idx="3"/>
          </p:cNvCxnSpPr>
          <p:nvPr/>
        </p:nvCxnSpPr>
        <p:spPr>
          <a:xfrm rot="5400000">
            <a:off x="7141140" y="4368404"/>
            <a:ext cx="631498" cy="584607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5" name="Title 1"/>
          <p:cNvSpPr>
            <a:spLocks noGrp="1"/>
          </p:cNvSpPr>
          <p:nvPr>
            <p:ph type="title" idx="0"/>
          </p:nvPr>
        </p:nvSpPr>
        <p:spPr>
          <a:xfrm>
            <a:off x="1066800" y="429016"/>
            <a:ext cx="10058400" cy="1226654"/>
          </a:xfrm>
        </p:spPr>
        <p:txBody>
          <a:bodyPr lIns="109728" tIns="109728" rIns="109728" bIns="91440" anchor="ctr"/>
          <a:lstStyle/>
          <a:p>
            <a:pPr marL="0" lvl="0" indent="0" algn="ctr" defTabSz="914400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70" normalizeH="0" baseline="0" mc:Ignorable="hp" hp:hslEmbossed="0">
                <a:solidFill>
                  <a:srgbClr val="262626"/>
                </a:solidFill>
                <a:effectLst/>
                <a:latin typeface="Microsoft GothicNeo"/>
                <a:ea typeface="맑은 고딕"/>
                <a:cs typeface="맑은 고딕"/>
              </a:rPr>
              <a:t>25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70" normalizeH="0" baseline="0" mc:Ignorable="hp" hp:hslEmbossed="0">
                <a:solidFill>
                  <a:srgbClr val="262626"/>
                </a:solidFill>
                <a:effectLst/>
                <a:latin typeface="Microsoft GothicNeo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70" normalizeH="0" baseline="0" mc:Ignorable="hp" hp:hslEmbossed="0">
              <a:solidFill>
                <a:srgbClr val="262626"/>
              </a:solidFill>
              <a:effectLst/>
              <a:latin typeface="Microsoft GothicNeo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96189" y="2350697"/>
            <a:ext cx="5121935" cy="3851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7" name="화살표 26"/>
          <p:cNvCxnSpPr/>
          <p:nvPr/>
        </p:nvCxnSpPr>
        <p:spPr>
          <a:xfrm rot="16200000" flipH="1">
            <a:off x="4648200" y="2693670"/>
            <a:ext cx="967740" cy="86867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095999" y="2419277"/>
            <a:ext cx="4555084" cy="3775734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Microsoft GothicNeo"/>
              <a:ea typeface="맑은 고딕"/>
              <a:cs typeface="맑은 고딕"/>
            </a:endParaRPr>
          </a:p>
        </p:txBody>
      </p:sp>
      <p:cxnSp>
        <p:nvCxnSpPr>
          <p:cNvPr id="29" name="화살표 28"/>
          <p:cNvCxnSpPr/>
          <p:nvPr/>
        </p:nvCxnSpPr>
        <p:spPr>
          <a:xfrm rot="5400000">
            <a:off x="6484619" y="2686050"/>
            <a:ext cx="2240279" cy="2110739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1" animBg="1"/>
      <p:bldP spid="28" grpId="2" animBg="1"/>
      <p:bldP spid="29" grpId="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9066" y="474384"/>
            <a:ext cx="10193868" cy="590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346260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이진 트리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050" y="1471083"/>
            <a:ext cx="8851900" cy="4685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372" y="943193"/>
            <a:ext cx="10871255" cy="4971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320"/>
          <a:stretch>
            <a:fillRect/>
          </a:stretch>
        </p:blipFill>
        <p:spPr>
          <a:xfrm>
            <a:off x="555285" y="743455"/>
            <a:ext cx="11081428" cy="53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800" y="291649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포화 이진 트리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240"/>
          <a:stretch>
            <a:fillRect/>
          </a:stretch>
        </p:blipFill>
        <p:spPr>
          <a:xfrm>
            <a:off x="1098387" y="1429174"/>
            <a:ext cx="9995225" cy="472696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54190" y="1737360"/>
            <a:ext cx="4135753" cy="6419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level</a:t>
            </a:r>
            <a:r>
              <a:rPr lang="ko-KR" altLang="en-US"/>
              <a:t> </a:t>
            </a:r>
            <a:r>
              <a:rPr lang="en-US" altLang="ko-KR"/>
              <a:t>= K</a:t>
            </a:r>
            <a:r>
              <a:rPr lang="ko-KR" altLang="en-US"/>
              <a:t>일 때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전체 노드의 개수는                 개이다</a:t>
            </a:r>
            <a:r>
              <a:rPr lang="en-US" altLang="ko-KR"/>
              <a:t>.</a:t>
            </a: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자유형 5"/>
              <p:cNvSpPr/>
              <p:nvPr/>
            </p:nvSpPr>
            <p:spPr>
              <a:xfrm>
                <a:off x="8841105" y="1996440"/>
                <a:ext cx="122872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+1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"/>
              <p:cNvSpPr txBox="1"/>
              <p:nvPr/>
            </p:nvSpPr>
            <p:spPr>
              <a:xfrm>
                <a:off x="8841105" y="1996440"/>
                <a:ext cx="1228725" cy="381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66799" y="283450"/>
            <a:ext cx="10058400" cy="1371600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완전 이진 트리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622745" y="1685744"/>
            <a:ext cx="778773" cy="694905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78256" y="2561469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501194" y="2571295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96994" y="351229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05717" y="3593381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96649" y="3624963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44513" y="3599898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46739" y="4734320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77212" y="4765326"/>
            <a:ext cx="778773" cy="694905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I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4" name="선 13"/>
          <p:cNvCxnSpPr>
            <a:stCxn id="5" idx="3"/>
            <a:endCxn id="6" idx="7"/>
          </p:cNvCxnSpPr>
          <p:nvPr/>
        </p:nvCxnSpPr>
        <p:spPr>
          <a:xfrm rot="10800000" flipV="1">
            <a:off x="4342981" y="2278884"/>
            <a:ext cx="1393813" cy="384352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선 14"/>
          <p:cNvCxnSpPr>
            <a:stCxn id="5" idx="5"/>
            <a:endCxn id="7" idx="1"/>
          </p:cNvCxnSpPr>
          <p:nvPr/>
        </p:nvCxnSpPr>
        <p:spPr>
          <a:xfrm>
            <a:off x="6287470" y="2278884"/>
            <a:ext cx="1327773" cy="394177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>
            <a:stCxn id="6" idx="3"/>
            <a:endCxn id="8" idx="7"/>
          </p:cNvCxnSpPr>
          <p:nvPr/>
        </p:nvCxnSpPr>
        <p:spPr>
          <a:xfrm rot="10800000" flipV="1">
            <a:off x="3061718" y="3154608"/>
            <a:ext cx="730586" cy="45944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>
            <a:stCxn id="6" idx="5"/>
            <a:endCxn id="9" idx="1"/>
          </p:cNvCxnSpPr>
          <p:nvPr/>
        </p:nvCxnSpPr>
        <p:spPr>
          <a:xfrm>
            <a:off x="4342981" y="3154608"/>
            <a:ext cx="776785" cy="54053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7" idx="3"/>
            <a:endCxn id="10" idx="7"/>
          </p:cNvCxnSpPr>
          <p:nvPr/>
        </p:nvCxnSpPr>
        <p:spPr>
          <a:xfrm rot="5400000">
            <a:off x="7107161" y="3218647"/>
            <a:ext cx="562295" cy="45386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7" idx="5"/>
            <a:endCxn id="11" idx="1"/>
          </p:cNvCxnSpPr>
          <p:nvPr/>
        </p:nvCxnSpPr>
        <p:spPr>
          <a:xfrm rot="16200000" flipH="1">
            <a:off x="8143625" y="3186728"/>
            <a:ext cx="537230" cy="492643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8" idx="3"/>
            <a:endCxn id="12" idx="7"/>
          </p:cNvCxnSpPr>
          <p:nvPr/>
        </p:nvCxnSpPr>
        <p:spPr>
          <a:xfrm rot="5400000">
            <a:off x="1795925" y="4120969"/>
            <a:ext cx="730655" cy="699579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>
            <a:stCxn id="8" idx="5"/>
            <a:endCxn id="13" idx="1"/>
          </p:cNvCxnSpPr>
          <p:nvPr/>
        </p:nvCxnSpPr>
        <p:spPr>
          <a:xfrm rot="16200000" flipH="1">
            <a:off x="2945658" y="4221491"/>
            <a:ext cx="761662" cy="529542"/>
          </a:xfrm>
          <a:prstGeom prst="line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4" grpId="2" animBg="1"/>
      <p:bldP spid="7" grpId="3" animBg="1"/>
      <p:bldP spid="15" grpId="4" animBg="1"/>
      <p:bldP spid="8" grpId="5" animBg="1"/>
      <p:bldP spid="16" grpId="6" animBg="1"/>
      <p:bldP spid="9" grpId="7" animBg="1"/>
      <p:bldP spid="17" grpId="8" animBg="1"/>
      <p:bldP spid="10" grpId="9" animBg="1"/>
      <p:bldP spid="18" grpId="10" animBg="1"/>
      <p:bldP spid="11" grpId="11" animBg="1"/>
      <p:bldP spid="19" grpId="12" animBg="1"/>
      <p:bldP spid="12" grpId="13" animBg="1"/>
      <p:bldP spid="20" grpId="14" animBg="1"/>
      <p:bldP spid="13" grpId="15" animBg="1"/>
      <p:bldP spid="21" grpId="16" animBg="1"/>
    </p:bld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vo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Savon">
      <a:majorFont>
        <a:latin typeface="Microsoft GothicNeo" panose="02020404030301010803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543</ep:Words>
  <ep:PresentationFormat>와이드스크린</ep:PresentationFormat>
  <ep:Paragraphs>211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SavonVTI</vt:lpstr>
      <vt:lpstr>트리 (이진 트리, 이진 탐색 트리, 트리 순회)</vt:lpstr>
      <vt:lpstr>트리?</vt:lpstr>
      <vt:lpstr>트리의 특징</vt:lpstr>
      <vt:lpstr>슬라이드 4</vt:lpstr>
      <vt:lpstr>이진 트리</vt:lpstr>
      <vt:lpstr>슬라이드 6</vt:lpstr>
      <vt:lpstr>슬라이드 7</vt:lpstr>
      <vt:lpstr>포화 이진 트리</vt:lpstr>
      <vt:lpstr>완전 이진 트리</vt:lpstr>
      <vt:lpstr>이진 트리의 배열 표현</vt:lpstr>
      <vt:lpstr>슬라이드 11</vt:lpstr>
      <vt:lpstr>트리의 순회 (탐색)</vt:lpstr>
      <vt:lpstr>전위 순회 (PreOrder) ROOT - L - R</vt:lpstr>
      <vt:lpstr>슬라이드 14</vt:lpstr>
      <vt:lpstr>중위 순회 (InOrder) L - ROOT - R</vt:lpstr>
      <vt:lpstr>슬라이드 16</vt:lpstr>
      <vt:lpstr>후위 순회 (PostOrder) L - R - ROOT</vt:lpstr>
      <vt:lpstr>슬라이드 18</vt:lpstr>
      <vt:lpstr>슬라이드 19</vt:lpstr>
      <vt:lpstr>슬라이드 20</vt:lpstr>
      <vt:lpstr>트리 - 1068번</vt:lpstr>
      <vt:lpstr>트리 - 1068번</vt:lpstr>
      <vt:lpstr>이진 탐색 트리</vt:lpstr>
      <vt:lpstr>이진 탐색 트리</vt:lpstr>
      <vt:lpstr>20을 insert 하면?</vt:lpstr>
      <vt:lpstr>[25, 15, 18, 30, 35, 32, 27, 6]</vt:lpstr>
      <vt:lpstr>슬라이드 27</vt:lpstr>
      <vt:lpstr>이진 트리에서의 삭제</vt:lpstr>
      <vt:lpstr>자식이 없는 리프 노드를 삭제하는 경우</vt:lpstr>
      <vt:lpstr>23 삭제</vt:lpstr>
      <vt:lpstr>자식이 하나인 노드를 삭제하는 경우</vt:lpstr>
      <vt:lpstr>30 삭제</vt:lpstr>
      <vt:lpstr>자식이 둘인 노드를 삭제하는 경우</vt:lpstr>
      <vt:lpstr>25 삭제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2023-04-10T14:36:27.000</dcterms:created>
  <dc:creator>이민구</dc:creator>
  <cp:lastModifiedBy>LEEMIINGU</cp:lastModifiedBy>
  <dcterms:modified xsi:type="dcterms:W3CDTF">2024-04-15T08:29:33.243</dcterms:modified>
  <cp:revision>132</cp:revision>
  <dc:title>그래프 (BFS, DFS)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