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6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68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17F87-3E1C-27BE-09C4-4845C98FA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53BAD7-6BC3-C8A6-6AC1-AC84F56C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A181C-6224-39F5-8C7A-E9FB5FC7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06F02-F664-8390-6772-CC21C15A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10E0C5-62CC-2807-6A54-800FA9D9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5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31A44-3823-5C65-24D5-A156A75D8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051F20-836A-4A82-730F-D4AD916A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11815-77C9-5E92-672E-15431F27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21BF0-5B55-F0C7-6264-3A34B2CB7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0B039-5B16-9222-4B19-4632EA28F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3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2CEBC5-A420-3BFA-BDEE-FE0A2951E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4D4800-89E4-0759-C68C-FBA4D25D0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812730-51AB-175F-F97E-0C4B403F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92829-36DD-3C97-CC3F-7BD8D3E6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CC9A6-9CFD-2EA3-78E2-E43196AB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86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FFF6B-BC22-97E1-8944-4A627A0E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5686D3-249C-5AC4-3AFC-EDE2C70E9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4C51F-7E15-BE6E-8DAA-AF23D8FC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CFCE2-B9CB-EC49-F4A9-DFC01EF1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97E6E-57A5-4157-FB58-7C22D018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0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154DB-69DA-75D3-32F5-00AF552B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6203E-EED7-92A1-DAA1-521166F2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878A-D4DB-CED2-228F-1DC9A01F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CD68B-CCA7-DBB3-741D-49A11811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6F0C7-5855-0C6C-1B64-1A1959FE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2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B4DD3-B8AD-AB20-9241-37C17207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6F27F-DAF2-5956-29C7-B8EC7105B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601F55-B5AA-9F8D-C5B2-237BCC8B0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659EA-8DFC-1B2B-C03F-EBF825E9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BE6C0-BC44-4FC7-DF8C-94D523C9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525267-9386-6228-CCEA-64D4A95D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7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63A09-5736-55E9-8BEB-C7A9C132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E85458-BD5C-10DD-EB36-981023EE4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FB0093-F931-5BF4-9728-E1062DD8F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E2C4CF-F7AD-6368-E9C5-991E26520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E63393-F7E7-CD0B-7AB1-8854CAB50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8FAC94-F085-8053-DABA-40D2617D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9A11C8-38A0-0835-8B62-175D969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69284-FA95-EACB-5EDE-DCE82868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7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0CC57B-ABEC-6B27-3042-F0DBAA82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D9ACD-4D32-39DC-6E77-725E41F3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93AFCE-566E-3AA6-8084-DED24FBF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650EDD-E6B4-CC27-9D1F-98458B3D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75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59F853-80F1-AAD7-473D-D6B50DD3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3866EC-2AA8-E652-F1E1-383F002B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3C262C-725B-C625-8817-9DFBFFF19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82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21A16-D130-6D32-F2B2-C243D1234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AACB7-FEEB-A7F5-CF17-D7ABDE35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DEF389-F325-6DC6-EC99-80FC0A6B0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B7BEE8-7BBA-E1EB-F27F-46F57B2F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F18994-9B52-3904-409F-D5E513A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6C4F09-7C23-428D-950F-E6086634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90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43B68-ADCD-1FCB-4AC0-9E751985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9F254F-3A8A-119D-7332-AF84F6FF8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4022B61-748E-FF1F-0DF9-408C16997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7EB22-F007-2A99-9E33-27FD4D07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48C04B-DABF-BAF1-8D89-C7DBC1FA4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825AD9-7B74-E2A1-54A7-2B2EAF6F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74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9E4E358-2361-6B2E-98D7-E2119FFD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7B8816-8A53-4364-F66C-C7D4F211A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889E2C-25F7-1496-855C-F0B87E4D7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68622-FAFD-49BE-B26B-2CCAEFC50286}" type="datetimeFigureOut">
              <a:rPr lang="zh-CN" altLang="en-US" smtClean="0"/>
              <a:t>2024/1/23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D4589-CDCC-C11F-874B-17BB758E6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C34E2-4A85-1639-C2A8-7DF281B67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DC746-D64F-450C-A12D-EC5B0B716B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6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C1924-186D-A3E5-256F-9417B3346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5024" y="1490504"/>
            <a:ext cx="6681952" cy="3223386"/>
          </a:xfrm>
        </p:spPr>
        <p:txBody>
          <a:bodyPr/>
          <a:lstStyle/>
          <a:p>
            <a:r>
              <a:rPr lang="zh-CN" altLang="en-US" dirty="0"/>
              <a:t>参考文献格式整理简明教程</a:t>
            </a:r>
          </a:p>
        </p:txBody>
      </p:sp>
    </p:spTree>
    <p:extLst>
      <p:ext uri="{BB962C8B-B14F-4D97-AF65-F5344CB8AC3E}">
        <p14:creationId xmlns:p14="http://schemas.microsoft.com/office/powerpoint/2010/main" val="294459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DDDE2A1-18F9-37F5-8AC6-8AF0B0AE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478" y="427243"/>
            <a:ext cx="3974498" cy="620276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9E5550D-8F75-FA7C-E8C1-C7B08B5AF9C9}"/>
              </a:ext>
            </a:extLst>
          </p:cNvPr>
          <p:cNvCxnSpPr>
            <a:cxnSpLocks/>
          </p:cNvCxnSpPr>
          <p:nvPr/>
        </p:nvCxnSpPr>
        <p:spPr>
          <a:xfrm flipH="1">
            <a:off x="5516880" y="4762500"/>
            <a:ext cx="2247900" cy="15316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0B2D042-5AA8-8998-7EF6-D92CCD3318AA}"/>
              </a:ext>
            </a:extLst>
          </p:cNvPr>
          <p:cNvCxnSpPr>
            <a:cxnSpLocks/>
          </p:cNvCxnSpPr>
          <p:nvPr/>
        </p:nvCxnSpPr>
        <p:spPr>
          <a:xfrm flipH="1">
            <a:off x="4069080" y="2026920"/>
            <a:ext cx="3192780" cy="701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24A3164-FCAC-597D-1319-CDF7E8E3F0C9}"/>
              </a:ext>
            </a:extLst>
          </p:cNvPr>
          <p:cNvSpPr txBox="1"/>
          <p:nvPr/>
        </p:nvSpPr>
        <p:spPr>
          <a:xfrm>
            <a:off x="6640830" y="5475046"/>
            <a:ext cx="3078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1. 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显示搜狗输入法的图标，在输入方式上：“右击”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565176-2473-FBD1-CBD6-488813ECEF5D}"/>
              </a:ext>
            </a:extLst>
          </p:cNvPr>
          <p:cNvSpPr txBox="1"/>
          <p:nvPr/>
        </p:nvSpPr>
        <p:spPr>
          <a:xfrm>
            <a:off x="6713248" y="331135"/>
            <a:ext cx="26746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单击“全半角切换”，切换到“全角”；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然后输入相应的标点符号：逗号、冒号、句号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。注意：需要将录入的“标点符号”的字体格式设置为“宋体”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D513E1-B0D2-47E1-D9F3-0808B2E5696C}"/>
              </a:ext>
            </a:extLst>
          </p:cNvPr>
          <p:cNvSpPr txBox="1"/>
          <p:nvPr/>
        </p:nvSpPr>
        <p:spPr>
          <a:xfrm>
            <a:off x="8782050" y="2450465"/>
            <a:ext cx="2674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3. 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完成全角输入后，单击“全半角切换”，切换为“半角输入”。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046E2AB-0D65-C985-310D-B0645E0EB0C9}"/>
              </a:ext>
            </a:extLst>
          </p:cNvPr>
          <p:cNvSpPr txBox="1"/>
          <p:nvPr/>
        </p:nvSpPr>
        <p:spPr>
          <a:xfrm>
            <a:off x="9387868" y="3778089"/>
            <a:ext cx="2476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4. </a:t>
            </a:r>
            <a:r>
              <a:rPr lang="zh-CN" altLang="en-US" dirty="0">
                <a:solidFill>
                  <a:srgbClr val="222222"/>
                </a:solidFill>
                <a:latin typeface="Arial" panose="020B0604020202020204" pitchFamily="34" charset="0"/>
              </a:rPr>
              <a:t>在需要“全角输入”时，重复上述过程</a:t>
            </a:r>
            <a:endParaRPr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937DFEF-0E53-F4D9-1412-0ED7B9119FC3}"/>
              </a:ext>
            </a:extLst>
          </p:cNvPr>
          <p:cNvGrpSpPr/>
          <p:nvPr/>
        </p:nvGrpSpPr>
        <p:grpSpPr>
          <a:xfrm>
            <a:off x="61189" y="1753797"/>
            <a:ext cx="3057581" cy="2670623"/>
            <a:chOff x="166916" y="1137303"/>
            <a:chExt cx="3057581" cy="267062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BF1FBB1-6C90-2211-C4D3-3329678FDF82}"/>
                </a:ext>
              </a:extLst>
            </p:cNvPr>
            <p:cNvSpPr txBox="1"/>
            <p:nvPr/>
          </p:nvSpPr>
          <p:spPr>
            <a:xfrm>
              <a:off x="549877" y="3161595"/>
              <a:ext cx="267462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Ｂａｎｊｉａｏ</a:t>
              </a:r>
              <a:endParaRPr lang="en-US" altLang="zh-CN" dirty="0">
                <a:solidFill>
                  <a:srgbClr val="222222"/>
                </a:solidFill>
                <a:latin typeface="Arial" panose="020B0604020202020204" pitchFamily="34" charset="0"/>
              </a:endParaRPr>
            </a:p>
            <a:p>
              <a:r>
                <a:rPr lang="en-US" altLang="zh-CN" dirty="0" err="1"/>
                <a:t>banjiao</a:t>
              </a:r>
              <a:endParaRPr lang="zh-CN" altLang="en-US" dirty="0"/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BE4C3B9-C8A0-F1D1-BC79-CB14B7FB0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392" y="2310098"/>
              <a:ext cx="640135" cy="602032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206FD22-F65F-065B-18F3-A02B618EF87A}"/>
                </a:ext>
              </a:extLst>
            </p:cNvPr>
            <p:cNvSpPr txBox="1"/>
            <p:nvPr/>
          </p:nvSpPr>
          <p:spPr>
            <a:xfrm>
              <a:off x="166916" y="1137303"/>
              <a:ext cx="1623088" cy="92333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222222"/>
                  </a:solidFill>
                  <a:latin typeface="Arial" panose="020B0604020202020204" pitchFamily="34" charset="0"/>
                </a:rPr>
                <a:t>“半角输入”与“全角输入”的区别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3397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1616520-A7F0-8C13-01B4-EEFF86AB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80" y="18826"/>
            <a:ext cx="6446520" cy="30154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CAE0F1-39BA-949F-FCB4-BB156BDB3E90}"/>
              </a:ext>
            </a:extLst>
          </p:cNvPr>
          <p:cNvSpPr txBox="1"/>
          <p:nvPr/>
        </p:nvSpPr>
        <p:spPr>
          <a:xfrm>
            <a:off x="57150" y="2261475"/>
            <a:ext cx="682752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1400" dirty="0">
                <a:solidFill>
                  <a:srgbClr val="05073B"/>
                </a:solidFill>
                <a:latin typeface="-apple-system"/>
              </a:rPr>
              <a:t>期刊论文：</a:t>
            </a:r>
            <a:endParaRPr lang="en-US" altLang="zh-CN" sz="1400" dirty="0">
              <a:solidFill>
                <a:srgbClr val="05073B"/>
              </a:solidFill>
              <a:latin typeface="-apple-system"/>
            </a:endParaRPr>
          </a:p>
          <a:p>
            <a:pPr marL="0" lvl="2"/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Fang, Wei, Lin Wang, and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Peiming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Ren. "Tinier-YOLO: A real-time object detection method for constrained environments."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 (2019): 1935-1944.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47682-06C9-5B5A-CA96-D6F35CCE3992}"/>
              </a:ext>
            </a:extLst>
          </p:cNvPr>
          <p:cNvSpPr txBox="1"/>
          <p:nvPr/>
        </p:nvSpPr>
        <p:spPr>
          <a:xfrm>
            <a:off x="0" y="5778593"/>
            <a:ext cx="6827520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zh-CN" altLang="en-US" sz="1400" dirty="0">
                <a:solidFill>
                  <a:srgbClr val="05073B"/>
                </a:solidFill>
                <a:latin typeface="-apple-system"/>
              </a:rPr>
              <a:t>转换后的格式</a:t>
            </a:r>
            <a:endParaRPr lang="en-US" altLang="zh-CN" sz="1400" dirty="0">
              <a:solidFill>
                <a:srgbClr val="05073B"/>
              </a:solidFill>
              <a:latin typeface="-apple-system"/>
            </a:endParaRPr>
          </a:p>
          <a:p>
            <a:pPr marL="0" lvl="2"/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F Wei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 Wang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 Ren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Tinier-YOLO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real-time object detection method for constrained environments[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J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]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2019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1935-1944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lang="en-US" altLang="zh-CN" sz="1400" dirty="0">
              <a:solidFill>
                <a:srgbClr val="05073B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49899C-086B-C554-961F-CBC7A75E05EF}"/>
              </a:ext>
            </a:extLst>
          </p:cNvPr>
          <p:cNvSpPr txBox="1"/>
          <p:nvPr/>
        </p:nvSpPr>
        <p:spPr>
          <a:xfrm>
            <a:off x="135048" y="3136555"/>
            <a:ext cx="6912951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注意哪个是姓、哪个是名：</a:t>
            </a:r>
            <a:r>
              <a:rPr lang="en-US" altLang="zh-CN" sz="1600" b="1" dirty="0">
                <a:solidFill>
                  <a:srgbClr val="222222"/>
                </a:solidFill>
                <a:latin typeface="Arial" panose="020B0604020202020204" pitchFamily="34" charset="0"/>
              </a:rPr>
              <a:t>Fei</a:t>
            </a:r>
            <a:r>
              <a:rPr lang="en-US" altLang="zh-CN" sz="16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Wang</a:t>
            </a:r>
            <a:r>
              <a:rPr lang="zh-CN" altLang="en-U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。如果搞不清楚的话，需要打开这篇论文查看。从论文中找出全部作者。</a:t>
            </a:r>
            <a:endParaRPr lang="en-US" altLang="zh-CN" sz="16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日期：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由于期刊论文发表的周期较长，参考文献中给出的日期不一定是论文见刊日期。一定要打开这篇论文查看。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/>
              <a:t>页码：参考文献列表中给出页码；如果未给出，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打开这篇论文查看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标点符号：该参考文献模板要求逗号、冒号和点全为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全角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百度如何输入全角标点符号，只是标点符号为全角，其他未半角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】</a:t>
            </a:r>
          </a:p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5. 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注意大小写：参考文献名，只有第一个英文的首字母大写；期刊、会议名首字母大写（虚词、助词除外）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E0234E-F89C-DFF8-E991-CFF06366B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328" y="2901695"/>
            <a:ext cx="3631932" cy="393172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7C86BE-DE93-B841-0F77-7E64B9C9605B}"/>
              </a:ext>
            </a:extLst>
          </p:cNvPr>
          <p:cNvSpPr txBox="1"/>
          <p:nvPr/>
        </p:nvSpPr>
        <p:spPr>
          <a:xfrm>
            <a:off x="0" y="0"/>
            <a:ext cx="610362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格式：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>
                <a:solidFill>
                  <a:srgbClr val="FF0000"/>
                </a:solidFill>
              </a:rPr>
              <a:t>作者名</a:t>
            </a:r>
            <a:r>
              <a:rPr lang="en-US" altLang="zh-CN" sz="1400" b="1" dirty="0">
                <a:solidFill>
                  <a:srgbClr val="FF0000"/>
                </a:solidFill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</a:rPr>
              <a:t>文献名</a:t>
            </a:r>
            <a:r>
              <a:rPr lang="en-US" altLang="zh-CN" sz="1400" b="1" dirty="0">
                <a:solidFill>
                  <a:srgbClr val="FF0000"/>
                </a:solidFill>
              </a:rPr>
              <a:t>[</a:t>
            </a:r>
            <a:r>
              <a:rPr lang="zh-CN" altLang="en-US" sz="1400" b="1" dirty="0">
                <a:solidFill>
                  <a:srgbClr val="FF0000"/>
                </a:solidFill>
              </a:rPr>
              <a:t>文献类型标识</a:t>
            </a:r>
            <a:r>
              <a:rPr lang="en-US" altLang="zh-CN" sz="1400" b="1" dirty="0">
                <a:solidFill>
                  <a:srgbClr val="FF0000"/>
                </a:solidFill>
              </a:rPr>
              <a:t>]. </a:t>
            </a:r>
            <a:r>
              <a:rPr lang="zh-CN" altLang="en-US" sz="1400" b="1" dirty="0">
                <a:solidFill>
                  <a:srgbClr val="FF0000"/>
                </a:solidFill>
              </a:rPr>
              <a:t>文献发行机构，时间，期（卷）：页码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2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E1616520-A7F0-8C13-01B4-EEFF86AB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480" y="18826"/>
            <a:ext cx="6446520" cy="301540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647682-06C9-5B5A-CA96-D6F35CCE3992}"/>
              </a:ext>
            </a:extLst>
          </p:cNvPr>
          <p:cNvSpPr txBox="1"/>
          <p:nvPr/>
        </p:nvSpPr>
        <p:spPr>
          <a:xfrm>
            <a:off x="307427" y="5939099"/>
            <a:ext cx="682752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zh-CN" altLang="en-US" sz="1400" dirty="0">
                <a:solidFill>
                  <a:srgbClr val="05073B"/>
                </a:solidFill>
                <a:latin typeface="-apple-system"/>
              </a:rPr>
              <a:t>转换后的格式</a:t>
            </a:r>
            <a:r>
              <a:rPr lang="en-US" altLang="zh-CN" sz="1400" dirty="0">
                <a:solidFill>
                  <a:srgbClr val="05073B"/>
                </a:solidFill>
                <a:latin typeface="-apple-system"/>
              </a:rPr>
              <a:t>:</a:t>
            </a:r>
          </a:p>
          <a:p>
            <a:r>
              <a:rPr lang="zh-CN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杨观赐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杨静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苏志东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陈占杰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改进的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YOLO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特征提取算法及其在服务机器人隐私情境检测中的应用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[J]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en-US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自动化学报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44(12)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2238-2249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lang="zh-CN" altLang="en-US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49899C-086B-C554-961F-CBC7A75E05EF}"/>
              </a:ext>
            </a:extLst>
          </p:cNvPr>
          <p:cNvSpPr txBox="1"/>
          <p:nvPr/>
        </p:nvSpPr>
        <p:spPr>
          <a:xfrm>
            <a:off x="2767438" y="4391852"/>
            <a:ext cx="7290370" cy="132343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1600" b="1" dirty="0">
                <a:solidFill>
                  <a:srgbClr val="FF0000"/>
                </a:solidFill>
              </a:rPr>
              <a:t>日期：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由于期刊论文发表的周期较长，参考文献中给出的日期不一定是论文见刊日期。一定要打开这篇论文查看。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从论文中找出全部作者。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/>
              <a:t>页码：参考文献列表中给出页码；如果未给出，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打开这篇论文查看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标点符号：该参考文献模板要求逗号、冒号和点全为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全角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百度如何输入全角标点符号，只是标点符号为全角，其他未半角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7C86BE-DE93-B841-0F77-7E64B9C9605B}"/>
              </a:ext>
            </a:extLst>
          </p:cNvPr>
          <p:cNvSpPr txBox="1"/>
          <p:nvPr/>
        </p:nvSpPr>
        <p:spPr>
          <a:xfrm>
            <a:off x="0" y="0"/>
            <a:ext cx="610362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格式：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>
                <a:solidFill>
                  <a:srgbClr val="FF0000"/>
                </a:solidFill>
              </a:rPr>
              <a:t>作者名</a:t>
            </a:r>
            <a:r>
              <a:rPr lang="en-US" altLang="zh-CN" sz="1400" b="1" dirty="0">
                <a:solidFill>
                  <a:srgbClr val="FF0000"/>
                </a:solidFill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</a:rPr>
              <a:t>文献名</a:t>
            </a:r>
            <a:r>
              <a:rPr lang="en-US" altLang="zh-CN" sz="1400" b="1" dirty="0">
                <a:solidFill>
                  <a:srgbClr val="FF0000"/>
                </a:solidFill>
              </a:rPr>
              <a:t>[</a:t>
            </a:r>
            <a:r>
              <a:rPr lang="zh-CN" altLang="en-US" sz="1400" b="1" dirty="0">
                <a:solidFill>
                  <a:srgbClr val="FF0000"/>
                </a:solidFill>
              </a:rPr>
              <a:t>文献类型标识</a:t>
            </a:r>
            <a:r>
              <a:rPr lang="en-US" altLang="zh-CN" sz="1400" b="1" dirty="0">
                <a:solidFill>
                  <a:srgbClr val="FF0000"/>
                </a:solidFill>
              </a:rPr>
              <a:t>]. </a:t>
            </a:r>
            <a:r>
              <a:rPr lang="zh-CN" altLang="en-US" sz="1400" b="1" dirty="0">
                <a:solidFill>
                  <a:srgbClr val="FF0000"/>
                </a:solidFill>
              </a:rPr>
              <a:t>文献发行机构，时间，期（卷）：页码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3E5505-1146-F8AA-AC3F-CCD5FB7AC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5" y="1966295"/>
            <a:ext cx="6698560" cy="12040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1C2D98-1440-36AD-6A5E-32D3935499DE}"/>
              </a:ext>
            </a:extLst>
          </p:cNvPr>
          <p:cNvSpPr txBox="1"/>
          <p:nvPr/>
        </p:nvSpPr>
        <p:spPr>
          <a:xfrm>
            <a:off x="307427" y="3244714"/>
            <a:ext cx="610519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杨观赐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杨静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苏志东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&amp;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陈占杰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(2018).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改进的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YOLO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特征提取算法及其在服务机器人隐私情境检测中的应用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zh-CN" alt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自动化学报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44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(12), 2238-2249.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BE33A8-D47C-020D-5762-35088D3A4014}"/>
              </a:ext>
            </a:extLst>
          </p:cNvPr>
          <p:cNvSpPr txBox="1"/>
          <p:nvPr/>
        </p:nvSpPr>
        <p:spPr>
          <a:xfrm>
            <a:off x="88681" y="1696159"/>
            <a:ext cx="1227740" cy="316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1400" b="0" i="0" dirty="0">
                <a:solidFill>
                  <a:srgbClr val="05073B"/>
                </a:solidFill>
                <a:effectLst/>
                <a:latin typeface="-apple-system"/>
              </a:rPr>
              <a:t>中文论文：</a:t>
            </a:r>
            <a:endParaRPr lang="en-US" altLang="zh-CN" sz="1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9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114D2-37DC-A287-65A4-AB99D0BC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21" y="773721"/>
            <a:ext cx="11220881" cy="5510202"/>
          </a:xfrm>
        </p:spPr>
        <p:txBody>
          <a:bodyPr/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为撰写或编辑论文和著作而引用的有关文献信息资源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文献资源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期刊（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J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ournal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会议集（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C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onference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专著（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M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onograph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学位论文（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D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egree thesis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报纸文章（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N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ews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报告（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R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eport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标准（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S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tandard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专利（</a:t>
            </a:r>
            <a:r>
              <a:rPr lang="en-US" altLang="zh-CN" dirty="0">
                <a:solidFill>
                  <a:srgbClr val="FF0000"/>
                </a:solidFill>
                <a:latin typeface="-apple-system"/>
              </a:rPr>
              <a:t>P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atent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）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网络资料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(online)</a:t>
            </a:r>
          </a:p>
          <a:p>
            <a:pPr lvl="1"/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…</a:t>
            </a:r>
          </a:p>
          <a:p>
            <a:pPr lvl="1"/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64530-58E6-96AE-B3F7-0D152534EA2F}"/>
              </a:ext>
            </a:extLst>
          </p:cNvPr>
          <p:cNvSpPr txBox="1"/>
          <p:nvPr/>
        </p:nvSpPr>
        <p:spPr>
          <a:xfrm>
            <a:off x="0" y="61111"/>
            <a:ext cx="197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参考文献：</a:t>
            </a:r>
          </a:p>
        </p:txBody>
      </p:sp>
    </p:spTree>
    <p:extLst>
      <p:ext uri="{BB962C8B-B14F-4D97-AF65-F5344CB8AC3E}">
        <p14:creationId xmlns:p14="http://schemas.microsoft.com/office/powerpoint/2010/main" val="88416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114D2-37DC-A287-65A4-AB99D0BC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943" y="673899"/>
            <a:ext cx="11220881" cy="5510202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各种数据库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知网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IEEE Xplore</a:t>
            </a:r>
          </a:p>
          <a:p>
            <a:pPr lvl="1"/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ACM</a:t>
            </a:r>
          </a:p>
          <a:p>
            <a:pPr lvl="1"/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Springer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各个期刊站点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学术网站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百度学术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微软学术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谷歌学术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…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64530-58E6-96AE-B3F7-0D152534EA2F}"/>
              </a:ext>
            </a:extLst>
          </p:cNvPr>
          <p:cNvSpPr txBox="1"/>
          <p:nvPr/>
        </p:nvSpPr>
        <p:spPr>
          <a:xfrm>
            <a:off x="65026" y="48003"/>
            <a:ext cx="3455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如何查找参考文献</a:t>
            </a:r>
          </a:p>
        </p:txBody>
      </p:sp>
    </p:spTree>
    <p:extLst>
      <p:ext uri="{BB962C8B-B14F-4D97-AF65-F5344CB8AC3E}">
        <p14:creationId xmlns:p14="http://schemas.microsoft.com/office/powerpoint/2010/main" val="209579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114D2-37DC-A287-65A4-AB99D0BC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61" y="962971"/>
            <a:ext cx="11339077" cy="523160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根据不同会议集、期刊等给出的具体要求整理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投稿模版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参考文献的组成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谁、什么时间、在哪、发表什么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作者、时间、期刊名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会议名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+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期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/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卷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+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页码、题名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有时，需要提供</a:t>
            </a:r>
            <a:r>
              <a:rPr lang="en-US" altLang="zh-CN" dirty="0" err="1">
                <a:solidFill>
                  <a:srgbClr val="05073B"/>
                </a:solidFill>
                <a:latin typeface="-apple-system"/>
              </a:rPr>
              <a:t>doi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。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DOI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全称为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Digital Object Unique Identifier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，是指数字对象唯一标识符，可以理解为数字资源唯一的“身份证号码”，可以用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DOI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来标识文献、视频、报告或书籍等数字资源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r>
              <a:rPr lang="zh-CN" altLang="en-US" b="1" dirty="0"/>
              <a:t>注意：</a:t>
            </a:r>
            <a:endParaRPr lang="en-US" altLang="zh-CN" b="1" dirty="0"/>
          </a:p>
          <a:p>
            <a:pPr lvl="1"/>
            <a:r>
              <a:rPr lang="zh-CN" altLang="en-US" dirty="0"/>
              <a:t>对于中文参考文献，作者名是：</a:t>
            </a:r>
            <a:r>
              <a:rPr lang="zh-CN" altLang="en-US" dirty="0">
                <a:solidFill>
                  <a:srgbClr val="FF0000"/>
                </a:solidFill>
              </a:rPr>
              <a:t>姓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对于英文参考文献，作者名是：</a:t>
            </a:r>
            <a:r>
              <a:rPr lang="zh-CN" altLang="en-US" dirty="0">
                <a:solidFill>
                  <a:srgbClr val="FF0000"/>
                </a:solidFill>
              </a:rPr>
              <a:t>名</a:t>
            </a:r>
            <a:r>
              <a:rPr lang="en-US" altLang="zh-CN" dirty="0">
                <a:solidFill>
                  <a:srgbClr val="FF0000"/>
                </a:solidFill>
              </a:rPr>
              <a:t>+</a:t>
            </a:r>
            <a:r>
              <a:rPr lang="zh-CN" altLang="en-US" dirty="0">
                <a:solidFill>
                  <a:srgbClr val="FF0000"/>
                </a:solidFill>
              </a:rPr>
              <a:t>姓</a:t>
            </a:r>
            <a:r>
              <a:rPr lang="en-US" altLang="zh-CN" dirty="0"/>
              <a:t>【</a:t>
            </a:r>
            <a:r>
              <a:rPr lang="zh-CN" altLang="en-US" dirty="0"/>
              <a:t>一定要搞清楚</a:t>
            </a:r>
            <a:r>
              <a:rPr lang="en-US" altLang="zh-CN" dirty="0"/>
              <a:t>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64530-58E6-96AE-B3F7-0D152534EA2F}"/>
              </a:ext>
            </a:extLst>
          </p:cNvPr>
          <p:cNvSpPr txBox="1"/>
          <p:nvPr/>
        </p:nvSpPr>
        <p:spPr>
          <a:xfrm>
            <a:off x="65026" y="48003"/>
            <a:ext cx="3455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如何整理参考文献</a:t>
            </a:r>
          </a:p>
        </p:txBody>
      </p:sp>
    </p:spTree>
    <p:extLst>
      <p:ext uri="{BB962C8B-B14F-4D97-AF65-F5344CB8AC3E}">
        <p14:creationId xmlns:p14="http://schemas.microsoft.com/office/powerpoint/2010/main" val="421278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114D2-37DC-A287-65A4-AB99D0BC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63" y="632778"/>
            <a:ext cx="11674357" cy="416782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根据待研究的问题，搜索参考文献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例如，学习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YOLO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相关的知识，在谷歌学术网站上搜索相关文献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为演示需要，在某学术镜像网站上搜索两篇论文：一篇期刊论文，一篇会议论文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64530-58E6-96AE-B3F7-0D152534EA2F}"/>
              </a:ext>
            </a:extLst>
          </p:cNvPr>
          <p:cNvSpPr txBox="1"/>
          <p:nvPr/>
        </p:nvSpPr>
        <p:spPr>
          <a:xfrm>
            <a:off x="65026" y="48003"/>
            <a:ext cx="3455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一个具体示例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70519D-A781-937F-5138-08CFE996B6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12" y="1862905"/>
            <a:ext cx="6751728" cy="498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7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3ACDCC-F385-E4B7-7CAB-70B6CACEC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41" y="0"/>
            <a:ext cx="10987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5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B8FCB3-4A2A-C8EF-F1DD-6DE142D25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47" y="0"/>
            <a:ext cx="9896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92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A114D2-37DC-A287-65A4-AB99D0BC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6" y="2358175"/>
            <a:ext cx="11868153" cy="409162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【1】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根据待研究的问题，搜索参考文献：查经典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+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查新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(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最近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3-5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年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)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例如，学习</a:t>
            </a:r>
            <a:r>
              <a:rPr lang="en-US" altLang="zh-CN" dirty="0">
                <a:solidFill>
                  <a:srgbClr val="05073B"/>
                </a:solidFill>
                <a:latin typeface="-apple-system"/>
              </a:rPr>
              <a:t>YOLO</a:t>
            </a:r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相关的知识，在谷歌学术网站上搜索相关文献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为演示需要，在某学术镜像网站上搜索两篇论文：一篇期刊论文，一篇会议论文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会议论文：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Huang, Rachel, Jonathan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Pedoeem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Cuixian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Chen. "YOLO-LITE: a real-time object detection algorithm optimized for non-GPU computers."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IEEE international conference on big data (big data)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1"/>
            <a:r>
              <a:rPr lang="zh-CN" altLang="en-US" dirty="0">
                <a:solidFill>
                  <a:srgbClr val="05073B"/>
                </a:solidFill>
                <a:latin typeface="-apple-system"/>
              </a:rPr>
              <a:t>期刊论文：</a:t>
            </a:r>
            <a:endParaRPr lang="en-US" altLang="zh-CN" dirty="0">
              <a:solidFill>
                <a:srgbClr val="05073B"/>
              </a:solidFill>
              <a:latin typeface="-apple-system"/>
            </a:endParaRPr>
          </a:p>
          <a:p>
            <a:pPr lvl="2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Fang, Wei, Lin Wang, and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Peiming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Ren. "Tinier-YOLO: A real-time object detection method for constrained environments."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8 (2019): 1935-1944.</a:t>
            </a:r>
          </a:p>
          <a:p>
            <a:pPr marL="228600" lvl="2">
              <a:spcBef>
                <a:spcPts val="1000"/>
              </a:spcBef>
            </a:pPr>
            <a:r>
              <a:rPr lang="en-US" altLang="zh-CN" sz="2800" dirty="0">
                <a:solidFill>
                  <a:srgbClr val="05073B"/>
                </a:solidFill>
                <a:latin typeface="-apple-system"/>
              </a:rPr>
              <a:t>【2】</a:t>
            </a:r>
            <a:r>
              <a:rPr lang="zh-CN" altLang="en-US" sz="2800" dirty="0">
                <a:solidFill>
                  <a:srgbClr val="05073B"/>
                </a:solidFill>
                <a:latin typeface="-apple-system"/>
              </a:rPr>
              <a:t>根据要求整理参考文献</a:t>
            </a:r>
            <a:endParaRPr lang="en-US" altLang="zh-CN" sz="2800" dirty="0">
              <a:solidFill>
                <a:srgbClr val="05073B"/>
              </a:solidFill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F64530-58E6-96AE-B3F7-0D152534EA2F}"/>
              </a:ext>
            </a:extLst>
          </p:cNvPr>
          <p:cNvSpPr txBox="1"/>
          <p:nvPr/>
        </p:nvSpPr>
        <p:spPr>
          <a:xfrm>
            <a:off x="65026" y="0"/>
            <a:ext cx="115935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/>
              <a:t>不同刊物对参考文献格式的要求不同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/>
              <a:t>下面结合一个具体示例说明如何整理参考文献格式</a:t>
            </a:r>
            <a:endParaRPr lang="en-US" altLang="zh-CN" sz="3200" dirty="0"/>
          </a:p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3200" dirty="0"/>
              <a:t>主要以英文参考文献为例。类似地，可以整理中文参考文献格式</a:t>
            </a:r>
          </a:p>
        </p:txBody>
      </p:sp>
    </p:spTree>
    <p:extLst>
      <p:ext uri="{BB962C8B-B14F-4D97-AF65-F5344CB8AC3E}">
        <p14:creationId xmlns:p14="http://schemas.microsoft.com/office/powerpoint/2010/main" val="186493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D7123EE-B8E9-AA80-8B61-226D91C7C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6875"/>
            <a:ext cx="8797741" cy="41151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9CAE0F1-39BA-949F-FCB4-BB156BDB3E90}"/>
              </a:ext>
            </a:extLst>
          </p:cNvPr>
          <p:cNvSpPr txBox="1"/>
          <p:nvPr/>
        </p:nvSpPr>
        <p:spPr>
          <a:xfrm>
            <a:off x="57148" y="2622762"/>
            <a:ext cx="6511289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zh-CN" altLang="en-US" sz="1400" dirty="0">
                <a:solidFill>
                  <a:srgbClr val="05073B"/>
                </a:solidFill>
                <a:latin typeface="-apple-system"/>
              </a:rPr>
              <a:t>会议论文：</a:t>
            </a:r>
            <a:endParaRPr lang="en-US" altLang="zh-CN" sz="1400" dirty="0">
              <a:solidFill>
                <a:srgbClr val="05073B"/>
              </a:solidFill>
              <a:latin typeface="-apple-system"/>
            </a:endParaRPr>
          </a:p>
          <a:p>
            <a:pPr marL="0" lvl="2"/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Huang, Rachel, Jonathan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Pedoeem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Cuixian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Chen. "YOLO-LITE: a real-time object detection algorithm optimized for non-GPU computers." </a:t>
            </a:r>
            <a:r>
              <a:rPr lang="en-US" altLang="zh-CN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IEEE international conference on big data (big data)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  <a:endParaRPr lang="en-US" altLang="zh-CN" sz="1400" dirty="0">
              <a:solidFill>
                <a:srgbClr val="05073B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647682-06C9-5B5A-CA96-D6F35CCE3992}"/>
              </a:ext>
            </a:extLst>
          </p:cNvPr>
          <p:cNvSpPr txBox="1"/>
          <p:nvPr/>
        </p:nvSpPr>
        <p:spPr>
          <a:xfrm>
            <a:off x="0" y="5783854"/>
            <a:ext cx="682752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/>
            <a:r>
              <a:rPr lang="zh-CN" altLang="en-US" sz="1400" dirty="0">
                <a:solidFill>
                  <a:srgbClr val="05073B"/>
                </a:solidFill>
                <a:latin typeface="-apple-system"/>
              </a:rPr>
              <a:t>转换后的格式：</a:t>
            </a:r>
            <a:endParaRPr lang="en-US" altLang="zh-CN" sz="1400" dirty="0">
              <a:solidFill>
                <a:srgbClr val="05073B"/>
              </a:solidFill>
              <a:latin typeface="-apple-system"/>
            </a:endParaRPr>
          </a:p>
          <a:p>
            <a:pPr marL="0" lvl="2"/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 Huang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Pedoeem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 Chen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YOLO-LITE: A real-time object detection algorithm optimized for non-GPU computers[C]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IEEE International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onference on Big </a:t>
            </a:r>
            <a:r>
              <a:rPr lang="en-US" altLang="zh-CN" sz="1400" dirty="0">
                <a:solidFill>
                  <a:srgbClr val="222222"/>
                </a:solidFill>
                <a:latin typeface="Arial" panose="020B0604020202020204" pitchFamily="34" charset="0"/>
              </a:rPr>
              <a:t>D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ata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400" b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2503-2510</a:t>
            </a:r>
            <a:r>
              <a:rPr lang="zh-CN" altLang="en-US" sz="14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lang="en-US" altLang="zh-CN" sz="1400" dirty="0">
              <a:solidFill>
                <a:srgbClr val="05073B"/>
              </a:solidFill>
              <a:latin typeface="-apple-system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49899C-086B-C554-961F-CBC7A75E05EF}"/>
              </a:ext>
            </a:extLst>
          </p:cNvPr>
          <p:cNvSpPr txBox="1"/>
          <p:nvPr/>
        </p:nvSpPr>
        <p:spPr>
          <a:xfrm>
            <a:off x="57150" y="3626507"/>
            <a:ext cx="6579869" cy="206210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注意哪个是姓、哪个是名：</a:t>
            </a:r>
            <a:r>
              <a:rPr lang="en-US" altLang="zh-CN" sz="16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Huang, Rachel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。如果搞不清楚的话，需要打开这篇论文查看。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从论文中找出全部作者。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/>
              <a:t>日期：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打开这篇论文查看</a:t>
            </a:r>
            <a:endParaRPr lang="en-US" altLang="zh-CN" sz="1600" dirty="0"/>
          </a:p>
          <a:p>
            <a:pPr marL="342900" indent="-342900">
              <a:buFontTx/>
              <a:buAutoNum type="arabicPeriod"/>
            </a:pPr>
            <a:r>
              <a:rPr lang="zh-CN" altLang="en-US" sz="1600" dirty="0"/>
              <a:t>页码：参考文献列表中给出页码；如果未给出，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打开这篇论文查看</a:t>
            </a:r>
            <a:endParaRPr lang="en-US" altLang="zh-CN" sz="1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标点符号：该参考文献模板要求逗号、冒号和点全为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全角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</a:rPr>
              <a:t>百度如何输入全角标点符号，只是标点符号为全角，其他未半角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</a:rPr>
              <a:t>】</a:t>
            </a:r>
          </a:p>
          <a:p>
            <a:r>
              <a:rPr lang="en-US" altLang="zh-CN" sz="1600" dirty="0">
                <a:solidFill>
                  <a:srgbClr val="222222"/>
                </a:solidFill>
                <a:latin typeface="Arial" panose="020B0604020202020204" pitchFamily="34" charset="0"/>
              </a:rPr>
              <a:t>5. </a:t>
            </a:r>
            <a:r>
              <a:rPr lang="zh-CN" altLang="en-US" sz="1600" dirty="0">
                <a:solidFill>
                  <a:srgbClr val="222222"/>
                </a:solidFill>
                <a:latin typeface="Arial" panose="020B0604020202020204" pitchFamily="34" charset="0"/>
              </a:rPr>
              <a:t>注意大小写：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参考文献名，只有第一个英文的首字母大写；期刊、会议名首字母大写（虚词、助词除外）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3B7BEF-DEDB-9B04-78C4-994DF5CC4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" y="553511"/>
            <a:ext cx="3242312" cy="20559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FE5B5A9-43D3-33D8-4CEE-78EF529D4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589" y="3036739"/>
            <a:ext cx="3031458" cy="3781718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5E481F9-017C-779B-4BC0-D3A027C5647B}"/>
              </a:ext>
            </a:extLst>
          </p:cNvPr>
          <p:cNvSpPr txBox="1"/>
          <p:nvPr/>
        </p:nvSpPr>
        <p:spPr>
          <a:xfrm>
            <a:off x="-7620" y="0"/>
            <a:ext cx="6103620" cy="523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格式：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r>
              <a:rPr lang="zh-CN" altLang="en-US" sz="1400" b="1" dirty="0">
                <a:solidFill>
                  <a:srgbClr val="FF0000"/>
                </a:solidFill>
              </a:rPr>
              <a:t>作者名</a:t>
            </a:r>
            <a:r>
              <a:rPr lang="en-US" altLang="zh-CN" sz="1400" b="1" dirty="0">
                <a:solidFill>
                  <a:srgbClr val="FF0000"/>
                </a:solidFill>
              </a:rPr>
              <a:t>. </a:t>
            </a:r>
            <a:r>
              <a:rPr lang="zh-CN" altLang="en-US" sz="1400" b="1" dirty="0">
                <a:solidFill>
                  <a:srgbClr val="FF0000"/>
                </a:solidFill>
              </a:rPr>
              <a:t>文献名</a:t>
            </a:r>
            <a:r>
              <a:rPr lang="en-US" altLang="zh-CN" sz="1400" b="1" dirty="0">
                <a:solidFill>
                  <a:srgbClr val="FF0000"/>
                </a:solidFill>
              </a:rPr>
              <a:t>[</a:t>
            </a:r>
            <a:r>
              <a:rPr lang="zh-CN" altLang="en-US" sz="1400" b="1" dirty="0">
                <a:solidFill>
                  <a:srgbClr val="FF0000"/>
                </a:solidFill>
              </a:rPr>
              <a:t>文献类型标识</a:t>
            </a:r>
            <a:r>
              <a:rPr lang="en-US" altLang="zh-CN" sz="1400" b="1" dirty="0">
                <a:solidFill>
                  <a:srgbClr val="FF0000"/>
                </a:solidFill>
              </a:rPr>
              <a:t>]. </a:t>
            </a:r>
            <a:r>
              <a:rPr lang="zh-CN" altLang="en-US" sz="1400" b="1" dirty="0">
                <a:solidFill>
                  <a:srgbClr val="FF0000"/>
                </a:solidFill>
              </a:rPr>
              <a:t>文献发行机构，时间，期（卷）：页码</a:t>
            </a:r>
            <a:endParaRPr lang="en-US" altLang="zh-CN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1218</Words>
  <Application>Microsoft Office PowerPoint</Application>
  <PresentationFormat>宽屏</PresentationFormat>
  <Paragraphs>92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等线</vt:lpstr>
      <vt:lpstr>等线 Light</vt:lpstr>
      <vt:lpstr>宋体</vt:lpstr>
      <vt:lpstr>Arial</vt:lpstr>
      <vt:lpstr>Wingdings</vt:lpstr>
      <vt:lpstr>Office 主题​​</vt:lpstr>
      <vt:lpstr>参考文献格式整理简明教程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参考文献整理</dc:title>
  <dc:creator>Eric Wang</dc:creator>
  <cp:lastModifiedBy>Eric Wang</cp:lastModifiedBy>
  <cp:revision>14</cp:revision>
  <dcterms:created xsi:type="dcterms:W3CDTF">2024-01-23T01:41:53Z</dcterms:created>
  <dcterms:modified xsi:type="dcterms:W3CDTF">2024-01-23T08:55:53Z</dcterms:modified>
</cp:coreProperties>
</file>