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3" r:id="rId2"/>
    <p:sldMasterId id="2147483715" r:id="rId3"/>
  </p:sldMasterIdLst>
  <p:notesMasterIdLst>
    <p:notesMasterId r:id="rId25"/>
  </p:notesMasterIdLst>
  <p:sldIdLst>
    <p:sldId id="258" r:id="rId4"/>
    <p:sldId id="256" r:id="rId5"/>
    <p:sldId id="259" r:id="rId6"/>
    <p:sldId id="260" r:id="rId7"/>
    <p:sldId id="262" r:id="rId8"/>
    <p:sldId id="326" r:id="rId9"/>
    <p:sldId id="304" r:id="rId10"/>
    <p:sldId id="309" r:id="rId11"/>
    <p:sldId id="263" r:id="rId12"/>
    <p:sldId id="264" r:id="rId13"/>
    <p:sldId id="324" r:id="rId14"/>
    <p:sldId id="325" r:id="rId15"/>
    <p:sldId id="310" r:id="rId16"/>
    <p:sldId id="328" r:id="rId17"/>
    <p:sldId id="327" r:id="rId18"/>
    <p:sldId id="265" r:id="rId19"/>
    <p:sldId id="320" r:id="rId20"/>
    <p:sldId id="330" r:id="rId21"/>
    <p:sldId id="329" r:id="rId22"/>
    <p:sldId id="331" r:id="rId23"/>
    <p:sldId id="31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90" autoAdjust="0"/>
    <p:restoredTop sz="92585" autoAdjust="0"/>
  </p:normalViewPr>
  <p:slideViewPr>
    <p:cSldViewPr>
      <p:cViewPr varScale="1">
        <p:scale>
          <a:sx n="69" d="100"/>
          <a:sy n="69" d="100"/>
        </p:scale>
        <p:origin x="-27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eff:Documents:Papers%20and%20Lectures%20a:Fuel%20Prices%202000%20-%20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style val="18"/>
  <c:chart>
    <c:title>
      <c:tx>
        <c:rich>
          <a:bodyPr/>
          <a:lstStyle/>
          <a:p>
            <a:pPr>
              <a:defRPr sz="2400" baseline="0"/>
            </a:pPr>
            <a:r>
              <a:rPr lang="en-US" sz="2800" baseline="0" dirty="0"/>
              <a:t>Aviation Fuel </a:t>
            </a:r>
            <a:r>
              <a:rPr lang="en-US" sz="2800" baseline="0" dirty="0" smtClean="0"/>
              <a:t>-  Price </a:t>
            </a:r>
            <a:r>
              <a:rPr lang="en-US" sz="2800" baseline="0" dirty="0"/>
              <a:t>$/US </a:t>
            </a:r>
            <a:r>
              <a:rPr lang="en-US" sz="2800" baseline="0" dirty="0" smtClean="0"/>
              <a:t>Gallon</a:t>
            </a:r>
            <a:endParaRPr lang="en-US" sz="2800" baseline="0" dirty="0"/>
          </a:p>
        </c:rich>
      </c:tx>
      <c:layout>
        <c:manualLayout>
          <c:xMode val="edge"/>
          <c:yMode val="edge"/>
          <c:x val="0.37088106764753809"/>
          <c:y val="0"/>
        </c:manualLayout>
      </c:layout>
    </c:title>
    <c:plotArea>
      <c:layout>
        <c:manualLayout>
          <c:layoutTarget val="inner"/>
          <c:xMode val="edge"/>
          <c:yMode val="edge"/>
          <c:x val="6.0313488369119921E-2"/>
          <c:y val="6.0523453692702608E-2"/>
          <c:w val="0.91526594397752292"/>
          <c:h val="0.75168535224487731"/>
        </c:manualLayout>
      </c:layout>
      <c:barChart>
        <c:barDir val="col"/>
        <c:grouping val="clustered"/>
        <c:ser>
          <c:idx val="0"/>
          <c:order val="0"/>
          <c:tx>
            <c:strRef>
              <c:f>'[Fuel Prices 2000 - 2014.xlsx]Sheet1'!$D$3</c:f>
              <c:strCache>
                <c:ptCount val="1"/>
                <c:pt idx="0">
                  <c:v>Price</c:v>
                </c:pt>
              </c:strCache>
            </c:strRef>
          </c:tx>
          <c:cat>
            <c:numRef>
              <c:f>'[Fuel Prices 2000 - 2014.xlsx]Sheet1'!$C$4:$C$18</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'[Fuel Prices 2000 - 2014.xlsx]Sheet1'!$D$4:$D$18</c:f>
              <c:numCache>
                <c:formatCode>General</c:formatCode>
                <c:ptCount val="15"/>
                <c:pt idx="0">
                  <c:v>0.8600000000000001</c:v>
                </c:pt>
                <c:pt idx="1">
                  <c:v>0.81</c:v>
                </c:pt>
                <c:pt idx="2">
                  <c:v>0.73000000000000009</c:v>
                </c:pt>
                <c:pt idx="3">
                  <c:v>0.8600000000000001</c:v>
                </c:pt>
                <c:pt idx="4">
                  <c:v>1.1900000000000002</c:v>
                </c:pt>
                <c:pt idx="5">
                  <c:v>1.7100000000000002</c:v>
                </c:pt>
                <c:pt idx="6">
                  <c:v>2.02</c:v>
                </c:pt>
                <c:pt idx="7">
                  <c:v>2.15</c:v>
                </c:pt>
                <c:pt idx="8">
                  <c:v>3.23</c:v>
                </c:pt>
                <c:pt idx="9">
                  <c:v>1.87</c:v>
                </c:pt>
                <c:pt idx="10">
                  <c:v>2.25</c:v>
                </c:pt>
                <c:pt idx="11">
                  <c:v>3.03</c:v>
                </c:pt>
                <c:pt idx="12">
                  <c:v>3.15</c:v>
                </c:pt>
                <c:pt idx="13">
                  <c:v>2.9899999999999998</c:v>
                </c:pt>
                <c:pt idx="14">
                  <c:v>2.92</c:v>
                </c:pt>
              </c:numCache>
            </c:numRef>
          </c:val>
        </c:ser>
        <c:dLbls/>
        <c:axId val="47418752"/>
        <c:axId val="47642112"/>
      </c:barChart>
      <c:catAx>
        <c:axId val="47418752"/>
        <c:scaling>
          <c:orientation val="minMax"/>
        </c:scaling>
        <c:axPos val="b"/>
        <c:title>
          <c:tx>
            <c:rich>
              <a:bodyPr/>
              <a:lstStyle/>
              <a:p>
                <a:pPr>
                  <a:defRPr sz="1200"/>
                </a:pPr>
                <a:r>
                  <a:rPr lang="en-US" sz="2800"/>
                  <a:t>Year</a:t>
                </a:r>
                <a:endParaRPr lang="en-US" sz="1200"/>
              </a:p>
            </c:rich>
          </c:tx>
          <c:layout>
            <c:manualLayout>
              <c:xMode val="edge"/>
              <c:yMode val="edge"/>
              <c:x val="0.48748585149676205"/>
              <c:y val="0.89451886072395193"/>
            </c:manualLayout>
          </c:layout>
        </c:title>
        <c:numFmt formatCode="General" sourceLinked="1"/>
        <c:tickLblPos val="nextTo"/>
        <c:txPr>
          <a:bodyPr/>
          <a:lstStyle/>
          <a:p>
            <a:pPr>
              <a:defRPr sz="1800" b="1"/>
            </a:pPr>
            <a:endParaRPr lang="en-US"/>
          </a:p>
        </c:txPr>
        <c:crossAx val="47642112"/>
        <c:crosses val="autoZero"/>
        <c:auto val="1"/>
        <c:lblAlgn val="ctr"/>
        <c:lblOffset val="100"/>
      </c:catAx>
      <c:valAx>
        <c:axId val="47642112"/>
        <c:scaling>
          <c:orientation val="minMax"/>
        </c:scaling>
        <c:axPos val="l"/>
        <c:majorGridlines/>
        <c:numFmt formatCode="General" sourceLinked="1"/>
        <c:tickLblPos val="nextTo"/>
        <c:txPr>
          <a:bodyPr/>
          <a:lstStyle/>
          <a:p>
            <a:pPr>
              <a:defRPr sz="1600" b="1"/>
            </a:pPr>
            <a:endParaRPr lang="en-US"/>
          </a:p>
        </c:txPr>
        <c:crossAx val="47418752"/>
        <c:crosses val="autoZero"/>
        <c:crossBetween val="between"/>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9B8CC6-F0EA-4772-949B-C1EFD335422A}" type="datetimeFigureOut">
              <a:rPr lang="en-GB" smtClean="0"/>
              <a:pPr/>
              <a:t>06/11/2014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B5276-6710-4AC3-8CD9-9AC88B76B19D}" type="slidenum">
              <a:rPr lang="en-GB" smtClean="0"/>
              <a:pPr/>
              <a:t>‹#›</a:t>
            </a:fld>
            <a:endParaRPr lang="en-GB"/>
          </a:p>
        </p:txBody>
      </p:sp>
    </p:spTree>
    <p:extLst>
      <p:ext uri="{BB962C8B-B14F-4D97-AF65-F5344CB8AC3E}">
        <p14:creationId xmlns:p14="http://schemas.microsoft.com/office/powerpoint/2010/main" xmlns="" val="189718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D8B71A1-40B0-434E-8E57-BBB983B2ECD5}" type="slidenum">
              <a:rPr lang="en-GB"/>
              <a:pPr/>
              <a:t>7</a:t>
            </a:fld>
            <a:endParaRPr lang="en-GB"/>
          </a:p>
        </p:txBody>
      </p:sp>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p:txBody>
          <a:bodyPr/>
          <a:lstStyle/>
          <a:p>
            <a:pPr>
              <a:spcBef>
                <a:spcPct val="0"/>
              </a:spcBef>
            </a:pPr>
            <a:endParaRPr lang="en-US"/>
          </a:p>
        </p:txBody>
      </p:sp>
      <p:sp>
        <p:nvSpPr>
          <p:cNvPr id="174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DBD7C64-E9F8-4986-8965-DB5C27584001}" type="slidenum">
              <a:rPr lang="en-US" sz="1200">
                <a:latin typeface="Calibri" pitchFamily="34" charset="0"/>
              </a:rPr>
              <a:pPr algn="r"/>
              <a:t>7</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3D0F8E98-B5A2-40DB-83B1-2FD17F690C43}"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66465EB-3B17-4914-8B32-DB24D04BD34E}"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C97428B-BE04-4BA0-90D8-D7AE490678D7}"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6B2D5B6-577C-4135-AE1C-715BB270D137}"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GB">
              <a:solidFill>
                <a:srgbClr val="FFFFFF"/>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GB">
              <a:solidFill>
                <a:srgbClr val="FFFFFF"/>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25ED7DA7-2A6E-4168-AB48-2134191D6E22}"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9010401-9A1D-480A-BC2F-9F827B7A9DD8}"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solidFill>
                <a:srgbClr val="FFFFFF"/>
              </a:solidFill>
            </a:endParaRPr>
          </a:p>
        </p:txBody>
      </p:sp>
      <p:sp>
        <p:nvSpPr>
          <p:cNvPr id="5" name="Footer Placeholder 4"/>
          <p:cNvSpPr>
            <a:spLocks noGrp="1"/>
          </p:cNvSpPr>
          <p:nvPr>
            <p:ph type="ftr" sz="quarter" idx="11"/>
          </p:nvPr>
        </p:nvSpPr>
        <p:spPr/>
        <p:txBody>
          <a:bodyPr/>
          <a:lstStyle/>
          <a:p>
            <a:endParaRPr lang="en-GB">
              <a:solidFill>
                <a:srgbClr val="FFFFFF"/>
              </a:solidFill>
            </a:endParaRPr>
          </a:p>
        </p:txBody>
      </p:sp>
      <p:sp>
        <p:nvSpPr>
          <p:cNvPr id="6" name="Slide Number Placeholder 5"/>
          <p:cNvSpPr>
            <a:spLocks noGrp="1"/>
          </p:cNvSpPr>
          <p:nvPr>
            <p:ph type="sldNum" sz="quarter" idx="12"/>
          </p:nvPr>
        </p:nvSpPr>
        <p:spPr/>
        <p:txBody>
          <a:bodyPr/>
          <a:lstStyle/>
          <a:p>
            <a:fld id="{3D0F8E98-B5A2-40DB-83B1-2FD17F690C43}"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solidFill>
                <a:srgbClr val="FFFFFF"/>
              </a:solidFill>
            </a:endParaRPr>
          </a:p>
        </p:txBody>
      </p:sp>
      <p:sp>
        <p:nvSpPr>
          <p:cNvPr id="5" name="Footer Placeholder 4"/>
          <p:cNvSpPr>
            <a:spLocks noGrp="1"/>
          </p:cNvSpPr>
          <p:nvPr>
            <p:ph type="ftr" sz="quarter" idx="11"/>
          </p:nvPr>
        </p:nvSpPr>
        <p:spPr/>
        <p:txBody>
          <a:bodyPr/>
          <a:lstStyle/>
          <a:p>
            <a:endParaRPr lang="en-GB">
              <a:solidFill>
                <a:srgbClr val="FFFFFF"/>
              </a:solidFill>
            </a:endParaRPr>
          </a:p>
        </p:txBody>
      </p:sp>
      <p:sp>
        <p:nvSpPr>
          <p:cNvPr id="6" name="Slide Number Placeholder 5"/>
          <p:cNvSpPr>
            <a:spLocks noGrp="1"/>
          </p:cNvSpPr>
          <p:nvPr>
            <p:ph type="sldNum" sz="quarter" idx="12"/>
          </p:nvPr>
        </p:nvSpPr>
        <p:spPr/>
        <p:txBody>
          <a:bodyPr/>
          <a:lstStyle/>
          <a:p>
            <a:fld id="{99796637-EDC1-4B9A-9398-6BCDEAF4DB35}"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solidFill>
                <a:srgbClr val="FFFFFF"/>
              </a:solidFill>
            </a:endParaRPr>
          </a:p>
        </p:txBody>
      </p:sp>
      <p:sp>
        <p:nvSpPr>
          <p:cNvPr id="5" name="Footer Placeholder 4"/>
          <p:cNvSpPr>
            <a:spLocks noGrp="1"/>
          </p:cNvSpPr>
          <p:nvPr>
            <p:ph type="ftr" sz="quarter" idx="11"/>
          </p:nvPr>
        </p:nvSpPr>
        <p:spPr/>
        <p:txBody>
          <a:bodyPr/>
          <a:lstStyle/>
          <a:p>
            <a:endParaRPr lang="en-GB">
              <a:solidFill>
                <a:srgbClr val="FFFFFF"/>
              </a:solidFill>
            </a:endParaRPr>
          </a:p>
        </p:txBody>
      </p:sp>
      <p:sp>
        <p:nvSpPr>
          <p:cNvPr id="6" name="Slide Number Placeholder 5"/>
          <p:cNvSpPr>
            <a:spLocks noGrp="1"/>
          </p:cNvSpPr>
          <p:nvPr>
            <p:ph type="sldNum" sz="quarter" idx="12"/>
          </p:nvPr>
        </p:nvSpPr>
        <p:spPr/>
        <p:txBody>
          <a:bodyPr/>
          <a:lstStyle/>
          <a:p>
            <a:fld id="{7FE46CF7-A127-4E98-826B-19633BAF0074}"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solidFill>
                <a:srgbClr val="FFFFFF"/>
              </a:solidFill>
            </a:endParaRPr>
          </a:p>
        </p:txBody>
      </p:sp>
      <p:sp>
        <p:nvSpPr>
          <p:cNvPr id="6" name="Footer Placeholder 5"/>
          <p:cNvSpPr>
            <a:spLocks noGrp="1"/>
          </p:cNvSpPr>
          <p:nvPr>
            <p:ph type="ftr" sz="quarter" idx="11"/>
          </p:nvPr>
        </p:nvSpPr>
        <p:spPr/>
        <p:txBody>
          <a:bodyPr/>
          <a:lstStyle/>
          <a:p>
            <a:endParaRPr lang="en-GB">
              <a:solidFill>
                <a:srgbClr val="FFFFFF"/>
              </a:solidFill>
            </a:endParaRPr>
          </a:p>
        </p:txBody>
      </p:sp>
      <p:sp>
        <p:nvSpPr>
          <p:cNvPr id="7" name="Slide Number Placeholder 6"/>
          <p:cNvSpPr>
            <a:spLocks noGrp="1"/>
          </p:cNvSpPr>
          <p:nvPr>
            <p:ph type="sldNum" sz="quarter" idx="12"/>
          </p:nvPr>
        </p:nvSpPr>
        <p:spPr/>
        <p:txBody>
          <a:bodyPr/>
          <a:lstStyle/>
          <a:p>
            <a:fld id="{145259F4-E83E-4C88-AEC3-D47445D28748}"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solidFill>
                <a:srgbClr val="FFFFFF"/>
              </a:solidFill>
            </a:endParaRPr>
          </a:p>
        </p:txBody>
      </p:sp>
      <p:sp>
        <p:nvSpPr>
          <p:cNvPr id="8" name="Footer Placeholder 7"/>
          <p:cNvSpPr>
            <a:spLocks noGrp="1"/>
          </p:cNvSpPr>
          <p:nvPr>
            <p:ph type="ftr" sz="quarter" idx="11"/>
          </p:nvPr>
        </p:nvSpPr>
        <p:spPr/>
        <p:txBody>
          <a:bodyPr/>
          <a:lstStyle/>
          <a:p>
            <a:endParaRPr lang="en-GB">
              <a:solidFill>
                <a:srgbClr val="FFFFFF"/>
              </a:solidFill>
            </a:endParaRPr>
          </a:p>
        </p:txBody>
      </p:sp>
      <p:sp>
        <p:nvSpPr>
          <p:cNvPr id="9" name="Slide Number Placeholder 8"/>
          <p:cNvSpPr>
            <a:spLocks noGrp="1"/>
          </p:cNvSpPr>
          <p:nvPr>
            <p:ph type="sldNum" sz="quarter" idx="12"/>
          </p:nvPr>
        </p:nvSpPr>
        <p:spPr/>
        <p:txBody>
          <a:bodyPr/>
          <a:lstStyle/>
          <a:p>
            <a:fld id="{DB57EA76-140C-41AE-B702-D1BBD10A1C77}"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99796637-EDC1-4B9A-9398-6BCDEAF4DB35}"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solidFill>
                <a:srgbClr val="FFFFFF"/>
              </a:solidFill>
            </a:endParaRPr>
          </a:p>
        </p:txBody>
      </p:sp>
      <p:sp>
        <p:nvSpPr>
          <p:cNvPr id="4" name="Footer Placeholder 3"/>
          <p:cNvSpPr>
            <a:spLocks noGrp="1"/>
          </p:cNvSpPr>
          <p:nvPr>
            <p:ph type="ftr" sz="quarter" idx="11"/>
          </p:nvPr>
        </p:nvSpPr>
        <p:spPr/>
        <p:txBody>
          <a:bodyPr/>
          <a:lstStyle/>
          <a:p>
            <a:endParaRPr lang="en-GB">
              <a:solidFill>
                <a:srgbClr val="FFFFFF"/>
              </a:solidFill>
            </a:endParaRPr>
          </a:p>
        </p:txBody>
      </p:sp>
      <p:sp>
        <p:nvSpPr>
          <p:cNvPr id="5" name="Slide Number Placeholder 4"/>
          <p:cNvSpPr>
            <a:spLocks noGrp="1"/>
          </p:cNvSpPr>
          <p:nvPr>
            <p:ph type="sldNum" sz="quarter" idx="12"/>
          </p:nvPr>
        </p:nvSpPr>
        <p:spPr/>
        <p:txBody>
          <a:bodyPr/>
          <a:lstStyle/>
          <a:p>
            <a:fld id="{8541A909-E1F9-46EA-97E0-6975019A848D}"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solidFill>
                <a:srgbClr val="FFFFFF"/>
              </a:solidFill>
            </a:endParaRPr>
          </a:p>
        </p:txBody>
      </p:sp>
      <p:sp>
        <p:nvSpPr>
          <p:cNvPr id="3" name="Footer Placeholder 2"/>
          <p:cNvSpPr>
            <a:spLocks noGrp="1"/>
          </p:cNvSpPr>
          <p:nvPr>
            <p:ph type="ftr" sz="quarter" idx="11"/>
          </p:nvPr>
        </p:nvSpPr>
        <p:spPr/>
        <p:txBody>
          <a:bodyPr/>
          <a:lstStyle/>
          <a:p>
            <a:endParaRPr lang="en-GB">
              <a:solidFill>
                <a:srgbClr val="FFFFFF"/>
              </a:solidFill>
            </a:endParaRPr>
          </a:p>
        </p:txBody>
      </p:sp>
      <p:sp>
        <p:nvSpPr>
          <p:cNvPr id="4" name="Slide Number Placeholder 3"/>
          <p:cNvSpPr>
            <a:spLocks noGrp="1"/>
          </p:cNvSpPr>
          <p:nvPr>
            <p:ph type="sldNum" sz="quarter" idx="12"/>
          </p:nvPr>
        </p:nvSpPr>
        <p:spPr/>
        <p:txBody>
          <a:bodyPr/>
          <a:lstStyle/>
          <a:p>
            <a:fld id="{F279EFB4-0FA6-44E5-A584-1E4839AD2C86}"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solidFill>
                <a:srgbClr val="FFFFFF"/>
              </a:solidFill>
            </a:endParaRPr>
          </a:p>
        </p:txBody>
      </p:sp>
      <p:sp>
        <p:nvSpPr>
          <p:cNvPr id="6" name="Footer Placeholder 5"/>
          <p:cNvSpPr>
            <a:spLocks noGrp="1"/>
          </p:cNvSpPr>
          <p:nvPr>
            <p:ph type="ftr" sz="quarter" idx="11"/>
          </p:nvPr>
        </p:nvSpPr>
        <p:spPr/>
        <p:txBody>
          <a:bodyPr/>
          <a:lstStyle/>
          <a:p>
            <a:endParaRPr lang="en-GB">
              <a:solidFill>
                <a:srgbClr val="FFFFFF"/>
              </a:solidFill>
            </a:endParaRPr>
          </a:p>
        </p:txBody>
      </p:sp>
      <p:sp>
        <p:nvSpPr>
          <p:cNvPr id="7" name="Slide Number Placeholder 6"/>
          <p:cNvSpPr>
            <a:spLocks noGrp="1"/>
          </p:cNvSpPr>
          <p:nvPr>
            <p:ph type="sldNum" sz="quarter" idx="12"/>
          </p:nvPr>
        </p:nvSpPr>
        <p:spPr/>
        <p:txBody>
          <a:bodyPr/>
          <a:lstStyle/>
          <a:p>
            <a:fld id="{3762747F-9C48-419C-9500-9C78285F9718}"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solidFill>
                <a:srgbClr val="FFFFFF"/>
              </a:solidFill>
            </a:endParaRPr>
          </a:p>
        </p:txBody>
      </p:sp>
      <p:sp>
        <p:nvSpPr>
          <p:cNvPr id="6" name="Footer Placeholder 5"/>
          <p:cNvSpPr>
            <a:spLocks noGrp="1"/>
          </p:cNvSpPr>
          <p:nvPr>
            <p:ph type="ftr" sz="quarter" idx="11"/>
          </p:nvPr>
        </p:nvSpPr>
        <p:spPr/>
        <p:txBody>
          <a:bodyPr/>
          <a:lstStyle/>
          <a:p>
            <a:endParaRPr lang="en-GB">
              <a:solidFill>
                <a:srgbClr val="FFFFFF"/>
              </a:solidFill>
            </a:endParaRPr>
          </a:p>
        </p:txBody>
      </p:sp>
      <p:sp>
        <p:nvSpPr>
          <p:cNvPr id="7" name="Slide Number Placeholder 6"/>
          <p:cNvSpPr>
            <a:spLocks noGrp="1"/>
          </p:cNvSpPr>
          <p:nvPr>
            <p:ph type="sldNum" sz="quarter" idx="12"/>
          </p:nvPr>
        </p:nvSpPr>
        <p:spPr/>
        <p:txBody>
          <a:bodyPr/>
          <a:lstStyle/>
          <a:p>
            <a:fld id="{64FC67F6-4331-4E54-A646-2A2411FD19EE}"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solidFill>
                <a:srgbClr val="FFFFFF"/>
              </a:solidFill>
            </a:endParaRPr>
          </a:p>
        </p:txBody>
      </p:sp>
      <p:sp>
        <p:nvSpPr>
          <p:cNvPr id="5" name="Footer Placeholder 4"/>
          <p:cNvSpPr>
            <a:spLocks noGrp="1"/>
          </p:cNvSpPr>
          <p:nvPr>
            <p:ph type="ftr" sz="quarter" idx="11"/>
          </p:nvPr>
        </p:nvSpPr>
        <p:spPr/>
        <p:txBody>
          <a:bodyPr/>
          <a:lstStyle/>
          <a:p>
            <a:endParaRPr lang="en-GB">
              <a:solidFill>
                <a:srgbClr val="FFFFFF"/>
              </a:solidFill>
            </a:endParaRPr>
          </a:p>
        </p:txBody>
      </p:sp>
      <p:sp>
        <p:nvSpPr>
          <p:cNvPr id="6" name="Slide Number Placeholder 5"/>
          <p:cNvSpPr>
            <a:spLocks noGrp="1"/>
          </p:cNvSpPr>
          <p:nvPr>
            <p:ph type="sldNum" sz="quarter" idx="12"/>
          </p:nvPr>
        </p:nvSpPr>
        <p:spPr/>
        <p:txBody>
          <a:bodyPr/>
          <a:lstStyle/>
          <a:p>
            <a:fld id="{666465EB-3B17-4914-8B32-DB24D04BD34E}"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solidFill>
                <a:srgbClr val="FFFFFF"/>
              </a:solidFill>
            </a:endParaRPr>
          </a:p>
        </p:txBody>
      </p:sp>
      <p:sp>
        <p:nvSpPr>
          <p:cNvPr id="5" name="Footer Placeholder 4"/>
          <p:cNvSpPr>
            <a:spLocks noGrp="1"/>
          </p:cNvSpPr>
          <p:nvPr>
            <p:ph type="ftr" sz="quarter" idx="11"/>
          </p:nvPr>
        </p:nvSpPr>
        <p:spPr/>
        <p:txBody>
          <a:bodyPr/>
          <a:lstStyle/>
          <a:p>
            <a:endParaRPr lang="en-GB">
              <a:solidFill>
                <a:srgbClr val="FFFFFF"/>
              </a:solidFill>
            </a:endParaRPr>
          </a:p>
        </p:txBody>
      </p:sp>
      <p:sp>
        <p:nvSpPr>
          <p:cNvPr id="6" name="Slide Number Placeholder 5"/>
          <p:cNvSpPr>
            <a:spLocks noGrp="1"/>
          </p:cNvSpPr>
          <p:nvPr>
            <p:ph type="sldNum" sz="quarter" idx="12"/>
          </p:nvPr>
        </p:nvSpPr>
        <p:spPr/>
        <p:txBody>
          <a:bodyPr/>
          <a:lstStyle/>
          <a:p>
            <a:fld id="{6C97428B-BE04-4BA0-90D8-D7AE490678D7}"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5" name="Footer Placeholder 4"/>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6" name="Slide Number Placeholder 5"/>
          <p:cNvSpPr>
            <a:spLocks noGrp="1"/>
          </p:cNvSpPr>
          <p:nvPr>
            <p:ph type="sldNum" sz="quarter" idx="12"/>
          </p:nvPr>
        </p:nvSpPr>
        <p:spPr/>
        <p:txBody>
          <a:bodyPr/>
          <a:lstStyle/>
          <a:p>
            <a:pPr>
              <a:defRPr/>
            </a:pPr>
            <a:fld id="{E2142A3C-08CD-432B-BC7B-FED84D2C3D27}"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1386194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5" name="Footer Placeholder 4"/>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6" name="Slide Number Placeholder 5"/>
          <p:cNvSpPr>
            <a:spLocks noGrp="1"/>
          </p:cNvSpPr>
          <p:nvPr>
            <p:ph type="sldNum" sz="quarter" idx="12"/>
          </p:nvPr>
        </p:nvSpPr>
        <p:spPr/>
        <p:txBody>
          <a:bodyPr/>
          <a:lstStyle/>
          <a:p>
            <a:pPr>
              <a:defRPr/>
            </a:pPr>
            <a:fld id="{7CFB8C48-3EB6-415E-86C3-F3161787233D}"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189843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5" name="Footer Placeholder 4"/>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6" name="Slide Number Placeholder 5"/>
          <p:cNvSpPr>
            <a:spLocks noGrp="1"/>
          </p:cNvSpPr>
          <p:nvPr>
            <p:ph type="sldNum" sz="quarter" idx="12"/>
          </p:nvPr>
        </p:nvSpPr>
        <p:spPr/>
        <p:txBody>
          <a:bodyPr/>
          <a:lstStyle/>
          <a:p>
            <a:pPr>
              <a:defRPr/>
            </a:pPr>
            <a:fld id="{D7625315-4750-4B53-B03B-163EE83F1CB7}"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16442360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6" name="Footer Placeholder 5"/>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7" name="Slide Number Placeholder 6"/>
          <p:cNvSpPr>
            <a:spLocks noGrp="1"/>
          </p:cNvSpPr>
          <p:nvPr>
            <p:ph type="sldNum" sz="quarter" idx="12"/>
          </p:nvPr>
        </p:nvSpPr>
        <p:spPr/>
        <p:txBody>
          <a:bodyPr/>
          <a:lstStyle/>
          <a:p>
            <a:pPr>
              <a:defRPr/>
            </a:pPr>
            <a:fld id="{1595CD29-8295-4084-A1FA-A51EF6ECACC2}"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79381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7FE46CF7-A127-4E98-826B-19633BAF0074}"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8" name="Footer Placeholder 7"/>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9" name="Slide Number Placeholder 8"/>
          <p:cNvSpPr>
            <a:spLocks noGrp="1"/>
          </p:cNvSpPr>
          <p:nvPr>
            <p:ph type="sldNum" sz="quarter" idx="12"/>
          </p:nvPr>
        </p:nvSpPr>
        <p:spPr/>
        <p:txBody>
          <a:bodyPr/>
          <a:lstStyle/>
          <a:p>
            <a:pPr>
              <a:defRPr/>
            </a:pPr>
            <a:fld id="{A6BAC52E-C2AB-47BB-B444-9EF9AB56FECB}"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34749571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4" name="Footer Placeholder 3"/>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5" name="Slide Number Placeholder 4"/>
          <p:cNvSpPr>
            <a:spLocks noGrp="1"/>
          </p:cNvSpPr>
          <p:nvPr>
            <p:ph type="sldNum" sz="quarter" idx="12"/>
          </p:nvPr>
        </p:nvSpPr>
        <p:spPr/>
        <p:txBody>
          <a:bodyPr/>
          <a:lstStyle/>
          <a:p>
            <a:pPr>
              <a:defRPr/>
            </a:pPr>
            <a:fld id="{7AE544DE-F483-4414-90DA-3CD460E9A846}"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5895797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3" name="Footer Placeholder 2"/>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4" name="Slide Number Placeholder 3"/>
          <p:cNvSpPr>
            <a:spLocks noGrp="1"/>
          </p:cNvSpPr>
          <p:nvPr>
            <p:ph type="sldNum" sz="quarter" idx="12"/>
          </p:nvPr>
        </p:nvSpPr>
        <p:spPr/>
        <p:txBody>
          <a:bodyPr/>
          <a:lstStyle/>
          <a:p>
            <a:pPr>
              <a:defRPr/>
            </a:pPr>
            <a:fld id="{32F2E102-CE16-40B2-B22D-71BCCF37BC23}"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935932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6" name="Footer Placeholder 5"/>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7" name="Slide Number Placeholder 6"/>
          <p:cNvSpPr>
            <a:spLocks noGrp="1"/>
          </p:cNvSpPr>
          <p:nvPr>
            <p:ph type="sldNum" sz="quarter" idx="12"/>
          </p:nvPr>
        </p:nvSpPr>
        <p:spPr/>
        <p:txBody>
          <a:bodyPr/>
          <a:lstStyle/>
          <a:p>
            <a:pPr>
              <a:defRPr/>
            </a:pPr>
            <a:fld id="{3F1EB3DF-C356-4029-8528-521A658F087F}"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3874032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6" name="Footer Placeholder 5"/>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7" name="Slide Number Placeholder 6"/>
          <p:cNvSpPr>
            <a:spLocks noGrp="1"/>
          </p:cNvSpPr>
          <p:nvPr>
            <p:ph type="sldNum" sz="quarter" idx="12"/>
          </p:nvPr>
        </p:nvSpPr>
        <p:spPr/>
        <p:txBody>
          <a:bodyPr/>
          <a:lstStyle/>
          <a:p>
            <a:pPr>
              <a:defRPr/>
            </a:pPr>
            <a:fld id="{B33555A6-D4D4-41AA-86A6-BDB5B3B3001A}"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3948387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5" name="Footer Placeholder 4"/>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6" name="Slide Number Placeholder 5"/>
          <p:cNvSpPr>
            <a:spLocks noGrp="1"/>
          </p:cNvSpPr>
          <p:nvPr>
            <p:ph type="sldNum" sz="quarter" idx="12"/>
          </p:nvPr>
        </p:nvSpPr>
        <p:spPr/>
        <p:txBody>
          <a:bodyPr/>
          <a:lstStyle/>
          <a:p>
            <a:pPr>
              <a:defRPr/>
            </a:pPr>
            <a:fld id="{8EE19C69-112D-45D7-8EEF-174F7DB19D88}"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1658398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pPr>
              <a:defRPr/>
            </a:pPr>
            <a:r>
              <a:rPr lang="en-GB" smtClean="0">
                <a:solidFill>
                  <a:srgbClr val="FFFFFF"/>
                </a:solidFill>
              </a:rPr>
              <a:t>June 2002</a:t>
            </a:r>
            <a:endParaRPr lang="en-GB">
              <a:solidFill>
                <a:srgbClr val="FFFFFF"/>
              </a:solidFill>
            </a:endParaRPr>
          </a:p>
        </p:txBody>
      </p:sp>
      <p:sp>
        <p:nvSpPr>
          <p:cNvPr id="5" name="Footer Placeholder 4"/>
          <p:cNvSpPr>
            <a:spLocks noGrp="1"/>
          </p:cNvSpPr>
          <p:nvPr>
            <p:ph type="ftr" sz="quarter" idx="11"/>
          </p:nvPr>
        </p:nvSpPr>
        <p:spPr/>
        <p:txBody>
          <a:bodyPr/>
          <a:lstStyle/>
          <a:p>
            <a:pPr>
              <a:defRPr/>
            </a:pPr>
            <a:r>
              <a:rPr lang="en-GB" smtClean="0">
                <a:solidFill>
                  <a:srgbClr val="FFFFFF"/>
                </a:solidFill>
              </a:rPr>
              <a:t>© AIRBUS S.A.S. 2002 - Reference Title</a:t>
            </a:r>
            <a:endParaRPr lang="en-GB">
              <a:solidFill>
                <a:srgbClr val="FFFFFF"/>
              </a:solidFill>
            </a:endParaRPr>
          </a:p>
        </p:txBody>
      </p:sp>
      <p:sp>
        <p:nvSpPr>
          <p:cNvPr id="6" name="Slide Number Placeholder 5"/>
          <p:cNvSpPr>
            <a:spLocks noGrp="1"/>
          </p:cNvSpPr>
          <p:nvPr>
            <p:ph type="sldNum" sz="quarter" idx="12"/>
          </p:nvPr>
        </p:nvSpPr>
        <p:spPr/>
        <p:txBody>
          <a:bodyPr/>
          <a:lstStyle/>
          <a:p>
            <a:pPr>
              <a:defRPr/>
            </a:pPr>
            <a:fld id="{35D5B6CD-2749-4F1A-AC68-619569AD8B1D}" type="slidenum">
              <a:rPr lang="en-GB" smtClean="0">
                <a:solidFill>
                  <a:srgbClr val="FFFFFF"/>
                </a:solidFill>
              </a:rPr>
              <a:pPr>
                <a:defRPr/>
              </a:pPr>
              <a:t>‹#›</a:t>
            </a:fld>
            <a:endParaRPr lang="en-GB">
              <a:solidFill>
                <a:srgbClr val="FFFFFF"/>
              </a:solidFill>
            </a:endParaRPr>
          </a:p>
        </p:txBody>
      </p:sp>
    </p:spTree>
    <p:extLst>
      <p:ext uri="{BB962C8B-B14F-4D97-AF65-F5344CB8AC3E}">
        <p14:creationId xmlns:p14="http://schemas.microsoft.com/office/powerpoint/2010/main" xmlns="" val="302450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145259F4-E83E-4C88-AEC3-D47445D28748}"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solidFill>
                <a:srgbClr val="FFFFFF"/>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DB57EA76-140C-41AE-B702-D1BBD10A1C77}"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solidFill>
                <a:srgbClr val="FFFFFF"/>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8541A909-E1F9-46EA-97E0-6975019A848D}"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FFFFFF"/>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F279EFB4-0FA6-44E5-A584-1E4839AD2C86}"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3762747F-9C48-419C-9500-9C78285F9718}" type="slidenum">
              <a:rPr lang="en-GB">
                <a:solidFill>
                  <a:srgbClr val="FFFFFF"/>
                </a:solidFill>
              </a:rPr>
              <a:pPr/>
              <a:t>‹#›</a:t>
            </a:fld>
            <a:endParaRPr lang="en-GB">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64FC67F6-4331-4E54-A646-2A2411FD19EE}" type="slidenum">
              <a:rPr lang="en-GB">
                <a:solidFill>
                  <a:srgbClr val="FFFFFF"/>
                </a:solidFill>
              </a:rPr>
              <a:pPr/>
              <a:t>‹#›</a:t>
            </a:fld>
            <a:endParaRPr lang="en-GB">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44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44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fontAlgn="base">
              <a:spcBef>
                <a:spcPct val="0"/>
              </a:spcBef>
              <a:spcAft>
                <a:spcPct val="0"/>
              </a:spcAft>
            </a:pPr>
            <a:endParaRPr lang="en-GB">
              <a:solidFill>
                <a:srgbClr val="FFFFFF"/>
              </a:solidFill>
            </a:endParaRPr>
          </a:p>
        </p:txBody>
      </p:sp>
      <p:sp>
        <p:nvSpPr>
          <p:cNvPr id="1044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fontAlgn="base">
              <a:spcBef>
                <a:spcPct val="0"/>
              </a:spcBef>
              <a:spcAft>
                <a:spcPct val="0"/>
              </a:spcAft>
            </a:pPr>
            <a:endParaRPr lang="en-GB">
              <a:solidFill>
                <a:srgbClr val="FFFFFF"/>
              </a:solidFill>
            </a:endParaRPr>
          </a:p>
        </p:txBody>
      </p:sp>
      <p:sp>
        <p:nvSpPr>
          <p:cNvPr id="1044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fontAlgn="base">
              <a:spcBef>
                <a:spcPct val="0"/>
              </a:spcBef>
              <a:spcAft>
                <a:spcPct val="0"/>
              </a:spcAft>
            </a:pPr>
            <a:fld id="{38239D33-7222-4D1C-9DE1-098D272BC729}" type="slidenum">
              <a:rPr lang="en-GB">
                <a:solidFill>
                  <a:srgbClr val="FFFFFF"/>
                </a:solidFill>
              </a:rPr>
              <a:pPr fontAlgn="base">
                <a:spcBef>
                  <a:spcPct val="0"/>
                </a:spcBef>
                <a:spcAft>
                  <a:spcPct val="0"/>
                </a:spcAft>
              </a:pPr>
              <a:t>‹#›</a:t>
            </a:fld>
            <a:endParaRPr lang="en-GB">
              <a:solidFill>
                <a:srgbClr val="FFFFFF"/>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GB">
              <a:solidFill>
                <a:srgbClr val="FFFFFF"/>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GB">
              <a:solidFill>
                <a:srgbClr val="FFFFFF"/>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38239D33-7222-4D1C-9DE1-098D272BC729}" type="slidenum">
              <a:rPr lang="en-GB" smtClean="0">
                <a:solidFill>
                  <a:srgbClr val="FFFFFF"/>
                </a:solidFill>
              </a:rPr>
              <a:pPr fontAlgn="base">
                <a:spcBef>
                  <a:spcPct val="0"/>
                </a:spcBef>
                <a:spcAft>
                  <a:spcPct val="0"/>
                </a:spcAft>
              </a:pPr>
              <a:t>‹#›</a:t>
            </a:fld>
            <a:endParaRPr lang="en-GB">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GB">
              <a:solidFill>
                <a:srgbClr val="FFFFFF"/>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GB">
              <a:solidFill>
                <a:srgbClr val="FFFFFF"/>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38239D33-7222-4D1C-9DE1-098D272BC729}" type="slidenum">
              <a:rPr lang="en-GB" smtClean="0">
                <a:solidFill>
                  <a:srgbClr val="FFFFFF"/>
                </a:solidFill>
              </a:rPr>
              <a:pPr fontAlgn="base">
                <a:spcBef>
                  <a:spcPct val="0"/>
                </a:spcBef>
                <a:spcAft>
                  <a:spcPct val="0"/>
                </a:spcAft>
              </a:pPr>
              <a:t>‹#›</a:t>
            </a:fld>
            <a:endParaRPr lang="en-GB">
              <a:solidFill>
                <a:srgbClr val="FFFFFF"/>
              </a:solidFill>
            </a:endParaRPr>
          </a:p>
        </p:txBody>
      </p:sp>
    </p:spTree>
    <p:extLst>
      <p:ext uri="{BB962C8B-B14F-4D97-AF65-F5344CB8AC3E}">
        <p14:creationId xmlns:p14="http://schemas.microsoft.com/office/powerpoint/2010/main" xmlns="" val="305418580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30345"/>
            <a:ext cx="9324528" cy="6918690"/>
          </a:xfrm>
          <a:prstGeom prst="rect">
            <a:avLst/>
          </a:prstGeom>
          <a:noFill/>
          <a:ln w="9525">
            <a:noFill/>
            <a:miter lim="800000"/>
            <a:headEnd/>
            <a:tailEnd/>
          </a:ln>
        </p:spPr>
      </p:pic>
      <p:sp>
        <p:nvSpPr>
          <p:cNvPr id="3" name="TextBox 2"/>
          <p:cNvSpPr txBox="1"/>
          <p:nvPr/>
        </p:nvSpPr>
        <p:spPr>
          <a:xfrm>
            <a:off x="755576" y="1124744"/>
            <a:ext cx="7848872" cy="584776"/>
          </a:xfrm>
          <a:prstGeom prst="rect">
            <a:avLst/>
          </a:prstGeom>
          <a:noFill/>
        </p:spPr>
        <p:txBody>
          <a:bodyPr wrap="square" rtlCol="0">
            <a:spAutoFit/>
          </a:bodyPr>
          <a:lstStyle/>
          <a:p>
            <a:pPr algn="ctr"/>
            <a:r>
              <a:rPr lang="en-GB" sz="3200" b="1" u="sng" dirty="0" smtClean="0">
                <a:solidFill>
                  <a:srgbClr val="000000"/>
                </a:solidFill>
              </a:rPr>
              <a:t>Alternative Fuels for Air Transport </a:t>
            </a:r>
          </a:p>
        </p:txBody>
      </p:sp>
      <p:sp>
        <p:nvSpPr>
          <p:cNvPr id="4" name="TextBox 3"/>
          <p:cNvSpPr txBox="1"/>
          <p:nvPr/>
        </p:nvSpPr>
        <p:spPr>
          <a:xfrm>
            <a:off x="971600" y="2060848"/>
            <a:ext cx="6984776" cy="2092881"/>
          </a:xfrm>
          <a:prstGeom prst="rect">
            <a:avLst/>
          </a:prstGeom>
          <a:noFill/>
        </p:spPr>
        <p:txBody>
          <a:bodyPr wrap="square" rtlCol="0">
            <a:spAutoFit/>
          </a:bodyPr>
          <a:lstStyle/>
          <a:p>
            <a:pPr algn="ctr">
              <a:spcBef>
                <a:spcPct val="50000"/>
              </a:spcBef>
              <a:defRPr/>
            </a:pPr>
            <a:r>
              <a:rPr lang="en-GB" sz="2800" b="1" dirty="0" smtClean="0">
                <a:solidFill>
                  <a:srgbClr val="000000"/>
                </a:solidFill>
              </a:rPr>
              <a:t>Professor Jeff </a:t>
            </a:r>
            <a:r>
              <a:rPr lang="en-GB" sz="2800" b="1" dirty="0" err="1" smtClean="0">
                <a:solidFill>
                  <a:srgbClr val="000000"/>
                </a:solidFill>
              </a:rPr>
              <a:t>Jupp</a:t>
            </a:r>
            <a:r>
              <a:rPr lang="en-GB" sz="2800" b="1" dirty="0" smtClean="0">
                <a:solidFill>
                  <a:srgbClr val="000000"/>
                </a:solidFill>
              </a:rPr>
              <a:t> </a:t>
            </a:r>
            <a:r>
              <a:rPr lang="en-GB" sz="2800" b="1" dirty="0" err="1" smtClean="0">
                <a:solidFill>
                  <a:srgbClr val="000000"/>
                </a:solidFill>
              </a:rPr>
              <a:t>FREng</a:t>
            </a:r>
            <a:r>
              <a:rPr lang="en-GB" sz="2800" b="1" dirty="0" smtClean="0">
                <a:solidFill>
                  <a:srgbClr val="000000"/>
                </a:solidFill>
              </a:rPr>
              <a:t> </a:t>
            </a:r>
            <a:r>
              <a:rPr lang="en-GB" sz="2800" b="1" dirty="0" err="1" smtClean="0">
                <a:solidFill>
                  <a:srgbClr val="000000"/>
                </a:solidFill>
              </a:rPr>
              <a:t>FRAeS</a:t>
            </a:r>
            <a:endParaRPr lang="en-GB" sz="2800" b="1" dirty="0" smtClean="0">
              <a:solidFill>
                <a:srgbClr val="000000"/>
              </a:solidFill>
            </a:endParaRPr>
          </a:p>
          <a:p>
            <a:pPr algn="ctr">
              <a:spcBef>
                <a:spcPct val="50000"/>
              </a:spcBef>
              <a:defRPr/>
            </a:pPr>
            <a:r>
              <a:rPr lang="en-GB" sz="2800" b="1" dirty="0" smtClean="0">
                <a:solidFill>
                  <a:srgbClr val="000000"/>
                </a:solidFill>
              </a:rPr>
              <a:t>Chairman - </a:t>
            </a:r>
            <a:r>
              <a:rPr lang="en-GB" sz="2800" b="1" dirty="0" err="1" smtClean="0">
                <a:solidFill>
                  <a:srgbClr val="000000"/>
                </a:solidFill>
              </a:rPr>
              <a:t>RAeS</a:t>
            </a:r>
            <a:r>
              <a:rPr lang="en-GB" sz="2800" b="1" dirty="0" smtClean="0">
                <a:solidFill>
                  <a:srgbClr val="000000"/>
                </a:solidFill>
              </a:rPr>
              <a:t> Greener By Design</a:t>
            </a:r>
          </a:p>
          <a:p>
            <a:pPr algn="ctr">
              <a:spcBef>
                <a:spcPct val="50000"/>
              </a:spcBef>
              <a:defRPr/>
            </a:pPr>
            <a:r>
              <a:rPr lang="en-GB" sz="2800" b="1" dirty="0" smtClean="0">
                <a:solidFill>
                  <a:srgbClr val="000000"/>
                </a:solidFill>
              </a:rPr>
              <a:t>Bristol University – 11</a:t>
            </a:r>
            <a:r>
              <a:rPr lang="en-GB" sz="2800" b="1" baseline="30000" dirty="0" smtClean="0">
                <a:solidFill>
                  <a:srgbClr val="000000"/>
                </a:solidFill>
              </a:rPr>
              <a:t>th</a:t>
            </a:r>
            <a:r>
              <a:rPr lang="en-GB" sz="2800" b="1" dirty="0" smtClean="0">
                <a:solidFill>
                  <a:srgbClr val="000000"/>
                </a:solidFill>
              </a:rPr>
              <a:t> November 2014</a:t>
            </a:r>
            <a:r>
              <a:rPr lang="en-GB" sz="2400" b="1" dirty="0" smtClean="0">
                <a:solidFill>
                  <a:srgbClr val="000000"/>
                </a:solidFill>
              </a:rPr>
              <a:t> </a:t>
            </a:r>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8064896" cy="4462760"/>
          </a:xfrm>
          <a:prstGeom prst="rect">
            <a:avLst/>
          </a:prstGeom>
          <a:noFill/>
        </p:spPr>
        <p:txBody>
          <a:bodyPr wrap="square" rtlCol="0">
            <a:spAutoFit/>
          </a:bodyPr>
          <a:lstStyle/>
          <a:p>
            <a:pPr algn="ctr"/>
            <a:r>
              <a:rPr lang="en-GB" sz="2800" b="1" u="sng" dirty="0" smtClean="0"/>
              <a:t>Suggested time line for Bio-fuel Introduction</a:t>
            </a:r>
          </a:p>
          <a:p>
            <a:endParaRPr lang="en-GB" sz="2000" b="1" dirty="0" smtClean="0"/>
          </a:p>
          <a:p>
            <a:endParaRPr lang="en-GB" sz="2000" b="1" dirty="0"/>
          </a:p>
          <a:p>
            <a:pPr>
              <a:buFont typeface="Arial" pitchFamily="34" charset="0"/>
              <a:buChar char="•"/>
            </a:pPr>
            <a:r>
              <a:rPr lang="en-GB" sz="2400" b="1" dirty="0"/>
              <a:t> </a:t>
            </a:r>
            <a:r>
              <a:rPr lang="en-GB" sz="2400" b="1" dirty="0" smtClean="0"/>
              <a:t>Certification for commercial use		2011</a:t>
            </a:r>
          </a:p>
          <a:p>
            <a:endParaRPr lang="en-GB" sz="2400" b="1" dirty="0" smtClean="0"/>
          </a:p>
          <a:p>
            <a:pPr>
              <a:buFont typeface="Arial" pitchFamily="34" charset="0"/>
              <a:buChar char="•"/>
            </a:pPr>
            <a:r>
              <a:rPr lang="en-GB" sz="2400" b="1" dirty="0" smtClean="0"/>
              <a:t>10 plus pilot plants in production		2013-15</a:t>
            </a:r>
          </a:p>
          <a:p>
            <a:endParaRPr lang="en-GB" sz="2400" b="1" dirty="0" smtClean="0"/>
          </a:p>
          <a:p>
            <a:pPr>
              <a:buFont typeface="Arial" pitchFamily="34" charset="0"/>
              <a:buChar char="•"/>
            </a:pPr>
            <a:r>
              <a:rPr lang="en-GB" sz="2400" b="1" dirty="0" smtClean="0"/>
              <a:t>1% of total fuel used is </a:t>
            </a:r>
            <a:r>
              <a:rPr lang="en-GB" sz="2400" b="1" dirty="0" err="1" smtClean="0"/>
              <a:t>Biofuel</a:t>
            </a:r>
            <a:r>
              <a:rPr lang="en-GB" sz="2400" b="1" dirty="0" smtClean="0"/>
              <a:t>			2015-20</a:t>
            </a:r>
          </a:p>
          <a:p>
            <a:endParaRPr lang="en-GB" sz="2400" b="1" dirty="0" smtClean="0"/>
          </a:p>
          <a:p>
            <a:pPr>
              <a:buFont typeface="Arial" pitchFamily="34" charset="0"/>
              <a:buChar char="•"/>
            </a:pPr>
            <a:r>
              <a:rPr lang="en-GB" sz="2400" b="1" dirty="0" smtClean="0"/>
              <a:t>20%     </a:t>
            </a:r>
            <a:r>
              <a:rPr lang="en-GB" sz="2400" b="1" dirty="0" err="1" smtClean="0"/>
              <a:t>Biofuel</a:t>
            </a:r>
            <a:r>
              <a:rPr lang="en-GB" sz="2400" b="1" dirty="0" smtClean="0"/>
              <a:t>					2030- 50</a:t>
            </a:r>
          </a:p>
          <a:p>
            <a:endParaRPr lang="en-GB" sz="2400" b="1" dirty="0" smtClean="0"/>
          </a:p>
          <a:p>
            <a:pPr>
              <a:buFont typeface="Arial" pitchFamily="34" charset="0"/>
              <a:buChar char="•"/>
            </a:pPr>
            <a:r>
              <a:rPr lang="en-GB" sz="2400" b="1" dirty="0" smtClean="0"/>
              <a:t>100%   </a:t>
            </a:r>
            <a:r>
              <a:rPr lang="en-GB" sz="2400" b="1" dirty="0" err="1" smtClean="0"/>
              <a:t>Biofuel</a:t>
            </a:r>
            <a:r>
              <a:rPr lang="en-GB" sz="2400" b="1" dirty="0" smtClean="0"/>
              <a:t>					2050 + ? </a:t>
            </a:r>
            <a:endParaRPr lang="en-GB"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02" y="0"/>
            <a:ext cx="9142098" cy="6859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446" y="0"/>
            <a:ext cx="9134554" cy="68650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bwMode="auto">
          <a:xfrm rot="10800000">
            <a:off x="1547664" y="260648"/>
            <a:ext cx="936104" cy="648072"/>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5" name="TextBox 4"/>
          <p:cNvSpPr txBox="1"/>
          <p:nvPr/>
        </p:nvSpPr>
        <p:spPr>
          <a:xfrm>
            <a:off x="899592" y="980728"/>
            <a:ext cx="2736304" cy="461665"/>
          </a:xfrm>
          <a:prstGeom prst="rect">
            <a:avLst/>
          </a:prstGeom>
          <a:noFill/>
        </p:spPr>
        <p:txBody>
          <a:bodyPr wrap="square" rtlCol="0">
            <a:spAutoFit/>
          </a:bodyPr>
          <a:lstStyle/>
          <a:p>
            <a:pPr algn="ctr"/>
            <a:r>
              <a:rPr lang="en-GB" sz="2400" b="1" dirty="0" err="1" smtClean="0">
                <a:solidFill>
                  <a:srgbClr val="FF0000"/>
                </a:solidFill>
              </a:rPr>
              <a:t>Biofuels</a:t>
            </a:r>
            <a:r>
              <a:rPr lang="en-GB" sz="2400" b="1" dirty="0" smtClean="0">
                <a:solidFill>
                  <a:srgbClr val="FF0000"/>
                </a:solidFill>
              </a:rPr>
              <a:t> Viable?</a:t>
            </a:r>
            <a:endParaRPr lang="en-GB" sz="2400" b="1" dirty="0">
              <a:solidFill>
                <a:srgbClr val="FF0000"/>
              </a:solidFill>
            </a:endParaRPr>
          </a:p>
        </p:txBody>
      </p:sp>
      <p:cxnSp>
        <p:nvCxnSpPr>
          <p:cNvPr id="7" name="Straight Connector 6"/>
          <p:cNvCxnSpPr/>
          <p:nvPr/>
        </p:nvCxnSpPr>
        <p:spPr bwMode="auto">
          <a:xfrm>
            <a:off x="1115616" y="908720"/>
            <a:ext cx="2160240"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graphicFrame>
        <p:nvGraphicFramePr>
          <p:cNvPr id="6" name="Chart 5"/>
          <p:cNvGraphicFramePr>
            <a:graphicFrameLocks/>
          </p:cNvGraphicFramePr>
          <p:nvPr>
            <p:extLst>
              <p:ext uri="{D42A27DB-BD31-4B8C-83A1-F6EECF244321}">
                <p14:modId xmlns:p14="http://schemas.microsoft.com/office/powerpoint/2010/main" xmlns="" val="4180875876"/>
              </p:ext>
            </p:extLst>
          </p:nvPr>
        </p:nvGraphicFramePr>
        <p:xfrm>
          <a:off x="383356" y="548680"/>
          <a:ext cx="8760644" cy="59691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064896" cy="6586419"/>
          </a:xfrm>
          <a:prstGeom prst="rect">
            <a:avLst/>
          </a:prstGeom>
          <a:noFill/>
        </p:spPr>
        <p:txBody>
          <a:bodyPr wrap="square" rtlCol="0">
            <a:spAutoFit/>
          </a:bodyPr>
          <a:lstStyle/>
          <a:p>
            <a:pPr algn="ctr"/>
            <a:r>
              <a:rPr lang="en-US" sz="3200" dirty="0" smtClean="0"/>
              <a:t>Other Fuel Possibilities</a:t>
            </a:r>
          </a:p>
          <a:p>
            <a:endParaRPr lang="en-US" dirty="0"/>
          </a:p>
          <a:p>
            <a:r>
              <a:rPr lang="en-US" sz="2400" dirty="0" smtClean="0"/>
              <a:t>Other feed stocks</a:t>
            </a:r>
          </a:p>
          <a:p>
            <a:endParaRPr lang="en-US" dirty="0"/>
          </a:p>
          <a:p>
            <a:pPr marL="742950" lvl="1" indent="-285750">
              <a:buFont typeface="Arial"/>
              <a:buChar char="•"/>
            </a:pPr>
            <a:r>
              <a:rPr lang="en-US" dirty="0" smtClean="0"/>
              <a:t>Use of waste cooking oil etc.</a:t>
            </a:r>
          </a:p>
          <a:p>
            <a:pPr marL="742950" lvl="1" indent="-285750">
              <a:buFont typeface="Arial"/>
              <a:buChar char="•"/>
            </a:pPr>
            <a:endParaRPr lang="en-US" dirty="0"/>
          </a:p>
          <a:p>
            <a:pPr marL="742950" lvl="1" indent="-285750">
              <a:buFont typeface="Arial"/>
              <a:buChar char="•"/>
            </a:pPr>
            <a:r>
              <a:rPr lang="en-US" dirty="0"/>
              <a:t>W</a:t>
            </a:r>
            <a:r>
              <a:rPr lang="en-US" dirty="0" smtClean="0"/>
              <a:t>ood waste</a:t>
            </a:r>
          </a:p>
          <a:p>
            <a:pPr marL="742950" lvl="1" indent="-285750">
              <a:buFont typeface="Arial"/>
              <a:buChar char="•"/>
            </a:pPr>
            <a:endParaRPr lang="en-US" dirty="0"/>
          </a:p>
          <a:p>
            <a:pPr marL="742950" lvl="1" indent="-285750">
              <a:buFont typeface="Arial"/>
              <a:buChar char="•"/>
            </a:pPr>
            <a:r>
              <a:rPr lang="en-US" dirty="0" smtClean="0"/>
              <a:t>Direct production of hydrocarbons without photo synthesis in plants </a:t>
            </a:r>
            <a:r>
              <a:rPr lang="en-US" dirty="0" err="1" smtClean="0"/>
              <a:t>eg</a:t>
            </a:r>
            <a:r>
              <a:rPr lang="en-US" dirty="0" smtClean="0"/>
              <a:t> focused solar power. </a:t>
            </a:r>
            <a:r>
              <a:rPr lang="en-US" dirty="0" err="1" smtClean="0"/>
              <a:t>eg</a:t>
            </a:r>
            <a:r>
              <a:rPr lang="en-US" dirty="0" smtClean="0"/>
              <a:t>  2CO</a:t>
            </a:r>
            <a:r>
              <a:rPr lang="en-US" baseline="-25000" dirty="0" smtClean="0"/>
              <a:t>2</a:t>
            </a:r>
            <a:r>
              <a:rPr lang="en-US" dirty="0" smtClean="0"/>
              <a:t> + 3H</a:t>
            </a:r>
            <a:r>
              <a:rPr lang="en-US" baseline="-25000" dirty="0" smtClean="0"/>
              <a:t>2</a:t>
            </a:r>
            <a:r>
              <a:rPr lang="en-US" dirty="0" smtClean="0"/>
              <a:t>O (+ Energy) = C</a:t>
            </a:r>
            <a:r>
              <a:rPr lang="en-US" baseline="-25000" dirty="0" smtClean="0"/>
              <a:t>2</a:t>
            </a:r>
            <a:r>
              <a:rPr lang="en-US" dirty="0" smtClean="0"/>
              <a:t>H</a:t>
            </a:r>
            <a:r>
              <a:rPr lang="en-US" baseline="-25000" dirty="0" smtClean="0"/>
              <a:t>6</a:t>
            </a:r>
            <a:r>
              <a:rPr lang="en-US" dirty="0" smtClean="0"/>
              <a:t>O +3O</a:t>
            </a:r>
            <a:r>
              <a:rPr lang="en-US" baseline="-25000" dirty="0" smtClean="0"/>
              <a:t>2</a:t>
            </a:r>
          </a:p>
          <a:p>
            <a:pPr marL="742950" lvl="1" indent="-285750">
              <a:buFont typeface="Arial"/>
              <a:buChar char="•"/>
            </a:pPr>
            <a:endParaRPr lang="en-US" dirty="0"/>
          </a:p>
          <a:p>
            <a:r>
              <a:rPr lang="en-US" sz="2400" dirty="0" smtClean="0"/>
              <a:t>Other Propulsion systems</a:t>
            </a:r>
          </a:p>
          <a:p>
            <a:endParaRPr lang="en-US" dirty="0" smtClean="0"/>
          </a:p>
          <a:p>
            <a:pPr marL="742950" lvl="1" indent="-285750">
              <a:buFont typeface="Arial"/>
              <a:buChar char="•"/>
            </a:pPr>
            <a:r>
              <a:rPr lang="en-US" dirty="0" smtClean="0"/>
              <a:t>Cryogenic Liquid Hydrogen</a:t>
            </a:r>
          </a:p>
          <a:p>
            <a:pPr marL="742950" lvl="1" indent="-285750">
              <a:buFont typeface="Arial"/>
              <a:buChar char="•"/>
            </a:pPr>
            <a:endParaRPr lang="en-US" dirty="0"/>
          </a:p>
          <a:p>
            <a:pPr marL="742950" lvl="1" indent="-285750">
              <a:buFont typeface="Arial"/>
              <a:buChar char="•"/>
            </a:pPr>
            <a:r>
              <a:rPr lang="en-US" dirty="0" smtClean="0"/>
              <a:t>Electric Propulsion</a:t>
            </a:r>
          </a:p>
          <a:p>
            <a:pPr marL="742950" lvl="1" indent="-285750">
              <a:buFont typeface="Arial"/>
              <a:buChar char="•"/>
            </a:pPr>
            <a:endParaRPr lang="en-US" dirty="0"/>
          </a:p>
          <a:p>
            <a:pPr marL="742950" lvl="1" indent="-285750">
              <a:buFont typeface="Arial"/>
              <a:buChar char="•"/>
            </a:pPr>
            <a:r>
              <a:rPr lang="en-US" dirty="0" smtClean="0"/>
              <a:t>Nuclear Fission</a:t>
            </a:r>
          </a:p>
          <a:p>
            <a:pPr marL="742950" lvl="1" indent="-285750">
              <a:buFont typeface="Arial"/>
              <a:buChar char="•"/>
            </a:pPr>
            <a:endParaRPr lang="en-US" dirty="0"/>
          </a:p>
          <a:p>
            <a:pPr marL="742950" lvl="1" indent="-285750">
              <a:buFont typeface="Arial"/>
              <a:buChar char="•"/>
            </a:pPr>
            <a:r>
              <a:rPr lang="en-US" dirty="0" smtClean="0"/>
              <a:t>Nuclear Fusion</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xmlns="" val="166028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964488" cy="6124753"/>
          </a:xfrm>
          <a:prstGeom prst="rect">
            <a:avLst/>
          </a:prstGeom>
          <a:noFill/>
        </p:spPr>
        <p:txBody>
          <a:bodyPr wrap="square" rtlCol="0">
            <a:spAutoFit/>
          </a:bodyPr>
          <a:lstStyle/>
          <a:p>
            <a:pPr algn="ctr"/>
            <a:r>
              <a:rPr lang="en-US" sz="2800" dirty="0" smtClean="0"/>
              <a:t>“Breaking News!”</a:t>
            </a:r>
          </a:p>
          <a:p>
            <a:pPr algn="ctr"/>
            <a:endParaRPr lang="en-US" sz="2800" dirty="0"/>
          </a:p>
          <a:p>
            <a:r>
              <a:rPr lang="en-US" sz="2400" dirty="0" smtClean="0"/>
              <a:t>Southwest </a:t>
            </a:r>
            <a:r>
              <a:rPr lang="en-US" sz="2400" dirty="0"/>
              <a:t>Airlines has entered into an agreement with Colorado-based Red Rock Biofuels (RRB) to purchase around three million gallons per year of renewable jet </a:t>
            </a:r>
            <a:r>
              <a:rPr lang="en-US" sz="2400" dirty="0" smtClean="0"/>
              <a:t>biofuel.</a:t>
            </a:r>
          </a:p>
          <a:p>
            <a:endParaRPr lang="en-US" sz="2400" dirty="0" smtClean="0"/>
          </a:p>
          <a:p>
            <a:r>
              <a:rPr lang="en-US" sz="2400" dirty="0" smtClean="0"/>
              <a:t>First </a:t>
            </a:r>
            <a:r>
              <a:rPr lang="en-US" sz="2400" dirty="0"/>
              <a:t>deliveries are due to start in 2016 and RRB says it will be able to provide its product at cost parity with conventional jet fuel</a:t>
            </a:r>
            <a:r>
              <a:rPr lang="en-US" sz="2400" dirty="0" smtClean="0"/>
              <a:t>.</a:t>
            </a:r>
          </a:p>
          <a:p>
            <a:endParaRPr lang="en-US" sz="2400" dirty="0"/>
          </a:p>
          <a:p>
            <a:r>
              <a:rPr lang="en-US" sz="2400" dirty="0"/>
              <a:t>RRB has just secured a $70 million federal grant to help fund the building of a $200 million refinery </a:t>
            </a:r>
            <a:r>
              <a:rPr lang="en-US" sz="2400" dirty="0" smtClean="0"/>
              <a:t>that </a:t>
            </a:r>
            <a:r>
              <a:rPr lang="en-US" sz="2400" dirty="0"/>
              <a:t>will produce jet fuel, diesel and naphtha from forestry residues sourced from timber operations. Around 140,000 dry tons of woody biomass feedstock will be converted into at least 12 million gallons annually of the three products.</a:t>
            </a:r>
          </a:p>
        </p:txBody>
      </p:sp>
    </p:spTree>
    <p:extLst>
      <p:ext uri="{BB962C8B-B14F-4D97-AF65-F5344CB8AC3E}">
        <p14:creationId xmlns:p14="http://schemas.microsoft.com/office/powerpoint/2010/main" xmlns="" val="3642182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692696"/>
            <a:ext cx="7920880" cy="5139869"/>
          </a:xfrm>
          <a:prstGeom prst="rect">
            <a:avLst/>
          </a:prstGeom>
          <a:noFill/>
        </p:spPr>
        <p:txBody>
          <a:bodyPr wrap="square" rtlCol="0">
            <a:spAutoFit/>
          </a:bodyPr>
          <a:lstStyle/>
          <a:p>
            <a:r>
              <a:rPr lang="en-GB" sz="2400" b="1" u="sng" dirty="0" smtClean="0"/>
              <a:t>Should bio-fuels go to Aviation or Ground Transport?</a:t>
            </a:r>
          </a:p>
          <a:p>
            <a:endParaRPr lang="en-GB" dirty="0"/>
          </a:p>
          <a:p>
            <a:r>
              <a:rPr lang="en-GB" sz="2400" b="1" dirty="0" smtClean="0"/>
              <a:t>Ground Transport:-</a:t>
            </a:r>
          </a:p>
          <a:p>
            <a:endParaRPr lang="en-GB" sz="2000" b="1" dirty="0"/>
          </a:p>
          <a:p>
            <a:pPr>
              <a:buFont typeface="Arial" pitchFamily="34" charset="0"/>
              <a:buChar char="•"/>
            </a:pPr>
            <a:r>
              <a:rPr lang="en-GB" sz="2000" b="1" dirty="0" smtClean="0"/>
              <a:t>  Easier certification requirements</a:t>
            </a:r>
          </a:p>
          <a:p>
            <a:pPr>
              <a:buFont typeface="Arial" pitchFamily="34" charset="0"/>
              <a:buChar char="•"/>
            </a:pPr>
            <a:r>
              <a:rPr lang="en-GB" sz="2000" b="1" dirty="0"/>
              <a:t> </a:t>
            </a:r>
            <a:r>
              <a:rPr lang="en-GB" sz="2000" b="1" dirty="0" smtClean="0"/>
              <a:t> Cheaper to produce</a:t>
            </a:r>
          </a:p>
          <a:p>
            <a:pPr>
              <a:buFont typeface="Arial" pitchFamily="34" charset="0"/>
              <a:buChar char="•"/>
            </a:pPr>
            <a:r>
              <a:rPr lang="en-GB" sz="2000" b="1" dirty="0"/>
              <a:t> </a:t>
            </a:r>
            <a:r>
              <a:rPr lang="en-GB" sz="2000" b="1" dirty="0" smtClean="0"/>
              <a:t> But other possibilities – Fuel Cells etc.</a:t>
            </a:r>
          </a:p>
          <a:p>
            <a:endParaRPr lang="en-GB" sz="2000" b="1" dirty="0"/>
          </a:p>
          <a:p>
            <a:r>
              <a:rPr lang="en-GB" sz="2400" b="1" dirty="0" smtClean="0"/>
              <a:t>Aviation:-</a:t>
            </a:r>
          </a:p>
          <a:p>
            <a:endParaRPr lang="en-GB" sz="2000" b="1" dirty="0"/>
          </a:p>
          <a:p>
            <a:pPr>
              <a:buFont typeface="Arial" pitchFamily="34" charset="0"/>
              <a:buChar char="•"/>
            </a:pPr>
            <a:r>
              <a:rPr lang="en-GB" sz="2000" b="1" dirty="0" smtClean="0"/>
              <a:t>  There is no other alternative to a “drop-in” synthetic kerosene in the medium term (possibly liquid hydrogen very long term).</a:t>
            </a:r>
            <a:endParaRPr lang="en-GB" sz="2000" b="1" dirty="0"/>
          </a:p>
          <a:p>
            <a:pPr>
              <a:buFont typeface="Arial" pitchFamily="34" charset="0"/>
              <a:buChar char="•"/>
            </a:pPr>
            <a:r>
              <a:rPr lang="en-GB" sz="2000" b="1" dirty="0" smtClean="0"/>
              <a:t>  Stringent certification requirements.</a:t>
            </a:r>
          </a:p>
          <a:p>
            <a:pPr>
              <a:buFont typeface="Arial" pitchFamily="34" charset="0"/>
              <a:buChar char="•"/>
            </a:pPr>
            <a:r>
              <a:rPr lang="en-GB" sz="2000" b="1" dirty="0"/>
              <a:t> </a:t>
            </a:r>
            <a:r>
              <a:rPr lang="en-GB" sz="2000" b="1" dirty="0" smtClean="0"/>
              <a:t> Straight forward distribution logistics.</a:t>
            </a:r>
          </a:p>
          <a:p>
            <a:pPr>
              <a:buFont typeface="Arial" pitchFamily="34" charset="0"/>
              <a:buChar char="•"/>
            </a:pPr>
            <a:r>
              <a:rPr lang="en-GB" sz="2000" b="1" dirty="0"/>
              <a:t> </a:t>
            </a:r>
            <a:r>
              <a:rPr lang="en-GB" sz="2000" b="1" dirty="0" smtClean="0"/>
              <a:t> Motivated Industry due to current “environmental pressures”.</a:t>
            </a:r>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jeff\Documents\Papers and Lectures\Future aircraft and NASA Goals\Boeing SUGAR braced aircraft.jpg"/>
          <p:cNvPicPr>
            <a:picLocks noChangeAspect="1" noChangeArrowheads="1"/>
          </p:cNvPicPr>
          <p:nvPr/>
        </p:nvPicPr>
        <p:blipFill>
          <a:blip r:embed="rId2" cstate="print"/>
          <a:srcRect t="11949" b="17686"/>
          <a:stretch>
            <a:fillRect/>
          </a:stretch>
        </p:blipFill>
        <p:spPr bwMode="auto">
          <a:xfrm>
            <a:off x="1144588" y="815975"/>
            <a:ext cx="6634162" cy="6042025"/>
          </a:xfrm>
          <a:prstGeom prst="rect">
            <a:avLst/>
          </a:prstGeom>
          <a:noFill/>
          <a:ln w="9525">
            <a:noFill/>
            <a:miter lim="800000"/>
            <a:headEnd/>
            <a:tailEnd/>
          </a:ln>
        </p:spPr>
      </p:pic>
      <p:sp>
        <p:nvSpPr>
          <p:cNvPr id="3" name="TextBox 2"/>
          <p:cNvSpPr txBox="1"/>
          <p:nvPr/>
        </p:nvSpPr>
        <p:spPr>
          <a:xfrm>
            <a:off x="755576" y="0"/>
            <a:ext cx="7788275" cy="830997"/>
          </a:xfrm>
          <a:prstGeom prst="rect">
            <a:avLst/>
          </a:prstGeom>
          <a:noFill/>
        </p:spPr>
        <p:txBody>
          <a:bodyPr>
            <a:spAutoFit/>
          </a:bodyPr>
          <a:lstStyle/>
          <a:p>
            <a:pPr algn="ctr">
              <a:defRPr/>
            </a:pPr>
            <a:r>
              <a:rPr lang="en-GB" sz="2400" b="1" dirty="0" smtClean="0"/>
              <a:t>Electric Propulsion? </a:t>
            </a:r>
          </a:p>
          <a:p>
            <a:pPr algn="ctr">
              <a:defRPr/>
            </a:pPr>
            <a:r>
              <a:rPr lang="en-GB" sz="2400" b="1" dirty="0" smtClean="0"/>
              <a:t>Boeing </a:t>
            </a:r>
            <a:r>
              <a:rPr lang="en-GB" sz="2400" b="1" dirty="0"/>
              <a:t>“SUGAR” </a:t>
            </a:r>
            <a:r>
              <a:rPr lang="en-GB" sz="2400" b="1" dirty="0" smtClean="0"/>
              <a:t> </a:t>
            </a:r>
            <a:r>
              <a:rPr lang="en-GB" sz="2400" b="1" dirty="0"/>
              <a:t>Concept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4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3755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16632"/>
            <a:ext cx="8424936" cy="6432531"/>
          </a:xfrm>
          <a:prstGeom prst="rect">
            <a:avLst/>
          </a:prstGeom>
        </p:spPr>
        <p:txBody>
          <a:bodyPr wrap="square">
            <a:spAutoFit/>
          </a:bodyPr>
          <a:lstStyle/>
          <a:p>
            <a:pPr algn="ctr"/>
            <a:r>
              <a:rPr lang="en-US" sz="2800" b="1" dirty="0"/>
              <a:t>Skunk Works Reveals </a:t>
            </a:r>
            <a:endParaRPr lang="en-US" sz="2800" b="1" dirty="0" smtClean="0"/>
          </a:p>
          <a:p>
            <a:pPr algn="ctr"/>
            <a:r>
              <a:rPr lang="en-US" sz="2800" b="1" dirty="0" smtClean="0"/>
              <a:t>Compact </a:t>
            </a:r>
            <a:r>
              <a:rPr lang="en-US" sz="2800" b="1" dirty="0"/>
              <a:t>Fusion Reactor </a:t>
            </a:r>
            <a:r>
              <a:rPr lang="en-US" sz="2800" b="1" dirty="0" smtClean="0"/>
              <a:t>Details</a:t>
            </a:r>
          </a:p>
          <a:p>
            <a:pPr algn="ctr"/>
            <a:endParaRPr lang="en-GB" sz="2800" dirty="0"/>
          </a:p>
          <a:p>
            <a:r>
              <a:rPr lang="en-US" sz="2000" b="1" dirty="0"/>
              <a:t>Lockheed Martin aims to develop compact reactor prototype in five years, production unit in 10</a:t>
            </a:r>
            <a:endParaRPr lang="en-GB" sz="2000" dirty="0"/>
          </a:p>
          <a:p>
            <a:r>
              <a:rPr lang="en-US" dirty="0"/>
              <a:t> </a:t>
            </a:r>
            <a:endParaRPr lang="en-GB" dirty="0"/>
          </a:p>
          <a:p>
            <a:r>
              <a:rPr lang="en-US" dirty="0"/>
              <a:t> </a:t>
            </a:r>
            <a:endParaRPr lang="en-GB" dirty="0"/>
          </a:p>
          <a:p>
            <a:r>
              <a:rPr lang="en-US" b="1" dirty="0"/>
              <a:t>The device is conceptually safer, cleaner and more powerful than much larger, current nuclear systems that rely on fission</a:t>
            </a:r>
            <a:r>
              <a:rPr lang="en-US" b="1" dirty="0" smtClean="0"/>
              <a:t>.</a:t>
            </a:r>
          </a:p>
          <a:p>
            <a:endParaRPr lang="en-US" b="1" dirty="0"/>
          </a:p>
          <a:p>
            <a:r>
              <a:rPr lang="en-US" b="1" dirty="0" smtClean="0"/>
              <a:t> </a:t>
            </a:r>
            <a:r>
              <a:rPr lang="en-US" b="1" dirty="0"/>
              <a:t>Lockheed believes its scalable concept will also be small and practical enough for applications ranging from interplanetary spacecraft and commercial ships to city power stations</a:t>
            </a:r>
            <a:r>
              <a:rPr lang="en-US" b="1" dirty="0" smtClean="0"/>
              <a:t>.</a:t>
            </a:r>
          </a:p>
          <a:p>
            <a:endParaRPr lang="en-US" b="1" dirty="0"/>
          </a:p>
          <a:p>
            <a:r>
              <a:rPr lang="en-US" b="1" dirty="0" smtClean="0"/>
              <a:t> </a:t>
            </a:r>
            <a:r>
              <a:rPr lang="en-US" b="1" dirty="0"/>
              <a:t>It may even revive the concept of large, nuclear-powered aircraft that virtually never require refueling—ideas of which were largely abandoned more than 50 years ago because of the dangers and complexities involved with nuclear fission reactors</a:t>
            </a:r>
            <a:r>
              <a:rPr lang="en-US" b="1" dirty="0" smtClean="0"/>
              <a:t>.</a:t>
            </a:r>
          </a:p>
          <a:p>
            <a:endParaRPr lang="en-US" b="1" dirty="0"/>
          </a:p>
          <a:p>
            <a:endParaRPr lang="en-US" b="1" dirty="0" smtClean="0"/>
          </a:p>
          <a:p>
            <a:pPr algn="r"/>
            <a:r>
              <a:rPr lang="en-US" dirty="0"/>
              <a:t>A</a:t>
            </a:r>
            <a:r>
              <a:rPr lang="en-US" dirty="0" smtClean="0"/>
              <a:t>viation Week, 20</a:t>
            </a:r>
            <a:r>
              <a:rPr lang="en-US" baseline="30000" dirty="0" smtClean="0"/>
              <a:t>th</a:t>
            </a:r>
            <a:r>
              <a:rPr lang="en-US" dirty="0" smtClean="0"/>
              <a:t> October 2014 </a:t>
            </a:r>
            <a:endParaRPr lang="en-GB" dirty="0"/>
          </a:p>
        </p:txBody>
      </p:sp>
    </p:spTree>
    <p:extLst>
      <p:ext uri="{BB962C8B-B14F-4D97-AF65-F5344CB8AC3E}">
        <p14:creationId xmlns:p14="http://schemas.microsoft.com/office/powerpoint/2010/main" xmlns="" val="3538387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054" y="530104"/>
            <a:ext cx="9149054" cy="56135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1842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l="7988" t="11636" r="5823" b="19434"/>
          <a:stretch>
            <a:fillRect/>
          </a:stretch>
        </p:blipFill>
        <p:spPr bwMode="auto">
          <a:xfrm>
            <a:off x="0" y="850900"/>
            <a:ext cx="9144000" cy="6007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rot="10800000" flipV="1">
            <a:off x="251520" y="980730"/>
            <a:ext cx="8676456"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High energy content (per unit weight and volume) - to minimise fuel burn, operating costs and CO</a:t>
            </a:r>
            <a:r>
              <a:rPr kumimoji="0" lang="en-GB"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emissions</a:t>
            </a:r>
            <a:endParaRPr kumimoji="0" lang="en-GB"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Low freeze point - to ensure fuel does not freeze at altitude</a:t>
            </a:r>
            <a:endParaRPr kumimoji="0" lang="en-GB"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Excellent thermal stability – to provide required heat sink capability</a:t>
            </a:r>
            <a:endParaRPr kumimoji="0" lang="en-GB"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Suitable flash point – to ensure the fuel </a:t>
            </a:r>
            <a:r>
              <a:rPr lang="en-GB" sz="2400" b="1" dirty="0" smtClean="0">
                <a:latin typeface="Arial" pitchFamily="34" charset="0"/>
                <a:ea typeface="Times New Roman" pitchFamily="18" charset="0"/>
                <a:cs typeface="Arial" pitchFamily="34" charset="0"/>
              </a:rPr>
              <a:t>will</a:t>
            </a: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ignite (or not) in air as required</a:t>
            </a:r>
            <a:endParaRPr kumimoji="0" lang="en-GB"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Good storage stability – to ensure quality of the fuel is maintained with time</a:t>
            </a:r>
            <a:endParaRPr kumimoji="0" lang="en-GB"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Compatibility with materials in the fuel system</a:t>
            </a:r>
            <a:endParaRPr kumimoji="0" lang="en-GB"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467544" y="692696"/>
            <a:ext cx="7704856" cy="646331"/>
          </a:xfrm>
          <a:prstGeom prst="rect">
            <a:avLst/>
          </a:prstGeom>
          <a:noFill/>
        </p:spPr>
        <p:txBody>
          <a:bodyPr wrap="square" rtlCol="0">
            <a:spAutoFit/>
          </a:bodyPr>
          <a:lstStyle/>
          <a:p>
            <a:pPr algn="ctr"/>
            <a:r>
              <a:rPr lang="en-GB" sz="3600" b="1" dirty="0" smtClean="0"/>
              <a:t>Requirements for an Aviation Fuel</a:t>
            </a:r>
            <a:endParaRPr lang="en-GB" sz="3600" b="1" dirty="0"/>
          </a:p>
        </p:txBody>
      </p:sp>
      <p:sp>
        <p:nvSpPr>
          <p:cNvPr id="4" name="TextBox 3"/>
          <p:cNvSpPr txBox="1"/>
          <p:nvPr/>
        </p:nvSpPr>
        <p:spPr>
          <a:xfrm>
            <a:off x="467544" y="6093296"/>
            <a:ext cx="8136904" cy="523220"/>
          </a:xfrm>
          <a:prstGeom prst="rect">
            <a:avLst/>
          </a:prstGeom>
          <a:noFill/>
        </p:spPr>
        <p:txBody>
          <a:bodyPr wrap="square" rtlCol="0">
            <a:spAutoFit/>
          </a:bodyPr>
          <a:lstStyle/>
          <a:p>
            <a:r>
              <a:rPr lang="en-GB" sz="2800" b="1" dirty="0" smtClean="0"/>
              <a:t>Equals  a “Drop in” Kerosene replacement</a:t>
            </a:r>
            <a:endParaRPr lang="en-GB"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260648"/>
            <a:ext cx="6912768" cy="461665"/>
          </a:xfrm>
          <a:prstGeom prst="rect">
            <a:avLst/>
          </a:prstGeom>
          <a:noFill/>
        </p:spPr>
        <p:txBody>
          <a:bodyPr wrap="square" rtlCol="0">
            <a:spAutoFit/>
          </a:bodyPr>
          <a:lstStyle/>
          <a:p>
            <a:pPr algn="ctr"/>
            <a:r>
              <a:rPr lang="en-GB" sz="2400" b="1" dirty="0" smtClean="0"/>
              <a:t>Alternative Fuels for Aviation</a:t>
            </a:r>
            <a:endParaRPr lang="en-GB" sz="2400" b="1" dirty="0"/>
          </a:p>
        </p:txBody>
      </p:sp>
      <p:graphicFrame>
        <p:nvGraphicFramePr>
          <p:cNvPr id="4" name="Table 3"/>
          <p:cNvGraphicFramePr>
            <a:graphicFrameLocks noGrp="1"/>
          </p:cNvGraphicFramePr>
          <p:nvPr/>
        </p:nvGraphicFramePr>
        <p:xfrm>
          <a:off x="971600" y="1484784"/>
          <a:ext cx="7272808" cy="3456384"/>
        </p:xfrm>
        <a:graphic>
          <a:graphicData uri="http://schemas.openxmlformats.org/drawingml/2006/table">
            <a:tbl>
              <a:tblPr firstRow="1" bandRow="1">
                <a:tableStyleId>{00A15C55-8517-42AA-B614-E9B94910E393}</a:tableStyleId>
              </a:tblPr>
              <a:tblGrid>
                <a:gridCol w="2761389"/>
                <a:gridCol w="1750030"/>
                <a:gridCol w="2761389"/>
              </a:tblGrid>
              <a:tr h="576064">
                <a:tc>
                  <a:txBody>
                    <a:bodyPr/>
                    <a:lstStyle/>
                    <a:p>
                      <a:endParaRPr lang="en-GB" sz="2400" dirty="0"/>
                    </a:p>
                  </a:txBody>
                  <a:tcPr/>
                </a:tc>
                <a:tc>
                  <a:txBody>
                    <a:bodyPr/>
                    <a:lstStyle/>
                    <a:p>
                      <a:pPr algn="ctr"/>
                      <a:r>
                        <a:rPr lang="en-GB" sz="2400" dirty="0" smtClean="0">
                          <a:solidFill>
                            <a:srgbClr val="000000"/>
                          </a:solidFill>
                        </a:rPr>
                        <a:t>Mass</a:t>
                      </a:r>
                      <a:endParaRPr lang="en-GB" sz="2400" dirty="0">
                        <a:solidFill>
                          <a:srgbClr val="000000"/>
                        </a:solidFill>
                      </a:endParaRPr>
                    </a:p>
                  </a:txBody>
                  <a:tcPr/>
                </a:tc>
                <a:tc>
                  <a:txBody>
                    <a:bodyPr/>
                    <a:lstStyle/>
                    <a:p>
                      <a:pPr algn="ctr"/>
                      <a:r>
                        <a:rPr lang="en-GB" sz="2400" dirty="0" smtClean="0">
                          <a:solidFill>
                            <a:srgbClr val="000000"/>
                          </a:solidFill>
                        </a:rPr>
                        <a:t>Volume</a:t>
                      </a:r>
                      <a:endParaRPr lang="en-GB" sz="2400" dirty="0">
                        <a:solidFill>
                          <a:srgbClr val="000000"/>
                        </a:solidFill>
                      </a:endParaRPr>
                    </a:p>
                  </a:txBody>
                  <a:tcPr/>
                </a:tc>
              </a:tr>
              <a:tr h="576064">
                <a:tc>
                  <a:txBody>
                    <a:bodyPr/>
                    <a:lstStyle/>
                    <a:p>
                      <a:endParaRPr lang="en-GB" sz="2400" dirty="0"/>
                    </a:p>
                  </a:txBody>
                  <a:tcPr/>
                </a:tc>
                <a:tc>
                  <a:txBody>
                    <a:bodyPr/>
                    <a:lstStyle/>
                    <a:p>
                      <a:pPr algn="ctr"/>
                      <a:r>
                        <a:rPr lang="en-GB" sz="2400" dirty="0" smtClean="0">
                          <a:solidFill>
                            <a:srgbClr val="000000"/>
                          </a:solidFill>
                        </a:rPr>
                        <a:t>MJ/kg</a:t>
                      </a:r>
                      <a:endParaRPr lang="en-GB" sz="2400" dirty="0">
                        <a:solidFill>
                          <a:srgbClr val="000000"/>
                        </a:solidFill>
                      </a:endParaRPr>
                    </a:p>
                  </a:txBody>
                  <a:tcPr/>
                </a:tc>
                <a:tc>
                  <a:txBody>
                    <a:bodyPr/>
                    <a:lstStyle/>
                    <a:p>
                      <a:pPr algn="ctr"/>
                      <a:r>
                        <a:rPr lang="en-GB" sz="2400" dirty="0" smtClean="0">
                          <a:solidFill>
                            <a:srgbClr val="000000"/>
                          </a:solidFill>
                        </a:rPr>
                        <a:t>MJ/litre</a:t>
                      </a:r>
                      <a:endParaRPr lang="en-GB" sz="2400" dirty="0">
                        <a:solidFill>
                          <a:srgbClr val="000000"/>
                        </a:solidFill>
                      </a:endParaRPr>
                    </a:p>
                  </a:txBody>
                  <a:tcPr/>
                </a:tc>
              </a:tr>
              <a:tr h="576064">
                <a:tc>
                  <a:txBody>
                    <a:bodyPr/>
                    <a:lstStyle/>
                    <a:p>
                      <a:pPr algn="ctr"/>
                      <a:r>
                        <a:rPr lang="en-GB" sz="2400" dirty="0" smtClean="0">
                          <a:solidFill>
                            <a:srgbClr val="000000"/>
                          </a:solidFill>
                        </a:rPr>
                        <a:t>Kerosene</a:t>
                      </a:r>
                      <a:endParaRPr lang="en-GB" sz="2400" dirty="0">
                        <a:solidFill>
                          <a:srgbClr val="000000"/>
                        </a:solidFill>
                      </a:endParaRPr>
                    </a:p>
                  </a:txBody>
                  <a:tcPr/>
                </a:tc>
                <a:tc>
                  <a:txBody>
                    <a:bodyPr/>
                    <a:lstStyle/>
                    <a:p>
                      <a:pPr algn="ctr"/>
                      <a:r>
                        <a:rPr lang="en-GB" sz="2400" dirty="0" smtClean="0">
                          <a:solidFill>
                            <a:srgbClr val="000000"/>
                          </a:solidFill>
                        </a:rPr>
                        <a:t>43.2</a:t>
                      </a:r>
                      <a:endParaRPr lang="en-GB" sz="2400" dirty="0">
                        <a:solidFill>
                          <a:srgbClr val="000000"/>
                        </a:solidFill>
                      </a:endParaRPr>
                    </a:p>
                  </a:txBody>
                  <a:tcPr/>
                </a:tc>
                <a:tc>
                  <a:txBody>
                    <a:bodyPr/>
                    <a:lstStyle/>
                    <a:p>
                      <a:pPr algn="ctr"/>
                      <a:r>
                        <a:rPr lang="en-GB" sz="2400" dirty="0" smtClean="0">
                          <a:solidFill>
                            <a:srgbClr val="000000"/>
                          </a:solidFill>
                        </a:rPr>
                        <a:t>34.9</a:t>
                      </a:r>
                      <a:endParaRPr lang="en-GB" sz="2400" dirty="0">
                        <a:solidFill>
                          <a:srgbClr val="000000"/>
                        </a:solidFill>
                      </a:endParaRPr>
                    </a:p>
                  </a:txBody>
                  <a:tcPr/>
                </a:tc>
              </a:tr>
              <a:tr h="576064">
                <a:tc>
                  <a:txBody>
                    <a:bodyPr/>
                    <a:lstStyle/>
                    <a:p>
                      <a:pPr algn="ctr"/>
                      <a:r>
                        <a:rPr lang="en-GB" sz="2400" dirty="0" smtClean="0">
                          <a:solidFill>
                            <a:srgbClr val="000000"/>
                          </a:solidFill>
                        </a:rPr>
                        <a:t>Liquid Hydrogen</a:t>
                      </a:r>
                      <a:endParaRPr lang="en-GB" sz="2400" dirty="0">
                        <a:solidFill>
                          <a:srgbClr val="000000"/>
                        </a:solidFill>
                      </a:endParaRPr>
                    </a:p>
                  </a:txBody>
                  <a:tcPr/>
                </a:tc>
                <a:tc>
                  <a:txBody>
                    <a:bodyPr/>
                    <a:lstStyle/>
                    <a:p>
                      <a:pPr algn="ctr"/>
                      <a:r>
                        <a:rPr lang="en-GB" sz="2400" dirty="0" smtClean="0">
                          <a:solidFill>
                            <a:srgbClr val="000000"/>
                          </a:solidFill>
                        </a:rPr>
                        <a:t>120</a:t>
                      </a:r>
                      <a:endParaRPr lang="en-GB" sz="2400" dirty="0">
                        <a:solidFill>
                          <a:srgbClr val="000000"/>
                        </a:solidFill>
                      </a:endParaRPr>
                    </a:p>
                  </a:txBody>
                  <a:tcPr/>
                </a:tc>
                <a:tc>
                  <a:txBody>
                    <a:bodyPr/>
                    <a:lstStyle/>
                    <a:p>
                      <a:pPr algn="ctr"/>
                      <a:r>
                        <a:rPr lang="en-GB" sz="2400" dirty="0" smtClean="0">
                          <a:solidFill>
                            <a:srgbClr val="000000"/>
                          </a:solidFill>
                        </a:rPr>
                        <a:t>8.4</a:t>
                      </a:r>
                      <a:endParaRPr lang="en-GB" sz="2400" dirty="0">
                        <a:solidFill>
                          <a:srgbClr val="000000"/>
                        </a:solidFill>
                      </a:endParaRPr>
                    </a:p>
                  </a:txBody>
                  <a:tcPr/>
                </a:tc>
              </a:tr>
              <a:tr h="576064">
                <a:tc>
                  <a:txBody>
                    <a:bodyPr/>
                    <a:lstStyle/>
                    <a:p>
                      <a:pPr algn="ctr"/>
                      <a:r>
                        <a:rPr lang="en-GB" sz="2400" dirty="0" smtClean="0">
                          <a:solidFill>
                            <a:srgbClr val="000000"/>
                          </a:solidFill>
                        </a:rPr>
                        <a:t>Methane</a:t>
                      </a:r>
                      <a:endParaRPr lang="en-GB" sz="2400" dirty="0">
                        <a:solidFill>
                          <a:srgbClr val="000000"/>
                        </a:solidFill>
                      </a:endParaRPr>
                    </a:p>
                  </a:txBody>
                  <a:tcPr/>
                </a:tc>
                <a:tc>
                  <a:txBody>
                    <a:bodyPr/>
                    <a:lstStyle/>
                    <a:p>
                      <a:pPr algn="ctr"/>
                      <a:r>
                        <a:rPr lang="en-GB" sz="2400" dirty="0" smtClean="0">
                          <a:solidFill>
                            <a:srgbClr val="000000"/>
                          </a:solidFill>
                        </a:rPr>
                        <a:t>50</a:t>
                      </a:r>
                      <a:endParaRPr lang="en-GB" sz="2400" dirty="0">
                        <a:solidFill>
                          <a:srgbClr val="000000"/>
                        </a:solidFill>
                      </a:endParaRPr>
                    </a:p>
                  </a:txBody>
                  <a:tcPr/>
                </a:tc>
                <a:tc>
                  <a:txBody>
                    <a:bodyPr/>
                    <a:lstStyle/>
                    <a:p>
                      <a:pPr algn="ctr"/>
                      <a:r>
                        <a:rPr lang="en-GB" sz="2400" dirty="0" smtClean="0">
                          <a:solidFill>
                            <a:srgbClr val="000000"/>
                          </a:solidFill>
                        </a:rPr>
                        <a:t>21.2</a:t>
                      </a:r>
                      <a:endParaRPr lang="en-GB" sz="2400" dirty="0">
                        <a:solidFill>
                          <a:srgbClr val="000000"/>
                        </a:solidFill>
                      </a:endParaRPr>
                    </a:p>
                  </a:txBody>
                  <a:tcPr/>
                </a:tc>
              </a:tr>
              <a:tr h="576064">
                <a:tc>
                  <a:txBody>
                    <a:bodyPr/>
                    <a:lstStyle/>
                    <a:p>
                      <a:pPr algn="ctr"/>
                      <a:r>
                        <a:rPr lang="en-GB" sz="2400" dirty="0" smtClean="0">
                          <a:solidFill>
                            <a:srgbClr val="000000"/>
                          </a:solidFill>
                        </a:rPr>
                        <a:t>Ethanol/Methanol*</a:t>
                      </a:r>
                      <a:endParaRPr lang="en-GB" sz="2400" dirty="0">
                        <a:solidFill>
                          <a:srgbClr val="000000"/>
                        </a:solidFill>
                      </a:endParaRPr>
                    </a:p>
                  </a:txBody>
                  <a:tcPr/>
                </a:tc>
                <a:tc>
                  <a:txBody>
                    <a:bodyPr/>
                    <a:lstStyle/>
                    <a:p>
                      <a:pPr algn="ctr"/>
                      <a:r>
                        <a:rPr lang="en-GB" sz="2400" dirty="0" smtClean="0">
                          <a:solidFill>
                            <a:srgbClr val="000000"/>
                          </a:solidFill>
                        </a:rPr>
                        <a:t>27.2/19.9</a:t>
                      </a:r>
                      <a:endParaRPr lang="en-GB" sz="2400" dirty="0">
                        <a:solidFill>
                          <a:srgbClr val="000000"/>
                        </a:solidFill>
                      </a:endParaRPr>
                    </a:p>
                  </a:txBody>
                  <a:tcPr/>
                </a:tc>
                <a:tc>
                  <a:txBody>
                    <a:bodyPr/>
                    <a:lstStyle/>
                    <a:p>
                      <a:pPr algn="ctr"/>
                      <a:endParaRPr lang="en-GB" sz="2400" dirty="0">
                        <a:solidFill>
                          <a:srgbClr val="000000"/>
                        </a:solidFill>
                      </a:endParaRPr>
                    </a:p>
                  </a:txBody>
                  <a:tcPr/>
                </a:tc>
              </a:tr>
            </a:tbl>
          </a:graphicData>
        </a:graphic>
      </p:graphicFrame>
      <p:sp>
        <p:nvSpPr>
          <p:cNvPr id="6" name="TextBox 5"/>
          <p:cNvSpPr txBox="1"/>
          <p:nvPr/>
        </p:nvSpPr>
        <p:spPr>
          <a:xfrm>
            <a:off x="2483768" y="5085184"/>
            <a:ext cx="3528392" cy="369332"/>
          </a:xfrm>
          <a:prstGeom prst="rect">
            <a:avLst/>
          </a:prstGeom>
          <a:noFill/>
        </p:spPr>
        <p:txBody>
          <a:bodyPr wrap="square" rtlCol="0">
            <a:spAutoFit/>
          </a:bodyPr>
          <a:lstStyle/>
          <a:p>
            <a:r>
              <a:rPr lang="en-GB" dirty="0" smtClean="0"/>
              <a:t>* Hygroscopic</a:t>
            </a:r>
            <a:endParaRPr lang="en-GB" dirty="0"/>
          </a:p>
        </p:txBody>
      </p:sp>
      <p:sp>
        <p:nvSpPr>
          <p:cNvPr id="7" name="TextBox 6"/>
          <p:cNvSpPr txBox="1"/>
          <p:nvPr/>
        </p:nvSpPr>
        <p:spPr>
          <a:xfrm>
            <a:off x="683568" y="5733256"/>
            <a:ext cx="7992888" cy="707886"/>
          </a:xfrm>
          <a:prstGeom prst="rect">
            <a:avLst/>
          </a:prstGeom>
          <a:noFill/>
        </p:spPr>
        <p:txBody>
          <a:bodyPr wrap="square" rtlCol="0">
            <a:spAutoFit/>
          </a:bodyPr>
          <a:lstStyle/>
          <a:p>
            <a:pPr algn="ctr"/>
            <a:r>
              <a:rPr lang="en-GB" sz="2000" dirty="0" smtClean="0"/>
              <a:t>A “Drop-in” synthetic Kerosene can be produced from biomass by the Fischer-</a:t>
            </a:r>
            <a:r>
              <a:rPr lang="en-GB" sz="2000" dirty="0" err="1" smtClean="0"/>
              <a:t>Tropsch</a:t>
            </a:r>
            <a:r>
              <a:rPr lang="en-GB" sz="2000" dirty="0" smtClean="0"/>
              <a:t> process or by hydrogenation of vegetable oils.</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692696"/>
            <a:ext cx="8496944" cy="5262979"/>
          </a:xfrm>
          <a:prstGeom prst="rect">
            <a:avLst/>
          </a:prstGeom>
          <a:noFill/>
        </p:spPr>
        <p:txBody>
          <a:bodyPr wrap="square" rtlCol="0">
            <a:spAutoFit/>
          </a:bodyPr>
          <a:lstStyle/>
          <a:p>
            <a:pPr algn="ctr"/>
            <a:r>
              <a:rPr lang="en-GB" sz="2800" b="1" u="sng" dirty="0" smtClean="0"/>
              <a:t>Aviation </a:t>
            </a:r>
            <a:r>
              <a:rPr lang="en-GB" sz="2800" b="1" u="sng" dirty="0" err="1" smtClean="0"/>
              <a:t>Biofuel</a:t>
            </a:r>
            <a:r>
              <a:rPr lang="en-GB" sz="2800" b="1" u="sng" dirty="0" smtClean="0"/>
              <a:t> Sustainable </a:t>
            </a:r>
            <a:r>
              <a:rPr lang="en-GB" sz="2800" b="1" u="sng" dirty="0" err="1" smtClean="0"/>
              <a:t>Feedstocks</a:t>
            </a:r>
            <a:r>
              <a:rPr lang="en-GB" sz="2800" b="1" u="sng" dirty="0" smtClean="0"/>
              <a:t> under active consideration:</a:t>
            </a:r>
            <a:r>
              <a:rPr lang="en-GB" sz="2800" b="1" dirty="0" smtClean="0"/>
              <a:t>-</a:t>
            </a:r>
          </a:p>
          <a:p>
            <a:endParaRPr lang="en-GB" sz="2800" b="1" dirty="0" smtClean="0"/>
          </a:p>
          <a:p>
            <a:pPr>
              <a:buFont typeface="Arial" pitchFamily="34" charset="0"/>
              <a:buChar char="•"/>
            </a:pPr>
            <a:r>
              <a:rPr lang="en-GB" sz="2800" b="1" dirty="0" smtClean="0"/>
              <a:t>    </a:t>
            </a:r>
            <a:r>
              <a:rPr lang="en-GB" sz="2800" b="1" dirty="0" err="1" smtClean="0"/>
              <a:t>Camelina</a:t>
            </a:r>
            <a:r>
              <a:rPr lang="en-GB" sz="2800" b="1" dirty="0" smtClean="0"/>
              <a:t>  -  Ready now  </a:t>
            </a:r>
          </a:p>
          <a:p>
            <a:pPr>
              <a:buFont typeface="Arial" pitchFamily="34" charset="0"/>
              <a:buChar char="•"/>
            </a:pPr>
            <a:r>
              <a:rPr lang="en-GB" sz="2800" b="1" dirty="0" smtClean="0"/>
              <a:t>     </a:t>
            </a:r>
            <a:r>
              <a:rPr lang="en-GB" sz="2800" b="1" dirty="0" err="1" smtClean="0"/>
              <a:t>Jatropha</a:t>
            </a:r>
            <a:r>
              <a:rPr lang="en-GB" sz="2800" b="1" dirty="0" smtClean="0"/>
              <a:t>  -  Ready in 2-4 years</a:t>
            </a:r>
          </a:p>
          <a:p>
            <a:pPr>
              <a:buFont typeface="Arial" pitchFamily="34" charset="0"/>
              <a:buChar char="•"/>
            </a:pPr>
            <a:r>
              <a:rPr lang="en-GB" sz="2800" b="1" dirty="0" smtClean="0"/>
              <a:t>     Halophytes (</a:t>
            </a:r>
            <a:r>
              <a:rPr lang="en-GB" sz="2800" b="1" dirty="0" err="1" smtClean="0"/>
              <a:t>eg</a:t>
            </a:r>
            <a:r>
              <a:rPr lang="en-GB" sz="2800" b="1" dirty="0" smtClean="0"/>
              <a:t> </a:t>
            </a:r>
            <a:r>
              <a:rPr lang="en-GB" sz="2800" b="1" dirty="0" err="1" smtClean="0"/>
              <a:t>Salicornia</a:t>
            </a:r>
            <a:r>
              <a:rPr lang="en-GB" sz="2800" b="1" dirty="0" smtClean="0"/>
              <a:t>)  -  Ready in 2-4 years</a:t>
            </a:r>
          </a:p>
          <a:p>
            <a:pPr>
              <a:buFont typeface="Arial" pitchFamily="34" charset="0"/>
              <a:buChar char="•"/>
            </a:pPr>
            <a:r>
              <a:rPr lang="en-GB" sz="2800" b="1" dirty="0" smtClean="0"/>
              <a:t>     Algae  -  Ready in 8-10 years</a:t>
            </a:r>
          </a:p>
          <a:p>
            <a:pPr>
              <a:buFont typeface="Arial" pitchFamily="34" charset="0"/>
              <a:buChar char="•"/>
            </a:pPr>
            <a:endParaRPr lang="en-GB" sz="2800" b="1" dirty="0"/>
          </a:p>
          <a:p>
            <a:r>
              <a:rPr lang="en-GB" sz="2800" b="1" dirty="0" smtClean="0"/>
              <a:t>Several R&amp;T consortia established; output has now reached “large scale demonstration quantities” (of order 250,000 gallons)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31198"/>
            <a:ext cx="9185979" cy="6826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ched Right Arrow 5"/>
          <p:cNvSpPr/>
          <p:nvPr/>
        </p:nvSpPr>
        <p:spPr>
          <a:xfrm rot="9633976">
            <a:off x="6343650" y="4513263"/>
            <a:ext cx="609600" cy="304800"/>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16387" name="Picture 4" descr="SFE water color enhanced"/>
          <p:cNvPicPr>
            <a:picLocks noChangeAspect="1" noChangeArrowheads="1"/>
          </p:cNvPicPr>
          <p:nvPr/>
        </p:nvPicPr>
        <p:blipFill>
          <a:blip r:embed="rId3" cstate="print"/>
          <a:srcRect/>
          <a:stretch>
            <a:fillRect/>
          </a:stretch>
        </p:blipFill>
        <p:spPr bwMode="auto">
          <a:xfrm>
            <a:off x="0" y="0"/>
            <a:ext cx="90868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0" y="0"/>
            <a:ext cx="9324975" cy="6858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568952" cy="6309420"/>
          </a:xfrm>
          <a:prstGeom prst="rect">
            <a:avLst/>
          </a:prstGeom>
          <a:noFill/>
        </p:spPr>
        <p:txBody>
          <a:bodyPr wrap="square" rtlCol="0">
            <a:spAutoFit/>
          </a:bodyPr>
          <a:lstStyle/>
          <a:p>
            <a:pPr algn="ctr"/>
            <a:r>
              <a:rPr lang="en-GB" sz="3200" b="1" u="sng" dirty="0" smtClean="0"/>
              <a:t>Certification of “drop-in” </a:t>
            </a:r>
            <a:r>
              <a:rPr lang="en-GB" sz="3200" b="1" u="sng" dirty="0" err="1" smtClean="0"/>
              <a:t>biofuel</a:t>
            </a:r>
            <a:r>
              <a:rPr lang="en-GB" sz="3200" b="1" u="sng" dirty="0" smtClean="0"/>
              <a:t> </a:t>
            </a:r>
          </a:p>
          <a:p>
            <a:pPr algn="ctr"/>
            <a:r>
              <a:rPr lang="en-GB" sz="3200" b="1" u="sng" dirty="0" smtClean="0"/>
              <a:t>kerosene replacements</a:t>
            </a:r>
          </a:p>
          <a:p>
            <a:pPr algn="ctr"/>
            <a:endParaRPr lang="en-GB" sz="2400" b="1" dirty="0" smtClean="0"/>
          </a:p>
          <a:p>
            <a:pPr algn="ctr"/>
            <a:r>
              <a:rPr lang="en-GB" sz="2400" b="1" dirty="0" smtClean="0"/>
              <a:t>(Energy content, freeze point, thermal stability etc.)</a:t>
            </a:r>
          </a:p>
          <a:p>
            <a:pPr algn="ctr"/>
            <a:endParaRPr lang="en-GB" sz="2800" b="1" dirty="0" smtClean="0"/>
          </a:p>
          <a:p>
            <a:pPr>
              <a:buFont typeface="Arial" pitchFamily="34" charset="0"/>
              <a:buChar char="•"/>
            </a:pPr>
            <a:r>
              <a:rPr lang="en-GB" sz="2400" b="1" dirty="0" smtClean="0"/>
              <a:t>Many flights have taken place over the last 3 years, typically one engine fed with a blend of kerosene and </a:t>
            </a:r>
            <a:r>
              <a:rPr lang="en-GB" sz="2400" b="1" dirty="0" err="1" smtClean="0"/>
              <a:t>biofuel</a:t>
            </a:r>
            <a:r>
              <a:rPr lang="en-GB" sz="2400" b="1" dirty="0" smtClean="0"/>
              <a:t>. All have been very successful. </a:t>
            </a:r>
          </a:p>
          <a:p>
            <a:endParaRPr lang="en-GB" sz="2400" b="1" dirty="0" smtClean="0"/>
          </a:p>
          <a:p>
            <a:pPr>
              <a:buFont typeface="Arial" pitchFamily="34" charset="0"/>
              <a:buChar char="•"/>
            </a:pPr>
            <a:r>
              <a:rPr lang="en-GB" sz="2400" b="1" dirty="0" smtClean="0"/>
              <a:t>Properties have been shown to be at least as good as fossil fuel kerosene (although additives for lubrication etc may be required above 50-50)</a:t>
            </a:r>
          </a:p>
          <a:p>
            <a:endParaRPr lang="en-GB" sz="2400" b="1" dirty="0" smtClean="0"/>
          </a:p>
          <a:p>
            <a:pPr>
              <a:buFont typeface="Arial" pitchFamily="34" charset="0"/>
              <a:buChar char="•"/>
            </a:pPr>
            <a:r>
              <a:rPr lang="en-GB" sz="2400" b="1" dirty="0" smtClean="0"/>
              <a:t>A 50/50 blend has already been certificated. </a:t>
            </a:r>
          </a:p>
          <a:p>
            <a:r>
              <a:rPr lang="en-GB" sz="2400" b="1" dirty="0" smtClean="0"/>
              <a:t> </a:t>
            </a:r>
          </a:p>
          <a:p>
            <a:pPr>
              <a:buFont typeface="Arial" pitchFamily="34" charset="0"/>
              <a:buChar char="•"/>
            </a:pPr>
            <a:r>
              <a:rPr lang="en-GB" sz="2400" b="1" dirty="0" smtClean="0"/>
              <a:t>Worldwide Certification standards are being agreed.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3671</TotalTime>
  <Words>621</Words>
  <Application>Microsoft Office PowerPoint</Application>
  <PresentationFormat>On-screen Show (4:3)</PresentationFormat>
  <Paragraphs>124</Paragraphs>
  <Slides>21</Slides>
  <Notes>2</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1_Default Design</vt: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dc:creator>
  <cp:lastModifiedBy>sandy</cp:lastModifiedBy>
  <cp:revision>75</cp:revision>
  <dcterms:created xsi:type="dcterms:W3CDTF">2010-06-18T14:40:12Z</dcterms:created>
  <dcterms:modified xsi:type="dcterms:W3CDTF">2014-11-06T19:30:12Z</dcterms:modified>
</cp:coreProperties>
</file>