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handoutMasterIdLst>
    <p:handoutMasterId r:id="rId47"/>
  </p:handoutMasterIdLst>
  <p:sldIdLst>
    <p:sldId id="256" r:id="rId2"/>
    <p:sldId id="334" r:id="rId3"/>
    <p:sldId id="292" r:id="rId4"/>
    <p:sldId id="294" r:id="rId5"/>
    <p:sldId id="295" r:id="rId6"/>
    <p:sldId id="296" r:id="rId7"/>
    <p:sldId id="297" r:id="rId8"/>
    <p:sldId id="298" r:id="rId9"/>
    <p:sldId id="335" r:id="rId10"/>
    <p:sldId id="299" r:id="rId11"/>
    <p:sldId id="301" r:id="rId12"/>
    <p:sldId id="300"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36" r:id="rId29"/>
    <p:sldId id="317" r:id="rId30"/>
    <p:sldId id="318" r:id="rId31"/>
    <p:sldId id="333" r:id="rId32"/>
    <p:sldId id="321" r:id="rId33"/>
    <p:sldId id="323" r:id="rId34"/>
    <p:sldId id="324" r:id="rId35"/>
    <p:sldId id="325" r:id="rId36"/>
    <p:sldId id="326" r:id="rId37"/>
    <p:sldId id="327" r:id="rId38"/>
    <p:sldId id="337" r:id="rId39"/>
    <p:sldId id="328" r:id="rId40"/>
    <p:sldId id="329" r:id="rId41"/>
    <p:sldId id="330" r:id="rId42"/>
    <p:sldId id="331" r:id="rId43"/>
    <p:sldId id="332" r:id="rId44"/>
    <p:sldId id="257"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F9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43" autoAdjust="0"/>
    <p:restoredTop sz="93191" autoAdjust="0"/>
  </p:normalViewPr>
  <p:slideViewPr>
    <p:cSldViewPr snapToGrid="0" snapToObjects="1">
      <p:cViewPr>
        <p:scale>
          <a:sx n="100" d="100"/>
          <a:sy n="100" d="100"/>
        </p:scale>
        <p:origin x="-1080" y="5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handoutMaster" Target="handoutMasters/handout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5873DE-5B44-4242-8B60-B43B2F61F593}" type="datetimeFigureOut">
              <a:rPr lang="en-US" smtClean="0"/>
              <a:t>21/04/15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0A7066-425C-6348-9EB3-5C83CC24D67F}" type="slidenum">
              <a:rPr lang="en-US" smtClean="0"/>
              <a:t>‹#›</a:t>
            </a:fld>
            <a:endParaRPr lang="en-US"/>
          </a:p>
        </p:txBody>
      </p:sp>
    </p:spTree>
    <p:extLst>
      <p:ext uri="{BB962C8B-B14F-4D97-AF65-F5344CB8AC3E}">
        <p14:creationId xmlns:p14="http://schemas.microsoft.com/office/powerpoint/2010/main" val="9734801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113A91-BC2C-CD4B-AE33-348F5AF3C9AB}" type="datetimeFigureOut">
              <a:rPr lang="en-US" smtClean="0"/>
              <a:t>21/04/15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C0B35A-1C00-8644-AA1E-1C168DE065EB}" type="slidenum">
              <a:rPr lang="en-US" smtClean="0"/>
              <a:t>‹#›</a:t>
            </a:fld>
            <a:endParaRPr lang="en-US"/>
          </a:p>
        </p:txBody>
      </p:sp>
    </p:spTree>
    <p:extLst>
      <p:ext uri="{BB962C8B-B14F-4D97-AF65-F5344CB8AC3E}">
        <p14:creationId xmlns:p14="http://schemas.microsoft.com/office/powerpoint/2010/main" val="35260950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DSM 5 has some changes in all these mood and schizophrenia disorders.</a:t>
            </a:r>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4</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13</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14</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15</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16</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17</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18</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19</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20</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21</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mild to moderate</a:t>
            </a:r>
            <a:r>
              <a:rPr lang="en-US" baseline="0" dirty="0" smtClean="0"/>
              <a:t> depression the placebo has a similar effect to the drug</a:t>
            </a:r>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22</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5</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schizophrenic symptoms increase seizures decreased so seizure seemed</a:t>
            </a:r>
            <a:r>
              <a:rPr lang="en-US" baseline="0" dirty="0" smtClean="0"/>
              <a:t> to offer a method to reduce schizophrenia.</a:t>
            </a:r>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23</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schizophrenic symptoms increase seizures decreased so seizure seemed</a:t>
            </a:r>
            <a:r>
              <a:rPr lang="en-US" baseline="0" dirty="0" smtClean="0"/>
              <a:t> to offer a method to </a:t>
            </a:r>
            <a:r>
              <a:rPr lang="en-US" baseline="0" smtClean="0"/>
              <a:t>reduce schizophrenia.</a:t>
            </a:r>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24</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schizophrenic symptoms increase seizures decreased so seizure seemed</a:t>
            </a:r>
            <a:r>
              <a:rPr lang="en-US" baseline="0" dirty="0" smtClean="0"/>
              <a:t> to offer a method to </a:t>
            </a:r>
            <a:r>
              <a:rPr lang="en-US" baseline="0" smtClean="0"/>
              <a:t>reduce schizophrenia.</a:t>
            </a:r>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25</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schizophrenic symptoms increase seizures decreased so seizure seemed</a:t>
            </a:r>
            <a:r>
              <a:rPr lang="en-US" baseline="0" dirty="0" smtClean="0"/>
              <a:t> to offer a method to </a:t>
            </a:r>
            <a:r>
              <a:rPr lang="en-US" baseline="0" smtClean="0"/>
              <a:t>reduce schizophrenia.</a:t>
            </a:r>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26</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schizophrenic symptoms increase seizures decreased so seizure seemed</a:t>
            </a:r>
            <a:r>
              <a:rPr lang="en-US" baseline="0" dirty="0" smtClean="0"/>
              <a:t> to offer a method to </a:t>
            </a:r>
            <a:r>
              <a:rPr lang="en-US" baseline="0" smtClean="0"/>
              <a:t>reduce schizophrenia.</a:t>
            </a:r>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27</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schizophrenic symptoms increase seizures decreased so seizure seemed</a:t>
            </a:r>
            <a:r>
              <a:rPr lang="en-US" baseline="0" dirty="0" smtClean="0"/>
              <a:t> to offer a method to </a:t>
            </a:r>
            <a:r>
              <a:rPr lang="en-US" baseline="0" smtClean="0"/>
              <a:t>reduce schizophrenia.</a:t>
            </a:r>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28</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schizophrenic symptoms increase seizures decreased so seizure seemed</a:t>
            </a:r>
            <a:r>
              <a:rPr lang="en-US" baseline="0" dirty="0" smtClean="0"/>
              <a:t> to offer a method to </a:t>
            </a:r>
            <a:r>
              <a:rPr lang="en-US" baseline="0" smtClean="0"/>
              <a:t>reduce schizophrenia.</a:t>
            </a:r>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29</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30</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schizophrenic symptoms increase seizures decreased so seizure seemed</a:t>
            </a:r>
            <a:r>
              <a:rPr lang="en-US" baseline="0" dirty="0" smtClean="0"/>
              <a:t> to offer a method to </a:t>
            </a:r>
            <a:r>
              <a:rPr lang="en-US" baseline="0" smtClean="0"/>
              <a:t>reduce schizophrenia.</a:t>
            </a:r>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31</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schizophrenic symptoms increase seizures decreased so seizure seemed</a:t>
            </a:r>
            <a:r>
              <a:rPr lang="en-US" baseline="0" dirty="0" smtClean="0"/>
              <a:t> to offer a method to </a:t>
            </a:r>
            <a:r>
              <a:rPr lang="en-US" baseline="0" smtClean="0"/>
              <a:t>reduce schizophrenia.</a:t>
            </a:r>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32</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6</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schizophrenic symptoms increase seizures decreased so seizure seemed</a:t>
            </a:r>
            <a:r>
              <a:rPr lang="en-US" baseline="0" dirty="0" smtClean="0"/>
              <a:t> to offer a method to </a:t>
            </a:r>
            <a:r>
              <a:rPr lang="en-US" baseline="0" smtClean="0"/>
              <a:t>reduce schizophrenia.</a:t>
            </a:r>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33</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schizophrenic symptoms increase seizures decreased so seizure seemed</a:t>
            </a:r>
            <a:r>
              <a:rPr lang="en-US" baseline="0" dirty="0" smtClean="0"/>
              <a:t> to offer a method to </a:t>
            </a:r>
            <a:r>
              <a:rPr lang="en-US" baseline="0" smtClean="0"/>
              <a:t>reduce schizophrenia.</a:t>
            </a:r>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34</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schizophrenic symptoms increase seizures decreased so seizure seemed</a:t>
            </a:r>
            <a:r>
              <a:rPr lang="en-US" baseline="0" dirty="0" smtClean="0"/>
              <a:t> to offer a method to </a:t>
            </a:r>
            <a:r>
              <a:rPr lang="en-US" baseline="0" smtClean="0"/>
              <a:t>reduce schizophrenia.</a:t>
            </a:r>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35</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schizophrenic symptoms increase seizures decreased so seizure seemed</a:t>
            </a:r>
            <a:r>
              <a:rPr lang="en-US" baseline="0" dirty="0" smtClean="0"/>
              <a:t> to offer a method to </a:t>
            </a:r>
            <a:r>
              <a:rPr lang="en-US" baseline="0" smtClean="0"/>
              <a:t>reduce schizophrenia.</a:t>
            </a:r>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36</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Viral infections common in </a:t>
            </a:r>
            <a:r>
              <a:rPr lang="en-US" dirty="0" smtClean="0"/>
              <a:t>autumn</a:t>
            </a:r>
            <a:r>
              <a:rPr lang="en-US" baseline="0" dirty="0" smtClean="0"/>
              <a:t> and thus affect winter births.</a:t>
            </a:r>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37</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Viral infections common in </a:t>
            </a:r>
            <a:r>
              <a:rPr lang="en-US" dirty="0" smtClean="0"/>
              <a:t>autumn</a:t>
            </a:r>
            <a:r>
              <a:rPr lang="en-US" baseline="0" dirty="0" smtClean="0"/>
              <a:t> and thus affect winter births.</a:t>
            </a:r>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38</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39</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40</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smtClean="0">
                <a:latin typeface="Arial"/>
                <a:cs typeface="Arial"/>
              </a:rPr>
              <a:t>PFc</a:t>
            </a:r>
            <a:r>
              <a:rPr lang="en-US" sz="1200" dirty="0" smtClean="0">
                <a:latin typeface="Arial"/>
                <a:cs typeface="Arial"/>
              </a:rPr>
              <a:t> mature slowly. So not clear in schizophrenia develops over time.  Some disagreement in the literature on this.</a:t>
            </a:r>
            <a:r>
              <a:rPr lang="en-US" sz="1200" baseline="0" dirty="0" smtClean="0">
                <a:latin typeface="Arial"/>
                <a:cs typeface="Arial"/>
              </a:rPr>
              <a:t>  May be the reason that most diagnoses occur around the age of 20 when this area is mature and the extent of the deficit is apparent.</a:t>
            </a:r>
            <a:endParaRPr lang="en-US" sz="1200" dirty="0">
              <a:latin typeface="Arial"/>
              <a:cs typeface="Arial"/>
            </a:endParaRPr>
          </a:p>
        </p:txBody>
      </p:sp>
      <p:sp>
        <p:nvSpPr>
          <p:cNvPr id="4" name="Slide Number Placeholder 3"/>
          <p:cNvSpPr>
            <a:spLocks noGrp="1"/>
          </p:cNvSpPr>
          <p:nvPr>
            <p:ph type="sldNum" sz="quarter" idx="10"/>
          </p:nvPr>
        </p:nvSpPr>
        <p:spPr/>
        <p:txBody>
          <a:bodyPr/>
          <a:lstStyle/>
          <a:p>
            <a:fld id="{7EC0B35A-1C00-8644-AA1E-1C168DE065EB}" type="slidenum">
              <a:rPr lang="en-US" smtClean="0"/>
              <a:t>41</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rial"/>
              <a:cs typeface="Arial"/>
            </a:endParaRPr>
          </a:p>
        </p:txBody>
      </p:sp>
      <p:sp>
        <p:nvSpPr>
          <p:cNvPr id="4" name="Slide Number Placeholder 3"/>
          <p:cNvSpPr>
            <a:spLocks noGrp="1"/>
          </p:cNvSpPr>
          <p:nvPr>
            <p:ph type="sldNum" sz="quarter" idx="10"/>
          </p:nvPr>
        </p:nvSpPr>
        <p:spPr/>
        <p:txBody>
          <a:bodyPr/>
          <a:lstStyle/>
          <a:p>
            <a:fld id="{7EC0B35A-1C00-8644-AA1E-1C168DE065EB}" type="slidenum">
              <a:rPr lang="en-US" smtClean="0"/>
              <a:t>42</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7</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Arial"/>
                <a:cs typeface="Arial"/>
              </a:rPr>
              <a:t>PCP:</a:t>
            </a:r>
            <a:r>
              <a:rPr lang="en-US" sz="1200" baseline="0" dirty="0" smtClean="0">
                <a:latin typeface="Arial"/>
                <a:cs typeface="Arial"/>
              </a:rPr>
              <a:t> Phencyclidine (Angel Dust).  Has largest effect when administered </a:t>
            </a:r>
            <a:r>
              <a:rPr lang="en-US" sz="1200" baseline="0" smtClean="0">
                <a:latin typeface="Arial"/>
                <a:cs typeface="Arial"/>
              </a:rPr>
              <a:t>to adults</a:t>
            </a:r>
            <a:endParaRPr lang="en-US" sz="1200" dirty="0">
              <a:latin typeface="Arial"/>
              <a:cs typeface="Arial"/>
            </a:endParaRPr>
          </a:p>
        </p:txBody>
      </p:sp>
      <p:sp>
        <p:nvSpPr>
          <p:cNvPr id="4" name="Slide Number Placeholder 3"/>
          <p:cNvSpPr>
            <a:spLocks noGrp="1"/>
          </p:cNvSpPr>
          <p:nvPr>
            <p:ph type="sldNum" sz="quarter" idx="10"/>
          </p:nvPr>
        </p:nvSpPr>
        <p:spPr/>
        <p:txBody>
          <a:bodyPr/>
          <a:lstStyle/>
          <a:p>
            <a:fld id="{7EC0B35A-1C00-8644-AA1E-1C168DE065EB}" type="slidenum">
              <a:rPr lang="en-US" smtClean="0"/>
              <a:t>43</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8</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9</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10</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more work is needed before we can</a:t>
            </a:r>
            <a:r>
              <a:rPr lang="en-US" baseline="0" dirty="0" smtClean="0"/>
              <a:t> determine the relationship between this gene and environmental factors in predisposing people to depression.</a:t>
            </a:r>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11</a:t>
            </a:fld>
            <a:endParaRPr lang="en-US"/>
          </a:p>
        </p:txBody>
      </p:sp>
    </p:spTree>
    <p:extLst>
      <p:ext uri="{BB962C8B-B14F-4D97-AF65-F5344CB8AC3E}">
        <p14:creationId xmlns:p14="http://schemas.microsoft.com/office/powerpoint/2010/main" val="322406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0B35A-1C00-8644-AA1E-1C168DE065EB}" type="slidenum">
              <a:rPr lang="en-US" smtClean="0"/>
              <a:t>12</a:t>
            </a:fld>
            <a:endParaRPr lang="en-US"/>
          </a:p>
        </p:txBody>
      </p:sp>
    </p:spTree>
    <p:extLst>
      <p:ext uri="{BB962C8B-B14F-4D97-AF65-F5344CB8AC3E}">
        <p14:creationId xmlns:p14="http://schemas.microsoft.com/office/powerpoint/2010/main" val="322406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02AF33CA-362D-6E45-A01B-ED000937FC55}" type="datetime1">
              <a:rPr lang="en-GB" smtClean="0"/>
              <a:t>21/04/15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394F8-48F7-D040-9B4D-EF1459B506CC}" type="slidenum">
              <a:rPr lang="en-US" smtClean="0"/>
              <a:t>‹#›</a:t>
            </a:fld>
            <a:endParaRPr lang="en-US"/>
          </a:p>
        </p:txBody>
      </p:sp>
    </p:spTree>
    <p:extLst>
      <p:ext uri="{BB962C8B-B14F-4D97-AF65-F5344CB8AC3E}">
        <p14:creationId xmlns:p14="http://schemas.microsoft.com/office/powerpoint/2010/main" val="74707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926795F3-D7DB-8743-A175-B935FE35060F}" type="datetime1">
              <a:rPr lang="en-GB" smtClean="0"/>
              <a:t>21/04/15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394F8-48F7-D040-9B4D-EF1459B506CC}" type="slidenum">
              <a:rPr lang="en-US" smtClean="0"/>
              <a:t>‹#›</a:t>
            </a:fld>
            <a:endParaRPr lang="en-US"/>
          </a:p>
        </p:txBody>
      </p:sp>
    </p:spTree>
    <p:extLst>
      <p:ext uri="{BB962C8B-B14F-4D97-AF65-F5344CB8AC3E}">
        <p14:creationId xmlns:p14="http://schemas.microsoft.com/office/powerpoint/2010/main" val="309427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941269A-6991-884E-A1E1-8ADC32A9687F}" type="datetime1">
              <a:rPr lang="en-GB" smtClean="0"/>
              <a:t>21/04/15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394F8-48F7-D040-9B4D-EF1459B506CC}" type="slidenum">
              <a:rPr lang="en-US" smtClean="0"/>
              <a:t>‹#›</a:t>
            </a:fld>
            <a:endParaRPr lang="en-US"/>
          </a:p>
        </p:txBody>
      </p:sp>
    </p:spTree>
    <p:extLst>
      <p:ext uri="{BB962C8B-B14F-4D97-AF65-F5344CB8AC3E}">
        <p14:creationId xmlns:p14="http://schemas.microsoft.com/office/powerpoint/2010/main" val="3120325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FC63C6A-46FF-BF4F-BF8F-29A1569FEFE0}" type="datetime1">
              <a:rPr lang="en-GB" smtClean="0"/>
              <a:t>21/04/15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394F8-48F7-D040-9B4D-EF1459B506CC}" type="slidenum">
              <a:rPr lang="en-US" smtClean="0"/>
              <a:t>‹#›</a:t>
            </a:fld>
            <a:endParaRPr lang="en-US"/>
          </a:p>
        </p:txBody>
      </p:sp>
    </p:spTree>
    <p:extLst>
      <p:ext uri="{BB962C8B-B14F-4D97-AF65-F5344CB8AC3E}">
        <p14:creationId xmlns:p14="http://schemas.microsoft.com/office/powerpoint/2010/main" val="1620467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A144F99-8B5D-9345-A7A6-E07927724F99}" type="datetime1">
              <a:rPr lang="en-GB" smtClean="0"/>
              <a:t>21/04/15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394F8-48F7-D040-9B4D-EF1459B506CC}" type="slidenum">
              <a:rPr lang="en-US" smtClean="0"/>
              <a:t>‹#›</a:t>
            </a:fld>
            <a:endParaRPr lang="en-US"/>
          </a:p>
        </p:txBody>
      </p:sp>
    </p:spTree>
    <p:extLst>
      <p:ext uri="{BB962C8B-B14F-4D97-AF65-F5344CB8AC3E}">
        <p14:creationId xmlns:p14="http://schemas.microsoft.com/office/powerpoint/2010/main" val="1352761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B6DF2A59-D80F-8847-841F-463E11631892}" type="datetime1">
              <a:rPr lang="en-GB" smtClean="0"/>
              <a:t>21/04/15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6394F8-48F7-D040-9B4D-EF1459B506CC}" type="slidenum">
              <a:rPr lang="en-US" smtClean="0"/>
              <a:t>‹#›</a:t>
            </a:fld>
            <a:endParaRPr lang="en-US"/>
          </a:p>
        </p:txBody>
      </p:sp>
    </p:spTree>
    <p:extLst>
      <p:ext uri="{BB962C8B-B14F-4D97-AF65-F5344CB8AC3E}">
        <p14:creationId xmlns:p14="http://schemas.microsoft.com/office/powerpoint/2010/main" val="3884032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57781443-8ABB-6740-9353-265973C4A8A5}" type="datetime1">
              <a:rPr lang="en-GB" smtClean="0"/>
              <a:t>21/04/15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6394F8-48F7-D040-9B4D-EF1459B506CC}" type="slidenum">
              <a:rPr lang="en-US" smtClean="0"/>
              <a:t>‹#›</a:t>
            </a:fld>
            <a:endParaRPr lang="en-US"/>
          </a:p>
        </p:txBody>
      </p:sp>
    </p:spTree>
    <p:extLst>
      <p:ext uri="{BB962C8B-B14F-4D97-AF65-F5344CB8AC3E}">
        <p14:creationId xmlns:p14="http://schemas.microsoft.com/office/powerpoint/2010/main" val="2536424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3109B1A7-D92E-6B46-A6A7-0EE0CA71F881}" type="datetime1">
              <a:rPr lang="en-GB" smtClean="0"/>
              <a:t>21/04/15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6394F8-48F7-D040-9B4D-EF1459B506CC}" type="slidenum">
              <a:rPr lang="en-US" smtClean="0"/>
              <a:t>‹#›</a:t>
            </a:fld>
            <a:endParaRPr lang="en-US"/>
          </a:p>
        </p:txBody>
      </p:sp>
    </p:spTree>
    <p:extLst>
      <p:ext uri="{BB962C8B-B14F-4D97-AF65-F5344CB8AC3E}">
        <p14:creationId xmlns:p14="http://schemas.microsoft.com/office/powerpoint/2010/main" val="313168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27D7E-85B2-2A40-8D0A-5E6F3E70D49D}" type="datetime1">
              <a:rPr lang="en-GB" smtClean="0"/>
              <a:t>21/04/15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6394F8-48F7-D040-9B4D-EF1459B506CC}" type="slidenum">
              <a:rPr lang="en-US" smtClean="0"/>
              <a:t>‹#›</a:t>
            </a:fld>
            <a:endParaRPr lang="en-US"/>
          </a:p>
        </p:txBody>
      </p:sp>
    </p:spTree>
    <p:extLst>
      <p:ext uri="{BB962C8B-B14F-4D97-AF65-F5344CB8AC3E}">
        <p14:creationId xmlns:p14="http://schemas.microsoft.com/office/powerpoint/2010/main" val="4230957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218DE172-F559-E544-A2ED-F4BCDB954694}" type="datetime1">
              <a:rPr lang="en-GB" smtClean="0"/>
              <a:t>21/04/15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6394F8-48F7-D040-9B4D-EF1459B506CC}" type="slidenum">
              <a:rPr lang="en-US" smtClean="0"/>
              <a:t>‹#›</a:t>
            </a:fld>
            <a:endParaRPr lang="en-US"/>
          </a:p>
        </p:txBody>
      </p:sp>
    </p:spTree>
    <p:extLst>
      <p:ext uri="{BB962C8B-B14F-4D97-AF65-F5344CB8AC3E}">
        <p14:creationId xmlns:p14="http://schemas.microsoft.com/office/powerpoint/2010/main" val="2925360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20E784ED-8ED8-D049-87A0-0E9B41E18D82}" type="datetime1">
              <a:rPr lang="en-GB" smtClean="0"/>
              <a:t>21/04/15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6394F8-48F7-D040-9B4D-EF1459B506CC}" type="slidenum">
              <a:rPr lang="en-US" smtClean="0"/>
              <a:t>‹#›</a:t>
            </a:fld>
            <a:endParaRPr lang="en-US"/>
          </a:p>
        </p:txBody>
      </p:sp>
    </p:spTree>
    <p:extLst>
      <p:ext uri="{BB962C8B-B14F-4D97-AF65-F5344CB8AC3E}">
        <p14:creationId xmlns:p14="http://schemas.microsoft.com/office/powerpoint/2010/main" val="38869503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AEF0EB-E2C4-6B43-8247-8AF4D7036D6D}" type="datetime1">
              <a:rPr lang="en-GB" smtClean="0"/>
              <a:t>21/04/15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6394F8-48F7-D040-9B4D-EF1459B506CC}" type="slidenum">
              <a:rPr lang="en-US" smtClean="0"/>
              <a:t>‹#›</a:t>
            </a:fld>
            <a:endParaRPr lang="en-US"/>
          </a:p>
        </p:txBody>
      </p:sp>
    </p:spTree>
    <p:extLst>
      <p:ext uri="{BB962C8B-B14F-4D97-AF65-F5344CB8AC3E}">
        <p14:creationId xmlns:p14="http://schemas.microsoft.com/office/powerpoint/2010/main" val="2284297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TvXlxW-JP6Y" TargetMode="External"/><Relationship Id="rId4" Type="http://schemas.openxmlformats.org/officeDocument/2006/relationships/hyperlink" Target="https://www.youtube.com/watch?v=rfCt1NNQ7zQ" TargetMode="External"/><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hyperlink" Target="https://www.youtube.com/watch?v=bWaFqw8XnpA"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6243" y="1954181"/>
            <a:ext cx="7139620" cy="1754327"/>
          </a:xfrm>
          <a:prstGeom prst="rect">
            <a:avLst/>
          </a:prstGeom>
          <a:noFill/>
        </p:spPr>
        <p:txBody>
          <a:bodyPr wrap="none" rtlCol="0">
            <a:spAutoFit/>
          </a:bodyPr>
          <a:lstStyle/>
          <a:p>
            <a:pPr algn="ctr"/>
            <a:r>
              <a:rPr lang="en-US" sz="3600" dirty="0" smtClean="0">
                <a:latin typeface="Arial"/>
              </a:rPr>
              <a:t>PSYC10009: Abnormal </a:t>
            </a:r>
            <a:r>
              <a:rPr lang="en-US" sz="3600" dirty="0" err="1" smtClean="0">
                <a:latin typeface="Arial"/>
              </a:rPr>
              <a:t>Behaviour</a:t>
            </a:r>
            <a:endParaRPr lang="en-US" sz="3600" dirty="0" smtClean="0">
              <a:latin typeface="Arial"/>
            </a:endParaRPr>
          </a:p>
          <a:p>
            <a:pPr algn="ctr"/>
            <a:endParaRPr lang="en-US" sz="3600" dirty="0">
              <a:latin typeface="Arial"/>
            </a:endParaRPr>
          </a:p>
          <a:p>
            <a:pPr algn="ctr"/>
            <a:r>
              <a:rPr lang="en-US" sz="3600" dirty="0" err="1" smtClean="0">
                <a:latin typeface="Arial"/>
              </a:rPr>
              <a:t>Dr</a:t>
            </a:r>
            <a:r>
              <a:rPr lang="en-US" sz="3600" dirty="0" smtClean="0">
                <a:latin typeface="Arial"/>
              </a:rPr>
              <a:t> David Turk</a:t>
            </a:r>
            <a:endParaRPr lang="en-US" sz="3600" dirty="0">
              <a:latin typeface="Arial"/>
            </a:endParaRPr>
          </a:p>
        </p:txBody>
      </p:sp>
      <p:sp>
        <p:nvSpPr>
          <p:cNvPr id="2" name="Slide Number Placeholder 1"/>
          <p:cNvSpPr>
            <a:spLocks noGrp="1"/>
          </p:cNvSpPr>
          <p:nvPr>
            <p:ph type="sldNum" sz="quarter" idx="12"/>
          </p:nvPr>
        </p:nvSpPr>
        <p:spPr/>
        <p:txBody>
          <a:bodyPr/>
          <a:lstStyle/>
          <a:p>
            <a:fld id="{866394F8-48F7-D040-9B4D-EF1459B506CC}" type="slidenum">
              <a:rPr lang="en-US" smtClean="0"/>
              <a:t>1</a:t>
            </a:fld>
            <a:endParaRPr lang="en-US"/>
          </a:p>
        </p:txBody>
      </p:sp>
    </p:spTree>
    <p:extLst>
      <p:ext uri="{BB962C8B-B14F-4D97-AF65-F5344CB8AC3E}">
        <p14:creationId xmlns:p14="http://schemas.microsoft.com/office/powerpoint/2010/main" val="67092628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892" y="1155150"/>
            <a:ext cx="7993708" cy="2862322"/>
          </a:xfrm>
          <a:prstGeom prst="rect">
            <a:avLst/>
          </a:prstGeom>
          <a:noFill/>
        </p:spPr>
        <p:txBody>
          <a:bodyPr wrap="square" rtlCol="0">
            <a:spAutoFit/>
          </a:bodyPr>
          <a:lstStyle/>
          <a:p>
            <a:r>
              <a:rPr lang="en-US" sz="2000" b="1" dirty="0" smtClean="0">
                <a:latin typeface="Arial"/>
              </a:rPr>
              <a:t>Major Depressive Disorder</a:t>
            </a:r>
          </a:p>
          <a:p>
            <a:endParaRPr lang="en-US" sz="2000" dirty="0">
              <a:latin typeface="Arial"/>
            </a:endParaRPr>
          </a:p>
          <a:p>
            <a:r>
              <a:rPr lang="en-US" sz="2000" dirty="0" smtClean="0">
                <a:latin typeface="Arial"/>
              </a:rPr>
              <a:t>Genetics &amp; Environment</a:t>
            </a:r>
          </a:p>
          <a:p>
            <a:endParaRPr lang="en-US" sz="2000" dirty="0">
              <a:latin typeface="Arial"/>
            </a:endParaRPr>
          </a:p>
          <a:p>
            <a:r>
              <a:rPr lang="en-US" sz="2000" b="1" dirty="0" smtClean="0">
                <a:latin typeface="Arial"/>
              </a:rPr>
              <a:t>Serotonin Uptake Transporter </a:t>
            </a:r>
            <a:r>
              <a:rPr lang="en-US" sz="2000" b="1" dirty="0">
                <a:latin typeface="Arial"/>
              </a:rPr>
              <a:t>Gene </a:t>
            </a:r>
            <a:r>
              <a:rPr lang="en-US" sz="2000" dirty="0" smtClean="0">
                <a:latin typeface="Arial"/>
              </a:rPr>
              <a:t>comes in both short and long forms.  Researchers asked 847 young adults about the number of stressful events (e.g., divorce, redundancy, financial problems) over a 5-year period (</a:t>
            </a:r>
            <a:r>
              <a:rPr lang="en-US" sz="2000" b="1" dirty="0" smtClean="0">
                <a:latin typeface="Arial"/>
              </a:rPr>
              <a:t>environment</a:t>
            </a:r>
            <a:r>
              <a:rPr lang="en-US" sz="2000" dirty="0" smtClean="0">
                <a:latin typeface="Arial"/>
              </a:rPr>
              <a:t>).  Explored whether gene and environment linked to depression.</a:t>
            </a:r>
          </a:p>
        </p:txBody>
      </p:sp>
      <p:sp>
        <p:nvSpPr>
          <p:cNvPr id="2" name="TextBox 1"/>
          <p:cNvSpPr txBox="1"/>
          <p:nvPr/>
        </p:nvSpPr>
        <p:spPr>
          <a:xfrm>
            <a:off x="616892" y="571500"/>
            <a:ext cx="2719039" cy="523220"/>
          </a:xfrm>
          <a:prstGeom prst="rect">
            <a:avLst/>
          </a:prstGeom>
          <a:noFill/>
        </p:spPr>
        <p:txBody>
          <a:bodyPr wrap="none" rtlCol="0">
            <a:spAutoFit/>
          </a:bodyPr>
          <a:lstStyle/>
          <a:p>
            <a:r>
              <a:rPr lang="en-US" sz="2800" dirty="0" smtClean="0">
                <a:latin typeface="Arial"/>
                <a:cs typeface="Arial"/>
              </a:rPr>
              <a:t>Mood Disorders</a:t>
            </a:r>
            <a:endParaRPr lang="en-US" sz="2800" dirty="0">
              <a:latin typeface="Arial"/>
              <a:cs typeface="Arial"/>
            </a:endParaRPr>
          </a:p>
        </p:txBody>
      </p:sp>
      <p:grpSp>
        <p:nvGrpSpPr>
          <p:cNvPr id="7" name="Group 6"/>
          <p:cNvGrpSpPr/>
          <p:nvPr/>
        </p:nvGrpSpPr>
        <p:grpSpPr>
          <a:xfrm>
            <a:off x="616892" y="3797300"/>
            <a:ext cx="8260408" cy="2910145"/>
            <a:chOff x="616892" y="3797300"/>
            <a:chExt cx="8260408" cy="2910145"/>
          </a:xfrm>
        </p:grpSpPr>
        <p:pic>
          <p:nvPicPr>
            <p:cNvPr id="3" name="Picture 2"/>
            <p:cNvPicPr>
              <a:picLocks noChangeAspect="1"/>
            </p:cNvPicPr>
            <p:nvPr/>
          </p:nvPicPr>
          <p:blipFill>
            <a:blip r:embed="rId3"/>
            <a:stretch>
              <a:fillRect/>
            </a:stretch>
          </p:blipFill>
          <p:spPr>
            <a:xfrm>
              <a:off x="4572000" y="3797300"/>
              <a:ext cx="4305300" cy="2870200"/>
            </a:xfrm>
            <a:prstGeom prst="rect">
              <a:avLst/>
            </a:prstGeom>
          </p:spPr>
        </p:pic>
        <p:sp>
          <p:nvSpPr>
            <p:cNvPr id="5" name="TextBox 4"/>
            <p:cNvSpPr txBox="1"/>
            <p:nvPr/>
          </p:nvSpPr>
          <p:spPr>
            <a:xfrm>
              <a:off x="616892" y="4152900"/>
              <a:ext cx="3688408" cy="2554545"/>
            </a:xfrm>
            <a:prstGeom prst="rect">
              <a:avLst/>
            </a:prstGeom>
            <a:noFill/>
          </p:spPr>
          <p:txBody>
            <a:bodyPr wrap="square" rtlCol="0">
              <a:spAutoFit/>
            </a:bodyPr>
            <a:lstStyle/>
            <a:p>
              <a:r>
                <a:rPr lang="en-US" sz="2000" dirty="0" smtClean="0">
                  <a:latin typeface="Arial"/>
                  <a:cs typeface="Arial"/>
                </a:rPr>
                <a:t>For people with two long forms of the gene the environment had a minor impact.</a:t>
              </a:r>
            </a:p>
            <a:p>
              <a:endParaRPr lang="en-US" sz="2000" dirty="0">
                <a:latin typeface="Arial"/>
                <a:cs typeface="Arial"/>
              </a:endParaRPr>
            </a:p>
            <a:p>
              <a:r>
                <a:rPr lang="en-US" sz="2000" dirty="0" smtClean="0">
                  <a:latin typeface="Arial"/>
                  <a:cs typeface="Arial"/>
                </a:rPr>
                <a:t>Short form individuals showed a marked environmental effect on the probability of developing depression.</a:t>
              </a:r>
            </a:p>
          </p:txBody>
        </p:sp>
      </p:grpSp>
      <p:sp>
        <p:nvSpPr>
          <p:cNvPr id="6" name="Slide Number Placeholder 5"/>
          <p:cNvSpPr>
            <a:spLocks noGrp="1"/>
          </p:cNvSpPr>
          <p:nvPr>
            <p:ph type="sldNum" sz="quarter" idx="12"/>
          </p:nvPr>
        </p:nvSpPr>
        <p:spPr/>
        <p:txBody>
          <a:bodyPr/>
          <a:lstStyle/>
          <a:p>
            <a:fld id="{866394F8-48F7-D040-9B4D-EF1459B506CC}" type="slidenum">
              <a:rPr lang="en-US" smtClean="0"/>
              <a:t>10</a:t>
            </a:fld>
            <a:endParaRPr lang="en-US"/>
          </a:p>
        </p:txBody>
      </p:sp>
    </p:spTree>
    <p:extLst>
      <p:ext uri="{BB962C8B-B14F-4D97-AF65-F5344CB8AC3E}">
        <p14:creationId xmlns:p14="http://schemas.microsoft.com/office/powerpoint/2010/main" val="24730893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892" y="1155150"/>
            <a:ext cx="7993708" cy="5632311"/>
          </a:xfrm>
          <a:prstGeom prst="rect">
            <a:avLst/>
          </a:prstGeom>
          <a:noFill/>
        </p:spPr>
        <p:txBody>
          <a:bodyPr wrap="square" rtlCol="0">
            <a:spAutoFit/>
          </a:bodyPr>
          <a:lstStyle/>
          <a:p>
            <a:r>
              <a:rPr lang="en-US" sz="2000" b="1" dirty="0" smtClean="0">
                <a:latin typeface="Arial"/>
              </a:rPr>
              <a:t>Major Depressive Disorder</a:t>
            </a:r>
          </a:p>
          <a:p>
            <a:endParaRPr lang="en-US" sz="2000" dirty="0">
              <a:latin typeface="Arial"/>
            </a:endParaRPr>
          </a:p>
          <a:p>
            <a:r>
              <a:rPr lang="en-US" sz="2000" dirty="0" smtClean="0">
                <a:latin typeface="Arial"/>
              </a:rPr>
              <a:t>Genetics &amp; Environment</a:t>
            </a:r>
          </a:p>
          <a:p>
            <a:endParaRPr lang="en-US" sz="2000" dirty="0">
              <a:latin typeface="Arial"/>
            </a:endParaRPr>
          </a:p>
          <a:p>
            <a:r>
              <a:rPr lang="en-US" sz="2000" b="1" dirty="0" smtClean="0">
                <a:latin typeface="Arial"/>
              </a:rPr>
              <a:t>But……</a:t>
            </a:r>
          </a:p>
          <a:p>
            <a:endParaRPr lang="en-US" sz="2000" dirty="0">
              <a:latin typeface="Arial"/>
            </a:endParaRPr>
          </a:p>
          <a:p>
            <a:r>
              <a:rPr lang="en-US" sz="2000" dirty="0" smtClean="0">
                <a:latin typeface="Arial"/>
              </a:rPr>
              <a:t>Others unable to replicate this effect (e.g., </a:t>
            </a:r>
            <a:r>
              <a:rPr lang="en-US" sz="2000" dirty="0" err="1" smtClean="0">
                <a:latin typeface="Arial"/>
              </a:rPr>
              <a:t>Munafo</a:t>
            </a:r>
            <a:r>
              <a:rPr lang="en-US" sz="2000" dirty="0" smtClean="0">
                <a:latin typeface="Arial"/>
              </a:rPr>
              <a:t> et al., 2009).</a:t>
            </a:r>
          </a:p>
          <a:p>
            <a:endParaRPr lang="en-US" sz="2000" dirty="0">
              <a:latin typeface="Arial"/>
            </a:endParaRPr>
          </a:p>
          <a:p>
            <a:r>
              <a:rPr lang="en-US" sz="2000" dirty="0" smtClean="0">
                <a:latin typeface="Arial"/>
              </a:rPr>
              <a:t>Could be due to the initial study being a false positive effect (Type 1 Error).</a:t>
            </a:r>
          </a:p>
          <a:p>
            <a:endParaRPr lang="en-US" sz="2000" dirty="0">
              <a:latin typeface="Arial"/>
            </a:endParaRPr>
          </a:p>
          <a:p>
            <a:r>
              <a:rPr lang="en-US" sz="2000" dirty="0" smtClean="0">
                <a:latin typeface="Arial"/>
              </a:rPr>
              <a:t>Failure to replicate could also be due to poor variable measurement.  Depression measures maybe OK, but stress might be harder to reliably measure.  Simple frequency account of stressful events may not account for the </a:t>
            </a:r>
            <a:r>
              <a:rPr lang="en-US" sz="2000" b="1" dirty="0" smtClean="0">
                <a:latin typeface="Arial"/>
              </a:rPr>
              <a:t>severity</a:t>
            </a:r>
            <a:r>
              <a:rPr lang="en-US" sz="2000" dirty="0" smtClean="0">
                <a:latin typeface="Arial"/>
              </a:rPr>
              <a:t> of stress experienced for each event.</a:t>
            </a:r>
          </a:p>
          <a:p>
            <a:endParaRPr lang="en-US" sz="2000" dirty="0">
              <a:latin typeface="Arial"/>
            </a:endParaRPr>
          </a:p>
          <a:p>
            <a:r>
              <a:rPr lang="en-US" sz="2000" dirty="0" smtClean="0">
                <a:latin typeface="Arial"/>
              </a:rPr>
              <a:t>Measurement of genes may also have been prone to error (Wray et al., 2009)</a:t>
            </a:r>
            <a:endParaRPr lang="en-US" sz="2000" dirty="0">
              <a:latin typeface="Arial"/>
            </a:endParaRPr>
          </a:p>
        </p:txBody>
      </p:sp>
      <p:sp>
        <p:nvSpPr>
          <p:cNvPr id="2" name="TextBox 1"/>
          <p:cNvSpPr txBox="1"/>
          <p:nvPr/>
        </p:nvSpPr>
        <p:spPr>
          <a:xfrm>
            <a:off x="616892" y="571500"/>
            <a:ext cx="2719039" cy="523220"/>
          </a:xfrm>
          <a:prstGeom prst="rect">
            <a:avLst/>
          </a:prstGeom>
          <a:noFill/>
        </p:spPr>
        <p:txBody>
          <a:bodyPr wrap="none" rtlCol="0">
            <a:spAutoFit/>
          </a:bodyPr>
          <a:lstStyle/>
          <a:p>
            <a:r>
              <a:rPr lang="en-US" sz="2800" dirty="0" smtClean="0">
                <a:latin typeface="Arial"/>
                <a:cs typeface="Arial"/>
              </a:rPr>
              <a:t>Mood Disorders</a:t>
            </a:r>
            <a:endParaRPr lang="en-US" sz="2800" dirty="0">
              <a:latin typeface="Arial"/>
              <a:cs typeface="Arial"/>
            </a:endParaRPr>
          </a:p>
        </p:txBody>
      </p:sp>
      <p:sp>
        <p:nvSpPr>
          <p:cNvPr id="3" name="Slide Number Placeholder 2"/>
          <p:cNvSpPr>
            <a:spLocks noGrp="1"/>
          </p:cNvSpPr>
          <p:nvPr>
            <p:ph type="sldNum" sz="quarter" idx="12"/>
          </p:nvPr>
        </p:nvSpPr>
        <p:spPr/>
        <p:txBody>
          <a:bodyPr/>
          <a:lstStyle/>
          <a:p>
            <a:fld id="{866394F8-48F7-D040-9B4D-EF1459B506CC}" type="slidenum">
              <a:rPr lang="en-US" smtClean="0"/>
              <a:t>11</a:t>
            </a:fld>
            <a:endParaRPr lang="en-US"/>
          </a:p>
        </p:txBody>
      </p:sp>
    </p:spTree>
    <p:extLst>
      <p:ext uri="{BB962C8B-B14F-4D97-AF65-F5344CB8AC3E}">
        <p14:creationId xmlns:p14="http://schemas.microsoft.com/office/powerpoint/2010/main" val="33401741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892" y="1155150"/>
            <a:ext cx="7993708" cy="5324535"/>
          </a:xfrm>
          <a:prstGeom prst="rect">
            <a:avLst/>
          </a:prstGeom>
          <a:noFill/>
        </p:spPr>
        <p:txBody>
          <a:bodyPr wrap="square" rtlCol="0">
            <a:spAutoFit/>
          </a:bodyPr>
          <a:lstStyle/>
          <a:p>
            <a:r>
              <a:rPr lang="en-US" sz="2000" b="1" dirty="0" smtClean="0">
                <a:latin typeface="Arial"/>
              </a:rPr>
              <a:t>Major Depressive Disorder</a:t>
            </a:r>
          </a:p>
          <a:p>
            <a:endParaRPr lang="en-US" sz="2000" dirty="0">
              <a:latin typeface="Arial"/>
            </a:endParaRPr>
          </a:p>
          <a:p>
            <a:r>
              <a:rPr lang="en-US" sz="2000" dirty="0" smtClean="0">
                <a:latin typeface="Arial"/>
              </a:rPr>
              <a:t>Other Biological Factors</a:t>
            </a:r>
          </a:p>
          <a:p>
            <a:endParaRPr lang="en-US" sz="2000" dirty="0">
              <a:latin typeface="Arial"/>
            </a:endParaRPr>
          </a:p>
          <a:p>
            <a:r>
              <a:rPr lang="en-US" sz="2000" dirty="0" err="1" smtClean="0">
                <a:latin typeface="Arial"/>
              </a:rPr>
              <a:t>Borna</a:t>
            </a:r>
            <a:r>
              <a:rPr lang="en-US" sz="2000" dirty="0" smtClean="0">
                <a:latin typeface="Arial"/>
              </a:rPr>
              <a:t> disease (viral infection in farm animals) produces periods of frantic activity as well as lethargy in the animal (bit like bipolar disorder).</a:t>
            </a:r>
          </a:p>
          <a:p>
            <a:endParaRPr lang="en-US" sz="2000" dirty="0">
              <a:latin typeface="Arial"/>
            </a:endParaRPr>
          </a:p>
          <a:p>
            <a:r>
              <a:rPr lang="en-US" sz="2000" dirty="0" smtClean="0">
                <a:latin typeface="Arial"/>
              </a:rPr>
              <a:t>Amsterdam et al. (1985) tested 370 people thought to have contracted the disease.</a:t>
            </a:r>
          </a:p>
          <a:p>
            <a:endParaRPr lang="en-US" sz="2000" dirty="0">
              <a:latin typeface="Arial"/>
            </a:endParaRPr>
          </a:p>
          <a:p>
            <a:r>
              <a:rPr lang="en-US" sz="2000" dirty="0" smtClean="0">
                <a:latin typeface="Arial"/>
              </a:rPr>
              <a:t>265 people diagnosed with depression</a:t>
            </a:r>
          </a:p>
          <a:p>
            <a:r>
              <a:rPr lang="en-US" sz="2000" dirty="0" smtClean="0">
                <a:latin typeface="Arial"/>
              </a:rPr>
              <a:t>105 people diagnosed as non-depressed</a:t>
            </a:r>
            <a:endParaRPr lang="en-US" sz="2000" dirty="0">
              <a:latin typeface="Arial"/>
            </a:endParaRPr>
          </a:p>
          <a:p>
            <a:endParaRPr lang="en-US" sz="2000" dirty="0" smtClean="0">
              <a:latin typeface="Arial"/>
            </a:endParaRPr>
          </a:p>
          <a:p>
            <a:r>
              <a:rPr lang="en-US" sz="2000" dirty="0" smtClean="0">
                <a:latin typeface="Arial"/>
              </a:rPr>
              <a:t>Only 12 people tested positive for </a:t>
            </a:r>
            <a:r>
              <a:rPr lang="en-US" sz="2000" dirty="0" err="1" smtClean="0">
                <a:latin typeface="Arial"/>
              </a:rPr>
              <a:t>Borna</a:t>
            </a:r>
            <a:r>
              <a:rPr lang="en-US" sz="2000" dirty="0" smtClean="0">
                <a:latin typeface="Arial"/>
              </a:rPr>
              <a:t> disease but all 12 were also suffering from major depression.  None of the non-depressed cases </a:t>
            </a:r>
            <a:r>
              <a:rPr lang="en-US" sz="2000" dirty="0" smtClean="0">
                <a:latin typeface="Arial"/>
              </a:rPr>
              <a:t>had </a:t>
            </a:r>
            <a:r>
              <a:rPr lang="en-US" sz="2000" dirty="0" smtClean="0">
                <a:latin typeface="Arial"/>
              </a:rPr>
              <a:t>the disease.  </a:t>
            </a:r>
            <a:endParaRPr lang="en-US" sz="2000" dirty="0">
              <a:latin typeface="Arial"/>
            </a:endParaRPr>
          </a:p>
        </p:txBody>
      </p:sp>
      <p:sp>
        <p:nvSpPr>
          <p:cNvPr id="2" name="TextBox 1"/>
          <p:cNvSpPr txBox="1"/>
          <p:nvPr/>
        </p:nvSpPr>
        <p:spPr>
          <a:xfrm>
            <a:off x="616892" y="571500"/>
            <a:ext cx="2719039" cy="523220"/>
          </a:xfrm>
          <a:prstGeom prst="rect">
            <a:avLst/>
          </a:prstGeom>
          <a:noFill/>
        </p:spPr>
        <p:txBody>
          <a:bodyPr wrap="none" rtlCol="0">
            <a:spAutoFit/>
          </a:bodyPr>
          <a:lstStyle/>
          <a:p>
            <a:r>
              <a:rPr lang="en-US" sz="2800" dirty="0" smtClean="0">
                <a:latin typeface="Arial"/>
                <a:cs typeface="Arial"/>
              </a:rPr>
              <a:t>Mood Disorders</a:t>
            </a:r>
            <a:endParaRPr lang="en-US" sz="2800" dirty="0">
              <a:latin typeface="Arial"/>
              <a:cs typeface="Arial"/>
            </a:endParaRPr>
          </a:p>
        </p:txBody>
      </p:sp>
      <p:sp>
        <p:nvSpPr>
          <p:cNvPr id="3" name="Slide Number Placeholder 2"/>
          <p:cNvSpPr>
            <a:spLocks noGrp="1"/>
          </p:cNvSpPr>
          <p:nvPr>
            <p:ph type="sldNum" sz="quarter" idx="12"/>
          </p:nvPr>
        </p:nvSpPr>
        <p:spPr/>
        <p:txBody>
          <a:bodyPr/>
          <a:lstStyle/>
          <a:p>
            <a:fld id="{866394F8-48F7-D040-9B4D-EF1459B506CC}" type="slidenum">
              <a:rPr lang="en-US" smtClean="0"/>
              <a:t>12</a:t>
            </a:fld>
            <a:endParaRPr lang="en-US"/>
          </a:p>
        </p:txBody>
      </p:sp>
    </p:spTree>
    <p:extLst>
      <p:ext uri="{BB962C8B-B14F-4D97-AF65-F5344CB8AC3E}">
        <p14:creationId xmlns:p14="http://schemas.microsoft.com/office/powerpoint/2010/main" val="19651765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892" y="1155150"/>
            <a:ext cx="7993708" cy="3785652"/>
          </a:xfrm>
          <a:prstGeom prst="rect">
            <a:avLst/>
          </a:prstGeom>
          <a:noFill/>
        </p:spPr>
        <p:txBody>
          <a:bodyPr wrap="square" rtlCol="0">
            <a:spAutoFit/>
          </a:bodyPr>
          <a:lstStyle/>
          <a:p>
            <a:r>
              <a:rPr lang="en-US" sz="2000" b="1" dirty="0" smtClean="0">
                <a:latin typeface="Arial"/>
              </a:rPr>
              <a:t>Major Depressive Disorder</a:t>
            </a:r>
          </a:p>
          <a:p>
            <a:endParaRPr lang="en-US" sz="2000" dirty="0">
              <a:latin typeface="Arial"/>
            </a:endParaRPr>
          </a:p>
          <a:p>
            <a:r>
              <a:rPr lang="en-US" sz="2000" dirty="0" smtClean="0">
                <a:latin typeface="Arial"/>
              </a:rPr>
              <a:t>Other Biological Factors</a:t>
            </a:r>
          </a:p>
          <a:p>
            <a:endParaRPr lang="en-US" sz="2000" dirty="0">
              <a:latin typeface="Arial"/>
            </a:endParaRPr>
          </a:p>
          <a:p>
            <a:r>
              <a:rPr lang="en-US" sz="2000" dirty="0" smtClean="0">
                <a:latin typeface="Arial"/>
              </a:rPr>
              <a:t>Thousands of people have now been tested for </a:t>
            </a:r>
            <a:r>
              <a:rPr lang="en-US" sz="2000" dirty="0" err="1" smtClean="0">
                <a:latin typeface="Arial"/>
              </a:rPr>
              <a:t>Borna</a:t>
            </a:r>
            <a:r>
              <a:rPr lang="en-US" sz="2000" dirty="0" smtClean="0">
                <a:latin typeface="Arial"/>
              </a:rPr>
              <a:t> disease in Europe, Asia and North America.</a:t>
            </a:r>
          </a:p>
          <a:p>
            <a:endParaRPr lang="en-US" sz="2000" dirty="0">
              <a:latin typeface="Arial"/>
            </a:endParaRPr>
          </a:p>
          <a:p>
            <a:r>
              <a:rPr lang="en-US" sz="2000" dirty="0" err="1" smtClean="0">
                <a:latin typeface="Arial"/>
              </a:rPr>
              <a:t>Borna</a:t>
            </a:r>
            <a:r>
              <a:rPr lang="en-US" sz="2000" dirty="0" smtClean="0">
                <a:latin typeface="Arial"/>
              </a:rPr>
              <a:t> disease found in </a:t>
            </a:r>
            <a:r>
              <a:rPr lang="en-US" sz="2000" b="1" dirty="0" smtClean="0">
                <a:latin typeface="Arial"/>
              </a:rPr>
              <a:t>5% of the normal population </a:t>
            </a:r>
            <a:r>
              <a:rPr lang="en-US" sz="2000" dirty="0" smtClean="0">
                <a:latin typeface="Arial"/>
              </a:rPr>
              <a:t>but in about </a:t>
            </a:r>
            <a:r>
              <a:rPr lang="en-US" sz="2000" b="1" dirty="0" smtClean="0">
                <a:latin typeface="Arial"/>
              </a:rPr>
              <a:t>one third of cases of depression</a:t>
            </a:r>
            <a:r>
              <a:rPr lang="en-US" sz="2000" dirty="0" smtClean="0">
                <a:latin typeface="Arial"/>
              </a:rPr>
              <a:t>.</a:t>
            </a:r>
          </a:p>
          <a:p>
            <a:endParaRPr lang="en-US" sz="2000" dirty="0">
              <a:latin typeface="Arial"/>
            </a:endParaRPr>
          </a:p>
          <a:p>
            <a:r>
              <a:rPr lang="en-US" sz="2000" dirty="0" smtClean="0">
                <a:latin typeface="Arial"/>
              </a:rPr>
              <a:t>Viruses might be a predisposing factor in the development of </a:t>
            </a:r>
            <a:r>
              <a:rPr lang="en-US" sz="2000" dirty="0" smtClean="0">
                <a:latin typeface="Arial"/>
              </a:rPr>
              <a:t>depression (and possibly other mental illnesses).</a:t>
            </a:r>
            <a:endParaRPr lang="en-US" sz="2000" dirty="0">
              <a:latin typeface="Arial"/>
            </a:endParaRPr>
          </a:p>
        </p:txBody>
      </p:sp>
      <p:sp>
        <p:nvSpPr>
          <p:cNvPr id="2" name="TextBox 1"/>
          <p:cNvSpPr txBox="1"/>
          <p:nvPr/>
        </p:nvSpPr>
        <p:spPr>
          <a:xfrm>
            <a:off x="616892" y="571500"/>
            <a:ext cx="2719039" cy="523220"/>
          </a:xfrm>
          <a:prstGeom prst="rect">
            <a:avLst/>
          </a:prstGeom>
          <a:noFill/>
        </p:spPr>
        <p:txBody>
          <a:bodyPr wrap="none" rtlCol="0">
            <a:spAutoFit/>
          </a:bodyPr>
          <a:lstStyle/>
          <a:p>
            <a:r>
              <a:rPr lang="en-US" sz="2800" dirty="0" smtClean="0">
                <a:latin typeface="Arial"/>
                <a:cs typeface="Arial"/>
              </a:rPr>
              <a:t>Mood Disorders</a:t>
            </a:r>
            <a:endParaRPr lang="en-US" sz="2800" dirty="0">
              <a:latin typeface="Arial"/>
              <a:cs typeface="Arial"/>
            </a:endParaRPr>
          </a:p>
        </p:txBody>
      </p:sp>
      <p:sp>
        <p:nvSpPr>
          <p:cNvPr id="3" name="Slide Number Placeholder 2"/>
          <p:cNvSpPr>
            <a:spLocks noGrp="1"/>
          </p:cNvSpPr>
          <p:nvPr>
            <p:ph type="sldNum" sz="quarter" idx="12"/>
          </p:nvPr>
        </p:nvSpPr>
        <p:spPr/>
        <p:txBody>
          <a:bodyPr/>
          <a:lstStyle/>
          <a:p>
            <a:fld id="{866394F8-48F7-D040-9B4D-EF1459B506CC}" type="slidenum">
              <a:rPr lang="en-US" smtClean="0"/>
              <a:t>13</a:t>
            </a:fld>
            <a:endParaRPr lang="en-US"/>
          </a:p>
        </p:txBody>
      </p:sp>
    </p:spTree>
    <p:extLst>
      <p:ext uri="{BB962C8B-B14F-4D97-AF65-F5344CB8AC3E}">
        <p14:creationId xmlns:p14="http://schemas.microsoft.com/office/powerpoint/2010/main" val="30232526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892" y="1089164"/>
            <a:ext cx="7993708" cy="5632311"/>
          </a:xfrm>
          <a:prstGeom prst="rect">
            <a:avLst/>
          </a:prstGeom>
          <a:noFill/>
        </p:spPr>
        <p:txBody>
          <a:bodyPr wrap="square" rtlCol="0">
            <a:spAutoFit/>
          </a:bodyPr>
          <a:lstStyle/>
          <a:p>
            <a:r>
              <a:rPr lang="en-US" sz="2000" b="1" dirty="0" smtClean="0">
                <a:latin typeface="Arial"/>
              </a:rPr>
              <a:t>Major Depressive Disorder</a:t>
            </a:r>
          </a:p>
          <a:p>
            <a:endParaRPr lang="en-US" sz="2000" dirty="0">
              <a:latin typeface="Arial"/>
            </a:endParaRPr>
          </a:p>
          <a:p>
            <a:r>
              <a:rPr lang="en-US" sz="2000" dirty="0" smtClean="0">
                <a:latin typeface="Arial"/>
              </a:rPr>
              <a:t>Hormones also a trigger for depression.  Cortisol linked to stress and in turn stress linked to depression.</a:t>
            </a:r>
          </a:p>
          <a:p>
            <a:endParaRPr lang="en-US" sz="2000" dirty="0">
              <a:latin typeface="Arial"/>
            </a:endParaRPr>
          </a:p>
          <a:p>
            <a:r>
              <a:rPr lang="en-US" sz="2000" dirty="0" smtClean="0">
                <a:latin typeface="Arial"/>
              </a:rPr>
              <a:t>20% of women report some degree of depression after giving birth.</a:t>
            </a:r>
          </a:p>
          <a:p>
            <a:r>
              <a:rPr lang="en-US" sz="2000" dirty="0" smtClean="0">
                <a:latin typeface="Arial"/>
              </a:rPr>
              <a:t>Stress hormones reach a peak in late pregnancy and ovarian hormones change dramatically at the time of delivery.  </a:t>
            </a:r>
          </a:p>
          <a:p>
            <a:endParaRPr lang="en-US" sz="2000" dirty="0">
              <a:latin typeface="Arial"/>
            </a:endParaRPr>
          </a:p>
          <a:p>
            <a:r>
              <a:rPr lang="en-US" sz="2000" dirty="0" smtClean="0">
                <a:latin typeface="Arial"/>
              </a:rPr>
              <a:t>Drug-induced drop on </a:t>
            </a:r>
            <a:r>
              <a:rPr lang="en-US" sz="2000" b="1" dirty="0" smtClean="0">
                <a:latin typeface="Arial"/>
              </a:rPr>
              <a:t>estradiol</a:t>
            </a:r>
            <a:r>
              <a:rPr lang="en-US" sz="2000" dirty="0" smtClean="0">
                <a:latin typeface="Arial"/>
              </a:rPr>
              <a:t> &amp; </a:t>
            </a:r>
            <a:r>
              <a:rPr lang="en-US" sz="2000" b="1" dirty="0" smtClean="0">
                <a:latin typeface="Arial"/>
              </a:rPr>
              <a:t>progesterone</a:t>
            </a:r>
            <a:r>
              <a:rPr lang="en-US" sz="2000" dirty="0" smtClean="0">
                <a:latin typeface="Arial"/>
              </a:rPr>
              <a:t> (hormones associated with pregnancy) linked to new depressive episodes in women with a previous history of post-partum depression.</a:t>
            </a:r>
          </a:p>
          <a:p>
            <a:endParaRPr lang="en-US" sz="2000" dirty="0">
              <a:latin typeface="Arial"/>
            </a:endParaRPr>
          </a:p>
          <a:p>
            <a:r>
              <a:rPr lang="en-US" sz="2000" dirty="0" smtClean="0">
                <a:latin typeface="Arial"/>
              </a:rPr>
              <a:t>Decline in testosterone in older men also linked to increased probability of depression.</a:t>
            </a:r>
          </a:p>
          <a:p>
            <a:endParaRPr lang="en-US" sz="2000" dirty="0">
              <a:latin typeface="Arial"/>
            </a:endParaRPr>
          </a:p>
          <a:p>
            <a:r>
              <a:rPr lang="en-US" sz="2000" b="1" u="sng" dirty="0" smtClean="0">
                <a:latin typeface="Arial"/>
              </a:rPr>
              <a:t>Causal</a:t>
            </a:r>
            <a:r>
              <a:rPr lang="en-US" sz="2000" dirty="0" smtClean="0">
                <a:latin typeface="Arial"/>
              </a:rPr>
              <a:t> link </a:t>
            </a:r>
            <a:r>
              <a:rPr lang="en-US" sz="2000" dirty="0" smtClean="0">
                <a:latin typeface="Arial"/>
              </a:rPr>
              <a:t>between depression and hormones has not </a:t>
            </a:r>
            <a:r>
              <a:rPr lang="en-US" sz="2000" dirty="0" smtClean="0">
                <a:latin typeface="Arial"/>
              </a:rPr>
              <a:t>yet </a:t>
            </a:r>
            <a:r>
              <a:rPr lang="en-US" sz="2000" dirty="0" smtClean="0">
                <a:latin typeface="Arial"/>
              </a:rPr>
              <a:t>been clearly established</a:t>
            </a:r>
            <a:r>
              <a:rPr lang="en-US" sz="2000" dirty="0" smtClean="0">
                <a:latin typeface="Arial"/>
              </a:rPr>
              <a:t>.</a:t>
            </a:r>
            <a:endParaRPr lang="en-US" sz="2000" dirty="0">
              <a:latin typeface="Arial"/>
            </a:endParaRPr>
          </a:p>
        </p:txBody>
      </p:sp>
      <p:sp>
        <p:nvSpPr>
          <p:cNvPr id="2" name="TextBox 1"/>
          <p:cNvSpPr txBox="1"/>
          <p:nvPr/>
        </p:nvSpPr>
        <p:spPr>
          <a:xfrm>
            <a:off x="616892" y="571500"/>
            <a:ext cx="2719039" cy="523220"/>
          </a:xfrm>
          <a:prstGeom prst="rect">
            <a:avLst/>
          </a:prstGeom>
          <a:noFill/>
        </p:spPr>
        <p:txBody>
          <a:bodyPr wrap="none" rtlCol="0">
            <a:spAutoFit/>
          </a:bodyPr>
          <a:lstStyle/>
          <a:p>
            <a:r>
              <a:rPr lang="en-US" sz="2800" dirty="0" smtClean="0">
                <a:latin typeface="Arial"/>
                <a:cs typeface="Arial"/>
              </a:rPr>
              <a:t>Mood Disorders</a:t>
            </a:r>
            <a:endParaRPr lang="en-US" sz="2800" dirty="0">
              <a:latin typeface="Arial"/>
              <a:cs typeface="Arial"/>
            </a:endParaRPr>
          </a:p>
        </p:txBody>
      </p:sp>
      <p:sp>
        <p:nvSpPr>
          <p:cNvPr id="3" name="Slide Number Placeholder 2"/>
          <p:cNvSpPr>
            <a:spLocks noGrp="1"/>
          </p:cNvSpPr>
          <p:nvPr>
            <p:ph type="sldNum" sz="quarter" idx="12"/>
          </p:nvPr>
        </p:nvSpPr>
        <p:spPr/>
        <p:txBody>
          <a:bodyPr/>
          <a:lstStyle/>
          <a:p>
            <a:fld id="{866394F8-48F7-D040-9B4D-EF1459B506CC}" type="slidenum">
              <a:rPr lang="en-US" smtClean="0"/>
              <a:t>14</a:t>
            </a:fld>
            <a:endParaRPr lang="en-US"/>
          </a:p>
        </p:txBody>
      </p:sp>
    </p:spTree>
    <p:extLst>
      <p:ext uri="{BB962C8B-B14F-4D97-AF65-F5344CB8AC3E}">
        <p14:creationId xmlns:p14="http://schemas.microsoft.com/office/powerpoint/2010/main" val="33406928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892" y="1155150"/>
            <a:ext cx="7993708" cy="4708981"/>
          </a:xfrm>
          <a:prstGeom prst="rect">
            <a:avLst/>
          </a:prstGeom>
          <a:noFill/>
        </p:spPr>
        <p:txBody>
          <a:bodyPr wrap="square" rtlCol="0">
            <a:spAutoFit/>
          </a:bodyPr>
          <a:lstStyle/>
          <a:p>
            <a:r>
              <a:rPr lang="en-US" sz="2000" b="1" dirty="0" smtClean="0">
                <a:latin typeface="Arial"/>
              </a:rPr>
              <a:t>Major Depressive Disorder</a:t>
            </a:r>
          </a:p>
          <a:p>
            <a:endParaRPr lang="en-US" sz="2000" dirty="0">
              <a:latin typeface="Arial"/>
            </a:endParaRPr>
          </a:p>
          <a:p>
            <a:r>
              <a:rPr lang="en-US" sz="2000" dirty="0" smtClean="0">
                <a:latin typeface="Arial"/>
              </a:rPr>
              <a:t>Hemispheric Factors</a:t>
            </a:r>
          </a:p>
          <a:p>
            <a:endParaRPr lang="en-US" sz="2000" dirty="0">
              <a:latin typeface="Arial"/>
            </a:endParaRPr>
          </a:p>
          <a:p>
            <a:r>
              <a:rPr lang="en-US" sz="2000" dirty="0" smtClean="0">
                <a:latin typeface="Arial"/>
              </a:rPr>
              <a:t>Positive mood associated with activation of the left prefrontal cortex in the normal population (Jacobs &amp; Snyder, 1996).</a:t>
            </a:r>
          </a:p>
          <a:p>
            <a:endParaRPr lang="en-US" sz="2000" dirty="0">
              <a:latin typeface="Arial"/>
            </a:endParaRPr>
          </a:p>
          <a:p>
            <a:r>
              <a:rPr lang="en-US" sz="2000" dirty="0" smtClean="0">
                <a:latin typeface="Arial"/>
              </a:rPr>
              <a:t>Depressed people have decreased activity in left and increased activity in right prefrontal cortex.  This imbalance is stable over many years despite changes in symptom severity.  So may reflect a biological predisposition rather than a predictive factor.</a:t>
            </a:r>
          </a:p>
          <a:p>
            <a:endParaRPr lang="en-US" sz="2000" dirty="0">
              <a:latin typeface="Arial"/>
            </a:endParaRPr>
          </a:p>
          <a:p>
            <a:r>
              <a:rPr lang="en-US" sz="2000" dirty="0" smtClean="0">
                <a:latin typeface="Arial"/>
              </a:rPr>
              <a:t>If you get a friend to recall as many words as you can beginning with “</a:t>
            </a:r>
            <a:r>
              <a:rPr lang="en-US" sz="2000" dirty="0" err="1" smtClean="0">
                <a:latin typeface="Arial"/>
              </a:rPr>
              <a:t>bu</a:t>
            </a:r>
            <a:r>
              <a:rPr lang="en-US" sz="2000" dirty="0" smtClean="0">
                <a:latin typeface="Arial"/>
              </a:rPr>
              <a:t>…” and watch their eyes.  Normal participants gaze right but depressed people gaze left (right hemisphere dominance).</a:t>
            </a:r>
            <a:endParaRPr lang="en-US" sz="2000" dirty="0">
              <a:latin typeface="Arial"/>
            </a:endParaRPr>
          </a:p>
        </p:txBody>
      </p:sp>
      <p:sp>
        <p:nvSpPr>
          <p:cNvPr id="2" name="TextBox 1"/>
          <p:cNvSpPr txBox="1"/>
          <p:nvPr/>
        </p:nvSpPr>
        <p:spPr>
          <a:xfrm>
            <a:off x="616892" y="571500"/>
            <a:ext cx="2719039" cy="523220"/>
          </a:xfrm>
          <a:prstGeom prst="rect">
            <a:avLst/>
          </a:prstGeom>
          <a:noFill/>
        </p:spPr>
        <p:txBody>
          <a:bodyPr wrap="none" rtlCol="0">
            <a:spAutoFit/>
          </a:bodyPr>
          <a:lstStyle/>
          <a:p>
            <a:r>
              <a:rPr lang="en-US" sz="2800" dirty="0" smtClean="0">
                <a:latin typeface="Arial"/>
                <a:cs typeface="Arial"/>
              </a:rPr>
              <a:t>Mood Disorders</a:t>
            </a:r>
            <a:endParaRPr lang="en-US" sz="2800" dirty="0">
              <a:latin typeface="Arial"/>
              <a:cs typeface="Arial"/>
            </a:endParaRPr>
          </a:p>
        </p:txBody>
      </p:sp>
      <p:sp>
        <p:nvSpPr>
          <p:cNvPr id="3" name="Slide Number Placeholder 2"/>
          <p:cNvSpPr>
            <a:spLocks noGrp="1"/>
          </p:cNvSpPr>
          <p:nvPr>
            <p:ph type="sldNum" sz="quarter" idx="12"/>
          </p:nvPr>
        </p:nvSpPr>
        <p:spPr/>
        <p:txBody>
          <a:bodyPr/>
          <a:lstStyle/>
          <a:p>
            <a:fld id="{866394F8-48F7-D040-9B4D-EF1459B506CC}" type="slidenum">
              <a:rPr lang="en-US" smtClean="0"/>
              <a:t>15</a:t>
            </a:fld>
            <a:endParaRPr lang="en-US"/>
          </a:p>
        </p:txBody>
      </p:sp>
    </p:spTree>
    <p:extLst>
      <p:ext uri="{BB962C8B-B14F-4D97-AF65-F5344CB8AC3E}">
        <p14:creationId xmlns:p14="http://schemas.microsoft.com/office/powerpoint/2010/main" val="35787865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892" y="1155150"/>
            <a:ext cx="7993708" cy="2862322"/>
          </a:xfrm>
          <a:prstGeom prst="rect">
            <a:avLst/>
          </a:prstGeom>
          <a:noFill/>
        </p:spPr>
        <p:txBody>
          <a:bodyPr wrap="square" rtlCol="0">
            <a:spAutoFit/>
          </a:bodyPr>
          <a:lstStyle/>
          <a:p>
            <a:r>
              <a:rPr lang="en-US" sz="2000" b="1" dirty="0" smtClean="0">
                <a:latin typeface="Arial"/>
              </a:rPr>
              <a:t>Antidepressant Drugs</a:t>
            </a:r>
          </a:p>
          <a:p>
            <a:endParaRPr lang="en-US" sz="2000" b="1" dirty="0">
              <a:latin typeface="Arial"/>
            </a:endParaRPr>
          </a:p>
          <a:p>
            <a:r>
              <a:rPr lang="en-US" sz="2000" dirty="0" smtClean="0">
                <a:latin typeface="Arial"/>
              </a:rPr>
              <a:t>Four types:</a:t>
            </a:r>
          </a:p>
          <a:p>
            <a:endParaRPr lang="en-US" sz="2000" dirty="0">
              <a:latin typeface="Arial"/>
            </a:endParaRPr>
          </a:p>
          <a:p>
            <a:pPr marL="457200" indent="-457200">
              <a:buAutoNum type="arabicPeriod"/>
            </a:pPr>
            <a:r>
              <a:rPr lang="en-US" sz="2000" dirty="0" err="1" smtClean="0">
                <a:latin typeface="Arial"/>
              </a:rPr>
              <a:t>Tricyclics</a:t>
            </a:r>
            <a:endParaRPr lang="en-US" sz="2000" dirty="0" smtClean="0">
              <a:latin typeface="Arial"/>
            </a:endParaRPr>
          </a:p>
          <a:p>
            <a:pPr marL="457200" indent="-457200">
              <a:buAutoNum type="arabicPeriod"/>
            </a:pPr>
            <a:r>
              <a:rPr lang="en-US" sz="2000" dirty="0" smtClean="0">
                <a:latin typeface="Arial"/>
              </a:rPr>
              <a:t>Selective Serotonin Reuptake Inhibitors</a:t>
            </a:r>
          </a:p>
          <a:p>
            <a:pPr marL="457200" indent="-457200">
              <a:buAutoNum type="arabicPeriod"/>
            </a:pPr>
            <a:r>
              <a:rPr lang="en-US" sz="2000" dirty="0" smtClean="0">
                <a:latin typeface="Arial"/>
              </a:rPr>
              <a:t>Monoamine Oxidase Inhibitors</a:t>
            </a:r>
          </a:p>
          <a:p>
            <a:pPr marL="457200" indent="-457200">
              <a:buAutoNum type="arabicPeriod"/>
            </a:pPr>
            <a:r>
              <a:rPr lang="en-US" sz="2000" dirty="0" smtClean="0">
                <a:latin typeface="Arial"/>
              </a:rPr>
              <a:t>Atypical Antidepressants</a:t>
            </a:r>
          </a:p>
          <a:p>
            <a:pPr marL="457200" indent="-457200">
              <a:buAutoNum type="arabicPeriod"/>
            </a:pPr>
            <a:endParaRPr lang="en-US" sz="2000" dirty="0">
              <a:latin typeface="Arial"/>
            </a:endParaRPr>
          </a:p>
        </p:txBody>
      </p:sp>
      <p:sp>
        <p:nvSpPr>
          <p:cNvPr id="2" name="TextBox 1"/>
          <p:cNvSpPr txBox="1"/>
          <p:nvPr/>
        </p:nvSpPr>
        <p:spPr>
          <a:xfrm>
            <a:off x="616892" y="571500"/>
            <a:ext cx="2719039" cy="523220"/>
          </a:xfrm>
          <a:prstGeom prst="rect">
            <a:avLst/>
          </a:prstGeom>
          <a:noFill/>
        </p:spPr>
        <p:txBody>
          <a:bodyPr wrap="none" rtlCol="0">
            <a:spAutoFit/>
          </a:bodyPr>
          <a:lstStyle/>
          <a:p>
            <a:r>
              <a:rPr lang="en-US" sz="2800" dirty="0" smtClean="0">
                <a:latin typeface="Arial"/>
                <a:cs typeface="Arial"/>
              </a:rPr>
              <a:t>Mood Disorders</a:t>
            </a:r>
            <a:endParaRPr lang="en-US" sz="2800" dirty="0">
              <a:latin typeface="Arial"/>
              <a:cs typeface="Arial"/>
            </a:endParaRPr>
          </a:p>
        </p:txBody>
      </p:sp>
      <p:sp>
        <p:nvSpPr>
          <p:cNvPr id="3" name="Slide Number Placeholder 2"/>
          <p:cNvSpPr>
            <a:spLocks noGrp="1"/>
          </p:cNvSpPr>
          <p:nvPr>
            <p:ph type="sldNum" sz="quarter" idx="12"/>
          </p:nvPr>
        </p:nvSpPr>
        <p:spPr/>
        <p:txBody>
          <a:bodyPr/>
          <a:lstStyle/>
          <a:p>
            <a:fld id="{866394F8-48F7-D040-9B4D-EF1459B506CC}" type="slidenum">
              <a:rPr lang="en-US" smtClean="0"/>
              <a:t>16</a:t>
            </a:fld>
            <a:endParaRPr lang="en-US"/>
          </a:p>
        </p:txBody>
      </p:sp>
    </p:spTree>
    <p:extLst>
      <p:ext uri="{BB962C8B-B14F-4D97-AF65-F5344CB8AC3E}">
        <p14:creationId xmlns:p14="http://schemas.microsoft.com/office/powerpoint/2010/main" val="27773423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892" y="1155150"/>
            <a:ext cx="7993708" cy="5016758"/>
          </a:xfrm>
          <a:prstGeom prst="rect">
            <a:avLst/>
          </a:prstGeom>
          <a:noFill/>
        </p:spPr>
        <p:txBody>
          <a:bodyPr wrap="square" rtlCol="0">
            <a:spAutoFit/>
          </a:bodyPr>
          <a:lstStyle/>
          <a:p>
            <a:r>
              <a:rPr lang="en-US" sz="2000" b="1" dirty="0" smtClean="0">
                <a:latin typeface="Arial"/>
              </a:rPr>
              <a:t>Antidepressant Drugs</a:t>
            </a:r>
          </a:p>
          <a:p>
            <a:endParaRPr lang="en-US" sz="2000" b="1" dirty="0">
              <a:latin typeface="Arial"/>
            </a:endParaRPr>
          </a:p>
          <a:p>
            <a:r>
              <a:rPr lang="en-US" sz="2000" dirty="0" smtClean="0">
                <a:latin typeface="Arial"/>
              </a:rPr>
              <a:t>Four types:</a:t>
            </a:r>
          </a:p>
          <a:p>
            <a:endParaRPr lang="en-US" sz="2000" dirty="0">
              <a:latin typeface="Arial"/>
            </a:endParaRPr>
          </a:p>
          <a:p>
            <a:pPr marL="457200" indent="-457200">
              <a:buAutoNum type="arabicPeriod"/>
            </a:pPr>
            <a:r>
              <a:rPr lang="en-US" sz="2000" dirty="0" err="1" smtClean="0">
                <a:latin typeface="Arial"/>
              </a:rPr>
              <a:t>Tricyclics</a:t>
            </a:r>
            <a:endParaRPr lang="en-US" sz="2000" dirty="0" smtClean="0">
              <a:latin typeface="Arial"/>
            </a:endParaRPr>
          </a:p>
          <a:p>
            <a:endParaRPr lang="en-US" sz="2000" dirty="0" smtClean="0">
              <a:latin typeface="Arial"/>
            </a:endParaRPr>
          </a:p>
          <a:p>
            <a:r>
              <a:rPr lang="en-US" sz="2000" dirty="0" smtClean="0">
                <a:latin typeface="Arial"/>
              </a:rPr>
              <a:t>Block transporter proteins that reabsorb serotonin, dopamine and epinephrine (noradrenaline).  Prolongs the presence of neurotransmitters in the synaptic cleft. </a:t>
            </a:r>
          </a:p>
          <a:p>
            <a:endParaRPr lang="en-US" sz="2000" dirty="0">
              <a:latin typeface="Arial"/>
            </a:endParaRPr>
          </a:p>
          <a:p>
            <a:r>
              <a:rPr lang="en-US" sz="2000" dirty="0" smtClean="0">
                <a:latin typeface="Arial"/>
              </a:rPr>
              <a:t>They also block histamine and acetylcholine receptors and some sodium channels.  These have side effects such as drowsiness, dry mouth and heart irregularities respectively so are not suitable for long-term use.</a:t>
            </a:r>
          </a:p>
          <a:p>
            <a:endParaRPr lang="en-US" sz="2000" dirty="0">
              <a:latin typeface="Arial"/>
            </a:endParaRPr>
          </a:p>
          <a:p>
            <a:endParaRPr lang="en-US" sz="2000" dirty="0">
              <a:latin typeface="Arial"/>
            </a:endParaRPr>
          </a:p>
        </p:txBody>
      </p:sp>
      <p:sp>
        <p:nvSpPr>
          <p:cNvPr id="2" name="TextBox 1"/>
          <p:cNvSpPr txBox="1"/>
          <p:nvPr/>
        </p:nvSpPr>
        <p:spPr>
          <a:xfrm>
            <a:off x="616892" y="571500"/>
            <a:ext cx="2719039" cy="523220"/>
          </a:xfrm>
          <a:prstGeom prst="rect">
            <a:avLst/>
          </a:prstGeom>
          <a:noFill/>
        </p:spPr>
        <p:txBody>
          <a:bodyPr wrap="none" rtlCol="0">
            <a:spAutoFit/>
          </a:bodyPr>
          <a:lstStyle/>
          <a:p>
            <a:r>
              <a:rPr lang="en-US" sz="2800" dirty="0" smtClean="0">
                <a:latin typeface="Arial"/>
                <a:cs typeface="Arial"/>
              </a:rPr>
              <a:t>Mood Disorders</a:t>
            </a:r>
            <a:endParaRPr lang="en-US" sz="2800" dirty="0">
              <a:latin typeface="Arial"/>
              <a:cs typeface="Arial"/>
            </a:endParaRPr>
          </a:p>
        </p:txBody>
      </p:sp>
      <p:sp>
        <p:nvSpPr>
          <p:cNvPr id="3" name="Slide Number Placeholder 2"/>
          <p:cNvSpPr>
            <a:spLocks noGrp="1"/>
          </p:cNvSpPr>
          <p:nvPr>
            <p:ph type="sldNum" sz="quarter" idx="12"/>
          </p:nvPr>
        </p:nvSpPr>
        <p:spPr/>
        <p:txBody>
          <a:bodyPr/>
          <a:lstStyle/>
          <a:p>
            <a:fld id="{866394F8-48F7-D040-9B4D-EF1459B506CC}" type="slidenum">
              <a:rPr lang="en-US" smtClean="0"/>
              <a:t>17</a:t>
            </a:fld>
            <a:endParaRPr lang="en-US"/>
          </a:p>
        </p:txBody>
      </p:sp>
    </p:spTree>
    <p:extLst>
      <p:ext uri="{BB962C8B-B14F-4D97-AF65-F5344CB8AC3E}">
        <p14:creationId xmlns:p14="http://schemas.microsoft.com/office/powerpoint/2010/main" val="15316747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892" y="1155150"/>
            <a:ext cx="7993708" cy="3785652"/>
          </a:xfrm>
          <a:prstGeom prst="rect">
            <a:avLst/>
          </a:prstGeom>
          <a:noFill/>
        </p:spPr>
        <p:txBody>
          <a:bodyPr wrap="square" rtlCol="0">
            <a:spAutoFit/>
          </a:bodyPr>
          <a:lstStyle/>
          <a:p>
            <a:r>
              <a:rPr lang="en-US" sz="2000" b="1" dirty="0" smtClean="0">
                <a:latin typeface="Arial"/>
              </a:rPr>
              <a:t>Antidepressant Drugs</a:t>
            </a:r>
          </a:p>
          <a:p>
            <a:endParaRPr lang="en-US" sz="2000" b="1" dirty="0">
              <a:latin typeface="Arial"/>
            </a:endParaRPr>
          </a:p>
          <a:p>
            <a:r>
              <a:rPr lang="en-US" sz="2000" dirty="0" smtClean="0">
                <a:latin typeface="Arial"/>
              </a:rPr>
              <a:t>Four types:</a:t>
            </a:r>
          </a:p>
          <a:p>
            <a:endParaRPr lang="en-US" sz="2000" dirty="0">
              <a:latin typeface="Arial"/>
            </a:endParaRPr>
          </a:p>
          <a:p>
            <a:r>
              <a:rPr lang="en-US" sz="2000" dirty="0" smtClean="0">
                <a:latin typeface="Arial"/>
              </a:rPr>
              <a:t>2. Selective Serotonin Reuptake Inhibitors - SSRIs (e.g., Prozac)</a:t>
            </a:r>
          </a:p>
          <a:p>
            <a:endParaRPr lang="en-US" sz="2000" dirty="0" smtClean="0">
              <a:latin typeface="Arial"/>
            </a:endParaRPr>
          </a:p>
          <a:p>
            <a:r>
              <a:rPr lang="en-US" sz="2000" dirty="0" smtClean="0">
                <a:latin typeface="Arial"/>
              </a:rPr>
              <a:t>Similar to </a:t>
            </a:r>
            <a:r>
              <a:rPr lang="en-US" sz="2000" dirty="0" err="1" smtClean="0">
                <a:latin typeface="Arial"/>
              </a:rPr>
              <a:t>tricyclics</a:t>
            </a:r>
            <a:r>
              <a:rPr lang="en-US" sz="2000" dirty="0" smtClean="0">
                <a:latin typeface="Arial"/>
              </a:rPr>
              <a:t> but specific to serotonin.  Milder side effects to </a:t>
            </a:r>
            <a:r>
              <a:rPr lang="en-US" sz="2000" dirty="0" err="1" smtClean="0">
                <a:latin typeface="Arial"/>
              </a:rPr>
              <a:t>tricyclics</a:t>
            </a:r>
            <a:r>
              <a:rPr lang="en-US" sz="2000" dirty="0" smtClean="0">
                <a:latin typeface="Arial"/>
              </a:rPr>
              <a:t> but similar </a:t>
            </a:r>
            <a:r>
              <a:rPr lang="en-US" sz="2000" dirty="0" smtClean="0">
                <a:latin typeface="Arial"/>
              </a:rPr>
              <a:t>treatment outcomes</a:t>
            </a:r>
            <a:r>
              <a:rPr lang="en-US" sz="2000" dirty="0" smtClean="0">
                <a:latin typeface="Arial"/>
              </a:rPr>
              <a:t>.</a:t>
            </a:r>
          </a:p>
          <a:p>
            <a:endParaRPr lang="en-US" sz="2000" dirty="0">
              <a:latin typeface="Arial"/>
            </a:endParaRPr>
          </a:p>
          <a:p>
            <a:r>
              <a:rPr lang="en-US" sz="2000" dirty="0" smtClean="0">
                <a:latin typeface="Arial"/>
              </a:rPr>
              <a:t>Newer versions block reuptake of Serotonin and Norepinephrine.</a:t>
            </a:r>
          </a:p>
          <a:p>
            <a:endParaRPr lang="en-US" sz="2000" dirty="0">
              <a:latin typeface="Arial"/>
            </a:endParaRPr>
          </a:p>
          <a:p>
            <a:endParaRPr lang="en-US" sz="2000" dirty="0">
              <a:latin typeface="Arial"/>
            </a:endParaRPr>
          </a:p>
        </p:txBody>
      </p:sp>
      <p:sp>
        <p:nvSpPr>
          <p:cNvPr id="2" name="TextBox 1"/>
          <p:cNvSpPr txBox="1"/>
          <p:nvPr/>
        </p:nvSpPr>
        <p:spPr>
          <a:xfrm>
            <a:off x="616892" y="571500"/>
            <a:ext cx="2719039" cy="523220"/>
          </a:xfrm>
          <a:prstGeom prst="rect">
            <a:avLst/>
          </a:prstGeom>
          <a:noFill/>
        </p:spPr>
        <p:txBody>
          <a:bodyPr wrap="none" rtlCol="0">
            <a:spAutoFit/>
          </a:bodyPr>
          <a:lstStyle/>
          <a:p>
            <a:r>
              <a:rPr lang="en-US" sz="2800" dirty="0" smtClean="0">
                <a:latin typeface="Arial"/>
                <a:cs typeface="Arial"/>
              </a:rPr>
              <a:t>Mood Disorders</a:t>
            </a:r>
            <a:endParaRPr lang="en-US" sz="2800" dirty="0">
              <a:latin typeface="Arial"/>
              <a:cs typeface="Arial"/>
            </a:endParaRPr>
          </a:p>
        </p:txBody>
      </p:sp>
      <p:sp>
        <p:nvSpPr>
          <p:cNvPr id="3" name="Slide Number Placeholder 2"/>
          <p:cNvSpPr>
            <a:spLocks noGrp="1"/>
          </p:cNvSpPr>
          <p:nvPr>
            <p:ph type="sldNum" sz="quarter" idx="12"/>
          </p:nvPr>
        </p:nvSpPr>
        <p:spPr/>
        <p:txBody>
          <a:bodyPr/>
          <a:lstStyle/>
          <a:p>
            <a:fld id="{866394F8-48F7-D040-9B4D-EF1459B506CC}" type="slidenum">
              <a:rPr lang="en-US" smtClean="0"/>
              <a:t>18</a:t>
            </a:fld>
            <a:endParaRPr lang="en-US"/>
          </a:p>
        </p:txBody>
      </p:sp>
    </p:spTree>
    <p:extLst>
      <p:ext uri="{BB962C8B-B14F-4D97-AF65-F5344CB8AC3E}">
        <p14:creationId xmlns:p14="http://schemas.microsoft.com/office/powerpoint/2010/main" val="5548397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892" y="1155150"/>
            <a:ext cx="7993708" cy="4093428"/>
          </a:xfrm>
          <a:prstGeom prst="rect">
            <a:avLst/>
          </a:prstGeom>
          <a:noFill/>
        </p:spPr>
        <p:txBody>
          <a:bodyPr wrap="square" rtlCol="0">
            <a:spAutoFit/>
          </a:bodyPr>
          <a:lstStyle/>
          <a:p>
            <a:r>
              <a:rPr lang="en-US" sz="2000" b="1" dirty="0" smtClean="0">
                <a:latin typeface="Arial"/>
              </a:rPr>
              <a:t>Antidepressant Drugs</a:t>
            </a:r>
          </a:p>
          <a:p>
            <a:endParaRPr lang="en-US" sz="2000" b="1" dirty="0">
              <a:latin typeface="Arial"/>
            </a:endParaRPr>
          </a:p>
          <a:p>
            <a:r>
              <a:rPr lang="en-US" sz="2000" dirty="0" smtClean="0">
                <a:latin typeface="Arial"/>
              </a:rPr>
              <a:t>Four types:</a:t>
            </a:r>
          </a:p>
          <a:p>
            <a:endParaRPr lang="en-US" sz="2000" dirty="0">
              <a:latin typeface="Arial"/>
            </a:endParaRPr>
          </a:p>
          <a:p>
            <a:r>
              <a:rPr lang="en-US" sz="2000" dirty="0" smtClean="0">
                <a:latin typeface="Arial"/>
              </a:rPr>
              <a:t>3. Monoamine Oxidase Inhibitors (MAOIs)</a:t>
            </a:r>
          </a:p>
          <a:p>
            <a:endParaRPr lang="en-US" sz="2000" dirty="0">
              <a:latin typeface="Arial"/>
            </a:endParaRPr>
          </a:p>
          <a:p>
            <a:r>
              <a:rPr lang="en-US" sz="2000" dirty="0" smtClean="0">
                <a:latin typeface="Arial"/>
              </a:rPr>
              <a:t>Block the enzyme monoamine oxidase (MAO).  This enzyme metabolizes </a:t>
            </a:r>
            <a:r>
              <a:rPr lang="en-US" sz="2000" dirty="0" err="1" smtClean="0">
                <a:latin typeface="Arial"/>
              </a:rPr>
              <a:t>catecholamines</a:t>
            </a:r>
            <a:r>
              <a:rPr lang="en-US" sz="2000" dirty="0" smtClean="0">
                <a:latin typeface="Arial"/>
              </a:rPr>
              <a:t> and serotonin to render them inactive.  By blocking this enzyme there is more of the neurotransmitter available for release.</a:t>
            </a:r>
          </a:p>
          <a:p>
            <a:endParaRPr lang="en-US" sz="2000" dirty="0">
              <a:latin typeface="Arial"/>
            </a:endParaRPr>
          </a:p>
          <a:p>
            <a:r>
              <a:rPr lang="en-US" sz="2000" dirty="0" smtClean="0">
                <a:latin typeface="Arial"/>
              </a:rPr>
              <a:t>Usually </a:t>
            </a:r>
            <a:r>
              <a:rPr lang="en-US" sz="2000" dirty="0" err="1" smtClean="0">
                <a:latin typeface="Arial"/>
              </a:rPr>
              <a:t>Tricyclics</a:t>
            </a:r>
            <a:r>
              <a:rPr lang="en-US" sz="2000" dirty="0" smtClean="0">
                <a:latin typeface="Arial"/>
              </a:rPr>
              <a:t> are prescribed first followed by SSRIs then MOAIs.</a:t>
            </a:r>
            <a:endParaRPr lang="en-US" sz="2000" dirty="0">
              <a:latin typeface="Arial"/>
            </a:endParaRPr>
          </a:p>
          <a:p>
            <a:endParaRPr lang="en-US" sz="2000" dirty="0">
              <a:latin typeface="Arial"/>
            </a:endParaRPr>
          </a:p>
        </p:txBody>
      </p:sp>
      <p:sp>
        <p:nvSpPr>
          <p:cNvPr id="2" name="TextBox 1"/>
          <p:cNvSpPr txBox="1"/>
          <p:nvPr/>
        </p:nvSpPr>
        <p:spPr>
          <a:xfrm>
            <a:off x="616892" y="571500"/>
            <a:ext cx="2719039" cy="523220"/>
          </a:xfrm>
          <a:prstGeom prst="rect">
            <a:avLst/>
          </a:prstGeom>
          <a:noFill/>
        </p:spPr>
        <p:txBody>
          <a:bodyPr wrap="none" rtlCol="0">
            <a:spAutoFit/>
          </a:bodyPr>
          <a:lstStyle/>
          <a:p>
            <a:r>
              <a:rPr lang="en-US" sz="2800" dirty="0" smtClean="0">
                <a:latin typeface="Arial"/>
                <a:cs typeface="Arial"/>
              </a:rPr>
              <a:t>Mood Disorders</a:t>
            </a:r>
            <a:endParaRPr lang="en-US" sz="2800" dirty="0">
              <a:latin typeface="Arial"/>
              <a:cs typeface="Arial"/>
            </a:endParaRPr>
          </a:p>
        </p:txBody>
      </p:sp>
      <p:sp>
        <p:nvSpPr>
          <p:cNvPr id="3" name="Slide Number Placeholder 2"/>
          <p:cNvSpPr>
            <a:spLocks noGrp="1"/>
          </p:cNvSpPr>
          <p:nvPr>
            <p:ph type="sldNum" sz="quarter" idx="12"/>
          </p:nvPr>
        </p:nvSpPr>
        <p:spPr/>
        <p:txBody>
          <a:bodyPr/>
          <a:lstStyle/>
          <a:p>
            <a:fld id="{866394F8-48F7-D040-9B4D-EF1459B506CC}" type="slidenum">
              <a:rPr lang="en-US" smtClean="0"/>
              <a:t>19</a:t>
            </a:fld>
            <a:endParaRPr lang="en-US"/>
          </a:p>
        </p:txBody>
      </p:sp>
    </p:spTree>
    <p:extLst>
      <p:ext uri="{BB962C8B-B14F-4D97-AF65-F5344CB8AC3E}">
        <p14:creationId xmlns:p14="http://schemas.microsoft.com/office/powerpoint/2010/main" val="41129848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5335" y="768793"/>
            <a:ext cx="8767588" cy="3539430"/>
          </a:xfrm>
          <a:prstGeom prst="rect">
            <a:avLst/>
          </a:prstGeom>
        </p:spPr>
        <p:txBody>
          <a:bodyPr wrap="square">
            <a:spAutoFit/>
          </a:bodyPr>
          <a:lstStyle/>
          <a:p>
            <a:pPr algn="ctr"/>
            <a:r>
              <a:rPr lang="en-US" sz="3200" dirty="0" smtClean="0">
                <a:latin typeface="Arial"/>
              </a:rPr>
              <a:t>Lecture 12: Abnormal Psychology</a:t>
            </a:r>
          </a:p>
          <a:p>
            <a:pPr algn="ctr"/>
            <a:endParaRPr lang="en-US" sz="3200" dirty="0" smtClean="0">
              <a:latin typeface="Arial"/>
            </a:endParaRPr>
          </a:p>
          <a:p>
            <a:pPr algn="ctr"/>
            <a:r>
              <a:rPr lang="en-US" sz="3200" dirty="0" smtClean="0">
                <a:latin typeface="Arial"/>
              </a:rPr>
              <a:t>Reading</a:t>
            </a:r>
            <a:r>
              <a:rPr lang="en-US" sz="3200" dirty="0" smtClean="0">
                <a:latin typeface="Arial"/>
              </a:rPr>
              <a:t>:</a:t>
            </a:r>
          </a:p>
          <a:p>
            <a:pPr algn="ctr"/>
            <a:endParaRPr lang="en-US" sz="3200" dirty="0" smtClean="0">
              <a:latin typeface="Arial"/>
            </a:endParaRPr>
          </a:p>
          <a:p>
            <a:pPr algn="ctr"/>
            <a:r>
              <a:rPr lang="en-US" sz="3200" dirty="0" err="1" smtClean="0">
                <a:latin typeface="Arial"/>
              </a:rPr>
              <a:t>Kalat</a:t>
            </a:r>
            <a:r>
              <a:rPr lang="en-US" sz="3200" dirty="0" smtClean="0">
                <a:latin typeface="Arial"/>
              </a:rPr>
              <a:t>, Chapter 15</a:t>
            </a:r>
          </a:p>
          <a:p>
            <a:pPr algn="ctr"/>
            <a:r>
              <a:rPr lang="en-US" sz="3200" dirty="0" smtClean="0">
                <a:latin typeface="Arial"/>
              </a:rPr>
              <a:t>Available on Blackboard </a:t>
            </a:r>
            <a:r>
              <a:rPr lang="en-US" sz="3200" dirty="0" err="1" smtClean="0">
                <a:latin typeface="Arial"/>
              </a:rPr>
              <a:t>eReserve</a:t>
            </a:r>
            <a:endParaRPr lang="en-US" sz="3200" dirty="0" smtClean="0">
              <a:latin typeface="Arial"/>
            </a:endParaRPr>
          </a:p>
          <a:p>
            <a:pPr algn="ctr"/>
            <a:endParaRPr lang="en-US" sz="3200" dirty="0" smtClean="0">
              <a:latin typeface="Arial"/>
            </a:endParaRPr>
          </a:p>
        </p:txBody>
      </p:sp>
      <p:sp>
        <p:nvSpPr>
          <p:cNvPr id="2" name="Slide Number Placeholder 1"/>
          <p:cNvSpPr>
            <a:spLocks noGrp="1"/>
          </p:cNvSpPr>
          <p:nvPr>
            <p:ph type="sldNum" sz="quarter" idx="12"/>
          </p:nvPr>
        </p:nvSpPr>
        <p:spPr/>
        <p:txBody>
          <a:bodyPr/>
          <a:lstStyle/>
          <a:p>
            <a:fld id="{866394F8-48F7-D040-9B4D-EF1459B506CC}" type="slidenum">
              <a:rPr lang="en-US" smtClean="0"/>
              <a:t>2</a:t>
            </a:fld>
            <a:endParaRPr lang="en-US"/>
          </a:p>
        </p:txBody>
      </p:sp>
    </p:spTree>
    <p:extLst>
      <p:ext uri="{BB962C8B-B14F-4D97-AF65-F5344CB8AC3E}">
        <p14:creationId xmlns:p14="http://schemas.microsoft.com/office/powerpoint/2010/main" val="394945683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892" y="1155150"/>
            <a:ext cx="7993708" cy="400110"/>
          </a:xfrm>
          <a:prstGeom prst="rect">
            <a:avLst/>
          </a:prstGeom>
          <a:noFill/>
        </p:spPr>
        <p:txBody>
          <a:bodyPr wrap="square" rtlCol="0">
            <a:spAutoFit/>
          </a:bodyPr>
          <a:lstStyle/>
          <a:p>
            <a:r>
              <a:rPr lang="en-US" sz="2000" b="1" dirty="0" smtClean="0">
                <a:latin typeface="Arial"/>
              </a:rPr>
              <a:t>Antidepressant Drugs</a:t>
            </a:r>
          </a:p>
        </p:txBody>
      </p:sp>
      <p:sp>
        <p:nvSpPr>
          <p:cNvPr id="2" name="TextBox 1"/>
          <p:cNvSpPr txBox="1"/>
          <p:nvPr/>
        </p:nvSpPr>
        <p:spPr>
          <a:xfrm>
            <a:off x="616892" y="571500"/>
            <a:ext cx="2719039" cy="523220"/>
          </a:xfrm>
          <a:prstGeom prst="rect">
            <a:avLst/>
          </a:prstGeom>
          <a:noFill/>
        </p:spPr>
        <p:txBody>
          <a:bodyPr wrap="none" rtlCol="0">
            <a:spAutoFit/>
          </a:bodyPr>
          <a:lstStyle/>
          <a:p>
            <a:r>
              <a:rPr lang="en-US" sz="2800" dirty="0" smtClean="0">
                <a:latin typeface="Arial"/>
                <a:cs typeface="Arial"/>
              </a:rPr>
              <a:t>Mood Disorders</a:t>
            </a:r>
            <a:endParaRPr lang="en-US" sz="2800" dirty="0">
              <a:latin typeface="Arial"/>
              <a:cs typeface="Arial"/>
            </a:endParaRPr>
          </a:p>
        </p:txBody>
      </p:sp>
      <p:pic>
        <p:nvPicPr>
          <p:cNvPr id="3" name="Picture 2"/>
          <p:cNvPicPr>
            <a:picLocks noChangeAspect="1"/>
          </p:cNvPicPr>
          <p:nvPr/>
        </p:nvPicPr>
        <p:blipFill rotWithShape="1">
          <a:blip r:embed="rId3"/>
          <a:srcRect l="3356" t="1782" r="6712" b="7591"/>
          <a:stretch/>
        </p:blipFill>
        <p:spPr>
          <a:xfrm>
            <a:off x="2349500" y="1727200"/>
            <a:ext cx="3403600" cy="4521200"/>
          </a:xfrm>
          <a:prstGeom prst="rect">
            <a:avLst/>
          </a:prstGeom>
        </p:spPr>
      </p:pic>
      <p:sp>
        <p:nvSpPr>
          <p:cNvPr id="5" name="TextBox 4"/>
          <p:cNvSpPr txBox="1"/>
          <p:nvPr/>
        </p:nvSpPr>
        <p:spPr>
          <a:xfrm>
            <a:off x="5753100" y="4655234"/>
            <a:ext cx="2235200" cy="646331"/>
          </a:xfrm>
          <a:prstGeom prst="rect">
            <a:avLst/>
          </a:prstGeom>
          <a:noFill/>
        </p:spPr>
        <p:txBody>
          <a:bodyPr wrap="square" rtlCol="0">
            <a:spAutoFit/>
          </a:bodyPr>
          <a:lstStyle/>
          <a:p>
            <a:r>
              <a:rPr lang="en-US" dirty="0" smtClean="0"/>
              <a:t>Tricyclic drugs and SSRIs block reuptake.</a:t>
            </a:r>
            <a:endParaRPr lang="en-US" dirty="0"/>
          </a:p>
        </p:txBody>
      </p:sp>
      <p:sp>
        <p:nvSpPr>
          <p:cNvPr id="6" name="TextBox 5"/>
          <p:cNvSpPr txBox="1"/>
          <p:nvPr/>
        </p:nvSpPr>
        <p:spPr>
          <a:xfrm>
            <a:off x="5765800" y="2853035"/>
            <a:ext cx="2844800" cy="923330"/>
          </a:xfrm>
          <a:prstGeom prst="rect">
            <a:avLst/>
          </a:prstGeom>
          <a:noFill/>
        </p:spPr>
        <p:txBody>
          <a:bodyPr wrap="square" rtlCol="0">
            <a:spAutoFit/>
          </a:bodyPr>
          <a:lstStyle/>
          <a:p>
            <a:r>
              <a:rPr lang="en-US" dirty="0" smtClean="0"/>
              <a:t>MOAIs block enzyme MOA preventing it from breaking down neurotransmitters</a:t>
            </a:r>
            <a:endParaRPr lang="en-US" dirty="0"/>
          </a:p>
        </p:txBody>
      </p:sp>
      <p:sp>
        <p:nvSpPr>
          <p:cNvPr id="7" name="Slide Number Placeholder 6"/>
          <p:cNvSpPr>
            <a:spLocks noGrp="1"/>
          </p:cNvSpPr>
          <p:nvPr>
            <p:ph type="sldNum" sz="quarter" idx="12"/>
          </p:nvPr>
        </p:nvSpPr>
        <p:spPr/>
        <p:txBody>
          <a:bodyPr/>
          <a:lstStyle/>
          <a:p>
            <a:fld id="{866394F8-48F7-D040-9B4D-EF1459B506CC}" type="slidenum">
              <a:rPr lang="en-US" smtClean="0"/>
              <a:t>20</a:t>
            </a:fld>
            <a:endParaRPr lang="en-US"/>
          </a:p>
        </p:txBody>
      </p:sp>
    </p:spTree>
    <p:extLst>
      <p:ext uri="{BB962C8B-B14F-4D97-AF65-F5344CB8AC3E}">
        <p14:creationId xmlns:p14="http://schemas.microsoft.com/office/powerpoint/2010/main" val="235120649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892" y="1155150"/>
            <a:ext cx="7993708" cy="4401205"/>
          </a:xfrm>
          <a:prstGeom prst="rect">
            <a:avLst/>
          </a:prstGeom>
          <a:noFill/>
        </p:spPr>
        <p:txBody>
          <a:bodyPr wrap="square" rtlCol="0">
            <a:spAutoFit/>
          </a:bodyPr>
          <a:lstStyle/>
          <a:p>
            <a:r>
              <a:rPr lang="en-US" sz="2000" b="1" dirty="0" smtClean="0">
                <a:latin typeface="Arial"/>
              </a:rPr>
              <a:t>Antidepressant Drugs</a:t>
            </a:r>
          </a:p>
          <a:p>
            <a:endParaRPr lang="en-US" sz="2000" b="1" dirty="0">
              <a:latin typeface="Arial"/>
            </a:endParaRPr>
          </a:p>
          <a:p>
            <a:r>
              <a:rPr lang="en-US" sz="2000" dirty="0" smtClean="0">
                <a:latin typeface="Arial"/>
              </a:rPr>
              <a:t>Four types:</a:t>
            </a:r>
          </a:p>
          <a:p>
            <a:endParaRPr lang="en-US" sz="2000" dirty="0">
              <a:latin typeface="Arial"/>
            </a:endParaRPr>
          </a:p>
          <a:p>
            <a:r>
              <a:rPr lang="en-US" sz="2000" dirty="0" smtClean="0">
                <a:latin typeface="Arial"/>
              </a:rPr>
              <a:t>4. Atypical Antidepressants</a:t>
            </a:r>
          </a:p>
          <a:p>
            <a:endParaRPr lang="en-US" sz="2000" dirty="0">
              <a:latin typeface="Arial"/>
            </a:endParaRPr>
          </a:p>
          <a:p>
            <a:r>
              <a:rPr lang="en-US" sz="2000" dirty="0" smtClean="0">
                <a:latin typeface="Arial"/>
              </a:rPr>
              <a:t>Dopamine and Norepinephrine Reuptake Inhibitors (e.g. </a:t>
            </a:r>
            <a:r>
              <a:rPr lang="en-US" sz="2000" dirty="0" err="1" smtClean="0">
                <a:latin typeface="Arial"/>
              </a:rPr>
              <a:t>Wellbutrin</a:t>
            </a:r>
            <a:r>
              <a:rPr lang="en-US" sz="2000" dirty="0" smtClean="0">
                <a:latin typeface="Arial"/>
              </a:rPr>
              <a:t>) sometimes used.</a:t>
            </a:r>
          </a:p>
          <a:p>
            <a:endParaRPr lang="en-US" sz="2000" dirty="0">
              <a:latin typeface="Arial"/>
            </a:endParaRPr>
          </a:p>
          <a:p>
            <a:r>
              <a:rPr lang="en-US" sz="2000" dirty="0" smtClean="0">
                <a:latin typeface="Arial"/>
              </a:rPr>
              <a:t>St Johns </a:t>
            </a:r>
            <a:r>
              <a:rPr lang="en-US" sz="2000" dirty="0" err="1" smtClean="0">
                <a:latin typeface="Arial"/>
              </a:rPr>
              <a:t>Wort</a:t>
            </a:r>
            <a:r>
              <a:rPr lang="en-US" sz="2000" dirty="0" smtClean="0">
                <a:latin typeface="Arial"/>
              </a:rPr>
              <a:t> – non-prescription drug has been argued to have similar effect to antidepressant prescription drugs.  However it promotes the production of a liver enzyme that breaks down toxins, but also breaks down medication so renders other drugs </a:t>
            </a:r>
            <a:r>
              <a:rPr lang="en-US" sz="2000" dirty="0" smtClean="0">
                <a:latin typeface="Arial"/>
              </a:rPr>
              <a:t>(including anti-depressant medication!) </a:t>
            </a:r>
            <a:r>
              <a:rPr lang="en-US" sz="2000" dirty="0" smtClean="0">
                <a:latin typeface="Arial"/>
              </a:rPr>
              <a:t>ineffective.</a:t>
            </a:r>
            <a:endParaRPr lang="en-US" sz="2000" dirty="0">
              <a:latin typeface="Arial"/>
            </a:endParaRPr>
          </a:p>
        </p:txBody>
      </p:sp>
      <p:sp>
        <p:nvSpPr>
          <p:cNvPr id="2" name="TextBox 1"/>
          <p:cNvSpPr txBox="1"/>
          <p:nvPr/>
        </p:nvSpPr>
        <p:spPr>
          <a:xfrm>
            <a:off x="616892" y="571500"/>
            <a:ext cx="2719039" cy="523220"/>
          </a:xfrm>
          <a:prstGeom prst="rect">
            <a:avLst/>
          </a:prstGeom>
          <a:noFill/>
        </p:spPr>
        <p:txBody>
          <a:bodyPr wrap="none" rtlCol="0">
            <a:spAutoFit/>
          </a:bodyPr>
          <a:lstStyle/>
          <a:p>
            <a:r>
              <a:rPr lang="en-US" sz="2800" dirty="0" smtClean="0">
                <a:latin typeface="Arial"/>
                <a:cs typeface="Arial"/>
              </a:rPr>
              <a:t>Mood Disorders</a:t>
            </a:r>
            <a:endParaRPr lang="en-US" sz="2800" dirty="0">
              <a:latin typeface="Arial"/>
              <a:cs typeface="Arial"/>
            </a:endParaRPr>
          </a:p>
        </p:txBody>
      </p:sp>
      <p:sp>
        <p:nvSpPr>
          <p:cNvPr id="3" name="Slide Number Placeholder 2"/>
          <p:cNvSpPr>
            <a:spLocks noGrp="1"/>
          </p:cNvSpPr>
          <p:nvPr>
            <p:ph type="sldNum" sz="quarter" idx="12"/>
          </p:nvPr>
        </p:nvSpPr>
        <p:spPr/>
        <p:txBody>
          <a:bodyPr/>
          <a:lstStyle/>
          <a:p>
            <a:fld id="{866394F8-48F7-D040-9B4D-EF1459B506CC}" type="slidenum">
              <a:rPr lang="en-US" smtClean="0"/>
              <a:t>21</a:t>
            </a:fld>
            <a:endParaRPr lang="en-US"/>
          </a:p>
        </p:txBody>
      </p:sp>
    </p:spTree>
    <p:extLst>
      <p:ext uri="{BB962C8B-B14F-4D97-AF65-F5344CB8AC3E}">
        <p14:creationId xmlns:p14="http://schemas.microsoft.com/office/powerpoint/2010/main" val="38566638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892" y="1155150"/>
            <a:ext cx="7993708" cy="400110"/>
          </a:xfrm>
          <a:prstGeom prst="rect">
            <a:avLst/>
          </a:prstGeom>
          <a:noFill/>
        </p:spPr>
        <p:txBody>
          <a:bodyPr wrap="square" rtlCol="0">
            <a:spAutoFit/>
          </a:bodyPr>
          <a:lstStyle/>
          <a:p>
            <a:r>
              <a:rPr lang="en-US" sz="2000" b="1" dirty="0" smtClean="0">
                <a:latin typeface="Arial"/>
              </a:rPr>
              <a:t>Effectiveness of Antidepressant Drugs</a:t>
            </a:r>
          </a:p>
        </p:txBody>
      </p:sp>
      <p:sp>
        <p:nvSpPr>
          <p:cNvPr id="2" name="TextBox 1"/>
          <p:cNvSpPr txBox="1"/>
          <p:nvPr/>
        </p:nvSpPr>
        <p:spPr>
          <a:xfrm>
            <a:off x="616892" y="571500"/>
            <a:ext cx="2719039" cy="523220"/>
          </a:xfrm>
          <a:prstGeom prst="rect">
            <a:avLst/>
          </a:prstGeom>
          <a:noFill/>
        </p:spPr>
        <p:txBody>
          <a:bodyPr wrap="none" rtlCol="0">
            <a:spAutoFit/>
          </a:bodyPr>
          <a:lstStyle/>
          <a:p>
            <a:r>
              <a:rPr lang="en-US" sz="2800" dirty="0" smtClean="0">
                <a:latin typeface="Arial"/>
                <a:cs typeface="Arial"/>
              </a:rPr>
              <a:t>Mood Disorders</a:t>
            </a:r>
            <a:endParaRPr lang="en-US" sz="2800" dirty="0">
              <a:latin typeface="Arial"/>
              <a:cs typeface="Arial"/>
            </a:endParaRPr>
          </a:p>
        </p:txBody>
      </p:sp>
      <p:pic>
        <p:nvPicPr>
          <p:cNvPr id="3" name="Picture 2" descr="Fig15.6.ps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92" y="1644160"/>
            <a:ext cx="7829927" cy="4845540"/>
          </a:xfrm>
          <a:prstGeom prst="rect">
            <a:avLst/>
          </a:prstGeom>
        </p:spPr>
      </p:pic>
      <p:grpSp>
        <p:nvGrpSpPr>
          <p:cNvPr id="16" name="Group 15"/>
          <p:cNvGrpSpPr/>
          <p:nvPr/>
        </p:nvGrpSpPr>
        <p:grpSpPr>
          <a:xfrm>
            <a:off x="4305300" y="1155150"/>
            <a:ext cx="2921000" cy="3835950"/>
            <a:chOff x="4305300" y="1155150"/>
            <a:chExt cx="2921000" cy="3835950"/>
          </a:xfrm>
        </p:grpSpPr>
        <p:sp>
          <p:nvSpPr>
            <p:cNvPr id="7" name="TextBox 6"/>
            <p:cNvSpPr txBox="1"/>
            <p:nvPr/>
          </p:nvSpPr>
          <p:spPr>
            <a:xfrm>
              <a:off x="5600700" y="1155150"/>
              <a:ext cx="1625600" cy="923330"/>
            </a:xfrm>
            <a:prstGeom prst="rect">
              <a:avLst/>
            </a:prstGeom>
            <a:noFill/>
          </p:spPr>
          <p:txBody>
            <a:bodyPr wrap="square" rtlCol="0">
              <a:spAutoFit/>
            </a:bodyPr>
            <a:lstStyle/>
            <a:p>
              <a:r>
                <a:rPr lang="en-US" dirty="0" smtClean="0"/>
                <a:t>No difference between drug and placebo</a:t>
              </a:r>
              <a:endParaRPr lang="en-US" dirty="0"/>
            </a:p>
          </p:txBody>
        </p:sp>
        <p:grpSp>
          <p:nvGrpSpPr>
            <p:cNvPr id="15" name="Group 14"/>
            <p:cNvGrpSpPr/>
            <p:nvPr/>
          </p:nvGrpSpPr>
          <p:grpSpPr>
            <a:xfrm>
              <a:off x="4305300" y="1644160"/>
              <a:ext cx="1536700" cy="3346940"/>
              <a:chOff x="4305300" y="1644160"/>
              <a:chExt cx="1536700" cy="3346940"/>
            </a:xfrm>
          </p:grpSpPr>
          <p:sp>
            <p:nvSpPr>
              <p:cNvPr id="5" name="Oval 4"/>
              <p:cNvSpPr/>
              <p:nvPr/>
            </p:nvSpPr>
            <p:spPr>
              <a:xfrm>
                <a:off x="4305300" y="2349500"/>
                <a:ext cx="1536700" cy="2641600"/>
              </a:xfrm>
              <a:prstGeom prst="ellipse">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a:endCxn id="5" idx="0"/>
              </p:cNvCxnSpPr>
              <p:nvPr/>
            </p:nvCxnSpPr>
            <p:spPr>
              <a:xfrm flipH="1">
                <a:off x="5073650" y="1644160"/>
                <a:ext cx="527050" cy="705340"/>
              </a:xfrm>
              <a:prstGeom prst="line">
                <a:avLst/>
              </a:prstGeom>
              <a:ln w="38100" cmpd="sng">
                <a:solidFill>
                  <a:srgbClr val="008000"/>
                </a:solidFill>
              </a:ln>
            </p:spPr>
            <p:style>
              <a:lnRef idx="2">
                <a:schemeClr val="accent1"/>
              </a:lnRef>
              <a:fillRef idx="0">
                <a:schemeClr val="accent1"/>
              </a:fillRef>
              <a:effectRef idx="1">
                <a:schemeClr val="accent1"/>
              </a:effectRef>
              <a:fontRef idx="minor">
                <a:schemeClr val="tx1"/>
              </a:fontRef>
            </p:style>
          </p:cxnSp>
        </p:grpSp>
      </p:grpSp>
      <p:grpSp>
        <p:nvGrpSpPr>
          <p:cNvPr id="17" name="Group 16"/>
          <p:cNvGrpSpPr/>
          <p:nvPr/>
        </p:nvGrpSpPr>
        <p:grpSpPr>
          <a:xfrm>
            <a:off x="5842000" y="2451100"/>
            <a:ext cx="2933700" cy="2540000"/>
            <a:chOff x="5842000" y="2451100"/>
            <a:chExt cx="2933700" cy="2540000"/>
          </a:xfrm>
        </p:grpSpPr>
        <p:sp>
          <p:nvSpPr>
            <p:cNvPr id="8" name="TextBox 7"/>
            <p:cNvSpPr txBox="1"/>
            <p:nvPr/>
          </p:nvSpPr>
          <p:spPr>
            <a:xfrm>
              <a:off x="7061200" y="3561834"/>
              <a:ext cx="1714500" cy="646331"/>
            </a:xfrm>
            <a:prstGeom prst="rect">
              <a:avLst/>
            </a:prstGeom>
            <a:noFill/>
          </p:spPr>
          <p:txBody>
            <a:bodyPr wrap="square" rtlCol="0">
              <a:spAutoFit/>
            </a:bodyPr>
            <a:lstStyle/>
            <a:p>
              <a:r>
                <a:rPr lang="en-US" dirty="0" smtClean="0"/>
                <a:t>Significant drug effect here</a:t>
              </a:r>
              <a:endParaRPr lang="en-US" dirty="0"/>
            </a:p>
          </p:txBody>
        </p:sp>
        <p:grpSp>
          <p:nvGrpSpPr>
            <p:cNvPr id="14" name="Group 13"/>
            <p:cNvGrpSpPr/>
            <p:nvPr/>
          </p:nvGrpSpPr>
          <p:grpSpPr>
            <a:xfrm>
              <a:off x="5842000" y="2451100"/>
              <a:ext cx="1219200" cy="2540000"/>
              <a:chOff x="5842000" y="2451100"/>
              <a:chExt cx="1219200" cy="2540000"/>
            </a:xfrm>
          </p:grpSpPr>
          <p:sp>
            <p:nvSpPr>
              <p:cNvPr id="6" name="Oval 5"/>
              <p:cNvSpPr/>
              <p:nvPr/>
            </p:nvSpPr>
            <p:spPr>
              <a:xfrm>
                <a:off x="5842000" y="2451100"/>
                <a:ext cx="736600" cy="2540000"/>
              </a:xfrm>
              <a:prstGeom prst="ellipse">
                <a:avLst/>
              </a:prstGeom>
              <a:noFill/>
              <a:ln w="38100" cmpd="sng">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a:stCxn id="8" idx="1"/>
                <a:endCxn id="6" idx="6"/>
              </p:cNvCxnSpPr>
              <p:nvPr/>
            </p:nvCxnSpPr>
            <p:spPr>
              <a:xfrm flipH="1" flipV="1">
                <a:off x="6578600" y="3721100"/>
                <a:ext cx="482600" cy="163900"/>
              </a:xfrm>
              <a:prstGeom prst="line">
                <a:avLst/>
              </a:prstGeom>
              <a:ln w="38100" cmpd="sng">
                <a:solidFill>
                  <a:srgbClr val="000090"/>
                </a:solidFill>
              </a:ln>
            </p:spPr>
            <p:style>
              <a:lnRef idx="2">
                <a:schemeClr val="accent1"/>
              </a:lnRef>
              <a:fillRef idx="0">
                <a:schemeClr val="accent1"/>
              </a:fillRef>
              <a:effectRef idx="1">
                <a:schemeClr val="accent1"/>
              </a:effectRef>
              <a:fontRef idx="minor">
                <a:schemeClr val="tx1"/>
              </a:fontRef>
            </p:style>
          </p:cxnSp>
        </p:grpSp>
      </p:grpSp>
      <p:sp>
        <p:nvSpPr>
          <p:cNvPr id="9" name="Slide Number Placeholder 8"/>
          <p:cNvSpPr>
            <a:spLocks noGrp="1"/>
          </p:cNvSpPr>
          <p:nvPr>
            <p:ph type="sldNum" sz="quarter" idx="12"/>
          </p:nvPr>
        </p:nvSpPr>
        <p:spPr/>
        <p:txBody>
          <a:bodyPr/>
          <a:lstStyle/>
          <a:p>
            <a:fld id="{866394F8-48F7-D040-9B4D-EF1459B506CC}" type="slidenum">
              <a:rPr lang="en-US" smtClean="0"/>
              <a:t>22</a:t>
            </a:fld>
            <a:endParaRPr lang="en-US"/>
          </a:p>
        </p:txBody>
      </p:sp>
    </p:spTree>
    <p:extLst>
      <p:ext uri="{BB962C8B-B14F-4D97-AF65-F5344CB8AC3E}">
        <p14:creationId xmlns:p14="http://schemas.microsoft.com/office/powerpoint/2010/main" val="32236168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892" y="1155150"/>
            <a:ext cx="7993708" cy="5324535"/>
          </a:xfrm>
          <a:prstGeom prst="rect">
            <a:avLst/>
          </a:prstGeom>
          <a:noFill/>
        </p:spPr>
        <p:txBody>
          <a:bodyPr wrap="square" rtlCol="0">
            <a:spAutoFit/>
          </a:bodyPr>
          <a:lstStyle/>
          <a:p>
            <a:r>
              <a:rPr lang="en-US" sz="2000" b="1" dirty="0" smtClean="0">
                <a:latin typeface="Arial"/>
              </a:rPr>
              <a:t>Electroconvulsive Therapy (ECT)</a:t>
            </a:r>
          </a:p>
          <a:p>
            <a:endParaRPr lang="en-US" sz="2000" b="1" dirty="0">
              <a:latin typeface="Arial"/>
            </a:endParaRPr>
          </a:p>
          <a:p>
            <a:r>
              <a:rPr lang="en-US" sz="2000" dirty="0" smtClean="0">
                <a:latin typeface="Arial"/>
              </a:rPr>
              <a:t>Electrically induced seizures. Originally developed as a treatment for schizophrenia. </a:t>
            </a:r>
          </a:p>
          <a:p>
            <a:endParaRPr lang="en-US" sz="2000" dirty="0">
              <a:latin typeface="Arial"/>
            </a:endParaRPr>
          </a:p>
          <a:p>
            <a:r>
              <a:rPr lang="en-US" sz="2000" dirty="0" smtClean="0">
                <a:latin typeface="Arial"/>
              </a:rPr>
              <a:t>When it proved unsuccessful in treating schizophrenia it was tried on other mental health conditions and did prove successful in treating depression.</a:t>
            </a:r>
          </a:p>
          <a:p>
            <a:endParaRPr lang="en-US" sz="2000" dirty="0">
              <a:latin typeface="Arial"/>
            </a:endParaRPr>
          </a:p>
          <a:p>
            <a:r>
              <a:rPr lang="en-US" sz="2000" dirty="0" smtClean="0">
                <a:latin typeface="Arial"/>
              </a:rPr>
              <a:t>It was misused in the 1950s and patients were given the treatment without their consent.  Then drug treatments were developed so it went out of fashion.</a:t>
            </a:r>
          </a:p>
          <a:p>
            <a:endParaRPr lang="en-US" sz="2000" dirty="0">
              <a:latin typeface="Arial"/>
            </a:endParaRPr>
          </a:p>
          <a:p>
            <a:r>
              <a:rPr lang="en-US" sz="2000" dirty="0" smtClean="0">
                <a:latin typeface="Arial"/>
              </a:rPr>
              <a:t>Now used in cases of severe depression where drug treatments have failed.</a:t>
            </a:r>
          </a:p>
          <a:p>
            <a:endParaRPr lang="en-US" sz="2000" dirty="0">
              <a:latin typeface="Arial"/>
            </a:endParaRPr>
          </a:p>
          <a:p>
            <a:r>
              <a:rPr lang="en-US" sz="2000" dirty="0" smtClean="0">
                <a:latin typeface="Arial"/>
              </a:rPr>
              <a:t>Side </a:t>
            </a:r>
            <a:r>
              <a:rPr lang="en-US" sz="2000" dirty="0" smtClean="0">
                <a:latin typeface="Arial"/>
              </a:rPr>
              <a:t>effects </a:t>
            </a:r>
            <a:r>
              <a:rPr lang="en-US" sz="2000" dirty="0" smtClean="0">
                <a:latin typeface="Arial"/>
              </a:rPr>
              <a:t>are memory loss.</a:t>
            </a:r>
          </a:p>
        </p:txBody>
      </p:sp>
      <p:sp>
        <p:nvSpPr>
          <p:cNvPr id="2" name="TextBox 1"/>
          <p:cNvSpPr txBox="1"/>
          <p:nvPr/>
        </p:nvSpPr>
        <p:spPr>
          <a:xfrm>
            <a:off x="616892" y="571500"/>
            <a:ext cx="2719039" cy="523220"/>
          </a:xfrm>
          <a:prstGeom prst="rect">
            <a:avLst/>
          </a:prstGeom>
          <a:noFill/>
        </p:spPr>
        <p:txBody>
          <a:bodyPr wrap="none" rtlCol="0">
            <a:spAutoFit/>
          </a:bodyPr>
          <a:lstStyle/>
          <a:p>
            <a:r>
              <a:rPr lang="en-US" sz="2800" dirty="0" smtClean="0">
                <a:latin typeface="Arial"/>
                <a:cs typeface="Arial"/>
              </a:rPr>
              <a:t>Mood Disorders</a:t>
            </a:r>
            <a:endParaRPr lang="en-US" sz="2800" dirty="0">
              <a:latin typeface="Arial"/>
              <a:cs typeface="Arial"/>
            </a:endParaRPr>
          </a:p>
        </p:txBody>
      </p:sp>
      <p:sp>
        <p:nvSpPr>
          <p:cNvPr id="3" name="Slide Number Placeholder 2"/>
          <p:cNvSpPr>
            <a:spLocks noGrp="1"/>
          </p:cNvSpPr>
          <p:nvPr>
            <p:ph type="sldNum" sz="quarter" idx="12"/>
          </p:nvPr>
        </p:nvSpPr>
        <p:spPr/>
        <p:txBody>
          <a:bodyPr/>
          <a:lstStyle/>
          <a:p>
            <a:fld id="{866394F8-48F7-D040-9B4D-EF1459B506CC}" type="slidenum">
              <a:rPr lang="en-US" smtClean="0"/>
              <a:t>23</a:t>
            </a:fld>
            <a:endParaRPr lang="en-US"/>
          </a:p>
        </p:txBody>
      </p:sp>
    </p:spTree>
    <p:extLst>
      <p:ext uri="{BB962C8B-B14F-4D97-AF65-F5344CB8AC3E}">
        <p14:creationId xmlns:p14="http://schemas.microsoft.com/office/powerpoint/2010/main" val="40864257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892" y="1155150"/>
            <a:ext cx="7993708" cy="2862322"/>
          </a:xfrm>
          <a:prstGeom prst="rect">
            <a:avLst/>
          </a:prstGeom>
          <a:noFill/>
        </p:spPr>
        <p:txBody>
          <a:bodyPr wrap="square" rtlCol="0">
            <a:spAutoFit/>
          </a:bodyPr>
          <a:lstStyle/>
          <a:p>
            <a:r>
              <a:rPr lang="en-US" sz="2000" b="1" dirty="0" smtClean="0">
                <a:latin typeface="Arial"/>
              </a:rPr>
              <a:t>Electroconvulsive Therapy (ECT)</a:t>
            </a:r>
          </a:p>
          <a:p>
            <a:endParaRPr lang="en-US" sz="2000" b="1" dirty="0">
              <a:latin typeface="Arial"/>
            </a:endParaRPr>
          </a:p>
          <a:p>
            <a:r>
              <a:rPr lang="en-US" sz="2000" dirty="0" smtClean="0">
                <a:latin typeface="Arial"/>
              </a:rPr>
              <a:t>Not clear exactly how it works to relieve depression, but it does seem to alter the expression of genes in the hippocampus and frontal lobes (Altar et al., 2004).</a:t>
            </a:r>
          </a:p>
          <a:p>
            <a:endParaRPr lang="en-US" sz="2000" dirty="0">
              <a:latin typeface="Arial"/>
            </a:endParaRPr>
          </a:p>
          <a:p>
            <a:r>
              <a:rPr lang="en-US" sz="2000" dirty="0" smtClean="0">
                <a:latin typeface="Arial"/>
              </a:rPr>
              <a:t>Similar treatment of </a:t>
            </a:r>
            <a:r>
              <a:rPr lang="en-US" sz="2000" dirty="0" err="1" smtClean="0">
                <a:latin typeface="Arial"/>
              </a:rPr>
              <a:t>transcranial</a:t>
            </a:r>
            <a:r>
              <a:rPr lang="en-US" sz="2000" dirty="0" smtClean="0">
                <a:latin typeface="Arial"/>
              </a:rPr>
              <a:t> magnetic stimulation often used now.  TMS stimulates axons near the surface of the brain, but not clear how exactly this </a:t>
            </a:r>
            <a:r>
              <a:rPr lang="en-US" sz="2000" dirty="0" smtClean="0">
                <a:latin typeface="Arial"/>
              </a:rPr>
              <a:t>relieves </a:t>
            </a:r>
            <a:r>
              <a:rPr lang="en-US" sz="2000" dirty="0" smtClean="0">
                <a:latin typeface="Arial"/>
              </a:rPr>
              <a:t>depression.</a:t>
            </a:r>
          </a:p>
        </p:txBody>
      </p:sp>
      <p:sp>
        <p:nvSpPr>
          <p:cNvPr id="2" name="TextBox 1"/>
          <p:cNvSpPr txBox="1"/>
          <p:nvPr/>
        </p:nvSpPr>
        <p:spPr>
          <a:xfrm>
            <a:off x="616892" y="571500"/>
            <a:ext cx="2719039" cy="523220"/>
          </a:xfrm>
          <a:prstGeom prst="rect">
            <a:avLst/>
          </a:prstGeom>
          <a:noFill/>
        </p:spPr>
        <p:txBody>
          <a:bodyPr wrap="none" rtlCol="0">
            <a:spAutoFit/>
          </a:bodyPr>
          <a:lstStyle/>
          <a:p>
            <a:r>
              <a:rPr lang="en-US" sz="2800" dirty="0" smtClean="0">
                <a:latin typeface="Arial"/>
                <a:cs typeface="Arial"/>
              </a:rPr>
              <a:t>Mood Disorders</a:t>
            </a:r>
            <a:endParaRPr lang="en-US" sz="2800" dirty="0">
              <a:latin typeface="Arial"/>
              <a:cs typeface="Arial"/>
            </a:endParaRPr>
          </a:p>
        </p:txBody>
      </p:sp>
      <p:sp>
        <p:nvSpPr>
          <p:cNvPr id="5" name="Rectangle 4">
            <a:hlinkClick r:id="rId3"/>
          </p:cNvPr>
          <p:cNvSpPr/>
          <p:nvPr/>
        </p:nvSpPr>
        <p:spPr>
          <a:xfrm>
            <a:off x="1480066" y="4559300"/>
            <a:ext cx="2215634" cy="1244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ECT Video</a:t>
            </a:r>
            <a:endParaRPr lang="en-US" dirty="0"/>
          </a:p>
        </p:txBody>
      </p:sp>
      <p:sp>
        <p:nvSpPr>
          <p:cNvPr id="6" name="Rectangle 5">
            <a:hlinkClick r:id="rId4"/>
          </p:cNvPr>
          <p:cNvSpPr/>
          <p:nvPr/>
        </p:nvSpPr>
        <p:spPr>
          <a:xfrm>
            <a:off x="5492750" y="4546600"/>
            <a:ext cx="2120900" cy="12573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TMS Video</a:t>
            </a:r>
            <a:endParaRPr lang="en-US" dirty="0"/>
          </a:p>
        </p:txBody>
      </p:sp>
      <p:sp>
        <p:nvSpPr>
          <p:cNvPr id="3" name="Slide Number Placeholder 2"/>
          <p:cNvSpPr>
            <a:spLocks noGrp="1"/>
          </p:cNvSpPr>
          <p:nvPr>
            <p:ph type="sldNum" sz="quarter" idx="12"/>
          </p:nvPr>
        </p:nvSpPr>
        <p:spPr/>
        <p:txBody>
          <a:bodyPr/>
          <a:lstStyle/>
          <a:p>
            <a:fld id="{866394F8-48F7-D040-9B4D-EF1459B506CC}" type="slidenum">
              <a:rPr lang="en-US" smtClean="0"/>
              <a:t>24</a:t>
            </a:fld>
            <a:endParaRPr lang="en-US"/>
          </a:p>
        </p:txBody>
      </p:sp>
    </p:spTree>
    <p:extLst>
      <p:ext uri="{BB962C8B-B14F-4D97-AF65-F5344CB8AC3E}">
        <p14:creationId xmlns:p14="http://schemas.microsoft.com/office/powerpoint/2010/main" val="16006420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892" y="1155150"/>
            <a:ext cx="7993708" cy="2862322"/>
          </a:xfrm>
          <a:prstGeom prst="rect">
            <a:avLst/>
          </a:prstGeom>
          <a:noFill/>
        </p:spPr>
        <p:txBody>
          <a:bodyPr wrap="square" rtlCol="0">
            <a:spAutoFit/>
          </a:bodyPr>
          <a:lstStyle/>
          <a:p>
            <a:r>
              <a:rPr lang="en-US" sz="2000" b="1" dirty="0" smtClean="0">
                <a:latin typeface="Arial"/>
              </a:rPr>
              <a:t>Bipolar Disorder</a:t>
            </a:r>
          </a:p>
          <a:p>
            <a:endParaRPr lang="en-US" sz="2000" b="1" dirty="0">
              <a:latin typeface="Arial"/>
            </a:endParaRPr>
          </a:p>
          <a:p>
            <a:r>
              <a:rPr lang="en-US" sz="2000" dirty="0" smtClean="0">
                <a:latin typeface="Arial"/>
              </a:rPr>
              <a:t>Depression can be unipolar (between normality and one pole or bipolar (varying between two poles – mania and depression).  Bipolar disorder previously known as manic depression.</a:t>
            </a:r>
          </a:p>
          <a:p>
            <a:endParaRPr lang="en-US" sz="2000" dirty="0">
              <a:latin typeface="Arial"/>
            </a:endParaRPr>
          </a:p>
          <a:p>
            <a:r>
              <a:rPr lang="en-US" sz="2000" dirty="0" smtClean="0">
                <a:latin typeface="Arial"/>
              </a:rPr>
              <a:t>Mania: periods of restless activity, excitement, laughter, self-confidence and loss of inhibition.  People with mania become a danger to themselves.</a:t>
            </a:r>
          </a:p>
        </p:txBody>
      </p:sp>
      <p:sp>
        <p:nvSpPr>
          <p:cNvPr id="2" name="TextBox 1"/>
          <p:cNvSpPr txBox="1"/>
          <p:nvPr/>
        </p:nvSpPr>
        <p:spPr>
          <a:xfrm>
            <a:off x="616892" y="571500"/>
            <a:ext cx="2719039" cy="523220"/>
          </a:xfrm>
          <a:prstGeom prst="rect">
            <a:avLst/>
          </a:prstGeom>
          <a:noFill/>
        </p:spPr>
        <p:txBody>
          <a:bodyPr wrap="none" rtlCol="0">
            <a:spAutoFit/>
          </a:bodyPr>
          <a:lstStyle/>
          <a:p>
            <a:r>
              <a:rPr lang="en-US" sz="2800" dirty="0" smtClean="0">
                <a:latin typeface="Arial"/>
                <a:cs typeface="Arial"/>
              </a:rPr>
              <a:t>Mood Disorders</a:t>
            </a:r>
            <a:endParaRPr lang="en-US" sz="2800" dirty="0">
              <a:latin typeface="Arial"/>
              <a:cs typeface="Arial"/>
            </a:endParaRPr>
          </a:p>
        </p:txBody>
      </p:sp>
      <p:grpSp>
        <p:nvGrpSpPr>
          <p:cNvPr id="6" name="Group 5"/>
          <p:cNvGrpSpPr/>
          <p:nvPr/>
        </p:nvGrpSpPr>
        <p:grpSpPr>
          <a:xfrm>
            <a:off x="947092" y="4398976"/>
            <a:ext cx="6548172" cy="1836724"/>
            <a:chOff x="947092" y="4398976"/>
            <a:chExt cx="6548172" cy="1836724"/>
          </a:xfrm>
        </p:grpSpPr>
        <p:pic>
          <p:nvPicPr>
            <p:cNvPr id="3" name="Picture 2"/>
            <p:cNvPicPr>
              <a:picLocks noChangeAspect="1"/>
            </p:cNvPicPr>
            <p:nvPr/>
          </p:nvPicPr>
          <p:blipFill>
            <a:blip r:embed="rId3"/>
            <a:stretch>
              <a:fillRect/>
            </a:stretch>
          </p:blipFill>
          <p:spPr>
            <a:xfrm>
              <a:off x="947092" y="4398976"/>
              <a:ext cx="3098800" cy="1836724"/>
            </a:xfrm>
            <a:prstGeom prst="rect">
              <a:avLst/>
            </a:prstGeom>
          </p:spPr>
        </p:pic>
        <p:pic>
          <p:nvPicPr>
            <p:cNvPr id="7" name="Picture 6"/>
            <p:cNvPicPr>
              <a:picLocks noChangeAspect="1"/>
            </p:cNvPicPr>
            <p:nvPr/>
          </p:nvPicPr>
          <p:blipFill>
            <a:blip r:embed="rId4"/>
            <a:stretch>
              <a:fillRect/>
            </a:stretch>
          </p:blipFill>
          <p:spPr>
            <a:xfrm>
              <a:off x="4553892" y="4398976"/>
              <a:ext cx="2941372" cy="1836724"/>
            </a:xfrm>
            <a:prstGeom prst="rect">
              <a:avLst/>
            </a:prstGeom>
          </p:spPr>
        </p:pic>
      </p:grpSp>
      <p:sp>
        <p:nvSpPr>
          <p:cNvPr id="5" name="Slide Number Placeholder 4"/>
          <p:cNvSpPr>
            <a:spLocks noGrp="1"/>
          </p:cNvSpPr>
          <p:nvPr>
            <p:ph type="sldNum" sz="quarter" idx="12"/>
          </p:nvPr>
        </p:nvSpPr>
        <p:spPr/>
        <p:txBody>
          <a:bodyPr/>
          <a:lstStyle/>
          <a:p>
            <a:fld id="{866394F8-48F7-D040-9B4D-EF1459B506CC}" type="slidenum">
              <a:rPr lang="en-US" smtClean="0"/>
              <a:t>25</a:t>
            </a:fld>
            <a:endParaRPr lang="en-US"/>
          </a:p>
        </p:txBody>
      </p:sp>
    </p:spTree>
    <p:extLst>
      <p:ext uri="{BB962C8B-B14F-4D97-AF65-F5344CB8AC3E}">
        <p14:creationId xmlns:p14="http://schemas.microsoft.com/office/powerpoint/2010/main" val="21072770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892" y="1155150"/>
            <a:ext cx="8247708" cy="5324535"/>
          </a:xfrm>
          <a:prstGeom prst="rect">
            <a:avLst/>
          </a:prstGeom>
          <a:noFill/>
        </p:spPr>
        <p:txBody>
          <a:bodyPr wrap="square" rtlCol="0">
            <a:spAutoFit/>
          </a:bodyPr>
          <a:lstStyle/>
          <a:p>
            <a:r>
              <a:rPr lang="en-US" sz="2000" b="1" dirty="0" smtClean="0">
                <a:latin typeface="Arial"/>
              </a:rPr>
              <a:t>Bipolar Disorder</a:t>
            </a:r>
          </a:p>
          <a:p>
            <a:endParaRPr lang="en-US" sz="2000" b="1" dirty="0">
              <a:latin typeface="Arial"/>
            </a:endParaRPr>
          </a:p>
          <a:p>
            <a:r>
              <a:rPr lang="en-US" sz="2000" dirty="0" smtClean="0">
                <a:latin typeface="Arial"/>
              </a:rPr>
              <a:t>Bipolar I Disorder: People with full blown episodes of mania</a:t>
            </a:r>
          </a:p>
          <a:p>
            <a:r>
              <a:rPr lang="en-US" sz="2000" dirty="0" smtClean="0">
                <a:latin typeface="Arial"/>
              </a:rPr>
              <a:t>Bipolar II </a:t>
            </a:r>
            <a:r>
              <a:rPr lang="en-US" sz="2000" dirty="0" err="1" smtClean="0">
                <a:latin typeface="Arial"/>
              </a:rPr>
              <a:t>Dosorder</a:t>
            </a:r>
            <a:r>
              <a:rPr lang="en-US" sz="2000" dirty="0" smtClean="0">
                <a:latin typeface="Arial"/>
              </a:rPr>
              <a:t>: People with milder episodes of mania (hypomania)</a:t>
            </a:r>
          </a:p>
          <a:p>
            <a:endParaRPr lang="en-US" sz="2000" dirty="0">
              <a:latin typeface="Arial"/>
            </a:endParaRPr>
          </a:p>
          <a:p>
            <a:r>
              <a:rPr lang="en-US" sz="2000" dirty="0" smtClean="0">
                <a:latin typeface="Arial"/>
              </a:rPr>
              <a:t>In addition to mood changes people with bipolar disorder have:</a:t>
            </a:r>
          </a:p>
          <a:p>
            <a:endParaRPr lang="en-US" sz="2000" dirty="0">
              <a:latin typeface="Arial"/>
            </a:endParaRPr>
          </a:p>
          <a:p>
            <a:r>
              <a:rPr lang="en-US" sz="2000" dirty="0" smtClean="0">
                <a:latin typeface="Arial"/>
              </a:rPr>
              <a:t>Attention problems</a:t>
            </a:r>
          </a:p>
          <a:p>
            <a:r>
              <a:rPr lang="en-US" sz="2000" dirty="0" smtClean="0">
                <a:latin typeface="Arial"/>
              </a:rPr>
              <a:t>Poor self-control</a:t>
            </a:r>
          </a:p>
          <a:p>
            <a:r>
              <a:rPr lang="en-US" sz="2000" dirty="0" smtClean="0">
                <a:latin typeface="Arial"/>
              </a:rPr>
              <a:t>Problems with verbal memory</a:t>
            </a:r>
          </a:p>
          <a:p>
            <a:endParaRPr lang="en-US" sz="2000" dirty="0">
              <a:latin typeface="Arial"/>
            </a:endParaRPr>
          </a:p>
          <a:p>
            <a:r>
              <a:rPr lang="en-US" sz="2000" dirty="0" smtClean="0">
                <a:latin typeface="Arial"/>
              </a:rPr>
              <a:t>Diagnosis of bipolar disorder has increased since the 1990s, especially in teenagers.</a:t>
            </a:r>
          </a:p>
          <a:p>
            <a:endParaRPr lang="en-US" sz="2000" dirty="0">
              <a:latin typeface="Arial"/>
            </a:endParaRPr>
          </a:p>
          <a:p>
            <a:r>
              <a:rPr lang="en-US" sz="2000" dirty="0" smtClean="0">
                <a:latin typeface="Arial"/>
              </a:rPr>
              <a:t>1% of people will have bipolar I disorder at some point in their lives.</a:t>
            </a:r>
          </a:p>
          <a:p>
            <a:r>
              <a:rPr lang="en-US" sz="2000" dirty="0">
                <a:latin typeface="Arial"/>
              </a:rPr>
              <a:t>1</a:t>
            </a:r>
            <a:r>
              <a:rPr lang="en-US" sz="2000" dirty="0" smtClean="0">
                <a:latin typeface="Arial"/>
              </a:rPr>
              <a:t>% will have bipolar II disorder</a:t>
            </a:r>
          </a:p>
          <a:p>
            <a:r>
              <a:rPr lang="en-US" sz="2000" dirty="0" smtClean="0">
                <a:latin typeface="Arial"/>
              </a:rPr>
              <a:t>2%-3% will have </a:t>
            </a:r>
            <a:r>
              <a:rPr lang="en-US" sz="2000" dirty="0" err="1" smtClean="0">
                <a:latin typeface="Arial"/>
              </a:rPr>
              <a:t>subthreshold</a:t>
            </a:r>
            <a:r>
              <a:rPr lang="en-US" sz="2000" dirty="0" smtClean="0">
                <a:latin typeface="Arial"/>
              </a:rPr>
              <a:t> bipolar disorder.</a:t>
            </a:r>
          </a:p>
        </p:txBody>
      </p:sp>
      <p:sp>
        <p:nvSpPr>
          <p:cNvPr id="2" name="TextBox 1"/>
          <p:cNvSpPr txBox="1"/>
          <p:nvPr/>
        </p:nvSpPr>
        <p:spPr>
          <a:xfrm>
            <a:off x="616892" y="571500"/>
            <a:ext cx="2719039" cy="523220"/>
          </a:xfrm>
          <a:prstGeom prst="rect">
            <a:avLst/>
          </a:prstGeom>
          <a:noFill/>
        </p:spPr>
        <p:txBody>
          <a:bodyPr wrap="none" rtlCol="0">
            <a:spAutoFit/>
          </a:bodyPr>
          <a:lstStyle/>
          <a:p>
            <a:r>
              <a:rPr lang="en-US" sz="2800" dirty="0" smtClean="0">
                <a:latin typeface="Arial"/>
                <a:cs typeface="Arial"/>
              </a:rPr>
              <a:t>Mood Disorders</a:t>
            </a:r>
            <a:endParaRPr lang="en-US" sz="2800" dirty="0">
              <a:latin typeface="Arial"/>
              <a:cs typeface="Arial"/>
            </a:endParaRPr>
          </a:p>
        </p:txBody>
      </p:sp>
      <p:sp>
        <p:nvSpPr>
          <p:cNvPr id="3" name="Slide Number Placeholder 2"/>
          <p:cNvSpPr>
            <a:spLocks noGrp="1"/>
          </p:cNvSpPr>
          <p:nvPr>
            <p:ph type="sldNum" sz="quarter" idx="12"/>
          </p:nvPr>
        </p:nvSpPr>
        <p:spPr/>
        <p:txBody>
          <a:bodyPr/>
          <a:lstStyle/>
          <a:p>
            <a:fld id="{866394F8-48F7-D040-9B4D-EF1459B506CC}" type="slidenum">
              <a:rPr lang="en-US" smtClean="0"/>
              <a:t>26</a:t>
            </a:fld>
            <a:endParaRPr lang="en-US"/>
          </a:p>
        </p:txBody>
      </p:sp>
    </p:spTree>
    <p:extLst>
      <p:ext uri="{BB962C8B-B14F-4D97-AF65-F5344CB8AC3E}">
        <p14:creationId xmlns:p14="http://schemas.microsoft.com/office/powerpoint/2010/main" val="16549749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892" y="1155150"/>
            <a:ext cx="8247708" cy="4093428"/>
          </a:xfrm>
          <a:prstGeom prst="rect">
            <a:avLst/>
          </a:prstGeom>
          <a:noFill/>
        </p:spPr>
        <p:txBody>
          <a:bodyPr wrap="square" rtlCol="0">
            <a:spAutoFit/>
          </a:bodyPr>
          <a:lstStyle/>
          <a:p>
            <a:r>
              <a:rPr lang="en-US" sz="2000" b="1" dirty="0" smtClean="0">
                <a:latin typeface="Arial"/>
              </a:rPr>
              <a:t>Bipolar Disorder</a:t>
            </a:r>
          </a:p>
          <a:p>
            <a:endParaRPr lang="en-US" sz="2000" b="1" dirty="0">
              <a:latin typeface="Arial"/>
            </a:endParaRPr>
          </a:p>
          <a:p>
            <a:r>
              <a:rPr lang="en-US" sz="2000" dirty="0" smtClean="0">
                <a:latin typeface="Arial"/>
              </a:rPr>
              <a:t>Genetic Basis</a:t>
            </a:r>
          </a:p>
          <a:p>
            <a:endParaRPr lang="en-US" sz="2000" dirty="0">
              <a:latin typeface="Arial"/>
            </a:endParaRPr>
          </a:p>
          <a:p>
            <a:r>
              <a:rPr lang="en-US" sz="2000" dirty="0" smtClean="0">
                <a:latin typeface="Arial"/>
              </a:rPr>
              <a:t>Genetic predisposition supported by twin studies and adoption studies.</a:t>
            </a:r>
          </a:p>
          <a:p>
            <a:endParaRPr lang="en-US" sz="2000" dirty="0">
              <a:latin typeface="Arial"/>
            </a:endParaRPr>
          </a:p>
          <a:p>
            <a:r>
              <a:rPr lang="en-US" sz="2000" dirty="0" smtClean="0">
                <a:latin typeface="Arial"/>
              </a:rPr>
              <a:t>Two genes identified that appear to increase the probability of bipolar II (</a:t>
            </a:r>
            <a:r>
              <a:rPr lang="en-US" sz="2000" dirty="0" err="1" smtClean="0">
                <a:latin typeface="Arial"/>
              </a:rPr>
              <a:t>Nwulia</a:t>
            </a:r>
            <a:r>
              <a:rPr lang="en-US" sz="2000" dirty="0" smtClean="0">
                <a:latin typeface="Arial"/>
              </a:rPr>
              <a:t> et al., 2007).  </a:t>
            </a:r>
            <a:endParaRPr lang="en-US" sz="2000" dirty="0" smtClean="0">
              <a:latin typeface="Arial"/>
            </a:endParaRPr>
          </a:p>
          <a:p>
            <a:endParaRPr lang="en-US" sz="2000" dirty="0">
              <a:latin typeface="Arial"/>
            </a:endParaRPr>
          </a:p>
          <a:p>
            <a:r>
              <a:rPr lang="en-US" sz="2000" dirty="0" smtClean="0">
                <a:latin typeface="Arial"/>
              </a:rPr>
              <a:t>Genetic </a:t>
            </a:r>
            <a:r>
              <a:rPr lang="en-US" sz="2000" dirty="0" smtClean="0">
                <a:latin typeface="Arial"/>
              </a:rPr>
              <a:t>link between major depression and bipolar disorder (</a:t>
            </a:r>
            <a:r>
              <a:rPr lang="en-US" sz="2000" dirty="0" err="1" smtClean="0">
                <a:latin typeface="Arial"/>
              </a:rPr>
              <a:t>Lui</a:t>
            </a:r>
            <a:r>
              <a:rPr lang="en-US" sz="2000" dirty="0" smtClean="0">
                <a:latin typeface="Arial"/>
              </a:rPr>
              <a:t> et al., 2011).  But no strong relationship.</a:t>
            </a:r>
          </a:p>
          <a:p>
            <a:endParaRPr lang="en-US" sz="2000" dirty="0">
              <a:latin typeface="Arial"/>
            </a:endParaRPr>
          </a:p>
          <a:p>
            <a:endParaRPr lang="en-US" sz="2000" dirty="0" smtClean="0">
              <a:latin typeface="Arial"/>
            </a:endParaRPr>
          </a:p>
        </p:txBody>
      </p:sp>
      <p:sp>
        <p:nvSpPr>
          <p:cNvPr id="2" name="TextBox 1"/>
          <p:cNvSpPr txBox="1"/>
          <p:nvPr/>
        </p:nvSpPr>
        <p:spPr>
          <a:xfrm>
            <a:off x="616892" y="571500"/>
            <a:ext cx="2719039" cy="523220"/>
          </a:xfrm>
          <a:prstGeom prst="rect">
            <a:avLst/>
          </a:prstGeom>
          <a:noFill/>
        </p:spPr>
        <p:txBody>
          <a:bodyPr wrap="none" rtlCol="0">
            <a:spAutoFit/>
          </a:bodyPr>
          <a:lstStyle/>
          <a:p>
            <a:r>
              <a:rPr lang="en-US" sz="2800" dirty="0" smtClean="0">
                <a:latin typeface="Arial"/>
                <a:cs typeface="Arial"/>
              </a:rPr>
              <a:t>Mood Disorders</a:t>
            </a:r>
            <a:endParaRPr lang="en-US" sz="2800" dirty="0">
              <a:latin typeface="Arial"/>
              <a:cs typeface="Arial"/>
            </a:endParaRPr>
          </a:p>
        </p:txBody>
      </p:sp>
      <p:sp>
        <p:nvSpPr>
          <p:cNvPr id="3" name="Slide Number Placeholder 2"/>
          <p:cNvSpPr>
            <a:spLocks noGrp="1"/>
          </p:cNvSpPr>
          <p:nvPr>
            <p:ph type="sldNum" sz="quarter" idx="12"/>
          </p:nvPr>
        </p:nvSpPr>
        <p:spPr/>
        <p:txBody>
          <a:bodyPr/>
          <a:lstStyle/>
          <a:p>
            <a:fld id="{866394F8-48F7-D040-9B4D-EF1459B506CC}" type="slidenum">
              <a:rPr lang="en-US" smtClean="0"/>
              <a:t>27</a:t>
            </a:fld>
            <a:endParaRPr lang="en-US"/>
          </a:p>
        </p:txBody>
      </p:sp>
    </p:spTree>
    <p:extLst>
      <p:ext uri="{BB962C8B-B14F-4D97-AF65-F5344CB8AC3E}">
        <p14:creationId xmlns:p14="http://schemas.microsoft.com/office/powerpoint/2010/main" val="13388351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892" y="1155150"/>
            <a:ext cx="8247708" cy="5324535"/>
          </a:xfrm>
          <a:prstGeom prst="rect">
            <a:avLst/>
          </a:prstGeom>
          <a:noFill/>
        </p:spPr>
        <p:txBody>
          <a:bodyPr wrap="square" rtlCol="0">
            <a:spAutoFit/>
          </a:bodyPr>
          <a:lstStyle/>
          <a:p>
            <a:r>
              <a:rPr lang="en-US" sz="2000" b="1" dirty="0" smtClean="0">
                <a:latin typeface="Arial"/>
              </a:rPr>
              <a:t>Bipolar Disorder - </a:t>
            </a:r>
            <a:r>
              <a:rPr lang="en-US" sz="2000" b="1" dirty="0">
                <a:latin typeface="Arial"/>
              </a:rPr>
              <a:t>Drug </a:t>
            </a:r>
            <a:r>
              <a:rPr lang="en-US" sz="2000" b="1" dirty="0" smtClean="0">
                <a:latin typeface="Arial"/>
              </a:rPr>
              <a:t>Treatments</a:t>
            </a:r>
          </a:p>
          <a:p>
            <a:endParaRPr lang="en-US" sz="2000" dirty="0" smtClean="0">
              <a:latin typeface="Arial"/>
            </a:endParaRPr>
          </a:p>
          <a:p>
            <a:r>
              <a:rPr lang="en-US" sz="2000" b="1" dirty="0" smtClean="0">
                <a:latin typeface="Arial"/>
              </a:rPr>
              <a:t>Lithium Salts</a:t>
            </a:r>
            <a:r>
              <a:rPr lang="en-US" sz="2000" dirty="0" smtClean="0">
                <a:latin typeface="Arial"/>
              </a:rPr>
              <a:t>:  Stabilize mood preventing a relapse into mania or severe depression.  Toxic in high doses and ineffective in low doses.</a:t>
            </a:r>
          </a:p>
          <a:p>
            <a:endParaRPr lang="en-US" sz="2000" dirty="0">
              <a:latin typeface="Arial"/>
            </a:endParaRPr>
          </a:p>
          <a:p>
            <a:r>
              <a:rPr lang="en-US" sz="2000" b="1" dirty="0" smtClean="0">
                <a:latin typeface="Arial"/>
              </a:rPr>
              <a:t>Valproate </a:t>
            </a:r>
            <a:r>
              <a:rPr lang="en-US" sz="2000" dirty="0" smtClean="0">
                <a:latin typeface="Arial"/>
              </a:rPr>
              <a:t>&amp;</a:t>
            </a:r>
            <a:r>
              <a:rPr lang="en-US" sz="2000" b="1" dirty="0" smtClean="0">
                <a:latin typeface="Arial"/>
              </a:rPr>
              <a:t> Carbamazepine </a:t>
            </a:r>
            <a:r>
              <a:rPr lang="en-US" sz="2000" dirty="0" smtClean="0">
                <a:latin typeface="Arial"/>
              </a:rPr>
              <a:t>also prescribed.  Sometimes supplemented with antidepressants or antipsychotic drugs (normally prescribed for schizophrenia).</a:t>
            </a:r>
          </a:p>
          <a:p>
            <a:endParaRPr lang="en-US" sz="2000" dirty="0">
              <a:latin typeface="Arial"/>
            </a:endParaRPr>
          </a:p>
          <a:p>
            <a:r>
              <a:rPr lang="en-US" sz="2000" dirty="0" smtClean="0">
                <a:latin typeface="Arial"/>
              </a:rPr>
              <a:t>These three medications appear to reduce the number of AMPA type glutamate receptors in the hippocampus – linked with mania.</a:t>
            </a:r>
          </a:p>
          <a:p>
            <a:endParaRPr lang="en-US" sz="2000" dirty="0">
              <a:latin typeface="Arial"/>
            </a:endParaRPr>
          </a:p>
          <a:p>
            <a:r>
              <a:rPr lang="en-US" sz="2000" dirty="0" smtClean="0">
                <a:latin typeface="Arial"/>
              </a:rPr>
              <a:t>They also block the synthesis of </a:t>
            </a:r>
            <a:r>
              <a:rPr lang="en-US" sz="2000" dirty="0" err="1" smtClean="0">
                <a:latin typeface="Arial"/>
              </a:rPr>
              <a:t>arachidonic</a:t>
            </a:r>
            <a:r>
              <a:rPr lang="en-US" sz="2000" dirty="0" smtClean="0">
                <a:latin typeface="Arial"/>
              </a:rPr>
              <a:t> acid that is produced when the brain is inflamed.  Bipolar patients show increased gene expression associated with inflammation.  </a:t>
            </a:r>
            <a:r>
              <a:rPr lang="en-US" sz="2000" dirty="0" err="1" smtClean="0">
                <a:latin typeface="Arial"/>
              </a:rPr>
              <a:t>Arachidonic</a:t>
            </a:r>
            <a:r>
              <a:rPr lang="en-US" sz="2000" dirty="0" smtClean="0">
                <a:latin typeface="Arial"/>
              </a:rPr>
              <a:t> acid also countered by omega-3 fatty acids found in seafood.  Eating a pound of seafood per week decreases the risk of bipolar disorder (</a:t>
            </a:r>
            <a:r>
              <a:rPr lang="en-US" sz="2000" dirty="0" err="1" smtClean="0">
                <a:latin typeface="Arial"/>
              </a:rPr>
              <a:t>Noaghiul</a:t>
            </a:r>
            <a:r>
              <a:rPr lang="en-US" sz="2000" dirty="0" smtClean="0">
                <a:latin typeface="Arial"/>
              </a:rPr>
              <a:t> &amp; </a:t>
            </a:r>
            <a:r>
              <a:rPr lang="en-US" sz="2000" dirty="0" err="1" smtClean="0">
                <a:latin typeface="Arial"/>
              </a:rPr>
              <a:t>Hibbeln</a:t>
            </a:r>
            <a:r>
              <a:rPr lang="en-US" sz="2000" dirty="0" smtClean="0">
                <a:latin typeface="Arial"/>
              </a:rPr>
              <a:t>, 2003)</a:t>
            </a:r>
          </a:p>
        </p:txBody>
      </p:sp>
      <p:sp>
        <p:nvSpPr>
          <p:cNvPr id="2" name="TextBox 1"/>
          <p:cNvSpPr txBox="1"/>
          <p:nvPr/>
        </p:nvSpPr>
        <p:spPr>
          <a:xfrm>
            <a:off x="616892" y="571500"/>
            <a:ext cx="2719039" cy="523220"/>
          </a:xfrm>
          <a:prstGeom prst="rect">
            <a:avLst/>
          </a:prstGeom>
          <a:noFill/>
        </p:spPr>
        <p:txBody>
          <a:bodyPr wrap="none" rtlCol="0">
            <a:spAutoFit/>
          </a:bodyPr>
          <a:lstStyle/>
          <a:p>
            <a:r>
              <a:rPr lang="en-US" sz="2800" dirty="0" smtClean="0">
                <a:latin typeface="Arial"/>
                <a:cs typeface="Arial"/>
              </a:rPr>
              <a:t>Mood Disorders</a:t>
            </a:r>
            <a:endParaRPr lang="en-US" sz="2800" dirty="0">
              <a:latin typeface="Arial"/>
              <a:cs typeface="Arial"/>
            </a:endParaRPr>
          </a:p>
        </p:txBody>
      </p:sp>
      <p:sp>
        <p:nvSpPr>
          <p:cNvPr id="3" name="Slide Number Placeholder 2"/>
          <p:cNvSpPr>
            <a:spLocks noGrp="1"/>
          </p:cNvSpPr>
          <p:nvPr>
            <p:ph type="sldNum" sz="quarter" idx="12"/>
          </p:nvPr>
        </p:nvSpPr>
        <p:spPr/>
        <p:txBody>
          <a:bodyPr/>
          <a:lstStyle/>
          <a:p>
            <a:fld id="{866394F8-48F7-D040-9B4D-EF1459B506CC}" type="slidenum">
              <a:rPr lang="en-US" smtClean="0"/>
              <a:t>28</a:t>
            </a:fld>
            <a:endParaRPr lang="en-US"/>
          </a:p>
        </p:txBody>
      </p:sp>
    </p:spTree>
    <p:extLst>
      <p:ext uri="{BB962C8B-B14F-4D97-AF65-F5344CB8AC3E}">
        <p14:creationId xmlns:p14="http://schemas.microsoft.com/office/powerpoint/2010/main" val="24827610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892" y="1155150"/>
            <a:ext cx="8247708" cy="2862322"/>
          </a:xfrm>
          <a:prstGeom prst="rect">
            <a:avLst/>
          </a:prstGeom>
          <a:noFill/>
        </p:spPr>
        <p:txBody>
          <a:bodyPr wrap="square" rtlCol="0">
            <a:spAutoFit/>
          </a:bodyPr>
          <a:lstStyle/>
          <a:p>
            <a:r>
              <a:rPr lang="en-US" sz="2000" b="1" dirty="0" smtClean="0">
                <a:latin typeface="Arial"/>
              </a:rPr>
              <a:t>Bipolar Disorder - </a:t>
            </a:r>
            <a:r>
              <a:rPr lang="en-US" sz="2000" b="1" dirty="0" smtClean="0">
                <a:latin typeface="Arial"/>
              </a:rPr>
              <a:t>Other </a:t>
            </a:r>
            <a:r>
              <a:rPr lang="en-US" sz="2000" b="1" dirty="0" smtClean="0">
                <a:latin typeface="Arial"/>
              </a:rPr>
              <a:t>Treatments</a:t>
            </a:r>
          </a:p>
          <a:p>
            <a:endParaRPr lang="en-US" sz="2000" dirty="0" smtClean="0">
              <a:latin typeface="Arial"/>
            </a:endParaRPr>
          </a:p>
          <a:p>
            <a:r>
              <a:rPr lang="en-US" sz="2000" dirty="0" smtClean="0">
                <a:latin typeface="Arial"/>
              </a:rPr>
              <a:t>Circadian rhythm affected in the depressed phase – spend long periods in bed.  </a:t>
            </a:r>
          </a:p>
          <a:p>
            <a:endParaRPr lang="en-US" sz="2000" dirty="0">
              <a:latin typeface="Arial"/>
            </a:endParaRPr>
          </a:p>
          <a:p>
            <a:r>
              <a:rPr lang="en-US" sz="2000" dirty="0" smtClean="0">
                <a:latin typeface="Arial"/>
              </a:rPr>
              <a:t>In the manic cycle they get very little sleep.</a:t>
            </a:r>
          </a:p>
          <a:p>
            <a:endParaRPr lang="en-US" sz="2000" dirty="0">
              <a:latin typeface="Arial"/>
            </a:endParaRPr>
          </a:p>
          <a:p>
            <a:r>
              <a:rPr lang="en-US" sz="2000" dirty="0" smtClean="0">
                <a:latin typeface="Arial"/>
              </a:rPr>
              <a:t>The intensity of mood swings can be reduced by encouraging a healthy sleep cycle in a quiet, dark room.</a:t>
            </a:r>
            <a:endParaRPr lang="en-US" sz="2000" dirty="0" smtClean="0">
              <a:latin typeface="Arial"/>
            </a:endParaRPr>
          </a:p>
        </p:txBody>
      </p:sp>
      <p:sp>
        <p:nvSpPr>
          <p:cNvPr id="2" name="TextBox 1"/>
          <p:cNvSpPr txBox="1"/>
          <p:nvPr/>
        </p:nvSpPr>
        <p:spPr>
          <a:xfrm>
            <a:off x="616892" y="571500"/>
            <a:ext cx="2719039" cy="523220"/>
          </a:xfrm>
          <a:prstGeom prst="rect">
            <a:avLst/>
          </a:prstGeom>
          <a:noFill/>
        </p:spPr>
        <p:txBody>
          <a:bodyPr wrap="none" rtlCol="0">
            <a:spAutoFit/>
          </a:bodyPr>
          <a:lstStyle/>
          <a:p>
            <a:r>
              <a:rPr lang="en-US" sz="2800" dirty="0" smtClean="0">
                <a:latin typeface="Arial"/>
                <a:cs typeface="Arial"/>
              </a:rPr>
              <a:t>Mood Disorders</a:t>
            </a:r>
            <a:endParaRPr lang="en-US" sz="2800" dirty="0">
              <a:latin typeface="Arial"/>
              <a:cs typeface="Arial"/>
            </a:endParaRPr>
          </a:p>
        </p:txBody>
      </p:sp>
      <p:sp>
        <p:nvSpPr>
          <p:cNvPr id="3" name="Slide Number Placeholder 2"/>
          <p:cNvSpPr>
            <a:spLocks noGrp="1"/>
          </p:cNvSpPr>
          <p:nvPr>
            <p:ph type="sldNum" sz="quarter" idx="12"/>
          </p:nvPr>
        </p:nvSpPr>
        <p:spPr/>
        <p:txBody>
          <a:bodyPr/>
          <a:lstStyle/>
          <a:p>
            <a:fld id="{866394F8-48F7-D040-9B4D-EF1459B506CC}" type="slidenum">
              <a:rPr lang="en-US" smtClean="0"/>
              <a:t>29</a:t>
            </a:fld>
            <a:endParaRPr lang="en-US"/>
          </a:p>
        </p:txBody>
      </p:sp>
    </p:spTree>
    <p:extLst>
      <p:ext uri="{BB962C8B-B14F-4D97-AF65-F5344CB8AC3E}">
        <p14:creationId xmlns:p14="http://schemas.microsoft.com/office/powerpoint/2010/main" val="15748187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892" y="962299"/>
            <a:ext cx="7993708" cy="4401205"/>
          </a:xfrm>
          <a:prstGeom prst="rect">
            <a:avLst/>
          </a:prstGeom>
          <a:noFill/>
        </p:spPr>
        <p:txBody>
          <a:bodyPr wrap="square" rtlCol="0">
            <a:spAutoFit/>
          </a:bodyPr>
          <a:lstStyle/>
          <a:p>
            <a:r>
              <a:rPr lang="en-US" sz="2000" dirty="0" smtClean="0">
                <a:latin typeface="Arial"/>
              </a:rPr>
              <a:t>Mental illness results from biological predispositions and </a:t>
            </a:r>
            <a:r>
              <a:rPr lang="en-US" sz="2000" dirty="0" smtClean="0">
                <a:latin typeface="Arial"/>
              </a:rPr>
              <a:t>a person’s experiences.</a:t>
            </a:r>
            <a:endParaRPr lang="en-US" sz="2000" dirty="0" smtClean="0">
              <a:latin typeface="Arial"/>
            </a:endParaRPr>
          </a:p>
          <a:p>
            <a:endParaRPr lang="en-US" sz="2000" dirty="0">
              <a:latin typeface="Arial"/>
            </a:endParaRPr>
          </a:p>
          <a:p>
            <a:r>
              <a:rPr lang="en-US" sz="2000" dirty="0" smtClean="0">
                <a:latin typeface="Arial"/>
              </a:rPr>
              <a:t>So need to understand both to treat mental illness.</a:t>
            </a:r>
          </a:p>
          <a:p>
            <a:endParaRPr lang="en-US" sz="2000" dirty="0">
              <a:latin typeface="Arial"/>
            </a:endParaRPr>
          </a:p>
          <a:p>
            <a:r>
              <a:rPr lang="en-US" sz="2000" dirty="0" smtClean="0">
                <a:latin typeface="Arial"/>
              </a:rPr>
              <a:t>Diagnostic and Statistical Manual (DSM IV) </a:t>
            </a:r>
            <a:r>
              <a:rPr lang="en-US" sz="2000" dirty="0" smtClean="0">
                <a:latin typeface="Arial"/>
              </a:rPr>
              <a:t>lists many different disorders.</a:t>
            </a:r>
          </a:p>
          <a:p>
            <a:endParaRPr lang="en-US" sz="2000" dirty="0">
              <a:latin typeface="Arial"/>
            </a:endParaRPr>
          </a:p>
          <a:p>
            <a:r>
              <a:rPr lang="en-US" sz="2000" dirty="0" smtClean="0">
                <a:latin typeface="Arial"/>
              </a:rPr>
              <a:t>We will focus on:</a:t>
            </a:r>
          </a:p>
          <a:p>
            <a:endParaRPr lang="en-US" sz="2000" dirty="0">
              <a:latin typeface="Arial"/>
            </a:endParaRPr>
          </a:p>
          <a:p>
            <a:r>
              <a:rPr lang="en-US" sz="2000" dirty="0" smtClean="0">
                <a:latin typeface="Arial"/>
              </a:rPr>
              <a:t>Mood Disorders (Depression and Bipolar Disorder)</a:t>
            </a:r>
          </a:p>
          <a:p>
            <a:r>
              <a:rPr lang="en-US" sz="2000" dirty="0" smtClean="0">
                <a:latin typeface="Arial"/>
              </a:rPr>
              <a:t>Schizophrenia</a:t>
            </a:r>
          </a:p>
          <a:p>
            <a:endParaRPr lang="en-US" sz="2000" dirty="0">
              <a:latin typeface="Arial"/>
            </a:endParaRPr>
          </a:p>
          <a:p>
            <a:endParaRPr lang="en-US" sz="2000" dirty="0">
              <a:latin typeface="Arial"/>
            </a:endParaRPr>
          </a:p>
        </p:txBody>
      </p:sp>
      <p:sp>
        <p:nvSpPr>
          <p:cNvPr id="2" name="Slide Number Placeholder 1"/>
          <p:cNvSpPr>
            <a:spLocks noGrp="1"/>
          </p:cNvSpPr>
          <p:nvPr>
            <p:ph type="sldNum" sz="quarter" idx="12"/>
          </p:nvPr>
        </p:nvSpPr>
        <p:spPr/>
        <p:txBody>
          <a:bodyPr/>
          <a:lstStyle/>
          <a:p>
            <a:fld id="{866394F8-48F7-D040-9B4D-EF1459B506CC}" type="slidenum">
              <a:rPr lang="en-US" smtClean="0"/>
              <a:t>3</a:t>
            </a:fld>
            <a:endParaRPr lang="en-US"/>
          </a:p>
        </p:txBody>
      </p:sp>
    </p:spTree>
    <p:extLst>
      <p:ext uri="{BB962C8B-B14F-4D97-AF65-F5344CB8AC3E}">
        <p14:creationId xmlns:p14="http://schemas.microsoft.com/office/powerpoint/2010/main" val="86234397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892" y="1155150"/>
            <a:ext cx="8247708" cy="3477875"/>
          </a:xfrm>
          <a:prstGeom prst="rect">
            <a:avLst/>
          </a:prstGeom>
          <a:noFill/>
        </p:spPr>
        <p:txBody>
          <a:bodyPr wrap="square" rtlCol="0">
            <a:spAutoFit/>
          </a:bodyPr>
          <a:lstStyle/>
          <a:p>
            <a:r>
              <a:rPr lang="en-US" sz="2000" b="1" dirty="0" smtClean="0">
                <a:latin typeface="Arial"/>
              </a:rPr>
              <a:t>Seasonal Affective Disorder (SAD)</a:t>
            </a:r>
          </a:p>
          <a:p>
            <a:endParaRPr lang="en-US" sz="2000" dirty="0" smtClean="0">
              <a:latin typeface="Arial"/>
            </a:endParaRPr>
          </a:p>
          <a:p>
            <a:r>
              <a:rPr lang="en-US" sz="2000" dirty="0" smtClean="0">
                <a:latin typeface="Arial"/>
              </a:rPr>
              <a:t>Form of depression most prevalent in polar regions of the world where the winter nights are longest (</a:t>
            </a:r>
            <a:r>
              <a:rPr lang="en-US" sz="2000" dirty="0" err="1" smtClean="0">
                <a:latin typeface="Arial"/>
              </a:rPr>
              <a:t>Haggarty</a:t>
            </a:r>
            <a:r>
              <a:rPr lang="en-US" sz="2000" dirty="0" smtClean="0">
                <a:latin typeface="Arial"/>
              </a:rPr>
              <a:t> et al., 2002).</a:t>
            </a:r>
          </a:p>
          <a:p>
            <a:endParaRPr lang="en-US" sz="2000" dirty="0">
              <a:latin typeface="Arial"/>
            </a:endParaRPr>
          </a:p>
          <a:p>
            <a:r>
              <a:rPr lang="en-US" sz="2000" dirty="0" smtClean="0">
                <a:latin typeface="Arial"/>
              </a:rPr>
              <a:t>Seldom as severe as major depression.</a:t>
            </a:r>
          </a:p>
          <a:p>
            <a:endParaRPr lang="en-US" sz="2000" dirty="0">
              <a:latin typeface="Arial"/>
            </a:endParaRPr>
          </a:p>
          <a:p>
            <a:r>
              <a:rPr lang="en-US" sz="2000" dirty="0" smtClean="0">
                <a:latin typeface="Arial"/>
              </a:rPr>
              <a:t>Treated with a bright light.  Often treatment is successful within one week (</a:t>
            </a:r>
            <a:r>
              <a:rPr lang="en-US" sz="2000" dirty="0" err="1" smtClean="0">
                <a:latin typeface="Arial"/>
              </a:rPr>
              <a:t>Kripke</a:t>
            </a:r>
            <a:r>
              <a:rPr lang="en-US" sz="2000" dirty="0" smtClean="0">
                <a:latin typeface="Arial"/>
              </a:rPr>
              <a:t>, 1998)</a:t>
            </a:r>
            <a:r>
              <a:rPr lang="en-US" sz="2000" dirty="0" smtClean="0">
                <a:latin typeface="Arial"/>
              </a:rPr>
              <a:t>.</a:t>
            </a:r>
          </a:p>
          <a:p>
            <a:endParaRPr lang="en-US" sz="2000" dirty="0">
              <a:latin typeface="Arial"/>
            </a:endParaRPr>
          </a:p>
          <a:p>
            <a:r>
              <a:rPr lang="en-US" sz="2000" dirty="0" smtClean="0">
                <a:latin typeface="Arial"/>
              </a:rPr>
              <a:t>Possible link with Vitamin D deficiency.</a:t>
            </a:r>
            <a:endParaRPr lang="en-US" sz="2000" dirty="0" smtClean="0">
              <a:latin typeface="Arial"/>
            </a:endParaRPr>
          </a:p>
        </p:txBody>
      </p:sp>
      <p:sp>
        <p:nvSpPr>
          <p:cNvPr id="2" name="TextBox 1"/>
          <p:cNvSpPr txBox="1"/>
          <p:nvPr/>
        </p:nvSpPr>
        <p:spPr>
          <a:xfrm>
            <a:off x="616892" y="571500"/>
            <a:ext cx="2719039" cy="523220"/>
          </a:xfrm>
          <a:prstGeom prst="rect">
            <a:avLst/>
          </a:prstGeom>
          <a:noFill/>
        </p:spPr>
        <p:txBody>
          <a:bodyPr wrap="none" rtlCol="0">
            <a:spAutoFit/>
          </a:bodyPr>
          <a:lstStyle/>
          <a:p>
            <a:r>
              <a:rPr lang="en-US" sz="2800" dirty="0" smtClean="0">
                <a:latin typeface="Arial"/>
                <a:cs typeface="Arial"/>
              </a:rPr>
              <a:t>Mood Disorders</a:t>
            </a:r>
            <a:endParaRPr lang="en-US" sz="2800" dirty="0">
              <a:latin typeface="Arial"/>
              <a:cs typeface="Arial"/>
            </a:endParaRPr>
          </a:p>
        </p:txBody>
      </p:sp>
      <p:pic>
        <p:nvPicPr>
          <p:cNvPr id="3" name="Picture 2"/>
          <p:cNvPicPr>
            <a:picLocks noChangeAspect="1"/>
          </p:cNvPicPr>
          <p:nvPr/>
        </p:nvPicPr>
        <p:blipFill>
          <a:blip r:embed="rId3"/>
          <a:stretch>
            <a:fillRect/>
          </a:stretch>
        </p:blipFill>
        <p:spPr>
          <a:xfrm>
            <a:off x="5194300" y="3839672"/>
            <a:ext cx="2920999" cy="2667000"/>
          </a:xfrm>
          <a:prstGeom prst="rect">
            <a:avLst/>
          </a:prstGeom>
        </p:spPr>
      </p:pic>
      <p:sp>
        <p:nvSpPr>
          <p:cNvPr id="5" name="Slide Number Placeholder 4"/>
          <p:cNvSpPr>
            <a:spLocks noGrp="1"/>
          </p:cNvSpPr>
          <p:nvPr>
            <p:ph type="sldNum" sz="quarter" idx="12"/>
          </p:nvPr>
        </p:nvSpPr>
        <p:spPr/>
        <p:txBody>
          <a:bodyPr/>
          <a:lstStyle/>
          <a:p>
            <a:fld id="{866394F8-48F7-D040-9B4D-EF1459B506CC}" type="slidenum">
              <a:rPr lang="en-US" smtClean="0"/>
              <a:t>30</a:t>
            </a:fld>
            <a:endParaRPr lang="en-US"/>
          </a:p>
        </p:txBody>
      </p:sp>
    </p:spTree>
    <p:extLst>
      <p:ext uri="{BB962C8B-B14F-4D97-AF65-F5344CB8AC3E}">
        <p14:creationId xmlns:p14="http://schemas.microsoft.com/office/powerpoint/2010/main" val="12173092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892" y="1155150"/>
            <a:ext cx="8247708" cy="4093428"/>
          </a:xfrm>
          <a:prstGeom prst="rect">
            <a:avLst/>
          </a:prstGeom>
          <a:noFill/>
        </p:spPr>
        <p:txBody>
          <a:bodyPr wrap="square" rtlCol="0">
            <a:spAutoFit/>
          </a:bodyPr>
          <a:lstStyle/>
          <a:p>
            <a:r>
              <a:rPr lang="en-US" sz="2000" b="1" dirty="0" smtClean="0">
                <a:latin typeface="Arial"/>
              </a:rPr>
              <a:t>Summary</a:t>
            </a:r>
          </a:p>
          <a:p>
            <a:endParaRPr lang="en-US" sz="2000" b="1" dirty="0">
              <a:latin typeface="Arial"/>
            </a:endParaRPr>
          </a:p>
          <a:p>
            <a:r>
              <a:rPr lang="en-US" sz="2000" dirty="0" smtClean="0">
                <a:latin typeface="Arial"/>
              </a:rPr>
              <a:t>No strong genetic link.  Can be related to viral or hormonal changes.</a:t>
            </a:r>
          </a:p>
          <a:p>
            <a:endParaRPr lang="en-US" sz="2000" dirty="0">
              <a:latin typeface="Arial"/>
            </a:endParaRPr>
          </a:p>
          <a:p>
            <a:r>
              <a:rPr lang="en-US" sz="2000" dirty="0" smtClean="0">
                <a:latin typeface="Arial"/>
              </a:rPr>
              <a:t>Associated with decreased activity in left hemisphere.</a:t>
            </a:r>
          </a:p>
          <a:p>
            <a:endParaRPr lang="en-US" sz="2000" dirty="0">
              <a:latin typeface="Arial"/>
            </a:endParaRPr>
          </a:p>
          <a:p>
            <a:r>
              <a:rPr lang="en-US" sz="2000" dirty="0" smtClean="0">
                <a:latin typeface="Arial"/>
              </a:rPr>
              <a:t>Antidepressants can be effective for severe cases, but for mild cases placebo effects are as large.</a:t>
            </a:r>
          </a:p>
          <a:p>
            <a:endParaRPr lang="en-US" sz="2000" dirty="0">
              <a:latin typeface="Arial"/>
            </a:endParaRPr>
          </a:p>
          <a:p>
            <a:r>
              <a:rPr lang="en-US" sz="2000" dirty="0" smtClean="0">
                <a:latin typeface="Arial"/>
              </a:rPr>
              <a:t>Can also be treated with ECT, TMS or light therapy in </a:t>
            </a:r>
            <a:r>
              <a:rPr lang="en-US" sz="2000" dirty="0" smtClean="0">
                <a:latin typeface="Arial"/>
              </a:rPr>
              <a:t>SAD or increased vitamin D.</a:t>
            </a:r>
            <a:endParaRPr lang="en-US" sz="2000" dirty="0" smtClean="0">
              <a:latin typeface="Arial"/>
            </a:endParaRPr>
          </a:p>
          <a:p>
            <a:endParaRPr lang="en-US" sz="2000" dirty="0">
              <a:latin typeface="Arial"/>
            </a:endParaRPr>
          </a:p>
          <a:p>
            <a:r>
              <a:rPr lang="en-US" sz="2000" dirty="0" smtClean="0">
                <a:latin typeface="Arial"/>
              </a:rPr>
              <a:t>In bipolar disorder a regular sleep pattern is also helpful.</a:t>
            </a:r>
          </a:p>
        </p:txBody>
      </p:sp>
      <p:sp>
        <p:nvSpPr>
          <p:cNvPr id="2" name="TextBox 1"/>
          <p:cNvSpPr txBox="1"/>
          <p:nvPr/>
        </p:nvSpPr>
        <p:spPr>
          <a:xfrm>
            <a:off x="616892" y="571500"/>
            <a:ext cx="2719039" cy="523220"/>
          </a:xfrm>
          <a:prstGeom prst="rect">
            <a:avLst/>
          </a:prstGeom>
          <a:noFill/>
        </p:spPr>
        <p:txBody>
          <a:bodyPr wrap="none" rtlCol="0">
            <a:spAutoFit/>
          </a:bodyPr>
          <a:lstStyle/>
          <a:p>
            <a:r>
              <a:rPr lang="en-US" sz="2800" dirty="0" smtClean="0">
                <a:latin typeface="Arial"/>
                <a:cs typeface="Arial"/>
              </a:rPr>
              <a:t>Mood Disorders</a:t>
            </a:r>
            <a:endParaRPr lang="en-US" sz="2800" dirty="0">
              <a:latin typeface="Arial"/>
              <a:cs typeface="Arial"/>
            </a:endParaRPr>
          </a:p>
        </p:txBody>
      </p:sp>
      <p:sp>
        <p:nvSpPr>
          <p:cNvPr id="3" name="Slide Number Placeholder 2"/>
          <p:cNvSpPr>
            <a:spLocks noGrp="1"/>
          </p:cNvSpPr>
          <p:nvPr>
            <p:ph type="sldNum" sz="quarter" idx="12"/>
          </p:nvPr>
        </p:nvSpPr>
        <p:spPr/>
        <p:txBody>
          <a:bodyPr/>
          <a:lstStyle/>
          <a:p>
            <a:fld id="{866394F8-48F7-D040-9B4D-EF1459B506CC}" type="slidenum">
              <a:rPr lang="en-US" smtClean="0"/>
              <a:t>31</a:t>
            </a:fld>
            <a:endParaRPr lang="en-US"/>
          </a:p>
        </p:txBody>
      </p:sp>
    </p:spTree>
    <p:extLst>
      <p:ext uri="{BB962C8B-B14F-4D97-AF65-F5344CB8AC3E}">
        <p14:creationId xmlns:p14="http://schemas.microsoft.com/office/powerpoint/2010/main" val="12940247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893" y="571500"/>
            <a:ext cx="7955608" cy="5755422"/>
          </a:xfrm>
          <a:prstGeom prst="rect">
            <a:avLst/>
          </a:prstGeom>
          <a:noFill/>
        </p:spPr>
        <p:txBody>
          <a:bodyPr wrap="square" rtlCol="0">
            <a:spAutoFit/>
          </a:bodyPr>
          <a:lstStyle/>
          <a:p>
            <a:r>
              <a:rPr lang="en-US" sz="2800" dirty="0" smtClean="0">
                <a:latin typeface="Arial"/>
                <a:cs typeface="Arial"/>
              </a:rPr>
              <a:t>Schizophrenia</a:t>
            </a:r>
          </a:p>
          <a:p>
            <a:endParaRPr lang="en-US" sz="2000" dirty="0">
              <a:latin typeface="Arial"/>
              <a:cs typeface="Arial"/>
            </a:endParaRPr>
          </a:p>
          <a:p>
            <a:r>
              <a:rPr lang="en-US" sz="2000" dirty="0" smtClean="0">
                <a:latin typeface="Arial"/>
                <a:cs typeface="Arial"/>
              </a:rPr>
              <a:t>Term means split-mind.  </a:t>
            </a:r>
            <a:r>
              <a:rPr lang="en-US" sz="2000" dirty="0" err="1" smtClean="0">
                <a:latin typeface="Arial"/>
                <a:cs typeface="Arial"/>
              </a:rPr>
              <a:t>Bleuler</a:t>
            </a:r>
            <a:r>
              <a:rPr lang="en-US" sz="2000" dirty="0" smtClean="0">
                <a:latin typeface="Arial"/>
                <a:cs typeface="Arial"/>
              </a:rPr>
              <a:t> (1911) was referring to the split between emotional and intellectual aspects of experience.  A patient would cry for no apparent reason or show no response to bad news.</a:t>
            </a:r>
          </a:p>
          <a:p>
            <a:endParaRPr lang="en-US" sz="2000" dirty="0">
              <a:latin typeface="Arial"/>
              <a:cs typeface="Arial"/>
            </a:endParaRPr>
          </a:p>
          <a:p>
            <a:r>
              <a:rPr lang="en-US" sz="2000" dirty="0" smtClean="0">
                <a:latin typeface="Arial"/>
                <a:cs typeface="Arial"/>
              </a:rPr>
              <a:t>Diagnosis (DSM IV)</a:t>
            </a:r>
          </a:p>
          <a:p>
            <a:endParaRPr lang="en-US" sz="2000" dirty="0">
              <a:latin typeface="Arial"/>
              <a:cs typeface="Arial"/>
            </a:endParaRPr>
          </a:p>
          <a:p>
            <a:r>
              <a:rPr lang="en-US" sz="2000" dirty="0" smtClean="0">
                <a:latin typeface="Arial"/>
                <a:cs typeface="Arial"/>
              </a:rPr>
              <a:t>Deterioration in everyday functioning (work, relationships, personal care) for at least 6 months and must exhibit 2 of the following </a:t>
            </a:r>
            <a:r>
              <a:rPr lang="en-US" sz="2000" dirty="0" smtClean="0">
                <a:solidFill>
                  <a:srgbClr val="0000FF"/>
                </a:solidFill>
                <a:latin typeface="Arial"/>
                <a:cs typeface="Arial"/>
              </a:rPr>
              <a:t>positive</a:t>
            </a:r>
            <a:r>
              <a:rPr lang="en-US" sz="2000" dirty="0" smtClean="0">
                <a:latin typeface="Arial"/>
                <a:cs typeface="Arial"/>
              </a:rPr>
              <a:t> and </a:t>
            </a:r>
            <a:r>
              <a:rPr lang="en-US" sz="2000" dirty="0" smtClean="0">
                <a:solidFill>
                  <a:srgbClr val="FF0000"/>
                </a:solidFill>
                <a:latin typeface="Arial"/>
                <a:cs typeface="Arial"/>
              </a:rPr>
              <a:t>negative</a:t>
            </a:r>
            <a:r>
              <a:rPr lang="en-US" sz="2000" dirty="0" smtClean="0">
                <a:latin typeface="Arial"/>
                <a:cs typeface="Arial"/>
              </a:rPr>
              <a:t> symptoms </a:t>
            </a:r>
            <a:r>
              <a:rPr lang="en-US" sz="2000" b="1" i="1" dirty="0" smtClean="0">
                <a:latin typeface="Arial"/>
                <a:cs typeface="Arial"/>
              </a:rPr>
              <a:t>not attributable to other disorders</a:t>
            </a:r>
            <a:r>
              <a:rPr lang="en-US" sz="2000" dirty="0" smtClean="0">
                <a:latin typeface="Arial"/>
                <a:cs typeface="Arial"/>
              </a:rPr>
              <a:t>:</a:t>
            </a:r>
          </a:p>
          <a:p>
            <a:endParaRPr lang="en-US" sz="2000" dirty="0">
              <a:latin typeface="Arial"/>
              <a:cs typeface="Arial"/>
            </a:endParaRPr>
          </a:p>
          <a:p>
            <a:r>
              <a:rPr lang="en-US" sz="2000" dirty="0" smtClean="0">
                <a:solidFill>
                  <a:srgbClr val="0000FF"/>
                </a:solidFill>
                <a:latin typeface="Arial"/>
                <a:cs typeface="Arial"/>
              </a:rPr>
              <a:t>Delusions</a:t>
            </a:r>
            <a:r>
              <a:rPr lang="en-US" sz="2000" dirty="0" smtClean="0">
                <a:latin typeface="Arial"/>
                <a:cs typeface="Arial"/>
              </a:rPr>
              <a:t> (e.g., being controlled by aliens)</a:t>
            </a:r>
          </a:p>
          <a:p>
            <a:r>
              <a:rPr lang="en-US" sz="2000" dirty="0" smtClean="0">
                <a:solidFill>
                  <a:srgbClr val="0000FF"/>
                </a:solidFill>
                <a:latin typeface="Arial"/>
                <a:cs typeface="Arial"/>
              </a:rPr>
              <a:t>Hallucinations</a:t>
            </a:r>
            <a:r>
              <a:rPr lang="en-US" sz="2000" dirty="0" smtClean="0">
                <a:latin typeface="Arial"/>
                <a:cs typeface="Arial"/>
              </a:rPr>
              <a:t> (e.g., hearing voices)</a:t>
            </a:r>
          </a:p>
          <a:p>
            <a:r>
              <a:rPr lang="en-US" sz="2000" dirty="0" smtClean="0">
                <a:solidFill>
                  <a:srgbClr val="0000FF"/>
                </a:solidFill>
                <a:latin typeface="Arial"/>
                <a:cs typeface="Arial"/>
              </a:rPr>
              <a:t>Disorganized Speech </a:t>
            </a:r>
            <a:r>
              <a:rPr lang="en-US" sz="2000" dirty="0" smtClean="0">
                <a:latin typeface="Arial"/>
                <a:cs typeface="Arial"/>
              </a:rPr>
              <a:t>(rambling or incoherent)</a:t>
            </a:r>
          </a:p>
          <a:p>
            <a:r>
              <a:rPr lang="en-US" sz="2000" dirty="0" smtClean="0">
                <a:solidFill>
                  <a:srgbClr val="0000FF"/>
                </a:solidFill>
                <a:latin typeface="Arial"/>
                <a:cs typeface="Arial"/>
              </a:rPr>
              <a:t>Grossly Disorganized </a:t>
            </a:r>
            <a:r>
              <a:rPr lang="en-US" sz="2000" dirty="0" err="1" smtClean="0">
                <a:solidFill>
                  <a:srgbClr val="0000FF"/>
                </a:solidFill>
                <a:latin typeface="Arial"/>
                <a:cs typeface="Arial"/>
              </a:rPr>
              <a:t>Behaviour</a:t>
            </a:r>
            <a:endParaRPr lang="en-US" sz="2000" dirty="0" smtClean="0">
              <a:solidFill>
                <a:srgbClr val="0000FF"/>
              </a:solidFill>
              <a:latin typeface="Arial"/>
              <a:cs typeface="Arial"/>
            </a:endParaRPr>
          </a:p>
          <a:p>
            <a:r>
              <a:rPr lang="en-US" sz="2000" dirty="0" smtClean="0">
                <a:solidFill>
                  <a:srgbClr val="FF0000"/>
                </a:solidFill>
                <a:latin typeface="Arial"/>
                <a:cs typeface="Arial"/>
              </a:rPr>
              <a:t>Weak or Absent Signs of Emotion, Speech and Socialization.</a:t>
            </a:r>
          </a:p>
        </p:txBody>
      </p:sp>
      <p:sp>
        <p:nvSpPr>
          <p:cNvPr id="4" name="Rectangle 3"/>
          <p:cNvSpPr/>
          <p:nvPr/>
        </p:nvSpPr>
        <p:spPr>
          <a:xfrm>
            <a:off x="5130800" y="431800"/>
            <a:ext cx="1701800" cy="369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866394F8-48F7-D040-9B4D-EF1459B506CC}" type="slidenum">
              <a:rPr lang="en-US" smtClean="0"/>
              <a:t>32</a:t>
            </a:fld>
            <a:endParaRPr lang="en-US"/>
          </a:p>
        </p:txBody>
      </p:sp>
      <p:sp>
        <p:nvSpPr>
          <p:cNvPr id="7" name="TextBox 6">
            <a:hlinkClick r:id="rId3"/>
          </p:cNvPr>
          <p:cNvSpPr txBox="1"/>
          <p:nvPr/>
        </p:nvSpPr>
        <p:spPr>
          <a:xfrm>
            <a:off x="5130800" y="431800"/>
            <a:ext cx="1701800" cy="369332"/>
          </a:xfrm>
          <a:prstGeom prst="rect">
            <a:avLst/>
          </a:prstGeom>
          <a:noFill/>
        </p:spPr>
        <p:txBody>
          <a:bodyPr wrap="square" rtlCol="0">
            <a:spAutoFit/>
          </a:bodyPr>
          <a:lstStyle/>
          <a:p>
            <a:pPr algn="ctr"/>
            <a:r>
              <a:rPr lang="en-US" dirty="0" smtClean="0">
                <a:hlinkClick r:id="rId3"/>
              </a:rPr>
              <a:t>Video</a:t>
            </a:r>
            <a:endParaRPr lang="en-US" dirty="0"/>
          </a:p>
        </p:txBody>
      </p:sp>
    </p:spTree>
    <p:extLst>
      <p:ext uri="{BB962C8B-B14F-4D97-AF65-F5344CB8AC3E}">
        <p14:creationId xmlns:p14="http://schemas.microsoft.com/office/powerpoint/2010/main" val="4435494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893" y="571500"/>
            <a:ext cx="7955608" cy="5755422"/>
          </a:xfrm>
          <a:prstGeom prst="rect">
            <a:avLst/>
          </a:prstGeom>
          <a:noFill/>
        </p:spPr>
        <p:txBody>
          <a:bodyPr wrap="square" rtlCol="0">
            <a:spAutoFit/>
          </a:bodyPr>
          <a:lstStyle/>
          <a:p>
            <a:r>
              <a:rPr lang="en-US" sz="2800" dirty="0" smtClean="0">
                <a:latin typeface="Arial"/>
                <a:cs typeface="Arial"/>
              </a:rPr>
              <a:t>Schizophrenia</a:t>
            </a:r>
          </a:p>
          <a:p>
            <a:endParaRPr lang="en-US" sz="2000" dirty="0">
              <a:latin typeface="Arial"/>
              <a:cs typeface="Arial"/>
            </a:endParaRPr>
          </a:p>
          <a:p>
            <a:r>
              <a:rPr lang="en-US" sz="2000" dirty="0" smtClean="0">
                <a:latin typeface="Arial"/>
                <a:cs typeface="Arial"/>
              </a:rPr>
              <a:t>Positive Symptoms (</a:t>
            </a:r>
            <a:r>
              <a:rPr lang="en-US" sz="2000" dirty="0" err="1" smtClean="0">
                <a:latin typeface="Arial"/>
                <a:cs typeface="Arial"/>
              </a:rPr>
              <a:t>Behaviours</a:t>
            </a:r>
            <a:r>
              <a:rPr lang="en-US" sz="2000" dirty="0" smtClean="0">
                <a:latin typeface="Arial"/>
                <a:cs typeface="Arial"/>
              </a:rPr>
              <a:t> that are present but should be absent).</a:t>
            </a:r>
          </a:p>
          <a:p>
            <a:endParaRPr lang="en-US" sz="2000" dirty="0">
              <a:latin typeface="Arial"/>
              <a:cs typeface="Arial"/>
            </a:endParaRPr>
          </a:p>
          <a:p>
            <a:r>
              <a:rPr lang="en-US" sz="2000" dirty="0" smtClean="0">
                <a:latin typeface="Arial"/>
                <a:cs typeface="Arial"/>
              </a:rPr>
              <a:t>Negative Symptoms (</a:t>
            </a:r>
            <a:r>
              <a:rPr lang="en-US" sz="2000" dirty="0" err="1" smtClean="0">
                <a:latin typeface="Arial"/>
                <a:cs typeface="Arial"/>
              </a:rPr>
              <a:t>Behaviours</a:t>
            </a:r>
            <a:r>
              <a:rPr lang="en-US" sz="2000" dirty="0" smtClean="0">
                <a:latin typeface="Arial"/>
                <a:cs typeface="Arial"/>
              </a:rPr>
              <a:t> that are absent but should be present).  These are usually stable across time but are difficult to treat.</a:t>
            </a:r>
          </a:p>
          <a:p>
            <a:endParaRPr lang="en-US" sz="2000" dirty="0">
              <a:latin typeface="Arial"/>
              <a:cs typeface="Arial"/>
            </a:endParaRPr>
          </a:p>
          <a:p>
            <a:r>
              <a:rPr lang="en-US" sz="2000" dirty="0" smtClean="0">
                <a:latin typeface="Arial"/>
                <a:cs typeface="Arial"/>
              </a:rPr>
              <a:t>Cognitive Symptoms</a:t>
            </a:r>
          </a:p>
          <a:p>
            <a:endParaRPr lang="en-US" sz="2000" dirty="0">
              <a:latin typeface="Arial"/>
              <a:cs typeface="Arial"/>
            </a:endParaRPr>
          </a:p>
          <a:p>
            <a:r>
              <a:rPr lang="en-US" sz="2000" dirty="0" smtClean="0">
                <a:latin typeface="Arial"/>
                <a:cs typeface="Arial"/>
              </a:rPr>
              <a:t>Not part of the diagnostic criteria, but Schizophrenics tends to have lower IQ (Woodberry et al., 2008), and deficits in attention and working memory (Hanlon et al., 2005).  Also have problems with abstract concepts.</a:t>
            </a:r>
          </a:p>
          <a:p>
            <a:endParaRPr lang="en-US" sz="2000" dirty="0">
              <a:latin typeface="Arial"/>
              <a:cs typeface="Arial"/>
            </a:endParaRPr>
          </a:p>
          <a:p>
            <a:r>
              <a:rPr lang="en-US" sz="2000" dirty="0" smtClean="0">
                <a:latin typeface="Arial"/>
                <a:cs typeface="Arial"/>
              </a:rPr>
              <a:t>Memory impairment could be the root of the disordered thoughts that characterize schizophrenia (</a:t>
            </a:r>
            <a:r>
              <a:rPr lang="en-US" sz="2000" dirty="0" err="1" smtClean="0">
                <a:latin typeface="Arial"/>
                <a:cs typeface="Arial"/>
              </a:rPr>
              <a:t>Andreasen</a:t>
            </a:r>
            <a:r>
              <a:rPr lang="en-US" sz="2000" dirty="0" smtClean="0">
                <a:latin typeface="Arial"/>
                <a:cs typeface="Arial"/>
              </a:rPr>
              <a:t>, 1999). </a:t>
            </a:r>
          </a:p>
        </p:txBody>
      </p:sp>
      <p:sp>
        <p:nvSpPr>
          <p:cNvPr id="3" name="Slide Number Placeholder 2"/>
          <p:cNvSpPr>
            <a:spLocks noGrp="1"/>
          </p:cNvSpPr>
          <p:nvPr>
            <p:ph type="sldNum" sz="quarter" idx="12"/>
          </p:nvPr>
        </p:nvSpPr>
        <p:spPr/>
        <p:txBody>
          <a:bodyPr/>
          <a:lstStyle/>
          <a:p>
            <a:fld id="{866394F8-48F7-D040-9B4D-EF1459B506CC}" type="slidenum">
              <a:rPr lang="en-US" smtClean="0"/>
              <a:t>33</a:t>
            </a:fld>
            <a:endParaRPr lang="en-US"/>
          </a:p>
        </p:txBody>
      </p:sp>
    </p:spTree>
    <p:extLst>
      <p:ext uri="{BB962C8B-B14F-4D97-AF65-F5344CB8AC3E}">
        <p14:creationId xmlns:p14="http://schemas.microsoft.com/office/powerpoint/2010/main" val="18791987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893" y="571500"/>
            <a:ext cx="7955608" cy="6063198"/>
          </a:xfrm>
          <a:prstGeom prst="rect">
            <a:avLst/>
          </a:prstGeom>
          <a:noFill/>
        </p:spPr>
        <p:txBody>
          <a:bodyPr wrap="square" rtlCol="0">
            <a:spAutoFit/>
          </a:bodyPr>
          <a:lstStyle/>
          <a:p>
            <a:r>
              <a:rPr lang="en-US" sz="2800" dirty="0" smtClean="0">
                <a:latin typeface="Arial"/>
                <a:cs typeface="Arial"/>
              </a:rPr>
              <a:t>Schizophrenia</a:t>
            </a:r>
          </a:p>
          <a:p>
            <a:endParaRPr lang="en-US" sz="2000" dirty="0">
              <a:latin typeface="Arial"/>
              <a:cs typeface="Arial"/>
            </a:endParaRPr>
          </a:p>
          <a:p>
            <a:r>
              <a:rPr lang="en-US" sz="2000" dirty="0" smtClean="0">
                <a:latin typeface="Arial"/>
                <a:cs typeface="Arial"/>
              </a:rPr>
              <a:t>Prevalence in the Population</a:t>
            </a:r>
          </a:p>
          <a:p>
            <a:endParaRPr lang="en-US" sz="2000" dirty="0">
              <a:latin typeface="Arial"/>
              <a:cs typeface="Arial"/>
            </a:endParaRPr>
          </a:p>
          <a:p>
            <a:r>
              <a:rPr lang="en-US" sz="2000" dirty="0" smtClean="0">
                <a:latin typeface="Arial"/>
                <a:cs typeface="Arial"/>
              </a:rPr>
              <a:t>Worldwide 1% of people suffer with schizophrenia at some point in their lives.</a:t>
            </a:r>
          </a:p>
          <a:p>
            <a:endParaRPr lang="en-US" sz="2000" dirty="0">
              <a:latin typeface="Arial"/>
              <a:cs typeface="Arial"/>
            </a:endParaRPr>
          </a:p>
          <a:p>
            <a:r>
              <a:rPr lang="en-US" sz="2000" dirty="0" smtClean="0">
                <a:latin typeface="Arial"/>
                <a:cs typeface="Arial"/>
              </a:rPr>
              <a:t>Significantly more common in cities than in rural communities.</a:t>
            </a:r>
          </a:p>
          <a:p>
            <a:endParaRPr lang="en-US" sz="2000" dirty="0">
              <a:latin typeface="Arial"/>
              <a:cs typeface="Arial"/>
            </a:endParaRPr>
          </a:p>
          <a:p>
            <a:r>
              <a:rPr lang="en-US" sz="2000" dirty="0" smtClean="0">
                <a:latin typeface="Arial"/>
                <a:cs typeface="Arial"/>
              </a:rPr>
              <a:t>10 to 100 times more common in the US and Europe than in Third World Countries.  Diet?</a:t>
            </a:r>
          </a:p>
          <a:p>
            <a:endParaRPr lang="en-US" sz="2000" dirty="0">
              <a:latin typeface="Arial"/>
              <a:cs typeface="Arial"/>
            </a:endParaRPr>
          </a:p>
          <a:p>
            <a:r>
              <a:rPr lang="en-US" sz="2000" dirty="0" smtClean="0">
                <a:latin typeface="Arial"/>
                <a:cs typeface="Arial"/>
              </a:rPr>
              <a:t>Diets high in sugar and saturated fat common in prosperous countries aggravates schizophrenia whereas diets rich in omega-3 fatty acid from fish and seafood alleviate it (</a:t>
            </a:r>
            <a:r>
              <a:rPr lang="en-US" sz="2000" dirty="0" err="1" smtClean="0">
                <a:latin typeface="Arial"/>
                <a:cs typeface="Arial"/>
              </a:rPr>
              <a:t>Peet</a:t>
            </a:r>
            <a:r>
              <a:rPr lang="en-US" sz="2000" dirty="0" smtClean="0">
                <a:latin typeface="Arial"/>
                <a:cs typeface="Arial"/>
              </a:rPr>
              <a:t>, 2004).</a:t>
            </a:r>
          </a:p>
          <a:p>
            <a:endParaRPr lang="en-US" sz="2000" dirty="0">
              <a:latin typeface="Arial"/>
              <a:cs typeface="Arial"/>
            </a:endParaRPr>
          </a:p>
          <a:p>
            <a:r>
              <a:rPr lang="en-US" sz="2000" dirty="0" smtClean="0">
                <a:latin typeface="Arial"/>
                <a:cs typeface="Arial"/>
              </a:rPr>
              <a:t>Male: Female ratio of 7:5.  More severe in men and earlier onset.</a:t>
            </a:r>
          </a:p>
          <a:p>
            <a:endParaRPr lang="en-US" sz="2000" dirty="0">
              <a:latin typeface="Arial"/>
              <a:cs typeface="Arial"/>
            </a:endParaRPr>
          </a:p>
          <a:p>
            <a:r>
              <a:rPr lang="en-US" sz="2000" dirty="0" smtClean="0">
                <a:latin typeface="Arial"/>
                <a:cs typeface="Arial"/>
              </a:rPr>
              <a:t>Schizophrenics have problems keeping eyes on a moving target.</a:t>
            </a:r>
          </a:p>
        </p:txBody>
      </p:sp>
      <p:sp>
        <p:nvSpPr>
          <p:cNvPr id="3" name="Slide Number Placeholder 2"/>
          <p:cNvSpPr>
            <a:spLocks noGrp="1"/>
          </p:cNvSpPr>
          <p:nvPr>
            <p:ph type="sldNum" sz="quarter" idx="12"/>
          </p:nvPr>
        </p:nvSpPr>
        <p:spPr/>
        <p:txBody>
          <a:bodyPr/>
          <a:lstStyle/>
          <a:p>
            <a:fld id="{866394F8-48F7-D040-9B4D-EF1459B506CC}" type="slidenum">
              <a:rPr lang="en-US" smtClean="0"/>
              <a:t>34</a:t>
            </a:fld>
            <a:endParaRPr lang="en-US"/>
          </a:p>
        </p:txBody>
      </p:sp>
    </p:spTree>
    <p:extLst>
      <p:ext uri="{BB962C8B-B14F-4D97-AF65-F5344CB8AC3E}">
        <p14:creationId xmlns:p14="http://schemas.microsoft.com/office/powerpoint/2010/main" val="7612628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893" y="200818"/>
            <a:ext cx="4215437" cy="5601534"/>
          </a:xfrm>
          <a:prstGeom prst="rect">
            <a:avLst/>
          </a:prstGeom>
          <a:noFill/>
        </p:spPr>
        <p:txBody>
          <a:bodyPr wrap="square" rtlCol="0">
            <a:spAutoFit/>
          </a:bodyPr>
          <a:lstStyle/>
          <a:p>
            <a:r>
              <a:rPr lang="en-US" sz="2800" dirty="0" smtClean="0">
                <a:latin typeface="Arial"/>
                <a:cs typeface="Arial"/>
              </a:rPr>
              <a:t>Schizophrenia</a:t>
            </a:r>
          </a:p>
          <a:p>
            <a:endParaRPr lang="en-US" sz="2000" dirty="0">
              <a:latin typeface="Arial"/>
              <a:cs typeface="Arial"/>
            </a:endParaRPr>
          </a:p>
          <a:p>
            <a:r>
              <a:rPr lang="en-US" sz="2000" dirty="0" smtClean="0">
                <a:latin typeface="Arial"/>
                <a:cs typeface="Arial"/>
              </a:rPr>
              <a:t>Genetics</a:t>
            </a:r>
          </a:p>
          <a:p>
            <a:endParaRPr lang="en-US" sz="2000" dirty="0">
              <a:latin typeface="Arial"/>
              <a:cs typeface="Arial"/>
            </a:endParaRPr>
          </a:p>
          <a:p>
            <a:r>
              <a:rPr lang="en-US" dirty="0" smtClean="0">
                <a:latin typeface="Arial"/>
                <a:cs typeface="Arial"/>
              </a:rPr>
              <a:t>As the genetic link increases so does the probability of developing schizophrenia. Suggests a genetic link.</a:t>
            </a:r>
          </a:p>
          <a:p>
            <a:endParaRPr lang="en-US" dirty="0">
              <a:latin typeface="Arial"/>
              <a:cs typeface="Arial"/>
            </a:endParaRPr>
          </a:p>
          <a:p>
            <a:r>
              <a:rPr lang="en-US" dirty="0" smtClean="0">
                <a:latin typeface="Arial"/>
                <a:cs typeface="Arial"/>
              </a:rPr>
              <a:t>But:</a:t>
            </a:r>
          </a:p>
          <a:p>
            <a:endParaRPr lang="en-US" dirty="0">
              <a:latin typeface="Arial"/>
              <a:cs typeface="Arial"/>
            </a:endParaRPr>
          </a:p>
          <a:p>
            <a:r>
              <a:rPr lang="en-US" dirty="0" smtClean="0">
                <a:latin typeface="Arial"/>
                <a:cs typeface="Arial"/>
              </a:rPr>
              <a:t>MZ twins have 50% concordance.  Could be linked to a gene active in one and not the other, or to environmental factors.</a:t>
            </a:r>
          </a:p>
          <a:p>
            <a:endParaRPr lang="en-US" dirty="0">
              <a:latin typeface="Arial"/>
              <a:cs typeface="Arial"/>
            </a:endParaRPr>
          </a:p>
          <a:p>
            <a:r>
              <a:rPr lang="en-US" dirty="0" smtClean="0">
                <a:latin typeface="Arial"/>
                <a:cs typeface="Arial"/>
              </a:rPr>
              <a:t>DZ twins have same genetic resemblance as siblings but higher probability.  But both share the same environment?</a:t>
            </a:r>
          </a:p>
        </p:txBody>
      </p:sp>
      <p:pic>
        <p:nvPicPr>
          <p:cNvPr id="3" name="Picture 2"/>
          <p:cNvPicPr>
            <a:picLocks noChangeAspect="1"/>
          </p:cNvPicPr>
          <p:nvPr/>
        </p:nvPicPr>
        <p:blipFill>
          <a:blip r:embed="rId3"/>
          <a:stretch>
            <a:fillRect/>
          </a:stretch>
        </p:blipFill>
        <p:spPr>
          <a:xfrm>
            <a:off x="4578330" y="342900"/>
            <a:ext cx="4387869" cy="5880100"/>
          </a:xfrm>
          <a:prstGeom prst="rect">
            <a:avLst/>
          </a:prstGeom>
        </p:spPr>
      </p:pic>
      <p:sp>
        <p:nvSpPr>
          <p:cNvPr id="4" name="Slide Number Placeholder 3"/>
          <p:cNvSpPr>
            <a:spLocks noGrp="1"/>
          </p:cNvSpPr>
          <p:nvPr>
            <p:ph type="sldNum" sz="quarter" idx="12"/>
          </p:nvPr>
        </p:nvSpPr>
        <p:spPr/>
        <p:txBody>
          <a:bodyPr/>
          <a:lstStyle/>
          <a:p>
            <a:fld id="{866394F8-48F7-D040-9B4D-EF1459B506CC}" type="slidenum">
              <a:rPr lang="en-US" smtClean="0"/>
              <a:t>35</a:t>
            </a:fld>
            <a:endParaRPr lang="en-US"/>
          </a:p>
        </p:txBody>
      </p:sp>
    </p:spTree>
    <p:extLst>
      <p:ext uri="{BB962C8B-B14F-4D97-AF65-F5344CB8AC3E}">
        <p14:creationId xmlns:p14="http://schemas.microsoft.com/office/powerpoint/2010/main" val="21687412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893" y="571500"/>
            <a:ext cx="7955607" cy="5601534"/>
          </a:xfrm>
          <a:prstGeom prst="rect">
            <a:avLst/>
          </a:prstGeom>
          <a:noFill/>
        </p:spPr>
        <p:txBody>
          <a:bodyPr wrap="square" rtlCol="0">
            <a:spAutoFit/>
          </a:bodyPr>
          <a:lstStyle/>
          <a:p>
            <a:r>
              <a:rPr lang="en-US" sz="2800" dirty="0" smtClean="0">
                <a:latin typeface="Arial"/>
                <a:cs typeface="Arial"/>
              </a:rPr>
              <a:t>Schizophrenia</a:t>
            </a:r>
          </a:p>
          <a:p>
            <a:endParaRPr lang="en-US" sz="2000" dirty="0">
              <a:latin typeface="Arial"/>
              <a:cs typeface="Arial"/>
            </a:endParaRPr>
          </a:p>
          <a:p>
            <a:r>
              <a:rPr lang="en-US" sz="2000" dirty="0" smtClean="0">
                <a:latin typeface="Arial"/>
                <a:cs typeface="Arial"/>
              </a:rPr>
              <a:t>Genetics</a:t>
            </a:r>
          </a:p>
          <a:p>
            <a:endParaRPr lang="en-US" sz="2000" dirty="0">
              <a:latin typeface="Arial"/>
              <a:cs typeface="Arial"/>
            </a:endParaRPr>
          </a:p>
          <a:p>
            <a:r>
              <a:rPr lang="en-US" dirty="0" smtClean="0">
                <a:latin typeface="Arial"/>
                <a:cs typeface="Arial"/>
              </a:rPr>
              <a:t>Schizophrenia </a:t>
            </a:r>
            <a:r>
              <a:rPr lang="en-US" dirty="0">
                <a:latin typeface="Arial"/>
                <a:cs typeface="Arial"/>
              </a:rPr>
              <a:t>it is more common in their biological family than their adopted </a:t>
            </a:r>
            <a:r>
              <a:rPr lang="en-US" dirty="0" smtClean="0">
                <a:latin typeface="Arial"/>
                <a:cs typeface="Arial"/>
              </a:rPr>
              <a:t>one </a:t>
            </a:r>
            <a:r>
              <a:rPr lang="en-US" dirty="0" smtClean="0">
                <a:latin typeface="Arial"/>
                <a:cs typeface="Arial"/>
              </a:rPr>
              <a:t>for adopted </a:t>
            </a:r>
            <a:r>
              <a:rPr lang="en-US" dirty="0" smtClean="0">
                <a:latin typeface="Arial"/>
                <a:cs typeface="Arial"/>
              </a:rPr>
              <a:t>schizophrenic children (</a:t>
            </a:r>
            <a:r>
              <a:rPr lang="en-US" dirty="0" err="1" smtClean="0">
                <a:latin typeface="Arial"/>
                <a:cs typeface="Arial"/>
              </a:rPr>
              <a:t>Kety</a:t>
            </a:r>
            <a:r>
              <a:rPr lang="en-US" dirty="0" smtClean="0">
                <a:latin typeface="Arial"/>
                <a:cs typeface="Arial"/>
              </a:rPr>
              <a:t> et al., 1994).</a:t>
            </a:r>
          </a:p>
          <a:p>
            <a:endParaRPr lang="en-US" dirty="0">
              <a:latin typeface="Arial"/>
              <a:cs typeface="Arial"/>
            </a:endParaRPr>
          </a:p>
          <a:p>
            <a:r>
              <a:rPr lang="en-US" dirty="0" smtClean="0">
                <a:latin typeface="Arial"/>
                <a:cs typeface="Arial"/>
              </a:rPr>
              <a:t>Suggestion of a genetic basis, but may also be accounted for by prenatal environmental influences.  </a:t>
            </a:r>
          </a:p>
          <a:p>
            <a:endParaRPr lang="en-US" dirty="0">
              <a:latin typeface="Arial"/>
              <a:cs typeface="Arial"/>
            </a:endParaRPr>
          </a:p>
          <a:p>
            <a:r>
              <a:rPr lang="en-US" dirty="0" smtClean="0">
                <a:latin typeface="Arial"/>
                <a:cs typeface="Arial"/>
              </a:rPr>
              <a:t>Schizophrenic mothers:</a:t>
            </a:r>
          </a:p>
          <a:p>
            <a:endParaRPr lang="en-US" dirty="0">
              <a:latin typeface="Arial"/>
              <a:cs typeface="Arial"/>
            </a:endParaRPr>
          </a:p>
          <a:p>
            <a:r>
              <a:rPr lang="en-US" dirty="0" smtClean="0">
                <a:latin typeface="Arial"/>
                <a:cs typeface="Arial"/>
              </a:rPr>
              <a:t>Drink, smoke, take drugs and eat a poor diet during pregnancy.  </a:t>
            </a:r>
          </a:p>
          <a:p>
            <a:r>
              <a:rPr lang="en-US" dirty="0" smtClean="0">
                <a:latin typeface="Arial"/>
                <a:cs typeface="Arial"/>
              </a:rPr>
              <a:t>Have a disproportionate risk of complications during pregnancy.</a:t>
            </a:r>
          </a:p>
          <a:p>
            <a:endParaRPr lang="en-US" dirty="0">
              <a:latin typeface="Arial"/>
              <a:cs typeface="Arial"/>
            </a:endParaRPr>
          </a:p>
          <a:p>
            <a:r>
              <a:rPr lang="en-US" dirty="0" smtClean="0">
                <a:latin typeface="Arial"/>
                <a:cs typeface="Arial"/>
              </a:rPr>
              <a:t>Higher incidence of schizophrenia in adopted children with biological parents with schizophrenia AND disordered adoptive family </a:t>
            </a:r>
          </a:p>
          <a:p>
            <a:endParaRPr lang="en-US" dirty="0">
              <a:latin typeface="Arial"/>
              <a:cs typeface="Arial"/>
            </a:endParaRPr>
          </a:p>
          <a:p>
            <a:r>
              <a:rPr lang="en-US" dirty="0">
                <a:latin typeface="Arial"/>
                <a:cs typeface="Arial"/>
              </a:rPr>
              <a:t>S</a:t>
            </a:r>
            <a:r>
              <a:rPr lang="en-US" dirty="0" smtClean="0">
                <a:latin typeface="Arial"/>
                <a:cs typeface="Arial"/>
              </a:rPr>
              <a:t>uggests environmental factors contribute as well.</a:t>
            </a:r>
            <a:endParaRPr lang="en-US" dirty="0">
              <a:latin typeface="Arial"/>
              <a:cs typeface="Arial"/>
            </a:endParaRPr>
          </a:p>
        </p:txBody>
      </p:sp>
      <p:sp>
        <p:nvSpPr>
          <p:cNvPr id="3" name="Slide Number Placeholder 2"/>
          <p:cNvSpPr>
            <a:spLocks noGrp="1"/>
          </p:cNvSpPr>
          <p:nvPr>
            <p:ph type="sldNum" sz="quarter" idx="12"/>
          </p:nvPr>
        </p:nvSpPr>
        <p:spPr/>
        <p:txBody>
          <a:bodyPr/>
          <a:lstStyle/>
          <a:p>
            <a:fld id="{866394F8-48F7-D040-9B4D-EF1459B506CC}" type="slidenum">
              <a:rPr lang="en-US" smtClean="0"/>
              <a:t>36</a:t>
            </a:fld>
            <a:endParaRPr lang="en-US"/>
          </a:p>
        </p:txBody>
      </p:sp>
    </p:spTree>
    <p:extLst>
      <p:ext uri="{BB962C8B-B14F-4D97-AF65-F5344CB8AC3E}">
        <p14:creationId xmlns:p14="http://schemas.microsoft.com/office/powerpoint/2010/main" val="11137872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893" y="571500"/>
            <a:ext cx="7955607" cy="6370975"/>
          </a:xfrm>
          <a:prstGeom prst="rect">
            <a:avLst/>
          </a:prstGeom>
          <a:noFill/>
        </p:spPr>
        <p:txBody>
          <a:bodyPr wrap="square" rtlCol="0">
            <a:spAutoFit/>
          </a:bodyPr>
          <a:lstStyle/>
          <a:p>
            <a:r>
              <a:rPr lang="en-US" sz="2800" dirty="0" smtClean="0">
                <a:latin typeface="Arial"/>
                <a:cs typeface="Arial"/>
              </a:rPr>
              <a:t>Schizophrenia</a:t>
            </a:r>
          </a:p>
          <a:p>
            <a:endParaRPr lang="en-US" sz="2000" dirty="0">
              <a:latin typeface="Arial"/>
              <a:cs typeface="Arial"/>
            </a:endParaRPr>
          </a:p>
          <a:p>
            <a:r>
              <a:rPr lang="en-US" sz="2000" dirty="0" smtClean="0">
                <a:latin typeface="Arial"/>
                <a:cs typeface="Arial"/>
              </a:rPr>
              <a:t>Prenatal and Neonatal Environment</a:t>
            </a:r>
          </a:p>
          <a:p>
            <a:endParaRPr lang="en-US" sz="2000" dirty="0" smtClean="0">
              <a:latin typeface="Arial"/>
              <a:cs typeface="Arial"/>
            </a:endParaRPr>
          </a:p>
          <a:p>
            <a:r>
              <a:rPr lang="en-US" sz="2000" dirty="0" smtClean="0">
                <a:latin typeface="Arial"/>
                <a:cs typeface="Arial"/>
              </a:rPr>
              <a:t>Risk of Schizophrenia elevated by:</a:t>
            </a:r>
          </a:p>
          <a:p>
            <a:endParaRPr lang="en-US" sz="1000" dirty="0">
              <a:latin typeface="Arial"/>
              <a:cs typeface="Arial"/>
            </a:endParaRPr>
          </a:p>
          <a:p>
            <a:r>
              <a:rPr lang="en-US" sz="2000" dirty="0">
                <a:latin typeface="Arial"/>
                <a:cs typeface="Arial"/>
              </a:rPr>
              <a:t>P</a:t>
            </a:r>
            <a:r>
              <a:rPr lang="en-US" sz="2000" dirty="0" smtClean="0">
                <a:latin typeface="Arial"/>
                <a:cs typeface="Arial"/>
              </a:rPr>
              <a:t>oor nutritional intake of mother during pregnancy</a:t>
            </a:r>
          </a:p>
          <a:p>
            <a:r>
              <a:rPr lang="en-US" sz="2000" dirty="0" smtClean="0">
                <a:latin typeface="Arial"/>
                <a:cs typeface="Arial"/>
              </a:rPr>
              <a:t>Premature birth</a:t>
            </a:r>
          </a:p>
          <a:p>
            <a:r>
              <a:rPr lang="en-US" sz="2000" dirty="0" smtClean="0">
                <a:latin typeface="Arial"/>
                <a:cs typeface="Arial"/>
              </a:rPr>
              <a:t>Low birth weight</a:t>
            </a:r>
          </a:p>
          <a:p>
            <a:r>
              <a:rPr lang="en-US" sz="2000" dirty="0" smtClean="0">
                <a:latin typeface="Arial"/>
                <a:cs typeface="Arial"/>
              </a:rPr>
              <a:t>Complications during pregnancy</a:t>
            </a:r>
          </a:p>
          <a:p>
            <a:r>
              <a:rPr lang="en-US" sz="2000" dirty="0" smtClean="0">
                <a:latin typeface="Arial"/>
                <a:cs typeface="Arial"/>
              </a:rPr>
              <a:t>Exposure of mother to extreme stress</a:t>
            </a:r>
          </a:p>
          <a:p>
            <a:r>
              <a:rPr lang="en-US" sz="2000" dirty="0" smtClean="0">
                <a:latin typeface="Arial"/>
                <a:cs typeface="Arial"/>
              </a:rPr>
              <a:t>Head injuries in early childhood</a:t>
            </a:r>
          </a:p>
          <a:p>
            <a:endParaRPr lang="en-US" sz="1000" dirty="0">
              <a:latin typeface="Arial"/>
              <a:cs typeface="Arial"/>
            </a:endParaRPr>
          </a:p>
          <a:p>
            <a:r>
              <a:rPr lang="en-US" sz="2000" dirty="0">
                <a:latin typeface="Arial"/>
                <a:cs typeface="Arial"/>
              </a:rPr>
              <a:t>M</a:t>
            </a:r>
            <a:r>
              <a:rPr lang="en-US" sz="2000" dirty="0" smtClean="0">
                <a:latin typeface="Arial"/>
                <a:cs typeface="Arial"/>
              </a:rPr>
              <a:t>other </a:t>
            </a:r>
            <a:r>
              <a:rPr lang="en-US" sz="2000" dirty="0" smtClean="0">
                <a:latin typeface="Arial"/>
                <a:cs typeface="Arial"/>
              </a:rPr>
              <a:t>of Rh</a:t>
            </a:r>
            <a:r>
              <a:rPr lang="en-US" sz="2000" dirty="0" smtClean="0">
                <a:latin typeface="Arial"/>
                <a:cs typeface="Arial"/>
              </a:rPr>
              <a:t>-negative and has a Rh-positive baby, the baby’s blood factor may trigger an immunological rejection by the mother.  This rejection response is weak in first births but exacerbated </a:t>
            </a:r>
            <a:r>
              <a:rPr lang="en-US" sz="2000" dirty="0" smtClean="0">
                <a:latin typeface="Arial"/>
                <a:cs typeface="Arial"/>
              </a:rPr>
              <a:t>in later births leading to hearing defects, mental retardation and </a:t>
            </a:r>
            <a:r>
              <a:rPr lang="en-US" sz="2000" dirty="0">
                <a:latin typeface="Arial"/>
                <a:cs typeface="Arial"/>
              </a:rPr>
              <a:t>t</a:t>
            </a:r>
            <a:r>
              <a:rPr lang="en-US" sz="2000" dirty="0" smtClean="0">
                <a:latin typeface="Arial"/>
                <a:cs typeface="Arial"/>
              </a:rPr>
              <a:t>wice the probability of schizophrenia</a:t>
            </a:r>
            <a:r>
              <a:rPr lang="en-US" sz="2000" dirty="0" smtClean="0">
                <a:latin typeface="Arial"/>
                <a:cs typeface="Arial"/>
              </a:rPr>
              <a:t>.</a:t>
            </a:r>
          </a:p>
          <a:p>
            <a:endParaRPr lang="en-US" sz="2000" dirty="0" smtClean="0">
              <a:latin typeface="Arial"/>
              <a:cs typeface="Arial"/>
            </a:endParaRPr>
          </a:p>
          <a:p>
            <a:r>
              <a:rPr lang="en-US" sz="2000" dirty="0" smtClean="0">
                <a:latin typeface="Arial"/>
                <a:cs typeface="Arial"/>
              </a:rPr>
              <a:t>Season </a:t>
            </a:r>
            <a:r>
              <a:rPr lang="en-US" sz="2000" dirty="0" smtClean="0">
                <a:latin typeface="Arial"/>
                <a:cs typeface="Arial"/>
              </a:rPr>
              <a:t>of birth: 5%-8% more likely to develop schizophrenia if born in winter – nutrition, viral infection. </a:t>
            </a:r>
          </a:p>
        </p:txBody>
      </p:sp>
      <p:sp>
        <p:nvSpPr>
          <p:cNvPr id="3" name="Slide Number Placeholder 2"/>
          <p:cNvSpPr>
            <a:spLocks noGrp="1"/>
          </p:cNvSpPr>
          <p:nvPr>
            <p:ph type="sldNum" sz="quarter" idx="12"/>
          </p:nvPr>
        </p:nvSpPr>
        <p:spPr/>
        <p:txBody>
          <a:bodyPr/>
          <a:lstStyle/>
          <a:p>
            <a:fld id="{866394F8-48F7-D040-9B4D-EF1459B506CC}" type="slidenum">
              <a:rPr lang="en-US" smtClean="0"/>
              <a:t>37</a:t>
            </a:fld>
            <a:endParaRPr lang="en-US"/>
          </a:p>
        </p:txBody>
      </p:sp>
    </p:spTree>
    <p:extLst>
      <p:ext uri="{BB962C8B-B14F-4D97-AF65-F5344CB8AC3E}">
        <p14:creationId xmlns:p14="http://schemas.microsoft.com/office/powerpoint/2010/main" val="29072944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893" y="571500"/>
            <a:ext cx="7955607" cy="5139869"/>
          </a:xfrm>
          <a:prstGeom prst="rect">
            <a:avLst/>
          </a:prstGeom>
          <a:noFill/>
        </p:spPr>
        <p:txBody>
          <a:bodyPr wrap="square" rtlCol="0">
            <a:spAutoFit/>
          </a:bodyPr>
          <a:lstStyle/>
          <a:p>
            <a:r>
              <a:rPr lang="en-US" sz="2800" dirty="0" smtClean="0">
                <a:latin typeface="Arial"/>
                <a:cs typeface="Arial"/>
              </a:rPr>
              <a:t>Schizophrenia</a:t>
            </a:r>
          </a:p>
          <a:p>
            <a:endParaRPr lang="en-US" sz="2000" dirty="0">
              <a:latin typeface="Arial"/>
              <a:cs typeface="Arial"/>
            </a:endParaRPr>
          </a:p>
          <a:p>
            <a:r>
              <a:rPr lang="en-US" sz="2000" dirty="0" smtClean="0">
                <a:latin typeface="Arial"/>
                <a:cs typeface="Arial"/>
              </a:rPr>
              <a:t>Prenatal and Neonatal Environment</a:t>
            </a:r>
          </a:p>
          <a:p>
            <a:endParaRPr lang="en-US" sz="2000" dirty="0" smtClean="0">
              <a:latin typeface="Arial"/>
              <a:cs typeface="Arial"/>
            </a:endParaRPr>
          </a:p>
          <a:p>
            <a:r>
              <a:rPr lang="en-US" sz="2000" dirty="0" smtClean="0">
                <a:latin typeface="Arial"/>
                <a:cs typeface="Arial"/>
              </a:rPr>
              <a:t>Season </a:t>
            </a:r>
            <a:r>
              <a:rPr lang="en-US" sz="2000" dirty="0" smtClean="0">
                <a:latin typeface="Arial"/>
                <a:cs typeface="Arial"/>
              </a:rPr>
              <a:t>of birth: 5%-8% more likely to develop schizophrenia if born in winter – nutrition, viral infection. </a:t>
            </a:r>
            <a:endParaRPr lang="en-US" sz="2000" dirty="0" smtClean="0">
              <a:latin typeface="Arial"/>
              <a:cs typeface="Arial"/>
            </a:endParaRPr>
          </a:p>
          <a:p>
            <a:endParaRPr lang="en-US" sz="2000" dirty="0">
              <a:latin typeface="Arial"/>
              <a:cs typeface="Arial"/>
            </a:endParaRPr>
          </a:p>
          <a:p>
            <a:r>
              <a:rPr lang="en-US" sz="2000" dirty="0" smtClean="0">
                <a:latin typeface="Arial"/>
                <a:cs typeface="Arial"/>
              </a:rPr>
              <a:t>Records of tens of thousands of English, Scottish and Danish people examined and schizophrenia rates increased 2-3 months after major influenza epidemics (Adams et al., 1993).</a:t>
            </a:r>
          </a:p>
          <a:p>
            <a:endParaRPr lang="en-US" sz="2000" dirty="0">
              <a:latin typeface="Arial"/>
              <a:cs typeface="Arial"/>
            </a:endParaRPr>
          </a:p>
          <a:p>
            <a:r>
              <a:rPr lang="en-US" sz="2000" dirty="0" smtClean="0">
                <a:latin typeface="Arial"/>
                <a:cs typeface="Arial"/>
              </a:rPr>
              <a:t>Also, increased incidence of influenza virus in mothers who’s children eventually developed schizophrenia</a:t>
            </a:r>
          </a:p>
          <a:p>
            <a:endParaRPr lang="en-US" sz="2000" dirty="0">
              <a:latin typeface="Arial"/>
              <a:cs typeface="Arial"/>
            </a:endParaRPr>
          </a:p>
          <a:p>
            <a:r>
              <a:rPr lang="en-US" sz="2000" dirty="0" smtClean="0">
                <a:latin typeface="Arial"/>
                <a:cs typeface="Arial"/>
              </a:rPr>
              <a:t>Schizophrenia rates also higher in mothers who had German measles, herpes and other infections during pregnancy.</a:t>
            </a:r>
            <a:endParaRPr lang="en-US" sz="2000" dirty="0" smtClean="0">
              <a:latin typeface="Arial"/>
              <a:cs typeface="Arial"/>
            </a:endParaRPr>
          </a:p>
        </p:txBody>
      </p:sp>
      <p:sp>
        <p:nvSpPr>
          <p:cNvPr id="3" name="Slide Number Placeholder 2"/>
          <p:cNvSpPr>
            <a:spLocks noGrp="1"/>
          </p:cNvSpPr>
          <p:nvPr>
            <p:ph type="sldNum" sz="quarter" idx="12"/>
          </p:nvPr>
        </p:nvSpPr>
        <p:spPr/>
        <p:txBody>
          <a:bodyPr/>
          <a:lstStyle/>
          <a:p>
            <a:fld id="{866394F8-48F7-D040-9B4D-EF1459B506CC}" type="slidenum">
              <a:rPr lang="en-US" smtClean="0"/>
              <a:t>38</a:t>
            </a:fld>
            <a:endParaRPr lang="en-US"/>
          </a:p>
        </p:txBody>
      </p:sp>
    </p:spTree>
    <p:extLst>
      <p:ext uri="{BB962C8B-B14F-4D97-AF65-F5344CB8AC3E}">
        <p14:creationId xmlns:p14="http://schemas.microsoft.com/office/powerpoint/2010/main" val="8032332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893" y="571500"/>
            <a:ext cx="7955607" cy="6063198"/>
          </a:xfrm>
          <a:prstGeom prst="rect">
            <a:avLst/>
          </a:prstGeom>
          <a:noFill/>
        </p:spPr>
        <p:txBody>
          <a:bodyPr wrap="square" rtlCol="0">
            <a:spAutoFit/>
          </a:bodyPr>
          <a:lstStyle/>
          <a:p>
            <a:r>
              <a:rPr lang="en-US" sz="2800" dirty="0" smtClean="0">
                <a:latin typeface="Arial"/>
                <a:cs typeface="Arial"/>
              </a:rPr>
              <a:t>Schizophrenia</a:t>
            </a:r>
          </a:p>
          <a:p>
            <a:endParaRPr lang="en-US" sz="2000" dirty="0">
              <a:latin typeface="Arial"/>
              <a:cs typeface="Arial"/>
            </a:endParaRPr>
          </a:p>
          <a:p>
            <a:r>
              <a:rPr lang="en-US" sz="2000" dirty="0" smtClean="0">
                <a:latin typeface="Arial"/>
                <a:cs typeface="Arial"/>
              </a:rPr>
              <a:t>Postnatal Environment</a:t>
            </a:r>
            <a:endParaRPr lang="en-US" sz="2000" dirty="0" smtClean="0">
              <a:latin typeface="Arial"/>
              <a:cs typeface="Arial"/>
            </a:endParaRPr>
          </a:p>
          <a:p>
            <a:endParaRPr lang="en-US" sz="2000" dirty="0" smtClean="0">
              <a:latin typeface="Arial"/>
              <a:cs typeface="Arial"/>
            </a:endParaRPr>
          </a:p>
          <a:p>
            <a:r>
              <a:rPr lang="en-US" sz="2000" dirty="0" smtClean="0">
                <a:latin typeface="Arial"/>
                <a:cs typeface="Arial"/>
              </a:rPr>
              <a:t>Toxoplasma </a:t>
            </a:r>
            <a:r>
              <a:rPr lang="en-US" sz="2000" dirty="0" err="1" smtClean="0">
                <a:latin typeface="Arial"/>
                <a:cs typeface="Arial"/>
              </a:rPr>
              <a:t>Gondii</a:t>
            </a:r>
            <a:r>
              <a:rPr lang="en-US" sz="2000" dirty="0" smtClean="0">
                <a:latin typeface="Arial"/>
                <a:cs typeface="Arial"/>
              </a:rPr>
              <a:t> (remember lecture 10 on emotion).</a:t>
            </a:r>
          </a:p>
          <a:p>
            <a:endParaRPr lang="en-US" sz="2000" dirty="0">
              <a:latin typeface="Arial"/>
              <a:cs typeface="Arial"/>
            </a:endParaRPr>
          </a:p>
          <a:p>
            <a:r>
              <a:rPr lang="en-US" sz="2000" dirty="0" smtClean="0">
                <a:latin typeface="Arial"/>
                <a:cs typeface="Arial"/>
              </a:rPr>
              <a:t>Infected infants have impaired brain development.  Impairs memory, leads to hallucinations and delusions.  </a:t>
            </a:r>
            <a:endParaRPr lang="en-US" sz="2000" dirty="0">
              <a:latin typeface="Arial"/>
              <a:cs typeface="Arial"/>
            </a:endParaRPr>
          </a:p>
          <a:p>
            <a:endParaRPr lang="en-US" sz="2000" dirty="0" smtClean="0">
              <a:latin typeface="Arial"/>
              <a:cs typeface="Arial"/>
            </a:endParaRPr>
          </a:p>
          <a:p>
            <a:r>
              <a:rPr lang="en-US" sz="2000" dirty="0" smtClean="0">
                <a:latin typeface="Arial"/>
                <a:cs typeface="Arial"/>
              </a:rPr>
              <a:t>Adults with a diagnosis of schizophrenia are more likely to have had a pet cat in childhood.</a:t>
            </a:r>
          </a:p>
          <a:p>
            <a:endParaRPr lang="en-US" sz="2000" dirty="0">
              <a:latin typeface="Arial"/>
              <a:cs typeface="Arial"/>
            </a:endParaRPr>
          </a:p>
          <a:p>
            <a:r>
              <a:rPr lang="en-US" sz="2000" dirty="0" smtClean="0">
                <a:latin typeface="Arial"/>
                <a:cs typeface="Arial"/>
              </a:rPr>
              <a:t>Blood tests also show higher concentration of toxoplasma antibodies in schizophrenics than in the general population</a:t>
            </a:r>
            <a:r>
              <a:rPr lang="en-US" sz="2000" dirty="0" smtClean="0">
                <a:latin typeface="Arial"/>
                <a:cs typeface="Arial"/>
              </a:rPr>
              <a:t>.</a:t>
            </a:r>
          </a:p>
          <a:p>
            <a:endParaRPr lang="en-US" sz="2000" dirty="0">
              <a:latin typeface="Arial"/>
              <a:cs typeface="Arial"/>
            </a:endParaRPr>
          </a:p>
          <a:p>
            <a:r>
              <a:rPr lang="en-US" sz="2000" dirty="0" smtClean="0">
                <a:latin typeface="Arial"/>
                <a:cs typeface="Arial"/>
              </a:rPr>
              <a:t>86% Mexican Schizophrenics, 50% of European Schizophrenics had the antibodies compared with &lt;40% of non-schizophrenic patients.</a:t>
            </a:r>
          </a:p>
          <a:p>
            <a:endParaRPr lang="en-US" sz="2000" dirty="0">
              <a:latin typeface="Arial"/>
              <a:cs typeface="Arial"/>
            </a:endParaRPr>
          </a:p>
          <a:p>
            <a:r>
              <a:rPr lang="en-US" sz="2000" dirty="0" smtClean="0">
                <a:latin typeface="Arial"/>
                <a:cs typeface="Arial"/>
              </a:rPr>
              <a:t>Also link to bipolar disorder and Toxoplasma </a:t>
            </a:r>
            <a:r>
              <a:rPr lang="en-US" sz="2000" dirty="0" err="1" smtClean="0">
                <a:latin typeface="Arial"/>
                <a:cs typeface="Arial"/>
              </a:rPr>
              <a:t>Gondii</a:t>
            </a:r>
            <a:r>
              <a:rPr lang="en-US" sz="2000" dirty="0" smtClean="0">
                <a:latin typeface="Arial"/>
                <a:cs typeface="Arial"/>
              </a:rPr>
              <a:t>. </a:t>
            </a:r>
          </a:p>
        </p:txBody>
      </p:sp>
      <p:sp>
        <p:nvSpPr>
          <p:cNvPr id="3" name="Slide Number Placeholder 2"/>
          <p:cNvSpPr>
            <a:spLocks noGrp="1"/>
          </p:cNvSpPr>
          <p:nvPr>
            <p:ph type="sldNum" sz="quarter" idx="12"/>
          </p:nvPr>
        </p:nvSpPr>
        <p:spPr/>
        <p:txBody>
          <a:bodyPr/>
          <a:lstStyle/>
          <a:p>
            <a:fld id="{866394F8-48F7-D040-9B4D-EF1459B506CC}" type="slidenum">
              <a:rPr lang="en-US" smtClean="0"/>
              <a:t>39</a:t>
            </a:fld>
            <a:endParaRPr lang="en-US"/>
          </a:p>
        </p:txBody>
      </p:sp>
    </p:spTree>
    <p:extLst>
      <p:ext uri="{BB962C8B-B14F-4D97-AF65-F5344CB8AC3E}">
        <p14:creationId xmlns:p14="http://schemas.microsoft.com/office/powerpoint/2010/main" val="15570288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1800" y="833110"/>
            <a:ext cx="8407400" cy="5940088"/>
          </a:xfrm>
          <a:prstGeom prst="rect">
            <a:avLst/>
          </a:prstGeom>
          <a:noFill/>
        </p:spPr>
        <p:txBody>
          <a:bodyPr wrap="square" rtlCol="0">
            <a:spAutoFit/>
          </a:bodyPr>
          <a:lstStyle/>
          <a:p>
            <a:r>
              <a:rPr lang="en-US" sz="2000" b="1" dirty="0" smtClean="0">
                <a:latin typeface="Arial"/>
              </a:rPr>
              <a:t>Major Depressive Disorder</a:t>
            </a:r>
          </a:p>
          <a:p>
            <a:endParaRPr lang="en-US" sz="2000" dirty="0">
              <a:latin typeface="Arial"/>
            </a:endParaRPr>
          </a:p>
          <a:p>
            <a:r>
              <a:rPr lang="en-US" sz="2000" dirty="0" smtClean="0">
                <a:latin typeface="Arial"/>
              </a:rPr>
              <a:t>Many people claim to feel “depressed” when they are sad of fed up with a particular situation.  However, major depression is more intense and prolonged than these feelings.</a:t>
            </a:r>
          </a:p>
          <a:p>
            <a:endParaRPr lang="en-US" sz="2000" dirty="0">
              <a:latin typeface="Arial"/>
            </a:endParaRPr>
          </a:p>
          <a:p>
            <a:r>
              <a:rPr lang="en-US" sz="2000" dirty="0" smtClean="0">
                <a:latin typeface="Arial"/>
              </a:rPr>
              <a:t>DSM IV criteria for Major Depression: Feel </a:t>
            </a:r>
            <a:r>
              <a:rPr lang="en-US" sz="2000" dirty="0" smtClean="0">
                <a:latin typeface="Arial"/>
              </a:rPr>
              <a:t>sad and helpless every day for weeks at a time. Feel suicidal, have sleep problems, feel worthless, have low energy, problems with concentration, </a:t>
            </a:r>
            <a:r>
              <a:rPr lang="en-US" sz="2000" dirty="0" smtClean="0">
                <a:latin typeface="Arial"/>
              </a:rPr>
              <a:t>can’t </a:t>
            </a:r>
            <a:r>
              <a:rPr lang="en-US" sz="2000" dirty="0" smtClean="0">
                <a:latin typeface="Arial"/>
              </a:rPr>
              <a:t>imagine being happy again.</a:t>
            </a:r>
          </a:p>
          <a:p>
            <a:endParaRPr lang="en-US" sz="2000" dirty="0">
              <a:latin typeface="Arial"/>
            </a:endParaRPr>
          </a:p>
          <a:p>
            <a:r>
              <a:rPr lang="en-US" sz="2000" dirty="0" smtClean="0">
                <a:latin typeface="Arial"/>
              </a:rPr>
              <a:t>Absence of happiness more reliable symptom than increase in sadness (Peters et al., 2003).</a:t>
            </a:r>
          </a:p>
          <a:p>
            <a:endParaRPr lang="en-US" sz="2000" dirty="0">
              <a:latin typeface="Arial"/>
            </a:endParaRPr>
          </a:p>
          <a:p>
            <a:r>
              <a:rPr lang="en-US" sz="2000" dirty="0" smtClean="0">
                <a:latin typeface="Arial"/>
              </a:rPr>
              <a:t>Depressed patients react normally to sad or distressing images but rarely smiled at comical ones (</a:t>
            </a:r>
            <a:r>
              <a:rPr lang="en-US" sz="2000" dirty="0" err="1" smtClean="0">
                <a:latin typeface="Arial"/>
              </a:rPr>
              <a:t>Rottenberg</a:t>
            </a:r>
            <a:r>
              <a:rPr lang="en-US" sz="2000" dirty="0" smtClean="0">
                <a:latin typeface="Arial"/>
              </a:rPr>
              <a:t> et al., 2002).</a:t>
            </a:r>
          </a:p>
          <a:p>
            <a:endParaRPr lang="en-US" sz="2000" dirty="0">
              <a:latin typeface="Arial"/>
            </a:endParaRPr>
          </a:p>
          <a:p>
            <a:r>
              <a:rPr lang="en-US" sz="2000" dirty="0" smtClean="0">
                <a:latin typeface="Arial"/>
              </a:rPr>
              <a:t>Show a decreased response to happy facial expressions (Monk et al., 2008).</a:t>
            </a:r>
          </a:p>
        </p:txBody>
      </p:sp>
      <p:sp>
        <p:nvSpPr>
          <p:cNvPr id="2" name="TextBox 1"/>
          <p:cNvSpPr txBox="1"/>
          <p:nvPr/>
        </p:nvSpPr>
        <p:spPr>
          <a:xfrm>
            <a:off x="616892" y="309890"/>
            <a:ext cx="2719039" cy="523220"/>
          </a:xfrm>
          <a:prstGeom prst="rect">
            <a:avLst/>
          </a:prstGeom>
          <a:noFill/>
        </p:spPr>
        <p:txBody>
          <a:bodyPr wrap="none" rtlCol="0">
            <a:spAutoFit/>
          </a:bodyPr>
          <a:lstStyle/>
          <a:p>
            <a:r>
              <a:rPr lang="en-US" sz="2800" dirty="0" smtClean="0">
                <a:latin typeface="Arial"/>
                <a:cs typeface="Arial"/>
              </a:rPr>
              <a:t>Mood Disorders</a:t>
            </a:r>
            <a:endParaRPr lang="en-US" sz="2800" dirty="0">
              <a:latin typeface="Arial"/>
              <a:cs typeface="Arial"/>
            </a:endParaRPr>
          </a:p>
        </p:txBody>
      </p:sp>
      <p:sp>
        <p:nvSpPr>
          <p:cNvPr id="3" name="Slide Number Placeholder 2"/>
          <p:cNvSpPr>
            <a:spLocks noGrp="1"/>
          </p:cNvSpPr>
          <p:nvPr>
            <p:ph type="sldNum" sz="quarter" idx="12"/>
          </p:nvPr>
        </p:nvSpPr>
        <p:spPr/>
        <p:txBody>
          <a:bodyPr/>
          <a:lstStyle/>
          <a:p>
            <a:fld id="{866394F8-48F7-D040-9B4D-EF1459B506CC}" type="slidenum">
              <a:rPr lang="en-US" smtClean="0"/>
              <a:t>4</a:t>
            </a:fld>
            <a:endParaRPr lang="en-US"/>
          </a:p>
        </p:txBody>
      </p:sp>
    </p:spTree>
    <p:extLst>
      <p:ext uri="{BB962C8B-B14F-4D97-AF65-F5344CB8AC3E}">
        <p14:creationId xmlns:p14="http://schemas.microsoft.com/office/powerpoint/2010/main" val="31834215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893" y="571500"/>
            <a:ext cx="7955607" cy="1754327"/>
          </a:xfrm>
          <a:prstGeom prst="rect">
            <a:avLst/>
          </a:prstGeom>
          <a:noFill/>
        </p:spPr>
        <p:txBody>
          <a:bodyPr wrap="square" rtlCol="0">
            <a:spAutoFit/>
          </a:bodyPr>
          <a:lstStyle/>
          <a:p>
            <a:r>
              <a:rPr lang="en-US" sz="2800" dirty="0" smtClean="0">
                <a:latin typeface="Arial"/>
                <a:cs typeface="Arial"/>
              </a:rPr>
              <a:t>Schizophrenia</a:t>
            </a:r>
          </a:p>
          <a:p>
            <a:endParaRPr lang="en-US" sz="2000" dirty="0">
              <a:latin typeface="Arial"/>
              <a:cs typeface="Arial"/>
            </a:endParaRPr>
          </a:p>
          <a:p>
            <a:r>
              <a:rPr lang="en-US" sz="2000" dirty="0" smtClean="0">
                <a:latin typeface="Arial"/>
                <a:cs typeface="Arial"/>
              </a:rPr>
              <a:t>Brain Abnormalities</a:t>
            </a:r>
          </a:p>
          <a:p>
            <a:endParaRPr lang="en-US" sz="2000" dirty="0" smtClean="0">
              <a:latin typeface="Arial"/>
              <a:cs typeface="Arial"/>
            </a:endParaRPr>
          </a:p>
          <a:p>
            <a:r>
              <a:rPr lang="en-US" sz="2000" dirty="0" smtClean="0">
                <a:latin typeface="Arial"/>
                <a:cs typeface="Arial"/>
              </a:rPr>
              <a:t>Associated with larger </a:t>
            </a:r>
            <a:r>
              <a:rPr lang="en-US" sz="2000" dirty="0">
                <a:latin typeface="Arial"/>
                <a:cs typeface="Arial"/>
              </a:rPr>
              <a:t>than average </a:t>
            </a:r>
            <a:r>
              <a:rPr lang="en-US" sz="2000" dirty="0" smtClean="0">
                <a:latin typeface="Arial"/>
                <a:cs typeface="Arial"/>
              </a:rPr>
              <a:t>brain ventricles.</a:t>
            </a:r>
            <a:endParaRPr lang="en-US" sz="2000" dirty="0">
              <a:latin typeface="Arial"/>
              <a:cs typeface="Arial"/>
            </a:endParaRPr>
          </a:p>
        </p:txBody>
      </p:sp>
      <p:sp>
        <p:nvSpPr>
          <p:cNvPr id="4" name="TextBox 3"/>
          <p:cNvSpPr txBox="1"/>
          <p:nvPr/>
        </p:nvSpPr>
        <p:spPr>
          <a:xfrm>
            <a:off x="527993" y="6118255"/>
            <a:ext cx="7955599" cy="400110"/>
          </a:xfrm>
          <a:prstGeom prst="rect">
            <a:avLst/>
          </a:prstGeom>
          <a:noFill/>
        </p:spPr>
        <p:txBody>
          <a:bodyPr wrap="none" rtlCol="0">
            <a:spAutoFit/>
          </a:bodyPr>
          <a:lstStyle/>
          <a:p>
            <a:r>
              <a:rPr lang="en-US" sz="2000" dirty="0" smtClean="0">
                <a:latin typeface="Arial"/>
                <a:cs typeface="Arial"/>
              </a:rPr>
              <a:t>Twin on the left has schizophrenia and the one on the right does not.</a:t>
            </a:r>
            <a:endParaRPr lang="en-US" sz="2000" dirty="0">
              <a:latin typeface="Arial"/>
              <a:cs typeface="Arial"/>
            </a:endParaRPr>
          </a:p>
        </p:txBody>
      </p:sp>
      <p:pic>
        <p:nvPicPr>
          <p:cNvPr id="5" name="Picture 4"/>
          <p:cNvPicPr>
            <a:picLocks noChangeAspect="1"/>
          </p:cNvPicPr>
          <p:nvPr/>
        </p:nvPicPr>
        <p:blipFill>
          <a:blip r:embed="rId3"/>
          <a:stretch>
            <a:fillRect/>
          </a:stretch>
        </p:blipFill>
        <p:spPr>
          <a:xfrm rot="10800000">
            <a:off x="939799" y="2717785"/>
            <a:ext cx="7144693" cy="3400466"/>
          </a:xfrm>
          <a:prstGeom prst="rect">
            <a:avLst/>
          </a:prstGeom>
        </p:spPr>
      </p:pic>
      <p:sp>
        <p:nvSpPr>
          <p:cNvPr id="6" name="TextBox 5"/>
          <p:cNvSpPr txBox="1"/>
          <p:nvPr/>
        </p:nvSpPr>
        <p:spPr>
          <a:xfrm>
            <a:off x="4089400" y="2418834"/>
            <a:ext cx="1120820" cy="369332"/>
          </a:xfrm>
          <a:prstGeom prst="rect">
            <a:avLst/>
          </a:prstGeom>
          <a:noFill/>
        </p:spPr>
        <p:txBody>
          <a:bodyPr wrap="none" rtlCol="0">
            <a:spAutoFit/>
          </a:bodyPr>
          <a:lstStyle/>
          <a:p>
            <a:r>
              <a:rPr lang="en-US" dirty="0" smtClean="0"/>
              <a:t>Ventricles</a:t>
            </a:r>
            <a:endParaRPr lang="en-US" dirty="0"/>
          </a:p>
        </p:txBody>
      </p:sp>
      <p:sp>
        <p:nvSpPr>
          <p:cNvPr id="3" name="Slide Number Placeholder 2"/>
          <p:cNvSpPr>
            <a:spLocks noGrp="1"/>
          </p:cNvSpPr>
          <p:nvPr>
            <p:ph type="sldNum" sz="quarter" idx="12"/>
          </p:nvPr>
        </p:nvSpPr>
        <p:spPr/>
        <p:txBody>
          <a:bodyPr/>
          <a:lstStyle/>
          <a:p>
            <a:fld id="{866394F8-48F7-D040-9B4D-EF1459B506CC}" type="slidenum">
              <a:rPr lang="en-US" smtClean="0"/>
              <a:t>40</a:t>
            </a:fld>
            <a:endParaRPr lang="en-US"/>
          </a:p>
        </p:txBody>
      </p:sp>
    </p:spTree>
    <p:extLst>
      <p:ext uri="{BB962C8B-B14F-4D97-AF65-F5344CB8AC3E}">
        <p14:creationId xmlns:p14="http://schemas.microsoft.com/office/powerpoint/2010/main" val="244078970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893" y="381000"/>
            <a:ext cx="7955607" cy="1754327"/>
          </a:xfrm>
          <a:prstGeom prst="rect">
            <a:avLst/>
          </a:prstGeom>
          <a:noFill/>
        </p:spPr>
        <p:txBody>
          <a:bodyPr wrap="square" rtlCol="0">
            <a:spAutoFit/>
          </a:bodyPr>
          <a:lstStyle/>
          <a:p>
            <a:r>
              <a:rPr lang="en-US" sz="2800" dirty="0" smtClean="0">
                <a:latin typeface="Arial"/>
                <a:cs typeface="Arial"/>
              </a:rPr>
              <a:t>Schizophrenia</a:t>
            </a:r>
          </a:p>
          <a:p>
            <a:endParaRPr lang="en-US" sz="2000" dirty="0">
              <a:latin typeface="Arial"/>
              <a:cs typeface="Arial"/>
            </a:endParaRPr>
          </a:p>
          <a:p>
            <a:r>
              <a:rPr lang="en-US" sz="2000" dirty="0" smtClean="0">
                <a:latin typeface="Arial"/>
                <a:cs typeface="Arial"/>
              </a:rPr>
              <a:t>Brain Abnormalities</a:t>
            </a:r>
          </a:p>
          <a:p>
            <a:endParaRPr lang="en-US" sz="2000" dirty="0" smtClean="0">
              <a:latin typeface="Arial"/>
              <a:cs typeface="Arial"/>
            </a:endParaRPr>
          </a:p>
          <a:p>
            <a:r>
              <a:rPr lang="en-US" sz="2000" dirty="0" smtClean="0">
                <a:latin typeface="Arial"/>
                <a:cs typeface="Arial"/>
              </a:rPr>
              <a:t>Less than average gray matter and white matter in the brain.</a:t>
            </a:r>
          </a:p>
        </p:txBody>
      </p:sp>
      <p:pic>
        <p:nvPicPr>
          <p:cNvPr id="3" name="Picture 2"/>
          <p:cNvPicPr>
            <a:picLocks noChangeAspect="1"/>
          </p:cNvPicPr>
          <p:nvPr/>
        </p:nvPicPr>
        <p:blipFill>
          <a:blip r:embed="rId3"/>
          <a:stretch>
            <a:fillRect/>
          </a:stretch>
        </p:blipFill>
        <p:spPr>
          <a:xfrm>
            <a:off x="1549400" y="2135327"/>
            <a:ext cx="6273800" cy="2739437"/>
          </a:xfrm>
          <a:prstGeom prst="rect">
            <a:avLst/>
          </a:prstGeom>
        </p:spPr>
      </p:pic>
      <p:sp>
        <p:nvSpPr>
          <p:cNvPr id="4" name="TextBox 3"/>
          <p:cNvSpPr txBox="1"/>
          <p:nvPr/>
        </p:nvSpPr>
        <p:spPr>
          <a:xfrm>
            <a:off x="616893" y="4923528"/>
            <a:ext cx="8069907" cy="1631216"/>
          </a:xfrm>
          <a:prstGeom prst="rect">
            <a:avLst/>
          </a:prstGeom>
          <a:noFill/>
        </p:spPr>
        <p:txBody>
          <a:bodyPr wrap="square" rtlCol="0">
            <a:spAutoFit/>
          </a:bodyPr>
          <a:lstStyle/>
          <a:p>
            <a:r>
              <a:rPr lang="en-US" sz="2000" dirty="0" smtClean="0">
                <a:latin typeface="Arial"/>
                <a:cs typeface="Arial"/>
              </a:rPr>
              <a:t>Largest difference in temporal (including the hippocampus) and prefrontal areas of the </a:t>
            </a:r>
            <a:r>
              <a:rPr lang="en-US" sz="2000" dirty="0" smtClean="0">
                <a:latin typeface="Arial"/>
                <a:cs typeface="Arial"/>
              </a:rPr>
              <a:t>brain (yellow). </a:t>
            </a:r>
            <a:r>
              <a:rPr lang="en-US" sz="2000" dirty="0" smtClean="0">
                <a:latin typeface="Arial"/>
                <a:cs typeface="Arial"/>
              </a:rPr>
              <a:t>In particular weaker connections between PFC and other brain areas</a:t>
            </a:r>
            <a:r>
              <a:rPr lang="en-US" sz="2000" dirty="0" smtClean="0">
                <a:latin typeface="Arial"/>
                <a:cs typeface="Arial"/>
              </a:rPr>
              <a:t>.  Thalamus also smaller.</a:t>
            </a:r>
          </a:p>
          <a:p>
            <a:endParaRPr lang="en-US" sz="2000" dirty="0">
              <a:latin typeface="Arial"/>
              <a:cs typeface="Arial"/>
            </a:endParaRPr>
          </a:p>
          <a:p>
            <a:r>
              <a:rPr lang="en-US" sz="2000" dirty="0" smtClean="0">
                <a:latin typeface="Arial"/>
                <a:cs typeface="Arial"/>
              </a:rPr>
              <a:t>Schizophrenics show deficits in PFC functions (attention &amp; memory.</a:t>
            </a:r>
          </a:p>
        </p:txBody>
      </p:sp>
      <p:sp>
        <p:nvSpPr>
          <p:cNvPr id="5" name="Slide Number Placeholder 4"/>
          <p:cNvSpPr>
            <a:spLocks noGrp="1"/>
          </p:cNvSpPr>
          <p:nvPr>
            <p:ph type="sldNum" sz="quarter" idx="12"/>
          </p:nvPr>
        </p:nvSpPr>
        <p:spPr/>
        <p:txBody>
          <a:bodyPr/>
          <a:lstStyle/>
          <a:p>
            <a:fld id="{866394F8-48F7-D040-9B4D-EF1459B506CC}" type="slidenum">
              <a:rPr lang="en-US" smtClean="0"/>
              <a:t>41</a:t>
            </a:fld>
            <a:endParaRPr lang="en-US"/>
          </a:p>
        </p:txBody>
      </p:sp>
    </p:spTree>
    <p:extLst>
      <p:ext uri="{BB962C8B-B14F-4D97-AF65-F5344CB8AC3E}">
        <p14:creationId xmlns:p14="http://schemas.microsoft.com/office/powerpoint/2010/main" val="169511858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893" y="571500"/>
            <a:ext cx="7955607" cy="5755422"/>
          </a:xfrm>
          <a:prstGeom prst="rect">
            <a:avLst/>
          </a:prstGeom>
          <a:noFill/>
        </p:spPr>
        <p:txBody>
          <a:bodyPr wrap="square" rtlCol="0">
            <a:spAutoFit/>
          </a:bodyPr>
          <a:lstStyle/>
          <a:p>
            <a:r>
              <a:rPr lang="en-US" sz="2800" dirty="0" smtClean="0">
                <a:latin typeface="Arial"/>
                <a:cs typeface="Arial"/>
              </a:rPr>
              <a:t>Schizophrenia</a:t>
            </a:r>
          </a:p>
          <a:p>
            <a:endParaRPr lang="en-US" sz="2000" dirty="0" smtClean="0">
              <a:latin typeface="Arial"/>
              <a:cs typeface="Arial"/>
            </a:endParaRPr>
          </a:p>
          <a:p>
            <a:r>
              <a:rPr lang="en-US" sz="2000" dirty="0" smtClean="0">
                <a:latin typeface="Arial"/>
                <a:cs typeface="Arial"/>
              </a:rPr>
              <a:t>Antipsychotic and neuroleptic drugs such as </a:t>
            </a:r>
            <a:r>
              <a:rPr lang="en-US" sz="2000" dirty="0" err="1" smtClean="0">
                <a:latin typeface="Arial"/>
                <a:cs typeface="Arial"/>
              </a:rPr>
              <a:t>Clopromazine</a:t>
            </a:r>
            <a:r>
              <a:rPr lang="en-US" sz="2000" dirty="0" smtClean="0">
                <a:latin typeface="Arial"/>
                <a:cs typeface="Arial"/>
              </a:rPr>
              <a:t> (</a:t>
            </a:r>
            <a:r>
              <a:rPr lang="en-US" sz="2000" dirty="0" err="1" smtClean="0">
                <a:latin typeface="Arial"/>
                <a:cs typeface="Arial"/>
              </a:rPr>
              <a:t>Thorazine</a:t>
            </a:r>
            <a:r>
              <a:rPr lang="en-US" sz="2000" dirty="0" smtClean="0">
                <a:latin typeface="Arial"/>
                <a:cs typeface="Arial"/>
              </a:rPr>
              <a:t>) and Haloperidol are used to treat schizophrenia.</a:t>
            </a:r>
          </a:p>
          <a:p>
            <a:endParaRPr lang="en-US" sz="2000" dirty="0">
              <a:latin typeface="Arial"/>
              <a:cs typeface="Arial"/>
            </a:endParaRPr>
          </a:p>
          <a:p>
            <a:r>
              <a:rPr lang="en-US" sz="2000" dirty="0" smtClean="0">
                <a:latin typeface="Arial"/>
                <a:cs typeface="Arial"/>
              </a:rPr>
              <a:t>Each of the drugs block dopamine synapses.</a:t>
            </a:r>
          </a:p>
          <a:p>
            <a:endParaRPr lang="en-US" sz="2000" dirty="0">
              <a:latin typeface="Arial"/>
              <a:cs typeface="Arial"/>
            </a:endParaRPr>
          </a:p>
          <a:p>
            <a:r>
              <a:rPr lang="en-US" sz="2000" dirty="0" smtClean="0">
                <a:latin typeface="Arial"/>
                <a:cs typeface="Arial"/>
              </a:rPr>
              <a:t>Suggestion that neurons synthesize and release dopamine faster and synthesize higher concentrations in specific areas (e.g., basal ganglia).</a:t>
            </a:r>
          </a:p>
          <a:p>
            <a:endParaRPr lang="en-US" sz="2000" dirty="0">
              <a:latin typeface="Arial"/>
              <a:cs typeface="Arial"/>
            </a:endParaRPr>
          </a:p>
          <a:p>
            <a:r>
              <a:rPr lang="en-US" sz="2000" dirty="0" smtClean="0">
                <a:latin typeface="Arial"/>
                <a:cs typeface="Arial"/>
              </a:rPr>
              <a:t>Elevated dopamine is also a key symptom in first episodes.</a:t>
            </a:r>
          </a:p>
          <a:p>
            <a:endParaRPr lang="en-US" sz="2000" dirty="0">
              <a:latin typeface="Arial"/>
              <a:cs typeface="Arial"/>
            </a:endParaRPr>
          </a:p>
          <a:p>
            <a:r>
              <a:rPr lang="en-US" sz="2000" dirty="0" smtClean="0">
                <a:latin typeface="Arial"/>
                <a:cs typeface="Arial"/>
              </a:rPr>
              <a:t>But lower than normal release of glutamate and fewer than normal number of receptors in PFC and hippocampus.</a:t>
            </a:r>
            <a:endParaRPr lang="en-US" sz="2000" dirty="0">
              <a:latin typeface="Arial"/>
              <a:cs typeface="Arial"/>
            </a:endParaRPr>
          </a:p>
          <a:p>
            <a:endParaRPr lang="en-US" sz="2000" dirty="0" smtClean="0">
              <a:latin typeface="Arial"/>
              <a:cs typeface="Arial"/>
            </a:endParaRPr>
          </a:p>
          <a:p>
            <a:r>
              <a:rPr lang="en-US" sz="2000" dirty="0" smtClean="0">
                <a:latin typeface="Arial"/>
                <a:cs typeface="Arial"/>
              </a:rPr>
              <a:t>Narcotics such as PCP inhibits glutamate receptors and in high doses mirror schizophrenic symptoms.</a:t>
            </a:r>
          </a:p>
        </p:txBody>
      </p:sp>
      <p:sp>
        <p:nvSpPr>
          <p:cNvPr id="3" name="Slide Number Placeholder 2"/>
          <p:cNvSpPr>
            <a:spLocks noGrp="1"/>
          </p:cNvSpPr>
          <p:nvPr>
            <p:ph type="sldNum" sz="quarter" idx="12"/>
          </p:nvPr>
        </p:nvSpPr>
        <p:spPr/>
        <p:txBody>
          <a:bodyPr/>
          <a:lstStyle/>
          <a:p>
            <a:fld id="{866394F8-48F7-D040-9B4D-EF1459B506CC}" type="slidenum">
              <a:rPr lang="en-US" smtClean="0"/>
              <a:t>42</a:t>
            </a:fld>
            <a:endParaRPr lang="en-US"/>
          </a:p>
        </p:txBody>
      </p:sp>
    </p:spTree>
    <p:extLst>
      <p:ext uri="{BB962C8B-B14F-4D97-AF65-F5344CB8AC3E}">
        <p14:creationId xmlns:p14="http://schemas.microsoft.com/office/powerpoint/2010/main" val="13611050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893" y="571500"/>
            <a:ext cx="7955607" cy="5447645"/>
          </a:xfrm>
          <a:prstGeom prst="rect">
            <a:avLst/>
          </a:prstGeom>
          <a:noFill/>
        </p:spPr>
        <p:txBody>
          <a:bodyPr wrap="square" rtlCol="0">
            <a:spAutoFit/>
          </a:bodyPr>
          <a:lstStyle/>
          <a:p>
            <a:r>
              <a:rPr lang="en-US" sz="2800" dirty="0" smtClean="0">
                <a:latin typeface="Arial"/>
                <a:cs typeface="Arial"/>
              </a:rPr>
              <a:t>Schizophrenia</a:t>
            </a:r>
          </a:p>
          <a:p>
            <a:endParaRPr lang="en-US" sz="2000" dirty="0" smtClean="0">
              <a:latin typeface="Arial"/>
              <a:cs typeface="Arial"/>
            </a:endParaRPr>
          </a:p>
          <a:p>
            <a:r>
              <a:rPr lang="en-US" sz="2000" dirty="0" smtClean="0">
                <a:latin typeface="Arial"/>
                <a:cs typeface="Arial"/>
              </a:rPr>
              <a:t>Summary</a:t>
            </a:r>
          </a:p>
          <a:p>
            <a:endParaRPr lang="en-US" sz="2000" dirty="0">
              <a:latin typeface="Arial"/>
              <a:cs typeface="Arial"/>
            </a:endParaRPr>
          </a:p>
          <a:p>
            <a:r>
              <a:rPr lang="en-US" sz="2000" dirty="0" smtClean="0">
                <a:latin typeface="Arial"/>
                <a:cs typeface="Arial"/>
              </a:rPr>
              <a:t>Some indication of genetic predisposition but only 50% correspondence in MZ twins.  </a:t>
            </a:r>
          </a:p>
          <a:p>
            <a:endParaRPr lang="en-US" sz="2000" dirty="0">
              <a:latin typeface="Arial"/>
              <a:cs typeface="Arial"/>
            </a:endParaRPr>
          </a:p>
          <a:p>
            <a:r>
              <a:rPr lang="en-US" sz="2000" dirty="0" smtClean="0">
                <a:latin typeface="Arial"/>
                <a:cs typeface="Arial"/>
              </a:rPr>
              <a:t>Also evidence for environmental factors (viral infection, diet, drug use, stress).</a:t>
            </a:r>
          </a:p>
          <a:p>
            <a:endParaRPr lang="en-US" sz="2000" dirty="0">
              <a:latin typeface="Arial"/>
              <a:cs typeface="Arial"/>
            </a:endParaRPr>
          </a:p>
          <a:p>
            <a:r>
              <a:rPr lang="en-US" sz="2000" dirty="0" smtClean="0">
                <a:latin typeface="Arial"/>
                <a:cs typeface="Arial"/>
              </a:rPr>
              <a:t>Brain abnormalities in temporal lobe (including the hippocampus), PFC and ventricles.  Associated attention and memory impairment also.</a:t>
            </a:r>
          </a:p>
          <a:p>
            <a:endParaRPr lang="en-US" sz="2000" dirty="0">
              <a:latin typeface="Arial"/>
              <a:cs typeface="Arial"/>
            </a:endParaRPr>
          </a:p>
          <a:p>
            <a:r>
              <a:rPr lang="en-US" sz="2000" dirty="0" smtClean="0">
                <a:latin typeface="Arial"/>
                <a:cs typeface="Arial"/>
              </a:rPr>
              <a:t>Drugs that block dopamine help to reduce the positive symptoms.</a:t>
            </a:r>
          </a:p>
          <a:p>
            <a:endParaRPr lang="en-US" sz="2000" dirty="0">
              <a:latin typeface="Arial"/>
              <a:cs typeface="Arial"/>
            </a:endParaRPr>
          </a:p>
          <a:p>
            <a:r>
              <a:rPr lang="en-US" sz="2000" dirty="0" smtClean="0">
                <a:latin typeface="Arial"/>
                <a:cs typeface="Arial"/>
              </a:rPr>
              <a:t>Suggestion </a:t>
            </a:r>
            <a:r>
              <a:rPr lang="en-US" sz="2000" dirty="0" smtClean="0">
                <a:latin typeface="Arial"/>
                <a:cs typeface="Arial"/>
              </a:rPr>
              <a:t>that low </a:t>
            </a:r>
            <a:r>
              <a:rPr lang="en-US" sz="2000" dirty="0" smtClean="0">
                <a:latin typeface="Arial"/>
                <a:cs typeface="Arial"/>
              </a:rPr>
              <a:t>glutamate also related to schizophrenia.</a:t>
            </a:r>
          </a:p>
        </p:txBody>
      </p:sp>
      <p:sp>
        <p:nvSpPr>
          <p:cNvPr id="3" name="Slide Number Placeholder 2"/>
          <p:cNvSpPr>
            <a:spLocks noGrp="1"/>
          </p:cNvSpPr>
          <p:nvPr>
            <p:ph type="sldNum" sz="quarter" idx="12"/>
          </p:nvPr>
        </p:nvSpPr>
        <p:spPr/>
        <p:txBody>
          <a:bodyPr/>
          <a:lstStyle/>
          <a:p>
            <a:fld id="{866394F8-48F7-D040-9B4D-EF1459B506CC}" type="slidenum">
              <a:rPr lang="en-US" smtClean="0"/>
              <a:t>43</a:t>
            </a:fld>
            <a:endParaRPr lang="en-US"/>
          </a:p>
        </p:txBody>
      </p:sp>
    </p:spTree>
    <p:extLst>
      <p:ext uri="{BB962C8B-B14F-4D97-AF65-F5344CB8AC3E}">
        <p14:creationId xmlns:p14="http://schemas.microsoft.com/office/powerpoint/2010/main" val="27299033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5335" y="2055560"/>
            <a:ext cx="8767588" cy="2062103"/>
          </a:xfrm>
          <a:prstGeom prst="rect">
            <a:avLst/>
          </a:prstGeom>
        </p:spPr>
        <p:txBody>
          <a:bodyPr wrap="square">
            <a:spAutoFit/>
          </a:bodyPr>
          <a:lstStyle/>
          <a:p>
            <a:pPr algn="ctr"/>
            <a:r>
              <a:rPr lang="en-US" sz="3200" dirty="0" smtClean="0">
                <a:latin typeface="Arial"/>
              </a:rPr>
              <a:t>Lecture 12: Abnormal Psychology</a:t>
            </a:r>
          </a:p>
          <a:p>
            <a:pPr algn="ctr"/>
            <a:endParaRPr lang="en-US" sz="3200" dirty="0" smtClean="0">
              <a:latin typeface="Arial"/>
            </a:endParaRPr>
          </a:p>
          <a:p>
            <a:pPr algn="ctr"/>
            <a:r>
              <a:rPr lang="en-US" sz="3200" dirty="0" smtClean="0">
                <a:latin typeface="Arial"/>
              </a:rPr>
              <a:t>Reading: </a:t>
            </a:r>
            <a:r>
              <a:rPr lang="en-US" sz="3200" dirty="0" err="1" smtClean="0">
                <a:latin typeface="Arial"/>
              </a:rPr>
              <a:t>Kalat</a:t>
            </a:r>
            <a:r>
              <a:rPr lang="en-US" sz="3200" dirty="0" smtClean="0">
                <a:latin typeface="Arial"/>
              </a:rPr>
              <a:t>, Chapter 15</a:t>
            </a:r>
          </a:p>
          <a:p>
            <a:pPr algn="ctr"/>
            <a:endParaRPr lang="en-US" sz="3200" dirty="0" smtClean="0">
              <a:latin typeface="Arial"/>
            </a:endParaRPr>
          </a:p>
        </p:txBody>
      </p:sp>
      <p:sp>
        <p:nvSpPr>
          <p:cNvPr id="2" name="Slide Number Placeholder 1"/>
          <p:cNvSpPr>
            <a:spLocks noGrp="1"/>
          </p:cNvSpPr>
          <p:nvPr>
            <p:ph type="sldNum" sz="quarter" idx="12"/>
          </p:nvPr>
        </p:nvSpPr>
        <p:spPr/>
        <p:txBody>
          <a:bodyPr/>
          <a:lstStyle/>
          <a:p>
            <a:fld id="{866394F8-48F7-D040-9B4D-EF1459B506CC}" type="slidenum">
              <a:rPr lang="en-US" smtClean="0"/>
              <a:t>44</a:t>
            </a:fld>
            <a:endParaRPr lang="en-US"/>
          </a:p>
        </p:txBody>
      </p:sp>
    </p:spTree>
    <p:extLst>
      <p:ext uri="{BB962C8B-B14F-4D97-AF65-F5344CB8AC3E}">
        <p14:creationId xmlns:p14="http://schemas.microsoft.com/office/powerpoint/2010/main" val="216829369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892" y="1155150"/>
            <a:ext cx="7993708" cy="4708981"/>
          </a:xfrm>
          <a:prstGeom prst="rect">
            <a:avLst/>
          </a:prstGeom>
          <a:noFill/>
        </p:spPr>
        <p:txBody>
          <a:bodyPr wrap="square" rtlCol="0">
            <a:spAutoFit/>
          </a:bodyPr>
          <a:lstStyle/>
          <a:p>
            <a:r>
              <a:rPr lang="en-US" sz="2000" b="1" dirty="0" smtClean="0">
                <a:latin typeface="Arial"/>
              </a:rPr>
              <a:t>Major Depressive Disorder</a:t>
            </a:r>
          </a:p>
          <a:p>
            <a:endParaRPr lang="en-US" sz="2000" dirty="0">
              <a:latin typeface="Arial"/>
            </a:endParaRPr>
          </a:p>
          <a:p>
            <a:r>
              <a:rPr lang="en-US" sz="2000" dirty="0">
                <a:latin typeface="Arial"/>
              </a:rPr>
              <a:t>5% of American adults have clinically significant depression per annum and 10% experience this at some point in their </a:t>
            </a:r>
            <a:r>
              <a:rPr lang="en-US" sz="2000" dirty="0" smtClean="0">
                <a:latin typeface="Arial"/>
              </a:rPr>
              <a:t>lives</a:t>
            </a:r>
            <a:r>
              <a:rPr lang="en-US" sz="2000" dirty="0">
                <a:latin typeface="Arial"/>
              </a:rPr>
              <a:t> </a:t>
            </a:r>
            <a:r>
              <a:rPr lang="en-US" sz="2000" dirty="0" smtClean="0">
                <a:latin typeface="Arial"/>
              </a:rPr>
              <a:t>(Narrow et al., 2002).</a:t>
            </a:r>
          </a:p>
          <a:p>
            <a:endParaRPr lang="en-US" sz="2000" dirty="0">
              <a:latin typeface="Arial"/>
            </a:endParaRPr>
          </a:p>
          <a:p>
            <a:r>
              <a:rPr lang="en-US" sz="2000" dirty="0" smtClean="0">
                <a:latin typeface="Arial"/>
              </a:rPr>
              <a:t>One-year prevalence varies from less than 5% for Chinese-Canadians to more than 15% in India (</a:t>
            </a:r>
            <a:r>
              <a:rPr lang="en-US" sz="2000" dirty="0" err="1" smtClean="0">
                <a:latin typeface="Arial"/>
              </a:rPr>
              <a:t>Murali</a:t>
            </a:r>
            <a:r>
              <a:rPr lang="en-US" sz="2000" dirty="0" smtClean="0">
                <a:latin typeface="Arial"/>
              </a:rPr>
              <a:t>, 2001; </a:t>
            </a:r>
            <a:r>
              <a:rPr lang="en-US" sz="2000" dirty="0" err="1" smtClean="0">
                <a:latin typeface="Arial"/>
              </a:rPr>
              <a:t>Tiwari</a:t>
            </a:r>
            <a:r>
              <a:rPr lang="en-US" sz="2000" dirty="0" smtClean="0">
                <a:latin typeface="Arial"/>
              </a:rPr>
              <a:t> &amp; Wang,2006)</a:t>
            </a:r>
            <a:r>
              <a:rPr lang="en-US" sz="2000" dirty="0">
                <a:latin typeface="Arial"/>
              </a:rPr>
              <a:t>. Genetics or Environment</a:t>
            </a:r>
            <a:r>
              <a:rPr lang="en-US" sz="2000" dirty="0" smtClean="0">
                <a:latin typeface="Arial"/>
              </a:rPr>
              <a:t>?</a:t>
            </a:r>
            <a:endParaRPr lang="en-US" sz="2000" dirty="0" smtClean="0">
              <a:latin typeface="Arial"/>
            </a:endParaRPr>
          </a:p>
          <a:p>
            <a:endParaRPr lang="en-US" sz="2000" dirty="0">
              <a:latin typeface="Arial"/>
            </a:endParaRPr>
          </a:p>
          <a:p>
            <a:r>
              <a:rPr lang="en-US" sz="2000" dirty="0" smtClean="0">
                <a:latin typeface="Arial"/>
              </a:rPr>
              <a:t>(But standards for diagnosis vary from country to country also)</a:t>
            </a:r>
            <a:r>
              <a:rPr lang="en-US" sz="2000" dirty="0" smtClean="0">
                <a:latin typeface="Arial"/>
              </a:rPr>
              <a:t>.</a:t>
            </a:r>
            <a:endParaRPr lang="en-US" sz="2000" dirty="0">
              <a:latin typeface="Arial"/>
            </a:endParaRPr>
          </a:p>
          <a:p>
            <a:endParaRPr lang="en-US" sz="2000" dirty="0">
              <a:latin typeface="Arial"/>
            </a:endParaRPr>
          </a:p>
          <a:p>
            <a:r>
              <a:rPr lang="en-US" sz="2000" dirty="0" smtClean="0">
                <a:latin typeface="Arial"/>
              </a:rPr>
              <a:t>Childhood depression rates are equal for boys and girls until age 14 when depression more prevalent in female population (</a:t>
            </a:r>
            <a:r>
              <a:rPr lang="en-US" sz="2000" dirty="0" err="1" smtClean="0">
                <a:latin typeface="Arial"/>
              </a:rPr>
              <a:t>Twenge</a:t>
            </a:r>
            <a:r>
              <a:rPr lang="en-US" sz="2000" dirty="0" smtClean="0">
                <a:latin typeface="Arial"/>
              </a:rPr>
              <a:t> &amp; Nolen-</a:t>
            </a:r>
            <a:r>
              <a:rPr lang="en-US" sz="2000" dirty="0" err="1" smtClean="0">
                <a:latin typeface="Arial"/>
              </a:rPr>
              <a:t>Hoeksema</a:t>
            </a:r>
            <a:r>
              <a:rPr lang="en-US" sz="2000" dirty="0" smtClean="0">
                <a:latin typeface="Arial"/>
              </a:rPr>
              <a:t>, 2002).</a:t>
            </a:r>
            <a:endParaRPr lang="en-US" sz="2000" dirty="0">
              <a:latin typeface="Arial"/>
            </a:endParaRPr>
          </a:p>
        </p:txBody>
      </p:sp>
      <p:sp>
        <p:nvSpPr>
          <p:cNvPr id="2" name="TextBox 1"/>
          <p:cNvSpPr txBox="1"/>
          <p:nvPr/>
        </p:nvSpPr>
        <p:spPr>
          <a:xfrm>
            <a:off x="616892" y="571500"/>
            <a:ext cx="2719039" cy="523220"/>
          </a:xfrm>
          <a:prstGeom prst="rect">
            <a:avLst/>
          </a:prstGeom>
          <a:noFill/>
        </p:spPr>
        <p:txBody>
          <a:bodyPr wrap="none" rtlCol="0">
            <a:spAutoFit/>
          </a:bodyPr>
          <a:lstStyle/>
          <a:p>
            <a:r>
              <a:rPr lang="en-US" sz="2800" dirty="0" smtClean="0">
                <a:latin typeface="Arial"/>
                <a:cs typeface="Arial"/>
              </a:rPr>
              <a:t>Mood Disorders</a:t>
            </a:r>
            <a:endParaRPr lang="en-US" sz="2800" dirty="0">
              <a:latin typeface="Arial"/>
              <a:cs typeface="Arial"/>
            </a:endParaRPr>
          </a:p>
        </p:txBody>
      </p:sp>
      <p:sp>
        <p:nvSpPr>
          <p:cNvPr id="3" name="Slide Number Placeholder 2"/>
          <p:cNvSpPr>
            <a:spLocks noGrp="1"/>
          </p:cNvSpPr>
          <p:nvPr>
            <p:ph type="sldNum" sz="quarter" idx="12"/>
          </p:nvPr>
        </p:nvSpPr>
        <p:spPr/>
        <p:txBody>
          <a:bodyPr/>
          <a:lstStyle/>
          <a:p>
            <a:fld id="{866394F8-48F7-D040-9B4D-EF1459B506CC}" type="slidenum">
              <a:rPr lang="en-US" smtClean="0"/>
              <a:t>5</a:t>
            </a:fld>
            <a:endParaRPr lang="en-US"/>
          </a:p>
        </p:txBody>
      </p:sp>
    </p:spTree>
    <p:extLst>
      <p:ext uri="{BB962C8B-B14F-4D97-AF65-F5344CB8AC3E}">
        <p14:creationId xmlns:p14="http://schemas.microsoft.com/office/powerpoint/2010/main" val="39131307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892" y="1155150"/>
            <a:ext cx="7993708" cy="5016758"/>
          </a:xfrm>
          <a:prstGeom prst="rect">
            <a:avLst/>
          </a:prstGeom>
          <a:noFill/>
        </p:spPr>
        <p:txBody>
          <a:bodyPr wrap="square" rtlCol="0">
            <a:spAutoFit/>
          </a:bodyPr>
          <a:lstStyle/>
          <a:p>
            <a:r>
              <a:rPr lang="en-US" sz="2000" b="1" dirty="0" smtClean="0">
                <a:latin typeface="Arial"/>
              </a:rPr>
              <a:t>Major Depressive Disorder</a:t>
            </a:r>
          </a:p>
          <a:p>
            <a:endParaRPr lang="en-US" sz="2000" dirty="0">
              <a:latin typeface="Arial"/>
            </a:endParaRPr>
          </a:p>
          <a:p>
            <a:r>
              <a:rPr lang="en-US" sz="2000" dirty="0" smtClean="0">
                <a:latin typeface="Arial"/>
              </a:rPr>
              <a:t>It is more common to have episodes of depression separated by periods of normal mood (Klein, 2010) than to have long-term episodes.</a:t>
            </a:r>
          </a:p>
          <a:p>
            <a:endParaRPr lang="en-US" sz="2000" dirty="0">
              <a:latin typeface="Arial"/>
            </a:endParaRPr>
          </a:p>
          <a:p>
            <a:r>
              <a:rPr lang="en-US" sz="2000" dirty="0" smtClean="0">
                <a:latin typeface="Arial"/>
              </a:rPr>
              <a:t>The initial episode tends to be longer and many patients can identify a stressful event that triggered the onset.  For later </a:t>
            </a:r>
            <a:r>
              <a:rPr lang="en-US" sz="2000" dirty="0" smtClean="0">
                <a:latin typeface="Arial"/>
              </a:rPr>
              <a:t>episodes of </a:t>
            </a:r>
            <a:r>
              <a:rPr lang="en-US" sz="2000" dirty="0" smtClean="0">
                <a:latin typeface="Arial"/>
              </a:rPr>
              <a:t>depression patients are less able to identify a </a:t>
            </a:r>
            <a:r>
              <a:rPr lang="en-US" sz="2000" dirty="0" smtClean="0">
                <a:latin typeface="Arial"/>
              </a:rPr>
              <a:t>specific trigger </a:t>
            </a:r>
            <a:r>
              <a:rPr lang="en-US" sz="2000" dirty="0" smtClean="0">
                <a:latin typeface="Arial"/>
              </a:rPr>
              <a:t>(Post, 1992).</a:t>
            </a:r>
          </a:p>
          <a:p>
            <a:endParaRPr lang="en-US" sz="2000" dirty="0">
              <a:latin typeface="Arial"/>
            </a:endParaRPr>
          </a:p>
          <a:p>
            <a:r>
              <a:rPr lang="en-US" sz="2000" dirty="0" smtClean="0">
                <a:latin typeface="Arial"/>
              </a:rPr>
              <a:t>The brain learns how to be depressed and gets better at this over time (Monroe &amp; </a:t>
            </a:r>
            <a:r>
              <a:rPr lang="en-US" sz="2000" dirty="0" err="1" smtClean="0">
                <a:latin typeface="Arial"/>
              </a:rPr>
              <a:t>Harkness</a:t>
            </a:r>
            <a:r>
              <a:rPr lang="en-US" sz="2000" dirty="0" smtClean="0">
                <a:latin typeface="Arial"/>
              </a:rPr>
              <a:t>, 2005).</a:t>
            </a:r>
          </a:p>
          <a:p>
            <a:endParaRPr lang="en-US" sz="2000" dirty="0">
              <a:latin typeface="Arial"/>
            </a:endParaRPr>
          </a:p>
          <a:p>
            <a:r>
              <a:rPr lang="en-US" sz="2000" dirty="0" smtClean="0">
                <a:latin typeface="Arial"/>
              </a:rPr>
              <a:t>The more often you experience an episode the easier it is to have another one (Post &amp; Silberstein, 1994).</a:t>
            </a:r>
            <a:endParaRPr lang="en-US" sz="2000" dirty="0">
              <a:latin typeface="Arial"/>
            </a:endParaRPr>
          </a:p>
        </p:txBody>
      </p:sp>
      <p:sp>
        <p:nvSpPr>
          <p:cNvPr id="2" name="TextBox 1"/>
          <p:cNvSpPr txBox="1"/>
          <p:nvPr/>
        </p:nvSpPr>
        <p:spPr>
          <a:xfrm>
            <a:off x="616892" y="571500"/>
            <a:ext cx="2719039" cy="523220"/>
          </a:xfrm>
          <a:prstGeom prst="rect">
            <a:avLst/>
          </a:prstGeom>
          <a:noFill/>
        </p:spPr>
        <p:txBody>
          <a:bodyPr wrap="none" rtlCol="0">
            <a:spAutoFit/>
          </a:bodyPr>
          <a:lstStyle/>
          <a:p>
            <a:r>
              <a:rPr lang="en-US" sz="2800" dirty="0" smtClean="0">
                <a:latin typeface="Arial"/>
                <a:cs typeface="Arial"/>
              </a:rPr>
              <a:t>Mood Disorders</a:t>
            </a:r>
            <a:endParaRPr lang="en-US" sz="2800" dirty="0">
              <a:latin typeface="Arial"/>
              <a:cs typeface="Arial"/>
            </a:endParaRPr>
          </a:p>
        </p:txBody>
      </p:sp>
      <p:sp>
        <p:nvSpPr>
          <p:cNvPr id="3" name="Slide Number Placeholder 2"/>
          <p:cNvSpPr>
            <a:spLocks noGrp="1"/>
          </p:cNvSpPr>
          <p:nvPr>
            <p:ph type="sldNum" sz="quarter" idx="12"/>
          </p:nvPr>
        </p:nvSpPr>
        <p:spPr/>
        <p:txBody>
          <a:bodyPr/>
          <a:lstStyle/>
          <a:p>
            <a:fld id="{866394F8-48F7-D040-9B4D-EF1459B506CC}" type="slidenum">
              <a:rPr lang="en-US" smtClean="0"/>
              <a:t>6</a:t>
            </a:fld>
            <a:endParaRPr lang="en-US"/>
          </a:p>
        </p:txBody>
      </p:sp>
    </p:spTree>
    <p:extLst>
      <p:ext uri="{BB962C8B-B14F-4D97-AF65-F5344CB8AC3E}">
        <p14:creationId xmlns:p14="http://schemas.microsoft.com/office/powerpoint/2010/main" val="7787072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892" y="1155150"/>
            <a:ext cx="7993708" cy="5016758"/>
          </a:xfrm>
          <a:prstGeom prst="rect">
            <a:avLst/>
          </a:prstGeom>
          <a:noFill/>
        </p:spPr>
        <p:txBody>
          <a:bodyPr wrap="square" rtlCol="0">
            <a:spAutoFit/>
          </a:bodyPr>
          <a:lstStyle/>
          <a:p>
            <a:r>
              <a:rPr lang="en-US" sz="2000" b="1" dirty="0" smtClean="0">
                <a:latin typeface="Arial"/>
              </a:rPr>
              <a:t>Major Depressive Disorder</a:t>
            </a:r>
          </a:p>
          <a:p>
            <a:endParaRPr lang="en-US" sz="2000" dirty="0">
              <a:latin typeface="Arial"/>
            </a:endParaRPr>
          </a:p>
          <a:p>
            <a:r>
              <a:rPr lang="en-US" sz="2000" dirty="0" smtClean="0">
                <a:latin typeface="Arial"/>
              </a:rPr>
              <a:t>Genetics:</a:t>
            </a:r>
          </a:p>
          <a:p>
            <a:endParaRPr lang="en-US" sz="2000" dirty="0">
              <a:latin typeface="Arial"/>
            </a:endParaRPr>
          </a:p>
          <a:p>
            <a:r>
              <a:rPr lang="en-US" sz="2000" dirty="0" smtClean="0">
                <a:latin typeface="Arial"/>
              </a:rPr>
              <a:t>Studies with twins and adopted children suggest moderate </a:t>
            </a:r>
            <a:r>
              <a:rPr lang="en-US" sz="2000" dirty="0" smtClean="0">
                <a:latin typeface="Arial"/>
              </a:rPr>
              <a:t>degree of heritability for depression (Shih et al., 2004).</a:t>
            </a:r>
          </a:p>
          <a:p>
            <a:endParaRPr lang="en-US" sz="2000" dirty="0">
              <a:latin typeface="Arial"/>
            </a:endParaRPr>
          </a:p>
          <a:p>
            <a:r>
              <a:rPr lang="en-US" sz="2000" dirty="0" smtClean="0">
                <a:latin typeface="Arial"/>
              </a:rPr>
              <a:t>But</a:t>
            </a:r>
          </a:p>
          <a:p>
            <a:endParaRPr lang="en-US" sz="2000" dirty="0">
              <a:latin typeface="Arial"/>
            </a:endParaRPr>
          </a:p>
          <a:p>
            <a:r>
              <a:rPr lang="en-US" sz="2000" dirty="0" smtClean="0">
                <a:latin typeface="Arial"/>
              </a:rPr>
              <a:t> </a:t>
            </a:r>
            <a:r>
              <a:rPr lang="en-US" sz="2000" dirty="0">
                <a:latin typeface="Arial"/>
              </a:rPr>
              <a:t>N</a:t>
            </a:r>
            <a:r>
              <a:rPr lang="en-US" sz="2000" dirty="0" smtClean="0">
                <a:latin typeface="Arial"/>
              </a:rPr>
              <a:t>o </a:t>
            </a:r>
            <a:r>
              <a:rPr lang="en-US" sz="2000" dirty="0" smtClean="0">
                <a:latin typeface="Arial"/>
              </a:rPr>
              <a:t>one gene shows a strong link to depression (Camp et al., 2005).</a:t>
            </a:r>
          </a:p>
          <a:p>
            <a:endParaRPr lang="en-US" sz="2000" dirty="0">
              <a:latin typeface="Arial"/>
            </a:endParaRPr>
          </a:p>
          <a:p>
            <a:r>
              <a:rPr lang="en-US" sz="2000" dirty="0" smtClean="0">
                <a:latin typeface="Arial"/>
              </a:rPr>
              <a:t>Genetic link may be masked by different onset types.</a:t>
            </a:r>
          </a:p>
          <a:p>
            <a:endParaRPr lang="en-US" sz="2000" dirty="0">
              <a:latin typeface="Arial"/>
            </a:endParaRPr>
          </a:p>
          <a:p>
            <a:r>
              <a:rPr lang="en-US" sz="2000" dirty="0" smtClean="0">
                <a:latin typeface="Arial"/>
              </a:rPr>
              <a:t>Early Onset (Before Age 30)</a:t>
            </a:r>
          </a:p>
          <a:p>
            <a:r>
              <a:rPr lang="en-US" sz="2000" dirty="0" smtClean="0">
                <a:latin typeface="Arial"/>
              </a:rPr>
              <a:t>Late Onset (Particularly post 45 years of age)</a:t>
            </a:r>
          </a:p>
          <a:p>
            <a:endParaRPr lang="en-US" sz="2000" dirty="0">
              <a:latin typeface="Arial"/>
            </a:endParaRPr>
          </a:p>
        </p:txBody>
      </p:sp>
      <p:sp>
        <p:nvSpPr>
          <p:cNvPr id="2" name="TextBox 1"/>
          <p:cNvSpPr txBox="1"/>
          <p:nvPr/>
        </p:nvSpPr>
        <p:spPr>
          <a:xfrm>
            <a:off x="616892" y="571500"/>
            <a:ext cx="2719039" cy="523220"/>
          </a:xfrm>
          <a:prstGeom prst="rect">
            <a:avLst/>
          </a:prstGeom>
          <a:noFill/>
        </p:spPr>
        <p:txBody>
          <a:bodyPr wrap="none" rtlCol="0">
            <a:spAutoFit/>
          </a:bodyPr>
          <a:lstStyle/>
          <a:p>
            <a:r>
              <a:rPr lang="en-US" sz="2800" dirty="0" smtClean="0">
                <a:latin typeface="Arial"/>
                <a:cs typeface="Arial"/>
              </a:rPr>
              <a:t>Mood Disorders</a:t>
            </a:r>
            <a:endParaRPr lang="en-US" sz="2800" dirty="0">
              <a:latin typeface="Arial"/>
              <a:cs typeface="Arial"/>
            </a:endParaRPr>
          </a:p>
        </p:txBody>
      </p:sp>
      <p:sp>
        <p:nvSpPr>
          <p:cNvPr id="3" name="Slide Number Placeholder 2"/>
          <p:cNvSpPr>
            <a:spLocks noGrp="1"/>
          </p:cNvSpPr>
          <p:nvPr>
            <p:ph type="sldNum" sz="quarter" idx="12"/>
          </p:nvPr>
        </p:nvSpPr>
        <p:spPr/>
        <p:txBody>
          <a:bodyPr/>
          <a:lstStyle/>
          <a:p>
            <a:fld id="{866394F8-48F7-D040-9B4D-EF1459B506CC}" type="slidenum">
              <a:rPr lang="en-US" smtClean="0"/>
              <a:t>7</a:t>
            </a:fld>
            <a:endParaRPr lang="en-US"/>
          </a:p>
        </p:txBody>
      </p:sp>
    </p:spTree>
    <p:extLst>
      <p:ext uri="{BB962C8B-B14F-4D97-AF65-F5344CB8AC3E}">
        <p14:creationId xmlns:p14="http://schemas.microsoft.com/office/powerpoint/2010/main" val="34374591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892" y="1155150"/>
            <a:ext cx="7993708" cy="4708981"/>
          </a:xfrm>
          <a:prstGeom prst="rect">
            <a:avLst/>
          </a:prstGeom>
          <a:noFill/>
        </p:spPr>
        <p:txBody>
          <a:bodyPr wrap="square" rtlCol="0">
            <a:spAutoFit/>
          </a:bodyPr>
          <a:lstStyle/>
          <a:p>
            <a:r>
              <a:rPr lang="en-US" sz="2000" b="1" dirty="0" smtClean="0">
                <a:latin typeface="Arial"/>
              </a:rPr>
              <a:t>Major Depressive Disorder</a:t>
            </a:r>
          </a:p>
          <a:p>
            <a:endParaRPr lang="en-US" sz="2000" dirty="0">
              <a:latin typeface="Arial"/>
            </a:endParaRPr>
          </a:p>
          <a:p>
            <a:r>
              <a:rPr lang="en-US" sz="2000" dirty="0" smtClean="0">
                <a:latin typeface="Arial"/>
              </a:rPr>
              <a:t>Genetics:</a:t>
            </a:r>
          </a:p>
          <a:p>
            <a:endParaRPr lang="en-US" sz="2000" dirty="0">
              <a:latin typeface="Arial"/>
            </a:endParaRPr>
          </a:p>
          <a:p>
            <a:r>
              <a:rPr lang="en-US" sz="2000" dirty="0" smtClean="0">
                <a:latin typeface="Arial"/>
              </a:rPr>
              <a:t>Early Onset</a:t>
            </a:r>
          </a:p>
          <a:p>
            <a:endParaRPr lang="en-US" sz="2000" dirty="0">
              <a:latin typeface="Arial"/>
            </a:endParaRPr>
          </a:p>
          <a:p>
            <a:r>
              <a:rPr lang="en-US" sz="2000" dirty="0" smtClean="0">
                <a:latin typeface="Arial"/>
              </a:rPr>
              <a:t>High probability </a:t>
            </a:r>
            <a:r>
              <a:rPr lang="en-US" sz="2000" dirty="0" smtClean="0">
                <a:latin typeface="Arial"/>
              </a:rPr>
              <a:t>(40-50%) of </a:t>
            </a:r>
            <a:r>
              <a:rPr lang="en-US" sz="2000" dirty="0" smtClean="0">
                <a:latin typeface="Arial"/>
              </a:rPr>
              <a:t>other relatives with </a:t>
            </a:r>
            <a:r>
              <a:rPr lang="en-US" sz="2000" dirty="0" smtClean="0">
                <a:latin typeface="Arial"/>
              </a:rPr>
              <a:t>depression (</a:t>
            </a:r>
            <a:r>
              <a:rPr lang="en-US" sz="2000" dirty="0" err="1" smtClean="0">
                <a:latin typeface="Arial"/>
              </a:rPr>
              <a:t>Bierut</a:t>
            </a:r>
            <a:r>
              <a:rPr lang="en-US" sz="2000" dirty="0" smtClean="0">
                <a:latin typeface="Arial"/>
              </a:rPr>
              <a:t> et al., 1999).</a:t>
            </a:r>
          </a:p>
          <a:p>
            <a:endParaRPr lang="en-US" sz="2000" dirty="0">
              <a:latin typeface="Arial"/>
            </a:endParaRPr>
          </a:p>
          <a:p>
            <a:r>
              <a:rPr lang="en-US" sz="2000" dirty="0" smtClean="0">
                <a:latin typeface="Arial"/>
              </a:rPr>
              <a:t>But also high probability of relatives with: anxiety </a:t>
            </a:r>
            <a:r>
              <a:rPr lang="en-US" sz="2000" dirty="0" smtClean="0">
                <a:latin typeface="Arial"/>
              </a:rPr>
              <a:t>disorders, attention-deficit disorder, obsessive-compulsive disorder, bulimia, </a:t>
            </a:r>
            <a:r>
              <a:rPr lang="en-US" sz="2000" dirty="0" smtClean="0">
                <a:latin typeface="Arial"/>
              </a:rPr>
              <a:t>migraine headaches, alcohol </a:t>
            </a:r>
            <a:r>
              <a:rPr lang="en-US" sz="2000" dirty="0" smtClean="0">
                <a:latin typeface="Arial"/>
              </a:rPr>
              <a:t>or drug abuse and irritable bowel syndrome (Fu et al., 2002).</a:t>
            </a:r>
          </a:p>
          <a:p>
            <a:endParaRPr lang="en-US" sz="2000" dirty="0">
              <a:latin typeface="Arial"/>
            </a:endParaRPr>
          </a:p>
          <a:p>
            <a:r>
              <a:rPr lang="en-US" sz="2000" dirty="0" smtClean="0">
                <a:latin typeface="Arial"/>
              </a:rPr>
              <a:t>.</a:t>
            </a:r>
            <a:endParaRPr lang="en-US" sz="2000" dirty="0">
              <a:latin typeface="Arial"/>
            </a:endParaRPr>
          </a:p>
        </p:txBody>
      </p:sp>
      <p:sp>
        <p:nvSpPr>
          <p:cNvPr id="2" name="TextBox 1"/>
          <p:cNvSpPr txBox="1"/>
          <p:nvPr/>
        </p:nvSpPr>
        <p:spPr>
          <a:xfrm>
            <a:off x="616892" y="571500"/>
            <a:ext cx="2719039" cy="523220"/>
          </a:xfrm>
          <a:prstGeom prst="rect">
            <a:avLst/>
          </a:prstGeom>
          <a:noFill/>
        </p:spPr>
        <p:txBody>
          <a:bodyPr wrap="none" rtlCol="0">
            <a:spAutoFit/>
          </a:bodyPr>
          <a:lstStyle/>
          <a:p>
            <a:r>
              <a:rPr lang="en-US" sz="2800" dirty="0" smtClean="0">
                <a:latin typeface="Arial"/>
                <a:cs typeface="Arial"/>
              </a:rPr>
              <a:t>Mood Disorders</a:t>
            </a:r>
            <a:endParaRPr lang="en-US" sz="2800" dirty="0">
              <a:latin typeface="Arial"/>
              <a:cs typeface="Arial"/>
            </a:endParaRPr>
          </a:p>
        </p:txBody>
      </p:sp>
      <p:sp>
        <p:nvSpPr>
          <p:cNvPr id="3" name="Slide Number Placeholder 2"/>
          <p:cNvSpPr>
            <a:spLocks noGrp="1"/>
          </p:cNvSpPr>
          <p:nvPr>
            <p:ph type="sldNum" sz="quarter" idx="12"/>
          </p:nvPr>
        </p:nvSpPr>
        <p:spPr/>
        <p:txBody>
          <a:bodyPr/>
          <a:lstStyle/>
          <a:p>
            <a:fld id="{866394F8-48F7-D040-9B4D-EF1459B506CC}" type="slidenum">
              <a:rPr lang="en-US" smtClean="0"/>
              <a:t>8</a:t>
            </a:fld>
            <a:endParaRPr lang="en-US"/>
          </a:p>
        </p:txBody>
      </p:sp>
    </p:spTree>
    <p:extLst>
      <p:ext uri="{BB962C8B-B14F-4D97-AF65-F5344CB8AC3E}">
        <p14:creationId xmlns:p14="http://schemas.microsoft.com/office/powerpoint/2010/main" val="35518995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892" y="1155150"/>
            <a:ext cx="7993708" cy="4093428"/>
          </a:xfrm>
          <a:prstGeom prst="rect">
            <a:avLst/>
          </a:prstGeom>
          <a:noFill/>
        </p:spPr>
        <p:txBody>
          <a:bodyPr wrap="square" rtlCol="0">
            <a:spAutoFit/>
          </a:bodyPr>
          <a:lstStyle/>
          <a:p>
            <a:r>
              <a:rPr lang="en-US" sz="2000" b="1" dirty="0" smtClean="0">
                <a:latin typeface="Arial"/>
              </a:rPr>
              <a:t>Major Depressive Disorder</a:t>
            </a:r>
          </a:p>
          <a:p>
            <a:endParaRPr lang="en-US" sz="2000" dirty="0">
              <a:latin typeface="Arial"/>
            </a:endParaRPr>
          </a:p>
          <a:p>
            <a:r>
              <a:rPr lang="en-US" sz="2000" dirty="0" smtClean="0">
                <a:latin typeface="Arial"/>
              </a:rPr>
              <a:t>Genetics:</a:t>
            </a:r>
          </a:p>
          <a:p>
            <a:endParaRPr lang="en-US" sz="2000" dirty="0">
              <a:latin typeface="Arial"/>
            </a:endParaRPr>
          </a:p>
          <a:p>
            <a:r>
              <a:rPr lang="en-US" sz="2000" dirty="0" smtClean="0">
                <a:latin typeface="Arial"/>
              </a:rPr>
              <a:t>Late Onset</a:t>
            </a:r>
          </a:p>
          <a:p>
            <a:endParaRPr lang="en-US" sz="2000" dirty="0">
              <a:latin typeface="Arial"/>
            </a:endParaRPr>
          </a:p>
          <a:p>
            <a:r>
              <a:rPr lang="en-US" sz="2000" dirty="0" smtClean="0">
                <a:latin typeface="Arial"/>
              </a:rPr>
              <a:t>High probability of relatives with circulatory problems (</a:t>
            </a:r>
            <a:r>
              <a:rPr lang="en-US" sz="2000" dirty="0" err="1" smtClean="0">
                <a:latin typeface="Arial"/>
              </a:rPr>
              <a:t>Kendler</a:t>
            </a:r>
            <a:r>
              <a:rPr lang="en-US" sz="2000" dirty="0" smtClean="0">
                <a:latin typeface="Arial"/>
              </a:rPr>
              <a:t> et al., 2009).</a:t>
            </a:r>
          </a:p>
          <a:p>
            <a:endParaRPr lang="en-US" sz="2000" dirty="0">
              <a:latin typeface="Arial"/>
            </a:endParaRPr>
          </a:p>
          <a:p>
            <a:r>
              <a:rPr lang="en-US" sz="2000" dirty="0" smtClean="0">
                <a:latin typeface="Arial"/>
              </a:rPr>
              <a:t>Need to distinguish between onset times when searching for a genetic link to depression</a:t>
            </a:r>
            <a:r>
              <a:rPr lang="en-US" sz="2000" dirty="0" smtClean="0">
                <a:latin typeface="Arial"/>
              </a:rPr>
              <a:t>.</a:t>
            </a:r>
          </a:p>
          <a:p>
            <a:endParaRPr lang="en-US" sz="2000" dirty="0">
              <a:latin typeface="Arial"/>
            </a:endParaRPr>
          </a:p>
          <a:p>
            <a:r>
              <a:rPr lang="en-US" sz="2000" dirty="0" smtClean="0">
                <a:latin typeface="Arial"/>
              </a:rPr>
              <a:t>Perhaps the effect of a gene varies with the environment?</a:t>
            </a:r>
            <a:endParaRPr lang="en-US" sz="2000" dirty="0">
              <a:latin typeface="Arial"/>
            </a:endParaRPr>
          </a:p>
        </p:txBody>
      </p:sp>
      <p:sp>
        <p:nvSpPr>
          <p:cNvPr id="2" name="TextBox 1"/>
          <p:cNvSpPr txBox="1"/>
          <p:nvPr/>
        </p:nvSpPr>
        <p:spPr>
          <a:xfrm>
            <a:off x="616892" y="571500"/>
            <a:ext cx="2719039" cy="523220"/>
          </a:xfrm>
          <a:prstGeom prst="rect">
            <a:avLst/>
          </a:prstGeom>
          <a:noFill/>
        </p:spPr>
        <p:txBody>
          <a:bodyPr wrap="none" rtlCol="0">
            <a:spAutoFit/>
          </a:bodyPr>
          <a:lstStyle/>
          <a:p>
            <a:r>
              <a:rPr lang="en-US" sz="2800" dirty="0" smtClean="0">
                <a:latin typeface="Arial"/>
                <a:cs typeface="Arial"/>
              </a:rPr>
              <a:t>Mood Disorders</a:t>
            </a:r>
            <a:endParaRPr lang="en-US" sz="2800" dirty="0">
              <a:latin typeface="Arial"/>
              <a:cs typeface="Arial"/>
            </a:endParaRPr>
          </a:p>
        </p:txBody>
      </p:sp>
      <p:sp>
        <p:nvSpPr>
          <p:cNvPr id="3" name="Slide Number Placeholder 2"/>
          <p:cNvSpPr>
            <a:spLocks noGrp="1"/>
          </p:cNvSpPr>
          <p:nvPr>
            <p:ph type="sldNum" sz="quarter" idx="12"/>
          </p:nvPr>
        </p:nvSpPr>
        <p:spPr/>
        <p:txBody>
          <a:bodyPr/>
          <a:lstStyle/>
          <a:p>
            <a:fld id="{866394F8-48F7-D040-9B4D-EF1459B506CC}" type="slidenum">
              <a:rPr lang="en-US" smtClean="0"/>
              <a:t>9</a:t>
            </a:fld>
            <a:endParaRPr lang="en-US"/>
          </a:p>
        </p:txBody>
      </p:sp>
    </p:spTree>
    <p:extLst>
      <p:ext uri="{BB962C8B-B14F-4D97-AF65-F5344CB8AC3E}">
        <p14:creationId xmlns:p14="http://schemas.microsoft.com/office/powerpoint/2010/main" val="17435128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6298</TotalTime>
  <Words>3755</Words>
  <Application>Microsoft Macintosh PowerPoint</Application>
  <PresentationFormat>On-screen Show (4:3)</PresentationFormat>
  <Paragraphs>566</Paragraphs>
  <Slides>44</Slides>
  <Notes>40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UoB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Turk</dc:creator>
  <cp:lastModifiedBy>Dave Turk</cp:lastModifiedBy>
  <cp:revision>90</cp:revision>
  <dcterms:created xsi:type="dcterms:W3CDTF">2014-04-15T09:29:26Z</dcterms:created>
  <dcterms:modified xsi:type="dcterms:W3CDTF">2015-04-21T22:01:22Z</dcterms:modified>
</cp:coreProperties>
</file>