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Microsoft_Equation1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7" r:id="rId12"/>
    <p:sldId id="268" r:id="rId13"/>
    <p:sldId id="272" r:id="rId14"/>
    <p:sldId id="269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56" autoAdjust="0"/>
  </p:normalViewPr>
  <p:slideViewPr>
    <p:cSldViewPr snapToGrid="0" snapToObjects="1">
      <p:cViewPr>
        <p:scale>
          <a:sx n="85" d="100"/>
          <a:sy n="85" d="100"/>
        </p:scale>
        <p:origin x="-1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6" Type="http://schemas.openxmlformats.org/officeDocument/2006/relationships/image" Target="../media/image51.emf"/><Relationship Id="rId1" Type="http://schemas.openxmlformats.org/officeDocument/2006/relationships/image" Target="../media/image30.emf"/><Relationship Id="rId2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8" Type="http://schemas.openxmlformats.org/officeDocument/2006/relationships/image" Target="../media/image45.emf"/><Relationship Id="rId9" Type="http://schemas.openxmlformats.org/officeDocument/2006/relationships/image" Target="../media/image37.emf"/><Relationship Id="rId10" Type="http://schemas.openxmlformats.org/officeDocument/2006/relationships/image" Target="../media/image46.emf"/><Relationship Id="rId1" Type="http://schemas.openxmlformats.org/officeDocument/2006/relationships/image" Target="../media/image30.emf"/><Relationship Id="rId2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08/12/2013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08/12/2013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EMAT10001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Probability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20" Type="http://schemas.openxmlformats.org/officeDocument/2006/relationships/image" Target="../media/image38.emf"/><Relationship Id="rId10" Type="http://schemas.openxmlformats.org/officeDocument/2006/relationships/image" Target="../media/image33.emf"/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6.e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19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20" Type="http://schemas.openxmlformats.org/officeDocument/2006/relationships/image" Target="../media/image37.emf"/><Relationship Id="rId21" Type="http://schemas.openxmlformats.org/officeDocument/2006/relationships/oleObject" Target="../embeddings/oleObject45.bin"/><Relationship Id="rId22" Type="http://schemas.openxmlformats.org/officeDocument/2006/relationships/image" Target="../media/image46.emf"/><Relationship Id="rId10" Type="http://schemas.openxmlformats.org/officeDocument/2006/relationships/image" Target="../media/image41.emf"/><Relationship Id="rId11" Type="http://schemas.openxmlformats.org/officeDocument/2006/relationships/oleObject" Target="../embeddings/oleObject41.bin"/><Relationship Id="rId12" Type="http://schemas.openxmlformats.org/officeDocument/2006/relationships/image" Target="../media/image42.emf"/><Relationship Id="rId13" Type="http://schemas.openxmlformats.org/officeDocument/2006/relationships/oleObject" Target="../embeddings/oleObject42.bin"/><Relationship Id="rId14" Type="http://schemas.openxmlformats.org/officeDocument/2006/relationships/image" Target="../media/image43.emf"/><Relationship Id="rId15" Type="http://schemas.openxmlformats.org/officeDocument/2006/relationships/oleObject" Target="../embeddings/Microsoft_Equation1.bin"/><Relationship Id="rId16" Type="http://schemas.openxmlformats.org/officeDocument/2006/relationships/image" Target="../media/image44.emf"/><Relationship Id="rId17" Type="http://schemas.openxmlformats.org/officeDocument/2006/relationships/oleObject" Target="../embeddings/oleObject43.bin"/><Relationship Id="rId18" Type="http://schemas.openxmlformats.org/officeDocument/2006/relationships/image" Target="../media/image45.emf"/><Relationship Id="rId19" Type="http://schemas.openxmlformats.org/officeDocument/2006/relationships/oleObject" Target="../embeddings/oleObject4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49.emf"/><Relationship Id="rId13" Type="http://schemas.openxmlformats.org/officeDocument/2006/relationships/oleObject" Target="../embeddings/oleObject52.bin"/><Relationship Id="rId14" Type="http://schemas.openxmlformats.org/officeDocument/2006/relationships/image" Target="../media/image50.emf"/><Relationship Id="rId15" Type="http://schemas.openxmlformats.org/officeDocument/2006/relationships/oleObject" Target="../embeddings/oleObject53.bin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6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48.bin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8.emf"/><Relationship Id="rId10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57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5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61.bin"/><Relationship Id="rId6" Type="http://schemas.openxmlformats.org/officeDocument/2006/relationships/image" Target="../media/image60.e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6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oleObject" Target="../embeddings/oleObject22.bin"/><Relationship Id="rId13" Type="http://schemas.openxmlformats.org/officeDocument/2006/relationships/image" Target="../media/image24.emf"/><Relationship Id="rId14" Type="http://schemas.openxmlformats.org/officeDocument/2006/relationships/oleObject" Target="../embeddings/oleObject23.bin"/><Relationship Id="rId15" Type="http://schemas.openxmlformats.org/officeDocument/2006/relationships/image" Target="../media/image25.emf"/><Relationship Id="rId16" Type="http://schemas.openxmlformats.org/officeDocument/2006/relationships/oleObject" Target="../embeddings/oleObject24.bin"/><Relationship Id="rId17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gif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EMAT10001: Dealing with Uncertainty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6496"/>
            <a:ext cx="6400800" cy="7152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Probability 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4288452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OR That Event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59029" y="2121645"/>
            <a:ext cx="2446080" cy="2263120"/>
            <a:chOff x="572146" y="1927412"/>
            <a:chExt cx="2446080" cy="2263120"/>
          </a:xfrm>
        </p:grpSpPr>
        <p:sp>
          <p:nvSpPr>
            <p:cNvPr id="7" name="TextBox 6"/>
            <p:cNvSpPr txBox="1"/>
            <p:nvPr/>
          </p:nvSpPr>
          <p:spPr>
            <a:xfrm>
              <a:off x="1135529" y="2360706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HHT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1470" y="2902134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THH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988" y="2883926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HTH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5529" y="3407146"/>
              <a:ext cx="855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HHH</a:t>
              </a:r>
              <a:endParaRPr lang="en-US" sz="2800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592346"/>
                </p:ext>
              </p:extLst>
            </p:nvPr>
          </p:nvGraphicFramePr>
          <p:xfrm>
            <a:off x="2276302" y="2360706"/>
            <a:ext cx="4445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5" name="Equation" r:id="rId3" imgW="190500" imgH="215900" progId="Equation.3">
                    <p:embed/>
                  </p:oleObj>
                </mc:Choice>
                <mc:Fallback>
                  <p:oleObj name="Equation" r:id="rId3" imgW="1905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6302" y="2360706"/>
                          <a:ext cx="444500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11"/>
            <p:cNvSpPr/>
            <p:nvPr/>
          </p:nvSpPr>
          <p:spPr>
            <a:xfrm>
              <a:off x="572146" y="1927412"/>
              <a:ext cx="2446080" cy="2263120"/>
            </a:xfrm>
            <a:custGeom>
              <a:avLst/>
              <a:gdLst>
                <a:gd name="connsiteX0" fmla="*/ 2445972 w 2446080"/>
                <a:gd name="connsiteY0" fmla="*/ 268941 h 2263120"/>
                <a:gd name="connsiteX1" fmla="*/ 1235736 w 2446080"/>
                <a:gd name="connsiteY1" fmla="*/ 59764 h 2263120"/>
                <a:gd name="connsiteX2" fmla="*/ 189854 w 2446080"/>
                <a:gd name="connsiteY2" fmla="*/ 597647 h 2263120"/>
                <a:gd name="connsiteX3" fmla="*/ 70325 w 2446080"/>
                <a:gd name="connsiteY3" fmla="*/ 1748117 h 2263120"/>
                <a:gd name="connsiteX4" fmla="*/ 966795 w 2446080"/>
                <a:gd name="connsiteY4" fmla="*/ 2256117 h 2263120"/>
                <a:gd name="connsiteX5" fmla="*/ 2027619 w 2446080"/>
                <a:gd name="connsiteY5" fmla="*/ 1957294 h 2263120"/>
                <a:gd name="connsiteX6" fmla="*/ 2445972 w 2446080"/>
                <a:gd name="connsiteY6" fmla="*/ 821764 h 2263120"/>
                <a:gd name="connsiteX7" fmla="*/ 2072442 w 2446080"/>
                <a:gd name="connsiteY7" fmla="*/ 0 h 226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6080" h="2263120">
                  <a:moveTo>
                    <a:pt x="2445972" y="268941"/>
                  </a:moveTo>
                  <a:cubicBezTo>
                    <a:pt x="2028864" y="136960"/>
                    <a:pt x="1611756" y="4980"/>
                    <a:pt x="1235736" y="59764"/>
                  </a:cubicBezTo>
                  <a:cubicBezTo>
                    <a:pt x="859716" y="114548"/>
                    <a:pt x="384089" y="316255"/>
                    <a:pt x="189854" y="597647"/>
                  </a:cubicBezTo>
                  <a:cubicBezTo>
                    <a:pt x="-4381" y="879039"/>
                    <a:pt x="-59165" y="1471705"/>
                    <a:pt x="70325" y="1748117"/>
                  </a:cubicBezTo>
                  <a:cubicBezTo>
                    <a:pt x="199815" y="2024529"/>
                    <a:pt x="640579" y="2221254"/>
                    <a:pt x="966795" y="2256117"/>
                  </a:cubicBezTo>
                  <a:cubicBezTo>
                    <a:pt x="1293011" y="2290980"/>
                    <a:pt x="1781090" y="2196353"/>
                    <a:pt x="2027619" y="1957294"/>
                  </a:cubicBezTo>
                  <a:cubicBezTo>
                    <a:pt x="2274148" y="1718235"/>
                    <a:pt x="2438502" y="1147980"/>
                    <a:pt x="2445972" y="821764"/>
                  </a:cubicBezTo>
                  <a:cubicBezTo>
                    <a:pt x="2453442" y="495548"/>
                    <a:pt x="2072442" y="0"/>
                    <a:pt x="2072442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3081" y="3771985"/>
            <a:ext cx="2388465" cy="2002956"/>
            <a:chOff x="631234" y="1927410"/>
            <a:chExt cx="2388465" cy="2002956"/>
          </a:xfrm>
        </p:grpSpPr>
        <p:sp>
          <p:nvSpPr>
            <p:cNvPr id="15" name="TextBox 14"/>
            <p:cNvSpPr txBox="1"/>
            <p:nvPr/>
          </p:nvSpPr>
          <p:spPr>
            <a:xfrm>
              <a:off x="1135529" y="2360706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HTT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7264" y="2902134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THT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3129" y="2883926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</a:t>
              </a:r>
              <a:r>
                <a:rPr lang="en-US" sz="2800" dirty="0" smtClean="0"/>
                <a:t>TH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5529" y="3407146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180083"/>
                </p:ext>
              </p:extLst>
            </p:nvPr>
          </p:nvGraphicFramePr>
          <p:xfrm>
            <a:off x="2276302" y="2360706"/>
            <a:ext cx="4445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6" name="Equation" r:id="rId5" imgW="190500" imgH="215900" progId="Equation.3">
                    <p:embed/>
                  </p:oleObj>
                </mc:Choice>
                <mc:Fallback>
                  <p:oleObj name="Equation" r:id="rId5" imgW="1905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76302" y="2360706"/>
                          <a:ext cx="444500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Freeform 19"/>
            <p:cNvSpPr/>
            <p:nvPr/>
          </p:nvSpPr>
          <p:spPr>
            <a:xfrm>
              <a:off x="631234" y="1927410"/>
              <a:ext cx="2388465" cy="1847781"/>
            </a:xfrm>
            <a:custGeom>
              <a:avLst/>
              <a:gdLst>
                <a:gd name="connsiteX0" fmla="*/ 2445972 w 2446080"/>
                <a:gd name="connsiteY0" fmla="*/ 268941 h 2263120"/>
                <a:gd name="connsiteX1" fmla="*/ 1235736 w 2446080"/>
                <a:gd name="connsiteY1" fmla="*/ 59764 h 2263120"/>
                <a:gd name="connsiteX2" fmla="*/ 189854 w 2446080"/>
                <a:gd name="connsiteY2" fmla="*/ 597647 h 2263120"/>
                <a:gd name="connsiteX3" fmla="*/ 70325 w 2446080"/>
                <a:gd name="connsiteY3" fmla="*/ 1748117 h 2263120"/>
                <a:gd name="connsiteX4" fmla="*/ 966795 w 2446080"/>
                <a:gd name="connsiteY4" fmla="*/ 2256117 h 2263120"/>
                <a:gd name="connsiteX5" fmla="*/ 2027619 w 2446080"/>
                <a:gd name="connsiteY5" fmla="*/ 1957294 h 2263120"/>
                <a:gd name="connsiteX6" fmla="*/ 2445972 w 2446080"/>
                <a:gd name="connsiteY6" fmla="*/ 821764 h 2263120"/>
                <a:gd name="connsiteX7" fmla="*/ 2072442 w 2446080"/>
                <a:gd name="connsiteY7" fmla="*/ 0 h 2263120"/>
                <a:gd name="connsiteX0" fmla="*/ 2445972 w 2447553"/>
                <a:gd name="connsiteY0" fmla="*/ 268941 h 2256287"/>
                <a:gd name="connsiteX1" fmla="*/ 1235736 w 2447553"/>
                <a:gd name="connsiteY1" fmla="*/ 59764 h 2256287"/>
                <a:gd name="connsiteX2" fmla="*/ 189854 w 2447553"/>
                <a:gd name="connsiteY2" fmla="*/ 597647 h 2256287"/>
                <a:gd name="connsiteX3" fmla="*/ 70325 w 2447553"/>
                <a:gd name="connsiteY3" fmla="*/ 1748117 h 2256287"/>
                <a:gd name="connsiteX4" fmla="*/ 966795 w 2447553"/>
                <a:gd name="connsiteY4" fmla="*/ 2256117 h 2256287"/>
                <a:gd name="connsiteX5" fmla="*/ 1893148 w 2447553"/>
                <a:gd name="connsiteY5" fmla="*/ 1703294 h 2256287"/>
                <a:gd name="connsiteX6" fmla="*/ 2445972 w 2447553"/>
                <a:gd name="connsiteY6" fmla="*/ 821764 h 2256287"/>
                <a:gd name="connsiteX7" fmla="*/ 2072442 w 2447553"/>
                <a:gd name="connsiteY7" fmla="*/ 0 h 2256287"/>
                <a:gd name="connsiteX0" fmla="*/ 2445972 w 2447553"/>
                <a:gd name="connsiteY0" fmla="*/ 268941 h 1865770"/>
                <a:gd name="connsiteX1" fmla="*/ 1235736 w 2447553"/>
                <a:gd name="connsiteY1" fmla="*/ 59764 h 1865770"/>
                <a:gd name="connsiteX2" fmla="*/ 189854 w 2447553"/>
                <a:gd name="connsiteY2" fmla="*/ 597647 h 1865770"/>
                <a:gd name="connsiteX3" fmla="*/ 70325 w 2447553"/>
                <a:gd name="connsiteY3" fmla="*/ 1748117 h 1865770"/>
                <a:gd name="connsiteX4" fmla="*/ 966795 w 2447553"/>
                <a:gd name="connsiteY4" fmla="*/ 1822823 h 1865770"/>
                <a:gd name="connsiteX5" fmla="*/ 1893148 w 2447553"/>
                <a:gd name="connsiteY5" fmla="*/ 1703294 h 1865770"/>
                <a:gd name="connsiteX6" fmla="*/ 2445972 w 2447553"/>
                <a:gd name="connsiteY6" fmla="*/ 821764 h 1865770"/>
                <a:gd name="connsiteX7" fmla="*/ 2072442 w 2447553"/>
                <a:gd name="connsiteY7" fmla="*/ 0 h 1865770"/>
                <a:gd name="connsiteX0" fmla="*/ 2386884 w 2388465"/>
                <a:gd name="connsiteY0" fmla="*/ 268941 h 1847781"/>
                <a:gd name="connsiteX1" fmla="*/ 1176648 w 2388465"/>
                <a:gd name="connsiteY1" fmla="*/ 59764 h 1847781"/>
                <a:gd name="connsiteX2" fmla="*/ 130766 w 2388465"/>
                <a:gd name="connsiteY2" fmla="*/ 597647 h 1847781"/>
                <a:gd name="connsiteX3" fmla="*/ 100884 w 2388465"/>
                <a:gd name="connsiteY3" fmla="*/ 1449294 h 1847781"/>
                <a:gd name="connsiteX4" fmla="*/ 907707 w 2388465"/>
                <a:gd name="connsiteY4" fmla="*/ 1822823 h 1847781"/>
                <a:gd name="connsiteX5" fmla="*/ 1834060 w 2388465"/>
                <a:gd name="connsiteY5" fmla="*/ 1703294 h 1847781"/>
                <a:gd name="connsiteX6" fmla="*/ 2386884 w 2388465"/>
                <a:gd name="connsiteY6" fmla="*/ 821764 h 1847781"/>
                <a:gd name="connsiteX7" fmla="*/ 2013354 w 2388465"/>
                <a:gd name="connsiteY7" fmla="*/ 0 h 184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8465" h="1847781">
                  <a:moveTo>
                    <a:pt x="2386884" y="268941"/>
                  </a:moveTo>
                  <a:cubicBezTo>
                    <a:pt x="1969776" y="136960"/>
                    <a:pt x="1552668" y="4980"/>
                    <a:pt x="1176648" y="59764"/>
                  </a:cubicBezTo>
                  <a:cubicBezTo>
                    <a:pt x="800628" y="114548"/>
                    <a:pt x="310060" y="366059"/>
                    <a:pt x="130766" y="597647"/>
                  </a:cubicBezTo>
                  <a:cubicBezTo>
                    <a:pt x="-48528" y="829235"/>
                    <a:pt x="-28606" y="1245098"/>
                    <a:pt x="100884" y="1449294"/>
                  </a:cubicBezTo>
                  <a:cubicBezTo>
                    <a:pt x="230374" y="1653490"/>
                    <a:pt x="618844" y="1780490"/>
                    <a:pt x="907707" y="1822823"/>
                  </a:cubicBezTo>
                  <a:cubicBezTo>
                    <a:pt x="1196570" y="1865156"/>
                    <a:pt x="1587531" y="1870137"/>
                    <a:pt x="1834060" y="1703294"/>
                  </a:cubicBezTo>
                  <a:cubicBezTo>
                    <a:pt x="2080590" y="1536451"/>
                    <a:pt x="2357002" y="1105646"/>
                    <a:pt x="2386884" y="821764"/>
                  </a:cubicBezTo>
                  <a:cubicBezTo>
                    <a:pt x="2416766" y="537882"/>
                    <a:pt x="2013354" y="0"/>
                    <a:pt x="2013354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3312" y="1737437"/>
            <a:ext cx="5002356" cy="4203165"/>
            <a:chOff x="563312" y="1737437"/>
            <a:chExt cx="5002356" cy="4203165"/>
          </a:xfrm>
        </p:grpSpPr>
        <p:sp>
          <p:nvSpPr>
            <p:cNvPr id="21" name="Freeform 20"/>
            <p:cNvSpPr/>
            <p:nvPr/>
          </p:nvSpPr>
          <p:spPr>
            <a:xfrm>
              <a:off x="563312" y="1737437"/>
              <a:ext cx="5002356" cy="4203165"/>
            </a:xfrm>
            <a:custGeom>
              <a:avLst/>
              <a:gdLst>
                <a:gd name="connsiteX0" fmla="*/ 4790015 w 5706048"/>
                <a:gd name="connsiteY0" fmla="*/ 978304 h 4654005"/>
                <a:gd name="connsiteX1" fmla="*/ 3564839 w 5706048"/>
                <a:gd name="connsiteY1" fmla="*/ 470304 h 4654005"/>
                <a:gd name="connsiteX2" fmla="*/ 726015 w 5706048"/>
                <a:gd name="connsiteY2" fmla="*/ 141598 h 4654005"/>
                <a:gd name="connsiteX3" fmla="*/ 38721 w 5706048"/>
                <a:gd name="connsiteY3" fmla="*/ 2935598 h 4654005"/>
                <a:gd name="connsiteX4" fmla="*/ 1562721 w 5706048"/>
                <a:gd name="connsiteY4" fmla="*/ 4071128 h 4654005"/>
                <a:gd name="connsiteX5" fmla="*/ 3325780 w 5706048"/>
                <a:gd name="connsiteY5" fmla="*/ 4504422 h 4654005"/>
                <a:gd name="connsiteX6" fmla="*/ 5581897 w 5706048"/>
                <a:gd name="connsiteY6" fmla="*/ 4429716 h 4654005"/>
                <a:gd name="connsiteX7" fmla="*/ 5312956 w 5706048"/>
                <a:gd name="connsiteY7" fmla="*/ 1994304 h 4654005"/>
                <a:gd name="connsiteX8" fmla="*/ 4476250 w 5706048"/>
                <a:gd name="connsiteY8" fmla="*/ 1112775 h 4654005"/>
                <a:gd name="connsiteX9" fmla="*/ 4207309 w 5706048"/>
                <a:gd name="connsiteY9" fmla="*/ 619716 h 4654005"/>
                <a:gd name="connsiteX10" fmla="*/ 4177427 w 5706048"/>
                <a:gd name="connsiteY10" fmla="*/ 261128 h 4654005"/>
                <a:gd name="connsiteX0" fmla="*/ 4790015 w 5368918"/>
                <a:gd name="connsiteY0" fmla="*/ 978304 h 4512492"/>
                <a:gd name="connsiteX1" fmla="*/ 3564839 w 5368918"/>
                <a:gd name="connsiteY1" fmla="*/ 470304 h 4512492"/>
                <a:gd name="connsiteX2" fmla="*/ 726015 w 5368918"/>
                <a:gd name="connsiteY2" fmla="*/ 141598 h 4512492"/>
                <a:gd name="connsiteX3" fmla="*/ 38721 w 5368918"/>
                <a:gd name="connsiteY3" fmla="*/ 2935598 h 4512492"/>
                <a:gd name="connsiteX4" fmla="*/ 1562721 w 5368918"/>
                <a:gd name="connsiteY4" fmla="*/ 4071128 h 4512492"/>
                <a:gd name="connsiteX5" fmla="*/ 3325780 w 5368918"/>
                <a:gd name="connsiteY5" fmla="*/ 4504422 h 4512492"/>
                <a:gd name="connsiteX6" fmla="*/ 5073897 w 5368918"/>
                <a:gd name="connsiteY6" fmla="*/ 4145834 h 4512492"/>
                <a:gd name="connsiteX7" fmla="*/ 5312956 w 5368918"/>
                <a:gd name="connsiteY7" fmla="*/ 1994304 h 4512492"/>
                <a:gd name="connsiteX8" fmla="*/ 4476250 w 5368918"/>
                <a:gd name="connsiteY8" fmla="*/ 1112775 h 4512492"/>
                <a:gd name="connsiteX9" fmla="*/ 4207309 w 5368918"/>
                <a:gd name="connsiteY9" fmla="*/ 619716 h 4512492"/>
                <a:gd name="connsiteX10" fmla="*/ 4177427 w 5368918"/>
                <a:gd name="connsiteY10" fmla="*/ 261128 h 4512492"/>
                <a:gd name="connsiteX0" fmla="*/ 4489369 w 5068272"/>
                <a:gd name="connsiteY0" fmla="*/ 973074 h 4507262"/>
                <a:gd name="connsiteX1" fmla="*/ 3264193 w 5068272"/>
                <a:gd name="connsiteY1" fmla="*/ 465074 h 4507262"/>
                <a:gd name="connsiteX2" fmla="*/ 425369 w 5068272"/>
                <a:gd name="connsiteY2" fmla="*/ 136368 h 4507262"/>
                <a:gd name="connsiteX3" fmla="*/ 96663 w 5068272"/>
                <a:gd name="connsiteY3" fmla="*/ 2855662 h 4507262"/>
                <a:gd name="connsiteX4" fmla="*/ 1262075 w 5068272"/>
                <a:gd name="connsiteY4" fmla="*/ 4065898 h 4507262"/>
                <a:gd name="connsiteX5" fmla="*/ 3025134 w 5068272"/>
                <a:gd name="connsiteY5" fmla="*/ 4499192 h 4507262"/>
                <a:gd name="connsiteX6" fmla="*/ 4773251 w 5068272"/>
                <a:gd name="connsiteY6" fmla="*/ 4140604 h 4507262"/>
                <a:gd name="connsiteX7" fmla="*/ 5012310 w 5068272"/>
                <a:gd name="connsiteY7" fmla="*/ 1989074 h 4507262"/>
                <a:gd name="connsiteX8" fmla="*/ 4175604 w 5068272"/>
                <a:gd name="connsiteY8" fmla="*/ 1107545 h 4507262"/>
                <a:gd name="connsiteX9" fmla="*/ 3906663 w 5068272"/>
                <a:gd name="connsiteY9" fmla="*/ 614486 h 4507262"/>
                <a:gd name="connsiteX10" fmla="*/ 3876781 w 5068272"/>
                <a:gd name="connsiteY10" fmla="*/ 255898 h 4507262"/>
                <a:gd name="connsiteX0" fmla="*/ 4512203 w 5091106"/>
                <a:gd name="connsiteY0" fmla="*/ 973074 h 4542665"/>
                <a:gd name="connsiteX1" fmla="*/ 3287027 w 5091106"/>
                <a:gd name="connsiteY1" fmla="*/ 465074 h 4542665"/>
                <a:gd name="connsiteX2" fmla="*/ 448203 w 5091106"/>
                <a:gd name="connsiteY2" fmla="*/ 136368 h 4542665"/>
                <a:gd name="connsiteX3" fmla="*/ 119497 w 5091106"/>
                <a:gd name="connsiteY3" fmla="*/ 2855662 h 4542665"/>
                <a:gd name="connsiteX4" fmla="*/ 1598674 w 5091106"/>
                <a:gd name="connsiteY4" fmla="*/ 3572839 h 4542665"/>
                <a:gd name="connsiteX5" fmla="*/ 3047968 w 5091106"/>
                <a:gd name="connsiteY5" fmla="*/ 4499192 h 4542665"/>
                <a:gd name="connsiteX6" fmla="*/ 4796085 w 5091106"/>
                <a:gd name="connsiteY6" fmla="*/ 4140604 h 4542665"/>
                <a:gd name="connsiteX7" fmla="*/ 5035144 w 5091106"/>
                <a:gd name="connsiteY7" fmla="*/ 1989074 h 4542665"/>
                <a:gd name="connsiteX8" fmla="*/ 4198438 w 5091106"/>
                <a:gd name="connsiteY8" fmla="*/ 1107545 h 4542665"/>
                <a:gd name="connsiteX9" fmla="*/ 3929497 w 5091106"/>
                <a:gd name="connsiteY9" fmla="*/ 614486 h 4542665"/>
                <a:gd name="connsiteX10" fmla="*/ 3899615 w 5091106"/>
                <a:gd name="connsiteY10" fmla="*/ 255898 h 4542665"/>
                <a:gd name="connsiteX0" fmla="*/ 4512203 w 5114499"/>
                <a:gd name="connsiteY0" fmla="*/ 973074 h 4535262"/>
                <a:gd name="connsiteX1" fmla="*/ 3287027 w 5114499"/>
                <a:gd name="connsiteY1" fmla="*/ 465074 h 4535262"/>
                <a:gd name="connsiteX2" fmla="*/ 448203 w 5114499"/>
                <a:gd name="connsiteY2" fmla="*/ 136368 h 4535262"/>
                <a:gd name="connsiteX3" fmla="*/ 119497 w 5114499"/>
                <a:gd name="connsiteY3" fmla="*/ 2855662 h 4535262"/>
                <a:gd name="connsiteX4" fmla="*/ 1598674 w 5114499"/>
                <a:gd name="connsiteY4" fmla="*/ 3572839 h 4535262"/>
                <a:gd name="connsiteX5" fmla="*/ 3047968 w 5114499"/>
                <a:gd name="connsiteY5" fmla="*/ 4499192 h 4535262"/>
                <a:gd name="connsiteX6" fmla="*/ 4796085 w 5114499"/>
                <a:gd name="connsiteY6" fmla="*/ 4140604 h 4535262"/>
                <a:gd name="connsiteX7" fmla="*/ 5065026 w 5114499"/>
                <a:gd name="connsiteY7" fmla="*/ 2272956 h 4535262"/>
                <a:gd name="connsiteX8" fmla="*/ 4198438 w 5114499"/>
                <a:gd name="connsiteY8" fmla="*/ 1107545 h 4535262"/>
                <a:gd name="connsiteX9" fmla="*/ 3929497 w 5114499"/>
                <a:gd name="connsiteY9" fmla="*/ 614486 h 4535262"/>
                <a:gd name="connsiteX10" fmla="*/ 3899615 w 5114499"/>
                <a:gd name="connsiteY10" fmla="*/ 255898 h 4535262"/>
                <a:gd name="connsiteX0" fmla="*/ 4512203 w 5124435"/>
                <a:gd name="connsiteY0" fmla="*/ 973074 h 4535262"/>
                <a:gd name="connsiteX1" fmla="*/ 3287027 w 5124435"/>
                <a:gd name="connsiteY1" fmla="*/ 465074 h 4535262"/>
                <a:gd name="connsiteX2" fmla="*/ 448203 w 5124435"/>
                <a:gd name="connsiteY2" fmla="*/ 136368 h 4535262"/>
                <a:gd name="connsiteX3" fmla="*/ 119497 w 5124435"/>
                <a:gd name="connsiteY3" fmla="*/ 2855662 h 4535262"/>
                <a:gd name="connsiteX4" fmla="*/ 1598674 w 5124435"/>
                <a:gd name="connsiteY4" fmla="*/ 3572839 h 4535262"/>
                <a:gd name="connsiteX5" fmla="*/ 3047968 w 5124435"/>
                <a:gd name="connsiteY5" fmla="*/ 4499192 h 4535262"/>
                <a:gd name="connsiteX6" fmla="*/ 4796085 w 5124435"/>
                <a:gd name="connsiteY6" fmla="*/ 4140604 h 4535262"/>
                <a:gd name="connsiteX7" fmla="*/ 5065026 w 5124435"/>
                <a:gd name="connsiteY7" fmla="*/ 2272956 h 4535262"/>
                <a:gd name="connsiteX8" fmla="*/ 4063967 w 5124435"/>
                <a:gd name="connsiteY8" fmla="*/ 1481075 h 4535262"/>
                <a:gd name="connsiteX9" fmla="*/ 3929497 w 5124435"/>
                <a:gd name="connsiteY9" fmla="*/ 614486 h 4535262"/>
                <a:gd name="connsiteX10" fmla="*/ 3899615 w 5124435"/>
                <a:gd name="connsiteY10" fmla="*/ 255898 h 4535262"/>
                <a:gd name="connsiteX0" fmla="*/ 4507572 w 5119804"/>
                <a:gd name="connsiteY0" fmla="*/ 929476 h 4491664"/>
                <a:gd name="connsiteX1" fmla="*/ 3177808 w 5119804"/>
                <a:gd name="connsiteY1" fmla="*/ 660535 h 4491664"/>
                <a:gd name="connsiteX2" fmla="*/ 443572 w 5119804"/>
                <a:gd name="connsiteY2" fmla="*/ 92770 h 4491664"/>
                <a:gd name="connsiteX3" fmla="*/ 114866 w 5119804"/>
                <a:gd name="connsiteY3" fmla="*/ 2812064 h 4491664"/>
                <a:gd name="connsiteX4" fmla="*/ 1594043 w 5119804"/>
                <a:gd name="connsiteY4" fmla="*/ 3529241 h 4491664"/>
                <a:gd name="connsiteX5" fmla="*/ 3043337 w 5119804"/>
                <a:gd name="connsiteY5" fmla="*/ 4455594 h 4491664"/>
                <a:gd name="connsiteX6" fmla="*/ 4791454 w 5119804"/>
                <a:gd name="connsiteY6" fmla="*/ 4097006 h 4491664"/>
                <a:gd name="connsiteX7" fmla="*/ 5060395 w 5119804"/>
                <a:gd name="connsiteY7" fmla="*/ 2229358 h 4491664"/>
                <a:gd name="connsiteX8" fmla="*/ 4059336 w 5119804"/>
                <a:gd name="connsiteY8" fmla="*/ 1437477 h 4491664"/>
                <a:gd name="connsiteX9" fmla="*/ 3924866 w 5119804"/>
                <a:gd name="connsiteY9" fmla="*/ 570888 h 4491664"/>
                <a:gd name="connsiteX10" fmla="*/ 3894984 w 5119804"/>
                <a:gd name="connsiteY10" fmla="*/ 212300 h 4491664"/>
                <a:gd name="connsiteX0" fmla="*/ 4553397 w 5165629"/>
                <a:gd name="connsiteY0" fmla="*/ 717176 h 4279364"/>
                <a:gd name="connsiteX1" fmla="*/ 3223633 w 5165629"/>
                <a:gd name="connsiteY1" fmla="*/ 448235 h 4279364"/>
                <a:gd name="connsiteX2" fmla="*/ 384809 w 5165629"/>
                <a:gd name="connsiteY2" fmla="*/ 358588 h 4279364"/>
                <a:gd name="connsiteX3" fmla="*/ 160691 w 5165629"/>
                <a:gd name="connsiteY3" fmla="*/ 2599764 h 4279364"/>
                <a:gd name="connsiteX4" fmla="*/ 1639868 w 5165629"/>
                <a:gd name="connsiteY4" fmla="*/ 3316941 h 4279364"/>
                <a:gd name="connsiteX5" fmla="*/ 3089162 w 5165629"/>
                <a:gd name="connsiteY5" fmla="*/ 4243294 h 4279364"/>
                <a:gd name="connsiteX6" fmla="*/ 4837279 w 5165629"/>
                <a:gd name="connsiteY6" fmla="*/ 3884706 h 4279364"/>
                <a:gd name="connsiteX7" fmla="*/ 5106220 w 5165629"/>
                <a:gd name="connsiteY7" fmla="*/ 2017058 h 4279364"/>
                <a:gd name="connsiteX8" fmla="*/ 4105161 w 5165629"/>
                <a:gd name="connsiteY8" fmla="*/ 1225177 h 4279364"/>
                <a:gd name="connsiteX9" fmla="*/ 3970691 w 5165629"/>
                <a:gd name="connsiteY9" fmla="*/ 358588 h 4279364"/>
                <a:gd name="connsiteX10" fmla="*/ 3940809 w 5165629"/>
                <a:gd name="connsiteY10" fmla="*/ 0 h 4279364"/>
                <a:gd name="connsiteX0" fmla="*/ 4491790 w 5104022"/>
                <a:gd name="connsiteY0" fmla="*/ 717176 h 4279364"/>
                <a:gd name="connsiteX1" fmla="*/ 3162026 w 5104022"/>
                <a:gd name="connsiteY1" fmla="*/ 448235 h 4279364"/>
                <a:gd name="connsiteX2" fmla="*/ 1832261 w 5104022"/>
                <a:gd name="connsiteY2" fmla="*/ 74706 h 4279364"/>
                <a:gd name="connsiteX3" fmla="*/ 323202 w 5104022"/>
                <a:gd name="connsiteY3" fmla="*/ 358588 h 4279364"/>
                <a:gd name="connsiteX4" fmla="*/ 99084 w 5104022"/>
                <a:gd name="connsiteY4" fmla="*/ 2599764 h 4279364"/>
                <a:gd name="connsiteX5" fmla="*/ 1578261 w 5104022"/>
                <a:gd name="connsiteY5" fmla="*/ 3316941 h 4279364"/>
                <a:gd name="connsiteX6" fmla="*/ 3027555 w 5104022"/>
                <a:gd name="connsiteY6" fmla="*/ 4243294 h 4279364"/>
                <a:gd name="connsiteX7" fmla="*/ 4775672 w 5104022"/>
                <a:gd name="connsiteY7" fmla="*/ 3884706 h 4279364"/>
                <a:gd name="connsiteX8" fmla="*/ 5044613 w 5104022"/>
                <a:gd name="connsiteY8" fmla="*/ 2017058 h 4279364"/>
                <a:gd name="connsiteX9" fmla="*/ 4043554 w 5104022"/>
                <a:gd name="connsiteY9" fmla="*/ 1225177 h 4279364"/>
                <a:gd name="connsiteX10" fmla="*/ 3909084 w 5104022"/>
                <a:gd name="connsiteY10" fmla="*/ 358588 h 4279364"/>
                <a:gd name="connsiteX11" fmla="*/ 3879202 w 5104022"/>
                <a:gd name="connsiteY11" fmla="*/ 0 h 4279364"/>
                <a:gd name="connsiteX0" fmla="*/ 4491790 w 5104022"/>
                <a:gd name="connsiteY0" fmla="*/ 717176 h 4279364"/>
                <a:gd name="connsiteX1" fmla="*/ 3296497 w 5104022"/>
                <a:gd name="connsiteY1" fmla="*/ 552824 h 4279364"/>
                <a:gd name="connsiteX2" fmla="*/ 1832261 w 5104022"/>
                <a:gd name="connsiteY2" fmla="*/ 74706 h 4279364"/>
                <a:gd name="connsiteX3" fmla="*/ 323202 w 5104022"/>
                <a:gd name="connsiteY3" fmla="*/ 358588 h 4279364"/>
                <a:gd name="connsiteX4" fmla="*/ 99084 w 5104022"/>
                <a:gd name="connsiteY4" fmla="*/ 2599764 h 4279364"/>
                <a:gd name="connsiteX5" fmla="*/ 1578261 w 5104022"/>
                <a:gd name="connsiteY5" fmla="*/ 3316941 h 4279364"/>
                <a:gd name="connsiteX6" fmla="*/ 3027555 w 5104022"/>
                <a:gd name="connsiteY6" fmla="*/ 4243294 h 4279364"/>
                <a:gd name="connsiteX7" fmla="*/ 4775672 w 5104022"/>
                <a:gd name="connsiteY7" fmla="*/ 3884706 h 4279364"/>
                <a:gd name="connsiteX8" fmla="*/ 5044613 w 5104022"/>
                <a:gd name="connsiteY8" fmla="*/ 2017058 h 4279364"/>
                <a:gd name="connsiteX9" fmla="*/ 4043554 w 5104022"/>
                <a:gd name="connsiteY9" fmla="*/ 1225177 h 4279364"/>
                <a:gd name="connsiteX10" fmla="*/ 3909084 w 5104022"/>
                <a:gd name="connsiteY10" fmla="*/ 358588 h 4279364"/>
                <a:gd name="connsiteX11" fmla="*/ 3879202 w 5104022"/>
                <a:gd name="connsiteY11" fmla="*/ 0 h 4279364"/>
                <a:gd name="connsiteX0" fmla="*/ 4491790 w 5104022"/>
                <a:gd name="connsiteY0" fmla="*/ 717176 h 4279364"/>
                <a:gd name="connsiteX1" fmla="*/ 3296497 w 5104022"/>
                <a:gd name="connsiteY1" fmla="*/ 552824 h 4279364"/>
                <a:gd name="connsiteX2" fmla="*/ 1832261 w 5104022"/>
                <a:gd name="connsiteY2" fmla="*/ 74706 h 4279364"/>
                <a:gd name="connsiteX3" fmla="*/ 323202 w 5104022"/>
                <a:gd name="connsiteY3" fmla="*/ 358588 h 4279364"/>
                <a:gd name="connsiteX4" fmla="*/ 99084 w 5104022"/>
                <a:gd name="connsiteY4" fmla="*/ 2599764 h 4279364"/>
                <a:gd name="connsiteX5" fmla="*/ 1578261 w 5104022"/>
                <a:gd name="connsiteY5" fmla="*/ 3316941 h 4279364"/>
                <a:gd name="connsiteX6" fmla="*/ 3027555 w 5104022"/>
                <a:gd name="connsiteY6" fmla="*/ 4243294 h 4279364"/>
                <a:gd name="connsiteX7" fmla="*/ 4775672 w 5104022"/>
                <a:gd name="connsiteY7" fmla="*/ 3884706 h 4279364"/>
                <a:gd name="connsiteX8" fmla="*/ 5044613 w 5104022"/>
                <a:gd name="connsiteY8" fmla="*/ 2017058 h 4279364"/>
                <a:gd name="connsiteX9" fmla="*/ 4043554 w 5104022"/>
                <a:gd name="connsiteY9" fmla="*/ 1225177 h 4279364"/>
                <a:gd name="connsiteX10" fmla="*/ 3774613 w 5104022"/>
                <a:gd name="connsiteY10" fmla="*/ 657411 h 4279364"/>
                <a:gd name="connsiteX11" fmla="*/ 3879202 w 5104022"/>
                <a:gd name="connsiteY11" fmla="*/ 0 h 4279364"/>
                <a:gd name="connsiteX0" fmla="*/ 4491790 w 5104022"/>
                <a:gd name="connsiteY0" fmla="*/ 670259 h 4232447"/>
                <a:gd name="connsiteX1" fmla="*/ 3296497 w 5104022"/>
                <a:gd name="connsiteY1" fmla="*/ 505907 h 4232447"/>
                <a:gd name="connsiteX2" fmla="*/ 1832261 w 5104022"/>
                <a:gd name="connsiteY2" fmla="*/ 27789 h 4232447"/>
                <a:gd name="connsiteX3" fmla="*/ 323202 w 5104022"/>
                <a:gd name="connsiteY3" fmla="*/ 311671 h 4232447"/>
                <a:gd name="connsiteX4" fmla="*/ 99084 w 5104022"/>
                <a:gd name="connsiteY4" fmla="*/ 2552847 h 4232447"/>
                <a:gd name="connsiteX5" fmla="*/ 1578261 w 5104022"/>
                <a:gd name="connsiteY5" fmla="*/ 3270024 h 4232447"/>
                <a:gd name="connsiteX6" fmla="*/ 3027555 w 5104022"/>
                <a:gd name="connsiteY6" fmla="*/ 4196377 h 4232447"/>
                <a:gd name="connsiteX7" fmla="*/ 4775672 w 5104022"/>
                <a:gd name="connsiteY7" fmla="*/ 3837789 h 4232447"/>
                <a:gd name="connsiteX8" fmla="*/ 5044613 w 5104022"/>
                <a:gd name="connsiteY8" fmla="*/ 1970141 h 4232447"/>
                <a:gd name="connsiteX9" fmla="*/ 4043554 w 5104022"/>
                <a:gd name="connsiteY9" fmla="*/ 1178260 h 4232447"/>
                <a:gd name="connsiteX10" fmla="*/ 3774613 w 5104022"/>
                <a:gd name="connsiteY10" fmla="*/ 610494 h 4232447"/>
                <a:gd name="connsiteX11" fmla="*/ 3804496 w 5104022"/>
                <a:gd name="connsiteY11" fmla="*/ 266848 h 4232447"/>
                <a:gd name="connsiteX0" fmla="*/ 4178025 w 5104022"/>
                <a:gd name="connsiteY0" fmla="*/ 640377 h 4232447"/>
                <a:gd name="connsiteX1" fmla="*/ 3296497 w 5104022"/>
                <a:gd name="connsiteY1" fmla="*/ 505907 h 4232447"/>
                <a:gd name="connsiteX2" fmla="*/ 1832261 w 5104022"/>
                <a:gd name="connsiteY2" fmla="*/ 27789 h 4232447"/>
                <a:gd name="connsiteX3" fmla="*/ 323202 w 5104022"/>
                <a:gd name="connsiteY3" fmla="*/ 311671 h 4232447"/>
                <a:gd name="connsiteX4" fmla="*/ 99084 w 5104022"/>
                <a:gd name="connsiteY4" fmla="*/ 2552847 h 4232447"/>
                <a:gd name="connsiteX5" fmla="*/ 1578261 w 5104022"/>
                <a:gd name="connsiteY5" fmla="*/ 3270024 h 4232447"/>
                <a:gd name="connsiteX6" fmla="*/ 3027555 w 5104022"/>
                <a:gd name="connsiteY6" fmla="*/ 4196377 h 4232447"/>
                <a:gd name="connsiteX7" fmla="*/ 4775672 w 5104022"/>
                <a:gd name="connsiteY7" fmla="*/ 3837789 h 4232447"/>
                <a:gd name="connsiteX8" fmla="*/ 5044613 w 5104022"/>
                <a:gd name="connsiteY8" fmla="*/ 1970141 h 4232447"/>
                <a:gd name="connsiteX9" fmla="*/ 4043554 w 5104022"/>
                <a:gd name="connsiteY9" fmla="*/ 1178260 h 4232447"/>
                <a:gd name="connsiteX10" fmla="*/ 3774613 w 5104022"/>
                <a:gd name="connsiteY10" fmla="*/ 610494 h 4232447"/>
                <a:gd name="connsiteX11" fmla="*/ 3804496 w 5104022"/>
                <a:gd name="connsiteY11" fmla="*/ 266848 h 4232447"/>
                <a:gd name="connsiteX0" fmla="*/ 4191302 w 5117299"/>
                <a:gd name="connsiteY0" fmla="*/ 640377 h 4256878"/>
                <a:gd name="connsiteX1" fmla="*/ 3309774 w 5117299"/>
                <a:gd name="connsiteY1" fmla="*/ 505907 h 4256878"/>
                <a:gd name="connsiteX2" fmla="*/ 1845538 w 5117299"/>
                <a:gd name="connsiteY2" fmla="*/ 27789 h 4256878"/>
                <a:gd name="connsiteX3" fmla="*/ 336479 w 5117299"/>
                <a:gd name="connsiteY3" fmla="*/ 311671 h 4256878"/>
                <a:gd name="connsiteX4" fmla="*/ 112361 w 5117299"/>
                <a:gd name="connsiteY4" fmla="*/ 2552847 h 4256878"/>
                <a:gd name="connsiteX5" fmla="*/ 1770832 w 5117299"/>
                <a:gd name="connsiteY5" fmla="*/ 2926377 h 4256878"/>
                <a:gd name="connsiteX6" fmla="*/ 3040832 w 5117299"/>
                <a:gd name="connsiteY6" fmla="*/ 4196377 h 4256878"/>
                <a:gd name="connsiteX7" fmla="*/ 4788949 w 5117299"/>
                <a:gd name="connsiteY7" fmla="*/ 3837789 h 4256878"/>
                <a:gd name="connsiteX8" fmla="*/ 5057890 w 5117299"/>
                <a:gd name="connsiteY8" fmla="*/ 1970141 h 4256878"/>
                <a:gd name="connsiteX9" fmla="*/ 4056831 w 5117299"/>
                <a:gd name="connsiteY9" fmla="*/ 1178260 h 4256878"/>
                <a:gd name="connsiteX10" fmla="*/ 3787890 w 5117299"/>
                <a:gd name="connsiteY10" fmla="*/ 610494 h 4256878"/>
                <a:gd name="connsiteX11" fmla="*/ 3817773 w 5117299"/>
                <a:gd name="connsiteY11" fmla="*/ 266848 h 4256878"/>
                <a:gd name="connsiteX0" fmla="*/ 4191302 w 5117299"/>
                <a:gd name="connsiteY0" fmla="*/ 640377 h 4214967"/>
                <a:gd name="connsiteX1" fmla="*/ 3309774 w 5117299"/>
                <a:gd name="connsiteY1" fmla="*/ 505907 h 4214967"/>
                <a:gd name="connsiteX2" fmla="*/ 1845538 w 5117299"/>
                <a:gd name="connsiteY2" fmla="*/ 27789 h 4214967"/>
                <a:gd name="connsiteX3" fmla="*/ 336479 w 5117299"/>
                <a:gd name="connsiteY3" fmla="*/ 311671 h 4214967"/>
                <a:gd name="connsiteX4" fmla="*/ 112361 w 5117299"/>
                <a:gd name="connsiteY4" fmla="*/ 2552847 h 4214967"/>
                <a:gd name="connsiteX5" fmla="*/ 1770832 w 5117299"/>
                <a:gd name="connsiteY5" fmla="*/ 2926377 h 4214967"/>
                <a:gd name="connsiteX6" fmla="*/ 2174241 w 5117299"/>
                <a:gd name="connsiteY6" fmla="*/ 3524025 h 4214967"/>
                <a:gd name="connsiteX7" fmla="*/ 3040832 w 5117299"/>
                <a:gd name="connsiteY7" fmla="*/ 4196377 h 4214967"/>
                <a:gd name="connsiteX8" fmla="*/ 4788949 w 5117299"/>
                <a:gd name="connsiteY8" fmla="*/ 3837789 h 4214967"/>
                <a:gd name="connsiteX9" fmla="*/ 5057890 w 5117299"/>
                <a:gd name="connsiteY9" fmla="*/ 1970141 h 4214967"/>
                <a:gd name="connsiteX10" fmla="*/ 4056831 w 5117299"/>
                <a:gd name="connsiteY10" fmla="*/ 1178260 h 4214967"/>
                <a:gd name="connsiteX11" fmla="*/ 3787890 w 5117299"/>
                <a:gd name="connsiteY11" fmla="*/ 610494 h 4214967"/>
                <a:gd name="connsiteX12" fmla="*/ 3817773 w 5117299"/>
                <a:gd name="connsiteY12" fmla="*/ 266848 h 4214967"/>
                <a:gd name="connsiteX0" fmla="*/ 4191302 w 5117299"/>
                <a:gd name="connsiteY0" fmla="*/ 640377 h 4219004"/>
                <a:gd name="connsiteX1" fmla="*/ 3309774 w 5117299"/>
                <a:gd name="connsiteY1" fmla="*/ 505907 h 4219004"/>
                <a:gd name="connsiteX2" fmla="*/ 1845538 w 5117299"/>
                <a:gd name="connsiteY2" fmla="*/ 27789 h 4219004"/>
                <a:gd name="connsiteX3" fmla="*/ 336479 w 5117299"/>
                <a:gd name="connsiteY3" fmla="*/ 311671 h 4219004"/>
                <a:gd name="connsiteX4" fmla="*/ 112361 w 5117299"/>
                <a:gd name="connsiteY4" fmla="*/ 2552847 h 4219004"/>
                <a:gd name="connsiteX5" fmla="*/ 1770832 w 5117299"/>
                <a:gd name="connsiteY5" fmla="*/ 2926377 h 4219004"/>
                <a:gd name="connsiteX6" fmla="*/ 2204123 w 5117299"/>
                <a:gd name="connsiteY6" fmla="*/ 3464260 h 4219004"/>
                <a:gd name="connsiteX7" fmla="*/ 3040832 w 5117299"/>
                <a:gd name="connsiteY7" fmla="*/ 4196377 h 4219004"/>
                <a:gd name="connsiteX8" fmla="*/ 4788949 w 5117299"/>
                <a:gd name="connsiteY8" fmla="*/ 3837789 h 4219004"/>
                <a:gd name="connsiteX9" fmla="*/ 5057890 w 5117299"/>
                <a:gd name="connsiteY9" fmla="*/ 1970141 h 4219004"/>
                <a:gd name="connsiteX10" fmla="*/ 4056831 w 5117299"/>
                <a:gd name="connsiteY10" fmla="*/ 1178260 h 4219004"/>
                <a:gd name="connsiteX11" fmla="*/ 3787890 w 5117299"/>
                <a:gd name="connsiteY11" fmla="*/ 610494 h 4219004"/>
                <a:gd name="connsiteX12" fmla="*/ 3817773 w 5117299"/>
                <a:gd name="connsiteY12" fmla="*/ 266848 h 4219004"/>
                <a:gd name="connsiteX0" fmla="*/ 4187984 w 5113981"/>
                <a:gd name="connsiteY0" fmla="*/ 640377 h 4219004"/>
                <a:gd name="connsiteX1" fmla="*/ 3306456 w 5113981"/>
                <a:gd name="connsiteY1" fmla="*/ 505907 h 4219004"/>
                <a:gd name="connsiteX2" fmla="*/ 1842220 w 5113981"/>
                <a:gd name="connsiteY2" fmla="*/ 27789 h 4219004"/>
                <a:gd name="connsiteX3" fmla="*/ 333161 w 5113981"/>
                <a:gd name="connsiteY3" fmla="*/ 311671 h 4219004"/>
                <a:gd name="connsiteX4" fmla="*/ 109043 w 5113981"/>
                <a:gd name="connsiteY4" fmla="*/ 2552847 h 4219004"/>
                <a:gd name="connsiteX5" fmla="*/ 1722691 w 5113981"/>
                <a:gd name="connsiteY5" fmla="*/ 2956259 h 4219004"/>
                <a:gd name="connsiteX6" fmla="*/ 2200805 w 5113981"/>
                <a:gd name="connsiteY6" fmla="*/ 3464260 h 4219004"/>
                <a:gd name="connsiteX7" fmla="*/ 3037514 w 5113981"/>
                <a:gd name="connsiteY7" fmla="*/ 4196377 h 4219004"/>
                <a:gd name="connsiteX8" fmla="*/ 4785631 w 5113981"/>
                <a:gd name="connsiteY8" fmla="*/ 3837789 h 4219004"/>
                <a:gd name="connsiteX9" fmla="*/ 5054572 w 5113981"/>
                <a:gd name="connsiteY9" fmla="*/ 1970141 h 4219004"/>
                <a:gd name="connsiteX10" fmla="*/ 4053513 w 5113981"/>
                <a:gd name="connsiteY10" fmla="*/ 1178260 h 4219004"/>
                <a:gd name="connsiteX11" fmla="*/ 3784572 w 5113981"/>
                <a:gd name="connsiteY11" fmla="*/ 610494 h 4219004"/>
                <a:gd name="connsiteX12" fmla="*/ 3814455 w 5113981"/>
                <a:gd name="connsiteY12" fmla="*/ 266848 h 4219004"/>
                <a:gd name="connsiteX0" fmla="*/ 4187984 w 5113981"/>
                <a:gd name="connsiteY0" fmla="*/ 640377 h 4206189"/>
                <a:gd name="connsiteX1" fmla="*/ 3306456 w 5113981"/>
                <a:gd name="connsiteY1" fmla="*/ 505907 h 4206189"/>
                <a:gd name="connsiteX2" fmla="*/ 1842220 w 5113981"/>
                <a:gd name="connsiteY2" fmla="*/ 27789 h 4206189"/>
                <a:gd name="connsiteX3" fmla="*/ 333161 w 5113981"/>
                <a:gd name="connsiteY3" fmla="*/ 311671 h 4206189"/>
                <a:gd name="connsiteX4" fmla="*/ 109043 w 5113981"/>
                <a:gd name="connsiteY4" fmla="*/ 2552847 h 4206189"/>
                <a:gd name="connsiteX5" fmla="*/ 1722691 w 5113981"/>
                <a:gd name="connsiteY5" fmla="*/ 2956259 h 4206189"/>
                <a:gd name="connsiteX6" fmla="*/ 2230688 w 5113981"/>
                <a:gd name="connsiteY6" fmla="*/ 3658495 h 4206189"/>
                <a:gd name="connsiteX7" fmla="*/ 3037514 w 5113981"/>
                <a:gd name="connsiteY7" fmla="*/ 4196377 h 4206189"/>
                <a:gd name="connsiteX8" fmla="*/ 4785631 w 5113981"/>
                <a:gd name="connsiteY8" fmla="*/ 3837789 h 4206189"/>
                <a:gd name="connsiteX9" fmla="*/ 5054572 w 5113981"/>
                <a:gd name="connsiteY9" fmla="*/ 1970141 h 4206189"/>
                <a:gd name="connsiteX10" fmla="*/ 4053513 w 5113981"/>
                <a:gd name="connsiteY10" fmla="*/ 1178260 h 4206189"/>
                <a:gd name="connsiteX11" fmla="*/ 3784572 w 5113981"/>
                <a:gd name="connsiteY11" fmla="*/ 610494 h 4206189"/>
                <a:gd name="connsiteX12" fmla="*/ 3814455 w 5113981"/>
                <a:gd name="connsiteY12" fmla="*/ 266848 h 4206189"/>
                <a:gd name="connsiteX0" fmla="*/ 4187984 w 5137183"/>
                <a:gd name="connsiteY0" fmla="*/ 640377 h 4206189"/>
                <a:gd name="connsiteX1" fmla="*/ 3306456 w 5137183"/>
                <a:gd name="connsiteY1" fmla="*/ 505907 h 4206189"/>
                <a:gd name="connsiteX2" fmla="*/ 1842220 w 5137183"/>
                <a:gd name="connsiteY2" fmla="*/ 27789 h 4206189"/>
                <a:gd name="connsiteX3" fmla="*/ 333161 w 5137183"/>
                <a:gd name="connsiteY3" fmla="*/ 311671 h 4206189"/>
                <a:gd name="connsiteX4" fmla="*/ 109043 w 5137183"/>
                <a:gd name="connsiteY4" fmla="*/ 2552847 h 4206189"/>
                <a:gd name="connsiteX5" fmla="*/ 1722691 w 5137183"/>
                <a:gd name="connsiteY5" fmla="*/ 2956259 h 4206189"/>
                <a:gd name="connsiteX6" fmla="*/ 2230688 w 5137183"/>
                <a:gd name="connsiteY6" fmla="*/ 3658495 h 4206189"/>
                <a:gd name="connsiteX7" fmla="*/ 3037514 w 5137183"/>
                <a:gd name="connsiteY7" fmla="*/ 4196377 h 4206189"/>
                <a:gd name="connsiteX8" fmla="*/ 4785631 w 5137183"/>
                <a:gd name="connsiteY8" fmla="*/ 3837789 h 4206189"/>
                <a:gd name="connsiteX9" fmla="*/ 5054572 w 5137183"/>
                <a:gd name="connsiteY9" fmla="*/ 1970141 h 4206189"/>
                <a:gd name="connsiteX10" fmla="*/ 3739748 w 5137183"/>
                <a:gd name="connsiteY10" fmla="*/ 1372496 h 4206189"/>
                <a:gd name="connsiteX11" fmla="*/ 3784572 w 5137183"/>
                <a:gd name="connsiteY11" fmla="*/ 610494 h 4206189"/>
                <a:gd name="connsiteX12" fmla="*/ 3814455 w 5137183"/>
                <a:gd name="connsiteY12" fmla="*/ 266848 h 4206189"/>
                <a:gd name="connsiteX0" fmla="*/ 4187984 w 5002356"/>
                <a:gd name="connsiteY0" fmla="*/ 640377 h 4205334"/>
                <a:gd name="connsiteX1" fmla="*/ 3306456 w 5002356"/>
                <a:gd name="connsiteY1" fmla="*/ 505907 h 4205334"/>
                <a:gd name="connsiteX2" fmla="*/ 1842220 w 5002356"/>
                <a:gd name="connsiteY2" fmla="*/ 27789 h 4205334"/>
                <a:gd name="connsiteX3" fmla="*/ 333161 w 5002356"/>
                <a:gd name="connsiteY3" fmla="*/ 311671 h 4205334"/>
                <a:gd name="connsiteX4" fmla="*/ 109043 w 5002356"/>
                <a:gd name="connsiteY4" fmla="*/ 2552847 h 4205334"/>
                <a:gd name="connsiteX5" fmla="*/ 1722691 w 5002356"/>
                <a:gd name="connsiteY5" fmla="*/ 2956259 h 4205334"/>
                <a:gd name="connsiteX6" fmla="*/ 2230688 w 5002356"/>
                <a:gd name="connsiteY6" fmla="*/ 3658495 h 4205334"/>
                <a:gd name="connsiteX7" fmla="*/ 3037514 w 5002356"/>
                <a:gd name="connsiteY7" fmla="*/ 4196377 h 4205334"/>
                <a:gd name="connsiteX8" fmla="*/ 4785631 w 5002356"/>
                <a:gd name="connsiteY8" fmla="*/ 3837789 h 4205334"/>
                <a:gd name="connsiteX9" fmla="*/ 4860337 w 5002356"/>
                <a:gd name="connsiteY9" fmla="*/ 2029906 h 4205334"/>
                <a:gd name="connsiteX10" fmla="*/ 3739748 w 5002356"/>
                <a:gd name="connsiteY10" fmla="*/ 1372496 h 4205334"/>
                <a:gd name="connsiteX11" fmla="*/ 3784572 w 5002356"/>
                <a:gd name="connsiteY11" fmla="*/ 610494 h 4205334"/>
                <a:gd name="connsiteX12" fmla="*/ 3814455 w 5002356"/>
                <a:gd name="connsiteY12" fmla="*/ 266848 h 4205334"/>
                <a:gd name="connsiteX0" fmla="*/ 4187984 w 5002356"/>
                <a:gd name="connsiteY0" fmla="*/ 640377 h 4205334"/>
                <a:gd name="connsiteX1" fmla="*/ 3381162 w 5002356"/>
                <a:gd name="connsiteY1" fmla="*/ 715084 h 4205334"/>
                <a:gd name="connsiteX2" fmla="*/ 1842220 w 5002356"/>
                <a:gd name="connsiteY2" fmla="*/ 27789 h 4205334"/>
                <a:gd name="connsiteX3" fmla="*/ 333161 w 5002356"/>
                <a:gd name="connsiteY3" fmla="*/ 311671 h 4205334"/>
                <a:gd name="connsiteX4" fmla="*/ 109043 w 5002356"/>
                <a:gd name="connsiteY4" fmla="*/ 2552847 h 4205334"/>
                <a:gd name="connsiteX5" fmla="*/ 1722691 w 5002356"/>
                <a:gd name="connsiteY5" fmla="*/ 2956259 h 4205334"/>
                <a:gd name="connsiteX6" fmla="*/ 2230688 w 5002356"/>
                <a:gd name="connsiteY6" fmla="*/ 3658495 h 4205334"/>
                <a:gd name="connsiteX7" fmla="*/ 3037514 w 5002356"/>
                <a:gd name="connsiteY7" fmla="*/ 4196377 h 4205334"/>
                <a:gd name="connsiteX8" fmla="*/ 4785631 w 5002356"/>
                <a:gd name="connsiteY8" fmla="*/ 3837789 h 4205334"/>
                <a:gd name="connsiteX9" fmla="*/ 4860337 w 5002356"/>
                <a:gd name="connsiteY9" fmla="*/ 2029906 h 4205334"/>
                <a:gd name="connsiteX10" fmla="*/ 3739748 w 5002356"/>
                <a:gd name="connsiteY10" fmla="*/ 1372496 h 4205334"/>
                <a:gd name="connsiteX11" fmla="*/ 3784572 w 5002356"/>
                <a:gd name="connsiteY11" fmla="*/ 610494 h 4205334"/>
                <a:gd name="connsiteX12" fmla="*/ 3814455 w 5002356"/>
                <a:gd name="connsiteY12" fmla="*/ 266848 h 4205334"/>
                <a:gd name="connsiteX0" fmla="*/ 4187984 w 5002356"/>
                <a:gd name="connsiteY0" fmla="*/ 638208 h 4203165"/>
                <a:gd name="connsiteX1" fmla="*/ 3381162 w 5002356"/>
                <a:gd name="connsiteY1" fmla="*/ 712915 h 4203165"/>
                <a:gd name="connsiteX2" fmla="*/ 2783512 w 5002356"/>
                <a:gd name="connsiteY2" fmla="*/ 309504 h 4203165"/>
                <a:gd name="connsiteX3" fmla="*/ 1842220 w 5002356"/>
                <a:gd name="connsiteY3" fmla="*/ 25620 h 4203165"/>
                <a:gd name="connsiteX4" fmla="*/ 333161 w 5002356"/>
                <a:gd name="connsiteY4" fmla="*/ 309502 h 4203165"/>
                <a:gd name="connsiteX5" fmla="*/ 109043 w 5002356"/>
                <a:gd name="connsiteY5" fmla="*/ 2550678 h 4203165"/>
                <a:gd name="connsiteX6" fmla="*/ 1722691 w 5002356"/>
                <a:gd name="connsiteY6" fmla="*/ 2954090 h 4203165"/>
                <a:gd name="connsiteX7" fmla="*/ 2230688 w 5002356"/>
                <a:gd name="connsiteY7" fmla="*/ 3656326 h 4203165"/>
                <a:gd name="connsiteX8" fmla="*/ 3037514 w 5002356"/>
                <a:gd name="connsiteY8" fmla="*/ 4194208 h 4203165"/>
                <a:gd name="connsiteX9" fmla="*/ 4785631 w 5002356"/>
                <a:gd name="connsiteY9" fmla="*/ 3835620 h 4203165"/>
                <a:gd name="connsiteX10" fmla="*/ 4860337 w 5002356"/>
                <a:gd name="connsiteY10" fmla="*/ 2027737 h 4203165"/>
                <a:gd name="connsiteX11" fmla="*/ 3739748 w 5002356"/>
                <a:gd name="connsiteY11" fmla="*/ 1370327 h 4203165"/>
                <a:gd name="connsiteX12" fmla="*/ 3784572 w 5002356"/>
                <a:gd name="connsiteY12" fmla="*/ 608325 h 4203165"/>
                <a:gd name="connsiteX13" fmla="*/ 3814455 w 5002356"/>
                <a:gd name="connsiteY13" fmla="*/ 264679 h 4203165"/>
                <a:gd name="connsiteX0" fmla="*/ 4187984 w 5002356"/>
                <a:gd name="connsiteY0" fmla="*/ 638208 h 4203165"/>
                <a:gd name="connsiteX1" fmla="*/ 3381162 w 5002356"/>
                <a:gd name="connsiteY1" fmla="*/ 712915 h 4203165"/>
                <a:gd name="connsiteX2" fmla="*/ 2783512 w 5002356"/>
                <a:gd name="connsiteY2" fmla="*/ 309504 h 4203165"/>
                <a:gd name="connsiteX3" fmla="*/ 1842220 w 5002356"/>
                <a:gd name="connsiteY3" fmla="*/ 25620 h 4203165"/>
                <a:gd name="connsiteX4" fmla="*/ 333161 w 5002356"/>
                <a:gd name="connsiteY4" fmla="*/ 309502 h 4203165"/>
                <a:gd name="connsiteX5" fmla="*/ 109043 w 5002356"/>
                <a:gd name="connsiteY5" fmla="*/ 2550678 h 4203165"/>
                <a:gd name="connsiteX6" fmla="*/ 1722691 w 5002356"/>
                <a:gd name="connsiteY6" fmla="*/ 2954090 h 4203165"/>
                <a:gd name="connsiteX7" fmla="*/ 2230688 w 5002356"/>
                <a:gd name="connsiteY7" fmla="*/ 3656326 h 4203165"/>
                <a:gd name="connsiteX8" fmla="*/ 3037514 w 5002356"/>
                <a:gd name="connsiteY8" fmla="*/ 4194208 h 4203165"/>
                <a:gd name="connsiteX9" fmla="*/ 4785631 w 5002356"/>
                <a:gd name="connsiteY9" fmla="*/ 3835620 h 4203165"/>
                <a:gd name="connsiteX10" fmla="*/ 4860337 w 5002356"/>
                <a:gd name="connsiteY10" fmla="*/ 2027737 h 4203165"/>
                <a:gd name="connsiteX11" fmla="*/ 3739748 w 5002356"/>
                <a:gd name="connsiteY11" fmla="*/ 1370327 h 4203165"/>
                <a:gd name="connsiteX12" fmla="*/ 3709866 w 5002356"/>
                <a:gd name="connsiteY12" fmla="*/ 937030 h 4203165"/>
                <a:gd name="connsiteX13" fmla="*/ 3814455 w 5002356"/>
                <a:gd name="connsiteY13" fmla="*/ 264679 h 4203165"/>
                <a:gd name="connsiteX0" fmla="*/ 4187984 w 5002356"/>
                <a:gd name="connsiteY0" fmla="*/ 638208 h 4203165"/>
                <a:gd name="connsiteX1" fmla="*/ 3381162 w 5002356"/>
                <a:gd name="connsiteY1" fmla="*/ 712915 h 4203165"/>
                <a:gd name="connsiteX2" fmla="*/ 2783512 w 5002356"/>
                <a:gd name="connsiteY2" fmla="*/ 309504 h 4203165"/>
                <a:gd name="connsiteX3" fmla="*/ 1842220 w 5002356"/>
                <a:gd name="connsiteY3" fmla="*/ 25620 h 4203165"/>
                <a:gd name="connsiteX4" fmla="*/ 333161 w 5002356"/>
                <a:gd name="connsiteY4" fmla="*/ 309502 h 4203165"/>
                <a:gd name="connsiteX5" fmla="*/ 109043 w 5002356"/>
                <a:gd name="connsiteY5" fmla="*/ 2550678 h 4203165"/>
                <a:gd name="connsiteX6" fmla="*/ 1722691 w 5002356"/>
                <a:gd name="connsiteY6" fmla="*/ 2954090 h 4203165"/>
                <a:gd name="connsiteX7" fmla="*/ 2230688 w 5002356"/>
                <a:gd name="connsiteY7" fmla="*/ 3656326 h 4203165"/>
                <a:gd name="connsiteX8" fmla="*/ 3037514 w 5002356"/>
                <a:gd name="connsiteY8" fmla="*/ 4194208 h 4203165"/>
                <a:gd name="connsiteX9" fmla="*/ 4785631 w 5002356"/>
                <a:gd name="connsiteY9" fmla="*/ 3835620 h 4203165"/>
                <a:gd name="connsiteX10" fmla="*/ 4860337 w 5002356"/>
                <a:gd name="connsiteY10" fmla="*/ 2027737 h 4203165"/>
                <a:gd name="connsiteX11" fmla="*/ 3739748 w 5002356"/>
                <a:gd name="connsiteY11" fmla="*/ 1370327 h 4203165"/>
                <a:gd name="connsiteX12" fmla="*/ 3560455 w 5002356"/>
                <a:gd name="connsiteY12" fmla="*/ 951971 h 4203165"/>
                <a:gd name="connsiteX13" fmla="*/ 3814455 w 5002356"/>
                <a:gd name="connsiteY13" fmla="*/ 264679 h 4203165"/>
                <a:gd name="connsiteX0" fmla="*/ 4187984 w 5002356"/>
                <a:gd name="connsiteY0" fmla="*/ 638208 h 4203165"/>
                <a:gd name="connsiteX1" fmla="*/ 3381162 w 5002356"/>
                <a:gd name="connsiteY1" fmla="*/ 712915 h 4203165"/>
                <a:gd name="connsiteX2" fmla="*/ 2783512 w 5002356"/>
                <a:gd name="connsiteY2" fmla="*/ 309504 h 4203165"/>
                <a:gd name="connsiteX3" fmla="*/ 1842220 w 5002356"/>
                <a:gd name="connsiteY3" fmla="*/ 25620 h 4203165"/>
                <a:gd name="connsiteX4" fmla="*/ 333161 w 5002356"/>
                <a:gd name="connsiteY4" fmla="*/ 309502 h 4203165"/>
                <a:gd name="connsiteX5" fmla="*/ 109043 w 5002356"/>
                <a:gd name="connsiteY5" fmla="*/ 2550678 h 4203165"/>
                <a:gd name="connsiteX6" fmla="*/ 1722691 w 5002356"/>
                <a:gd name="connsiteY6" fmla="*/ 2954090 h 4203165"/>
                <a:gd name="connsiteX7" fmla="*/ 2230688 w 5002356"/>
                <a:gd name="connsiteY7" fmla="*/ 3656326 h 4203165"/>
                <a:gd name="connsiteX8" fmla="*/ 3037514 w 5002356"/>
                <a:gd name="connsiteY8" fmla="*/ 4194208 h 4203165"/>
                <a:gd name="connsiteX9" fmla="*/ 4785631 w 5002356"/>
                <a:gd name="connsiteY9" fmla="*/ 3835620 h 4203165"/>
                <a:gd name="connsiteX10" fmla="*/ 4860337 w 5002356"/>
                <a:gd name="connsiteY10" fmla="*/ 2027737 h 4203165"/>
                <a:gd name="connsiteX11" fmla="*/ 3739748 w 5002356"/>
                <a:gd name="connsiteY11" fmla="*/ 1370327 h 4203165"/>
                <a:gd name="connsiteX12" fmla="*/ 3560455 w 5002356"/>
                <a:gd name="connsiteY12" fmla="*/ 951971 h 4203165"/>
                <a:gd name="connsiteX13" fmla="*/ 3694925 w 5002356"/>
                <a:gd name="connsiteY13" fmla="*/ 518679 h 4203165"/>
                <a:gd name="connsiteX0" fmla="*/ 3844337 w 5002356"/>
                <a:gd name="connsiteY0" fmla="*/ 817502 h 4203165"/>
                <a:gd name="connsiteX1" fmla="*/ 3381162 w 5002356"/>
                <a:gd name="connsiteY1" fmla="*/ 712915 h 4203165"/>
                <a:gd name="connsiteX2" fmla="*/ 2783512 w 5002356"/>
                <a:gd name="connsiteY2" fmla="*/ 309504 h 4203165"/>
                <a:gd name="connsiteX3" fmla="*/ 1842220 w 5002356"/>
                <a:gd name="connsiteY3" fmla="*/ 25620 h 4203165"/>
                <a:gd name="connsiteX4" fmla="*/ 333161 w 5002356"/>
                <a:gd name="connsiteY4" fmla="*/ 309502 h 4203165"/>
                <a:gd name="connsiteX5" fmla="*/ 109043 w 5002356"/>
                <a:gd name="connsiteY5" fmla="*/ 2550678 h 4203165"/>
                <a:gd name="connsiteX6" fmla="*/ 1722691 w 5002356"/>
                <a:gd name="connsiteY6" fmla="*/ 2954090 h 4203165"/>
                <a:gd name="connsiteX7" fmla="*/ 2230688 w 5002356"/>
                <a:gd name="connsiteY7" fmla="*/ 3656326 h 4203165"/>
                <a:gd name="connsiteX8" fmla="*/ 3037514 w 5002356"/>
                <a:gd name="connsiteY8" fmla="*/ 4194208 h 4203165"/>
                <a:gd name="connsiteX9" fmla="*/ 4785631 w 5002356"/>
                <a:gd name="connsiteY9" fmla="*/ 3835620 h 4203165"/>
                <a:gd name="connsiteX10" fmla="*/ 4860337 w 5002356"/>
                <a:gd name="connsiteY10" fmla="*/ 2027737 h 4203165"/>
                <a:gd name="connsiteX11" fmla="*/ 3739748 w 5002356"/>
                <a:gd name="connsiteY11" fmla="*/ 1370327 h 4203165"/>
                <a:gd name="connsiteX12" fmla="*/ 3560455 w 5002356"/>
                <a:gd name="connsiteY12" fmla="*/ 951971 h 4203165"/>
                <a:gd name="connsiteX13" fmla="*/ 3694925 w 5002356"/>
                <a:gd name="connsiteY13" fmla="*/ 518679 h 4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356" h="4203165">
                  <a:moveTo>
                    <a:pt x="3844337" y="817502"/>
                  </a:moveTo>
                  <a:cubicBezTo>
                    <a:pt x="3570415" y="633227"/>
                    <a:pt x="3557966" y="797581"/>
                    <a:pt x="3381162" y="712915"/>
                  </a:cubicBezTo>
                  <a:cubicBezTo>
                    <a:pt x="3204358" y="628249"/>
                    <a:pt x="3040002" y="424053"/>
                    <a:pt x="2783512" y="309504"/>
                  </a:cubicBezTo>
                  <a:cubicBezTo>
                    <a:pt x="2527022" y="194955"/>
                    <a:pt x="2240651" y="35581"/>
                    <a:pt x="1842220" y="25620"/>
                  </a:cubicBezTo>
                  <a:cubicBezTo>
                    <a:pt x="1443789" y="15659"/>
                    <a:pt x="622024" y="-111341"/>
                    <a:pt x="333161" y="309502"/>
                  </a:cubicBezTo>
                  <a:cubicBezTo>
                    <a:pt x="44298" y="730345"/>
                    <a:pt x="-122545" y="2109913"/>
                    <a:pt x="109043" y="2550678"/>
                  </a:cubicBezTo>
                  <a:cubicBezTo>
                    <a:pt x="340631" y="2991443"/>
                    <a:pt x="1369084" y="2769815"/>
                    <a:pt x="1722691" y="2954090"/>
                  </a:cubicBezTo>
                  <a:cubicBezTo>
                    <a:pt x="2076298" y="3138365"/>
                    <a:pt x="2019021" y="3444659"/>
                    <a:pt x="2230688" y="3656326"/>
                  </a:cubicBezTo>
                  <a:cubicBezTo>
                    <a:pt x="2442355" y="3867993"/>
                    <a:pt x="2611690" y="4164326"/>
                    <a:pt x="3037514" y="4194208"/>
                  </a:cubicBezTo>
                  <a:cubicBezTo>
                    <a:pt x="3463338" y="4224090"/>
                    <a:pt x="4481827" y="4196698"/>
                    <a:pt x="4785631" y="3835620"/>
                  </a:cubicBezTo>
                  <a:cubicBezTo>
                    <a:pt x="5089435" y="3474542"/>
                    <a:pt x="5034651" y="2438619"/>
                    <a:pt x="4860337" y="2027737"/>
                  </a:cubicBezTo>
                  <a:cubicBezTo>
                    <a:pt x="4686023" y="1616855"/>
                    <a:pt x="3956395" y="1549621"/>
                    <a:pt x="3739748" y="1370327"/>
                  </a:cubicBezTo>
                  <a:cubicBezTo>
                    <a:pt x="3523101" y="1191033"/>
                    <a:pt x="3567925" y="1093912"/>
                    <a:pt x="3560455" y="951971"/>
                  </a:cubicBezTo>
                  <a:cubicBezTo>
                    <a:pt x="3552985" y="810030"/>
                    <a:pt x="3694925" y="518679"/>
                    <a:pt x="3694925" y="518679"/>
                  </a:cubicBezTo>
                </a:path>
              </a:pathLst>
            </a:cu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224399"/>
                </p:ext>
              </p:extLst>
            </p:nvPr>
          </p:nvGraphicFramePr>
          <p:xfrm>
            <a:off x="3623877" y="3096367"/>
            <a:ext cx="47307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" name="Equation" r:id="rId7" imgW="203200" imgH="215900" progId="Equation.3">
                    <p:embed/>
                  </p:oleObj>
                </mc:Choice>
                <mc:Fallback>
                  <p:oleObj name="Equation" r:id="rId7" imgW="2032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23877" y="3096367"/>
                          <a:ext cx="473075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94140"/>
              </p:ext>
            </p:extLst>
          </p:nvPr>
        </p:nvGraphicFramePr>
        <p:xfrm>
          <a:off x="5113338" y="2782888"/>
          <a:ext cx="25431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9" imgW="1092200" imgH="393700" progId="Equation.3">
                  <p:embed/>
                </p:oleObj>
              </mc:Choice>
              <mc:Fallback>
                <p:oleObj name="Equation" r:id="rId9" imgW="1092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3338" y="2782888"/>
                        <a:ext cx="2543175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981696"/>
              </p:ext>
            </p:extLst>
          </p:nvPr>
        </p:nvGraphicFramePr>
        <p:xfrm>
          <a:off x="5945095" y="4433316"/>
          <a:ext cx="28654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11" imgW="1231900" imgH="393700" progId="Equation.3">
                  <p:embed/>
                </p:oleObj>
              </mc:Choice>
              <mc:Fallback>
                <p:oleObj name="Equation" r:id="rId11" imgW="1231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5095" y="4433316"/>
                        <a:ext cx="2865438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187757"/>
              </p:ext>
            </p:extLst>
          </p:nvPr>
        </p:nvGraphicFramePr>
        <p:xfrm>
          <a:off x="5664200" y="5528522"/>
          <a:ext cx="3278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13" imgW="1409700" imgH="215900" progId="Equation.3">
                  <p:embed/>
                </p:oleObj>
              </mc:Choice>
              <mc:Fallback>
                <p:oleObj name="Equation" r:id="rId13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4200" y="5528522"/>
                        <a:ext cx="3278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661181" y="1494115"/>
            <a:ext cx="4224057" cy="1220681"/>
            <a:chOff x="4661181" y="1494115"/>
            <a:chExt cx="4224057" cy="1220681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771947"/>
                </p:ext>
              </p:extLst>
            </p:nvPr>
          </p:nvGraphicFramePr>
          <p:xfrm>
            <a:off x="4661181" y="2256009"/>
            <a:ext cx="1862137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" name="Equation" r:id="rId15" imgW="800100" imgH="215900" progId="Equation.3">
                    <p:embed/>
                  </p:oleObj>
                </mc:Choice>
                <mc:Fallback>
                  <p:oleObj name="Equation" r:id="rId15" imgW="800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61181" y="2256009"/>
                          <a:ext cx="1862137" cy="458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6553200" y="1494115"/>
              <a:ext cx="2332038" cy="591485"/>
              <a:chOff x="6553200" y="1284941"/>
              <a:chExt cx="2332038" cy="5914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553200" y="1284941"/>
                <a:ext cx="2332038" cy="591485"/>
              </a:xfrm>
              <a:prstGeom prst="rect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7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6049052"/>
                  </p:ext>
                </p:extLst>
              </p:nvPr>
            </p:nvGraphicFramePr>
            <p:xfrm>
              <a:off x="6697850" y="1387756"/>
              <a:ext cx="1981200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2" name="Equation" r:id="rId17" imgW="850900" imgH="215900" progId="Equation.3">
                      <p:embed/>
                    </p:oleObj>
                  </mc:Choice>
                  <mc:Fallback>
                    <p:oleObj name="Equation" r:id="rId17" imgW="8509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697850" y="1387756"/>
                            <a:ext cx="1981200" cy="458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3864"/>
              </p:ext>
            </p:extLst>
          </p:nvPr>
        </p:nvGraphicFramePr>
        <p:xfrm>
          <a:off x="5664200" y="3870325"/>
          <a:ext cx="25733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9" imgW="1104900" imgH="215900" progId="Equation.3">
                  <p:embed/>
                </p:oleObj>
              </mc:Choice>
              <mc:Fallback>
                <p:oleObj name="Equation" r:id="rId19" imgW="1104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64200" y="3870325"/>
                        <a:ext cx="2573338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49977" y="4205282"/>
            <a:ext cx="8335261" cy="1826850"/>
            <a:chOff x="549977" y="4205282"/>
            <a:chExt cx="8335261" cy="1826850"/>
          </a:xfrm>
        </p:grpSpPr>
        <p:grpSp>
          <p:nvGrpSpPr>
            <p:cNvPr id="38" name="Group 37"/>
            <p:cNvGrpSpPr/>
            <p:nvPr/>
          </p:nvGrpSpPr>
          <p:grpSpPr>
            <a:xfrm>
              <a:off x="549977" y="4205282"/>
              <a:ext cx="2574223" cy="1755501"/>
              <a:chOff x="549977" y="4205282"/>
              <a:chExt cx="2574223" cy="175550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49977" y="5006676"/>
                <a:ext cx="1505415" cy="954107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Mutually</a:t>
                </a:r>
              </a:p>
              <a:p>
                <a:pPr algn="ctr"/>
                <a:r>
                  <a:rPr lang="en-US" sz="2800" dirty="0" smtClean="0"/>
                  <a:t>exclusive</a:t>
                </a:r>
                <a:endParaRPr lang="en-US" sz="2800" dirty="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628588" y="4205282"/>
                <a:ext cx="197365" cy="8013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055392" y="5006677"/>
                <a:ext cx="1068808" cy="1330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5664200" y="6032132"/>
              <a:ext cx="322103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62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`Overlapping’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0091" y="2121645"/>
            <a:ext cx="2446080" cy="2263120"/>
            <a:chOff x="572146" y="1927412"/>
            <a:chExt cx="2446080" cy="2263120"/>
          </a:xfrm>
        </p:grpSpPr>
        <p:sp>
          <p:nvSpPr>
            <p:cNvPr id="9" name="TextBox 8"/>
            <p:cNvSpPr txBox="1"/>
            <p:nvPr/>
          </p:nvSpPr>
          <p:spPr>
            <a:xfrm>
              <a:off x="1075765" y="3481853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HHT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0661" y="2997565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THH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988" y="3033338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HTH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63558" y="2154472"/>
              <a:ext cx="855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HHH</a:t>
              </a:r>
              <a:endParaRPr lang="en-US" sz="2800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618836"/>
                </p:ext>
              </p:extLst>
            </p:nvPr>
          </p:nvGraphicFramePr>
          <p:xfrm>
            <a:off x="2276302" y="2360706"/>
            <a:ext cx="4445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" name="Equation" r:id="rId3" imgW="190500" imgH="215900" progId="Equation.3">
                    <p:embed/>
                  </p:oleObj>
                </mc:Choice>
                <mc:Fallback>
                  <p:oleObj name="Equation" r:id="rId3" imgW="1905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6302" y="2360706"/>
                          <a:ext cx="444500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Freeform 13"/>
            <p:cNvSpPr/>
            <p:nvPr/>
          </p:nvSpPr>
          <p:spPr>
            <a:xfrm>
              <a:off x="572146" y="1927412"/>
              <a:ext cx="2446080" cy="2263120"/>
            </a:xfrm>
            <a:custGeom>
              <a:avLst/>
              <a:gdLst>
                <a:gd name="connsiteX0" fmla="*/ 2445972 w 2446080"/>
                <a:gd name="connsiteY0" fmla="*/ 268941 h 2263120"/>
                <a:gd name="connsiteX1" fmla="*/ 1235736 w 2446080"/>
                <a:gd name="connsiteY1" fmla="*/ 59764 h 2263120"/>
                <a:gd name="connsiteX2" fmla="*/ 189854 w 2446080"/>
                <a:gd name="connsiteY2" fmla="*/ 597647 h 2263120"/>
                <a:gd name="connsiteX3" fmla="*/ 70325 w 2446080"/>
                <a:gd name="connsiteY3" fmla="*/ 1748117 h 2263120"/>
                <a:gd name="connsiteX4" fmla="*/ 966795 w 2446080"/>
                <a:gd name="connsiteY4" fmla="*/ 2256117 h 2263120"/>
                <a:gd name="connsiteX5" fmla="*/ 2027619 w 2446080"/>
                <a:gd name="connsiteY5" fmla="*/ 1957294 h 2263120"/>
                <a:gd name="connsiteX6" fmla="*/ 2445972 w 2446080"/>
                <a:gd name="connsiteY6" fmla="*/ 821764 h 2263120"/>
                <a:gd name="connsiteX7" fmla="*/ 2072442 w 2446080"/>
                <a:gd name="connsiteY7" fmla="*/ 0 h 226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6080" h="2263120">
                  <a:moveTo>
                    <a:pt x="2445972" y="268941"/>
                  </a:moveTo>
                  <a:cubicBezTo>
                    <a:pt x="2028864" y="136960"/>
                    <a:pt x="1611756" y="4980"/>
                    <a:pt x="1235736" y="59764"/>
                  </a:cubicBezTo>
                  <a:cubicBezTo>
                    <a:pt x="859716" y="114548"/>
                    <a:pt x="384089" y="316255"/>
                    <a:pt x="189854" y="597647"/>
                  </a:cubicBezTo>
                  <a:cubicBezTo>
                    <a:pt x="-4381" y="879039"/>
                    <a:pt x="-59165" y="1471705"/>
                    <a:pt x="70325" y="1748117"/>
                  </a:cubicBezTo>
                  <a:cubicBezTo>
                    <a:pt x="199815" y="2024529"/>
                    <a:pt x="640579" y="2221254"/>
                    <a:pt x="966795" y="2256117"/>
                  </a:cubicBezTo>
                  <a:cubicBezTo>
                    <a:pt x="1293011" y="2290980"/>
                    <a:pt x="1781090" y="2196353"/>
                    <a:pt x="2027619" y="1957294"/>
                  </a:cubicBezTo>
                  <a:cubicBezTo>
                    <a:pt x="2274148" y="1718235"/>
                    <a:pt x="2438502" y="1147980"/>
                    <a:pt x="2445972" y="821764"/>
                  </a:cubicBezTo>
                  <a:cubicBezTo>
                    <a:pt x="2453442" y="495548"/>
                    <a:pt x="2072442" y="0"/>
                    <a:pt x="2072442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0091" y="3013727"/>
            <a:ext cx="3324497" cy="2469685"/>
            <a:chOff x="590091" y="3013727"/>
            <a:chExt cx="3324497" cy="2469685"/>
          </a:xfrm>
        </p:grpSpPr>
        <p:sp>
          <p:nvSpPr>
            <p:cNvPr id="15" name="TextBox 14"/>
            <p:cNvSpPr txBox="1"/>
            <p:nvPr/>
          </p:nvSpPr>
          <p:spPr>
            <a:xfrm>
              <a:off x="2266460" y="4819817"/>
              <a:ext cx="70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TTT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1862" y="4232733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HTT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7203" y="4627699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</a:t>
              </a:r>
              <a:r>
                <a:rPr lang="en-US" sz="2800" dirty="0" smtClean="0"/>
                <a:t>HT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6059" y="4494343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TTH</a:t>
              </a:r>
              <a:endParaRPr lang="en-US" sz="28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90091" y="3013727"/>
              <a:ext cx="3324497" cy="2469685"/>
            </a:xfrm>
            <a:custGeom>
              <a:avLst/>
              <a:gdLst>
                <a:gd name="connsiteX0" fmla="*/ 3924560 w 3977836"/>
                <a:gd name="connsiteY0" fmla="*/ 820981 h 3000693"/>
                <a:gd name="connsiteX1" fmla="*/ 3028089 w 3977836"/>
                <a:gd name="connsiteY1" fmla="*/ 372745 h 3000693"/>
                <a:gd name="connsiteX2" fmla="*/ 1817854 w 3977836"/>
                <a:gd name="connsiteY2" fmla="*/ 44039 h 3000693"/>
                <a:gd name="connsiteX3" fmla="*/ 891501 w 3977836"/>
                <a:gd name="connsiteY3" fmla="*/ 29098 h 3000693"/>
                <a:gd name="connsiteX4" fmla="*/ 54795 w 3977836"/>
                <a:gd name="connsiteY4" fmla="*/ 283098 h 3000693"/>
                <a:gd name="connsiteX5" fmla="*/ 278913 w 3977836"/>
                <a:gd name="connsiteY5" fmla="*/ 1956510 h 3000693"/>
                <a:gd name="connsiteX6" fmla="*/ 1877618 w 3977836"/>
                <a:gd name="connsiteY6" fmla="*/ 2987451 h 3000693"/>
                <a:gd name="connsiteX7" fmla="*/ 3745266 w 3977836"/>
                <a:gd name="connsiteY7" fmla="*/ 2464510 h 3000693"/>
                <a:gd name="connsiteX8" fmla="*/ 3939501 w 3977836"/>
                <a:gd name="connsiteY8" fmla="*/ 1373804 h 3000693"/>
                <a:gd name="connsiteX9" fmla="*/ 3655618 w 3977836"/>
                <a:gd name="connsiteY9" fmla="*/ 880745 h 3000693"/>
                <a:gd name="connsiteX10" fmla="*/ 3551030 w 3977836"/>
                <a:gd name="connsiteY10" fmla="*/ 357804 h 3000693"/>
                <a:gd name="connsiteX0" fmla="*/ 3924560 w 3942363"/>
                <a:gd name="connsiteY0" fmla="*/ 820981 h 2990830"/>
                <a:gd name="connsiteX1" fmla="*/ 3028089 w 3942363"/>
                <a:gd name="connsiteY1" fmla="*/ 372745 h 2990830"/>
                <a:gd name="connsiteX2" fmla="*/ 1817854 w 3942363"/>
                <a:gd name="connsiteY2" fmla="*/ 44039 h 2990830"/>
                <a:gd name="connsiteX3" fmla="*/ 891501 w 3942363"/>
                <a:gd name="connsiteY3" fmla="*/ 29098 h 2990830"/>
                <a:gd name="connsiteX4" fmla="*/ 54795 w 3942363"/>
                <a:gd name="connsiteY4" fmla="*/ 283098 h 2990830"/>
                <a:gd name="connsiteX5" fmla="*/ 278913 w 3942363"/>
                <a:gd name="connsiteY5" fmla="*/ 1956510 h 2990830"/>
                <a:gd name="connsiteX6" fmla="*/ 1877618 w 3942363"/>
                <a:gd name="connsiteY6" fmla="*/ 2987451 h 2990830"/>
                <a:gd name="connsiteX7" fmla="*/ 3461384 w 3942363"/>
                <a:gd name="connsiteY7" fmla="*/ 2255333 h 2990830"/>
                <a:gd name="connsiteX8" fmla="*/ 3939501 w 3942363"/>
                <a:gd name="connsiteY8" fmla="*/ 1373804 h 2990830"/>
                <a:gd name="connsiteX9" fmla="*/ 3655618 w 3942363"/>
                <a:gd name="connsiteY9" fmla="*/ 880745 h 2990830"/>
                <a:gd name="connsiteX10" fmla="*/ 3551030 w 3942363"/>
                <a:gd name="connsiteY10" fmla="*/ 357804 h 2990830"/>
                <a:gd name="connsiteX0" fmla="*/ 3921276 w 3939079"/>
                <a:gd name="connsiteY0" fmla="*/ 820981 h 2506953"/>
                <a:gd name="connsiteX1" fmla="*/ 3024805 w 3939079"/>
                <a:gd name="connsiteY1" fmla="*/ 372745 h 2506953"/>
                <a:gd name="connsiteX2" fmla="*/ 1814570 w 3939079"/>
                <a:gd name="connsiteY2" fmla="*/ 44039 h 2506953"/>
                <a:gd name="connsiteX3" fmla="*/ 888217 w 3939079"/>
                <a:gd name="connsiteY3" fmla="*/ 29098 h 2506953"/>
                <a:gd name="connsiteX4" fmla="*/ 51511 w 3939079"/>
                <a:gd name="connsiteY4" fmla="*/ 283098 h 2506953"/>
                <a:gd name="connsiteX5" fmla="*/ 275629 w 3939079"/>
                <a:gd name="connsiteY5" fmla="*/ 1956510 h 2506953"/>
                <a:gd name="connsiteX6" fmla="*/ 1784687 w 3939079"/>
                <a:gd name="connsiteY6" fmla="*/ 2494393 h 2506953"/>
                <a:gd name="connsiteX7" fmla="*/ 3458100 w 3939079"/>
                <a:gd name="connsiteY7" fmla="*/ 2255333 h 2506953"/>
                <a:gd name="connsiteX8" fmla="*/ 3936217 w 3939079"/>
                <a:gd name="connsiteY8" fmla="*/ 1373804 h 2506953"/>
                <a:gd name="connsiteX9" fmla="*/ 3652334 w 3939079"/>
                <a:gd name="connsiteY9" fmla="*/ 880745 h 2506953"/>
                <a:gd name="connsiteX10" fmla="*/ 3547746 w 3939079"/>
                <a:gd name="connsiteY10" fmla="*/ 357804 h 2506953"/>
                <a:gd name="connsiteX0" fmla="*/ 3895852 w 3913655"/>
                <a:gd name="connsiteY0" fmla="*/ 820981 h 2526921"/>
                <a:gd name="connsiteX1" fmla="*/ 2999381 w 3913655"/>
                <a:gd name="connsiteY1" fmla="*/ 372745 h 2526921"/>
                <a:gd name="connsiteX2" fmla="*/ 1789146 w 3913655"/>
                <a:gd name="connsiteY2" fmla="*/ 44039 h 2526921"/>
                <a:gd name="connsiteX3" fmla="*/ 862793 w 3913655"/>
                <a:gd name="connsiteY3" fmla="*/ 29098 h 2526921"/>
                <a:gd name="connsiteX4" fmla="*/ 26087 w 3913655"/>
                <a:gd name="connsiteY4" fmla="*/ 283098 h 2526921"/>
                <a:gd name="connsiteX5" fmla="*/ 354793 w 3913655"/>
                <a:gd name="connsiteY5" fmla="*/ 1642745 h 2526921"/>
                <a:gd name="connsiteX6" fmla="*/ 1759263 w 3913655"/>
                <a:gd name="connsiteY6" fmla="*/ 2494393 h 2526921"/>
                <a:gd name="connsiteX7" fmla="*/ 3432676 w 3913655"/>
                <a:gd name="connsiteY7" fmla="*/ 2255333 h 2526921"/>
                <a:gd name="connsiteX8" fmla="*/ 3910793 w 3913655"/>
                <a:gd name="connsiteY8" fmla="*/ 1373804 h 2526921"/>
                <a:gd name="connsiteX9" fmla="*/ 3626910 w 3913655"/>
                <a:gd name="connsiteY9" fmla="*/ 880745 h 2526921"/>
                <a:gd name="connsiteX10" fmla="*/ 3522322 w 3913655"/>
                <a:gd name="connsiteY10" fmla="*/ 357804 h 252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3655" h="2526921">
                  <a:moveTo>
                    <a:pt x="3895852" y="820981"/>
                  </a:moveTo>
                  <a:cubicBezTo>
                    <a:pt x="3623175" y="661608"/>
                    <a:pt x="3350499" y="502235"/>
                    <a:pt x="2999381" y="372745"/>
                  </a:cubicBezTo>
                  <a:cubicBezTo>
                    <a:pt x="2648263" y="243255"/>
                    <a:pt x="2145244" y="101313"/>
                    <a:pt x="1789146" y="44039"/>
                  </a:cubicBezTo>
                  <a:cubicBezTo>
                    <a:pt x="1433048" y="-13235"/>
                    <a:pt x="1156636" y="-10745"/>
                    <a:pt x="862793" y="29098"/>
                  </a:cubicBezTo>
                  <a:cubicBezTo>
                    <a:pt x="568950" y="68941"/>
                    <a:pt x="110754" y="14157"/>
                    <a:pt x="26087" y="283098"/>
                  </a:cubicBezTo>
                  <a:cubicBezTo>
                    <a:pt x="-58580" y="552039"/>
                    <a:pt x="65930" y="1274196"/>
                    <a:pt x="354793" y="1642745"/>
                  </a:cubicBezTo>
                  <a:cubicBezTo>
                    <a:pt x="643656" y="2011294"/>
                    <a:pt x="1246283" y="2392295"/>
                    <a:pt x="1759263" y="2494393"/>
                  </a:cubicBezTo>
                  <a:cubicBezTo>
                    <a:pt x="2272243" y="2596491"/>
                    <a:pt x="3074088" y="2442098"/>
                    <a:pt x="3432676" y="2255333"/>
                  </a:cubicBezTo>
                  <a:cubicBezTo>
                    <a:pt x="3791264" y="2068568"/>
                    <a:pt x="3878421" y="1602902"/>
                    <a:pt x="3910793" y="1373804"/>
                  </a:cubicBezTo>
                  <a:cubicBezTo>
                    <a:pt x="3943165" y="1144706"/>
                    <a:pt x="3691655" y="1050078"/>
                    <a:pt x="3626910" y="880745"/>
                  </a:cubicBezTo>
                  <a:cubicBezTo>
                    <a:pt x="3562165" y="711412"/>
                    <a:pt x="3542243" y="534608"/>
                    <a:pt x="3522322" y="357804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180046"/>
                </p:ext>
              </p:extLst>
            </p:nvPr>
          </p:nvGraphicFramePr>
          <p:xfrm>
            <a:off x="2991596" y="3929194"/>
            <a:ext cx="4445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" name="Equation" r:id="rId5" imgW="190500" imgH="215900" progId="Equation.3">
                    <p:embed/>
                  </p:oleObj>
                </mc:Choice>
                <mc:Fallback>
                  <p:oleObj name="Equation" r:id="rId5" imgW="1905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91596" y="3929194"/>
                          <a:ext cx="444500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09000"/>
              </p:ext>
            </p:extLst>
          </p:nvPr>
        </p:nvGraphicFramePr>
        <p:xfrm>
          <a:off x="4784725" y="2486025"/>
          <a:ext cx="28971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7" imgW="1244600" imgH="393700" progId="Equation.3">
                  <p:embed/>
                </p:oleObj>
              </mc:Choice>
              <mc:Fallback>
                <p:oleObj name="Equation" r:id="rId7" imgW="124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4725" y="2486025"/>
                        <a:ext cx="2897188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239112"/>
              </p:ext>
            </p:extLst>
          </p:nvPr>
        </p:nvGraphicFramePr>
        <p:xfrm>
          <a:off x="4401577" y="4465982"/>
          <a:ext cx="4489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9" imgW="1930400" imgH="393700" progId="Equation.3">
                  <p:embed/>
                </p:oleObj>
              </mc:Choice>
              <mc:Fallback>
                <p:oleObj name="Equation" r:id="rId9" imgW="193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1577" y="4465982"/>
                        <a:ext cx="448945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30478"/>
              </p:ext>
            </p:extLst>
          </p:nvPr>
        </p:nvGraphicFramePr>
        <p:xfrm>
          <a:off x="3914588" y="5597665"/>
          <a:ext cx="51101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11" imgW="2197100" imgH="215900" progId="Equation.3">
                  <p:embed/>
                </p:oleObj>
              </mc:Choice>
              <mc:Fallback>
                <p:oleObj name="Equation" r:id="rId11" imgW="2197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14588" y="5597665"/>
                        <a:ext cx="5110162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80712"/>
              </p:ext>
            </p:extLst>
          </p:nvPr>
        </p:nvGraphicFramePr>
        <p:xfrm>
          <a:off x="4542118" y="3671872"/>
          <a:ext cx="42005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13" imgW="1803400" imgH="215900" progId="Equation.3">
                  <p:embed/>
                </p:oleObj>
              </mc:Choice>
              <mc:Fallback>
                <p:oleObj name="Equation" r:id="rId13" imgW="1803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2118" y="3671872"/>
                        <a:ext cx="4200525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34083" y="3192794"/>
            <a:ext cx="7816765" cy="1083596"/>
            <a:chOff x="734083" y="3192794"/>
            <a:chExt cx="7816765" cy="1083596"/>
          </a:xfrm>
        </p:grpSpPr>
        <p:grpSp>
          <p:nvGrpSpPr>
            <p:cNvPr id="34" name="Group 33"/>
            <p:cNvGrpSpPr/>
            <p:nvPr/>
          </p:nvGrpSpPr>
          <p:grpSpPr>
            <a:xfrm>
              <a:off x="734083" y="3192794"/>
              <a:ext cx="7816765" cy="1083596"/>
              <a:chOff x="734083" y="3192794"/>
              <a:chExt cx="7816765" cy="1083596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734083" y="3192794"/>
                <a:ext cx="1825867" cy="1083596"/>
              </a:xfrm>
              <a:custGeom>
                <a:avLst/>
                <a:gdLst>
                  <a:gd name="connsiteX0" fmla="*/ 1790976 w 1825867"/>
                  <a:gd name="connsiteY0" fmla="*/ 318382 h 1083596"/>
                  <a:gd name="connsiteX1" fmla="*/ 1566858 w 1825867"/>
                  <a:gd name="connsiteY1" fmla="*/ 49441 h 1083596"/>
                  <a:gd name="connsiteX2" fmla="*/ 625564 w 1825867"/>
                  <a:gd name="connsiteY2" fmla="*/ 4618 h 1083596"/>
                  <a:gd name="connsiteX3" fmla="*/ 57799 w 1825867"/>
                  <a:gd name="connsiteY3" fmla="*/ 109206 h 1083596"/>
                  <a:gd name="connsiteX4" fmla="*/ 57799 w 1825867"/>
                  <a:gd name="connsiteY4" fmla="*/ 647088 h 1083596"/>
                  <a:gd name="connsiteX5" fmla="*/ 401446 w 1825867"/>
                  <a:gd name="connsiteY5" fmla="*/ 930971 h 1083596"/>
                  <a:gd name="connsiteX6" fmla="*/ 1073799 w 1825867"/>
                  <a:gd name="connsiteY6" fmla="*/ 1080382 h 1083596"/>
                  <a:gd name="connsiteX7" fmla="*/ 1731211 w 1825867"/>
                  <a:gd name="connsiteY7" fmla="*/ 796500 h 1083596"/>
                  <a:gd name="connsiteX8" fmla="*/ 1820858 w 1825867"/>
                  <a:gd name="connsiteY8" fmla="*/ 422971 h 1083596"/>
                  <a:gd name="connsiteX9" fmla="*/ 1790976 w 1825867"/>
                  <a:gd name="connsiteY9" fmla="*/ 318382 h 108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5867" h="1083596">
                    <a:moveTo>
                      <a:pt x="1790976" y="318382"/>
                    </a:moveTo>
                    <a:cubicBezTo>
                      <a:pt x="1748643" y="256127"/>
                      <a:pt x="1761093" y="101735"/>
                      <a:pt x="1566858" y="49441"/>
                    </a:cubicBezTo>
                    <a:cubicBezTo>
                      <a:pt x="1372623" y="-2853"/>
                      <a:pt x="877074" y="-5343"/>
                      <a:pt x="625564" y="4618"/>
                    </a:cubicBezTo>
                    <a:cubicBezTo>
                      <a:pt x="374054" y="14579"/>
                      <a:pt x="152426" y="2128"/>
                      <a:pt x="57799" y="109206"/>
                    </a:cubicBezTo>
                    <a:cubicBezTo>
                      <a:pt x="-36829" y="216284"/>
                      <a:pt x="525" y="510127"/>
                      <a:pt x="57799" y="647088"/>
                    </a:cubicBezTo>
                    <a:cubicBezTo>
                      <a:pt x="115073" y="784049"/>
                      <a:pt x="232113" y="858755"/>
                      <a:pt x="401446" y="930971"/>
                    </a:cubicBezTo>
                    <a:cubicBezTo>
                      <a:pt x="570779" y="1003187"/>
                      <a:pt x="852172" y="1102794"/>
                      <a:pt x="1073799" y="1080382"/>
                    </a:cubicBezTo>
                    <a:cubicBezTo>
                      <a:pt x="1295426" y="1057970"/>
                      <a:pt x="1606701" y="906069"/>
                      <a:pt x="1731211" y="796500"/>
                    </a:cubicBezTo>
                    <a:cubicBezTo>
                      <a:pt x="1855721" y="686932"/>
                      <a:pt x="1813387" y="502657"/>
                      <a:pt x="1820858" y="422971"/>
                    </a:cubicBezTo>
                    <a:cubicBezTo>
                      <a:pt x="1828329" y="343285"/>
                      <a:pt x="1833309" y="380637"/>
                      <a:pt x="1790976" y="318382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7470589" y="3441603"/>
                <a:ext cx="1080259" cy="774301"/>
              </a:xfrm>
              <a:custGeom>
                <a:avLst/>
                <a:gdLst>
                  <a:gd name="connsiteX0" fmla="*/ 582786 w 1199869"/>
                  <a:gd name="connsiteY0" fmla="*/ 24750 h 774301"/>
                  <a:gd name="connsiteX1" fmla="*/ 134551 w 1199869"/>
                  <a:gd name="connsiteY1" fmla="*/ 54632 h 774301"/>
                  <a:gd name="connsiteX2" fmla="*/ 59845 w 1199869"/>
                  <a:gd name="connsiteY2" fmla="*/ 667221 h 774301"/>
                  <a:gd name="connsiteX3" fmla="*/ 941374 w 1199869"/>
                  <a:gd name="connsiteY3" fmla="*/ 771809 h 774301"/>
                  <a:gd name="connsiteX4" fmla="*/ 1195374 w 1199869"/>
                  <a:gd name="connsiteY4" fmla="*/ 682162 h 774301"/>
                  <a:gd name="connsiteX5" fmla="*/ 1075845 w 1199869"/>
                  <a:gd name="connsiteY5" fmla="*/ 114397 h 774301"/>
                  <a:gd name="connsiteX6" fmla="*/ 732198 w 1199869"/>
                  <a:gd name="connsiteY6" fmla="*/ 9809 h 774301"/>
                  <a:gd name="connsiteX7" fmla="*/ 582786 w 1199869"/>
                  <a:gd name="connsiteY7" fmla="*/ 24750 h 77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9869" h="774301">
                    <a:moveTo>
                      <a:pt x="582786" y="24750"/>
                    </a:moveTo>
                    <a:cubicBezTo>
                      <a:pt x="483178" y="32221"/>
                      <a:pt x="221708" y="-52446"/>
                      <a:pt x="134551" y="54632"/>
                    </a:cubicBezTo>
                    <a:cubicBezTo>
                      <a:pt x="47394" y="161710"/>
                      <a:pt x="-74626" y="547692"/>
                      <a:pt x="59845" y="667221"/>
                    </a:cubicBezTo>
                    <a:cubicBezTo>
                      <a:pt x="194315" y="786751"/>
                      <a:pt x="752119" y="769319"/>
                      <a:pt x="941374" y="771809"/>
                    </a:cubicBezTo>
                    <a:cubicBezTo>
                      <a:pt x="1130629" y="774299"/>
                      <a:pt x="1172962" y="791731"/>
                      <a:pt x="1195374" y="682162"/>
                    </a:cubicBezTo>
                    <a:cubicBezTo>
                      <a:pt x="1217786" y="572593"/>
                      <a:pt x="1153041" y="226456"/>
                      <a:pt x="1075845" y="114397"/>
                    </a:cubicBezTo>
                    <a:cubicBezTo>
                      <a:pt x="998649" y="2338"/>
                      <a:pt x="809394" y="27240"/>
                      <a:pt x="732198" y="9809"/>
                    </a:cubicBezTo>
                    <a:cubicBezTo>
                      <a:pt x="655002" y="-7622"/>
                      <a:pt x="682394" y="17279"/>
                      <a:pt x="582786" y="24750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2554941" y="3316415"/>
              <a:ext cx="5035177" cy="209703"/>
            </a:xfrm>
            <a:custGeom>
              <a:avLst/>
              <a:gdLst>
                <a:gd name="connsiteX0" fmla="*/ 5035177 w 5035177"/>
                <a:gd name="connsiteY0" fmla="*/ 149938 h 209703"/>
                <a:gd name="connsiteX1" fmla="*/ 4960471 w 5035177"/>
                <a:gd name="connsiteY1" fmla="*/ 149938 h 209703"/>
                <a:gd name="connsiteX2" fmla="*/ 1942353 w 5035177"/>
                <a:gd name="connsiteY2" fmla="*/ 526 h 209703"/>
                <a:gd name="connsiteX3" fmla="*/ 0 w 5035177"/>
                <a:gd name="connsiteY3" fmla="*/ 209703 h 20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5177" h="209703">
                  <a:moveTo>
                    <a:pt x="5035177" y="149938"/>
                  </a:moveTo>
                  <a:lnTo>
                    <a:pt x="4960471" y="149938"/>
                  </a:lnTo>
                  <a:cubicBezTo>
                    <a:pt x="4445000" y="125036"/>
                    <a:pt x="2769098" y="-9435"/>
                    <a:pt x="1942353" y="526"/>
                  </a:cubicBezTo>
                  <a:cubicBezTo>
                    <a:pt x="1115608" y="10487"/>
                    <a:pt x="0" y="209703"/>
                    <a:pt x="0" y="209703"/>
                  </a:cubicBezTo>
                </a:path>
              </a:pathLst>
            </a:custGeom>
            <a:ln w="38100" cmpd="sng"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9060" y="1509056"/>
            <a:ext cx="8646178" cy="4318003"/>
            <a:chOff x="239060" y="1509056"/>
            <a:chExt cx="8646178" cy="4318003"/>
          </a:xfrm>
        </p:grpSpPr>
        <p:grpSp>
          <p:nvGrpSpPr>
            <p:cNvPr id="31" name="Group 30"/>
            <p:cNvGrpSpPr/>
            <p:nvPr/>
          </p:nvGrpSpPr>
          <p:grpSpPr>
            <a:xfrm>
              <a:off x="239060" y="1882588"/>
              <a:ext cx="5795028" cy="3944471"/>
              <a:chOff x="239060" y="1882588"/>
              <a:chExt cx="5795028" cy="3944471"/>
            </a:xfrm>
          </p:grpSpPr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7085667"/>
                  </p:ext>
                </p:extLst>
              </p:nvPr>
            </p:nvGraphicFramePr>
            <p:xfrm>
              <a:off x="4173538" y="1882775"/>
              <a:ext cx="1860550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3" name="Equation" r:id="rId15" imgW="800100" imgH="215900" progId="Equation.3">
                      <p:embed/>
                    </p:oleObj>
                  </mc:Choice>
                  <mc:Fallback>
                    <p:oleObj name="Equation" r:id="rId15" imgW="800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173538" y="1882775"/>
                            <a:ext cx="1860550" cy="458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729839"/>
                  </p:ext>
                </p:extLst>
              </p:nvPr>
            </p:nvGraphicFramePr>
            <p:xfrm>
              <a:off x="3213846" y="2864213"/>
              <a:ext cx="44291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4" name="Equation" r:id="rId17" imgW="190500" imgH="215900" progId="Equation.3">
                      <p:embed/>
                    </p:oleObj>
                  </mc:Choice>
                  <mc:Fallback>
                    <p:oleObj name="Equation" r:id="rId17" imgW="1905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213846" y="2864213"/>
                            <a:ext cx="442912" cy="458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Freeform 24"/>
              <p:cNvSpPr/>
              <p:nvPr/>
            </p:nvSpPr>
            <p:spPr>
              <a:xfrm>
                <a:off x="239060" y="1882588"/>
                <a:ext cx="3989294" cy="3944471"/>
              </a:xfrm>
              <a:custGeom>
                <a:avLst/>
                <a:gdLst>
                  <a:gd name="connsiteX0" fmla="*/ 4334337 w 4663211"/>
                  <a:gd name="connsiteY0" fmla="*/ 951881 h 4321805"/>
                  <a:gd name="connsiteX1" fmla="*/ 3945866 w 4663211"/>
                  <a:gd name="connsiteY1" fmla="*/ 832352 h 4321805"/>
                  <a:gd name="connsiteX2" fmla="*/ 3243631 w 4663211"/>
                  <a:gd name="connsiteY2" fmla="*/ 294469 h 4321805"/>
                  <a:gd name="connsiteX3" fmla="*/ 2018455 w 4663211"/>
                  <a:gd name="connsiteY3" fmla="*/ 10587 h 4321805"/>
                  <a:gd name="connsiteX4" fmla="*/ 300219 w 4663211"/>
                  <a:gd name="connsiteY4" fmla="*/ 653058 h 4321805"/>
                  <a:gd name="connsiteX5" fmla="*/ 16337 w 4663211"/>
                  <a:gd name="connsiteY5" fmla="*/ 2132234 h 4321805"/>
                  <a:gd name="connsiteX6" fmla="*/ 494455 w 4663211"/>
                  <a:gd name="connsiteY6" fmla="*/ 3581528 h 4321805"/>
                  <a:gd name="connsiteX7" fmla="*/ 1495513 w 4663211"/>
                  <a:gd name="connsiteY7" fmla="*/ 4149293 h 4321805"/>
                  <a:gd name="connsiteX8" fmla="*/ 3467749 w 4663211"/>
                  <a:gd name="connsiteY8" fmla="*/ 4268822 h 4321805"/>
                  <a:gd name="connsiteX9" fmla="*/ 4603278 w 4663211"/>
                  <a:gd name="connsiteY9" fmla="*/ 3372352 h 4321805"/>
                  <a:gd name="connsiteX10" fmla="*/ 4468807 w 4663211"/>
                  <a:gd name="connsiteY10" fmla="*/ 1803528 h 4321805"/>
                  <a:gd name="connsiteX11" fmla="*/ 4155043 w 4663211"/>
                  <a:gd name="connsiteY11" fmla="*/ 1295528 h 4321805"/>
                  <a:gd name="connsiteX12" fmla="*/ 4080337 w 4663211"/>
                  <a:gd name="connsiteY12" fmla="*/ 667999 h 432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3211" h="4321805">
                    <a:moveTo>
                      <a:pt x="4334337" y="951881"/>
                    </a:moveTo>
                    <a:cubicBezTo>
                      <a:pt x="4230993" y="946901"/>
                      <a:pt x="4127650" y="941921"/>
                      <a:pt x="3945866" y="832352"/>
                    </a:cubicBezTo>
                    <a:cubicBezTo>
                      <a:pt x="3764082" y="722783"/>
                      <a:pt x="3564866" y="431430"/>
                      <a:pt x="3243631" y="294469"/>
                    </a:cubicBezTo>
                    <a:cubicBezTo>
                      <a:pt x="2922396" y="157508"/>
                      <a:pt x="2509024" y="-49178"/>
                      <a:pt x="2018455" y="10587"/>
                    </a:cubicBezTo>
                    <a:cubicBezTo>
                      <a:pt x="1527886" y="70352"/>
                      <a:pt x="633905" y="299450"/>
                      <a:pt x="300219" y="653058"/>
                    </a:cubicBezTo>
                    <a:cubicBezTo>
                      <a:pt x="-33467" y="1006666"/>
                      <a:pt x="-16036" y="1644156"/>
                      <a:pt x="16337" y="2132234"/>
                    </a:cubicBezTo>
                    <a:cubicBezTo>
                      <a:pt x="48710" y="2620312"/>
                      <a:pt x="247926" y="3245352"/>
                      <a:pt x="494455" y="3581528"/>
                    </a:cubicBezTo>
                    <a:cubicBezTo>
                      <a:pt x="740984" y="3917705"/>
                      <a:pt x="999964" y="4034744"/>
                      <a:pt x="1495513" y="4149293"/>
                    </a:cubicBezTo>
                    <a:cubicBezTo>
                      <a:pt x="1991062" y="4263842"/>
                      <a:pt x="2949788" y="4398312"/>
                      <a:pt x="3467749" y="4268822"/>
                    </a:cubicBezTo>
                    <a:cubicBezTo>
                      <a:pt x="3985710" y="4139332"/>
                      <a:pt x="4436435" y="3783234"/>
                      <a:pt x="4603278" y="3372352"/>
                    </a:cubicBezTo>
                    <a:cubicBezTo>
                      <a:pt x="4770121" y="2961470"/>
                      <a:pt x="4543513" y="2149665"/>
                      <a:pt x="4468807" y="1803528"/>
                    </a:cubicBezTo>
                    <a:cubicBezTo>
                      <a:pt x="4394101" y="1457391"/>
                      <a:pt x="4219788" y="1484783"/>
                      <a:pt x="4155043" y="1295528"/>
                    </a:cubicBezTo>
                    <a:cubicBezTo>
                      <a:pt x="4090298" y="1106273"/>
                      <a:pt x="4080337" y="667999"/>
                      <a:pt x="4080337" y="667999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553200" y="1509056"/>
              <a:ext cx="2332038" cy="591485"/>
              <a:chOff x="6553200" y="1509056"/>
              <a:chExt cx="2332038" cy="591485"/>
            </a:xfrm>
          </p:grpSpPr>
          <p:graphicFrame>
            <p:nvGraphicFramePr>
              <p:cNvPr id="37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300423"/>
                  </p:ext>
                </p:extLst>
              </p:nvPr>
            </p:nvGraphicFramePr>
            <p:xfrm>
              <a:off x="6697850" y="1596930"/>
              <a:ext cx="1981200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5" name="Equation" r:id="rId19" imgW="850900" imgH="215900" progId="Equation.3">
                      <p:embed/>
                    </p:oleObj>
                  </mc:Choice>
                  <mc:Fallback>
                    <p:oleObj name="Equation" r:id="rId19" imgW="8509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697850" y="1596930"/>
                            <a:ext cx="1981200" cy="458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Rectangle 38"/>
              <p:cNvSpPr/>
              <p:nvPr/>
            </p:nvSpPr>
            <p:spPr>
              <a:xfrm>
                <a:off x="6553200" y="1509056"/>
                <a:ext cx="2332038" cy="591485"/>
              </a:xfrm>
              <a:prstGeom prst="rect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5207165"/>
                  </p:ext>
                </p:extLst>
              </p:nvPr>
            </p:nvGraphicFramePr>
            <p:xfrm>
              <a:off x="6711950" y="1597025"/>
              <a:ext cx="195103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6" name="Equation" r:id="rId21" imgW="838200" imgH="215900" progId="Equation.3">
                      <p:embed/>
                    </p:oleObj>
                  </mc:Choice>
                  <mc:Fallback>
                    <p:oleObj name="Equation" r:id="rId21" imgW="8382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6711950" y="1597025"/>
                            <a:ext cx="1951038" cy="458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7767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59029" y="2121645"/>
            <a:ext cx="2446080" cy="2263120"/>
            <a:chOff x="572146" y="1927412"/>
            <a:chExt cx="2446080" cy="2263120"/>
          </a:xfrm>
        </p:grpSpPr>
        <p:sp>
          <p:nvSpPr>
            <p:cNvPr id="8" name="TextBox 7"/>
            <p:cNvSpPr txBox="1"/>
            <p:nvPr/>
          </p:nvSpPr>
          <p:spPr>
            <a:xfrm>
              <a:off x="1135529" y="2360706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HHT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06129" y="3459893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THH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988" y="2883926"/>
              <a:ext cx="80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HTH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09670" y="2905956"/>
              <a:ext cx="855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HHH</a:t>
              </a:r>
              <a:endParaRPr lang="en-US" sz="28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879087"/>
                </p:ext>
              </p:extLst>
            </p:nvPr>
          </p:nvGraphicFramePr>
          <p:xfrm>
            <a:off x="2276302" y="2360706"/>
            <a:ext cx="4445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Equation" r:id="rId3" imgW="190500" imgH="215900" progId="Equation.3">
                    <p:embed/>
                  </p:oleObj>
                </mc:Choice>
                <mc:Fallback>
                  <p:oleObj name="Equation" r:id="rId3" imgW="1905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6302" y="2360706"/>
                          <a:ext cx="444500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12"/>
            <p:cNvSpPr/>
            <p:nvPr/>
          </p:nvSpPr>
          <p:spPr>
            <a:xfrm>
              <a:off x="572146" y="1927412"/>
              <a:ext cx="2446080" cy="2263120"/>
            </a:xfrm>
            <a:custGeom>
              <a:avLst/>
              <a:gdLst>
                <a:gd name="connsiteX0" fmla="*/ 2445972 w 2446080"/>
                <a:gd name="connsiteY0" fmla="*/ 268941 h 2263120"/>
                <a:gd name="connsiteX1" fmla="*/ 1235736 w 2446080"/>
                <a:gd name="connsiteY1" fmla="*/ 59764 h 2263120"/>
                <a:gd name="connsiteX2" fmla="*/ 189854 w 2446080"/>
                <a:gd name="connsiteY2" fmla="*/ 597647 h 2263120"/>
                <a:gd name="connsiteX3" fmla="*/ 70325 w 2446080"/>
                <a:gd name="connsiteY3" fmla="*/ 1748117 h 2263120"/>
                <a:gd name="connsiteX4" fmla="*/ 966795 w 2446080"/>
                <a:gd name="connsiteY4" fmla="*/ 2256117 h 2263120"/>
                <a:gd name="connsiteX5" fmla="*/ 2027619 w 2446080"/>
                <a:gd name="connsiteY5" fmla="*/ 1957294 h 2263120"/>
                <a:gd name="connsiteX6" fmla="*/ 2445972 w 2446080"/>
                <a:gd name="connsiteY6" fmla="*/ 821764 h 2263120"/>
                <a:gd name="connsiteX7" fmla="*/ 2072442 w 2446080"/>
                <a:gd name="connsiteY7" fmla="*/ 0 h 226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6080" h="2263120">
                  <a:moveTo>
                    <a:pt x="2445972" y="268941"/>
                  </a:moveTo>
                  <a:cubicBezTo>
                    <a:pt x="2028864" y="136960"/>
                    <a:pt x="1611756" y="4980"/>
                    <a:pt x="1235736" y="59764"/>
                  </a:cubicBezTo>
                  <a:cubicBezTo>
                    <a:pt x="859716" y="114548"/>
                    <a:pt x="384089" y="316255"/>
                    <a:pt x="189854" y="597647"/>
                  </a:cubicBezTo>
                  <a:cubicBezTo>
                    <a:pt x="-4381" y="879039"/>
                    <a:pt x="-59165" y="1471705"/>
                    <a:pt x="70325" y="1748117"/>
                  </a:cubicBezTo>
                  <a:cubicBezTo>
                    <a:pt x="199815" y="2024529"/>
                    <a:pt x="640579" y="2221254"/>
                    <a:pt x="966795" y="2256117"/>
                  </a:cubicBezTo>
                  <a:cubicBezTo>
                    <a:pt x="1293011" y="2290980"/>
                    <a:pt x="1781090" y="2196353"/>
                    <a:pt x="2027619" y="1957294"/>
                  </a:cubicBezTo>
                  <a:cubicBezTo>
                    <a:pt x="2274148" y="1718235"/>
                    <a:pt x="2438502" y="1147980"/>
                    <a:pt x="2445972" y="821764"/>
                  </a:cubicBezTo>
                  <a:cubicBezTo>
                    <a:pt x="2453442" y="495548"/>
                    <a:pt x="2072442" y="0"/>
                    <a:pt x="2072442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51183" y="1702076"/>
            <a:ext cx="6939423" cy="4135235"/>
            <a:chOff x="1251183" y="1702076"/>
            <a:chExt cx="6939423" cy="4135235"/>
          </a:xfrm>
        </p:grpSpPr>
        <p:sp>
          <p:nvSpPr>
            <p:cNvPr id="14" name="TextBox 13"/>
            <p:cNvSpPr txBox="1"/>
            <p:nvPr/>
          </p:nvSpPr>
          <p:spPr>
            <a:xfrm>
              <a:off x="1519235" y="4548756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THT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74720" y="4548756"/>
              <a:ext cx="758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TTH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7668" y="5057242"/>
              <a:ext cx="70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TTT</a:t>
              </a:r>
              <a:endParaRPr lang="en-US" sz="28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251183" y="3631704"/>
              <a:ext cx="2484111" cy="2205607"/>
            </a:xfrm>
            <a:custGeom>
              <a:avLst/>
              <a:gdLst>
                <a:gd name="connsiteX0" fmla="*/ 2484111 w 2484111"/>
                <a:gd name="connsiteY0" fmla="*/ 746061 h 2205607"/>
                <a:gd name="connsiteX1" fmla="*/ 2065758 w 2484111"/>
                <a:gd name="connsiteY1" fmla="*/ 417355 h 2205607"/>
                <a:gd name="connsiteX2" fmla="*/ 1214111 w 2484111"/>
                <a:gd name="connsiteY2" fmla="*/ 88649 h 2205607"/>
                <a:gd name="connsiteX3" fmla="*/ 78582 w 2484111"/>
                <a:gd name="connsiteY3" fmla="*/ 118531 h 2205607"/>
                <a:gd name="connsiteX4" fmla="*/ 213052 w 2484111"/>
                <a:gd name="connsiteY4" fmla="*/ 1388531 h 2205607"/>
                <a:gd name="connsiteX5" fmla="*/ 1139405 w 2484111"/>
                <a:gd name="connsiteY5" fmla="*/ 2165472 h 2205607"/>
                <a:gd name="connsiteX6" fmla="*/ 2170346 w 2484111"/>
                <a:gd name="connsiteY6" fmla="*/ 1971237 h 2205607"/>
                <a:gd name="connsiteX7" fmla="*/ 2259993 w 2484111"/>
                <a:gd name="connsiteY7" fmla="*/ 925355 h 2205607"/>
                <a:gd name="connsiteX8" fmla="*/ 2110582 w 2484111"/>
                <a:gd name="connsiteY8" fmla="*/ 148414 h 2205607"/>
                <a:gd name="connsiteX9" fmla="*/ 2110582 w 2484111"/>
                <a:gd name="connsiteY9" fmla="*/ 148414 h 220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4111" h="2205607">
                  <a:moveTo>
                    <a:pt x="2484111" y="746061"/>
                  </a:moveTo>
                  <a:cubicBezTo>
                    <a:pt x="2380768" y="636492"/>
                    <a:pt x="2277425" y="526924"/>
                    <a:pt x="2065758" y="417355"/>
                  </a:cubicBezTo>
                  <a:cubicBezTo>
                    <a:pt x="1854091" y="307786"/>
                    <a:pt x="1545307" y="138453"/>
                    <a:pt x="1214111" y="88649"/>
                  </a:cubicBezTo>
                  <a:cubicBezTo>
                    <a:pt x="882915" y="38845"/>
                    <a:pt x="245425" y="-98116"/>
                    <a:pt x="78582" y="118531"/>
                  </a:cubicBezTo>
                  <a:cubicBezTo>
                    <a:pt x="-88261" y="335178"/>
                    <a:pt x="36248" y="1047374"/>
                    <a:pt x="213052" y="1388531"/>
                  </a:cubicBezTo>
                  <a:cubicBezTo>
                    <a:pt x="389856" y="1729688"/>
                    <a:pt x="813189" y="2068354"/>
                    <a:pt x="1139405" y="2165472"/>
                  </a:cubicBezTo>
                  <a:cubicBezTo>
                    <a:pt x="1465621" y="2262590"/>
                    <a:pt x="1983581" y="2177923"/>
                    <a:pt x="2170346" y="1971237"/>
                  </a:cubicBezTo>
                  <a:cubicBezTo>
                    <a:pt x="2357111" y="1764551"/>
                    <a:pt x="2269954" y="1229159"/>
                    <a:pt x="2259993" y="925355"/>
                  </a:cubicBezTo>
                  <a:cubicBezTo>
                    <a:pt x="2250032" y="621551"/>
                    <a:pt x="2110582" y="148414"/>
                    <a:pt x="2110582" y="148414"/>
                  </a:cubicBezTo>
                  <a:lnTo>
                    <a:pt x="2110582" y="148414"/>
                  </a:lnTo>
                </a:path>
              </a:pathLst>
            </a:cu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3075833"/>
                </p:ext>
              </p:extLst>
            </p:nvPr>
          </p:nvGraphicFramePr>
          <p:xfrm>
            <a:off x="2882900" y="4171950"/>
            <a:ext cx="4730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9" name="Equation" r:id="rId5" imgW="203200" imgH="228600" progId="Equation.3">
                    <p:embed/>
                  </p:oleObj>
                </mc:Choice>
                <mc:Fallback>
                  <p:oleObj name="Equation" r:id="rId5" imgW="203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2900" y="4171950"/>
                          <a:ext cx="473075" cy="48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26"/>
            <p:cNvGrpSpPr/>
            <p:nvPr/>
          </p:nvGrpSpPr>
          <p:grpSpPr>
            <a:xfrm>
              <a:off x="3469460" y="1702076"/>
              <a:ext cx="4721146" cy="583919"/>
              <a:chOff x="3981637" y="1780613"/>
              <a:chExt cx="4721146" cy="583919"/>
            </a:xfrm>
          </p:grpSpPr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4177853"/>
                  </p:ext>
                </p:extLst>
              </p:nvPr>
            </p:nvGraphicFramePr>
            <p:xfrm>
              <a:off x="3981637" y="1878757"/>
              <a:ext cx="473075" cy="485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0" name="Equation" r:id="rId7" imgW="203200" imgH="228600" progId="Equation.3">
                      <p:embed/>
                    </p:oleObj>
                  </mc:Choice>
                  <mc:Fallback>
                    <p:oleObj name="Equation" r:id="rId7" imgW="203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81637" y="1878757"/>
                            <a:ext cx="473075" cy="4857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TextBox 19"/>
              <p:cNvSpPr txBox="1"/>
              <p:nvPr/>
            </p:nvSpPr>
            <p:spPr>
              <a:xfrm>
                <a:off x="4482758" y="1780613"/>
                <a:ext cx="4220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:  Event that first flip gives T</a:t>
                </a:r>
                <a:endParaRPr lang="en-US" sz="2800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735294" y="2460900"/>
            <a:ext cx="4205381" cy="1715813"/>
            <a:chOff x="3735294" y="2460900"/>
            <a:chExt cx="4205381" cy="1715813"/>
          </a:xfrm>
        </p:grpSpPr>
        <p:grpSp>
          <p:nvGrpSpPr>
            <p:cNvPr id="24" name="Group 23"/>
            <p:cNvGrpSpPr/>
            <p:nvPr/>
          </p:nvGrpSpPr>
          <p:grpSpPr>
            <a:xfrm>
              <a:off x="3735294" y="2460900"/>
              <a:ext cx="4157608" cy="578122"/>
              <a:chOff x="3981637" y="3078159"/>
              <a:chExt cx="4157608" cy="57812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81637" y="3078159"/>
                <a:ext cx="4157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Probability of       given       :   </a:t>
                </a:r>
                <a:endParaRPr lang="en-US" sz="2800" dirty="0"/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6350408"/>
                  </p:ext>
                </p:extLst>
              </p:nvPr>
            </p:nvGraphicFramePr>
            <p:xfrm>
              <a:off x="6080406" y="3180697"/>
              <a:ext cx="442912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1" name="Equation" r:id="rId8" imgW="190500" imgH="215900" progId="Equation.3">
                      <p:embed/>
                    </p:oleObj>
                  </mc:Choice>
                  <mc:Fallback>
                    <p:oleObj name="Equation" r:id="rId8" imgW="1905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080406" y="3180697"/>
                            <a:ext cx="442912" cy="4587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435530"/>
                  </p:ext>
                </p:extLst>
              </p:nvPr>
            </p:nvGraphicFramePr>
            <p:xfrm>
              <a:off x="7399604" y="3170506"/>
              <a:ext cx="473075" cy="485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2" name="Equation" r:id="rId10" imgW="203200" imgH="228600" progId="Equation.3">
                      <p:embed/>
                    </p:oleObj>
                  </mc:Choice>
                  <mc:Fallback>
                    <p:oleObj name="Equation" r:id="rId10" imgW="203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399604" y="3170506"/>
                            <a:ext cx="473075" cy="4857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2205362"/>
                </p:ext>
              </p:extLst>
            </p:nvPr>
          </p:nvGraphicFramePr>
          <p:xfrm>
            <a:off x="4102100" y="3205163"/>
            <a:ext cx="3838575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11" imgW="1651000" imgH="457200" progId="Equation.3">
                    <p:embed/>
                  </p:oleObj>
                </mc:Choice>
                <mc:Fallback>
                  <p:oleObj name="Equation" r:id="rId11" imgW="1651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02100" y="3205163"/>
                          <a:ext cx="3838575" cy="971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76127"/>
              </p:ext>
            </p:extLst>
          </p:nvPr>
        </p:nvGraphicFramePr>
        <p:xfrm>
          <a:off x="4246563" y="4221536"/>
          <a:ext cx="35131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13" imgW="1511300" imgH="457200" progId="Equation.3">
                  <p:embed/>
                </p:oleObj>
              </mc:Choice>
              <mc:Fallback>
                <p:oleObj name="Equation" r:id="rId13" imgW="1511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6563" y="4221536"/>
                        <a:ext cx="3513137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87330"/>
              </p:ext>
            </p:extLst>
          </p:nvPr>
        </p:nvGraphicFramePr>
        <p:xfrm>
          <a:off x="3973980" y="5359400"/>
          <a:ext cx="4310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15" imgW="1854200" imgH="228600" progId="Equation.3">
                  <p:embed/>
                </p:oleObj>
              </mc:Choice>
              <mc:Fallback>
                <p:oleObj name="Equation" r:id="rId15" imgW="1854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73980" y="5359400"/>
                        <a:ext cx="4310063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95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139" y="1897532"/>
            <a:ext cx="8315097" cy="10772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Two events are independent if the occurrence of</a:t>
            </a:r>
          </a:p>
          <a:p>
            <a:pPr algn="ctr"/>
            <a:r>
              <a:rPr lang="en-US" sz="3200" dirty="0"/>
              <a:t>o</a:t>
            </a:r>
            <a:r>
              <a:rPr lang="en-US" sz="3200" dirty="0" smtClean="0"/>
              <a:t>ne does not affect the probability of the other.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69505"/>
              </p:ext>
            </p:extLst>
          </p:nvPr>
        </p:nvGraphicFramePr>
        <p:xfrm>
          <a:off x="257741" y="4609076"/>
          <a:ext cx="8651391" cy="60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2654300" imgH="203200" progId="Equation.3">
                  <p:embed/>
                </p:oleObj>
              </mc:Choice>
              <mc:Fallback>
                <p:oleObj name="Equation" r:id="rId3" imgW="2654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741" y="4609076"/>
                        <a:ext cx="8651391" cy="605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36933"/>
              </p:ext>
            </p:extLst>
          </p:nvPr>
        </p:nvGraphicFramePr>
        <p:xfrm>
          <a:off x="2451387" y="3455430"/>
          <a:ext cx="4112227" cy="68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5" imgW="1117600" imgH="203200" progId="Equation.3">
                  <p:embed/>
                </p:oleObj>
              </mc:Choice>
              <mc:Fallback>
                <p:oleObj name="Equation" r:id="rId5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1387" y="3455430"/>
                        <a:ext cx="4112227" cy="683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9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94133"/>
            <a:ext cx="1847009" cy="184700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0859"/>
          </a:xfrm>
        </p:spPr>
        <p:txBody>
          <a:bodyPr/>
          <a:lstStyle/>
          <a:p>
            <a:r>
              <a:rPr lang="en-US" dirty="0" smtClean="0"/>
              <a:t>3 red balls &amp; 2 blue balls in bag</a:t>
            </a:r>
          </a:p>
          <a:p>
            <a:r>
              <a:rPr lang="en-US" dirty="0" smtClean="0"/>
              <a:t>Probability that I will draw a red ball followed by a blue ball, assuming no replacement?</a:t>
            </a:r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312301"/>
              </p:ext>
            </p:extLst>
          </p:nvPr>
        </p:nvGraphicFramePr>
        <p:xfrm>
          <a:off x="817091" y="3541713"/>
          <a:ext cx="5975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4" imgW="1968500" imgH="203200" progId="Equation.3">
                  <p:embed/>
                </p:oleObj>
              </mc:Choice>
              <mc:Fallback>
                <p:oleObj name="Equation" r:id="rId4" imgW="1968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091" y="3541713"/>
                        <a:ext cx="597535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70076"/>
              </p:ext>
            </p:extLst>
          </p:nvPr>
        </p:nvGraphicFramePr>
        <p:xfrm>
          <a:off x="3909825" y="4291663"/>
          <a:ext cx="20828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6" imgW="685800" imgH="393700" progId="Equation.3">
                  <p:embed/>
                </p:oleObj>
              </mc:Choice>
              <mc:Fallback>
                <p:oleObj name="Equation" r:id="rId6" imgW="68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9825" y="4291663"/>
                        <a:ext cx="20828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76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and Combinations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1807" y="203200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# permutations of </a:t>
            </a:r>
            <a:r>
              <a:rPr lang="en-US" sz="3600" i="1" dirty="0" smtClean="0">
                <a:latin typeface="Times"/>
                <a:cs typeface="Times"/>
              </a:rPr>
              <a:t>k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out of </a:t>
            </a:r>
            <a:r>
              <a:rPr lang="en-US" sz="3600" i="1" dirty="0" smtClean="0">
                <a:latin typeface="Times"/>
                <a:cs typeface="Times"/>
              </a:rPr>
              <a:t>n</a:t>
            </a:r>
            <a:r>
              <a:rPr lang="en-US" sz="3600" dirty="0" smtClean="0"/>
              <a:t> items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698449"/>
              </p:ext>
            </p:extLst>
          </p:nvPr>
        </p:nvGraphicFramePr>
        <p:xfrm>
          <a:off x="5314950" y="2081213"/>
          <a:ext cx="30972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1041400" imgH="419100" progId="Equation.3">
                  <p:embed/>
                </p:oleObj>
              </mc:Choice>
              <mc:Fallback>
                <p:oleObj name="Equation" r:id="rId3" imgW="1041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4950" y="2081213"/>
                        <a:ext cx="3097213" cy="12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561" y="400722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# combinations of </a:t>
            </a:r>
            <a:r>
              <a:rPr lang="en-US" sz="3600" i="1" dirty="0" smtClean="0">
                <a:latin typeface="Times"/>
                <a:cs typeface="Times"/>
              </a:rPr>
              <a:t>k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out of </a:t>
            </a:r>
            <a:r>
              <a:rPr lang="en-US" sz="3600" i="1" dirty="0" smtClean="0">
                <a:latin typeface="Times"/>
                <a:cs typeface="Times"/>
              </a:rPr>
              <a:t>n</a:t>
            </a:r>
            <a:r>
              <a:rPr lang="en-US" sz="3600" dirty="0" smtClean="0"/>
              <a:t> items</a:t>
            </a:r>
            <a:endParaRPr lang="en-US" sz="36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98925"/>
              </p:ext>
            </p:extLst>
          </p:nvPr>
        </p:nvGraphicFramePr>
        <p:xfrm>
          <a:off x="5231001" y="3944938"/>
          <a:ext cx="3360737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130300" imgH="495300" progId="Equation.3">
                  <p:embed/>
                </p:oleObj>
              </mc:Choice>
              <mc:Fallback>
                <p:oleObj name="Equation" r:id="rId5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1001" y="3944938"/>
                        <a:ext cx="3360737" cy="147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6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5918"/>
          </a:xfrm>
        </p:spPr>
        <p:txBody>
          <a:bodyPr>
            <a:normAutofit/>
          </a:bodyPr>
          <a:lstStyle/>
          <a:p>
            <a:r>
              <a:rPr lang="en-US" dirty="0" smtClean="0"/>
              <a:t>Probability of getting flush (cards all same suit) in 5 card poker</a:t>
            </a:r>
          </a:p>
          <a:p>
            <a:r>
              <a:rPr lang="en-US" dirty="0" smtClean="0"/>
              <a:t>52 cards in pack, 4 suits, 13 cards in each suit.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31106" y="3525838"/>
            <a:ext cx="5802875" cy="911225"/>
            <a:chOff x="931106" y="3525838"/>
            <a:chExt cx="5802875" cy="911225"/>
          </a:xfrm>
        </p:grpSpPr>
        <p:sp>
          <p:nvSpPr>
            <p:cNvPr id="7" name="TextBox 6"/>
            <p:cNvSpPr txBox="1"/>
            <p:nvPr/>
          </p:nvSpPr>
          <p:spPr>
            <a:xfrm>
              <a:off x="931106" y="3597466"/>
              <a:ext cx="3138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# 5 card hands :</a:t>
              </a:r>
              <a:endParaRPr lang="en-US" sz="3600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451861"/>
                </p:ext>
              </p:extLst>
            </p:nvPr>
          </p:nvGraphicFramePr>
          <p:xfrm>
            <a:off x="4417819" y="3525838"/>
            <a:ext cx="2316162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3" imgW="1257300" imgH="495300" progId="Equation.3">
                    <p:embed/>
                  </p:oleObj>
                </mc:Choice>
                <mc:Fallback>
                  <p:oleObj name="Equation" r:id="rId3" imgW="1257300" imgH="495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7819" y="3525838"/>
                          <a:ext cx="2316162" cy="911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919155" y="4303713"/>
            <a:ext cx="6531911" cy="911225"/>
            <a:chOff x="919155" y="4303713"/>
            <a:chExt cx="6531911" cy="911225"/>
          </a:xfrm>
        </p:grpSpPr>
        <p:sp>
          <p:nvSpPr>
            <p:cNvPr id="9" name="TextBox 8"/>
            <p:cNvSpPr txBox="1"/>
            <p:nvPr/>
          </p:nvSpPr>
          <p:spPr>
            <a:xfrm>
              <a:off x="919155" y="4347506"/>
              <a:ext cx="452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# possible flush hands :</a:t>
              </a:r>
              <a:endParaRPr lang="en-US" sz="36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849571"/>
                </p:ext>
              </p:extLst>
            </p:nvPr>
          </p:nvGraphicFramePr>
          <p:xfrm>
            <a:off x="5576228" y="4303713"/>
            <a:ext cx="1874838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5" imgW="1016000" imgH="495300" progId="Equation.3">
                    <p:embed/>
                  </p:oleObj>
                </mc:Choice>
                <mc:Fallback>
                  <p:oleObj name="Equation" r:id="rId5" imgW="1016000" imgH="495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76228" y="4303713"/>
                          <a:ext cx="1874838" cy="911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61926"/>
              </p:ext>
            </p:extLst>
          </p:nvPr>
        </p:nvGraphicFramePr>
        <p:xfrm>
          <a:off x="1546225" y="5453063"/>
          <a:ext cx="57419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7" imgW="2222500" imgH="203200" progId="Equation.3">
                  <p:embed/>
                </p:oleObj>
              </mc:Choice>
              <mc:Fallback>
                <p:oleObj name="Equation" r:id="rId7" imgW="222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6225" y="5453063"/>
                        <a:ext cx="5741988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85537" y="4993837"/>
            <a:ext cx="123573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Not a lot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6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Random Experiments, Outcomes and Sample Spaces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000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40" y="4292070"/>
            <a:ext cx="2201689" cy="188716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059131" y="3273601"/>
            <a:ext cx="162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</a:t>
            </a:r>
          </a:p>
          <a:p>
            <a:r>
              <a:rPr lang="en-US" sz="2400" dirty="0" smtClean="0"/>
              <a:t>experiment</a:t>
            </a:r>
            <a:endParaRPr lang="en-US" sz="2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655566" y="3155806"/>
            <a:ext cx="2897634" cy="1073952"/>
            <a:chOff x="3655566" y="3155806"/>
            <a:chExt cx="2897634" cy="1073952"/>
          </a:xfrm>
        </p:grpSpPr>
        <p:sp>
          <p:nvSpPr>
            <p:cNvPr id="47" name="Right Arrow 46"/>
            <p:cNvSpPr/>
            <p:nvPr/>
          </p:nvSpPr>
          <p:spPr>
            <a:xfrm rot="20544237">
              <a:off x="3655566" y="3471419"/>
              <a:ext cx="1377014" cy="670472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08511" y="3768093"/>
              <a:ext cx="1344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</a:t>
              </a:r>
              <a:r>
                <a:rPr lang="en-US" sz="2400" dirty="0" smtClean="0"/>
                <a:t>utcome</a:t>
              </a:r>
              <a:endParaRPr lang="en-US" sz="2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14213" y="3155806"/>
              <a:ext cx="503591" cy="481744"/>
              <a:chOff x="5314213" y="2961573"/>
              <a:chExt cx="503591" cy="48174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314213" y="2961573"/>
                <a:ext cx="503591" cy="4817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49327" y="3082895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433765" y="3079368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648455" y="3279091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432893" y="3275564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863662" y="3038094"/>
            <a:ext cx="4851350" cy="2835680"/>
            <a:chOff x="863662" y="3038094"/>
            <a:chExt cx="4851350" cy="2835680"/>
          </a:xfrm>
        </p:grpSpPr>
        <p:sp>
          <p:nvSpPr>
            <p:cNvPr id="30" name="Rectangle 29"/>
            <p:cNvSpPr/>
            <p:nvPr/>
          </p:nvSpPr>
          <p:spPr>
            <a:xfrm>
              <a:off x="2216031" y="4763458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7179" y="4764344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16903" y="4162149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8051" y="4163035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16903" y="3563494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8051" y="3564380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47003" y="376145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01540" y="388013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74935" y="421865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47603" y="447525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52017" y="428347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68899" y="4349164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69298" y="3694879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336455" y="4279944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746131" y="496142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323787" y="496884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51145" y="4479667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335583" y="447614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861421" y="486288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45859" y="485935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860549" y="505907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44987" y="505555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21237" y="4851933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320365" y="509192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530927" y="495701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28377" y="484009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27505" y="508009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863662" y="3038094"/>
              <a:ext cx="2522526" cy="2835680"/>
            </a:xfrm>
            <a:custGeom>
              <a:avLst/>
              <a:gdLst>
                <a:gd name="connsiteX0" fmla="*/ 2492643 w 2492643"/>
                <a:gd name="connsiteY0" fmla="*/ 2464208 h 2601472"/>
                <a:gd name="connsiteX1" fmla="*/ 598704 w 2492643"/>
                <a:gd name="connsiteY1" fmla="*/ 2540849 h 2601472"/>
                <a:gd name="connsiteX2" fmla="*/ 40376 w 2492643"/>
                <a:gd name="connsiteY2" fmla="*/ 1686850 h 2601472"/>
                <a:gd name="connsiteX3" fmla="*/ 182695 w 2492643"/>
                <a:gd name="connsiteY3" fmla="*/ 537235 h 2601472"/>
                <a:gd name="connsiteX4" fmla="*/ 1288404 w 2492643"/>
                <a:gd name="connsiteY4" fmla="*/ 88338 h 2601472"/>
                <a:gd name="connsiteX5" fmla="*/ 2153266 w 2492643"/>
                <a:gd name="connsiteY5" fmla="*/ 77389 h 2601472"/>
                <a:gd name="connsiteX6" fmla="*/ 2361271 w 2492643"/>
                <a:gd name="connsiteY6" fmla="*/ 909491 h 2601472"/>
                <a:gd name="connsiteX7" fmla="*/ 2273690 w 2492643"/>
                <a:gd name="connsiteY7" fmla="*/ 1686850 h 2601472"/>
                <a:gd name="connsiteX8" fmla="*/ 2448852 w 2492643"/>
                <a:gd name="connsiteY8" fmla="*/ 2026260 h 2601472"/>
                <a:gd name="connsiteX9" fmla="*/ 2437905 w 2492643"/>
                <a:gd name="connsiteY9" fmla="*/ 2278080 h 2601472"/>
                <a:gd name="connsiteX10" fmla="*/ 2361271 w 2492643"/>
                <a:gd name="connsiteY10" fmla="*/ 2551798 h 2601472"/>
                <a:gd name="connsiteX0" fmla="*/ 2492643 w 2492643"/>
                <a:gd name="connsiteY0" fmla="*/ 2464208 h 2835680"/>
                <a:gd name="connsiteX1" fmla="*/ 598704 w 2492643"/>
                <a:gd name="connsiteY1" fmla="*/ 2540849 h 2835680"/>
                <a:gd name="connsiteX2" fmla="*/ 40376 w 2492643"/>
                <a:gd name="connsiteY2" fmla="*/ 1686850 h 2835680"/>
                <a:gd name="connsiteX3" fmla="*/ 182695 w 2492643"/>
                <a:gd name="connsiteY3" fmla="*/ 537235 h 2835680"/>
                <a:gd name="connsiteX4" fmla="*/ 1288404 w 2492643"/>
                <a:gd name="connsiteY4" fmla="*/ 88338 h 2835680"/>
                <a:gd name="connsiteX5" fmla="*/ 2153266 w 2492643"/>
                <a:gd name="connsiteY5" fmla="*/ 77389 h 2835680"/>
                <a:gd name="connsiteX6" fmla="*/ 2361271 w 2492643"/>
                <a:gd name="connsiteY6" fmla="*/ 909491 h 2835680"/>
                <a:gd name="connsiteX7" fmla="*/ 2273690 w 2492643"/>
                <a:gd name="connsiteY7" fmla="*/ 1686850 h 2835680"/>
                <a:gd name="connsiteX8" fmla="*/ 2448852 w 2492643"/>
                <a:gd name="connsiteY8" fmla="*/ 2026260 h 2835680"/>
                <a:gd name="connsiteX9" fmla="*/ 2437905 w 2492643"/>
                <a:gd name="connsiteY9" fmla="*/ 2278080 h 2835680"/>
                <a:gd name="connsiteX10" fmla="*/ 2361271 w 2492643"/>
                <a:gd name="connsiteY10" fmla="*/ 2835680 h 2835680"/>
                <a:gd name="connsiteX0" fmla="*/ 2522526 w 2522526"/>
                <a:gd name="connsiteY0" fmla="*/ 2613620 h 2835680"/>
                <a:gd name="connsiteX1" fmla="*/ 598704 w 2522526"/>
                <a:gd name="connsiteY1" fmla="*/ 2540849 h 2835680"/>
                <a:gd name="connsiteX2" fmla="*/ 40376 w 2522526"/>
                <a:gd name="connsiteY2" fmla="*/ 1686850 h 2835680"/>
                <a:gd name="connsiteX3" fmla="*/ 182695 w 2522526"/>
                <a:gd name="connsiteY3" fmla="*/ 537235 h 2835680"/>
                <a:gd name="connsiteX4" fmla="*/ 1288404 w 2522526"/>
                <a:gd name="connsiteY4" fmla="*/ 88338 h 2835680"/>
                <a:gd name="connsiteX5" fmla="*/ 2153266 w 2522526"/>
                <a:gd name="connsiteY5" fmla="*/ 77389 h 2835680"/>
                <a:gd name="connsiteX6" fmla="*/ 2361271 w 2522526"/>
                <a:gd name="connsiteY6" fmla="*/ 909491 h 2835680"/>
                <a:gd name="connsiteX7" fmla="*/ 2273690 w 2522526"/>
                <a:gd name="connsiteY7" fmla="*/ 1686850 h 2835680"/>
                <a:gd name="connsiteX8" fmla="*/ 2448852 w 2522526"/>
                <a:gd name="connsiteY8" fmla="*/ 2026260 h 2835680"/>
                <a:gd name="connsiteX9" fmla="*/ 2437905 w 2522526"/>
                <a:gd name="connsiteY9" fmla="*/ 2278080 h 2835680"/>
                <a:gd name="connsiteX10" fmla="*/ 2361271 w 2522526"/>
                <a:gd name="connsiteY10" fmla="*/ 2835680 h 28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2526" h="2835680">
                  <a:moveTo>
                    <a:pt x="2522526" y="2613620"/>
                  </a:moveTo>
                  <a:cubicBezTo>
                    <a:pt x="1779912" y="2716720"/>
                    <a:pt x="1012396" y="2695311"/>
                    <a:pt x="598704" y="2540849"/>
                  </a:cubicBezTo>
                  <a:cubicBezTo>
                    <a:pt x="185012" y="2386387"/>
                    <a:pt x="109711" y="2020786"/>
                    <a:pt x="40376" y="1686850"/>
                  </a:cubicBezTo>
                  <a:cubicBezTo>
                    <a:pt x="-28959" y="1352914"/>
                    <a:pt x="-25310" y="803654"/>
                    <a:pt x="182695" y="537235"/>
                  </a:cubicBezTo>
                  <a:cubicBezTo>
                    <a:pt x="390700" y="270816"/>
                    <a:pt x="959975" y="164979"/>
                    <a:pt x="1288404" y="88338"/>
                  </a:cubicBezTo>
                  <a:cubicBezTo>
                    <a:pt x="1616832" y="11697"/>
                    <a:pt x="1974455" y="-59470"/>
                    <a:pt x="2153266" y="77389"/>
                  </a:cubicBezTo>
                  <a:cubicBezTo>
                    <a:pt x="2332077" y="214248"/>
                    <a:pt x="2341200" y="641248"/>
                    <a:pt x="2361271" y="909491"/>
                  </a:cubicBezTo>
                  <a:cubicBezTo>
                    <a:pt x="2381342" y="1177734"/>
                    <a:pt x="2259093" y="1500722"/>
                    <a:pt x="2273690" y="1686850"/>
                  </a:cubicBezTo>
                  <a:cubicBezTo>
                    <a:pt x="2288287" y="1872978"/>
                    <a:pt x="2421483" y="1927722"/>
                    <a:pt x="2448852" y="2026260"/>
                  </a:cubicBezTo>
                  <a:cubicBezTo>
                    <a:pt x="2476221" y="2124798"/>
                    <a:pt x="2452502" y="2143177"/>
                    <a:pt x="2437905" y="2278080"/>
                  </a:cubicBezTo>
                  <a:cubicBezTo>
                    <a:pt x="2423308" y="2412983"/>
                    <a:pt x="2361271" y="2835680"/>
                    <a:pt x="2361271" y="283568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27807" y="4968845"/>
              <a:ext cx="188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Sample space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901567" y="4665064"/>
              <a:ext cx="1065707" cy="326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739205" y="5170497"/>
              <a:ext cx="6021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0" dirty="0" err="1" smtClean="0">
                  <a:latin typeface="Lucida Grande"/>
                  <a:ea typeface="Lucida Grande"/>
                  <a:cs typeface="Lucida Grande"/>
                </a:rPr>
                <a:t>Ω</a:t>
              </a:r>
              <a:endParaRPr lang="en-US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67487" y="5632162"/>
            <a:ext cx="2238678" cy="400110"/>
            <a:chOff x="4567487" y="5632162"/>
            <a:chExt cx="2238678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4567487" y="5632162"/>
              <a:ext cx="17308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Not a fair dice!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300234" y="5699729"/>
              <a:ext cx="505931" cy="1351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824944" y="1771114"/>
            <a:ext cx="4670765" cy="830997"/>
            <a:chOff x="3824944" y="1771114"/>
            <a:chExt cx="4670765" cy="830997"/>
          </a:xfrm>
        </p:grpSpPr>
        <p:sp>
          <p:nvSpPr>
            <p:cNvPr id="67" name="TextBox 66"/>
            <p:cNvSpPr txBox="1"/>
            <p:nvPr/>
          </p:nvSpPr>
          <p:spPr>
            <a:xfrm>
              <a:off x="6553200" y="1771114"/>
              <a:ext cx="1942509" cy="83099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Outcomes are</a:t>
              </a:r>
            </a:p>
            <a:p>
              <a:r>
                <a:rPr lang="en-US" sz="2400" b="1" dirty="0" smtClean="0"/>
                <a:t>equally likely</a:t>
              </a:r>
              <a:endParaRPr lang="en-US" sz="2400" b="1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824944" y="2061882"/>
              <a:ext cx="23457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72727" y="1757686"/>
            <a:ext cx="5347073" cy="930213"/>
            <a:chOff x="672727" y="1757686"/>
            <a:chExt cx="5347073" cy="930213"/>
          </a:xfrm>
        </p:grpSpPr>
        <p:sp>
          <p:nvSpPr>
            <p:cNvPr id="61" name="TextBox 60"/>
            <p:cNvSpPr txBox="1"/>
            <p:nvPr/>
          </p:nvSpPr>
          <p:spPr>
            <a:xfrm>
              <a:off x="689239" y="2226234"/>
              <a:ext cx="4090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Probability that outcome is 4  = 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2727" y="1757686"/>
              <a:ext cx="276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Assuming a fair dice:</a:t>
              </a:r>
              <a:endParaRPr lang="en-US" sz="2400" dirty="0"/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0575955"/>
                </p:ext>
              </p:extLst>
            </p:nvPr>
          </p:nvGraphicFramePr>
          <p:xfrm>
            <a:off x="4667844" y="2285866"/>
            <a:ext cx="1351956" cy="393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4" imgW="698500" imgH="203200" progId="Equation.3">
                    <p:embed/>
                  </p:oleObj>
                </mc:Choice>
                <mc:Fallback>
                  <p:oleObj name="Equation" r:id="rId4" imgW="698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67844" y="2285866"/>
                          <a:ext cx="1351956" cy="393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04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EMAT10001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528051" y="3564380"/>
            <a:ext cx="503591" cy="481744"/>
            <a:chOff x="1528051" y="3564380"/>
            <a:chExt cx="503591" cy="481744"/>
          </a:xfrm>
        </p:grpSpPr>
        <p:sp>
          <p:nvSpPr>
            <p:cNvPr id="12" name="Rectangle 11"/>
            <p:cNvSpPr/>
            <p:nvPr/>
          </p:nvSpPr>
          <p:spPr>
            <a:xfrm>
              <a:off x="1528051" y="3564380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47003" y="376145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28051" y="4163035"/>
            <a:ext cx="503591" cy="481744"/>
            <a:chOff x="1528051" y="4163035"/>
            <a:chExt cx="503591" cy="481744"/>
          </a:xfrm>
        </p:grpSpPr>
        <p:sp>
          <p:nvSpPr>
            <p:cNvPr id="10" name="Rectangle 9"/>
            <p:cNvSpPr/>
            <p:nvPr/>
          </p:nvSpPr>
          <p:spPr>
            <a:xfrm>
              <a:off x="1528051" y="4163035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74935" y="421865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647603" y="447525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768899" y="4349164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16903" y="3563494"/>
            <a:ext cx="503591" cy="481744"/>
            <a:chOff x="2216903" y="3563494"/>
            <a:chExt cx="503591" cy="481744"/>
          </a:xfrm>
        </p:grpSpPr>
        <p:sp>
          <p:nvSpPr>
            <p:cNvPr id="11" name="Rectangle 10"/>
            <p:cNvSpPr/>
            <p:nvPr/>
          </p:nvSpPr>
          <p:spPr>
            <a:xfrm>
              <a:off x="2216903" y="3563494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1540" y="388013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298" y="3694879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16903" y="4162149"/>
            <a:ext cx="503591" cy="481744"/>
            <a:chOff x="2216903" y="4162149"/>
            <a:chExt cx="503591" cy="481744"/>
          </a:xfrm>
        </p:grpSpPr>
        <p:sp>
          <p:nvSpPr>
            <p:cNvPr id="9" name="Rectangle 8"/>
            <p:cNvSpPr/>
            <p:nvPr/>
          </p:nvSpPr>
          <p:spPr>
            <a:xfrm>
              <a:off x="2216903" y="4162149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52017" y="428347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36455" y="4279944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51145" y="4479667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35583" y="447614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7179" y="4764344"/>
            <a:ext cx="503591" cy="481744"/>
            <a:chOff x="1527179" y="4764344"/>
            <a:chExt cx="503591" cy="481744"/>
          </a:xfrm>
        </p:grpSpPr>
        <p:sp>
          <p:nvSpPr>
            <p:cNvPr id="8" name="Rectangle 7"/>
            <p:cNvSpPr/>
            <p:nvPr/>
          </p:nvSpPr>
          <p:spPr>
            <a:xfrm>
              <a:off x="1527179" y="4764344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46131" y="496142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61421" y="486288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45859" y="485935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860549" y="505907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44987" y="505555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16031" y="4763458"/>
            <a:ext cx="503591" cy="481744"/>
            <a:chOff x="2216031" y="4763458"/>
            <a:chExt cx="503591" cy="481744"/>
          </a:xfrm>
        </p:grpSpPr>
        <p:sp>
          <p:nvSpPr>
            <p:cNvPr id="7" name="Rectangle 6"/>
            <p:cNvSpPr/>
            <p:nvPr/>
          </p:nvSpPr>
          <p:spPr>
            <a:xfrm>
              <a:off x="2216031" y="4763458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23787" y="496884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21237" y="4851933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0365" y="509192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30927" y="495701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28377" y="484009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27505" y="508009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863662" y="3038094"/>
            <a:ext cx="2522526" cy="2835680"/>
          </a:xfrm>
          <a:custGeom>
            <a:avLst/>
            <a:gdLst>
              <a:gd name="connsiteX0" fmla="*/ 2492643 w 2492643"/>
              <a:gd name="connsiteY0" fmla="*/ 2464208 h 2601472"/>
              <a:gd name="connsiteX1" fmla="*/ 598704 w 2492643"/>
              <a:gd name="connsiteY1" fmla="*/ 2540849 h 2601472"/>
              <a:gd name="connsiteX2" fmla="*/ 40376 w 2492643"/>
              <a:gd name="connsiteY2" fmla="*/ 1686850 h 2601472"/>
              <a:gd name="connsiteX3" fmla="*/ 182695 w 2492643"/>
              <a:gd name="connsiteY3" fmla="*/ 537235 h 2601472"/>
              <a:gd name="connsiteX4" fmla="*/ 1288404 w 2492643"/>
              <a:gd name="connsiteY4" fmla="*/ 88338 h 2601472"/>
              <a:gd name="connsiteX5" fmla="*/ 2153266 w 2492643"/>
              <a:gd name="connsiteY5" fmla="*/ 77389 h 2601472"/>
              <a:gd name="connsiteX6" fmla="*/ 2361271 w 2492643"/>
              <a:gd name="connsiteY6" fmla="*/ 909491 h 2601472"/>
              <a:gd name="connsiteX7" fmla="*/ 2273690 w 2492643"/>
              <a:gd name="connsiteY7" fmla="*/ 1686850 h 2601472"/>
              <a:gd name="connsiteX8" fmla="*/ 2448852 w 2492643"/>
              <a:gd name="connsiteY8" fmla="*/ 2026260 h 2601472"/>
              <a:gd name="connsiteX9" fmla="*/ 2437905 w 2492643"/>
              <a:gd name="connsiteY9" fmla="*/ 2278080 h 2601472"/>
              <a:gd name="connsiteX10" fmla="*/ 2361271 w 2492643"/>
              <a:gd name="connsiteY10" fmla="*/ 2551798 h 2601472"/>
              <a:gd name="connsiteX0" fmla="*/ 2492643 w 2492643"/>
              <a:gd name="connsiteY0" fmla="*/ 2464208 h 2835680"/>
              <a:gd name="connsiteX1" fmla="*/ 598704 w 2492643"/>
              <a:gd name="connsiteY1" fmla="*/ 2540849 h 2835680"/>
              <a:gd name="connsiteX2" fmla="*/ 40376 w 2492643"/>
              <a:gd name="connsiteY2" fmla="*/ 1686850 h 2835680"/>
              <a:gd name="connsiteX3" fmla="*/ 182695 w 2492643"/>
              <a:gd name="connsiteY3" fmla="*/ 537235 h 2835680"/>
              <a:gd name="connsiteX4" fmla="*/ 1288404 w 2492643"/>
              <a:gd name="connsiteY4" fmla="*/ 88338 h 2835680"/>
              <a:gd name="connsiteX5" fmla="*/ 2153266 w 2492643"/>
              <a:gd name="connsiteY5" fmla="*/ 77389 h 2835680"/>
              <a:gd name="connsiteX6" fmla="*/ 2361271 w 2492643"/>
              <a:gd name="connsiteY6" fmla="*/ 909491 h 2835680"/>
              <a:gd name="connsiteX7" fmla="*/ 2273690 w 2492643"/>
              <a:gd name="connsiteY7" fmla="*/ 1686850 h 2835680"/>
              <a:gd name="connsiteX8" fmla="*/ 2448852 w 2492643"/>
              <a:gd name="connsiteY8" fmla="*/ 2026260 h 2835680"/>
              <a:gd name="connsiteX9" fmla="*/ 2437905 w 2492643"/>
              <a:gd name="connsiteY9" fmla="*/ 2278080 h 2835680"/>
              <a:gd name="connsiteX10" fmla="*/ 2361271 w 2492643"/>
              <a:gd name="connsiteY10" fmla="*/ 2835680 h 2835680"/>
              <a:gd name="connsiteX0" fmla="*/ 2522526 w 2522526"/>
              <a:gd name="connsiteY0" fmla="*/ 2613620 h 2835680"/>
              <a:gd name="connsiteX1" fmla="*/ 598704 w 2522526"/>
              <a:gd name="connsiteY1" fmla="*/ 2540849 h 2835680"/>
              <a:gd name="connsiteX2" fmla="*/ 40376 w 2522526"/>
              <a:gd name="connsiteY2" fmla="*/ 1686850 h 2835680"/>
              <a:gd name="connsiteX3" fmla="*/ 182695 w 2522526"/>
              <a:gd name="connsiteY3" fmla="*/ 537235 h 2835680"/>
              <a:gd name="connsiteX4" fmla="*/ 1288404 w 2522526"/>
              <a:gd name="connsiteY4" fmla="*/ 88338 h 2835680"/>
              <a:gd name="connsiteX5" fmla="*/ 2153266 w 2522526"/>
              <a:gd name="connsiteY5" fmla="*/ 77389 h 2835680"/>
              <a:gd name="connsiteX6" fmla="*/ 2361271 w 2522526"/>
              <a:gd name="connsiteY6" fmla="*/ 909491 h 2835680"/>
              <a:gd name="connsiteX7" fmla="*/ 2273690 w 2522526"/>
              <a:gd name="connsiteY7" fmla="*/ 1686850 h 2835680"/>
              <a:gd name="connsiteX8" fmla="*/ 2448852 w 2522526"/>
              <a:gd name="connsiteY8" fmla="*/ 2026260 h 2835680"/>
              <a:gd name="connsiteX9" fmla="*/ 2437905 w 2522526"/>
              <a:gd name="connsiteY9" fmla="*/ 2278080 h 2835680"/>
              <a:gd name="connsiteX10" fmla="*/ 2361271 w 2522526"/>
              <a:gd name="connsiteY10" fmla="*/ 2835680 h 28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526" h="2835680">
                <a:moveTo>
                  <a:pt x="2522526" y="2613620"/>
                </a:moveTo>
                <a:cubicBezTo>
                  <a:pt x="1779912" y="2716720"/>
                  <a:pt x="1012396" y="2695311"/>
                  <a:pt x="598704" y="2540849"/>
                </a:cubicBezTo>
                <a:cubicBezTo>
                  <a:pt x="185012" y="2386387"/>
                  <a:pt x="109711" y="2020786"/>
                  <a:pt x="40376" y="1686850"/>
                </a:cubicBezTo>
                <a:cubicBezTo>
                  <a:pt x="-28959" y="1352914"/>
                  <a:pt x="-25310" y="803654"/>
                  <a:pt x="182695" y="537235"/>
                </a:cubicBezTo>
                <a:cubicBezTo>
                  <a:pt x="390700" y="270816"/>
                  <a:pt x="959975" y="164979"/>
                  <a:pt x="1288404" y="88338"/>
                </a:cubicBezTo>
                <a:cubicBezTo>
                  <a:pt x="1616832" y="11697"/>
                  <a:pt x="1974455" y="-59470"/>
                  <a:pt x="2153266" y="77389"/>
                </a:cubicBezTo>
                <a:cubicBezTo>
                  <a:pt x="2332077" y="214248"/>
                  <a:pt x="2341200" y="641248"/>
                  <a:pt x="2361271" y="909491"/>
                </a:cubicBezTo>
                <a:cubicBezTo>
                  <a:pt x="2381342" y="1177734"/>
                  <a:pt x="2259093" y="1500722"/>
                  <a:pt x="2273690" y="1686850"/>
                </a:cubicBezTo>
                <a:cubicBezTo>
                  <a:pt x="2288287" y="1872978"/>
                  <a:pt x="2421483" y="1927722"/>
                  <a:pt x="2448852" y="2026260"/>
                </a:cubicBezTo>
                <a:cubicBezTo>
                  <a:pt x="2476221" y="2124798"/>
                  <a:pt x="2452502" y="2143177"/>
                  <a:pt x="2437905" y="2278080"/>
                </a:cubicBezTo>
                <a:cubicBezTo>
                  <a:pt x="2423308" y="2412983"/>
                  <a:pt x="2361271" y="2835680"/>
                  <a:pt x="2361271" y="283568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39205" y="5170497"/>
            <a:ext cx="602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 smtClean="0">
                <a:latin typeface="Lucida Grande"/>
                <a:ea typeface="Lucida Grande"/>
                <a:cs typeface="Lucida Grande"/>
              </a:rPr>
              <a:t>Ω</a:t>
            </a: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3667466" y="3137122"/>
            <a:ext cx="1781893" cy="1081655"/>
            <a:chOff x="3667466" y="3137122"/>
            <a:chExt cx="1781893" cy="1081655"/>
          </a:xfrm>
        </p:grpSpPr>
        <p:sp>
          <p:nvSpPr>
            <p:cNvPr id="37" name="Right Arrow 36"/>
            <p:cNvSpPr/>
            <p:nvPr/>
          </p:nvSpPr>
          <p:spPr>
            <a:xfrm rot="20544237">
              <a:off x="3667466" y="3548305"/>
              <a:ext cx="868348" cy="670472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945768" y="3137122"/>
              <a:ext cx="503591" cy="481744"/>
              <a:chOff x="1528051" y="4163035"/>
              <a:chExt cx="503591" cy="48174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8051" y="4163035"/>
                <a:ext cx="503591" cy="4817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4935" y="4218658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47603" y="4475252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768899" y="4349164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5806552" y="1984353"/>
            <a:ext cx="597571" cy="2973664"/>
            <a:chOff x="5806552" y="1984353"/>
            <a:chExt cx="597571" cy="2973664"/>
          </a:xfrm>
        </p:grpSpPr>
        <p:sp>
          <p:nvSpPr>
            <p:cNvPr id="91" name="Rectangle 90"/>
            <p:cNvSpPr/>
            <p:nvPr/>
          </p:nvSpPr>
          <p:spPr>
            <a:xfrm>
              <a:off x="5812194" y="1984353"/>
              <a:ext cx="5919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0" i="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06552" y="4311686"/>
              <a:ext cx="5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0" i="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✖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82943" y="1389068"/>
            <a:ext cx="2235156" cy="1212591"/>
            <a:chOff x="982943" y="1389068"/>
            <a:chExt cx="2235156" cy="1212591"/>
          </a:xfrm>
        </p:grpSpPr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256891"/>
                </p:ext>
              </p:extLst>
            </p:nvPr>
          </p:nvGraphicFramePr>
          <p:xfrm>
            <a:off x="1012825" y="1389068"/>
            <a:ext cx="2113499" cy="554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Equation" r:id="rId3" imgW="774700" imgH="203200" progId="Equation.3">
                    <p:embed/>
                  </p:oleObj>
                </mc:Choice>
                <mc:Fallback>
                  <p:oleObj name="Equation" r:id="rId3" imgW="774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2825" y="1389068"/>
                          <a:ext cx="2113499" cy="554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61529"/>
                </p:ext>
              </p:extLst>
            </p:nvPr>
          </p:nvGraphicFramePr>
          <p:xfrm>
            <a:off x="982943" y="2042870"/>
            <a:ext cx="2235156" cy="558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Equation" r:id="rId5" imgW="812800" imgH="203200" progId="Equation.3">
                    <p:embed/>
                  </p:oleObj>
                </mc:Choice>
                <mc:Fallback>
                  <p:oleObj name="Equation" r:id="rId5" imgW="812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2943" y="2042870"/>
                          <a:ext cx="2235156" cy="5587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Group 104"/>
          <p:cNvGrpSpPr/>
          <p:nvPr/>
        </p:nvGrpSpPr>
        <p:grpSpPr>
          <a:xfrm>
            <a:off x="188319" y="5218806"/>
            <a:ext cx="1843323" cy="869672"/>
            <a:chOff x="188319" y="5218806"/>
            <a:chExt cx="1843323" cy="869672"/>
          </a:xfrm>
        </p:grpSpPr>
        <p:sp>
          <p:nvSpPr>
            <p:cNvPr id="101" name="TextBox 100"/>
            <p:cNvSpPr txBox="1"/>
            <p:nvPr/>
          </p:nvSpPr>
          <p:spPr>
            <a:xfrm>
              <a:off x="188319" y="5719146"/>
              <a:ext cx="1843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Elementary event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863662" y="5218806"/>
              <a:ext cx="663517" cy="51860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966948" y="911412"/>
            <a:ext cx="2818512" cy="2649425"/>
            <a:chOff x="5966948" y="911412"/>
            <a:chExt cx="2818512" cy="2649425"/>
          </a:xfrm>
        </p:grpSpPr>
        <p:grpSp>
          <p:nvGrpSpPr>
            <p:cNvPr id="97" name="Group 96"/>
            <p:cNvGrpSpPr/>
            <p:nvPr/>
          </p:nvGrpSpPr>
          <p:grpSpPr>
            <a:xfrm>
              <a:off x="5966948" y="911412"/>
              <a:ext cx="2403310" cy="2649425"/>
              <a:chOff x="5966948" y="911412"/>
              <a:chExt cx="2403310" cy="26494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670804" y="1962893"/>
                <a:ext cx="503591" cy="481744"/>
                <a:chOff x="1528051" y="3564380"/>
                <a:chExt cx="503591" cy="48174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528051" y="3564380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747003" y="376145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670804" y="2561548"/>
                <a:ext cx="503591" cy="481744"/>
                <a:chOff x="1528051" y="4163035"/>
                <a:chExt cx="503591" cy="481744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528051" y="4163035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874935" y="421865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647603" y="4475252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768899" y="4349164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7359656" y="1962007"/>
                <a:ext cx="503591" cy="481744"/>
                <a:chOff x="2216903" y="3563494"/>
                <a:chExt cx="503591" cy="481744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216903" y="3563494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2501540" y="3880131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369298" y="3694879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5966948" y="911412"/>
                <a:ext cx="2403310" cy="2649425"/>
              </a:xfrm>
              <a:custGeom>
                <a:avLst/>
                <a:gdLst>
                  <a:gd name="connsiteX0" fmla="*/ 1289383 w 2398229"/>
                  <a:gd name="connsiteY0" fmla="*/ 149412 h 2649425"/>
                  <a:gd name="connsiteX1" fmla="*/ 318206 w 2398229"/>
                  <a:gd name="connsiteY1" fmla="*/ 448235 h 2649425"/>
                  <a:gd name="connsiteX2" fmla="*/ 19383 w 2398229"/>
                  <a:gd name="connsiteY2" fmla="*/ 1598706 h 2649425"/>
                  <a:gd name="connsiteX3" fmla="*/ 781383 w 2398229"/>
                  <a:gd name="connsiteY3" fmla="*/ 2554941 h 2649425"/>
                  <a:gd name="connsiteX4" fmla="*/ 1543383 w 2398229"/>
                  <a:gd name="connsiteY4" fmla="*/ 2540000 h 2649425"/>
                  <a:gd name="connsiteX5" fmla="*/ 2320324 w 2398229"/>
                  <a:gd name="connsiteY5" fmla="*/ 1897529 h 2649425"/>
                  <a:gd name="connsiteX6" fmla="*/ 2320324 w 2398229"/>
                  <a:gd name="connsiteY6" fmla="*/ 1389529 h 2649425"/>
                  <a:gd name="connsiteX7" fmla="*/ 1872089 w 2398229"/>
                  <a:gd name="connsiteY7" fmla="*/ 836706 h 2649425"/>
                  <a:gd name="connsiteX8" fmla="*/ 1752559 w 2398229"/>
                  <a:gd name="connsiteY8" fmla="*/ 552823 h 2649425"/>
                  <a:gd name="connsiteX9" fmla="*/ 1110089 w 2398229"/>
                  <a:gd name="connsiteY9" fmla="*/ 104588 h 2649425"/>
                  <a:gd name="connsiteX10" fmla="*/ 1050324 w 2398229"/>
                  <a:gd name="connsiteY10" fmla="*/ 0 h 2649425"/>
                  <a:gd name="connsiteX0" fmla="*/ 1638111 w 2403310"/>
                  <a:gd name="connsiteY0" fmla="*/ 149412 h 2649425"/>
                  <a:gd name="connsiteX1" fmla="*/ 323287 w 2403310"/>
                  <a:gd name="connsiteY1" fmla="*/ 448235 h 2649425"/>
                  <a:gd name="connsiteX2" fmla="*/ 24464 w 2403310"/>
                  <a:gd name="connsiteY2" fmla="*/ 1598706 h 2649425"/>
                  <a:gd name="connsiteX3" fmla="*/ 786464 w 2403310"/>
                  <a:gd name="connsiteY3" fmla="*/ 2554941 h 2649425"/>
                  <a:gd name="connsiteX4" fmla="*/ 1548464 w 2403310"/>
                  <a:gd name="connsiteY4" fmla="*/ 2540000 h 2649425"/>
                  <a:gd name="connsiteX5" fmla="*/ 2325405 w 2403310"/>
                  <a:gd name="connsiteY5" fmla="*/ 1897529 h 2649425"/>
                  <a:gd name="connsiteX6" fmla="*/ 2325405 w 2403310"/>
                  <a:gd name="connsiteY6" fmla="*/ 1389529 h 2649425"/>
                  <a:gd name="connsiteX7" fmla="*/ 1877170 w 2403310"/>
                  <a:gd name="connsiteY7" fmla="*/ 836706 h 2649425"/>
                  <a:gd name="connsiteX8" fmla="*/ 1757640 w 2403310"/>
                  <a:gd name="connsiteY8" fmla="*/ 552823 h 2649425"/>
                  <a:gd name="connsiteX9" fmla="*/ 1115170 w 2403310"/>
                  <a:gd name="connsiteY9" fmla="*/ 104588 h 2649425"/>
                  <a:gd name="connsiteX10" fmla="*/ 1055405 w 2403310"/>
                  <a:gd name="connsiteY10" fmla="*/ 0 h 264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3310" h="2649425">
                    <a:moveTo>
                      <a:pt x="1638111" y="149412"/>
                    </a:moveTo>
                    <a:cubicBezTo>
                      <a:pt x="1258356" y="178049"/>
                      <a:pt x="592228" y="206686"/>
                      <a:pt x="323287" y="448235"/>
                    </a:cubicBezTo>
                    <a:cubicBezTo>
                      <a:pt x="54346" y="689784"/>
                      <a:pt x="-52732" y="1247588"/>
                      <a:pt x="24464" y="1598706"/>
                    </a:cubicBezTo>
                    <a:cubicBezTo>
                      <a:pt x="101660" y="1949824"/>
                      <a:pt x="532464" y="2398059"/>
                      <a:pt x="786464" y="2554941"/>
                    </a:cubicBezTo>
                    <a:cubicBezTo>
                      <a:pt x="1040464" y="2711823"/>
                      <a:pt x="1291974" y="2649569"/>
                      <a:pt x="1548464" y="2540000"/>
                    </a:cubicBezTo>
                    <a:cubicBezTo>
                      <a:pt x="1804954" y="2430431"/>
                      <a:pt x="2195915" y="2089274"/>
                      <a:pt x="2325405" y="1897529"/>
                    </a:cubicBezTo>
                    <a:cubicBezTo>
                      <a:pt x="2454895" y="1705784"/>
                      <a:pt x="2400111" y="1566333"/>
                      <a:pt x="2325405" y="1389529"/>
                    </a:cubicBezTo>
                    <a:cubicBezTo>
                      <a:pt x="2250699" y="1212725"/>
                      <a:pt x="1971798" y="976157"/>
                      <a:pt x="1877170" y="836706"/>
                    </a:cubicBezTo>
                    <a:cubicBezTo>
                      <a:pt x="1782543" y="697255"/>
                      <a:pt x="1884640" y="674843"/>
                      <a:pt x="1757640" y="552823"/>
                    </a:cubicBezTo>
                    <a:cubicBezTo>
                      <a:pt x="1630640" y="430803"/>
                      <a:pt x="1232209" y="196725"/>
                      <a:pt x="1115170" y="104588"/>
                    </a:cubicBezTo>
                    <a:cubicBezTo>
                      <a:pt x="998131" y="12451"/>
                      <a:pt x="1055405" y="0"/>
                      <a:pt x="1055405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70804" y="1139295"/>
                <a:ext cx="6898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&lt; 4</a:t>
                </a:r>
                <a:endParaRPr lang="en-US" sz="3200" dirty="0"/>
              </a:p>
            </p:txBody>
          </p:sp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8903097"/>
                  </p:ext>
                </p:extLst>
              </p:nvPr>
            </p:nvGraphicFramePr>
            <p:xfrm>
              <a:off x="7415454" y="2704053"/>
              <a:ext cx="414550" cy="432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" name="Equation" r:id="rId7" imgW="177800" imgH="203200" progId="Equation.3">
                      <p:embed/>
                    </p:oleObj>
                  </mc:Choice>
                  <mc:Fallback>
                    <p:oleObj name="Equation" r:id="rId7" imgW="1778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415454" y="2704053"/>
                            <a:ext cx="414550" cy="4324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6" name="TextBox 105"/>
            <p:cNvSpPr txBox="1"/>
            <p:nvPr/>
          </p:nvSpPr>
          <p:spPr>
            <a:xfrm>
              <a:off x="8068234" y="1389068"/>
              <a:ext cx="71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99129" y="4168592"/>
            <a:ext cx="3231203" cy="1980108"/>
            <a:chOff x="5599129" y="4168592"/>
            <a:chExt cx="3231203" cy="1980108"/>
          </a:xfrm>
        </p:grpSpPr>
        <p:grpSp>
          <p:nvGrpSpPr>
            <p:cNvPr id="96" name="Group 95"/>
            <p:cNvGrpSpPr/>
            <p:nvPr/>
          </p:nvGrpSpPr>
          <p:grpSpPr>
            <a:xfrm>
              <a:off x="5599129" y="4168592"/>
              <a:ext cx="2469105" cy="1980108"/>
              <a:chOff x="5599129" y="4168592"/>
              <a:chExt cx="2469105" cy="198010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019800" y="5026139"/>
                <a:ext cx="503591" cy="481744"/>
                <a:chOff x="1527179" y="4764344"/>
                <a:chExt cx="503591" cy="48174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527179" y="4764344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746131" y="4961422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1861421" y="4862882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1645859" y="4859355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860549" y="505907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644987" y="5055551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708652" y="5025253"/>
                <a:ext cx="503591" cy="481744"/>
                <a:chOff x="2216031" y="4763458"/>
                <a:chExt cx="503591" cy="481744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216031" y="4763458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323787" y="4968845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321237" y="4851933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320365" y="5091925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530927" y="4957010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28377" y="484009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27505" y="5080090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 81"/>
              <p:cNvSpPr/>
              <p:nvPr/>
            </p:nvSpPr>
            <p:spPr>
              <a:xfrm>
                <a:off x="5599129" y="4168592"/>
                <a:ext cx="2469105" cy="1980108"/>
              </a:xfrm>
              <a:custGeom>
                <a:avLst/>
                <a:gdLst>
                  <a:gd name="connsiteX0" fmla="*/ 1677661 w 2379975"/>
                  <a:gd name="connsiteY0" fmla="*/ 254000 h 1963844"/>
                  <a:gd name="connsiteX1" fmla="*/ 34132 w 2379975"/>
                  <a:gd name="connsiteY1" fmla="*/ 612588 h 1963844"/>
                  <a:gd name="connsiteX2" fmla="*/ 661661 w 2379975"/>
                  <a:gd name="connsiteY2" fmla="*/ 1912470 h 1963844"/>
                  <a:gd name="connsiteX3" fmla="*/ 1812132 w 2379975"/>
                  <a:gd name="connsiteY3" fmla="*/ 1598705 h 1963844"/>
                  <a:gd name="connsiteX4" fmla="*/ 2379897 w 2379975"/>
                  <a:gd name="connsiteY4" fmla="*/ 627529 h 1963844"/>
                  <a:gd name="connsiteX5" fmla="*/ 1856956 w 2379975"/>
                  <a:gd name="connsiteY5" fmla="*/ 0 h 1963844"/>
                  <a:gd name="connsiteX6" fmla="*/ 1856956 w 2379975"/>
                  <a:gd name="connsiteY6" fmla="*/ 0 h 1963844"/>
                  <a:gd name="connsiteX0" fmla="*/ 2467235 w 2467235"/>
                  <a:gd name="connsiteY0" fmla="*/ 164353 h 1963844"/>
                  <a:gd name="connsiteX1" fmla="*/ 76648 w 2467235"/>
                  <a:gd name="connsiteY1" fmla="*/ 612588 h 1963844"/>
                  <a:gd name="connsiteX2" fmla="*/ 704177 w 2467235"/>
                  <a:gd name="connsiteY2" fmla="*/ 1912470 h 1963844"/>
                  <a:gd name="connsiteX3" fmla="*/ 1854648 w 2467235"/>
                  <a:gd name="connsiteY3" fmla="*/ 1598705 h 1963844"/>
                  <a:gd name="connsiteX4" fmla="*/ 2422413 w 2467235"/>
                  <a:gd name="connsiteY4" fmla="*/ 627529 h 1963844"/>
                  <a:gd name="connsiteX5" fmla="*/ 1899472 w 2467235"/>
                  <a:gd name="connsiteY5" fmla="*/ 0 h 1963844"/>
                  <a:gd name="connsiteX6" fmla="*/ 1899472 w 2467235"/>
                  <a:gd name="connsiteY6" fmla="*/ 0 h 1963844"/>
                  <a:gd name="connsiteX0" fmla="*/ 2469105 w 2469105"/>
                  <a:gd name="connsiteY0" fmla="*/ 164353 h 1980108"/>
                  <a:gd name="connsiteX1" fmla="*/ 78518 w 2469105"/>
                  <a:gd name="connsiteY1" fmla="*/ 612588 h 1980108"/>
                  <a:gd name="connsiteX2" fmla="*/ 706047 w 2469105"/>
                  <a:gd name="connsiteY2" fmla="*/ 1912470 h 1980108"/>
                  <a:gd name="connsiteX3" fmla="*/ 1990988 w 2469105"/>
                  <a:gd name="connsiteY3" fmla="*/ 1673411 h 1980108"/>
                  <a:gd name="connsiteX4" fmla="*/ 2424283 w 2469105"/>
                  <a:gd name="connsiteY4" fmla="*/ 627529 h 1980108"/>
                  <a:gd name="connsiteX5" fmla="*/ 1901342 w 2469105"/>
                  <a:gd name="connsiteY5" fmla="*/ 0 h 1980108"/>
                  <a:gd name="connsiteX6" fmla="*/ 1901342 w 2469105"/>
                  <a:gd name="connsiteY6" fmla="*/ 0 h 198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9105" h="1980108">
                    <a:moveTo>
                      <a:pt x="2469105" y="164353"/>
                    </a:moveTo>
                    <a:cubicBezTo>
                      <a:pt x="1732007" y="205441"/>
                      <a:pt x="372361" y="321235"/>
                      <a:pt x="78518" y="612588"/>
                    </a:cubicBezTo>
                    <a:cubicBezTo>
                      <a:pt x="-215325" y="903941"/>
                      <a:pt x="387302" y="1735666"/>
                      <a:pt x="706047" y="1912470"/>
                    </a:cubicBezTo>
                    <a:cubicBezTo>
                      <a:pt x="1024792" y="2089274"/>
                      <a:pt x="1704615" y="1887568"/>
                      <a:pt x="1990988" y="1673411"/>
                    </a:cubicBezTo>
                    <a:cubicBezTo>
                      <a:pt x="2277361" y="1459254"/>
                      <a:pt x="2439224" y="906431"/>
                      <a:pt x="2424283" y="627529"/>
                    </a:cubicBezTo>
                    <a:cubicBezTo>
                      <a:pt x="2409342" y="348627"/>
                      <a:pt x="1901342" y="0"/>
                      <a:pt x="1901342" y="0"/>
                    </a:cubicBezTo>
                    <a:lnTo>
                      <a:pt x="1901342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82992" y="4379808"/>
                <a:ext cx="6898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&gt; 4</a:t>
                </a:r>
                <a:endParaRPr lang="en-US" sz="3200" dirty="0"/>
              </a:p>
            </p:txBody>
          </p:sp>
          <p:graphicFrame>
            <p:nvGraphicFramePr>
              <p:cNvPr id="90" name="Object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5914283"/>
                  </p:ext>
                </p:extLst>
              </p:nvPr>
            </p:nvGraphicFramePr>
            <p:xfrm>
              <a:off x="7390186" y="5101014"/>
              <a:ext cx="4445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" name="Equation" r:id="rId9" imgW="190500" imgH="203200" progId="Equation.3">
                      <p:embed/>
                    </p:oleObj>
                  </mc:Choice>
                  <mc:Fallback>
                    <p:oleObj name="Equation" r:id="rId9" imgW="1905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390186" y="5101014"/>
                            <a:ext cx="444500" cy="431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7" name="TextBox 106"/>
            <p:cNvSpPr txBox="1"/>
            <p:nvPr/>
          </p:nvSpPr>
          <p:spPr>
            <a:xfrm>
              <a:off x="8113106" y="4413186"/>
              <a:ext cx="71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579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an Event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67729"/>
              </p:ext>
            </p:extLst>
          </p:nvPr>
        </p:nvGraphicFramePr>
        <p:xfrm>
          <a:off x="1095188" y="1898653"/>
          <a:ext cx="69818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2844800" imgH="431800" progId="Equation.3">
                  <p:embed/>
                </p:oleObj>
              </mc:Choice>
              <mc:Fallback>
                <p:oleObj name="Equation" r:id="rId3" imgW="2844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5188" y="1898653"/>
                        <a:ext cx="69818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49759" y="3291824"/>
            <a:ext cx="5292538" cy="966787"/>
            <a:chOff x="1934685" y="3456175"/>
            <a:chExt cx="5292538" cy="966787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706953"/>
                </p:ext>
              </p:extLst>
            </p:nvPr>
          </p:nvGraphicFramePr>
          <p:xfrm>
            <a:off x="1934685" y="3456175"/>
            <a:ext cx="1809750" cy="96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Equation" r:id="rId5" imgW="736600" imgH="393700" progId="Equation.3">
                    <p:embed/>
                  </p:oleObj>
                </mc:Choice>
                <mc:Fallback>
                  <p:oleObj name="Equation" r:id="rId5" imgW="7366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34685" y="3456175"/>
                          <a:ext cx="1809750" cy="966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976250"/>
                </p:ext>
              </p:extLst>
            </p:nvPr>
          </p:nvGraphicFramePr>
          <p:xfrm>
            <a:off x="5325398" y="3720072"/>
            <a:ext cx="190182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Equation" r:id="rId7" imgW="774700" imgH="203200" progId="Equation.3">
                    <p:embed/>
                  </p:oleObj>
                </mc:Choice>
                <mc:Fallback>
                  <p:oleObj name="Equation" r:id="rId7" imgW="774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25398" y="3720072"/>
                          <a:ext cx="1901825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>
            <a:xfrm>
              <a:off x="4258225" y="3824801"/>
              <a:ext cx="657411" cy="29910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410" y="4790350"/>
            <a:ext cx="4189879" cy="1104083"/>
            <a:chOff x="298823" y="4790350"/>
            <a:chExt cx="4189879" cy="1104083"/>
          </a:xfrm>
        </p:grpSpPr>
        <p:sp>
          <p:nvSpPr>
            <p:cNvPr id="15" name="Rectangle 14"/>
            <p:cNvSpPr/>
            <p:nvPr/>
          </p:nvSpPr>
          <p:spPr>
            <a:xfrm>
              <a:off x="298823" y="4790350"/>
              <a:ext cx="4189879" cy="1104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657193"/>
                </p:ext>
              </p:extLst>
            </p:nvPr>
          </p:nvGraphicFramePr>
          <p:xfrm>
            <a:off x="3027456" y="5312510"/>
            <a:ext cx="13716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Equation" r:id="rId9" imgW="558800" imgH="203200" progId="Equation.3">
                    <p:embed/>
                  </p:oleObj>
                </mc:Choice>
                <mc:Fallback>
                  <p:oleObj name="Equation" r:id="rId9" imgW="558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7456" y="5312510"/>
                          <a:ext cx="1371600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57200" y="4812621"/>
              <a:ext cx="28038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Outcome must be</a:t>
              </a:r>
            </a:p>
            <a:p>
              <a:r>
                <a:rPr lang="en-US" sz="2800" dirty="0" smtClean="0"/>
                <a:t>in sample space:</a:t>
              </a:r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15648" y="4768534"/>
            <a:ext cx="3795059" cy="1107073"/>
            <a:chOff x="5005294" y="4768534"/>
            <a:chExt cx="3795059" cy="1107073"/>
          </a:xfrm>
        </p:grpSpPr>
        <p:sp>
          <p:nvSpPr>
            <p:cNvPr id="17" name="Rectangle 16"/>
            <p:cNvSpPr/>
            <p:nvPr/>
          </p:nvSpPr>
          <p:spPr>
            <a:xfrm>
              <a:off x="5005294" y="4771524"/>
              <a:ext cx="3795059" cy="1104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156215"/>
                </p:ext>
              </p:extLst>
            </p:nvPr>
          </p:nvGraphicFramePr>
          <p:xfrm>
            <a:off x="5194300" y="5342392"/>
            <a:ext cx="349250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Equation" r:id="rId11" imgW="1422400" imgH="215900" progId="Equation.3">
                    <p:embed/>
                  </p:oleObj>
                </mc:Choice>
                <mc:Fallback>
                  <p:oleObj name="Equation" r:id="rId11" imgW="14224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94300" y="5342392"/>
                          <a:ext cx="3492500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224407" y="4768534"/>
              <a:ext cx="2758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Impossible event: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53201" y="3343605"/>
            <a:ext cx="204395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Assuming equally likely outcomes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5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by Counting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2240" y="2061882"/>
            <a:ext cx="4633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 experiment       times.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99142"/>
              </p:ext>
            </p:extLst>
          </p:nvPr>
        </p:nvGraphicFramePr>
        <p:xfrm>
          <a:off x="3832787" y="2166469"/>
          <a:ext cx="402665" cy="37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177800" imgH="165100" progId="Equation.3">
                  <p:embed/>
                </p:oleObj>
              </mc:Choice>
              <mc:Fallback>
                <p:oleObj name="Equation" r:id="rId3" imgW="1778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2787" y="2166469"/>
                        <a:ext cx="402665" cy="373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02240" y="2664006"/>
            <a:ext cx="3990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Event      occurs        times. 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46118"/>
              </p:ext>
            </p:extLst>
          </p:nvPr>
        </p:nvGraphicFramePr>
        <p:xfrm>
          <a:off x="1682661" y="2766452"/>
          <a:ext cx="3444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152400" imgH="152400" progId="Equation.3">
                  <p:embed/>
                </p:oleObj>
              </mc:Choice>
              <mc:Fallback>
                <p:oleObj name="Equation" r:id="rId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661" y="2766452"/>
                        <a:ext cx="344487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6924"/>
              </p:ext>
            </p:extLst>
          </p:nvPr>
        </p:nvGraphicFramePr>
        <p:xfrm>
          <a:off x="3121401" y="2754125"/>
          <a:ext cx="517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7" imgW="228600" imgH="203200" progId="Equation.3">
                  <p:embed/>
                </p:oleObj>
              </mc:Choice>
              <mc:Fallback>
                <p:oleObj name="Equation" r:id="rId7" imgW="228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1401" y="2754125"/>
                        <a:ext cx="517525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26669"/>
              </p:ext>
            </p:extLst>
          </p:nvPr>
        </p:nvGraphicFramePr>
        <p:xfrm>
          <a:off x="6378080" y="2151528"/>
          <a:ext cx="2115358" cy="115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9" imgW="723900" imgH="393700" progId="Equation.3">
                  <p:embed/>
                </p:oleObj>
              </mc:Choice>
              <mc:Fallback>
                <p:oleObj name="Equation" r:id="rId9" imgW="723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8080" y="2151528"/>
                        <a:ext cx="2115358" cy="115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5460375" y="2604242"/>
            <a:ext cx="665510" cy="269874"/>
          </a:xfrm>
          <a:prstGeom prst="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82661" y="3715497"/>
            <a:ext cx="6182445" cy="1314772"/>
            <a:chOff x="1682661" y="3715497"/>
            <a:chExt cx="6182445" cy="1314772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9895361"/>
                </p:ext>
              </p:extLst>
            </p:nvPr>
          </p:nvGraphicFramePr>
          <p:xfrm>
            <a:off x="1682661" y="3715497"/>
            <a:ext cx="3169957" cy="1314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" name="Equation" r:id="rId11" imgW="952500" imgH="393700" progId="Equation.3">
                    <p:embed/>
                  </p:oleObj>
                </mc:Choice>
                <mc:Fallback>
                  <p:oleObj name="Equation" r:id="rId11" imgW="952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82661" y="3715497"/>
                          <a:ext cx="3169957" cy="1314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787344" y="3829939"/>
              <a:ext cx="2077762" cy="12003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Relative</a:t>
              </a:r>
            </a:p>
            <a:p>
              <a:pPr algn="ctr"/>
              <a:r>
                <a:rPr lang="en-US" sz="3600" dirty="0" smtClean="0"/>
                <a:t>frequency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08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Equally Likely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885" y="1643531"/>
            <a:ext cx="8138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Sometimes (in fact, often) outcomes and hence events </a:t>
            </a:r>
          </a:p>
          <a:p>
            <a:r>
              <a:rPr lang="en-US" sz="2800" dirty="0" smtClean="0"/>
              <a:t>are not equally likely, e.g. biased dice or coins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7885" y="2779062"/>
            <a:ext cx="435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represent using weights: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43525" y="3406597"/>
            <a:ext cx="6002941" cy="523220"/>
            <a:chOff x="1643525" y="3406597"/>
            <a:chExt cx="6002941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1643525" y="3406597"/>
              <a:ext cx="6002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High weight            more likely outcome</a:t>
              </a:r>
              <a:endParaRPr lang="en-US" sz="28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20349" y="3585890"/>
              <a:ext cx="522941" cy="254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43525" y="3917587"/>
            <a:ext cx="5674726" cy="523220"/>
            <a:chOff x="1643525" y="3917587"/>
            <a:chExt cx="5674726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643525" y="3917587"/>
              <a:ext cx="5674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Low weight             less likely outcome</a:t>
              </a:r>
              <a:endParaRPr lang="en-US" sz="28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708398" y="4096874"/>
              <a:ext cx="522941" cy="254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56229" y="4708805"/>
            <a:ext cx="5503396" cy="1103313"/>
            <a:chOff x="1656229" y="4708805"/>
            <a:chExt cx="5503396" cy="110331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524828"/>
                </p:ext>
              </p:extLst>
            </p:nvPr>
          </p:nvGraphicFramePr>
          <p:xfrm>
            <a:off x="1656229" y="4828615"/>
            <a:ext cx="2605098" cy="968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Equation" r:id="rId3" imgW="990600" imgH="368300" progId="Equation.3">
                    <p:embed/>
                  </p:oleObj>
                </mc:Choice>
                <mc:Fallback>
                  <p:oleObj name="Equation" r:id="rId3" imgW="9906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56229" y="4828615"/>
                          <a:ext cx="2605098" cy="968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190125"/>
                </p:ext>
              </p:extLst>
            </p:nvPr>
          </p:nvGraphicFramePr>
          <p:xfrm>
            <a:off x="4953000" y="4708805"/>
            <a:ext cx="2206625" cy="1103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Equation" r:id="rId5" imgW="838200" imgH="419100" progId="Equation.3">
                    <p:embed/>
                  </p:oleObj>
                </mc:Choice>
                <mc:Fallback>
                  <p:oleObj name="Equation" r:id="rId5" imgW="8382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53000" y="4708805"/>
                          <a:ext cx="2206625" cy="1103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5361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Flippin</a:t>
            </a:r>
            <a:r>
              <a:rPr lang="en-US" dirty="0" smtClean="0"/>
              <a:t>’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4741"/>
          </a:xfrm>
        </p:spPr>
        <p:txBody>
          <a:bodyPr/>
          <a:lstStyle/>
          <a:p>
            <a:r>
              <a:rPr lang="en-US" dirty="0" smtClean="0"/>
              <a:t>Experiment : flip a fair coin 3 times</a:t>
            </a:r>
          </a:p>
          <a:p>
            <a:r>
              <a:rPr lang="en-US" dirty="0" smtClean="0"/>
              <a:t>Record result of each flip</a:t>
            </a:r>
          </a:p>
          <a:p>
            <a:r>
              <a:rPr lang="en-US" dirty="0" smtClean="0"/>
              <a:t>Each set of 3 recordings </a:t>
            </a:r>
            <a:r>
              <a:rPr lang="en-US" dirty="0" smtClean="0">
                <a:sym typeface="Wingdings"/>
              </a:rPr>
              <a:t> outcome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992" y="3486355"/>
            <a:ext cx="4579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Write down the sample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992" y="4064772"/>
            <a:ext cx="6509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Write down the subset of outcomes for the </a:t>
            </a:r>
          </a:p>
          <a:p>
            <a:r>
              <a:rPr lang="en-US" sz="2800" i="1" dirty="0" smtClean="0"/>
              <a:t>following events: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8604" y="4995529"/>
            <a:ext cx="84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2400" i="1" dirty="0"/>
              <a:t>a</a:t>
            </a:r>
            <a:r>
              <a:rPr lang="en-US" sz="2400" i="1" dirty="0" smtClean="0"/>
              <a:t>t least 2 heads  (b) at least 1 tail  (c) exactly 1 head</a:t>
            </a:r>
            <a:endParaRPr lang="en-US" sz="2400" i="1" dirty="0"/>
          </a:p>
        </p:txBody>
      </p:sp>
      <p:pic>
        <p:nvPicPr>
          <p:cNvPr id="10" name="Picture 9" descr="Flipping_co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4" y="274638"/>
            <a:ext cx="1371600" cy="147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9578" y="5497196"/>
            <a:ext cx="640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Write down the probability of each event</a:t>
            </a:r>
          </a:p>
        </p:txBody>
      </p:sp>
    </p:spTree>
    <p:extLst>
      <p:ext uri="{BB962C8B-B14F-4D97-AF65-F5344CB8AC3E}">
        <p14:creationId xmlns:p14="http://schemas.microsoft.com/office/powerpoint/2010/main" val="417629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Flippin</a:t>
            </a:r>
            <a:r>
              <a:rPr lang="en-US" dirty="0" smtClean="0"/>
              <a:t>’ Example</a:t>
            </a:r>
            <a:endParaRPr lang="en-US" dirty="0"/>
          </a:p>
        </p:txBody>
      </p:sp>
      <p:pic>
        <p:nvPicPr>
          <p:cNvPr id="8" name="Picture 7" descr="Flipping_co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4" y="274638"/>
            <a:ext cx="1371600" cy="14732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28644"/>
              </p:ext>
            </p:extLst>
          </p:nvPr>
        </p:nvGraphicFramePr>
        <p:xfrm>
          <a:off x="1069789" y="2375647"/>
          <a:ext cx="7115731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4" imgW="3225800" imgH="203200" progId="Equation.3">
                  <p:embed/>
                </p:oleObj>
              </mc:Choice>
              <mc:Fallback>
                <p:oleObj name="Equation" r:id="rId4" imgW="3225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789" y="2375647"/>
                        <a:ext cx="7115731" cy="44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55460"/>
              </p:ext>
            </p:extLst>
          </p:nvPr>
        </p:nvGraphicFramePr>
        <p:xfrm>
          <a:off x="1069789" y="2979738"/>
          <a:ext cx="428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6" imgW="1943100" imgH="215900" progId="Equation.3">
                  <p:embed/>
                </p:oleObj>
              </mc:Choice>
              <mc:Fallback>
                <p:oleObj name="Equation" r:id="rId6" imgW="194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9789" y="2979738"/>
                        <a:ext cx="42862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89954"/>
              </p:ext>
            </p:extLst>
          </p:nvPr>
        </p:nvGraphicFramePr>
        <p:xfrm>
          <a:off x="1069789" y="3637804"/>
          <a:ext cx="6359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8" imgW="2882900" imgH="215900" progId="Equation.3">
                  <p:embed/>
                </p:oleObj>
              </mc:Choice>
              <mc:Fallback>
                <p:oleObj name="Equation" r:id="rId8" imgW="2882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9789" y="3637804"/>
                        <a:ext cx="63595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51286"/>
              </p:ext>
            </p:extLst>
          </p:nvPr>
        </p:nvGraphicFramePr>
        <p:xfrm>
          <a:off x="1069789" y="4313145"/>
          <a:ext cx="3194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0" imgW="1447800" imgH="215900" progId="Equation.3">
                  <p:embed/>
                </p:oleObj>
              </mc:Choice>
              <mc:Fallback>
                <p:oleObj name="Equation" r:id="rId10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9789" y="4313145"/>
                        <a:ext cx="31940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837450"/>
              </p:ext>
            </p:extLst>
          </p:nvPr>
        </p:nvGraphicFramePr>
        <p:xfrm>
          <a:off x="1115917" y="4985780"/>
          <a:ext cx="17637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2" imgW="800100" imgH="215900" progId="Equation.3">
                  <p:embed/>
                </p:oleObj>
              </mc:Choice>
              <mc:Fallback>
                <p:oleObj name="Equation" r:id="rId12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5917" y="4985780"/>
                        <a:ext cx="176371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79860"/>
              </p:ext>
            </p:extLst>
          </p:nvPr>
        </p:nvGraphicFramePr>
        <p:xfrm>
          <a:off x="3303492" y="4983631"/>
          <a:ext cx="1736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14" imgW="787400" imgH="215900" progId="Equation.3">
                  <p:embed/>
                </p:oleObj>
              </mc:Choice>
              <mc:Fallback>
                <p:oleObj name="Equation" r:id="rId14" imgW="787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03492" y="4983631"/>
                        <a:ext cx="17367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77937"/>
              </p:ext>
            </p:extLst>
          </p:nvPr>
        </p:nvGraphicFramePr>
        <p:xfrm>
          <a:off x="5584636" y="4985780"/>
          <a:ext cx="1708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16" imgW="774700" imgH="215900" progId="Equation.3">
                  <p:embed/>
                </p:oleObj>
              </mc:Choice>
              <mc:Fallback>
                <p:oleObj name="Equation" r:id="rId16" imgW="774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84636" y="4985780"/>
                        <a:ext cx="17081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06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EMAT10001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70136"/>
            <a:ext cx="2133600" cy="365125"/>
          </a:xfrm>
        </p:spPr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500886" y="2072147"/>
            <a:ext cx="2522526" cy="2835680"/>
            <a:chOff x="860411" y="2048414"/>
            <a:chExt cx="2522526" cy="2835680"/>
          </a:xfrm>
        </p:grpSpPr>
        <p:sp>
          <p:nvSpPr>
            <p:cNvPr id="8" name="Rectangle 7"/>
            <p:cNvSpPr/>
            <p:nvPr/>
          </p:nvSpPr>
          <p:spPr>
            <a:xfrm>
              <a:off x="2212780" y="3773778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3928" y="3774664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800" y="3173355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13652" y="2573814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800" y="2574700"/>
              <a:ext cx="503591" cy="4817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43752" y="277177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98289" y="289045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71684" y="322897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44352" y="348557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765648" y="3359484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66047" y="2705199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42880" y="397174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0536" y="397916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213652" y="3172469"/>
              <a:ext cx="503591" cy="481744"/>
              <a:chOff x="2213652" y="3172469"/>
              <a:chExt cx="503591" cy="4817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213652" y="3172469"/>
                <a:ext cx="503591" cy="4817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48766" y="3293791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33204" y="3290264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47894" y="3489987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32332" y="3486460"/>
                <a:ext cx="65685" cy="656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1858170" y="3873202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42608" y="386967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57298" y="406939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641736" y="4065871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17986" y="3862253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317114" y="4102245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27676" y="396733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25126" y="3850418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524254" y="4090410"/>
              <a:ext cx="65685" cy="6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60411" y="2048414"/>
              <a:ext cx="2522526" cy="2835680"/>
            </a:xfrm>
            <a:custGeom>
              <a:avLst/>
              <a:gdLst>
                <a:gd name="connsiteX0" fmla="*/ 2492643 w 2492643"/>
                <a:gd name="connsiteY0" fmla="*/ 2464208 h 2601472"/>
                <a:gd name="connsiteX1" fmla="*/ 598704 w 2492643"/>
                <a:gd name="connsiteY1" fmla="*/ 2540849 h 2601472"/>
                <a:gd name="connsiteX2" fmla="*/ 40376 w 2492643"/>
                <a:gd name="connsiteY2" fmla="*/ 1686850 h 2601472"/>
                <a:gd name="connsiteX3" fmla="*/ 182695 w 2492643"/>
                <a:gd name="connsiteY3" fmla="*/ 537235 h 2601472"/>
                <a:gd name="connsiteX4" fmla="*/ 1288404 w 2492643"/>
                <a:gd name="connsiteY4" fmla="*/ 88338 h 2601472"/>
                <a:gd name="connsiteX5" fmla="*/ 2153266 w 2492643"/>
                <a:gd name="connsiteY5" fmla="*/ 77389 h 2601472"/>
                <a:gd name="connsiteX6" fmla="*/ 2361271 w 2492643"/>
                <a:gd name="connsiteY6" fmla="*/ 909491 h 2601472"/>
                <a:gd name="connsiteX7" fmla="*/ 2273690 w 2492643"/>
                <a:gd name="connsiteY7" fmla="*/ 1686850 h 2601472"/>
                <a:gd name="connsiteX8" fmla="*/ 2448852 w 2492643"/>
                <a:gd name="connsiteY8" fmla="*/ 2026260 h 2601472"/>
                <a:gd name="connsiteX9" fmla="*/ 2437905 w 2492643"/>
                <a:gd name="connsiteY9" fmla="*/ 2278080 h 2601472"/>
                <a:gd name="connsiteX10" fmla="*/ 2361271 w 2492643"/>
                <a:gd name="connsiteY10" fmla="*/ 2551798 h 2601472"/>
                <a:gd name="connsiteX0" fmla="*/ 2492643 w 2492643"/>
                <a:gd name="connsiteY0" fmla="*/ 2464208 h 2835680"/>
                <a:gd name="connsiteX1" fmla="*/ 598704 w 2492643"/>
                <a:gd name="connsiteY1" fmla="*/ 2540849 h 2835680"/>
                <a:gd name="connsiteX2" fmla="*/ 40376 w 2492643"/>
                <a:gd name="connsiteY2" fmla="*/ 1686850 h 2835680"/>
                <a:gd name="connsiteX3" fmla="*/ 182695 w 2492643"/>
                <a:gd name="connsiteY3" fmla="*/ 537235 h 2835680"/>
                <a:gd name="connsiteX4" fmla="*/ 1288404 w 2492643"/>
                <a:gd name="connsiteY4" fmla="*/ 88338 h 2835680"/>
                <a:gd name="connsiteX5" fmla="*/ 2153266 w 2492643"/>
                <a:gd name="connsiteY5" fmla="*/ 77389 h 2835680"/>
                <a:gd name="connsiteX6" fmla="*/ 2361271 w 2492643"/>
                <a:gd name="connsiteY6" fmla="*/ 909491 h 2835680"/>
                <a:gd name="connsiteX7" fmla="*/ 2273690 w 2492643"/>
                <a:gd name="connsiteY7" fmla="*/ 1686850 h 2835680"/>
                <a:gd name="connsiteX8" fmla="*/ 2448852 w 2492643"/>
                <a:gd name="connsiteY8" fmla="*/ 2026260 h 2835680"/>
                <a:gd name="connsiteX9" fmla="*/ 2437905 w 2492643"/>
                <a:gd name="connsiteY9" fmla="*/ 2278080 h 2835680"/>
                <a:gd name="connsiteX10" fmla="*/ 2361271 w 2492643"/>
                <a:gd name="connsiteY10" fmla="*/ 2835680 h 2835680"/>
                <a:gd name="connsiteX0" fmla="*/ 2522526 w 2522526"/>
                <a:gd name="connsiteY0" fmla="*/ 2613620 h 2835680"/>
                <a:gd name="connsiteX1" fmla="*/ 598704 w 2522526"/>
                <a:gd name="connsiteY1" fmla="*/ 2540849 h 2835680"/>
                <a:gd name="connsiteX2" fmla="*/ 40376 w 2522526"/>
                <a:gd name="connsiteY2" fmla="*/ 1686850 h 2835680"/>
                <a:gd name="connsiteX3" fmla="*/ 182695 w 2522526"/>
                <a:gd name="connsiteY3" fmla="*/ 537235 h 2835680"/>
                <a:gd name="connsiteX4" fmla="*/ 1288404 w 2522526"/>
                <a:gd name="connsiteY4" fmla="*/ 88338 h 2835680"/>
                <a:gd name="connsiteX5" fmla="*/ 2153266 w 2522526"/>
                <a:gd name="connsiteY5" fmla="*/ 77389 h 2835680"/>
                <a:gd name="connsiteX6" fmla="*/ 2361271 w 2522526"/>
                <a:gd name="connsiteY6" fmla="*/ 909491 h 2835680"/>
                <a:gd name="connsiteX7" fmla="*/ 2273690 w 2522526"/>
                <a:gd name="connsiteY7" fmla="*/ 1686850 h 2835680"/>
                <a:gd name="connsiteX8" fmla="*/ 2448852 w 2522526"/>
                <a:gd name="connsiteY8" fmla="*/ 2026260 h 2835680"/>
                <a:gd name="connsiteX9" fmla="*/ 2437905 w 2522526"/>
                <a:gd name="connsiteY9" fmla="*/ 2278080 h 2835680"/>
                <a:gd name="connsiteX10" fmla="*/ 2361271 w 2522526"/>
                <a:gd name="connsiteY10" fmla="*/ 2835680 h 28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2526" h="2835680">
                  <a:moveTo>
                    <a:pt x="2522526" y="2613620"/>
                  </a:moveTo>
                  <a:cubicBezTo>
                    <a:pt x="1779912" y="2716720"/>
                    <a:pt x="1012396" y="2695311"/>
                    <a:pt x="598704" y="2540849"/>
                  </a:cubicBezTo>
                  <a:cubicBezTo>
                    <a:pt x="185012" y="2386387"/>
                    <a:pt x="109711" y="2020786"/>
                    <a:pt x="40376" y="1686850"/>
                  </a:cubicBezTo>
                  <a:cubicBezTo>
                    <a:pt x="-28959" y="1352914"/>
                    <a:pt x="-25310" y="803654"/>
                    <a:pt x="182695" y="537235"/>
                  </a:cubicBezTo>
                  <a:cubicBezTo>
                    <a:pt x="390700" y="270816"/>
                    <a:pt x="959975" y="164979"/>
                    <a:pt x="1288404" y="88338"/>
                  </a:cubicBezTo>
                  <a:cubicBezTo>
                    <a:pt x="1616832" y="11697"/>
                    <a:pt x="1974455" y="-59470"/>
                    <a:pt x="2153266" y="77389"/>
                  </a:cubicBezTo>
                  <a:cubicBezTo>
                    <a:pt x="2332077" y="214248"/>
                    <a:pt x="2341200" y="641248"/>
                    <a:pt x="2361271" y="909491"/>
                  </a:cubicBezTo>
                  <a:cubicBezTo>
                    <a:pt x="2381342" y="1177734"/>
                    <a:pt x="2259093" y="1500722"/>
                    <a:pt x="2273690" y="1686850"/>
                  </a:cubicBezTo>
                  <a:cubicBezTo>
                    <a:pt x="2288287" y="1872978"/>
                    <a:pt x="2421483" y="1927722"/>
                    <a:pt x="2448852" y="2026260"/>
                  </a:cubicBezTo>
                  <a:cubicBezTo>
                    <a:pt x="2476221" y="2124798"/>
                    <a:pt x="2452502" y="2143177"/>
                    <a:pt x="2437905" y="2278080"/>
                  </a:cubicBezTo>
                  <a:cubicBezTo>
                    <a:pt x="2423308" y="2412983"/>
                    <a:pt x="2361271" y="2835680"/>
                    <a:pt x="2361271" y="283568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954" y="4180817"/>
              <a:ext cx="6021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0" dirty="0" err="1" smtClean="0">
                  <a:latin typeface="Lucida Grande"/>
                  <a:ea typeface="Lucida Grande"/>
                  <a:cs typeface="Lucida Grande"/>
                </a:rPr>
                <a:t>Ω</a:t>
              </a:r>
              <a:endParaRPr lang="en-US" sz="2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17259" y="1587956"/>
            <a:ext cx="3090305" cy="2321166"/>
            <a:chOff x="5987691" y="1072874"/>
            <a:chExt cx="3090305" cy="2321166"/>
          </a:xfrm>
        </p:grpSpPr>
        <p:grpSp>
          <p:nvGrpSpPr>
            <p:cNvPr id="40" name="Group 39"/>
            <p:cNvGrpSpPr/>
            <p:nvPr/>
          </p:nvGrpSpPr>
          <p:grpSpPr>
            <a:xfrm>
              <a:off x="5987691" y="1072874"/>
              <a:ext cx="2381533" cy="2321166"/>
              <a:chOff x="5987691" y="1072874"/>
              <a:chExt cx="2381533" cy="232116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670804" y="1962893"/>
                <a:ext cx="503591" cy="481744"/>
                <a:chOff x="1528051" y="3564380"/>
                <a:chExt cx="503591" cy="481744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528051" y="3564380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747003" y="376145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670804" y="2561548"/>
                <a:ext cx="503591" cy="481744"/>
                <a:chOff x="1528051" y="4163035"/>
                <a:chExt cx="503591" cy="481744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528051" y="4163035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874935" y="421865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47603" y="4475252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768899" y="4349164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359656" y="1962007"/>
                <a:ext cx="503591" cy="481744"/>
                <a:chOff x="2216903" y="3563494"/>
                <a:chExt cx="503591" cy="481744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216903" y="3563494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501540" y="3880131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369298" y="3694879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Freeform 44"/>
              <p:cNvSpPr/>
              <p:nvPr/>
            </p:nvSpPr>
            <p:spPr>
              <a:xfrm>
                <a:off x="5987691" y="1072874"/>
                <a:ext cx="2381533" cy="2321166"/>
              </a:xfrm>
              <a:custGeom>
                <a:avLst/>
                <a:gdLst>
                  <a:gd name="connsiteX0" fmla="*/ 1289383 w 2398229"/>
                  <a:gd name="connsiteY0" fmla="*/ 149412 h 2649425"/>
                  <a:gd name="connsiteX1" fmla="*/ 318206 w 2398229"/>
                  <a:gd name="connsiteY1" fmla="*/ 448235 h 2649425"/>
                  <a:gd name="connsiteX2" fmla="*/ 19383 w 2398229"/>
                  <a:gd name="connsiteY2" fmla="*/ 1598706 h 2649425"/>
                  <a:gd name="connsiteX3" fmla="*/ 781383 w 2398229"/>
                  <a:gd name="connsiteY3" fmla="*/ 2554941 h 2649425"/>
                  <a:gd name="connsiteX4" fmla="*/ 1543383 w 2398229"/>
                  <a:gd name="connsiteY4" fmla="*/ 2540000 h 2649425"/>
                  <a:gd name="connsiteX5" fmla="*/ 2320324 w 2398229"/>
                  <a:gd name="connsiteY5" fmla="*/ 1897529 h 2649425"/>
                  <a:gd name="connsiteX6" fmla="*/ 2320324 w 2398229"/>
                  <a:gd name="connsiteY6" fmla="*/ 1389529 h 2649425"/>
                  <a:gd name="connsiteX7" fmla="*/ 1872089 w 2398229"/>
                  <a:gd name="connsiteY7" fmla="*/ 836706 h 2649425"/>
                  <a:gd name="connsiteX8" fmla="*/ 1752559 w 2398229"/>
                  <a:gd name="connsiteY8" fmla="*/ 552823 h 2649425"/>
                  <a:gd name="connsiteX9" fmla="*/ 1110089 w 2398229"/>
                  <a:gd name="connsiteY9" fmla="*/ 104588 h 2649425"/>
                  <a:gd name="connsiteX10" fmla="*/ 1050324 w 2398229"/>
                  <a:gd name="connsiteY10" fmla="*/ 0 h 2649425"/>
                  <a:gd name="connsiteX0" fmla="*/ 1638111 w 2403310"/>
                  <a:gd name="connsiteY0" fmla="*/ 149412 h 2649425"/>
                  <a:gd name="connsiteX1" fmla="*/ 323287 w 2403310"/>
                  <a:gd name="connsiteY1" fmla="*/ 448235 h 2649425"/>
                  <a:gd name="connsiteX2" fmla="*/ 24464 w 2403310"/>
                  <a:gd name="connsiteY2" fmla="*/ 1598706 h 2649425"/>
                  <a:gd name="connsiteX3" fmla="*/ 786464 w 2403310"/>
                  <a:gd name="connsiteY3" fmla="*/ 2554941 h 2649425"/>
                  <a:gd name="connsiteX4" fmla="*/ 1548464 w 2403310"/>
                  <a:gd name="connsiteY4" fmla="*/ 2540000 h 2649425"/>
                  <a:gd name="connsiteX5" fmla="*/ 2325405 w 2403310"/>
                  <a:gd name="connsiteY5" fmla="*/ 1897529 h 2649425"/>
                  <a:gd name="connsiteX6" fmla="*/ 2325405 w 2403310"/>
                  <a:gd name="connsiteY6" fmla="*/ 1389529 h 2649425"/>
                  <a:gd name="connsiteX7" fmla="*/ 1877170 w 2403310"/>
                  <a:gd name="connsiteY7" fmla="*/ 836706 h 2649425"/>
                  <a:gd name="connsiteX8" fmla="*/ 1757640 w 2403310"/>
                  <a:gd name="connsiteY8" fmla="*/ 552823 h 2649425"/>
                  <a:gd name="connsiteX9" fmla="*/ 1115170 w 2403310"/>
                  <a:gd name="connsiteY9" fmla="*/ 104588 h 2649425"/>
                  <a:gd name="connsiteX10" fmla="*/ 1055405 w 2403310"/>
                  <a:gd name="connsiteY10" fmla="*/ 0 h 2649425"/>
                  <a:gd name="connsiteX0" fmla="*/ 1638111 w 2402276"/>
                  <a:gd name="connsiteY0" fmla="*/ 149412 h 2611401"/>
                  <a:gd name="connsiteX1" fmla="*/ 323287 w 2402276"/>
                  <a:gd name="connsiteY1" fmla="*/ 448235 h 2611401"/>
                  <a:gd name="connsiteX2" fmla="*/ 24464 w 2402276"/>
                  <a:gd name="connsiteY2" fmla="*/ 1598706 h 2611401"/>
                  <a:gd name="connsiteX3" fmla="*/ 786464 w 2402276"/>
                  <a:gd name="connsiteY3" fmla="*/ 2554941 h 2611401"/>
                  <a:gd name="connsiteX4" fmla="*/ 1563405 w 2402276"/>
                  <a:gd name="connsiteY4" fmla="*/ 2435412 h 2611401"/>
                  <a:gd name="connsiteX5" fmla="*/ 2325405 w 2402276"/>
                  <a:gd name="connsiteY5" fmla="*/ 1897529 h 2611401"/>
                  <a:gd name="connsiteX6" fmla="*/ 2325405 w 2402276"/>
                  <a:gd name="connsiteY6" fmla="*/ 1389529 h 2611401"/>
                  <a:gd name="connsiteX7" fmla="*/ 1877170 w 2402276"/>
                  <a:gd name="connsiteY7" fmla="*/ 836706 h 2611401"/>
                  <a:gd name="connsiteX8" fmla="*/ 1757640 w 2402276"/>
                  <a:gd name="connsiteY8" fmla="*/ 552823 h 2611401"/>
                  <a:gd name="connsiteX9" fmla="*/ 1115170 w 2402276"/>
                  <a:gd name="connsiteY9" fmla="*/ 104588 h 2611401"/>
                  <a:gd name="connsiteX10" fmla="*/ 1055405 w 2402276"/>
                  <a:gd name="connsiteY10" fmla="*/ 0 h 2611401"/>
                  <a:gd name="connsiteX0" fmla="*/ 1626703 w 2390868"/>
                  <a:gd name="connsiteY0" fmla="*/ 149412 h 2482627"/>
                  <a:gd name="connsiteX1" fmla="*/ 311879 w 2390868"/>
                  <a:gd name="connsiteY1" fmla="*/ 448235 h 2482627"/>
                  <a:gd name="connsiteX2" fmla="*/ 13056 w 2390868"/>
                  <a:gd name="connsiteY2" fmla="*/ 1598706 h 2482627"/>
                  <a:gd name="connsiteX3" fmla="*/ 595762 w 2390868"/>
                  <a:gd name="connsiteY3" fmla="*/ 2360705 h 2482627"/>
                  <a:gd name="connsiteX4" fmla="*/ 1551997 w 2390868"/>
                  <a:gd name="connsiteY4" fmla="*/ 2435412 h 2482627"/>
                  <a:gd name="connsiteX5" fmla="*/ 2313997 w 2390868"/>
                  <a:gd name="connsiteY5" fmla="*/ 1897529 h 2482627"/>
                  <a:gd name="connsiteX6" fmla="*/ 2313997 w 2390868"/>
                  <a:gd name="connsiteY6" fmla="*/ 1389529 h 2482627"/>
                  <a:gd name="connsiteX7" fmla="*/ 1865762 w 2390868"/>
                  <a:gd name="connsiteY7" fmla="*/ 836706 h 2482627"/>
                  <a:gd name="connsiteX8" fmla="*/ 1746232 w 2390868"/>
                  <a:gd name="connsiteY8" fmla="*/ 552823 h 2482627"/>
                  <a:gd name="connsiteX9" fmla="*/ 1103762 w 2390868"/>
                  <a:gd name="connsiteY9" fmla="*/ 104588 h 2482627"/>
                  <a:gd name="connsiteX10" fmla="*/ 1043997 w 2390868"/>
                  <a:gd name="connsiteY10" fmla="*/ 0 h 2482627"/>
                  <a:gd name="connsiteX0" fmla="*/ 1778376 w 2393130"/>
                  <a:gd name="connsiteY0" fmla="*/ 328706 h 2482627"/>
                  <a:gd name="connsiteX1" fmla="*/ 314141 w 2393130"/>
                  <a:gd name="connsiteY1" fmla="*/ 448235 h 2482627"/>
                  <a:gd name="connsiteX2" fmla="*/ 15318 w 2393130"/>
                  <a:gd name="connsiteY2" fmla="*/ 1598706 h 2482627"/>
                  <a:gd name="connsiteX3" fmla="*/ 598024 w 2393130"/>
                  <a:gd name="connsiteY3" fmla="*/ 2360705 h 2482627"/>
                  <a:gd name="connsiteX4" fmla="*/ 1554259 w 2393130"/>
                  <a:gd name="connsiteY4" fmla="*/ 2435412 h 2482627"/>
                  <a:gd name="connsiteX5" fmla="*/ 2316259 w 2393130"/>
                  <a:gd name="connsiteY5" fmla="*/ 1897529 h 2482627"/>
                  <a:gd name="connsiteX6" fmla="*/ 2316259 w 2393130"/>
                  <a:gd name="connsiteY6" fmla="*/ 1389529 h 2482627"/>
                  <a:gd name="connsiteX7" fmla="*/ 1868024 w 2393130"/>
                  <a:gd name="connsiteY7" fmla="*/ 836706 h 2482627"/>
                  <a:gd name="connsiteX8" fmla="*/ 1748494 w 2393130"/>
                  <a:gd name="connsiteY8" fmla="*/ 552823 h 2482627"/>
                  <a:gd name="connsiteX9" fmla="*/ 1106024 w 2393130"/>
                  <a:gd name="connsiteY9" fmla="*/ 104588 h 2482627"/>
                  <a:gd name="connsiteX10" fmla="*/ 1046259 w 2393130"/>
                  <a:gd name="connsiteY10" fmla="*/ 0 h 2482627"/>
                  <a:gd name="connsiteX0" fmla="*/ 1769113 w 2383867"/>
                  <a:gd name="connsiteY0" fmla="*/ 328706 h 2482627"/>
                  <a:gd name="connsiteX1" fmla="*/ 379584 w 2383867"/>
                  <a:gd name="connsiteY1" fmla="*/ 552823 h 2482627"/>
                  <a:gd name="connsiteX2" fmla="*/ 6055 w 2383867"/>
                  <a:gd name="connsiteY2" fmla="*/ 1598706 h 2482627"/>
                  <a:gd name="connsiteX3" fmla="*/ 588761 w 2383867"/>
                  <a:gd name="connsiteY3" fmla="*/ 2360705 h 2482627"/>
                  <a:gd name="connsiteX4" fmla="*/ 1544996 w 2383867"/>
                  <a:gd name="connsiteY4" fmla="*/ 2435412 h 2482627"/>
                  <a:gd name="connsiteX5" fmla="*/ 2306996 w 2383867"/>
                  <a:gd name="connsiteY5" fmla="*/ 1897529 h 2482627"/>
                  <a:gd name="connsiteX6" fmla="*/ 2306996 w 2383867"/>
                  <a:gd name="connsiteY6" fmla="*/ 1389529 h 2482627"/>
                  <a:gd name="connsiteX7" fmla="*/ 1858761 w 2383867"/>
                  <a:gd name="connsiteY7" fmla="*/ 836706 h 2482627"/>
                  <a:gd name="connsiteX8" fmla="*/ 1739231 w 2383867"/>
                  <a:gd name="connsiteY8" fmla="*/ 552823 h 2482627"/>
                  <a:gd name="connsiteX9" fmla="*/ 1096761 w 2383867"/>
                  <a:gd name="connsiteY9" fmla="*/ 104588 h 2482627"/>
                  <a:gd name="connsiteX10" fmla="*/ 1036996 w 2383867"/>
                  <a:gd name="connsiteY10" fmla="*/ 0 h 2482627"/>
                  <a:gd name="connsiteX0" fmla="*/ 1766779 w 2381533"/>
                  <a:gd name="connsiteY0" fmla="*/ 328706 h 2482627"/>
                  <a:gd name="connsiteX1" fmla="*/ 1153447 w 2381533"/>
                  <a:gd name="connsiteY1" fmla="*/ 306682 h 2482627"/>
                  <a:gd name="connsiteX2" fmla="*/ 377250 w 2381533"/>
                  <a:gd name="connsiteY2" fmla="*/ 552823 h 2482627"/>
                  <a:gd name="connsiteX3" fmla="*/ 3721 w 2381533"/>
                  <a:gd name="connsiteY3" fmla="*/ 1598706 h 2482627"/>
                  <a:gd name="connsiteX4" fmla="*/ 586427 w 2381533"/>
                  <a:gd name="connsiteY4" fmla="*/ 2360705 h 2482627"/>
                  <a:gd name="connsiteX5" fmla="*/ 1542662 w 2381533"/>
                  <a:gd name="connsiteY5" fmla="*/ 2435412 h 2482627"/>
                  <a:gd name="connsiteX6" fmla="*/ 2304662 w 2381533"/>
                  <a:gd name="connsiteY6" fmla="*/ 1897529 h 2482627"/>
                  <a:gd name="connsiteX7" fmla="*/ 2304662 w 2381533"/>
                  <a:gd name="connsiteY7" fmla="*/ 1389529 h 2482627"/>
                  <a:gd name="connsiteX8" fmla="*/ 1856427 w 2381533"/>
                  <a:gd name="connsiteY8" fmla="*/ 836706 h 2482627"/>
                  <a:gd name="connsiteX9" fmla="*/ 1736897 w 2381533"/>
                  <a:gd name="connsiteY9" fmla="*/ 552823 h 2482627"/>
                  <a:gd name="connsiteX10" fmla="*/ 1094427 w 2381533"/>
                  <a:gd name="connsiteY10" fmla="*/ 104588 h 2482627"/>
                  <a:gd name="connsiteX11" fmla="*/ 1034662 w 2381533"/>
                  <a:gd name="connsiteY11" fmla="*/ 0 h 2482627"/>
                  <a:gd name="connsiteX0" fmla="*/ 1766779 w 2381533"/>
                  <a:gd name="connsiteY0" fmla="*/ 328706 h 2482627"/>
                  <a:gd name="connsiteX1" fmla="*/ 1153447 w 2381533"/>
                  <a:gd name="connsiteY1" fmla="*/ 306682 h 2482627"/>
                  <a:gd name="connsiteX2" fmla="*/ 377250 w 2381533"/>
                  <a:gd name="connsiteY2" fmla="*/ 552823 h 2482627"/>
                  <a:gd name="connsiteX3" fmla="*/ 3721 w 2381533"/>
                  <a:gd name="connsiteY3" fmla="*/ 1598706 h 2482627"/>
                  <a:gd name="connsiteX4" fmla="*/ 586427 w 2381533"/>
                  <a:gd name="connsiteY4" fmla="*/ 2360705 h 2482627"/>
                  <a:gd name="connsiteX5" fmla="*/ 1542662 w 2381533"/>
                  <a:gd name="connsiteY5" fmla="*/ 2435412 h 2482627"/>
                  <a:gd name="connsiteX6" fmla="*/ 2304662 w 2381533"/>
                  <a:gd name="connsiteY6" fmla="*/ 1897529 h 2482627"/>
                  <a:gd name="connsiteX7" fmla="*/ 2304662 w 2381533"/>
                  <a:gd name="connsiteY7" fmla="*/ 1389529 h 2482627"/>
                  <a:gd name="connsiteX8" fmla="*/ 1856427 w 2381533"/>
                  <a:gd name="connsiteY8" fmla="*/ 836706 h 2482627"/>
                  <a:gd name="connsiteX9" fmla="*/ 1736897 w 2381533"/>
                  <a:gd name="connsiteY9" fmla="*/ 552823 h 2482627"/>
                  <a:gd name="connsiteX10" fmla="*/ 1363368 w 2381533"/>
                  <a:gd name="connsiteY10" fmla="*/ 209176 h 2482627"/>
                  <a:gd name="connsiteX11" fmla="*/ 1034662 w 2381533"/>
                  <a:gd name="connsiteY11" fmla="*/ 0 h 2482627"/>
                  <a:gd name="connsiteX0" fmla="*/ 1766779 w 2381533"/>
                  <a:gd name="connsiteY0" fmla="*/ 167245 h 2321166"/>
                  <a:gd name="connsiteX1" fmla="*/ 1153447 w 2381533"/>
                  <a:gd name="connsiteY1" fmla="*/ 145221 h 2321166"/>
                  <a:gd name="connsiteX2" fmla="*/ 377250 w 2381533"/>
                  <a:gd name="connsiteY2" fmla="*/ 391362 h 2321166"/>
                  <a:gd name="connsiteX3" fmla="*/ 3721 w 2381533"/>
                  <a:gd name="connsiteY3" fmla="*/ 1437245 h 2321166"/>
                  <a:gd name="connsiteX4" fmla="*/ 586427 w 2381533"/>
                  <a:gd name="connsiteY4" fmla="*/ 2199244 h 2321166"/>
                  <a:gd name="connsiteX5" fmla="*/ 1542662 w 2381533"/>
                  <a:gd name="connsiteY5" fmla="*/ 2273951 h 2321166"/>
                  <a:gd name="connsiteX6" fmla="*/ 2304662 w 2381533"/>
                  <a:gd name="connsiteY6" fmla="*/ 1736068 h 2321166"/>
                  <a:gd name="connsiteX7" fmla="*/ 2304662 w 2381533"/>
                  <a:gd name="connsiteY7" fmla="*/ 1228068 h 2321166"/>
                  <a:gd name="connsiteX8" fmla="*/ 1856427 w 2381533"/>
                  <a:gd name="connsiteY8" fmla="*/ 675245 h 2321166"/>
                  <a:gd name="connsiteX9" fmla="*/ 1736897 w 2381533"/>
                  <a:gd name="connsiteY9" fmla="*/ 391362 h 2321166"/>
                  <a:gd name="connsiteX10" fmla="*/ 1363368 w 2381533"/>
                  <a:gd name="connsiteY10" fmla="*/ 47715 h 2321166"/>
                  <a:gd name="connsiteX11" fmla="*/ 1228898 w 2381533"/>
                  <a:gd name="connsiteY11" fmla="*/ 2892 h 232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533" h="2321166">
                    <a:moveTo>
                      <a:pt x="1766779" y="167245"/>
                    </a:moveTo>
                    <a:cubicBezTo>
                      <a:pt x="1577276" y="189786"/>
                      <a:pt x="1342950" y="122680"/>
                      <a:pt x="1153447" y="145221"/>
                    </a:cubicBezTo>
                    <a:cubicBezTo>
                      <a:pt x="894715" y="227268"/>
                      <a:pt x="568871" y="176025"/>
                      <a:pt x="377250" y="391362"/>
                    </a:cubicBezTo>
                    <a:cubicBezTo>
                      <a:pt x="185629" y="606699"/>
                      <a:pt x="-31142" y="1135932"/>
                      <a:pt x="3721" y="1437245"/>
                    </a:cubicBezTo>
                    <a:cubicBezTo>
                      <a:pt x="38584" y="1738558"/>
                      <a:pt x="329937" y="2059793"/>
                      <a:pt x="586427" y="2199244"/>
                    </a:cubicBezTo>
                    <a:cubicBezTo>
                      <a:pt x="842917" y="2338695"/>
                      <a:pt x="1256290" y="2351147"/>
                      <a:pt x="1542662" y="2273951"/>
                    </a:cubicBezTo>
                    <a:cubicBezTo>
                      <a:pt x="1829035" y="2196755"/>
                      <a:pt x="2177662" y="1910382"/>
                      <a:pt x="2304662" y="1736068"/>
                    </a:cubicBezTo>
                    <a:cubicBezTo>
                      <a:pt x="2431662" y="1561754"/>
                      <a:pt x="2379368" y="1404872"/>
                      <a:pt x="2304662" y="1228068"/>
                    </a:cubicBezTo>
                    <a:cubicBezTo>
                      <a:pt x="2229956" y="1051264"/>
                      <a:pt x="1951055" y="814696"/>
                      <a:pt x="1856427" y="675245"/>
                    </a:cubicBezTo>
                    <a:cubicBezTo>
                      <a:pt x="1761800" y="535794"/>
                      <a:pt x="1819074" y="495950"/>
                      <a:pt x="1736897" y="391362"/>
                    </a:cubicBezTo>
                    <a:cubicBezTo>
                      <a:pt x="1654721" y="286774"/>
                      <a:pt x="1448034" y="112460"/>
                      <a:pt x="1363368" y="47715"/>
                    </a:cubicBezTo>
                    <a:cubicBezTo>
                      <a:pt x="1278702" y="-17030"/>
                      <a:pt x="1228898" y="2892"/>
                      <a:pt x="1228898" y="2892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745509" y="1273764"/>
                <a:ext cx="6898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&lt; 4</a:t>
                </a:r>
                <a:endParaRPr lang="en-US" sz="3200" dirty="0"/>
              </a:p>
            </p:txBody>
          </p:sp>
          <p:graphicFrame>
            <p:nvGraphicFramePr>
              <p:cNvPr id="47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3741823"/>
                  </p:ext>
                </p:extLst>
              </p:nvPr>
            </p:nvGraphicFramePr>
            <p:xfrm>
              <a:off x="7415454" y="2704053"/>
              <a:ext cx="414550" cy="432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5" name="Equation" r:id="rId3" imgW="177800" imgH="203200" progId="Equation.3">
                      <p:embed/>
                    </p:oleObj>
                  </mc:Choice>
                  <mc:Fallback>
                    <p:oleObj name="Equation" r:id="rId3" imgW="1778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415454" y="2704053"/>
                            <a:ext cx="414550" cy="4324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" name="TextBox 40"/>
            <p:cNvSpPr txBox="1"/>
            <p:nvPr/>
          </p:nvSpPr>
          <p:spPr>
            <a:xfrm>
              <a:off x="8068234" y="1389068"/>
              <a:ext cx="10097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</a:t>
              </a:r>
              <a:r>
                <a:rPr lang="en-US" sz="2800" dirty="0" smtClean="0"/>
                <a:t>vent</a:t>
              </a:r>
              <a:endParaRPr lang="en-US" sz="28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779098" y="4255254"/>
            <a:ext cx="5799944" cy="1980108"/>
            <a:chOff x="2779098" y="4255254"/>
            <a:chExt cx="5799944" cy="1980108"/>
          </a:xfrm>
        </p:grpSpPr>
        <p:sp>
          <p:nvSpPr>
            <p:cNvPr id="60" name="TextBox 59"/>
            <p:cNvSpPr txBox="1"/>
            <p:nvPr/>
          </p:nvSpPr>
          <p:spPr>
            <a:xfrm>
              <a:off x="2779098" y="5388836"/>
              <a:ext cx="3445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Complementary event</a:t>
              </a:r>
              <a:endParaRPr lang="en-US" sz="2800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6109937" y="4255254"/>
              <a:ext cx="2469105" cy="1980108"/>
              <a:chOff x="4208717" y="4255254"/>
              <a:chExt cx="2469105" cy="198010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591964" y="5325391"/>
                <a:ext cx="503591" cy="481744"/>
                <a:chOff x="1527179" y="4764344"/>
                <a:chExt cx="503591" cy="481744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527179" y="4764344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746131" y="4961422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861421" y="4862882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45859" y="4859355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860549" y="505907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644987" y="5055551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340580" y="5444033"/>
                <a:ext cx="503591" cy="481744"/>
                <a:chOff x="2216031" y="4763458"/>
                <a:chExt cx="503591" cy="481744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16031" y="4763458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323787" y="4968845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321237" y="4851933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20365" y="5091925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30927" y="4957010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28377" y="4840098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27505" y="5080090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Freeform 62"/>
              <p:cNvSpPr/>
              <p:nvPr/>
            </p:nvSpPr>
            <p:spPr>
              <a:xfrm>
                <a:off x="4208717" y="4255254"/>
                <a:ext cx="2469105" cy="1980108"/>
              </a:xfrm>
              <a:custGeom>
                <a:avLst/>
                <a:gdLst>
                  <a:gd name="connsiteX0" fmla="*/ 1677661 w 2379975"/>
                  <a:gd name="connsiteY0" fmla="*/ 254000 h 1963844"/>
                  <a:gd name="connsiteX1" fmla="*/ 34132 w 2379975"/>
                  <a:gd name="connsiteY1" fmla="*/ 612588 h 1963844"/>
                  <a:gd name="connsiteX2" fmla="*/ 661661 w 2379975"/>
                  <a:gd name="connsiteY2" fmla="*/ 1912470 h 1963844"/>
                  <a:gd name="connsiteX3" fmla="*/ 1812132 w 2379975"/>
                  <a:gd name="connsiteY3" fmla="*/ 1598705 h 1963844"/>
                  <a:gd name="connsiteX4" fmla="*/ 2379897 w 2379975"/>
                  <a:gd name="connsiteY4" fmla="*/ 627529 h 1963844"/>
                  <a:gd name="connsiteX5" fmla="*/ 1856956 w 2379975"/>
                  <a:gd name="connsiteY5" fmla="*/ 0 h 1963844"/>
                  <a:gd name="connsiteX6" fmla="*/ 1856956 w 2379975"/>
                  <a:gd name="connsiteY6" fmla="*/ 0 h 1963844"/>
                  <a:gd name="connsiteX0" fmla="*/ 2467235 w 2467235"/>
                  <a:gd name="connsiteY0" fmla="*/ 164353 h 1963844"/>
                  <a:gd name="connsiteX1" fmla="*/ 76648 w 2467235"/>
                  <a:gd name="connsiteY1" fmla="*/ 612588 h 1963844"/>
                  <a:gd name="connsiteX2" fmla="*/ 704177 w 2467235"/>
                  <a:gd name="connsiteY2" fmla="*/ 1912470 h 1963844"/>
                  <a:gd name="connsiteX3" fmla="*/ 1854648 w 2467235"/>
                  <a:gd name="connsiteY3" fmla="*/ 1598705 h 1963844"/>
                  <a:gd name="connsiteX4" fmla="*/ 2422413 w 2467235"/>
                  <a:gd name="connsiteY4" fmla="*/ 627529 h 1963844"/>
                  <a:gd name="connsiteX5" fmla="*/ 1899472 w 2467235"/>
                  <a:gd name="connsiteY5" fmla="*/ 0 h 1963844"/>
                  <a:gd name="connsiteX6" fmla="*/ 1899472 w 2467235"/>
                  <a:gd name="connsiteY6" fmla="*/ 0 h 1963844"/>
                  <a:gd name="connsiteX0" fmla="*/ 2469105 w 2469105"/>
                  <a:gd name="connsiteY0" fmla="*/ 164353 h 1980108"/>
                  <a:gd name="connsiteX1" fmla="*/ 78518 w 2469105"/>
                  <a:gd name="connsiteY1" fmla="*/ 612588 h 1980108"/>
                  <a:gd name="connsiteX2" fmla="*/ 706047 w 2469105"/>
                  <a:gd name="connsiteY2" fmla="*/ 1912470 h 1980108"/>
                  <a:gd name="connsiteX3" fmla="*/ 1990988 w 2469105"/>
                  <a:gd name="connsiteY3" fmla="*/ 1673411 h 1980108"/>
                  <a:gd name="connsiteX4" fmla="*/ 2424283 w 2469105"/>
                  <a:gd name="connsiteY4" fmla="*/ 627529 h 1980108"/>
                  <a:gd name="connsiteX5" fmla="*/ 1901342 w 2469105"/>
                  <a:gd name="connsiteY5" fmla="*/ 0 h 1980108"/>
                  <a:gd name="connsiteX6" fmla="*/ 1901342 w 2469105"/>
                  <a:gd name="connsiteY6" fmla="*/ 0 h 198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9105" h="1980108">
                    <a:moveTo>
                      <a:pt x="2469105" y="164353"/>
                    </a:moveTo>
                    <a:cubicBezTo>
                      <a:pt x="1732007" y="205441"/>
                      <a:pt x="372361" y="321235"/>
                      <a:pt x="78518" y="612588"/>
                    </a:cubicBezTo>
                    <a:cubicBezTo>
                      <a:pt x="-215325" y="903941"/>
                      <a:pt x="387302" y="1735666"/>
                      <a:pt x="706047" y="1912470"/>
                    </a:cubicBezTo>
                    <a:cubicBezTo>
                      <a:pt x="1024792" y="2089274"/>
                      <a:pt x="1704615" y="1887568"/>
                      <a:pt x="1990988" y="1673411"/>
                    </a:cubicBezTo>
                    <a:cubicBezTo>
                      <a:pt x="2277361" y="1459254"/>
                      <a:pt x="2439224" y="906431"/>
                      <a:pt x="2424283" y="627529"/>
                    </a:cubicBezTo>
                    <a:cubicBezTo>
                      <a:pt x="2409342" y="348627"/>
                      <a:pt x="1901342" y="0"/>
                      <a:pt x="1901342" y="0"/>
                    </a:cubicBezTo>
                    <a:lnTo>
                      <a:pt x="1901342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718611" y="4580194"/>
                <a:ext cx="6898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&gt; 3</a:t>
                </a:r>
                <a:endParaRPr lang="en-US" sz="3200" dirty="0"/>
              </a:p>
            </p:txBody>
          </p:sp>
          <p:graphicFrame>
            <p:nvGraphicFramePr>
              <p:cNvPr id="65" name="Object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463676"/>
                  </p:ext>
                </p:extLst>
              </p:nvPr>
            </p:nvGraphicFramePr>
            <p:xfrm>
              <a:off x="5976415" y="5251450"/>
              <a:ext cx="414337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6" name="Equation" r:id="rId5" imgW="177800" imgH="203200" progId="Equation.3">
                      <p:embed/>
                    </p:oleObj>
                  </mc:Choice>
                  <mc:Fallback>
                    <p:oleObj name="Equation" r:id="rId5" imgW="1778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976415" y="5251450"/>
                            <a:ext cx="414337" cy="431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1" name="Group 80"/>
              <p:cNvGrpSpPr/>
              <p:nvPr/>
            </p:nvGrpSpPr>
            <p:grpSpPr>
              <a:xfrm>
                <a:off x="5064749" y="4766193"/>
                <a:ext cx="503591" cy="481744"/>
                <a:chOff x="2213652" y="3172469"/>
                <a:chExt cx="503591" cy="48174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213652" y="3172469"/>
                  <a:ext cx="503591" cy="4817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548766" y="3293791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333204" y="3290264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547894" y="3489987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32332" y="3486460"/>
                  <a:ext cx="65685" cy="656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496326"/>
              </p:ext>
            </p:extLst>
          </p:nvPr>
        </p:nvGraphicFramePr>
        <p:xfrm>
          <a:off x="3385325" y="4173907"/>
          <a:ext cx="2756808" cy="52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7" imgW="1066800" imgH="203200" progId="Equation.3">
                  <p:embed/>
                </p:oleObj>
              </mc:Choice>
              <mc:Fallback>
                <p:oleObj name="Equation" r:id="rId7" imgW="1066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5325" y="4173907"/>
                        <a:ext cx="2756808" cy="52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64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419</Words>
  <Application>Microsoft Macintosh PowerPoint</Application>
  <PresentationFormat>On-screen Show (4:3)</PresentationFormat>
  <Paragraphs>149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</vt:lpstr>
      <vt:lpstr>EMAT10001: Dealing with Uncertainty</vt:lpstr>
      <vt:lpstr>Random Experiments, Outcomes and Sample Spaces</vt:lpstr>
      <vt:lpstr>Events</vt:lpstr>
      <vt:lpstr>Probability of an Event</vt:lpstr>
      <vt:lpstr>Probability by Counting</vt:lpstr>
      <vt:lpstr>Not Equally Likely</vt:lpstr>
      <vt:lpstr>Flippin’ Example</vt:lpstr>
      <vt:lpstr>Flippin’ Example</vt:lpstr>
      <vt:lpstr>Complementary Events</vt:lpstr>
      <vt:lpstr>This OR That Event</vt:lpstr>
      <vt:lpstr>`Overlapping’ Events</vt:lpstr>
      <vt:lpstr>Conditional Probability</vt:lpstr>
      <vt:lpstr>Independent Events</vt:lpstr>
      <vt:lpstr>Example</vt:lpstr>
      <vt:lpstr>Permutations and Combinations</vt:lpstr>
      <vt:lpstr>Gambling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55</cp:revision>
  <dcterms:created xsi:type="dcterms:W3CDTF">2013-12-07T19:44:24Z</dcterms:created>
  <dcterms:modified xsi:type="dcterms:W3CDTF">2013-12-09T11:41:08Z</dcterms:modified>
</cp:coreProperties>
</file>