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281" r:id="rId5"/>
    <p:sldId id="280" r:id="rId6"/>
    <p:sldId id="282" r:id="rId7"/>
    <p:sldId id="293" r:id="rId8"/>
    <p:sldId id="283" r:id="rId9"/>
    <p:sldId id="294" r:id="rId10"/>
    <p:sldId id="298" r:id="rId11"/>
    <p:sldId id="302" r:id="rId12"/>
    <p:sldId id="296" r:id="rId13"/>
    <p:sldId id="284" r:id="rId14"/>
    <p:sldId id="295" r:id="rId15"/>
    <p:sldId id="297" r:id="rId16"/>
    <p:sldId id="299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56" autoAdjust="0"/>
  </p:normalViewPr>
  <p:slideViewPr>
    <p:cSldViewPr snapToGrid="0" snapToObjects="1">
      <p:cViewPr>
        <p:scale>
          <a:sx n="130" d="100"/>
          <a:sy n="130" d="100"/>
        </p:scale>
        <p:origin x="-2384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65.emf"/><Relationship Id="rId5" Type="http://schemas.openxmlformats.org/officeDocument/2006/relationships/image" Target="../media/image66.emf"/><Relationship Id="rId6" Type="http://schemas.openxmlformats.org/officeDocument/2006/relationships/image" Target="../media/image67.emf"/><Relationship Id="rId7" Type="http://schemas.openxmlformats.org/officeDocument/2006/relationships/image" Target="../media/image59.emf"/><Relationship Id="rId8" Type="http://schemas.openxmlformats.org/officeDocument/2006/relationships/image" Target="../media/image57.emf"/><Relationship Id="rId9" Type="http://schemas.openxmlformats.org/officeDocument/2006/relationships/image" Target="../media/image68.emf"/><Relationship Id="rId10" Type="http://schemas.openxmlformats.org/officeDocument/2006/relationships/image" Target="../media/image69.emf"/><Relationship Id="rId1" Type="http://schemas.openxmlformats.org/officeDocument/2006/relationships/image" Target="../media/image64.emf"/><Relationship Id="rId2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1" Type="http://schemas.openxmlformats.org/officeDocument/2006/relationships/image" Target="../media/image74.emf"/><Relationship Id="rId2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4" Type="http://schemas.openxmlformats.org/officeDocument/2006/relationships/image" Target="../media/image80.emf"/><Relationship Id="rId5" Type="http://schemas.openxmlformats.org/officeDocument/2006/relationships/image" Target="../media/image81.emf"/><Relationship Id="rId6" Type="http://schemas.openxmlformats.org/officeDocument/2006/relationships/image" Target="../media/image82.emf"/><Relationship Id="rId7" Type="http://schemas.openxmlformats.org/officeDocument/2006/relationships/image" Target="../media/image83.emf"/><Relationship Id="rId8" Type="http://schemas.openxmlformats.org/officeDocument/2006/relationships/image" Target="../media/image84.emf"/><Relationship Id="rId1" Type="http://schemas.openxmlformats.org/officeDocument/2006/relationships/image" Target="../media/image37.emf"/><Relationship Id="rId2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4" Type="http://schemas.openxmlformats.org/officeDocument/2006/relationships/image" Target="../media/image88.emf"/><Relationship Id="rId5" Type="http://schemas.openxmlformats.org/officeDocument/2006/relationships/image" Target="../media/image89.emf"/><Relationship Id="rId6" Type="http://schemas.openxmlformats.org/officeDocument/2006/relationships/image" Target="../media/image90.emf"/><Relationship Id="rId7" Type="http://schemas.openxmlformats.org/officeDocument/2006/relationships/image" Target="../media/image91.emf"/><Relationship Id="rId8" Type="http://schemas.openxmlformats.org/officeDocument/2006/relationships/image" Target="../media/image92.emf"/><Relationship Id="rId9" Type="http://schemas.openxmlformats.org/officeDocument/2006/relationships/image" Target="../media/image93.emf"/><Relationship Id="rId10" Type="http://schemas.openxmlformats.org/officeDocument/2006/relationships/image" Target="../media/image94.emf"/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98.emf"/><Relationship Id="rId5" Type="http://schemas.openxmlformats.org/officeDocument/2006/relationships/image" Target="../media/image99.emf"/><Relationship Id="rId1" Type="http://schemas.openxmlformats.org/officeDocument/2006/relationships/image" Target="../media/image96.emf"/><Relationship Id="rId2" Type="http://schemas.openxmlformats.org/officeDocument/2006/relationships/image" Target="../media/image9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1" Type="http://schemas.openxmlformats.org/officeDocument/2006/relationships/image" Target="../media/image25.emf"/><Relationship Id="rId2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wmf"/><Relationship Id="rId5" Type="http://schemas.openxmlformats.org/officeDocument/2006/relationships/image" Target="../media/image41.emf"/><Relationship Id="rId6" Type="http://schemas.openxmlformats.org/officeDocument/2006/relationships/image" Target="../media/image42.w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43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emf"/><Relationship Id="rId12" Type="http://schemas.openxmlformats.org/officeDocument/2006/relationships/image" Target="../media/image62.emf"/><Relationship Id="rId13" Type="http://schemas.openxmlformats.org/officeDocument/2006/relationships/image" Target="../media/image63.emf"/><Relationship Id="rId1" Type="http://schemas.openxmlformats.org/officeDocument/2006/relationships/image" Target="../media/image53.emf"/><Relationship Id="rId2" Type="http://schemas.openxmlformats.org/officeDocument/2006/relationships/image" Target="../media/image37.emf"/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44.emf"/><Relationship Id="rId7" Type="http://schemas.openxmlformats.org/officeDocument/2006/relationships/image" Target="../media/image57.emf"/><Relationship Id="rId8" Type="http://schemas.openxmlformats.org/officeDocument/2006/relationships/image" Target="../media/image58.emf"/><Relationship Id="rId9" Type="http://schemas.openxmlformats.org/officeDocument/2006/relationships/image" Target="../media/image59.emf"/><Relationship Id="rId10" Type="http://schemas.openxmlformats.org/officeDocument/2006/relationships/image" Target="../media/image6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23/01/2015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23/01/2015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Random variables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4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20" Type="http://schemas.openxmlformats.org/officeDocument/2006/relationships/image" Target="../media/image59.emf"/><Relationship Id="rId21" Type="http://schemas.openxmlformats.org/officeDocument/2006/relationships/oleObject" Target="../embeddings/oleObject57.bin"/><Relationship Id="rId22" Type="http://schemas.openxmlformats.org/officeDocument/2006/relationships/image" Target="../media/image60.emf"/><Relationship Id="rId23" Type="http://schemas.openxmlformats.org/officeDocument/2006/relationships/oleObject" Target="../embeddings/oleObject58.bin"/><Relationship Id="rId24" Type="http://schemas.openxmlformats.org/officeDocument/2006/relationships/image" Target="../media/image61.emf"/><Relationship Id="rId25" Type="http://schemas.openxmlformats.org/officeDocument/2006/relationships/oleObject" Target="../embeddings/oleObject59.bin"/><Relationship Id="rId26" Type="http://schemas.openxmlformats.org/officeDocument/2006/relationships/image" Target="../media/image62.emf"/><Relationship Id="rId27" Type="http://schemas.openxmlformats.org/officeDocument/2006/relationships/oleObject" Target="../embeddings/oleObject60.bin"/><Relationship Id="rId28" Type="http://schemas.openxmlformats.org/officeDocument/2006/relationships/image" Target="../media/image63.emf"/><Relationship Id="rId10" Type="http://schemas.openxmlformats.org/officeDocument/2006/relationships/image" Target="../media/image55.emf"/><Relationship Id="rId11" Type="http://schemas.openxmlformats.org/officeDocument/2006/relationships/oleObject" Target="../embeddings/oleObject52.bin"/><Relationship Id="rId12" Type="http://schemas.openxmlformats.org/officeDocument/2006/relationships/image" Target="../media/image56.emf"/><Relationship Id="rId13" Type="http://schemas.openxmlformats.org/officeDocument/2006/relationships/oleObject" Target="../embeddings/oleObject53.bin"/><Relationship Id="rId14" Type="http://schemas.openxmlformats.org/officeDocument/2006/relationships/image" Target="../media/image44.emf"/><Relationship Id="rId15" Type="http://schemas.openxmlformats.org/officeDocument/2006/relationships/oleObject" Target="../embeddings/oleObject54.bin"/><Relationship Id="rId16" Type="http://schemas.openxmlformats.org/officeDocument/2006/relationships/image" Target="../media/image57.emf"/><Relationship Id="rId17" Type="http://schemas.openxmlformats.org/officeDocument/2006/relationships/oleObject" Target="../embeddings/oleObject55.bin"/><Relationship Id="rId18" Type="http://schemas.openxmlformats.org/officeDocument/2006/relationships/image" Target="../media/image58.emf"/><Relationship Id="rId19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53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20" Type="http://schemas.openxmlformats.org/officeDocument/2006/relationships/image" Target="../media/image68.emf"/><Relationship Id="rId21" Type="http://schemas.openxmlformats.org/officeDocument/2006/relationships/oleObject" Target="../embeddings/oleObject70.bin"/><Relationship Id="rId22" Type="http://schemas.openxmlformats.org/officeDocument/2006/relationships/image" Target="../media/image69.emf"/><Relationship Id="rId10" Type="http://schemas.openxmlformats.org/officeDocument/2006/relationships/image" Target="../media/image65.emf"/><Relationship Id="rId11" Type="http://schemas.openxmlformats.org/officeDocument/2006/relationships/oleObject" Target="../embeddings/oleObject65.bin"/><Relationship Id="rId12" Type="http://schemas.openxmlformats.org/officeDocument/2006/relationships/image" Target="../media/image66.emf"/><Relationship Id="rId13" Type="http://schemas.openxmlformats.org/officeDocument/2006/relationships/oleObject" Target="../embeddings/oleObject66.bin"/><Relationship Id="rId14" Type="http://schemas.openxmlformats.org/officeDocument/2006/relationships/image" Target="../media/image67.emf"/><Relationship Id="rId15" Type="http://schemas.openxmlformats.org/officeDocument/2006/relationships/oleObject" Target="../embeddings/oleObject67.bin"/><Relationship Id="rId16" Type="http://schemas.openxmlformats.org/officeDocument/2006/relationships/image" Target="../media/image59.emf"/><Relationship Id="rId17" Type="http://schemas.openxmlformats.org/officeDocument/2006/relationships/oleObject" Target="../embeddings/oleObject68.bin"/><Relationship Id="rId18" Type="http://schemas.openxmlformats.org/officeDocument/2006/relationships/image" Target="../media/image57.emf"/><Relationship Id="rId19" Type="http://schemas.openxmlformats.org/officeDocument/2006/relationships/oleObject" Target="../embeddings/oleObject6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1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5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72.bin"/><Relationship Id="rId6" Type="http://schemas.openxmlformats.org/officeDocument/2006/relationships/image" Target="../media/image71.emf"/><Relationship Id="rId7" Type="http://schemas.openxmlformats.org/officeDocument/2006/relationships/oleObject" Target="../embeddings/oleObject73.bin"/><Relationship Id="rId8" Type="http://schemas.openxmlformats.org/officeDocument/2006/relationships/image" Target="../media/image72.emf"/><Relationship Id="rId9" Type="http://schemas.openxmlformats.org/officeDocument/2006/relationships/oleObject" Target="../embeddings/oleObject74.bin"/><Relationship Id="rId10" Type="http://schemas.openxmlformats.org/officeDocument/2006/relationships/image" Target="../media/image7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9.bin"/><Relationship Id="rId12" Type="http://schemas.openxmlformats.org/officeDocument/2006/relationships/image" Target="../media/image7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5.bin"/><Relationship Id="rId4" Type="http://schemas.openxmlformats.org/officeDocument/2006/relationships/image" Target="../media/image74.emf"/><Relationship Id="rId5" Type="http://schemas.openxmlformats.org/officeDocument/2006/relationships/oleObject" Target="../embeddings/oleObject76.bin"/><Relationship Id="rId6" Type="http://schemas.openxmlformats.org/officeDocument/2006/relationships/image" Target="../media/image75.e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76.e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77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20" Type="http://schemas.openxmlformats.org/officeDocument/2006/relationships/image" Target="../media/image84.emf"/><Relationship Id="rId10" Type="http://schemas.openxmlformats.org/officeDocument/2006/relationships/image" Target="../media/image80.emf"/><Relationship Id="rId11" Type="http://schemas.openxmlformats.org/officeDocument/2006/relationships/oleObject" Target="../embeddings/oleObject84.bin"/><Relationship Id="rId12" Type="http://schemas.openxmlformats.org/officeDocument/2006/relationships/image" Target="../media/image81.emf"/><Relationship Id="rId13" Type="http://schemas.openxmlformats.org/officeDocument/2006/relationships/oleObject" Target="../embeddings/oleObject85.bin"/><Relationship Id="rId14" Type="http://schemas.openxmlformats.org/officeDocument/2006/relationships/oleObject" Target="../embeddings/oleObject86.bin"/><Relationship Id="rId15" Type="http://schemas.openxmlformats.org/officeDocument/2006/relationships/oleObject" Target="../embeddings/oleObject87.bin"/><Relationship Id="rId16" Type="http://schemas.openxmlformats.org/officeDocument/2006/relationships/image" Target="../media/image82.emf"/><Relationship Id="rId17" Type="http://schemas.openxmlformats.org/officeDocument/2006/relationships/oleObject" Target="../embeddings/oleObject88.bin"/><Relationship Id="rId18" Type="http://schemas.openxmlformats.org/officeDocument/2006/relationships/image" Target="../media/image83.emf"/><Relationship Id="rId19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0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81.bin"/><Relationship Id="rId6" Type="http://schemas.openxmlformats.org/officeDocument/2006/relationships/image" Target="../media/image54.emf"/><Relationship Id="rId7" Type="http://schemas.openxmlformats.org/officeDocument/2006/relationships/oleObject" Target="../embeddings/oleObject82.bin"/><Relationship Id="rId8" Type="http://schemas.openxmlformats.org/officeDocument/2006/relationships/image" Target="../media/image79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emf"/><Relationship Id="rId20" Type="http://schemas.openxmlformats.org/officeDocument/2006/relationships/oleObject" Target="../embeddings/Microsoft_Equation3.bin"/><Relationship Id="rId21" Type="http://schemas.openxmlformats.org/officeDocument/2006/relationships/image" Target="../media/image93.emf"/><Relationship Id="rId22" Type="http://schemas.openxmlformats.org/officeDocument/2006/relationships/oleObject" Target="../embeddings/Microsoft_Equation4.bin"/><Relationship Id="rId23" Type="http://schemas.openxmlformats.org/officeDocument/2006/relationships/image" Target="../media/image94.emf"/><Relationship Id="rId10" Type="http://schemas.openxmlformats.org/officeDocument/2006/relationships/oleObject" Target="../embeddings/Microsoft_Equation2.bin"/><Relationship Id="rId11" Type="http://schemas.openxmlformats.org/officeDocument/2006/relationships/image" Target="../media/image88.emf"/><Relationship Id="rId12" Type="http://schemas.openxmlformats.org/officeDocument/2006/relationships/oleObject" Target="../embeddings/oleObject92.bin"/><Relationship Id="rId13" Type="http://schemas.openxmlformats.org/officeDocument/2006/relationships/image" Target="../media/image89.emf"/><Relationship Id="rId14" Type="http://schemas.openxmlformats.org/officeDocument/2006/relationships/oleObject" Target="../embeddings/oleObject93.bin"/><Relationship Id="rId15" Type="http://schemas.openxmlformats.org/officeDocument/2006/relationships/image" Target="../media/image90.emf"/><Relationship Id="rId16" Type="http://schemas.openxmlformats.org/officeDocument/2006/relationships/oleObject" Target="../embeddings/oleObject94.bin"/><Relationship Id="rId17" Type="http://schemas.openxmlformats.org/officeDocument/2006/relationships/image" Target="../media/image91.emf"/><Relationship Id="rId18" Type="http://schemas.openxmlformats.org/officeDocument/2006/relationships/oleObject" Target="../embeddings/oleObject95.bin"/><Relationship Id="rId19" Type="http://schemas.openxmlformats.org/officeDocument/2006/relationships/image" Target="../media/image9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0.bin"/><Relationship Id="rId4" Type="http://schemas.openxmlformats.org/officeDocument/2006/relationships/image" Target="../media/image85.emf"/><Relationship Id="rId5" Type="http://schemas.openxmlformats.org/officeDocument/2006/relationships/oleObject" Target="../embeddings/oleObject91.bin"/><Relationship Id="rId6" Type="http://schemas.openxmlformats.org/officeDocument/2006/relationships/image" Target="../media/image86.emf"/><Relationship Id="rId7" Type="http://schemas.openxmlformats.org/officeDocument/2006/relationships/image" Target="../media/image95.png"/><Relationship Id="rId8" Type="http://schemas.openxmlformats.org/officeDocument/2006/relationships/oleObject" Target="../embeddings/Microsoft_Equation1.bin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0.bin"/><Relationship Id="rId12" Type="http://schemas.openxmlformats.org/officeDocument/2006/relationships/image" Target="../media/image9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6.bin"/><Relationship Id="rId4" Type="http://schemas.openxmlformats.org/officeDocument/2006/relationships/image" Target="../media/image96.emf"/><Relationship Id="rId5" Type="http://schemas.openxmlformats.org/officeDocument/2006/relationships/oleObject" Target="../embeddings/oleObject97.bin"/><Relationship Id="rId6" Type="http://schemas.openxmlformats.org/officeDocument/2006/relationships/image" Target="../media/image97.emf"/><Relationship Id="rId7" Type="http://schemas.openxmlformats.org/officeDocument/2006/relationships/oleObject" Target="../embeddings/oleObject98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99.bin"/><Relationship Id="rId10" Type="http://schemas.openxmlformats.org/officeDocument/2006/relationships/image" Target="../media/image9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emf"/><Relationship Id="rId5" Type="http://schemas.openxmlformats.org/officeDocument/2006/relationships/image" Target="../media/image14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13.emf"/><Relationship Id="rId8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20" Type="http://schemas.openxmlformats.org/officeDocument/2006/relationships/image" Target="../media/image24.emf"/><Relationship Id="rId10" Type="http://schemas.openxmlformats.org/officeDocument/2006/relationships/image" Target="../media/image19.emf"/><Relationship Id="rId11" Type="http://schemas.openxmlformats.org/officeDocument/2006/relationships/oleObject" Target="../embeddings/oleObject10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21.emf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22.emf"/><Relationship Id="rId17" Type="http://schemas.openxmlformats.org/officeDocument/2006/relationships/oleObject" Target="../embeddings/oleObject13.bin"/><Relationship Id="rId18" Type="http://schemas.openxmlformats.org/officeDocument/2006/relationships/image" Target="../media/image23.emf"/><Relationship Id="rId19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9.e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30.e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31.emf"/><Relationship Id="rId17" Type="http://schemas.openxmlformats.org/officeDocument/2006/relationships/oleObject" Target="../embeddings/oleObject22.bin"/><Relationship Id="rId18" Type="http://schemas.openxmlformats.org/officeDocument/2006/relationships/oleObject" Target="../embeddings/oleObject23.bin"/><Relationship Id="rId19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41.e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42.wmf"/><Relationship Id="rId15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9.bin"/><Relationship Id="rId12" Type="http://schemas.openxmlformats.org/officeDocument/2006/relationships/image" Target="../media/image47.emf"/><Relationship Id="rId13" Type="http://schemas.openxmlformats.org/officeDocument/2006/relationships/oleObject" Target="../embeddings/oleObject40.bin"/><Relationship Id="rId14" Type="http://schemas.openxmlformats.org/officeDocument/2006/relationships/image" Target="../media/image48.emf"/><Relationship Id="rId15" Type="http://schemas.openxmlformats.org/officeDocument/2006/relationships/oleObject" Target="../embeddings/oleObject41.bin"/><Relationship Id="rId16" Type="http://schemas.openxmlformats.org/officeDocument/2006/relationships/oleObject" Target="../embeddings/oleObject42.bin"/><Relationship Id="rId17" Type="http://schemas.openxmlformats.org/officeDocument/2006/relationships/oleObject" Target="../embeddings/oleObject43.bin"/><Relationship Id="rId18" Type="http://schemas.openxmlformats.org/officeDocument/2006/relationships/image" Target="../media/image4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COMS10003: </a:t>
            </a:r>
            <a:r>
              <a:rPr lang="en-US" sz="2800" dirty="0" smtClean="0"/>
              <a:t>Dealing with Uncertainty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6496"/>
            <a:ext cx="6400800" cy="715297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Arial"/>
                <a:cs typeface="Arial"/>
              </a:rPr>
              <a:t>Random Variables I</a:t>
            </a:r>
            <a:endParaRPr lang="en-US" sz="4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4288452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Density and Histograms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467552" y="1935163"/>
            <a:ext cx="2690813" cy="1635778"/>
            <a:chOff x="1016000" y="1935163"/>
            <a:chExt cx="2690813" cy="1635778"/>
          </a:xfrm>
        </p:grpSpPr>
        <p:grpSp>
          <p:nvGrpSpPr>
            <p:cNvPr id="15" name="Group 14"/>
            <p:cNvGrpSpPr/>
            <p:nvPr/>
          </p:nvGrpSpPr>
          <p:grpSpPr>
            <a:xfrm>
              <a:off x="1016000" y="1957294"/>
              <a:ext cx="2525059" cy="1613647"/>
              <a:chOff x="1016000" y="1957294"/>
              <a:chExt cx="2525059" cy="161364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180353" y="1957294"/>
                <a:ext cx="14941" cy="161364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016000" y="3346824"/>
                <a:ext cx="2525059" cy="149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344706" y="2719294"/>
                <a:ext cx="358588" cy="6275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63058" y="2196353"/>
                <a:ext cx="358588" cy="11504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87389" y="2091765"/>
                <a:ext cx="358588" cy="12550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05741" y="2599765"/>
                <a:ext cx="358588" cy="73809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7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075113"/>
                </p:ext>
              </p:extLst>
            </p:nvPr>
          </p:nvGraphicFramePr>
          <p:xfrm>
            <a:off x="2820988" y="1935163"/>
            <a:ext cx="88582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7" name="Equation" r:id="rId3" imgW="381000" imgH="215900" progId="Equation.3">
                    <p:embed/>
                  </p:oleObj>
                </mc:Choice>
                <mc:Fallback>
                  <p:oleObj name="Equation" r:id="rId3" imgW="3810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20988" y="1935163"/>
                          <a:ext cx="885825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Group 96"/>
          <p:cNvGrpSpPr/>
          <p:nvPr/>
        </p:nvGrpSpPr>
        <p:grpSpPr>
          <a:xfrm>
            <a:off x="4907011" y="1845767"/>
            <a:ext cx="2886729" cy="1721224"/>
            <a:chOff x="4455459" y="1845767"/>
            <a:chExt cx="2886729" cy="1721224"/>
          </a:xfrm>
        </p:grpSpPr>
        <p:grpSp>
          <p:nvGrpSpPr>
            <p:cNvPr id="27" name="Group 26"/>
            <p:cNvGrpSpPr/>
            <p:nvPr/>
          </p:nvGrpSpPr>
          <p:grpSpPr>
            <a:xfrm>
              <a:off x="4455459" y="1845767"/>
              <a:ext cx="2525059" cy="1721224"/>
              <a:chOff x="4455459" y="1852707"/>
              <a:chExt cx="2525059" cy="172122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619812" y="1960284"/>
                <a:ext cx="14941" cy="161364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4455459" y="3349814"/>
                <a:ext cx="2525059" cy="149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784165" y="2722284"/>
                <a:ext cx="161364" cy="6275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02517" y="2199343"/>
                <a:ext cx="161365" cy="11504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626848" y="1852707"/>
                <a:ext cx="170328" cy="14971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45200" y="2345765"/>
                <a:ext cx="170329" cy="9950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96329" y="2481296"/>
                <a:ext cx="161364" cy="872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14681" y="1939464"/>
                <a:ext cx="161365" cy="140746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39012" y="2098806"/>
                <a:ext cx="170328" cy="12550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257364" y="2722284"/>
                <a:ext cx="170329" cy="621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442336"/>
                </p:ext>
              </p:extLst>
            </p:nvPr>
          </p:nvGraphicFramePr>
          <p:xfrm>
            <a:off x="6426200" y="1931988"/>
            <a:ext cx="915988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8" name="Equation" r:id="rId5" imgW="393700" imgH="215900" progId="Equation.3">
                    <p:embed/>
                  </p:oleObj>
                </mc:Choice>
                <mc:Fallback>
                  <p:oleObj name="Equation" r:id="rId5" imgW="393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26200" y="1931988"/>
                          <a:ext cx="915988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Group 94"/>
          <p:cNvGrpSpPr/>
          <p:nvPr/>
        </p:nvGrpSpPr>
        <p:grpSpPr>
          <a:xfrm>
            <a:off x="1467552" y="3992563"/>
            <a:ext cx="2717800" cy="1825533"/>
            <a:chOff x="1016000" y="3992563"/>
            <a:chExt cx="2717800" cy="182553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180353" y="4204449"/>
              <a:ext cx="14941" cy="16136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016000" y="5593979"/>
              <a:ext cx="2525059" cy="149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344706" y="4031873"/>
              <a:ext cx="1694634" cy="1577047"/>
              <a:chOff x="1344706" y="4031873"/>
              <a:chExt cx="1694634" cy="15770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875958" y="4356852"/>
                <a:ext cx="71507" cy="12371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04109" y="4096872"/>
                <a:ext cx="74972" cy="14971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59857" y="4356852"/>
                <a:ext cx="66066" cy="1242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63810" y="4809100"/>
                <a:ext cx="73973" cy="7958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975223" y="4190569"/>
                <a:ext cx="85886" cy="140746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19113" y="4031873"/>
                <a:ext cx="71001" cy="156615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866485" y="4966449"/>
                <a:ext cx="69035" cy="621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44706" y="5322627"/>
                <a:ext cx="73973" cy="2762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60119" y="5031166"/>
                <a:ext cx="73973" cy="5777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67630" y="4656431"/>
                <a:ext cx="73973" cy="9413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769998" y="4447559"/>
                <a:ext cx="71507" cy="11504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36012" y="4135685"/>
                <a:ext cx="71001" cy="14620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452911" y="4240058"/>
                <a:ext cx="71001" cy="13579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663677" y="4587036"/>
                <a:ext cx="66066" cy="9976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67497" y="4809100"/>
                <a:ext cx="66066" cy="7753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0305" y="5239351"/>
                <a:ext cx="69035" cy="3483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879374"/>
                </p:ext>
              </p:extLst>
            </p:nvPr>
          </p:nvGraphicFramePr>
          <p:xfrm>
            <a:off x="2819400" y="3992563"/>
            <a:ext cx="9144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9" name="Equation" r:id="rId7" imgW="393700" imgH="215900" progId="Equation.3">
                    <p:embed/>
                  </p:oleObj>
                </mc:Choice>
                <mc:Fallback>
                  <p:oleObj name="Equation" r:id="rId7" imgW="393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19400" y="3992563"/>
                          <a:ext cx="914400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Group 93"/>
          <p:cNvGrpSpPr/>
          <p:nvPr/>
        </p:nvGrpSpPr>
        <p:grpSpPr>
          <a:xfrm>
            <a:off x="4920341" y="3981460"/>
            <a:ext cx="2709210" cy="1815537"/>
            <a:chOff x="4468789" y="3981460"/>
            <a:chExt cx="2709210" cy="181553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633142" y="4183350"/>
              <a:ext cx="14941" cy="16136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68789" y="5572880"/>
              <a:ext cx="2525059" cy="149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4642699" y="3981460"/>
              <a:ext cx="2012530" cy="1597930"/>
            </a:xfrm>
            <a:custGeom>
              <a:avLst/>
              <a:gdLst>
                <a:gd name="connsiteX0" fmla="*/ 0 w 2012530"/>
                <a:gd name="connsiteY0" fmla="*/ 1597930 h 1597930"/>
                <a:gd name="connsiteX1" fmla="*/ 249831 w 2012530"/>
                <a:gd name="connsiteY1" fmla="*/ 1091343 h 1597930"/>
                <a:gd name="connsiteX2" fmla="*/ 485783 w 2012530"/>
                <a:gd name="connsiteY2" fmla="*/ 668032 h 1597930"/>
                <a:gd name="connsiteX3" fmla="*/ 742554 w 2012530"/>
                <a:gd name="connsiteY3" fmla="*/ 293296 h 1597930"/>
                <a:gd name="connsiteX4" fmla="*/ 985446 w 2012530"/>
                <a:gd name="connsiteY4" fmla="*/ 29594 h 1597930"/>
                <a:gd name="connsiteX5" fmla="*/ 1124241 w 2012530"/>
                <a:gd name="connsiteY5" fmla="*/ 29594 h 1597930"/>
                <a:gd name="connsiteX6" fmla="*/ 1318554 w 2012530"/>
                <a:gd name="connsiteY6" fmla="*/ 237780 h 1597930"/>
                <a:gd name="connsiteX7" fmla="*/ 1616964 w 2012530"/>
                <a:gd name="connsiteY7" fmla="*/ 758246 h 1597930"/>
                <a:gd name="connsiteX8" fmla="*/ 1852915 w 2012530"/>
                <a:gd name="connsiteY8" fmla="*/ 1230134 h 1597930"/>
                <a:gd name="connsiteX9" fmla="*/ 2012530 w 2012530"/>
                <a:gd name="connsiteY9" fmla="*/ 1584051 h 159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2530" h="1597930">
                  <a:moveTo>
                    <a:pt x="0" y="1597930"/>
                  </a:moveTo>
                  <a:cubicBezTo>
                    <a:pt x="84433" y="1422128"/>
                    <a:pt x="168867" y="1246326"/>
                    <a:pt x="249831" y="1091343"/>
                  </a:cubicBezTo>
                  <a:cubicBezTo>
                    <a:pt x="330795" y="936360"/>
                    <a:pt x="403663" y="801040"/>
                    <a:pt x="485783" y="668032"/>
                  </a:cubicBezTo>
                  <a:cubicBezTo>
                    <a:pt x="567904" y="535024"/>
                    <a:pt x="659277" y="399702"/>
                    <a:pt x="742554" y="293296"/>
                  </a:cubicBezTo>
                  <a:cubicBezTo>
                    <a:pt x="825831" y="186890"/>
                    <a:pt x="921832" y="73544"/>
                    <a:pt x="985446" y="29594"/>
                  </a:cubicBezTo>
                  <a:cubicBezTo>
                    <a:pt x="1049060" y="-14356"/>
                    <a:pt x="1068723" y="-5104"/>
                    <a:pt x="1124241" y="29594"/>
                  </a:cubicBezTo>
                  <a:cubicBezTo>
                    <a:pt x="1179759" y="64292"/>
                    <a:pt x="1236434" y="116338"/>
                    <a:pt x="1318554" y="237780"/>
                  </a:cubicBezTo>
                  <a:cubicBezTo>
                    <a:pt x="1400675" y="359222"/>
                    <a:pt x="1527904" y="592854"/>
                    <a:pt x="1616964" y="758246"/>
                  </a:cubicBezTo>
                  <a:cubicBezTo>
                    <a:pt x="1706024" y="923638"/>
                    <a:pt x="1786987" y="1092500"/>
                    <a:pt x="1852915" y="1230134"/>
                  </a:cubicBezTo>
                  <a:cubicBezTo>
                    <a:pt x="1918843" y="1367768"/>
                    <a:pt x="1965686" y="1475909"/>
                    <a:pt x="2012530" y="1584051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977358"/>
                </p:ext>
              </p:extLst>
            </p:nvPr>
          </p:nvGraphicFramePr>
          <p:xfrm>
            <a:off x="6439811" y="4098809"/>
            <a:ext cx="7381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0" name="Equation" r:id="rId9" imgW="317500" imgH="203200" progId="Equation.3">
                    <p:embed/>
                  </p:oleObj>
                </mc:Choice>
                <mc:Fallback>
                  <p:oleObj name="Equation" r:id="rId9" imgW="317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39811" y="4098809"/>
                          <a:ext cx="738188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7" name="Group 76"/>
            <p:cNvGrpSpPr/>
            <p:nvPr/>
          </p:nvGrpSpPr>
          <p:grpSpPr>
            <a:xfrm>
              <a:off x="4784165" y="4002343"/>
              <a:ext cx="1694634" cy="1577047"/>
              <a:chOff x="1344706" y="4031873"/>
              <a:chExt cx="1694634" cy="1577047"/>
            </a:xfrm>
            <a:noFill/>
          </p:grpSpPr>
          <p:sp>
            <p:nvSpPr>
              <p:cNvPr id="78" name="Rectangle 77"/>
              <p:cNvSpPr/>
              <p:nvPr/>
            </p:nvSpPr>
            <p:spPr>
              <a:xfrm>
                <a:off x="1875958" y="4356852"/>
                <a:ext cx="71507" cy="123712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104109" y="4096872"/>
                <a:ext cx="74972" cy="149710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559857" y="4356852"/>
                <a:ext cx="66066" cy="124204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563810" y="4809100"/>
                <a:ext cx="73973" cy="79587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975223" y="4190569"/>
                <a:ext cx="85886" cy="140746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219113" y="4031873"/>
                <a:ext cx="71001" cy="1566157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66485" y="4966449"/>
                <a:ext cx="69035" cy="6215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44706" y="5322627"/>
                <a:ext cx="73973" cy="276267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460119" y="5031166"/>
                <a:ext cx="73973" cy="5777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667630" y="4656431"/>
                <a:ext cx="73973" cy="941319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69998" y="4447559"/>
                <a:ext cx="71507" cy="115047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36012" y="4135685"/>
                <a:ext cx="71001" cy="146206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452911" y="4240058"/>
                <a:ext cx="71001" cy="135797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663677" y="4587036"/>
                <a:ext cx="66066" cy="99769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67497" y="4809100"/>
                <a:ext cx="66066" cy="77535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70305" y="5239351"/>
                <a:ext cx="69035" cy="34837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866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Marginal Densities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90394"/>
              </p:ext>
            </p:extLst>
          </p:nvPr>
        </p:nvGraphicFramePr>
        <p:xfrm>
          <a:off x="906992" y="2016127"/>
          <a:ext cx="70532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" name="Equation" r:id="rId3" imgW="2730500" imgH="457200" progId="Equation.3">
                  <p:embed/>
                </p:oleObj>
              </mc:Choice>
              <mc:Fallback>
                <p:oleObj name="Equation" r:id="rId3" imgW="2730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992" y="2016127"/>
                        <a:ext cx="705326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570807" y="1481669"/>
            <a:ext cx="4349067" cy="523220"/>
            <a:chOff x="683695" y="1749778"/>
            <a:chExt cx="4349067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683695" y="1749778"/>
              <a:ext cx="4349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/>
                  <a:cs typeface="Arial"/>
                </a:rPr>
                <a:t>Given two RVs      and     :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963692"/>
                </p:ext>
              </p:extLst>
            </p:nvPr>
          </p:nvGraphicFramePr>
          <p:xfrm>
            <a:off x="3158026" y="1820333"/>
            <a:ext cx="513742" cy="396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0" name="Equation" r:id="rId5" imgW="165100" imgH="152400" progId="Equation.3">
                    <p:embed/>
                  </p:oleObj>
                </mc:Choice>
                <mc:Fallback>
                  <p:oleObj name="Equation" r:id="rId5" imgW="1651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026" y="1820333"/>
                          <a:ext cx="513742" cy="396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5114078"/>
                </p:ext>
              </p:extLst>
            </p:nvPr>
          </p:nvGraphicFramePr>
          <p:xfrm>
            <a:off x="4333512" y="1820333"/>
            <a:ext cx="434829" cy="396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1" name="Equation" r:id="rId7" imgW="139700" imgH="152400" progId="Equation.3">
                    <p:embed/>
                  </p:oleObj>
                </mc:Choice>
                <mc:Fallback>
                  <p:oleObj name="Equation" r:id="rId7" imgW="1397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512" y="1820333"/>
                          <a:ext cx="434829" cy="396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64"/>
          <p:cNvGrpSpPr/>
          <p:nvPr/>
        </p:nvGrpSpPr>
        <p:grpSpPr>
          <a:xfrm>
            <a:off x="6591476" y="1269718"/>
            <a:ext cx="2237570" cy="1057698"/>
            <a:chOff x="6591476" y="1368495"/>
            <a:chExt cx="2237570" cy="1057698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7176130" y="1368495"/>
              <a:ext cx="1652916" cy="70788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 smtClean="0">
                  <a:solidFill>
                    <a:schemeClr val="tx2"/>
                  </a:solidFill>
                </a:rPr>
                <a:t>Joint </a:t>
              </a:r>
              <a:r>
                <a:rPr lang="en-GB" sz="2000" dirty="0">
                  <a:solidFill>
                    <a:schemeClr val="tx2"/>
                  </a:solidFill>
                </a:rPr>
                <a:t>Density </a:t>
              </a:r>
            </a:p>
            <a:p>
              <a:pPr eaLnBrk="1" hangingPunct="1"/>
              <a:r>
                <a:rPr lang="en-GB" sz="2000" dirty="0" smtClean="0">
                  <a:solidFill>
                    <a:schemeClr val="tx2"/>
                  </a:solidFill>
                </a:rPr>
                <a:t>Function</a:t>
              </a:r>
              <a:endParaRPr lang="en-GB" sz="2000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6591476" y="2076885"/>
              <a:ext cx="843492" cy="34930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46390"/>
              </p:ext>
            </p:extLst>
          </p:nvPr>
        </p:nvGraphicFramePr>
        <p:xfrm>
          <a:off x="5616048" y="3445653"/>
          <a:ext cx="2647169" cy="102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" name="Equation" r:id="rId9" imgW="1181100" imgH="457200" progId="Equation.3">
                  <p:embed/>
                </p:oleObj>
              </mc:Choice>
              <mc:Fallback>
                <p:oleObj name="Equation" r:id="rId9" imgW="118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6048" y="3445653"/>
                        <a:ext cx="2647169" cy="102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00095"/>
              </p:ext>
            </p:extLst>
          </p:nvPr>
        </p:nvGraphicFramePr>
        <p:xfrm>
          <a:off x="5603524" y="4455363"/>
          <a:ext cx="2583216" cy="101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" name="Equation" r:id="rId11" imgW="1168400" imgH="457200" progId="Equation.3">
                  <p:embed/>
                </p:oleObj>
              </mc:Choice>
              <mc:Fallback>
                <p:oleObj name="Equation" r:id="rId11" imgW="116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03524" y="4455363"/>
                        <a:ext cx="2583216" cy="1010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994430" y="3201338"/>
            <a:ext cx="2817800" cy="2028275"/>
            <a:chOff x="852488" y="3725338"/>
            <a:chExt cx="2817800" cy="202827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13556" y="3725338"/>
              <a:ext cx="1" cy="1961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66006" y="5575834"/>
              <a:ext cx="22643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20959975">
              <a:off x="1488432" y="4224317"/>
              <a:ext cx="1024467" cy="395111"/>
              <a:chOff x="1566333" y="5079999"/>
              <a:chExt cx="1024467" cy="395111"/>
            </a:xfrm>
          </p:grpSpPr>
          <p:sp>
            <p:nvSpPr>
              <p:cNvPr id="25" name="Oval 24"/>
              <p:cNvSpPr/>
              <p:nvPr/>
            </p:nvSpPr>
            <p:spPr>
              <a:xfrm rot="1144622">
                <a:off x="1566333" y="5079999"/>
                <a:ext cx="1024467" cy="3951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144622">
                <a:off x="1668500" y="5116267"/>
                <a:ext cx="816882" cy="305645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144622">
                <a:off x="1797351" y="5143382"/>
                <a:ext cx="556358" cy="23448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20005458">
              <a:off x="2230719" y="4833308"/>
              <a:ext cx="1024467" cy="395111"/>
              <a:chOff x="1566333" y="5079999"/>
              <a:chExt cx="1024467" cy="395111"/>
            </a:xfrm>
          </p:grpSpPr>
          <p:sp>
            <p:nvSpPr>
              <p:cNvPr id="30" name="Oval 29"/>
              <p:cNvSpPr/>
              <p:nvPr/>
            </p:nvSpPr>
            <p:spPr>
              <a:xfrm rot="1144622">
                <a:off x="1566333" y="5079999"/>
                <a:ext cx="1024467" cy="39511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144622">
                <a:off x="1668500" y="5116267"/>
                <a:ext cx="816882" cy="305645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144622">
                <a:off x="1797351" y="5143382"/>
                <a:ext cx="556358" cy="23448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659152"/>
                </p:ext>
              </p:extLst>
            </p:nvPr>
          </p:nvGraphicFramePr>
          <p:xfrm>
            <a:off x="3375013" y="5429763"/>
            <a:ext cx="295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" name="Equation" r:id="rId13" imgW="127000" imgH="139700" progId="Equation.3">
                    <p:embed/>
                  </p:oleObj>
                </mc:Choice>
                <mc:Fallback>
                  <p:oleObj name="Equation" r:id="rId13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75013" y="5429763"/>
                          <a:ext cx="295275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886186"/>
                </p:ext>
              </p:extLst>
            </p:nvPr>
          </p:nvGraphicFramePr>
          <p:xfrm>
            <a:off x="852488" y="3725338"/>
            <a:ext cx="29527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5" name="Equation" r:id="rId15" imgW="127000" imgH="165100" progId="Equation.3">
                    <p:embed/>
                  </p:oleObj>
                </mc:Choice>
                <mc:Fallback>
                  <p:oleObj name="Equation" r:id="rId15" imgW="127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52488" y="3725338"/>
                          <a:ext cx="295275" cy="382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63"/>
          <p:cNvGrpSpPr/>
          <p:nvPr/>
        </p:nvGrpSpPr>
        <p:grpSpPr>
          <a:xfrm>
            <a:off x="626402" y="3456896"/>
            <a:ext cx="1208130" cy="1760869"/>
            <a:chOff x="626402" y="3583895"/>
            <a:chExt cx="1208130" cy="1760869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615430" y="4125662"/>
              <a:ext cx="1760869" cy="677335"/>
              <a:chOff x="3670288" y="5181602"/>
              <a:chExt cx="2264347" cy="91439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3857844" y="5181602"/>
                <a:ext cx="0" cy="9143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670288" y="5986821"/>
                <a:ext cx="226434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3866444" y="5418667"/>
                <a:ext cx="1919112" cy="564444"/>
              </a:xfrm>
              <a:custGeom>
                <a:avLst/>
                <a:gdLst>
                  <a:gd name="connsiteX0" fmla="*/ 0 w 1919112"/>
                  <a:gd name="connsiteY0" fmla="*/ 536222 h 564444"/>
                  <a:gd name="connsiteX1" fmla="*/ 70556 w 1919112"/>
                  <a:gd name="connsiteY1" fmla="*/ 479777 h 564444"/>
                  <a:gd name="connsiteX2" fmla="*/ 127000 w 1919112"/>
                  <a:gd name="connsiteY2" fmla="*/ 423333 h 564444"/>
                  <a:gd name="connsiteX3" fmla="*/ 197556 w 1919112"/>
                  <a:gd name="connsiteY3" fmla="*/ 381000 h 564444"/>
                  <a:gd name="connsiteX4" fmla="*/ 254000 w 1919112"/>
                  <a:gd name="connsiteY4" fmla="*/ 310444 h 564444"/>
                  <a:gd name="connsiteX5" fmla="*/ 282223 w 1919112"/>
                  <a:gd name="connsiteY5" fmla="*/ 197555 h 564444"/>
                  <a:gd name="connsiteX6" fmla="*/ 296334 w 1919112"/>
                  <a:gd name="connsiteY6" fmla="*/ 127000 h 564444"/>
                  <a:gd name="connsiteX7" fmla="*/ 366889 w 1919112"/>
                  <a:gd name="connsiteY7" fmla="*/ 84666 h 564444"/>
                  <a:gd name="connsiteX8" fmla="*/ 395112 w 1919112"/>
                  <a:gd name="connsiteY8" fmla="*/ 56444 h 564444"/>
                  <a:gd name="connsiteX9" fmla="*/ 437445 w 1919112"/>
                  <a:gd name="connsiteY9" fmla="*/ 28222 h 564444"/>
                  <a:gd name="connsiteX10" fmla="*/ 578556 w 1919112"/>
                  <a:gd name="connsiteY10" fmla="*/ 0 h 564444"/>
                  <a:gd name="connsiteX11" fmla="*/ 733778 w 1919112"/>
                  <a:gd name="connsiteY11" fmla="*/ 98777 h 564444"/>
                  <a:gd name="connsiteX12" fmla="*/ 790223 w 1919112"/>
                  <a:gd name="connsiteY12" fmla="*/ 155222 h 564444"/>
                  <a:gd name="connsiteX13" fmla="*/ 860778 w 1919112"/>
                  <a:gd name="connsiteY13" fmla="*/ 282222 h 564444"/>
                  <a:gd name="connsiteX14" fmla="*/ 889000 w 1919112"/>
                  <a:gd name="connsiteY14" fmla="*/ 324555 h 564444"/>
                  <a:gd name="connsiteX15" fmla="*/ 931334 w 1919112"/>
                  <a:gd name="connsiteY15" fmla="*/ 409222 h 564444"/>
                  <a:gd name="connsiteX16" fmla="*/ 973667 w 1919112"/>
                  <a:gd name="connsiteY16" fmla="*/ 423333 h 564444"/>
                  <a:gd name="connsiteX17" fmla="*/ 1058334 w 1919112"/>
                  <a:gd name="connsiteY17" fmla="*/ 465666 h 564444"/>
                  <a:gd name="connsiteX18" fmla="*/ 1171223 w 1919112"/>
                  <a:gd name="connsiteY18" fmla="*/ 451555 h 564444"/>
                  <a:gd name="connsiteX19" fmla="*/ 1241778 w 1919112"/>
                  <a:gd name="connsiteY19" fmla="*/ 381000 h 564444"/>
                  <a:gd name="connsiteX20" fmla="*/ 1284112 w 1919112"/>
                  <a:gd name="connsiteY20" fmla="*/ 366889 h 564444"/>
                  <a:gd name="connsiteX21" fmla="*/ 1312334 w 1919112"/>
                  <a:gd name="connsiteY21" fmla="*/ 338666 h 564444"/>
                  <a:gd name="connsiteX22" fmla="*/ 1340556 w 1919112"/>
                  <a:gd name="connsiteY22" fmla="*/ 239889 h 564444"/>
                  <a:gd name="connsiteX23" fmla="*/ 1368778 w 1919112"/>
                  <a:gd name="connsiteY23" fmla="*/ 211666 h 564444"/>
                  <a:gd name="connsiteX24" fmla="*/ 1453445 w 1919112"/>
                  <a:gd name="connsiteY24" fmla="*/ 155222 h 564444"/>
                  <a:gd name="connsiteX25" fmla="*/ 1608667 w 1919112"/>
                  <a:gd name="connsiteY25" fmla="*/ 169333 h 564444"/>
                  <a:gd name="connsiteX26" fmla="*/ 1707445 w 1919112"/>
                  <a:gd name="connsiteY26" fmla="*/ 254000 h 564444"/>
                  <a:gd name="connsiteX27" fmla="*/ 1749778 w 1919112"/>
                  <a:gd name="connsiteY27" fmla="*/ 268111 h 564444"/>
                  <a:gd name="connsiteX28" fmla="*/ 1792112 w 1919112"/>
                  <a:gd name="connsiteY28" fmla="*/ 310444 h 564444"/>
                  <a:gd name="connsiteX29" fmla="*/ 1834445 w 1919112"/>
                  <a:gd name="connsiteY29" fmla="*/ 437444 h 564444"/>
                  <a:gd name="connsiteX30" fmla="*/ 1890889 w 1919112"/>
                  <a:gd name="connsiteY30" fmla="*/ 508000 h 564444"/>
                  <a:gd name="connsiteX31" fmla="*/ 1919112 w 1919112"/>
                  <a:gd name="connsiteY31" fmla="*/ 564444 h 5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19112" h="564444">
                    <a:moveTo>
                      <a:pt x="0" y="536222"/>
                    </a:moveTo>
                    <a:cubicBezTo>
                      <a:pt x="23519" y="517407"/>
                      <a:pt x="50955" y="502645"/>
                      <a:pt x="70556" y="479777"/>
                    </a:cubicBezTo>
                    <a:cubicBezTo>
                      <a:pt x="130763" y="409536"/>
                      <a:pt x="29164" y="455945"/>
                      <a:pt x="127000" y="423333"/>
                    </a:cubicBezTo>
                    <a:cubicBezTo>
                      <a:pt x="198516" y="351820"/>
                      <a:pt x="105959" y="435960"/>
                      <a:pt x="197556" y="381000"/>
                    </a:cubicBezTo>
                    <a:cubicBezTo>
                      <a:pt x="219896" y="367596"/>
                      <a:pt x="241183" y="329670"/>
                      <a:pt x="254000" y="310444"/>
                    </a:cubicBezTo>
                    <a:cubicBezTo>
                      <a:pt x="263408" y="272814"/>
                      <a:pt x="274616" y="235590"/>
                      <a:pt x="282223" y="197555"/>
                    </a:cubicBezTo>
                    <a:cubicBezTo>
                      <a:pt x="286927" y="174037"/>
                      <a:pt x="286886" y="149045"/>
                      <a:pt x="296334" y="127000"/>
                    </a:cubicBezTo>
                    <a:cubicBezTo>
                      <a:pt x="309248" y="96868"/>
                      <a:pt x="340808" y="93360"/>
                      <a:pt x="366889" y="84666"/>
                    </a:cubicBezTo>
                    <a:cubicBezTo>
                      <a:pt x="376297" y="75259"/>
                      <a:pt x="384723" y="64755"/>
                      <a:pt x="395112" y="56444"/>
                    </a:cubicBezTo>
                    <a:cubicBezTo>
                      <a:pt x="408355" y="45850"/>
                      <a:pt x="422276" y="35806"/>
                      <a:pt x="437445" y="28222"/>
                    </a:cubicBezTo>
                    <a:cubicBezTo>
                      <a:pt x="476851" y="8519"/>
                      <a:pt x="542154" y="5200"/>
                      <a:pt x="578556" y="0"/>
                    </a:cubicBezTo>
                    <a:cubicBezTo>
                      <a:pt x="753752" y="25028"/>
                      <a:pt x="615197" y="-19804"/>
                      <a:pt x="733778" y="98777"/>
                    </a:cubicBezTo>
                    <a:lnTo>
                      <a:pt x="790223" y="155222"/>
                    </a:lnTo>
                    <a:cubicBezTo>
                      <a:pt x="815060" y="229733"/>
                      <a:pt x="796084" y="185180"/>
                      <a:pt x="860778" y="282222"/>
                    </a:cubicBezTo>
                    <a:cubicBezTo>
                      <a:pt x="870185" y="296333"/>
                      <a:pt x="883637" y="308466"/>
                      <a:pt x="889000" y="324555"/>
                    </a:cubicBezTo>
                    <a:cubicBezTo>
                      <a:pt x="898296" y="352442"/>
                      <a:pt x="906467" y="389328"/>
                      <a:pt x="931334" y="409222"/>
                    </a:cubicBezTo>
                    <a:cubicBezTo>
                      <a:pt x="942949" y="418514"/>
                      <a:pt x="960363" y="416681"/>
                      <a:pt x="973667" y="423333"/>
                    </a:cubicBezTo>
                    <a:cubicBezTo>
                      <a:pt x="1083083" y="478041"/>
                      <a:pt x="951929" y="430198"/>
                      <a:pt x="1058334" y="465666"/>
                    </a:cubicBezTo>
                    <a:cubicBezTo>
                      <a:pt x="1095964" y="460962"/>
                      <a:pt x="1134637" y="461533"/>
                      <a:pt x="1171223" y="451555"/>
                    </a:cubicBezTo>
                    <a:cubicBezTo>
                      <a:pt x="1235453" y="434038"/>
                      <a:pt x="1196363" y="417332"/>
                      <a:pt x="1241778" y="381000"/>
                    </a:cubicBezTo>
                    <a:cubicBezTo>
                      <a:pt x="1253393" y="371708"/>
                      <a:pt x="1270001" y="371593"/>
                      <a:pt x="1284112" y="366889"/>
                    </a:cubicBezTo>
                    <a:cubicBezTo>
                      <a:pt x="1293519" y="357481"/>
                      <a:pt x="1305489" y="350074"/>
                      <a:pt x="1312334" y="338666"/>
                    </a:cubicBezTo>
                    <a:cubicBezTo>
                      <a:pt x="1333140" y="303989"/>
                      <a:pt x="1322104" y="276793"/>
                      <a:pt x="1340556" y="239889"/>
                    </a:cubicBezTo>
                    <a:cubicBezTo>
                      <a:pt x="1346506" y="227989"/>
                      <a:pt x="1358135" y="219649"/>
                      <a:pt x="1368778" y="211666"/>
                    </a:cubicBezTo>
                    <a:cubicBezTo>
                      <a:pt x="1395913" y="191315"/>
                      <a:pt x="1453445" y="155222"/>
                      <a:pt x="1453445" y="155222"/>
                    </a:cubicBezTo>
                    <a:cubicBezTo>
                      <a:pt x="1505186" y="159926"/>
                      <a:pt x="1557866" y="158447"/>
                      <a:pt x="1608667" y="169333"/>
                    </a:cubicBezTo>
                    <a:cubicBezTo>
                      <a:pt x="1672412" y="182993"/>
                      <a:pt x="1640149" y="231568"/>
                      <a:pt x="1707445" y="254000"/>
                    </a:cubicBezTo>
                    <a:lnTo>
                      <a:pt x="1749778" y="268111"/>
                    </a:lnTo>
                    <a:cubicBezTo>
                      <a:pt x="1763889" y="282222"/>
                      <a:pt x="1780513" y="294205"/>
                      <a:pt x="1792112" y="310444"/>
                    </a:cubicBezTo>
                    <a:cubicBezTo>
                      <a:pt x="1842073" y="380390"/>
                      <a:pt x="1803651" y="355328"/>
                      <a:pt x="1834445" y="437444"/>
                    </a:cubicBezTo>
                    <a:cubicBezTo>
                      <a:pt x="1845125" y="465924"/>
                      <a:pt x="1870226" y="487336"/>
                      <a:pt x="1890889" y="508000"/>
                    </a:cubicBezTo>
                    <a:cubicBezTo>
                      <a:pt x="1907104" y="556644"/>
                      <a:pt x="1894482" y="539816"/>
                      <a:pt x="1919112" y="564444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231174"/>
                </p:ext>
              </p:extLst>
            </p:nvPr>
          </p:nvGraphicFramePr>
          <p:xfrm>
            <a:off x="626402" y="4165465"/>
            <a:ext cx="664943" cy="354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6" name="Equation" r:id="rId17" imgW="381000" imgH="203200" progId="Equation.3">
                    <p:embed/>
                  </p:oleObj>
                </mc:Choice>
                <mc:Fallback>
                  <p:oleObj name="Equation" r:id="rId17" imgW="381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26402" y="4165465"/>
                          <a:ext cx="664943" cy="354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61"/>
          <p:cNvGrpSpPr/>
          <p:nvPr/>
        </p:nvGrpSpPr>
        <p:grpSpPr>
          <a:xfrm>
            <a:off x="1418343" y="5326200"/>
            <a:ext cx="3350652" cy="657580"/>
            <a:chOff x="1418343" y="5453199"/>
            <a:chExt cx="3350652" cy="657580"/>
          </a:xfrm>
        </p:grpSpPr>
        <p:grpSp>
          <p:nvGrpSpPr>
            <p:cNvPr id="50" name="Group 49"/>
            <p:cNvGrpSpPr/>
            <p:nvPr/>
          </p:nvGrpSpPr>
          <p:grpSpPr>
            <a:xfrm>
              <a:off x="2140529" y="5453199"/>
              <a:ext cx="2628466" cy="657580"/>
              <a:chOff x="1026000" y="5943601"/>
              <a:chExt cx="2264347" cy="91439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026000" y="5943601"/>
                <a:ext cx="2264347" cy="914399"/>
                <a:chOff x="1026000" y="5943601"/>
                <a:chExt cx="2264347" cy="914399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213556" y="5943601"/>
                  <a:ext cx="0" cy="9143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026000" y="6748820"/>
                  <a:ext cx="226434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Freeform 47"/>
              <p:cNvSpPr/>
              <p:nvPr/>
            </p:nvSpPr>
            <p:spPr>
              <a:xfrm>
                <a:off x="1241778" y="6208889"/>
                <a:ext cx="1763889" cy="536222"/>
              </a:xfrm>
              <a:custGeom>
                <a:avLst/>
                <a:gdLst>
                  <a:gd name="connsiteX0" fmla="*/ 0 w 1763889"/>
                  <a:gd name="connsiteY0" fmla="*/ 522111 h 536222"/>
                  <a:gd name="connsiteX1" fmla="*/ 70555 w 1763889"/>
                  <a:gd name="connsiteY1" fmla="*/ 493889 h 536222"/>
                  <a:gd name="connsiteX2" fmla="*/ 112889 w 1763889"/>
                  <a:gd name="connsiteY2" fmla="*/ 479778 h 536222"/>
                  <a:gd name="connsiteX3" fmla="*/ 197555 w 1763889"/>
                  <a:gd name="connsiteY3" fmla="*/ 437444 h 536222"/>
                  <a:gd name="connsiteX4" fmla="*/ 225778 w 1763889"/>
                  <a:gd name="connsiteY4" fmla="*/ 409222 h 536222"/>
                  <a:gd name="connsiteX5" fmla="*/ 254000 w 1763889"/>
                  <a:gd name="connsiteY5" fmla="*/ 324555 h 536222"/>
                  <a:gd name="connsiteX6" fmla="*/ 296333 w 1763889"/>
                  <a:gd name="connsiteY6" fmla="*/ 310444 h 536222"/>
                  <a:gd name="connsiteX7" fmla="*/ 324555 w 1763889"/>
                  <a:gd name="connsiteY7" fmla="*/ 268111 h 536222"/>
                  <a:gd name="connsiteX8" fmla="*/ 352778 w 1763889"/>
                  <a:gd name="connsiteY8" fmla="*/ 239889 h 536222"/>
                  <a:gd name="connsiteX9" fmla="*/ 423333 w 1763889"/>
                  <a:gd name="connsiteY9" fmla="*/ 155222 h 536222"/>
                  <a:gd name="connsiteX10" fmla="*/ 508000 w 1763889"/>
                  <a:gd name="connsiteY10" fmla="*/ 56444 h 536222"/>
                  <a:gd name="connsiteX11" fmla="*/ 550333 w 1763889"/>
                  <a:gd name="connsiteY11" fmla="*/ 28222 h 536222"/>
                  <a:gd name="connsiteX12" fmla="*/ 677333 w 1763889"/>
                  <a:gd name="connsiteY12" fmla="*/ 14111 h 536222"/>
                  <a:gd name="connsiteX13" fmla="*/ 719666 w 1763889"/>
                  <a:gd name="connsiteY13" fmla="*/ 0 h 536222"/>
                  <a:gd name="connsiteX14" fmla="*/ 889000 w 1763889"/>
                  <a:gd name="connsiteY14" fmla="*/ 28222 h 536222"/>
                  <a:gd name="connsiteX15" fmla="*/ 917222 w 1763889"/>
                  <a:gd name="connsiteY15" fmla="*/ 70555 h 536222"/>
                  <a:gd name="connsiteX16" fmla="*/ 959555 w 1763889"/>
                  <a:gd name="connsiteY16" fmla="*/ 84667 h 536222"/>
                  <a:gd name="connsiteX17" fmla="*/ 973666 w 1763889"/>
                  <a:gd name="connsiteY17" fmla="*/ 127000 h 536222"/>
                  <a:gd name="connsiteX18" fmla="*/ 1001889 w 1763889"/>
                  <a:gd name="connsiteY18" fmla="*/ 155222 h 536222"/>
                  <a:gd name="connsiteX19" fmla="*/ 1143000 w 1763889"/>
                  <a:gd name="connsiteY19" fmla="*/ 141111 h 536222"/>
                  <a:gd name="connsiteX20" fmla="*/ 1185333 w 1763889"/>
                  <a:gd name="connsiteY20" fmla="*/ 127000 h 536222"/>
                  <a:gd name="connsiteX21" fmla="*/ 1270000 w 1763889"/>
                  <a:gd name="connsiteY21" fmla="*/ 141111 h 536222"/>
                  <a:gd name="connsiteX22" fmla="*/ 1312333 w 1763889"/>
                  <a:gd name="connsiteY22" fmla="*/ 155222 h 536222"/>
                  <a:gd name="connsiteX23" fmla="*/ 1354666 w 1763889"/>
                  <a:gd name="connsiteY23" fmla="*/ 183444 h 536222"/>
                  <a:gd name="connsiteX24" fmla="*/ 1552222 w 1763889"/>
                  <a:gd name="connsiteY24" fmla="*/ 211667 h 536222"/>
                  <a:gd name="connsiteX25" fmla="*/ 1594555 w 1763889"/>
                  <a:gd name="connsiteY25" fmla="*/ 225778 h 536222"/>
                  <a:gd name="connsiteX26" fmla="*/ 1622778 w 1763889"/>
                  <a:gd name="connsiteY26" fmla="*/ 254000 h 536222"/>
                  <a:gd name="connsiteX27" fmla="*/ 1665111 w 1763889"/>
                  <a:gd name="connsiteY27" fmla="*/ 282222 h 536222"/>
                  <a:gd name="connsiteX28" fmla="*/ 1693333 w 1763889"/>
                  <a:gd name="connsiteY28" fmla="*/ 324555 h 536222"/>
                  <a:gd name="connsiteX29" fmla="*/ 1721555 w 1763889"/>
                  <a:gd name="connsiteY29" fmla="*/ 409222 h 536222"/>
                  <a:gd name="connsiteX30" fmla="*/ 1735666 w 1763889"/>
                  <a:gd name="connsiteY30" fmla="*/ 451555 h 536222"/>
                  <a:gd name="connsiteX31" fmla="*/ 1763889 w 1763889"/>
                  <a:gd name="connsiteY31" fmla="*/ 536222 h 53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63889" h="536222">
                    <a:moveTo>
                      <a:pt x="0" y="522111"/>
                    </a:moveTo>
                    <a:cubicBezTo>
                      <a:pt x="23518" y="512704"/>
                      <a:pt x="46838" y="502783"/>
                      <a:pt x="70555" y="493889"/>
                    </a:cubicBezTo>
                    <a:cubicBezTo>
                      <a:pt x="84483" y="488666"/>
                      <a:pt x="100134" y="487431"/>
                      <a:pt x="112889" y="479778"/>
                    </a:cubicBezTo>
                    <a:cubicBezTo>
                      <a:pt x="202753" y="425859"/>
                      <a:pt x="58338" y="472248"/>
                      <a:pt x="197555" y="437444"/>
                    </a:cubicBezTo>
                    <a:cubicBezTo>
                      <a:pt x="206963" y="428037"/>
                      <a:pt x="219828" y="421122"/>
                      <a:pt x="225778" y="409222"/>
                    </a:cubicBezTo>
                    <a:cubicBezTo>
                      <a:pt x="239082" y="382614"/>
                      <a:pt x="225778" y="333962"/>
                      <a:pt x="254000" y="324555"/>
                    </a:cubicBezTo>
                    <a:lnTo>
                      <a:pt x="296333" y="310444"/>
                    </a:lnTo>
                    <a:cubicBezTo>
                      <a:pt x="305740" y="296333"/>
                      <a:pt x="313960" y="281354"/>
                      <a:pt x="324555" y="268111"/>
                    </a:cubicBezTo>
                    <a:cubicBezTo>
                      <a:pt x="332866" y="257722"/>
                      <a:pt x="345398" y="250959"/>
                      <a:pt x="352778" y="239889"/>
                    </a:cubicBezTo>
                    <a:cubicBezTo>
                      <a:pt x="410070" y="153951"/>
                      <a:pt x="346175" y="206661"/>
                      <a:pt x="423333" y="155222"/>
                    </a:cubicBezTo>
                    <a:cubicBezTo>
                      <a:pt x="448867" y="116921"/>
                      <a:pt x="466938" y="83819"/>
                      <a:pt x="508000" y="56444"/>
                    </a:cubicBezTo>
                    <a:cubicBezTo>
                      <a:pt x="522111" y="47037"/>
                      <a:pt x="533880" y="32335"/>
                      <a:pt x="550333" y="28222"/>
                    </a:cubicBezTo>
                    <a:cubicBezTo>
                      <a:pt x="591655" y="17892"/>
                      <a:pt x="635000" y="18815"/>
                      <a:pt x="677333" y="14111"/>
                    </a:cubicBezTo>
                    <a:cubicBezTo>
                      <a:pt x="691444" y="9407"/>
                      <a:pt x="704792" y="0"/>
                      <a:pt x="719666" y="0"/>
                    </a:cubicBezTo>
                    <a:cubicBezTo>
                      <a:pt x="814188" y="0"/>
                      <a:pt x="822763" y="6143"/>
                      <a:pt x="889000" y="28222"/>
                    </a:cubicBezTo>
                    <a:cubicBezTo>
                      <a:pt x="898407" y="42333"/>
                      <a:pt x="903979" y="59960"/>
                      <a:pt x="917222" y="70555"/>
                    </a:cubicBezTo>
                    <a:cubicBezTo>
                      <a:pt x="928837" y="79847"/>
                      <a:pt x="949037" y="74149"/>
                      <a:pt x="959555" y="84667"/>
                    </a:cubicBezTo>
                    <a:cubicBezTo>
                      <a:pt x="970073" y="95185"/>
                      <a:pt x="966013" y="114245"/>
                      <a:pt x="973666" y="127000"/>
                    </a:cubicBezTo>
                    <a:cubicBezTo>
                      <a:pt x="980511" y="138408"/>
                      <a:pt x="992481" y="145815"/>
                      <a:pt x="1001889" y="155222"/>
                    </a:cubicBezTo>
                    <a:cubicBezTo>
                      <a:pt x="1048926" y="150518"/>
                      <a:pt x="1096278" y="148299"/>
                      <a:pt x="1143000" y="141111"/>
                    </a:cubicBezTo>
                    <a:cubicBezTo>
                      <a:pt x="1157701" y="138849"/>
                      <a:pt x="1170459" y="127000"/>
                      <a:pt x="1185333" y="127000"/>
                    </a:cubicBezTo>
                    <a:cubicBezTo>
                      <a:pt x="1213945" y="127000"/>
                      <a:pt x="1241778" y="136407"/>
                      <a:pt x="1270000" y="141111"/>
                    </a:cubicBezTo>
                    <a:cubicBezTo>
                      <a:pt x="1284111" y="145815"/>
                      <a:pt x="1299029" y="148570"/>
                      <a:pt x="1312333" y="155222"/>
                    </a:cubicBezTo>
                    <a:cubicBezTo>
                      <a:pt x="1327502" y="162806"/>
                      <a:pt x="1338786" y="177489"/>
                      <a:pt x="1354666" y="183444"/>
                    </a:cubicBezTo>
                    <a:cubicBezTo>
                      <a:pt x="1392498" y="197631"/>
                      <a:pt x="1533672" y="209606"/>
                      <a:pt x="1552222" y="211667"/>
                    </a:cubicBezTo>
                    <a:cubicBezTo>
                      <a:pt x="1566333" y="216371"/>
                      <a:pt x="1581800" y="218125"/>
                      <a:pt x="1594555" y="225778"/>
                    </a:cubicBezTo>
                    <a:cubicBezTo>
                      <a:pt x="1605963" y="232623"/>
                      <a:pt x="1612389" y="245689"/>
                      <a:pt x="1622778" y="254000"/>
                    </a:cubicBezTo>
                    <a:cubicBezTo>
                      <a:pt x="1636021" y="264594"/>
                      <a:pt x="1651000" y="272815"/>
                      <a:pt x="1665111" y="282222"/>
                    </a:cubicBezTo>
                    <a:cubicBezTo>
                      <a:pt x="1674518" y="296333"/>
                      <a:pt x="1686445" y="309057"/>
                      <a:pt x="1693333" y="324555"/>
                    </a:cubicBezTo>
                    <a:cubicBezTo>
                      <a:pt x="1705415" y="351740"/>
                      <a:pt x="1712148" y="381000"/>
                      <a:pt x="1721555" y="409222"/>
                    </a:cubicBezTo>
                    <a:cubicBezTo>
                      <a:pt x="1726259" y="423333"/>
                      <a:pt x="1732058" y="437125"/>
                      <a:pt x="1735666" y="451555"/>
                    </a:cubicBezTo>
                    <a:cubicBezTo>
                      <a:pt x="1752329" y="518204"/>
                      <a:pt x="1741105" y="490653"/>
                      <a:pt x="1763889" y="536222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488574"/>
                </p:ext>
              </p:extLst>
            </p:nvPr>
          </p:nvGraphicFramePr>
          <p:xfrm>
            <a:off x="1418343" y="5593969"/>
            <a:ext cx="722185" cy="37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7" name="Equation" r:id="rId19" imgW="393700" imgH="203200" progId="Equation.3">
                    <p:embed/>
                  </p:oleObj>
                </mc:Choice>
                <mc:Fallback>
                  <p:oleObj name="Equation" r:id="rId19" imgW="393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18343" y="5593969"/>
                          <a:ext cx="722185" cy="37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2355498" y="3201338"/>
            <a:ext cx="2116797" cy="2782442"/>
            <a:chOff x="2355498" y="3328337"/>
            <a:chExt cx="2116797" cy="2782442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2355498" y="3328337"/>
              <a:ext cx="1" cy="2782442"/>
            </a:xfrm>
            <a:prstGeom prst="line">
              <a:avLst/>
            </a:prstGeom>
            <a:ln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391005" y="5488758"/>
              <a:ext cx="2081290" cy="515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51050" y="3201338"/>
            <a:ext cx="2222632" cy="2152243"/>
            <a:chOff x="2051050" y="3328337"/>
            <a:chExt cx="2222632" cy="2152243"/>
          </a:xfrm>
        </p:grpSpPr>
        <p:grpSp>
          <p:nvGrpSpPr>
            <p:cNvPr id="79" name="Group 78"/>
            <p:cNvGrpSpPr/>
            <p:nvPr/>
          </p:nvGrpSpPr>
          <p:grpSpPr>
            <a:xfrm>
              <a:off x="2931631" y="3328337"/>
              <a:ext cx="227013" cy="2141346"/>
              <a:chOff x="2931631" y="3328337"/>
              <a:chExt cx="227013" cy="214134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3045138" y="3328337"/>
                <a:ext cx="0" cy="196144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Object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0512325"/>
                  </p:ext>
                </p:extLst>
              </p:nvPr>
            </p:nvGraphicFramePr>
            <p:xfrm>
              <a:off x="2931631" y="5220446"/>
              <a:ext cx="227013" cy="249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58" name="Equation" r:id="rId21" imgW="127000" imgH="139700" progId="Equation.3">
                      <p:embed/>
                    </p:oleObj>
                  </mc:Choice>
                  <mc:Fallback>
                    <p:oleObj name="Equation" r:id="rId21" imgW="127000" imgH="139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931631" y="5220446"/>
                            <a:ext cx="227013" cy="2492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Group 79"/>
            <p:cNvGrpSpPr/>
            <p:nvPr/>
          </p:nvGrpSpPr>
          <p:grpSpPr>
            <a:xfrm>
              <a:off x="3678238" y="3339627"/>
              <a:ext cx="227012" cy="2140953"/>
              <a:chOff x="3678238" y="3339627"/>
              <a:chExt cx="227012" cy="214095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747867" y="3339627"/>
                <a:ext cx="0" cy="1961444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3" name="Object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0589421"/>
                  </p:ext>
                </p:extLst>
              </p:nvPr>
            </p:nvGraphicFramePr>
            <p:xfrm>
              <a:off x="3678238" y="5163080"/>
              <a:ext cx="227012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59" name="Equation" r:id="rId23" imgW="127000" imgH="177800" progId="Equation.3">
                      <p:embed/>
                    </p:oleObj>
                  </mc:Choice>
                  <mc:Fallback>
                    <p:oleObj name="Equation" r:id="rId23" imgW="1270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678238" y="5163080"/>
                            <a:ext cx="227012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" name="Group 81"/>
            <p:cNvGrpSpPr/>
            <p:nvPr/>
          </p:nvGrpSpPr>
          <p:grpSpPr>
            <a:xfrm>
              <a:off x="2073275" y="4638675"/>
              <a:ext cx="2197586" cy="249238"/>
              <a:chOff x="2073275" y="4638675"/>
              <a:chExt cx="2197586" cy="24923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2205127" y="4759200"/>
                <a:ext cx="2065734" cy="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4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6120200"/>
                  </p:ext>
                </p:extLst>
              </p:nvPr>
            </p:nvGraphicFramePr>
            <p:xfrm>
              <a:off x="2073275" y="4638675"/>
              <a:ext cx="204788" cy="249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60" name="Equation" r:id="rId25" imgW="114300" imgH="139700" progId="Equation.3">
                      <p:embed/>
                    </p:oleObj>
                  </mc:Choice>
                  <mc:Fallback>
                    <p:oleObj name="Equation" r:id="rId25" imgW="114300" imgH="139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073275" y="4638675"/>
                            <a:ext cx="204788" cy="2492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Group 80"/>
            <p:cNvGrpSpPr/>
            <p:nvPr/>
          </p:nvGrpSpPr>
          <p:grpSpPr>
            <a:xfrm>
              <a:off x="2051050" y="3810000"/>
              <a:ext cx="2222632" cy="317500"/>
              <a:chOff x="2051050" y="3810000"/>
              <a:chExt cx="2222632" cy="3175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207948" y="4014138"/>
                <a:ext cx="2065734" cy="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5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22008"/>
                  </p:ext>
                </p:extLst>
              </p:nvPr>
            </p:nvGraphicFramePr>
            <p:xfrm>
              <a:off x="2051050" y="3810000"/>
              <a:ext cx="249238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61" name="Equation" r:id="rId27" imgW="139700" imgH="177800" progId="Equation.3">
                      <p:embed/>
                    </p:oleObj>
                  </mc:Choice>
                  <mc:Fallback>
                    <p:oleObj name="Equation" r:id="rId27" imgW="1397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2051050" y="3810000"/>
                            <a:ext cx="249238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4" name="Group 83"/>
          <p:cNvGrpSpPr/>
          <p:nvPr/>
        </p:nvGrpSpPr>
        <p:grpSpPr>
          <a:xfrm>
            <a:off x="3045138" y="3062112"/>
            <a:ext cx="2091306" cy="1570089"/>
            <a:chOff x="3045138" y="3189111"/>
            <a:chExt cx="2091306" cy="1570089"/>
          </a:xfrm>
        </p:grpSpPr>
        <p:sp>
          <p:nvSpPr>
            <p:cNvPr id="76" name="Rectangle 75"/>
            <p:cNvSpPr/>
            <p:nvPr/>
          </p:nvSpPr>
          <p:spPr>
            <a:xfrm>
              <a:off x="3045138" y="4014138"/>
              <a:ext cx="702729" cy="745062"/>
            </a:xfrm>
            <a:prstGeom prst="rect">
              <a:avLst/>
            </a:prstGeom>
            <a:solidFill>
              <a:srgbClr val="CCFFCC">
                <a:alpha val="3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428826" y="3189111"/>
              <a:ext cx="1707618" cy="1182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884333" y="5326200"/>
            <a:ext cx="2665213" cy="857286"/>
            <a:chOff x="5884333" y="5326200"/>
            <a:chExt cx="2665213" cy="857286"/>
          </a:xfrm>
        </p:grpSpPr>
        <p:sp>
          <p:nvSpPr>
            <p:cNvPr id="85" name="TextBox 84"/>
            <p:cNvSpPr txBox="1"/>
            <p:nvPr/>
          </p:nvSpPr>
          <p:spPr>
            <a:xfrm>
              <a:off x="5884333" y="5721821"/>
              <a:ext cx="266521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Arial"/>
                  <a:cs typeface="Arial"/>
                </a:rPr>
                <a:t>Marginal densities</a:t>
              </a:r>
              <a:endParaRPr lang="en-US" sz="24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6019800" y="5326200"/>
              <a:ext cx="0" cy="3956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174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92 L 0.24098 -0.003 " pathEditMode="relative" ptsTypes="AA">
                                      <p:cBhvr>
                                        <p:cTn id="38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1459090"/>
            <a:ext cx="8229600" cy="4525963"/>
          </a:xfrm>
        </p:spPr>
        <p:txBody>
          <a:bodyPr/>
          <a:lstStyle/>
          <a:p>
            <a:r>
              <a:rPr lang="en-US" dirty="0" smtClean="0"/>
              <a:t>RVs      and     are independent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913254"/>
              </p:ext>
            </p:extLst>
          </p:nvPr>
        </p:nvGraphicFramePr>
        <p:xfrm>
          <a:off x="519466" y="2399597"/>
          <a:ext cx="8299980" cy="46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Equation" r:id="rId3" imgW="3632200" imgH="203200" progId="Equation.3">
                  <p:embed/>
                </p:oleObj>
              </mc:Choice>
              <mc:Fallback>
                <p:oleObj name="Equation" r:id="rId3" imgW="363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466" y="2399597"/>
                        <a:ext cx="8299980" cy="46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51968"/>
              </p:ext>
            </p:extLst>
          </p:nvPr>
        </p:nvGraphicFramePr>
        <p:xfrm>
          <a:off x="1679366" y="1581328"/>
          <a:ext cx="513742" cy="39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5" imgW="165100" imgH="152400" progId="Equation.3">
                  <p:embed/>
                </p:oleObj>
              </mc:Choice>
              <mc:Fallback>
                <p:oleObj name="Equation" r:id="rId5" imgW="165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66" y="1581328"/>
                        <a:ext cx="513742" cy="39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637005"/>
              </p:ext>
            </p:extLst>
          </p:nvPr>
        </p:nvGraphicFramePr>
        <p:xfrm>
          <a:off x="2875314" y="1581327"/>
          <a:ext cx="434829" cy="39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7" imgW="139700" imgH="152400" progId="Equation.3">
                  <p:embed/>
                </p:oleObj>
              </mc:Choice>
              <mc:Fallback>
                <p:oleObj name="Equation" r:id="rId7" imgW="1397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314" y="1581327"/>
                        <a:ext cx="434829" cy="39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90021" y="3098406"/>
            <a:ext cx="4317735" cy="1130300"/>
            <a:chOff x="590021" y="3098406"/>
            <a:chExt cx="4317735" cy="1130300"/>
          </a:xfrm>
        </p:grpSpPr>
        <p:sp>
          <p:nvSpPr>
            <p:cNvPr id="10" name="Right Arrow 9"/>
            <p:cNvSpPr/>
            <p:nvPr/>
          </p:nvSpPr>
          <p:spPr>
            <a:xfrm>
              <a:off x="590021" y="3421240"/>
              <a:ext cx="522111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837330"/>
                </p:ext>
              </p:extLst>
            </p:nvPr>
          </p:nvGraphicFramePr>
          <p:xfrm>
            <a:off x="1340644" y="3098406"/>
            <a:ext cx="33909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9" name="Equation" r:id="rId9" imgW="1219200" imgH="203200" progId="Equation.3">
                    <p:embed/>
                  </p:oleObj>
                </mc:Choice>
                <mc:Fallback>
                  <p:oleObj name="Equation" r:id="rId9" imgW="1219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40644" y="3098406"/>
                          <a:ext cx="3390900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508194"/>
                </p:ext>
              </p:extLst>
            </p:nvPr>
          </p:nvGraphicFramePr>
          <p:xfrm>
            <a:off x="1340644" y="3663556"/>
            <a:ext cx="3567112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0" name="Equation" r:id="rId11" imgW="1282700" imgH="203200" progId="Equation.3">
                    <p:embed/>
                  </p:oleObj>
                </mc:Choice>
                <mc:Fallback>
                  <p:oleObj name="Equation" r:id="rId11" imgW="1282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40644" y="3663556"/>
                          <a:ext cx="3567112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41"/>
          <p:cNvGrpSpPr/>
          <p:nvPr/>
        </p:nvGrpSpPr>
        <p:grpSpPr>
          <a:xfrm>
            <a:off x="727075" y="5181664"/>
            <a:ext cx="3339256" cy="657580"/>
            <a:chOff x="727075" y="5181664"/>
            <a:chExt cx="3339256" cy="657580"/>
          </a:xfrm>
        </p:grpSpPr>
        <p:grpSp>
          <p:nvGrpSpPr>
            <p:cNvPr id="13" name="Group 12"/>
            <p:cNvGrpSpPr/>
            <p:nvPr/>
          </p:nvGrpSpPr>
          <p:grpSpPr>
            <a:xfrm>
              <a:off x="727075" y="5181664"/>
              <a:ext cx="3339256" cy="657580"/>
              <a:chOff x="1429739" y="5453199"/>
              <a:chExt cx="3339256" cy="65758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140529" y="5453199"/>
                <a:ext cx="2628466" cy="657580"/>
                <a:chOff x="1026000" y="5943601"/>
                <a:chExt cx="2264347" cy="914399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213556" y="5943601"/>
                  <a:ext cx="0" cy="9143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026000" y="6748820"/>
                  <a:ext cx="226434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742640"/>
                  </p:ext>
                </p:extLst>
              </p:nvPr>
            </p:nvGraphicFramePr>
            <p:xfrm>
              <a:off x="1429739" y="5594423"/>
              <a:ext cx="700088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1" name="Equation" r:id="rId13" imgW="381000" imgH="203200" progId="Equation.3">
                      <p:embed/>
                    </p:oleObj>
                  </mc:Choice>
                  <mc:Fallback>
                    <p:oleObj name="Equation" r:id="rId13" imgW="381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429739" y="5594423"/>
                            <a:ext cx="700088" cy="3714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27"/>
            <p:cNvSpPr/>
            <p:nvPr/>
          </p:nvSpPr>
          <p:spPr>
            <a:xfrm>
              <a:off x="1651000" y="5446889"/>
              <a:ext cx="2201333" cy="296333"/>
            </a:xfrm>
            <a:custGeom>
              <a:avLst/>
              <a:gdLst>
                <a:gd name="connsiteX0" fmla="*/ 0 w 2201333"/>
                <a:gd name="connsiteY0" fmla="*/ 296333 h 296333"/>
                <a:gd name="connsiteX1" fmla="*/ 1100667 w 2201333"/>
                <a:gd name="connsiteY1" fmla="*/ 0 h 296333"/>
                <a:gd name="connsiteX2" fmla="*/ 2201333 w 2201333"/>
                <a:gd name="connsiteY2" fmla="*/ 296333 h 29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1333" h="296333">
                  <a:moveTo>
                    <a:pt x="0" y="296333"/>
                  </a:moveTo>
                  <a:lnTo>
                    <a:pt x="1100667" y="0"/>
                  </a:lnTo>
                  <a:lnTo>
                    <a:pt x="2201333" y="29633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17920" y="4467300"/>
            <a:ext cx="3350652" cy="657580"/>
            <a:chOff x="717920" y="4467300"/>
            <a:chExt cx="3350652" cy="657580"/>
          </a:xfrm>
        </p:grpSpPr>
        <p:grpSp>
          <p:nvGrpSpPr>
            <p:cNvPr id="20" name="Group 19"/>
            <p:cNvGrpSpPr/>
            <p:nvPr/>
          </p:nvGrpSpPr>
          <p:grpSpPr>
            <a:xfrm>
              <a:off x="717920" y="4467300"/>
              <a:ext cx="3350652" cy="657580"/>
              <a:chOff x="1418343" y="5453199"/>
              <a:chExt cx="3350652" cy="6575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140529" y="5453199"/>
                <a:ext cx="2628466" cy="657580"/>
                <a:chOff x="1026000" y="5943601"/>
                <a:chExt cx="2264347" cy="914399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213556" y="5943601"/>
                  <a:ext cx="0" cy="9143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26000" y="6748820"/>
                  <a:ext cx="226434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2584626"/>
                  </p:ext>
                </p:extLst>
              </p:nvPr>
            </p:nvGraphicFramePr>
            <p:xfrm>
              <a:off x="1418343" y="5593969"/>
              <a:ext cx="722185" cy="372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2" name="Equation" r:id="rId15" imgW="393700" imgH="203200" progId="Equation.3">
                      <p:embed/>
                    </p:oleObj>
                  </mc:Choice>
                  <mc:Fallback>
                    <p:oleObj name="Equation" r:id="rId15" imgW="3937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418343" y="5593969"/>
                            <a:ext cx="722185" cy="3722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Freeform 28"/>
            <p:cNvSpPr/>
            <p:nvPr/>
          </p:nvSpPr>
          <p:spPr>
            <a:xfrm>
              <a:off x="2342444" y="4600223"/>
              <a:ext cx="840700" cy="437445"/>
            </a:xfrm>
            <a:custGeom>
              <a:avLst/>
              <a:gdLst>
                <a:gd name="connsiteX0" fmla="*/ 0 w 1072444"/>
                <a:gd name="connsiteY0" fmla="*/ 437445 h 437445"/>
                <a:gd name="connsiteX1" fmla="*/ 0 w 1072444"/>
                <a:gd name="connsiteY1" fmla="*/ 0 h 437445"/>
                <a:gd name="connsiteX2" fmla="*/ 1072444 w 1072444"/>
                <a:gd name="connsiteY2" fmla="*/ 0 h 437445"/>
                <a:gd name="connsiteX3" fmla="*/ 1072444 w 1072444"/>
                <a:gd name="connsiteY3" fmla="*/ 423334 h 43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444" h="437445">
                  <a:moveTo>
                    <a:pt x="0" y="437445"/>
                  </a:moveTo>
                  <a:lnTo>
                    <a:pt x="0" y="0"/>
                  </a:lnTo>
                  <a:lnTo>
                    <a:pt x="1072444" y="0"/>
                  </a:lnTo>
                  <a:lnTo>
                    <a:pt x="1072444" y="423334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24925" y="3472262"/>
            <a:ext cx="4161875" cy="2433416"/>
            <a:chOff x="4524925" y="3472262"/>
            <a:chExt cx="4161875" cy="2433416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5757333" y="3663556"/>
              <a:ext cx="28223" cy="21361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503333" y="5619618"/>
              <a:ext cx="28222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507515" y="3663556"/>
              <a:ext cx="840700" cy="195606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269079"/>
                </p:ext>
              </p:extLst>
            </p:nvPr>
          </p:nvGraphicFramePr>
          <p:xfrm>
            <a:off x="5411500" y="3472262"/>
            <a:ext cx="29527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3" name="Equation" r:id="rId17" imgW="127000" imgH="165100" progId="Equation.3">
                    <p:embed/>
                  </p:oleObj>
                </mc:Choice>
                <mc:Fallback>
                  <p:oleObj name="Equation" r:id="rId17" imgW="127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411500" y="3472262"/>
                          <a:ext cx="295275" cy="382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4805946"/>
                </p:ext>
              </p:extLst>
            </p:nvPr>
          </p:nvGraphicFramePr>
          <p:xfrm>
            <a:off x="8391525" y="5581828"/>
            <a:ext cx="295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4" name="Equation" r:id="rId19" imgW="127000" imgH="139700" progId="Equation.3">
                    <p:embed/>
                  </p:oleObj>
                </mc:Choice>
                <mc:Fallback>
                  <p:oleObj name="Equation" r:id="rId19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391525" y="5581828"/>
                          <a:ext cx="295275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95002"/>
                </p:ext>
              </p:extLst>
            </p:nvPr>
          </p:nvGraphicFramePr>
          <p:xfrm>
            <a:off x="7672388" y="3814907"/>
            <a:ext cx="1014412" cy="463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5" name="Equation" r:id="rId21" imgW="444500" imgH="203200" progId="Equation.3">
                    <p:embed/>
                  </p:oleObj>
                </mc:Choice>
                <mc:Fallback>
                  <p:oleObj name="Equation" r:id="rId21" imgW="444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672388" y="3814907"/>
                          <a:ext cx="1014412" cy="4635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ight Arrow 42"/>
            <p:cNvSpPr/>
            <p:nvPr/>
          </p:nvSpPr>
          <p:spPr>
            <a:xfrm rot="20288056">
              <a:off x="4524925" y="4795352"/>
              <a:ext cx="682075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0800000">
              <a:off x="6507516" y="3677666"/>
              <a:ext cx="840700" cy="93040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alpha val="5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7135" y="4608071"/>
              <a:ext cx="840700" cy="97375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alpha val="5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47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31417B-FA8B-2340-96BA-A38558507CED}" type="slidenum">
              <a:rPr lang="en-GB"/>
              <a:pPr eaLnBrk="1" hangingPunct="1"/>
              <a:t>13</a:t>
            </a:fld>
            <a:endParaRPr lang="en-GB"/>
          </a:p>
        </p:txBody>
      </p:sp>
      <p:sp>
        <p:nvSpPr>
          <p:cNvPr id="8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2"/>
                </a:solidFill>
                <a:latin typeface="Arial" charset="0"/>
              </a:rPr>
              <a:t>Expected Value (Mean)</a:t>
            </a:r>
            <a:endParaRPr lang="en-GB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16113" y="1770063"/>
            <a:ext cx="6195448" cy="1082675"/>
            <a:chOff x="1916113" y="1770063"/>
            <a:chExt cx="6195448" cy="1082675"/>
          </a:xfrm>
        </p:grpSpPr>
        <p:graphicFrame>
          <p:nvGraphicFramePr>
            <p:cNvPr id="819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935056"/>
                </p:ext>
              </p:extLst>
            </p:nvPr>
          </p:nvGraphicFramePr>
          <p:xfrm>
            <a:off x="1916113" y="1770063"/>
            <a:ext cx="4281487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1" name="Equation" r:id="rId3" imgW="1384300" imgH="368300" progId="Equation.3">
                    <p:embed/>
                  </p:oleObj>
                </mc:Choice>
                <mc:Fallback>
                  <p:oleObj name="Equation" r:id="rId3" imgW="13843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113" y="1770063"/>
                          <a:ext cx="4281487" cy="1082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6866961" y="1971863"/>
              <a:ext cx="1244600" cy="469900"/>
              <a:chOff x="3440" y="1472"/>
              <a:chExt cx="784" cy="296"/>
            </a:xfrm>
          </p:grpSpPr>
          <p:sp>
            <p:nvSpPr>
              <p:cNvPr id="8214" name="Text Box 7"/>
              <p:cNvSpPr txBox="1">
                <a:spLocks noChangeArrowheads="1"/>
              </p:cNvSpPr>
              <p:nvPr/>
            </p:nvSpPr>
            <p:spPr bwMode="auto">
              <a:xfrm>
                <a:off x="3486" y="1487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/>
                  <a:t>discrete</a:t>
                </a:r>
              </a:p>
            </p:txBody>
          </p:sp>
          <p:sp>
            <p:nvSpPr>
              <p:cNvPr id="8215" name="Rectangle 11"/>
              <p:cNvSpPr>
                <a:spLocks noChangeArrowheads="1"/>
              </p:cNvSpPr>
              <p:nvPr/>
            </p:nvSpPr>
            <p:spPr bwMode="auto">
              <a:xfrm>
                <a:off x="3440" y="1472"/>
                <a:ext cx="784" cy="29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684463" y="2871788"/>
            <a:ext cx="5470424" cy="1412875"/>
            <a:chOff x="2684463" y="2871788"/>
            <a:chExt cx="5470424" cy="1412875"/>
          </a:xfrm>
        </p:grpSpPr>
        <p:graphicFrame>
          <p:nvGraphicFramePr>
            <p:cNvPr id="819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455969"/>
                </p:ext>
              </p:extLst>
            </p:nvPr>
          </p:nvGraphicFramePr>
          <p:xfrm>
            <a:off x="2684463" y="2871788"/>
            <a:ext cx="3109912" cy="1412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2" name="Equation" r:id="rId5" imgW="977900" imgH="457200" progId="Equation.3">
                    <p:embed/>
                  </p:oleObj>
                </mc:Choice>
                <mc:Fallback>
                  <p:oleObj name="Equation" r:id="rId5" imgW="977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463" y="2871788"/>
                          <a:ext cx="3109912" cy="1412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6" name="Group 55"/>
            <p:cNvGrpSpPr>
              <a:grpSpLocks/>
            </p:cNvGrpSpPr>
            <p:nvPr/>
          </p:nvGrpSpPr>
          <p:grpSpPr bwMode="auto">
            <a:xfrm>
              <a:off x="6580087" y="3361203"/>
              <a:ext cx="1574800" cy="482600"/>
              <a:chOff x="3600" y="2752"/>
              <a:chExt cx="992" cy="304"/>
            </a:xfrm>
          </p:grpSpPr>
          <p:sp>
            <p:nvSpPr>
              <p:cNvPr id="8212" name="Text Box 8"/>
              <p:cNvSpPr txBox="1">
                <a:spLocks noChangeArrowheads="1"/>
              </p:cNvSpPr>
              <p:nvPr/>
            </p:nvSpPr>
            <p:spPr bwMode="auto">
              <a:xfrm>
                <a:off x="3648" y="2784"/>
                <a:ext cx="8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/>
                  <a:t>continuous</a:t>
                </a:r>
              </a:p>
            </p:txBody>
          </p:sp>
          <p:sp>
            <p:nvSpPr>
              <p:cNvPr id="8213" name="Rectangle 12"/>
              <p:cNvSpPr>
                <a:spLocks noChangeArrowheads="1"/>
              </p:cNvSpPr>
              <p:nvPr/>
            </p:nvSpPr>
            <p:spPr bwMode="auto">
              <a:xfrm>
                <a:off x="3600" y="2752"/>
                <a:ext cx="992" cy="30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8" name="Text Box 47"/>
          <p:cNvSpPr txBox="1">
            <a:spLocks noChangeArrowheads="1"/>
          </p:cNvSpPr>
          <p:nvPr/>
        </p:nvSpPr>
        <p:spPr bwMode="auto">
          <a:xfrm>
            <a:off x="487082" y="2750617"/>
            <a:ext cx="1771388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dirty="0">
                <a:solidFill>
                  <a:schemeClr val="accent1"/>
                </a:solidFill>
              </a:rPr>
              <a:t>average </a:t>
            </a:r>
          </a:p>
          <a:p>
            <a:pPr eaLnBrk="1" hangingPunct="1"/>
            <a:r>
              <a:rPr lang="en-GB" sz="2400" dirty="0">
                <a:solidFill>
                  <a:schemeClr val="accent1"/>
                </a:solidFill>
              </a:rPr>
              <a:t>value if</a:t>
            </a:r>
          </a:p>
          <a:p>
            <a:pPr eaLnBrk="1" hangingPunct="1"/>
            <a:r>
              <a:rPr lang="en-GB" sz="2400" dirty="0">
                <a:solidFill>
                  <a:schemeClr val="accent1"/>
                </a:solidFill>
              </a:rPr>
              <a:t>we observe </a:t>
            </a:r>
          </a:p>
          <a:p>
            <a:pPr eaLnBrk="1" hangingPunct="1"/>
            <a:r>
              <a:rPr lang="ja-JP" altLang="en-GB" sz="2400" dirty="0">
                <a:solidFill>
                  <a:schemeClr val="accent1"/>
                </a:solidFill>
              </a:rPr>
              <a:t>‘</a:t>
            </a:r>
            <a:r>
              <a:rPr lang="en-GB" sz="2400" dirty="0">
                <a:solidFill>
                  <a:schemeClr val="accent1"/>
                </a:solidFill>
              </a:rPr>
              <a:t>for ever</a:t>
            </a:r>
            <a:r>
              <a:rPr lang="ja-JP" altLang="en-GB" sz="2400" dirty="0">
                <a:solidFill>
                  <a:schemeClr val="accent1"/>
                </a:solidFill>
              </a:rPr>
              <a:t>’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4188" y="4568825"/>
            <a:ext cx="7921625" cy="1236663"/>
            <a:chOff x="484188" y="4568825"/>
            <a:chExt cx="7921625" cy="1236663"/>
          </a:xfrm>
        </p:grpSpPr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853018"/>
                </p:ext>
              </p:extLst>
            </p:nvPr>
          </p:nvGraphicFramePr>
          <p:xfrm>
            <a:off x="4518025" y="4568825"/>
            <a:ext cx="3887788" cy="1236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3" name="Equation" r:id="rId7" imgW="1473200" imgH="457200" progId="Equation.3">
                    <p:embed/>
                  </p:oleObj>
                </mc:Choice>
                <mc:Fallback>
                  <p:oleObj name="Equation" r:id="rId7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025" y="4568825"/>
                          <a:ext cx="3887788" cy="1236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3012426"/>
                </p:ext>
              </p:extLst>
            </p:nvPr>
          </p:nvGraphicFramePr>
          <p:xfrm>
            <a:off x="484188" y="5130800"/>
            <a:ext cx="22034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4" name="Equation" r:id="rId9" imgW="1016000" imgH="241300" progId="Equation.3">
                    <p:embed/>
                  </p:oleObj>
                </mc:Choice>
                <mc:Fallback>
                  <p:oleObj name="Equation" r:id="rId9" imgW="1016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88" y="5130800"/>
                          <a:ext cx="2203450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698966" y="4601883"/>
              <a:ext cx="1872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Given sample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4728000"/>
              <a:ext cx="1128133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4F81BD"/>
                  </a:solidFill>
                </a:rPr>
                <a:t>Sample</a:t>
              </a:r>
            </a:p>
            <a:p>
              <a:r>
                <a:rPr lang="en-US" sz="2400" b="1" dirty="0" smtClean="0">
                  <a:solidFill>
                    <a:srgbClr val="4F81BD"/>
                  </a:solidFill>
                </a:rPr>
                <a:t>mean</a:t>
              </a:r>
              <a:endParaRPr lang="en-US" sz="2400" b="1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73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9238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31417B-FA8B-2340-96BA-A38558507CED}" type="slidenum">
              <a:rPr lang="en-GB"/>
              <a:pPr eaLnBrk="1" hangingPunct="1"/>
              <a:t>14</a:t>
            </a:fld>
            <a:endParaRPr lang="en-GB"/>
          </a:p>
        </p:txBody>
      </p:sp>
      <p:sp>
        <p:nvSpPr>
          <p:cNvPr id="8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2"/>
                </a:solidFill>
                <a:latin typeface="Arial" charset="0"/>
              </a:rPr>
              <a:t>Variance</a:t>
            </a:r>
            <a:endParaRPr lang="en-GB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2038" y="1180638"/>
            <a:ext cx="7474789" cy="1812506"/>
            <a:chOff x="1062038" y="1180638"/>
            <a:chExt cx="7474789" cy="1812506"/>
          </a:xfrm>
        </p:grpSpPr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7292227" y="1180638"/>
              <a:ext cx="1244600" cy="469900"/>
              <a:chOff x="3440" y="1472"/>
              <a:chExt cx="784" cy="296"/>
            </a:xfrm>
          </p:grpSpPr>
          <p:sp>
            <p:nvSpPr>
              <p:cNvPr id="8214" name="Text Box 7"/>
              <p:cNvSpPr txBox="1">
                <a:spLocks noChangeArrowheads="1"/>
              </p:cNvSpPr>
              <p:nvPr/>
            </p:nvSpPr>
            <p:spPr bwMode="auto">
              <a:xfrm>
                <a:off x="3486" y="1487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/>
                  <a:t>discrete</a:t>
                </a:r>
              </a:p>
            </p:txBody>
          </p:sp>
          <p:sp>
            <p:nvSpPr>
              <p:cNvPr id="8215" name="Rectangle 11"/>
              <p:cNvSpPr>
                <a:spLocks noChangeArrowheads="1"/>
              </p:cNvSpPr>
              <p:nvPr/>
            </p:nvSpPr>
            <p:spPr bwMode="auto">
              <a:xfrm>
                <a:off x="3440" y="1472"/>
                <a:ext cx="784" cy="29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8197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326003"/>
                </p:ext>
              </p:extLst>
            </p:nvPr>
          </p:nvGraphicFramePr>
          <p:xfrm>
            <a:off x="1062038" y="1699331"/>
            <a:ext cx="7140575" cy="1293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Equation" r:id="rId3" imgW="2235200" imgH="368300" progId="Equation.3">
                    <p:embed/>
                  </p:oleObj>
                </mc:Choice>
                <mc:Fallback>
                  <p:oleObj name="Equation" r:id="rId3" imgW="22352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038" y="1699331"/>
                          <a:ext cx="7140575" cy="1293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2436812" y="2856478"/>
            <a:ext cx="6370451" cy="1449013"/>
            <a:chOff x="2436812" y="2856478"/>
            <a:chExt cx="6370451" cy="1449013"/>
          </a:xfrm>
        </p:grpSpPr>
        <p:grpSp>
          <p:nvGrpSpPr>
            <p:cNvPr id="8206" name="Group 55"/>
            <p:cNvGrpSpPr>
              <a:grpSpLocks/>
            </p:cNvGrpSpPr>
            <p:nvPr/>
          </p:nvGrpSpPr>
          <p:grpSpPr bwMode="auto">
            <a:xfrm>
              <a:off x="7232463" y="3392023"/>
              <a:ext cx="1574800" cy="482600"/>
              <a:chOff x="3600" y="2752"/>
              <a:chExt cx="992" cy="304"/>
            </a:xfrm>
          </p:grpSpPr>
          <p:sp>
            <p:nvSpPr>
              <p:cNvPr id="8212" name="Text Box 8"/>
              <p:cNvSpPr txBox="1">
                <a:spLocks noChangeArrowheads="1"/>
              </p:cNvSpPr>
              <p:nvPr/>
            </p:nvSpPr>
            <p:spPr bwMode="auto">
              <a:xfrm>
                <a:off x="3648" y="2784"/>
                <a:ext cx="8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/>
                  <a:t>continuous</a:t>
                </a:r>
              </a:p>
            </p:txBody>
          </p:sp>
          <p:sp>
            <p:nvSpPr>
              <p:cNvPr id="8213" name="Rectangle 12"/>
              <p:cNvSpPr>
                <a:spLocks noChangeArrowheads="1"/>
              </p:cNvSpPr>
              <p:nvPr/>
            </p:nvSpPr>
            <p:spPr bwMode="auto">
              <a:xfrm>
                <a:off x="3600" y="2752"/>
                <a:ext cx="992" cy="30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819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023530"/>
                </p:ext>
              </p:extLst>
            </p:nvPr>
          </p:nvGraphicFramePr>
          <p:xfrm>
            <a:off x="2436812" y="2856478"/>
            <a:ext cx="4570412" cy="144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Equation" r:id="rId5" imgW="1447800" imgH="457200" progId="Equation.3">
                    <p:embed/>
                  </p:oleObj>
                </mc:Choice>
                <mc:Fallback>
                  <p:oleObj name="Equation" r:id="rId5" imgW="1447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812" y="2856478"/>
                          <a:ext cx="4570412" cy="1449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8" name="Text Box 47"/>
          <p:cNvSpPr txBox="1">
            <a:spLocks noChangeArrowheads="1"/>
          </p:cNvSpPr>
          <p:nvPr/>
        </p:nvSpPr>
        <p:spPr bwMode="auto">
          <a:xfrm>
            <a:off x="306854" y="2703934"/>
            <a:ext cx="1503969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dirty="0" smtClean="0">
                <a:solidFill>
                  <a:srgbClr val="4F81BD"/>
                </a:solidFill>
              </a:rPr>
              <a:t>Expected deviation from the mean</a:t>
            </a:r>
            <a:endParaRPr lang="en-GB" sz="2400" dirty="0">
              <a:solidFill>
                <a:srgbClr val="4F81B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54824" y="5519368"/>
            <a:ext cx="5005297" cy="681034"/>
            <a:chOff x="3854824" y="5519368"/>
            <a:chExt cx="5005297" cy="681034"/>
          </a:xfrm>
        </p:grpSpPr>
        <p:sp>
          <p:nvSpPr>
            <p:cNvPr id="26" name="TextBox 16"/>
            <p:cNvSpPr txBox="1">
              <a:spLocks noChangeArrowheads="1"/>
            </p:cNvSpPr>
            <p:nvPr/>
          </p:nvSpPr>
          <p:spPr bwMode="auto">
            <a:xfrm>
              <a:off x="4545296" y="5800352"/>
              <a:ext cx="4314825" cy="4000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Gives unbiased estimate of variance</a:t>
              </a:r>
            </a:p>
          </p:txBody>
        </p:sp>
        <p:cxnSp>
          <p:nvCxnSpPr>
            <p:cNvPr id="4" name="Straight Arrow Connector 3"/>
            <p:cNvCxnSpPr>
              <a:stCxn id="26" idx="1"/>
            </p:cNvCxnSpPr>
            <p:nvPr/>
          </p:nvCxnSpPr>
          <p:spPr>
            <a:xfrm flipH="1" flipV="1">
              <a:off x="3854824" y="5519368"/>
              <a:ext cx="690472" cy="4810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2075" y="4438650"/>
            <a:ext cx="8412163" cy="1775742"/>
            <a:chOff x="92075" y="4438650"/>
            <a:chExt cx="8412163" cy="1775742"/>
          </a:xfrm>
        </p:grpSpPr>
        <p:graphicFrame>
          <p:nvGraphicFramePr>
            <p:cNvPr id="2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711760"/>
                </p:ext>
              </p:extLst>
            </p:nvPr>
          </p:nvGraphicFramePr>
          <p:xfrm>
            <a:off x="2346325" y="4438650"/>
            <a:ext cx="6157913" cy="1112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7" imgW="2120900" imgH="457200" progId="Equation.3">
                    <p:embed/>
                  </p:oleObj>
                </mc:Choice>
                <mc:Fallback>
                  <p:oleObj name="Equation" r:id="rId7" imgW="2120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325" y="4438650"/>
                          <a:ext cx="6157913" cy="1112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401908"/>
                </p:ext>
              </p:extLst>
            </p:nvPr>
          </p:nvGraphicFramePr>
          <p:xfrm>
            <a:off x="92075" y="5062538"/>
            <a:ext cx="2203450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Equation" r:id="rId9" imgW="1016000" imgH="241300" progId="Equation.3">
                    <p:embed/>
                  </p:oleObj>
                </mc:Choice>
                <mc:Fallback>
                  <p:oleObj name="Equation" r:id="rId9" imgW="1016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75" y="5062538"/>
                          <a:ext cx="2203450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306854" y="4533250"/>
              <a:ext cx="1872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Given sample</a:t>
              </a:r>
              <a:endParaRPr lang="en-US" sz="2400" dirty="0"/>
            </a:p>
          </p:txBody>
        </p:sp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306854" y="5752727"/>
              <a:ext cx="2614117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b="1" dirty="0" smtClean="0">
                  <a:solidFill>
                    <a:srgbClr val="4F81BD"/>
                  </a:solidFill>
                </a:rPr>
                <a:t>Sample variance</a:t>
              </a:r>
              <a:endParaRPr lang="en-GB" sz="24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401849" y="5178778"/>
              <a:ext cx="188951" cy="573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6854" y="274638"/>
            <a:ext cx="8553267" cy="2110140"/>
            <a:chOff x="306854" y="274638"/>
            <a:chExt cx="8553267" cy="2110140"/>
          </a:xfrm>
        </p:grpSpPr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306854" y="521033"/>
              <a:ext cx="1503969" cy="83099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dirty="0" smtClean="0">
                  <a:solidFill>
                    <a:srgbClr val="4F81BD"/>
                  </a:solidFill>
                </a:rPr>
                <a:t>Standard</a:t>
              </a:r>
            </a:p>
            <a:p>
              <a:pPr eaLnBrk="1" hangingPunct="1"/>
              <a:r>
                <a:rPr lang="en-GB" sz="2400" dirty="0" smtClean="0">
                  <a:solidFill>
                    <a:srgbClr val="4F81BD"/>
                  </a:solidFill>
                </a:rPr>
                <a:t>deviation</a:t>
              </a:r>
              <a:endParaRPr lang="en-GB" sz="2400" dirty="0">
                <a:solidFill>
                  <a:srgbClr val="4F81BD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76149" y="1989667"/>
              <a:ext cx="433740" cy="395111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33" idx="2"/>
            </p:cNvCxnSpPr>
            <p:nvPr/>
          </p:nvCxnSpPr>
          <p:spPr>
            <a:xfrm>
              <a:off x="1058839" y="1352030"/>
              <a:ext cx="140605" cy="6376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86538"/>
                </p:ext>
              </p:extLst>
            </p:nvPr>
          </p:nvGraphicFramePr>
          <p:xfrm>
            <a:off x="6385208" y="274638"/>
            <a:ext cx="247491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name="Equation" r:id="rId11" imgW="800100" imgH="228600" progId="Equation.3">
                    <p:embed/>
                  </p:oleObj>
                </mc:Choice>
                <mc:Fallback>
                  <p:oleObj name="Equation" r:id="rId11" imgW="800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208" y="274638"/>
                          <a:ext cx="2474913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40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Scaling and Adding RVs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4199" y="1416757"/>
            <a:ext cx="8229600" cy="4525963"/>
          </a:xfrm>
        </p:spPr>
        <p:txBody>
          <a:bodyPr/>
          <a:lstStyle/>
          <a:p>
            <a:r>
              <a:rPr lang="en-US" dirty="0" smtClean="0"/>
              <a:t>Given RVs      and     and scalars       and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b="1" dirty="0" smtClean="0">
                <a:solidFill>
                  <a:srgbClr val="4F81BD"/>
                </a:solidFill>
              </a:rPr>
              <a:t>independent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RVs      </a:t>
            </a:r>
            <a:r>
              <a:rPr lang="en-US" dirty="0"/>
              <a:t>and     </a:t>
            </a:r>
          </a:p>
          <a:p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09805"/>
              </p:ext>
            </p:extLst>
          </p:nvPr>
        </p:nvGraphicFramePr>
        <p:xfrm>
          <a:off x="2695358" y="1538995"/>
          <a:ext cx="513742" cy="39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3" imgW="165100" imgH="152400" progId="Equation.3">
                  <p:embed/>
                </p:oleObj>
              </mc:Choice>
              <mc:Fallback>
                <p:oleObj name="Equation" r:id="rId3" imgW="165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358" y="1538995"/>
                        <a:ext cx="513742" cy="39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33002"/>
              </p:ext>
            </p:extLst>
          </p:nvPr>
        </p:nvGraphicFramePr>
        <p:xfrm>
          <a:off x="3891306" y="1538994"/>
          <a:ext cx="434829" cy="39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5" imgW="139700" imgH="152400" progId="Equation.3">
                  <p:embed/>
                </p:oleObj>
              </mc:Choice>
              <mc:Fallback>
                <p:oleObj name="Equation" r:id="rId5" imgW="1397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306" y="1538994"/>
                        <a:ext cx="434829" cy="39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66071"/>
              </p:ext>
            </p:extLst>
          </p:nvPr>
        </p:nvGraphicFramePr>
        <p:xfrm>
          <a:off x="6278563" y="1597025"/>
          <a:ext cx="3952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7" imgW="127000" imgH="139700" progId="Equation.3">
                  <p:embed/>
                </p:oleObj>
              </mc:Choice>
              <mc:Fallback>
                <p:oleObj name="Equation" r:id="rId7" imgW="1270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1597025"/>
                        <a:ext cx="3952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179"/>
              </p:ext>
            </p:extLst>
          </p:nvPr>
        </p:nvGraphicFramePr>
        <p:xfrm>
          <a:off x="7492294" y="1505480"/>
          <a:ext cx="3952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9" imgW="127000" imgH="177800" progId="Equation.3">
                  <p:embed/>
                </p:oleObj>
              </mc:Choice>
              <mc:Fallback>
                <p:oleObj name="Equation" r:id="rId9" imgW="127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294" y="1505480"/>
                        <a:ext cx="3952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18968"/>
              </p:ext>
            </p:extLst>
          </p:nvPr>
        </p:nvGraphicFramePr>
        <p:xfrm>
          <a:off x="1751013" y="2294116"/>
          <a:ext cx="55387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11" imgW="1790700" imgH="203200" progId="Equation.3">
                  <p:embed/>
                </p:oleObj>
              </mc:Choice>
              <mc:Fallback>
                <p:oleObj name="Equation" r:id="rId11" imgW="1790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294116"/>
                        <a:ext cx="553878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78867" y="3285949"/>
            <a:ext cx="1602555" cy="396782"/>
            <a:chOff x="4978867" y="3285949"/>
            <a:chExt cx="1602555" cy="396782"/>
          </a:xfrm>
        </p:grpSpPr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235332"/>
                </p:ext>
              </p:extLst>
            </p:nvPr>
          </p:nvGraphicFramePr>
          <p:xfrm>
            <a:off x="4978867" y="3285950"/>
            <a:ext cx="513742" cy="396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0" name="Equation" r:id="rId13" imgW="165100" imgH="152400" progId="Equation.3">
                    <p:embed/>
                  </p:oleObj>
                </mc:Choice>
                <mc:Fallback>
                  <p:oleObj name="Equation" r:id="rId13" imgW="1651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867" y="3285950"/>
                          <a:ext cx="513742" cy="396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502072"/>
                </p:ext>
              </p:extLst>
            </p:nvPr>
          </p:nvGraphicFramePr>
          <p:xfrm>
            <a:off x="6146593" y="3285949"/>
            <a:ext cx="434829" cy="396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1" name="Equation" r:id="rId14" imgW="139700" imgH="152400" progId="Equation.3">
                    <p:embed/>
                  </p:oleObj>
                </mc:Choice>
                <mc:Fallback>
                  <p:oleObj name="Equation" r:id="rId14" imgW="1397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6593" y="3285949"/>
                          <a:ext cx="434829" cy="396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71913"/>
              </p:ext>
            </p:extLst>
          </p:nvPr>
        </p:nvGraphicFramePr>
        <p:xfrm>
          <a:off x="1033110" y="4540598"/>
          <a:ext cx="70326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" name="Equation" r:id="rId15" imgW="2273300" imgH="228600" progId="Equation.3">
                  <p:embed/>
                </p:oleObj>
              </mc:Choice>
              <mc:Fallback>
                <p:oleObj name="Equation" r:id="rId15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110" y="4540598"/>
                        <a:ext cx="70326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63470"/>
              </p:ext>
            </p:extLst>
          </p:nvPr>
        </p:nvGraphicFramePr>
        <p:xfrm>
          <a:off x="2527300" y="3928005"/>
          <a:ext cx="38100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" name="Equation" r:id="rId17" imgW="1231900" imgH="203200" progId="Equation.3">
                  <p:embed/>
                </p:oleObj>
              </mc:Choice>
              <mc:Fallback>
                <p:oleObj name="Equation" r:id="rId17" imgW="1231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928005"/>
                        <a:ext cx="38100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242107"/>
              </p:ext>
            </p:extLst>
          </p:nvPr>
        </p:nvGraphicFramePr>
        <p:xfrm>
          <a:off x="1039813" y="5340175"/>
          <a:ext cx="72691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" name="Equation" r:id="rId19" imgW="2349500" imgH="228600" progId="Equation.3">
                  <p:embed/>
                </p:oleObj>
              </mc:Choice>
              <mc:Fallback>
                <p:oleObj name="Equation" r:id="rId19" imgW="234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5340175"/>
                        <a:ext cx="72691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49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Bernoulli Distribution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value random variable, e.g.</a:t>
            </a:r>
          </a:p>
          <a:p>
            <a:pPr lvl="1">
              <a:spcBef>
                <a:spcPts val="1824"/>
              </a:spcBef>
            </a:pPr>
            <a:r>
              <a:rPr lang="en-US" dirty="0"/>
              <a:t>p</a:t>
            </a:r>
            <a:r>
              <a:rPr lang="en-US" dirty="0" smtClean="0"/>
              <a:t>robability     of being 1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              of being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14259"/>
              </p:ext>
            </p:extLst>
          </p:nvPr>
        </p:nvGraphicFramePr>
        <p:xfrm>
          <a:off x="2863144" y="2434166"/>
          <a:ext cx="393228" cy="44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3" imgW="139700" imgH="165100" progId="Equation.3">
                  <p:embed/>
                </p:oleObj>
              </mc:Choice>
              <mc:Fallback>
                <p:oleObj name="Equation" r:id="rId3" imgW="139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44" y="2434166"/>
                        <a:ext cx="393228" cy="442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69928"/>
              </p:ext>
            </p:extLst>
          </p:nvPr>
        </p:nvGraphicFramePr>
        <p:xfrm>
          <a:off x="2891366" y="2876547"/>
          <a:ext cx="1116189" cy="51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5" imgW="419100" imgH="203200" progId="Equation.3">
                  <p:embed/>
                </p:oleObj>
              </mc:Choice>
              <mc:Fallback>
                <p:oleObj name="Equation" r:id="rId5" imgW="419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66" y="2876547"/>
                        <a:ext cx="1116189" cy="514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108707" y="1619955"/>
            <a:ext cx="1513183" cy="2359483"/>
            <a:chOff x="7376816" y="274638"/>
            <a:chExt cx="1513183" cy="23594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6816" y="274638"/>
              <a:ext cx="1513183" cy="16947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58040" y="1987790"/>
              <a:ext cx="102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Jacob</a:t>
              </a:r>
            </a:p>
            <a:p>
              <a:pPr algn="ctr"/>
              <a:r>
                <a:rPr lang="en-US" dirty="0" smtClean="0"/>
                <a:t>Bernoulli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7535" y="4343400"/>
            <a:ext cx="1846263" cy="1369431"/>
            <a:chOff x="857535" y="4343400"/>
            <a:chExt cx="1846263" cy="1369431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429638"/>
                </p:ext>
              </p:extLst>
            </p:nvPr>
          </p:nvGraphicFramePr>
          <p:xfrm>
            <a:off x="896938" y="4343400"/>
            <a:ext cx="149225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7" name="Equation" r:id="rId8" imgW="482600" imgH="203200" progId="Equation.3">
                    <p:embed/>
                  </p:oleObj>
                </mc:Choice>
                <mc:Fallback>
                  <p:oleObj name="Equation" r:id="rId8" imgW="482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938" y="4343400"/>
                          <a:ext cx="1492250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4277"/>
                </p:ext>
              </p:extLst>
            </p:nvPr>
          </p:nvGraphicFramePr>
          <p:xfrm>
            <a:off x="857535" y="5114344"/>
            <a:ext cx="1846263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8" name="Equation" r:id="rId10" imgW="596900" imgH="203200" progId="Equation.3">
                    <p:embed/>
                  </p:oleObj>
                </mc:Choice>
                <mc:Fallback>
                  <p:oleObj name="Equation" r:id="rId10" imgW="596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535" y="5114344"/>
                          <a:ext cx="1846263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720020" y="3599474"/>
            <a:ext cx="4717167" cy="632515"/>
            <a:chOff x="720020" y="3599474"/>
            <a:chExt cx="4717167" cy="632515"/>
          </a:xfrm>
        </p:grpSpPr>
        <p:graphicFrame>
          <p:nvGraphicFramePr>
            <p:cNvPr id="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3078237"/>
                </p:ext>
              </p:extLst>
            </p:nvPr>
          </p:nvGraphicFramePr>
          <p:xfrm>
            <a:off x="720020" y="3599474"/>
            <a:ext cx="1649413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9" name="Equation" r:id="rId12" imgW="533400" imgH="203200" progId="Equation.3">
                    <p:embed/>
                  </p:oleObj>
                </mc:Choice>
                <mc:Fallback>
                  <p:oleObj name="Equation" r:id="rId12" imgW="533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020" y="3599474"/>
                          <a:ext cx="1649413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227907"/>
                </p:ext>
              </p:extLst>
            </p:nvPr>
          </p:nvGraphicFramePr>
          <p:xfrm>
            <a:off x="2806700" y="3633501"/>
            <a:ext cx="2630487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0" name="Equation" r:id="rId14" imgW="850900" imgH="203200" progId="Equation.3">
                    <p:embed/>
                  </p:oleObj>
                </mc:Choice>
                <mc:Fallback>
                  <p:oleObj name="Equation" r:id="rId14" imgW="850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700" y="3633501"/>
                          <a:ext cx="2630487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/>
          <p:nvPr/>
        </p:nvGrpSpPr>
        <p:grpSpPr>
          <a:xfrm>
            <a:off x="4929113" y="4272314"/>
            <a:ext cx="3362575" cy="1644299"/>
            <a:chOff x="4929113" y="4272314"/>
            <a:chExt cx="3362575" cy="164429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01843" y="4451856"/>
              <a:ext cx="0" cy="1202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4127" y="5575503"/>
              <a:ext cx="262846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8815653"/>
                </p:ext>
              </p:extLst>
            </p:nvPr>
          </p:nvGraphicFramePr>
          <p:xfrm>
            <a:off x="5794551" y="4272314"/>
            <a:ext cx="674687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1" name="Equation" r:id="rId16" imgW="368300" imgH="215900" progId="Equation.3">
                    <p:embed/>
                  </p:oleObj>
                </mc:Choice>
                <mc:Fallback>
                  <p:oleObj name="Equation" r:id="rId16" imgW="368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794551" y="4272314"/>
                          <a:ext cx="674687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/>
            <p:nvPr/>
          </p:nvCxnSpPr>
          <p:spPr>
            <a:xfrm flipV="1">
              <a:off x="5601843" y="5246581"/>
              <a:ext cx="0" cy="3289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5587999" y="4868332"/>
              <a:ext cx="1989667" cy="395111"/>
            </a:xfrm>
            <a:custGeom>
              <a:avLst/>
              <a:gdLst>
                <a:gd name="connsiteX0" fmla="*/ 0 w 1989667"/>
                <a:gd name="connsiteY0" fmla="*/ 395111 h 395111"/>
                <a:gd name="connsiteX1" fmla="*/ 1326445 w 1989667"/>
                <a:gd name="connsiteY1" fmla="*/ 395111 h 395111"/>
                <a:gd name="connsiteX2" fmla="*/ 1326445 w 1989667"/>
                <a:gd name="connsiteY2" fmla="*/ 14111 h 395111"/>
                <a:gd name="connsiteX3" fmla="*/ 1989667 w 1989667"/>
                <a:gd name="connsiteY3" fmla="*/ 0 h 395111"/>
                <a:gd name="connsiteX4" fmla="*/ 1989667 w 1989667"/>
                <a:gd name="connsiteY4" fmla="*/ 0 h 39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667" h="395111">
                  <a:moveTo>
                    <a:pt x="0" y="395111"/>
                  </a:moveTo>
                  <a:lnTo>
                    <a:pt x="1326445" y="395111"/>
                  </a:lnTo>
                  <a:lnTo>
                    <a:pt x="1326445" y="14111"/>
                  </a:lnTo>
                  <a:lnTo>
                    <a:pt x="1989667" y="0"/>
                  </a:lnTo>
                  <a:lnTo>
                    <a:pt x="1989667" y="0"/>
                  </a:lnTo>
                </a:path>
              </a:pathLst>
            </a:cu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58780" y="55411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54682" y="554728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332313"/>
                </p:ext>
              </p:extLst>
            </p:nvPr>
          </p:nvGraphicFramePr>
          <p:xfrm>
            <a:off x="7734476" y="4632676"/>
            <a:ext cx="55721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2" name="Equation" r:id="rId18" imgW="304800" imgH="203200" progId="Equation.3">
                    <p:embed/>
                  </p:oleObj>
                </mc:Choice>
                <mc:Fallback>
                  <p:oleObj name="Equation" r:id="rId18" imgW="304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34476" y="4632676"/>
                          <a:ext cx="557212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Connector 33"/>
            <p:cNvCxnSpPr>
              <a:stCxn id="26" idx="2"/>
            </p:cNvCxnSpPr>
            <p:nvPr/>
          </p:nvCxnSpPr>
          <p:spPr>
            <a:xfrm flipH="1" flipV="1">
              <a:off x="5454682" y="4874307"/>
              <a:ext cx="1459762" cy="8136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73488" y="4627222"/>
              <a:ext cx="402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p</a:t>
              </a:r>
              <a:endParaRPr lang="en-US" sz="2000" i="1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9113" y="5006944"/>
              <a:ext cx="766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(1-p)</a:t>
              </a:r>
              <a:endParaRPr lang="en-US" sz="2000" i="1" dirty="0">
                <a:latin typeface="Times"/>
                <a:cs typeface="Time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911354" y="4874307"/>
              <a:ext cx="0" cy="701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392268" y="4424713"/>
            <a:ext cx="1824541" cy="1288119"/>
            <a:chOff x="2392268" y="4424713"/>
            <a:chExt cx="1824541" cy="1288119"/>
          </a:xfrm>
        </p:grpSpPr>
        <p:graphicFrame>
          <p:nvGraphicFramePr>
            <p:cNvPr id="3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034956"/>
                </p:ext>
              </p:extLst>
            </p:nvPr>
          </p:nvGraphicFramePr>
          <p:xfrm>
            <a:off x="2392268" y="4424713"/>
            <a:ext cx="4318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3" name="Equation" r:id="rId20" imgW="139700" imgH="165100" progId="Equation.3">
                    <p:embed/>
                  </p:oleObj>
                </mc:Choice>
                <mc:Fallback>
                  <p:oleObj name="Equation" r:id="rId20" imgW="139700" imgH="165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268" y="4424713"/>
                          <a:ext cx="4318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16349"/>
                </p:ext>
              </p:extLst>
            </p:nvPr>
          </p:nvGraphicFramePr>
          <p:xfrm>
            <a:off x="2645184" y="5114344"/>
            <a:ext cx="1571625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4" name="Equation" r:id="rId22" imgW="508000" imgH="203200" progId="Equation.3">
                    <p:embed/>
                  </p:oleObj>
                </mc:Choice>
                <mc:Fallback>
                  <p:oleObj name="Equation" r:id="rId22" imgW="5080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184" y="5114344"/>
                          <a:ext cx="1571625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3666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Binomial Distribution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868"/>
            <a:ext cx="8229600" cy="4525963"/>
          </a:xfrm>
        </p:spPr>
        <p:txBody>
          <a:bodyPr/>
          <a:lstStyle/>
          <a:p>
            <a:r>
              <a:rPr lang="en-US" dirty="0" smtClean="0"/>
              <a:t>RV      - number of times one value occurs in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/>
              <a:t> independent two value experiments, e.g. coin flipping </a:t>
            </a:r>
            <a:r>
              <a:rPr lang="en-US" i="1" dirty="0" smtClean="0"/>
              <a:t>H</a:t>
            </a:r>
            <a:r>
              <a:rPr lang="en-US" dirty="0" smtClean="0"/>
              <a:t> or </a:t>
            </a:r>
            <a:r>
              <a:rPr lang="en-US" i="1" dirty="0" smtClean="0"/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40927"/>
              </p:ext>
            </p:extLst>
          </p:nvPr>
        </p:nvGraphicFramePr>
        <p:xfrm>
          <a:off x="871537" y="3028850"/>
          <a:ext cx="42259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3" imgW="1524000" imgH="495300" progId="Equation.3">
                  <p:embed/>
                </p:oleObj>
              </mc:Choice>
              <mc:Fallback>
                <p:oleObj name="Equation" r:id="rId3" imgW="1524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" y="3028850"/>
                        <a:ext cx="42259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3022" y="3062112"/>
            <a:ext cx="266700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"/>
                <a:cs typeface="Arial"/>
              </a:rPr>
              <a:t>Probability of getting </a:t>
            </a:r>
            <a:r>
              <a:rPr lang="en-US" sz="2800" i="1" dirty="0" smtClean="0">
                <a:solidFill>
                  <a:schemeClr val="accent1"/>
                </a:solidFill>
                <a:latin typeface="Times"/>
                <a:cs typeface="Times"/>
              </a:rPr>
              <a:t>k</a:t>
            </a:r>
            <a:r>
              <a:rPr lang="en-US" sz="2800" dirty="0" smtClean="0">
                <a:solidFill>
                  <a:schemeClr val="accent1"/>
                </a:solidFill>
                <a:latin typeface="Arial"/>
                <a:cs typeface="Arial"/>
              </a:rPr>
              <a:t> heads in </a:t>
            </a:r>
            <a:r>
              <a:rPr lang="en-US" sz="2800" i="1" dirty="0" smtClean="0">
                <a:solidFill>
                  <a:schemeClr val="accent1"/>
                </a:solidFill>
                <a:latin typeface="Times"/>
                <a:cs typeface="Times"/>
              </a:rPr>
              <a:t>n</a:t>
            </a:r>
            <a:r>
              <a:rPr lang="en-US" sz="2800" dirty="0" smtClean="0">
                <a:solidFill>
                  <a:schemeClr val="accent1"/>
                </a:solidFill>
                <a:latin typeface="Arial"/>
                <a:cs typeface="Arial"/>
              </a:rPr>
              <a:t> flips</a:t>
            </a:r>
            <a:endParaRPr lang="en-US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72478"/>
              </p:ext>
            </p:extLst>
          </p:nvPr>
        </p:nvGraphicFramePr>
        <p:xfrm>
          <a:off x="873044" y="4294617"/>
          <a:ext cx="1760089" cy="51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5" imgW="660400" imgH="203200" progId="Equation.3">
                  <p:embed/>
                </p:oleObj>
              </mc:Choice>
              <mc:Fallback>
                <p:oleObj name="Equation" r:id="rId5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44" y="4294617"/>
                        <a:ext cx="1760089" cy="51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664673"/>
              </p:ext>
            </p:extLst>
          </p:nvPr>
        </p:nvGraphicFramePr>
        <p:xfrm>
          <a:off x="1370629" y="1553942"/>
          <a:ext cx="513742" cy="39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7" imgW="165100" imgH="152400" progId="Equation.3">
                  <p:embed/>
                </p:oleObj>
              </mc:Choice>
              <mc:Fallback>
                <p:oleObj name="Equation" r:id="rId7" imgW="165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629" y="1553942"/>
                        <a:ext cx="513742" cy="39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99837"/>
              </p:ext>
            </p:extLst>
          </p:nvPr>
        </p:nvGraphicFramePr>
        <p:xfrm>
          <a:off x="871537" y="4933332"/>
          <a:ext cx="3353859" cy="56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9" imgW="1155700" imgH="203200" progId="Equation.3">
                  <p:embed/>
                </p:oleObj>
              </mc:Choice>
              <mc:Fallback>
                <p:oleObj name="Equation" r:id="rId9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" y="4933332"/>
                        <a:ext cx="3353859" cy="56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124200" y="4294617"/>
            <a:ext cx="5533647" cy="1038802"/>
            <a:chOff x="3124200" y="4294617"/>
            <a:chExt cx="5533647" cy="1038802"/>
          </a:xfrm>
        </p:grpSpPr>
        <p:sp>
          <p:nvSpPr>
            <p:cNvPr id="9" name="TextBox 8"/>
            <p:cNvSpPr txBox="1"/>
            <p:nvPr/>
          </p:nvSpPr>
          <p:spPr>
            <a:xfrm>
              <a:off x="4908509" y="4810199"/>
              <a:ext cx="3749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# of </a:t>
              </a:r>
              <a:r>
                <a:rPr lang="en-US" sz="2800" i="1" smtClean="0">
                  <a:latin typeface="Times"/>
                  <a:cs typeface="Times"/>
                </a:rPr>
                <a:t>k</a:t>
              </a:r>
              <a:r>
                <a:rPr lang="en-US" sz="2800" smtClean="0"/>
                <a:t> </a:t>
              </a:r>
              <a:r>
                <a:rPr lang="en-US" sz="2800" dirty="0" smtClean="0"/>
                <a:t>combinations in </a:t>
              </a:r>
              <a:r>
                <a:rPr lang="en-US" sz="2800" i="1" dirty="0" smtClean="0">
                  <a:latin typeface="Times"/>
                  <a:cs typeface="Times"/>
                </a:rPr>
                <a:t>n</a:t>
              </a:r>
              <a:endParaRPr lang="en-US" sz="2800" i="1" dirty="0">
                <a:latin typeface="Times"/>
                <a:cs typeface="Time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124200" y="4294617"/>
              <a:ext cx="1784309" cy="6387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8000" y="3979333"/>
            <a:ext cx="7933267" cy="2175052"/>
            <a:chOff x="508000" y="3979333"/>
            <a:chExt cx="7933267" cy="217505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2102728"/>
                </p:ext>
              </p:extLst>
            </p:nvPr>
          </p:nvGraphicFramePr>
          <p:xfrm>
            <a:off x="508000" y="5592644"/>
            <a:ext cx="7933267" cy="561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1" name="Equation" r:id="rId11" imgW="3073400" imgH="228600" progId="Equation.3">
                    <p:embed/>
                  </p:oleObj>
                </mc:Choice>
                <mc:Fallback>
                  <p:oleObj name="Equation" r:id="rId11" imgW="3073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00" y="5592644"/>
                          <a:ext cx="7933267" cy="561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 flipH="1" flipV="1">
              <a:off x="4225396" y="3979333"/>
              <a:ext cx="683113" cy="16133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49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9281" y="4196651"/>
            <a:ext cx="2802893" cy="2010424"/>
            <a:chOff x="-47696" y="3472244"/>
            <a:chExt cx="2802893" cy="2010424"/>
          </a:xfrm>
        </p:grpSpPr>
        <p:pic>
          <p:nvPicPr>
            <p:cNvPr id="7" name="Picture 6" descr="sum-hist16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14" b="23461"/>
            <a:stretch/>
          </p:blipFill>
          <p:spPr>
            <a:xfrm>
              <a:off x="-47696" y="3472244"/>
              <a:ext cx="2802893" cy="20104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7200" y="3791550"/>
              <a:ext cx="627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N=16</a:t>
              </a:r>
              <a:endParaRPr lang="en-US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62174" y="4219299"/>
            <a:ext cx="2762924" cy="2025365"/>
            <a:chOff x="2764609" y="3457303"/>
            <a:chExt cx="2762924" cy="2025365"/>
          </a:xfrm>
        </p:grpSpPr>
        <p:pic>
          <p:nvPicPr>
            <p:cNvPr id="8" name="Picture 7" descr="sum-hist100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97" b="22658"/>
            <a:stretch/>
          </p:blipFill>
          <p:spPr>
            <a:xfrm>
              <a:off x="2764609" y="3457303"/>
              <a:ext cx="2762924" cy="202536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362174" y="3765913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N=100</a:t>
              </a:r>
              <a:endParaRPr lang="en-US" sz="16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4279063"/>
            <a:ext cx="2744736" cy="1965601"/>
            <a:chOff x="5480531" y="3517067"/>
            <a:chExt cx="2744736" cy="1965601"/>
          </a:xfrm>
        </p:grpSpPr>
        <p:pic>
          <p:nvPicPr>
            <p:cNvPr id="10" name="Picture 9" descr="sum-hist1000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68" b="23093"/>
            <a:stretch/>
          </p:blipFill>
          <p:spPr>
            <a:xfrm>
              <a:off x="5480531" y="3517067"/>
              <a:ext cx="2744736" cy="196560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957268" y="3822328"/>
              <a:ext cx="8352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N=1000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9281" y="1872362"/>
            <a:ext cx="2647908" cy="1918656"/>
            <a:chOff x="-57107" y="743876"/>
            <a:chExt cx="2647908" cy="1918656"/>
          </a:xfrm>
        </p:grpSpPr>
        <p:pic>
          <p:nvPicPr>
            <p:cNvPr id="14" name="Picture 13" descr="hist8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04" b="22004"/>
            <a:stretch/>
          </p:blipFill>
          <p:spPr>
            <a:xfrm>
              <a:off x="-57107" y="743876"/>
              <a:ext cx="2647908" cy="191865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1433" y="886246"/>
              <a:ext cx="5233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N=8</a:t>
              </a:r>
              <a:endParaRPr lang="en-US" sz="16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42197" y="1872361"/>
            <a:ext cx="2777603" cy="1918657"/>
            <a:chOff x="2755197" y="743875"/>
            <a:chExt cx="2777603" cy="1918657"/>
          </a:xfrm>
        </p:grpSpPr>
        <p:pic>
          <p:nvPicPr>
            <p:cNvPr id="16" name="Picture 15" descr="hist16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65" b="22658"/>
            <a:stretch/>
          </p:blipFill>
          <p:spPr>
            <a:xfrm>
              <a:off x="2755197" y="743875"/>
              <a:ext cx="2777603" cy="191865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362174" y="886246"/>
              <a:ext cx="627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N=16</a:t>
              </a:r>
              <a:endParaRPr 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27848" y="1734784"/>
            <a:ext cx="2940761" cy="2056234"/>
            <a:chOff x="5351592" y="635576"/>
            <a:chExt cx="2940761" cy="2056234"/>
          </a:xfrm>
        </p:grpSpPr>
        <p:pic>
          <p:nvPicPr>
            <p:cNvPr id="19" name="Picture 18" descr="hist1000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58" b="23312"/>
            <a:stretch/>
          </p:blipFill>
          <p:spPr>
            <a:xfrm>
              <a:off x="5351592" y="635576"/>
              <a:ext cx="2940761" cy="205623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957268" y="886246"/>
              <a:ext cx="8352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N=1000</a:t>
              </a:r>
              <a:endParaRPr lang="en-US" sz="1600" dirty="0"/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Central Limit Theorem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860" y="1596930"/>
            <a:ext cx="219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values: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9860" y="3925191"/>
            <a:ext cx="208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sums: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0" y="1596930"/>
            <a:ext cx="1052204" cy="756356"/>
            <a:chOff x="7620000" y="1596930"/>
            <a:chExt cx="1052204" cy="756356"/>
          </a:xfrm>
        </p:grpSpPr>
        <p:sp>
          <p:nvSpPr>
            <p:cNvPr id="32" name="TextBox 31"/>
            <p:cNvSpPr txBox="1"/>
            <p:nvPr/>
          </p:nvSpPr>
          <p:spPr>
            <a:xfrm>
              <a:off x="7620000" y="1596930"/>
              <a:ext cx="10522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~uniform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2" idx="2"/>
            </p:cNvCxnSpPr>
            <p:nvPr/>
          </p:nvCxnSpPr>
          <p:spPr>
            <a:xfrm flipH="1">
              <a:off x="7918825" y="1966262"/>
              <a:ext cx="227277" cy="387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602605" y="3952088"/>
            <a:ext cx="971052" cy="756356"/>
            <a:chOff x="7602605" y="3952088"/>
            <a:chExt cx="971052" cy="756356"/>
          </a:xfrm>
        </p:grpSpPr>
        <p:sp>
          <p:nvSpPr>
            <p:cNvPr id="35" name="TextBox 34"/>
            <p:cNvSpPr txBox="1"/>
            <p:nvPr/>
          </p:nvSpPr>
          <p:spPr>
            <a:xfrm>
              <a:off x="7602605" y="3952088"/>
              <a:ext cx="97105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~normal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2"/>
            </p:cNvCxnSpPr>
            <p:nvPr/>
          </p:nvCxnSpPr>
          <p:spPr>
            <a:xfrm flipH="1">
              <a:off x="7901444" y="4321420"/>
              <a:ext cx="186687" cy="387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barchart.pdf"/>
          <p:cNvPicPr>
            <a:picLocks noChangeAspect="1"/>
          </p:cNvPicPr>
          <p:nvPr/>
        </p:nvPicPr>
        <p:blipFill rotWithShape="1">
          <a:blip r:embed="rId8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467" y="4527909"/>
            <a:ext cx="2099085" cy="16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AEAA90-1F3F-0146-8DD4-08D1C8B50623}" type="slidenum">
              <a:rPr lang="en-GB"/>
              <a:pPr eaLnBrk="1" hangingPunct="1"/>
              <a:t>3</a:t>
            </a:fld>
            <a:endParaRPr lang="en-GB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0051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C0504D"/>
                </a:solidFill>
                <a:latin typeface="Arial"/>
                <a:cs typeface="Arial"/>
              </a:rPr>
              <a:t>Random Variables</a:t>
            </a:r>
            <a:endParaRPr lang="en-GB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pic>
        <p:nvPicPr>
          <p:cNvPr id="84" name="Picture 83" descr="000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74" y="2019642"/>
            <a:ext cx="2867879" cy="245818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3533" y="1451848"/>
            <a:ext cx="1009762" cy="711338"/>
            <a:chOff x="583533" y="2232074"/>
            <a:chExt cx="1009762" cy="711338"/>
          </a:xfrm>
        </p:grpSpPr>
        <p:sp>
          <p:nvSpPr>
            <p:cNvPr id="2" name="TextBox 1"/>
            <p:cNvSpPr txBox="1"/>
            <p:nvPr/>
          </p:nvSpPr>
          <p:spPr>
            <a:xfrm>
              <a:off x="583533" y="2232074"/>
              <a:ext cx="1009762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Event</a:t>
              </a:r>
              <a:endParaRPr lang="en-US" sz="2800" dirty="0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1088414" y="2755294"/>
              <a:ext cx="330998" cy="1881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89626" y="4142471"/>
            <a:ext cx="2231374" cy="1903407"/>
            <a:chOff x="689626" y="3959412"/>
            <a:chExt cx="2231374" cy="1903407"/>
          </a:xfrm>
        </p:grpSpPr>
        <p:sp>
          <p:nvSpPr>
            <p:cNvPr id="90" name="TextBox 89"/>
            <p:cNvSpPr txBox="1"/>
            <p:nvPr/>
          </p:nvSpPr>
          <p:spPr>
            <a:xfrm>
              <a:off x="689626" y="4477824"/>
              <a:ext cx="2231374" cy="1384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Outcome      </a:t>
              </a:r>
            </a:p>
            <a:p>
              <a:r>
                <a:rPr lang="en-US" sz="2800" dirty="0" smtClean="0"/>
                <a:t>i.e. 1 of 6 possible sides</a:t>
              </a:r>
              <a:endParaRPr lang="en-US" sz="2800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1170640" y="3959412"/>
              <a:ext cx="457948" cy="5184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696935"/>
                </p:ext>
              </p:extLst>
            </p:nvPr>
          </p:nvGraphicFramePr>
          <p:xfrm>
            <a:off x="2123962" y="4520792"/>
            <a:ext cx="506413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1" name="Equation" r:id="rId4" imgW="114300" imgH="139700" progId="Equation.3">
                    <p:embed/>
                  </p:oleObj>
                </mc:Choice>
                <mc:Fallback>
                  <p:oleObj name="Equation" r:id="rId4" imgW="1143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23962" y="4520792"/>
                          <a:ext cx="506413" cy="487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413851" y="3792008"/>
            <a:ext cx="731838" cy="1395413"/>
            <a:chOff x="6188075" y="3749675"/>
            <a:chExt cx="731838" cy="1395413"/>
          </a:xfrm>
        </p:grpSpPr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280079"/>
                </p:ext>
              </p:extLst>
            </p:nvPr>
          </p:nvGraphicFramePr>
          <p:xfrm>
            <a:off x="6188075" y="4613275"/>
            <a:ext cx="731838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" name="Equation" r:id="rId6" imgW="165100" imgH="152400" progId="Equation.3">
                    <p:embed/>
                  </p:oleObj>
                </mc:Choice>
                <mc:Fallback>
                  <p:oleObj name="Equation" r:id="rId6" imgW="1651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88075" y="4613275"/>
                          <a:ext cx="731838" cy="531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>
            <a:xfrm>
              <a:off x="6553200" y="3749675"/>
              <a:ext cx="0" cy="666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93353" y="2283614"/>
            <a:ext cx="4852979" cy="3311345"/>
            <a:chOff x="3593353" y="2283614"/>
            <a:chExt cx="4852979" cy="3311345"/>
          </a:xfrm>
        </p:grpSpPr>
        <p:grpSp>
          <p:nvGrpSpPr>
            <p:cNvPr id="12" name="Group 11"/>
            <p:cNvGrpSpPr/>
            <p:nvPr/>
          </p:nvGrpSpPr>
          <p:grpSpPr>
            <a:xfrm>
              <a:off x="3954431" y="2283614"/>
              <a:ext cx="4491901" cy="1757018"/>
              <a:chOff x="3770988" y="2283614"/>
              <a:chExt cx="4491901" cy="1757018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3770988" y="3242235"/>
                <a:ext cx="1520358" cy="798397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5" name="Object 9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7599559"/>
                  </p:ext>
                </p:extLst>
              </p:nvPr>
            </p:nvGraphicFramePr>
            <p:xfrm>
              <a:off x="5935663" y="3041650"/>
              <a:ext cx="1462087" cy="708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3" name="Equation" r:id="rId8" imgW="330200" imgH="203200" progId="Equation.3">
                      <p:embed/>
                    </p:oleObj>
                  </mc:Choice>
                  <mc:Fallback>
                    <p:oleObj name="Equation" r:id="rId8" imgW="3302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935663" y="3041650"/>
                            <a:ext cx="1462087" cy="7080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" name="TextBox 95"/>
              <p:cNvSpPr txBox="1"/>
              <p:nvPr/>
            </p:nvSpPr>
            <p:spPr>
              <a:xfrm>
                <a:off x="5405484" y="2283614"/>
                <a:ext cx="2857405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Random Variable</a:t>
                </a:r>
                <a:endParaRPr lang="en-US" sz="28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593353" y="4209964"/>
              <a:ext cx="2045447" cy="1384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Mapping from sides to numbers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321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AEAA90-1F3F-0146-8DD4-08D1C8B50623}" type="slidenum">
              <a:rPr lang="en-GB"/>
              <a:pPr eaLnBrk="1" hangingPunct="1"/>
              <a:t>4</a:t>
            </a:fld>
            <a:endParaRPr lang="en-GB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2124262" y="2916583"/>
            <a:ext cx="384175" cy="6223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1500000" lon="899999" rev="0"/>
            </a:camera>
            <a:lightRig rig="legacyFlat3" dir="r"/>
          </a:scene3d>
          <a:sp3d extrusionH="3630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18443" name="Group 20"/>
          <p:cNvGrpSpPr>
            <a:grpSpLocks/>
          </p:cNvGrpSpPr>
          <p:nvPr/>
        </p:nvGrpSpPr>
        <p:grpSpPr bwMode="auto">
          <a:xfrm>
            <a:off x="1144775" y="2946745"/>
            <a:ext cx="668337" cy="514350"/>
            <a:chOff x="3641" y="3080"/>
            <a:chExt cx="447" cy="561"/>
          </a:xfrm>
        </p:grpSpPr>
        <p:sp>
          <p:nvSpPr>
            <p:cNvPr id="18501" name="Oval 18"/>
            <p:cNvSpPr>
              <a:spLocks noChangeArrowheads="1"/>
            </p:cNvSpPr>
            <p:nvPr/>
          </p:nvSpPr>
          <p:spPr bwMode="auto">
            <a:xfrm>
              <a:off x="3641" y="3529"/>
              <a:ext cx="440" cy="11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Rectangle 19"/>
            <p:cNvSpPr>
              <a:spLocks noChangeArrowheads="1"/>
            </p:cNvSpPr>
            <p:nvPr/>
          </p:nvSpPr>
          <p:spPr bwMode="auto">
            <a:xfrm>
              <a:off x="3648" y="3128"/>
              <a:ext cx="432" cy="4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Oval 14"/>
            <p:cNvSpPr>
              <a:spLocks noChangeArrowheads="1"/>
            </p:cNvSpPr>
            <p:nvPr/>
          </p:nvSpPr>
          <p:spPr bwMode="auto">
            <a:xfrm>
              <a:off x="3648" y="3080"/>
              <a:ext cx="440" cy="11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89262" y="2192683"/>
            <a:ext cx="2251075" cy="1050925"/>
            <a:chOff x="1489262" y="2192683"/>
            <a:chExt cx="2251075" cy="1050925"/>
          </a:xfrm>
        </p:grpSpPr>
        <p:grpSp>
          <p:nvGrpSpPr>
            <p:cNvPr id="18441" name="Group 12"/>
            <p:cNvGrpSpPr>
              <a:grpSpLocks/>
            </p:cNvGrpSpPr>
            <p:nvPr/>
          </p:nvGrpSpPr>
          <p:grpSpPr bwMode="auto">
            <a:xfrm>
              <a:off x="3210112" y="3010245"/>
              <a:ext cx="530225" cy="233363"/>
              <a:chOff x="2501" y="3235"/>
              <a:chExt cx="355" cy="186"/>
            </a:xfrm>
          </p:grpSpPr>
          <p:grpSp>
            <p:nvGrpSpPr>
              <p:cNvPr id="18504" name="Group 10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270" name="Oval 6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8" cy="95"/>
                </a:xfrm>
                <a:prstGeom prst="ellipse">
                  <a:avLst/>
                </a:prstGeom>
                <a:solidFill>
                  <a:srgbClr val="DF6509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507" name="AutoShape 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F650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505" name="Oval 11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4" name="Freeform 5"/>
            <p:cNvSpPr>
              <a:spLocks/>
            </p:cNvSpPr>
            <p:nvPr/>
          </p:nvSpPr>
          <p:spPr bwMode="auto">
            <a:xfrm>
              <a:off x="1489262" y="2192683"/>
              <a:ext cx="2047875" cy="833437"/>
            </a:xfrm>
            <a:custGeom>
              <a:avLst/>
              <a:gdLst>
                <a:gd name="T0" fmla="*/ 1 w 1369"/>
                <a:gd name="T1" fmla="*/ 664 h 664"/>
                <a:gd name="T2" fmla="*/ 41 w 1369"/>
                <a:gd name="T3" fmla="*/ 416 h 664"/>
                <a:gd name="T4" fmla="*/ 249 w 1369"/>
                <a:gd name="T5" fmla="*/ 152 h 664"/>
                <a:gd name="T6" fmla="*/ 713 w 1369"/>
                <a:gd name="T7" fmla="*/ 8 h 664"/>
                <a:gd name="T8" fmla="*/ 1185 w 1369"/>
                <a:gd name="T9" fmla="*/ 200 h 664"/>
                <a:gd name="T10" fmla="*/ 1369 w 1369"/>
                <a:gd name="T11" fmla="*/ 600 h 6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9"/>
                <a:gd name="T19" fmla="*/ 0 h 664"/>
                <a:gd name="T20" fmla="*/ 1369 w 1369"/>
                <a:gd name="T21" fmla="*/ 664 h 6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9" h="664">
                  <a:moveTo>
                    <a:pt x="1" y="664"/>
                  </a:moveTo>
                  <a:cubicBezTo>
                    <a:pt x="8" y="623"/>
                    <a:pt x="0" y="501"/>
                    <a:pt x="41" y="416"/>
                  </a:cubicBezTo>
                  <a:cubicBezTo>
                    <a:pt x="82" y="331"/>
                    <a:pt x="137" y="220"/>
                    <a:pt x="249" y="152"/>
                  </a:cubicBezTo>
                  <a:cubicBezTo>
                    <a:pt x="361" y="84"/>
                    <a:pt x="557" y="0"/>
                    <a:pt x="713" y="8"/>
                  </a:cubicBezTo>
                  <a:cubicBezTo>
                    <a:pt x="869" y="16"/>
                    <a:pt x="1076" y="101"/>
                    <a:pt x="1185" y="200"/>
                  </a:cubicBezTo>
                  <a:cubicBezTo>
                    <a:pt x="1294" y="299"/>
                    <a:pt x="1340" y="533"/>
                    <a:pt x="1369" y="60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Rectangle 2"/>
          <p:cNvSpPr txBox="1">
            <a:spLocks noChangeArrowheads="1"/>
          </p:cNvSpPr>
          <p:nvPr/>
        </p:nvSpPr>
        <p:spPr>
          <a:xfrm>
            <a:off x="609600" y="2776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504D"/>
                </a:solidFill>
                <a:latin typeface="Arial"/>
                <a:cs typeface="Arial"/>
              </a:rPr>
              <a:t>Random Variables</a:t>
            </a:r>
            <a:endParaRPr lang="en-GB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57839" y="1575601"/>
            <a:ext cx="2451092" cy="1797837"/>
            <a:chOff x="5857839" y="1575601"/>
            <a:chExt cx="2451092" cy="1797837"/>
          </a:xfrm>
        </p:grpSpPr>
        <p:sp>
          <p:nvSpPr>
            <p:cNvPr id="9" name="Right Arrow 8"/>
            <p:cNvSpPr/>
            <p:nvPr/>
          </p:nvSpPr>
          <p:spPr>
            <a:xfrm>
              <a:off x="5857839" y="2748438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860259"/>
                </p:ext>
              </p:extLst>
            </p:nvPr>
          </p:nvGraphicFramePr>
          <p:xfrm>
            <a:off x="7175500" y="2620963"/>
            <a:ext cx="78740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7" name="Equation" r:id="rId3" imgW="177800" imgH="215900" progId="Equation.3">
                    <p:embed/>
                  </p:oleObj>
                </mc:Choice>
                <mc:Fallback>
                  <p:oleObj name="Equation" r:id="rId3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75500" y="2620963"/>
                          <a:ext cx="787400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254373" y="1575601"/>
              <a:ext cx="10545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Fish</a:t>
              </a:r>
            </a:p>
            <a:p>
              <a:pPr algn="ctr"/>
              <a:r>
                <a:rPr lang="en-US" sz="2400" i="1" dirty="0" smtClean="0"/>
                <a:t>length</a:t>
              </a:r>
              <a:endParaRPr lang="en-US" sz="2400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3612" y="4451970"/>
            <a:ext cx="7823826" cy="1465635"/>
            <a:chOff x="883612" y="4511734"/>
            <a:chExt cx="7823826" cy="1465635"/>
          </a:xfrm>
        </p:grpSpPr>
        <p:grpSp>
          <p:nvGrpSpPr>
            <p:cNvPr id="18438" name="Group 83"/>
            <p:cNvGrpSpPr>
              <a:grpSpLocks/>
            </p:cNvGrpSpPr>
            <p:nvPr/>
          </p:nvGrpSpPr>
          <p:grpSpPr bwMode="auto">
            <a:xfrm>
              <a:off x="2486876" y="5330883"/>
              <a:ext cx="719250" cy="376057"/>
              <a:chOff x="2501" y="3235"/>
              <a:chExt cx="355" cy="186"/>
            </a:xfrm>
          </p:grpSpPr>
          <p:grpSp>
            <p:nvGrpSpPr>
              <p:cNvPr id="18512" name="Group 84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49" name="Oval 85"/>
                <p:cNvSpPr>
                  <a:spLocks noChangeArrowheads="1"/>
                </p:cNvSpPr>
                <p:nvPr/>
              </p:nvSpPr>
              <p:spPr bwMode="auto">
                <a:xfrm>
                  <a:off x="2767" y="3335"/>
                  <a:ext cx="329" cy="96"/>
                </a:xfrm>
                <a:prstGeom prst="ellipse">
                  <a:avLst/>
                </a:prstGeom>
                <a:solidFill>
                  <a:srgbClr val="808000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515" name="AutoShape 8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513" name="Oval 87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39" name="Group 78"/>
            <p:cNvGrpSpPr>
              <a:grpSpLocks/>
            </p:cNvGrpSpPr>
            <p:nvPr/>
          </p:nvGrpSpPr>
          <p:grpSpPr bwMode="auto">
            <a:xfrm>
              <a:off x="2828300" y="4997509"/>
              <a:ext cx="531812" cy="234950"/>
              <a:chOff x="2501" y="3235"/>
              <a:chExt cx="355" cy="186"/>
            </a:xfrm>
          </p:grpSpPr>
          <p:grpSp>
            <p:nvGrpSpPr>
              <p:cNvPr id="18508" name="Group 79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44" name="Oval 80"/>
                <p:cNvSpPr>
                  <a:spLocks noChangeArrowheads="1"/>
                </p:cNvSpPr>
                <p:nvPr/>
              </p:nvSpPr>
              <p:spPr bwMode="auto">
                <a:xfrm>
                  <a:off x="2767" y="3335"/>
                  <a:ext cx="329" cy="96"/>
                </a:xfrm>
                <a:prstGeom prst="ellipse">
                  <a:avLst/>
                </a:prstGeom>
                <a:solidFill>
                  <a:srgbClr val="808000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511" name="AutoShape 8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509" name="Oval 82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5" name="Rectangle 21"/>
            <p:cNvSpPr>
              <a:spLocks noChangeArrowheads="1"/>
            </p:cNvSpPr>
            <p:nvPr/>
          </p:nvSpPr>
          <p:spPr bwMode="auto">
            <a:xfrm>
              <a:off x="1863100" y="5235634"/>
              <a:ext cx="382587" cy="62388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899999" rev="0"/>
              </a:camera>
              <a:lightRig rig="legacyFlat3" dir="r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18446" name="Group 22"/>
            <p:cNvGrpSpPr>
              <a:grpSpLocks/>
            </p:cNvGrpSpPr>
            <p:nvPr/>
          </p:nvGrpSpPr>
          <p:grpSpPr bwMode="auto">
            <a:xfrm>
              <a:off x="3030725" y="5330883"/>
              <a:ext cx="448450" cy="268161"/>
              <a:chOff x="2501" y="3235"/>
              <a:chExt cx="355" cy="186"/>
            </a:xfrm>
          </p:grpSpPr>
          <p:grpSp>
            <p:nvGrpSpPr>
              <p:cNvPr id="18497" name="Group 23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288" name="Oval 24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rgbClr val="DF6509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500" name="AutoShape 2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F650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98" name="Oval 26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7" name="Group 28"/>
            <p:cNvGrpSpPr>
              <a:grpSpLocks/>
            </p:cNvGrpSpPr>
            <p:nvPr/>
          </p:nvGrpSpPr>
          <p:grpSpPr bwMode="auto">
            <a:xfrm>
              <a:off x="883612" y="5265796"/>
              <a:ext cx="668338" cy="514350"/>
              <a:chOff x="3641" y="3080"/>
              <a:chExt cx="447" cy="561"/>
            </a:xfrm>
          </p:grpSpPr>
          <p:sp>
            <p:nvSpPr>
              <p:cNvPr id="18494" name="Oval 29"/>
              <p:cNvSpPr>
                <a:spLocks noChangeArrowheads="1"/>
              </p:cNvSpPr>
              <p:nvPr/>
            </p:nvSpPr>
            <p:spPr bwMode="auto">
              <a:xfrm>
                <a:off x="3641" y="3529"/>
                <a:ext cx="440" cy="11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5" name="Rectangle 30"/>
              <p:cNvSpPr>
                <a:spLocks noChangeArrowheads="1"/>
              </p:cNvSpPr>
              <p:nvPr/>
            </p:nvSpPr>
            <p:spPr bwMode="auto">
              <a:xfrm>
                <a:off x="3648" y="3128"/>
                <a:ext cx="432" cy="44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Oval 31"/>
              <p:cNvSpPr>
                <a:spLocks noChangeArrowheads="1"/>
              </p:cNvSpPr>
              <p:nvPr/>
            </p:nvSpPr>
            <p:spPr bwMode="auto">
              <a:xfrm>
                <a:off x="3648" y="3080"/>
                <a:ext cx="440" cy="11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8" name="Freeform 32"/>
            <p:cNvSpPr>
              <a:spLocks/>
            </p:cNvSpPr>
            <p:nvPr/>
          </p:nvSpPr>
          <p:spPr bwMode="auto">
            <a:xfrm>
              <a:off x="1228100" y="4511734"/>
              <a:ext cx="2047875" cy="835025"/>
            </a:xfrm>
            <a:custGeom>
              <a:avLst/>
              <a:gdLst>
                <a:gd name="T0" fmla="*/ 1 w 1369"/>
                <a:gd name="T1" fmla="*/ 664 h 664"/>
                <a:gd name="T2" fmla="*/ 41 w 1369"/>
                <a:gd name="T3" fmla="*/ 416 h 664"/>
                <a:gd name="T4" fmla="*/ 249 w 1369"/>
                <a:gd name="T5" fmla="*/ 152 h 664"/>
                <a:gd name="T6" fmla="*/ 713 w 1369"/>
                <a:gd name="T7" fmla="*/ 8 h 664"/>
                <a:gd name="T8" fmla="*/ 1185 w 1369"/>
                <a:gd name="T9" fmla="*/ 200 h 664"/>
                <a:gd name="T10" fmla="*/ 1369 w 1369"/>
                <a:gd name="T11" fmla="*/ 600 h 6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9"/>
                <a:gd name="T19" fmla="*/ 0 h 664"/>
                <a:gd name="T20" fmla="*/ 1369 w 1369"/>
                <a:gd name="T21" fmla="*/ 664 h 6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9" h="664">
                  <a:moveTo>
                    <a:pt x="1" y="664"/>
                  </a:moveTo>
                  <a:cubicBezTo>
                    <a:pt x="8" y="623"/>
                    <a:pt x="0" y="501"/>
                    <a:pt x="41" y="416"/>
                  </a:cubicBezTo>
                  <a:cubicBezTo>
                    <a:pt x="82" y="331"/>
                    <a:pt x="137" y="220"/>
                    <a:pt x="249" y="152"/>
                  </a:cubicBezTo>
                  <a:cubicBezTo>
                    <a:pt x="361" y="84"/>
                    <a:pt x="557" y="0"/>
                    <a:pt x="713" y="8"/>
                  </a:cubicBezTo>
                  <a:cubicBezTo>
                    <a:pt x="869" y="16"/>
                    <a:pt x="1076" y="101"/>
                    <a:pt x="1185" y="200"/>
                  </a:cubicBezTo>
                  <a:cubicBezTo>
                    <a:pt x="1294" y="299"/>
                    <a:pt x="1340" y="533"/>
                    <a:pt x="1369" y="60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9" name="Group 33"/>
            <p:cNvGrpSpPr>
              <a:grpSpLocks/>
            </p:cNvGrpSpPr>
            <p:nvPr/>
          </p:nvGrpSpPr>
          <p:grpSpPr bwMode="auto">
            <a:xfrm>
              <a:off x="2925947" y="5472171"/>
              <a:ext cx="723090" cy="299661"/>
              <a:chOff x="2501" y="3235"/>
              <a:chExt cx="355" cy="186"/>
            </a:xfrm>
          </p:grpSpPr>
          <p:grpSp>
            <p:nvGrpSpPr>
              <p:cNvPr id="18490" name="Group 34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299" name="Oval 35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rgbClr val="DF6509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93" name="AutoShape 3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F650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91" name="Oval 37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0" name="Group 38"/>
            <p:cNvGrpSpPr>
              <a:grpSpLocks/>
            </p:cNvGrpSpPr>
            <p:nvPr/>
          </p:nvGrpSpPr>
          <p:grpSpPr bwMode="auto">
            <a:xfrm>
              <a:off x="3358525" y="5010209"/>
              <a:ext cx="530225" cy="234950"/>
              <a:chOff x="2501" y="3235"/>
              <a:chExt cx="355" cy="186"/>
            </a:xfrm>
          </p:grpSpPr>
          <p:grpSp>
            <p:nvGrpSpPr>
              <p:cNvPr id="18486" name="Group 39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04" name="Oval 40"/>
                <p:cNvSpPr>
                  <a:spLocks noChangeArrowheads="1"/>
                </p:cNvSpPr>
                <p:nvPr/>
              </p:nvSpPr>
              <p:spPr bwMode="auto">
                <a:xfrm>
                  <a:off x="2767" y="3335"/>
                  <a:ext cx="328" cy="96"/>
                </a:xfrm>
                <a:prstGeom prst="ellipse">
                  <a:avLst/>
                </a:prstGeom>
                <a:solidFill>
                  <a:schemeClr val="accent2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89" name="AutoShape 4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87" name="Oval 42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1" name="Group 43"/>
            <p:cNvGrpSpPr>
              <a:grpSpLocks/>
            </p:cNvGrpSpPr>
            <p:nvPr/>
          </p:nvGrpSpPr>
          <p:grpSpPr bwMode="auto">
            <a:xfrm>
              <a:off x="3993525" y="5244899"/>
              <a:ext cx="435936" cy="262197"/>
              <a:chOff x="2501" y="3235"/>
              <a:chExt cx="355" cy="186"/>
            </a:xfrm>
          </p:grpSpPr>
          <p:grpSp>
            <p:nvGrpSpPr>
              <p:cNvPr id="18482" name="Group 44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09" name="Oval 45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rgbClr val="DF6509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85" name="AutoShape 4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F650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83" name="Oval 47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2" name="Group 48"/>
            <p:cNvGrpSpPr>
              <a:grpSpLocks/>
            </p:cNvGrpSpPr>
            <p:nvPr/>
          </p:nvGrpSpPr>
          <p:grpSpPr bwMode="auto">
            <a:xfrm>
              <a:off x="3576012" y="5134034"/>
              <a:ext cx="531813" cy="233362"/>
              <a:chOff x="2501" y="3235"/>
              <a:chExt cx="355" cy="186"/>
            </a:xfrm>
          </p:grpSpPr>
          <p:grpSp>
            <p:nvGrpSpPr>
              <p:cNvPr id="18478" name="Group 49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14" name="Oval 50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81" name="AutoShape 5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79" name="Oval 52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3" name="Group 53"/>
            <p:cNvGrpSpPr>
              <a:grpSpLocks/>
            </p:cNvGrpSpPr>
            <p:nvPr/>
          </p:nvGrpSpPr>
          <p:grpSpPr bwMode="auto">
            <a:xfrm>
              <a:off x="3614112" y="5578533"/>
              <a:ext cx="736757" cy="280987"/>
              <a:chOff x="2501" y="3235"/>
              <a:chExt cx="355" cy="186"/>
            </a:xfrm>
          </p:grpSpPr>
          <p:grpSp>
            <p:nvGrpSpPr>
              <p:cNvPr id="18474" name="Group 54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19" name="Oval 55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chemeClr val="accent2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77" name="AutoShape 5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75" name="Oval 57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4" name="Group 58"/>
            <p:cNvGrpSpPr>
              <a:grpSpLocks/>
            </p:cNvGrpSpPr>
            <p:nvPr/>
          </p:nvGrpSpPr>
          <p:grpSpPr bwMode="auto">
            <a:xfrm>
              <a:off x="3745875" y="5275321"/>
              <a:ext cx="531812" cy="234950"/>
              <a:chOff x="2501" y="3235"/>
              <a:chExt cx="355" cy="186"/>
            </a:xfrm>
          </p:grpSpPr>
          <p:grpSp>
            <p:nvGrpSpPr>
              <p:cNvPr id="18470" name="Group 59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24" name="Oval 60"/>
                <p:cNvSpPr>
                  <a:spLocks noChangeArrowheads="1"/>
                </p:cNvSpPr>
                <p:nvPr/>
              </p:nvSpPr>
              <p:spPr bwMode="auto">
                <a:xfrm>
                  <a:off x="2767" y="3335"/>
                  <a:ext cx="329" cy="96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73" name="AutoShap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71" name="Oval 62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5" name="Group 63"/>
            <p:cNvGrpSpPr>
              <a:grpSpLocks/>
            </p:cNvGrpSpPr>
            <p:nvPr/>
          </p:nvGrpSpPr>
          <p:grpSpPr bwMode="auto">
            <a:xfrm>
              <a:off x="2524273" y="5647812"/>
              <a:ext cx="1236609" cy="329557"/>
              <a:chOff x="2501" y="3235"/>
              <a:chExt cx="355" cy="186"/>
            </a:xfrm>
          </p:grpSpPr>
          <p:grpSp>
            <p:nvGrpSpPr>
              <p:cNvPr id="18466" name="Group 64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29" name="Oval 65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rgbClr val="FF00FF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69" name="AutoShape 6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67" name="Oval 67"/>
              <p:cNvSpPr>
                <a:spLocks noChangeArrowheads="1"/>
              </p:cNvSpPr>
              <p:nvPr/>
            </p:nvSpPr>
            <p:spPr bwMode="auto">
              <a:xfrm flipV="1">
                <a:off x="2772" y="3246"/>
                <a:ext cx="42" cy="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6" name="Group 68"/>
            <p:cNvGrpSpPr>
              <a:grpSpLocks/>
            </p:cNvGrpSpPr>
            <p:nvPr/>
          </p:nvGrpSpPr>
          <p:grpSpPr bwMode="auto">
            <a:xfrm>
              <a:off x="3315662" y="4724459"/>
              <a:ext cx="531813" cy="233362"/>
              <a:chOff x="2501" y="3235"/>
              <a:chExt cx="355" cy="186"/>
            </a:xfrm>
          </p:grpSpPr>
          <p:grpSp>
            <p:nvGrpSpPr>
              <p:cNvPr id="18462" name="Group 69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34" name="Oval 70"/>
                <p:cNvSpPr>
                  <a:spLocks noChangeArrowheads="1"/>
                </p:cNvSpPr>
                <p:nvPr/>
              </p:nvSpPr>
              <p:spPr bwMode="auto">
                <a:xfrm>
                  <a:off x="2767" y="3336"/>
                  <a:ext cx="329" cy="95"/>
                </a:xfrm>
                <a:prstGeom prst="ellipse">
                  <a:avLst/>
                </a:prstGeom>
                <a:solidFill>
                  <a:srgbClr val="FF00FF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65" name="AutoShape 7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63" name="Oval 72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57" name="Group 73"/>
            <p:cNvGrpSpPr>
              <a:grpSpLocks/>
            </p:cNvGrpSpPr>
            <p:nvPr/>
          </p:nvGrpSpPr>
          <p:grpSpPr bwMode="auto">
            <a:xfrm>
              <a:off x="3891924" y="4712601"/>
              <a:ext cx="829487" cy="297608"/>
              <a:chOff x="2501" y="3235"/>
              <a:chExt cx="355" cy="186"/>
            </a:xfrm>
          </p:grpSpPr>
          <p:grpSp>
            <p:nvGrpSpPr>
              <p:cNvPr id="18458" name="Group 74"/>
              <p:cNvGrpSpPr>
                <a:grpSpLocks/>
              </p:cNvGrpSpPr>
              <p:nvPr/>
            </p:nvGrpSpPr>
            <p:grpSpPr bwMode="auto">
              <a:xfrm rot="-922072">
                <a:off x="2501" y="3235"/>
                <a:ext cx="355" cy="186"/>
                <a:chOff x="2741" y="3291"/>
                <a:chExt cx="355" cy="186"/>
              </a:xfrm>
            </p:grpSpPr>
            <p:sp>
              <p:nvSpPr>
                <p:cNvPr id="11339" name="Oval 75"/>
                <p:cNvSpPr>
                  <a:spLocks noChangeArrowheads="1"/>
                </p:cNvSpPr>
                <p:nvPr/>
              </p:nvSpPr>
              <p:spPr bwMode="auto">
                <a:xfrm>
                  <a:off x="2767" y="3335"/>
                  <a:ext cx="329" cy="96"/>
                </a:xfrm>
                <a:prstGeom prst="ellipse">
                  <a:avLst/>
                </a:prstGeom>
                <a:solidFill>
                  <a:schemeClr val="accent2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>
                    <a:ea typeface="+mn-ea"/>
                  </a:endParaRPr>
                </a:p>
              </p:txBody>
            </p:sp>
            <p:sp>
              <p:nvSpPr>
                <p:cNvPr id="18461" name="AutoShape 7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704" y="3328"/>
                  <a:ext cx="186" cy="11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59" name="Oval 77"/>
              <p:cNvSpPr>
                <a:spLocks noChangeArrowheads="1"/>
              </p:cNvSpPr>
              <p:nvPr/>
            </p:nvSpPr>
            <p:spPr bwMode="auto">
              <a:xfrm>
                <a:off x="2744" y="327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6512" y="4566569"/>
              <a:ext cx="1639794" cy="1331619"/>
            </a:xfrm>
            <a:prstGeom prst="rect">
              <a:avLst/>
            </a:prstGeom>
          </p:spPr>
        </p:pic>
        <p:sp>
          <p:nvSpPr>
            <p:cNvPr id="96" name="Right Arrow 95"/>
            <p:cNvSpPr/>
            <p:nvPr/>
          </p:nvSpPr>
          <p:spPr>
            <a:xfrm>
              <a:off x="6253153" y="5092702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7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01130"/>
                </p:ext>
              </p:extLst>
            </p:nvPr>
          </p:nvGraphicFramePr>
          <p:xfrm>
            <a:off x="7300913" y="4917514"/>
            <a:ext cx="1406525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Equation" r:id="rId6" imgW="317500" imgH="241300" progId="Equation.3">
                    <p:embed/>
                  </p:oleObj>
                </mc:Choice>
                <mc:Fallback>
                  <p:oleObj name="Equation" r:id="rId6" imgW="3175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300913" y="4917514"/>
                          <a:ext cx="1406525" cy="841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3897931" y="2207264"/>
            <a:ext cx="1959908" cy="1331619"/>
            <a:chOff x="3897931" y="2207264"/>
            <a:chExt cx="1959908" cy="13316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045" y="2207264"/>
              <a:ext cx="1639794" cy="13316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19555411">
              <a:off x="3897931" y="2277287"/>
              <a:ext cx="1791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</a:t>
              </a:r>
              <a:r>
                <a:rPr lang="en-US" i="1" dirty="0" smtClean="0"/>
                <a:t>easure the fish</a:t>
              </a:r>
              <a:endParaRPr lang="en-US" i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668" y="1457983"/>
            <a:ext cx="2325959" cy="2325959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51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8927E5-5990-7B43-86B9-CB17AE297A83}" type="slidenum">
              <a:rPr lang="en-GB"/>
              <a:pPr eaLnBrk="1" hangingPunct="1"/>
              <a:t>5</a:t>
            </a:fld>
            <a:endParaRPr lang="en-GB"/>
          </a:p>
        </p:txBody>
      </p:sp>
      <p:sp>
        <p:nvSpPr>
          <p:cNvPr id="51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0051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C0504D"/>
                </a:solidFill>
                <a:latin typeface="Arial"/>
                <a:cs typeface="Arial"/>
              </a:rPr>
              <a:t>Discrete Random Variables</a:t>
            </a:r>
          </a:p>
        </p:txBody>
      </p:sp>
      <p:sp>
        <p:nvSpPr>
          <p:cNvPr id="5136" name="Text Box 4"/>
          <p:cNvSpPr txBox="1">
            <a:spLocks noChangeArrowheads="1"/>
          </p:cNvSpPr>
          <p:nvPr/>
        </p:nvSpPr>
        <p:spPr bwMode="auto">
          <a:xfrm>
            <a:off x="426760" y="1462088"/>
            <a:ext cx="366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dirty="0"/>
              <a:t>Discrete random variable: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52777"/>
              </p:ext>
            </p:extLst>
          </p:nvPr>
        </p:nvGraphicFramePr>
        <p:xfrm>
          <a:off x="4111440" y="1436688"/>
          <a:ext cx="46942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Equation" r:id="rId3" imgW="1422400" imgH="203200" progId="Equation.3">
                  <p:embed/>
                </p:oleObj>
              </mc:Choice>
              <mc:Fallback>
                <p:oleObj name="Equation" r:id="rId3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440" y="1436688"/>
                        <a:ext cx="46942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90789"/>
              </p:ext>
            </p:extLst>
          </p:nvPr>
        </p:nvGraphicFramePr>
        <p:xfrm>
          <a:off x="986716" y="3686040"/>
          <a:ext cx="7419972" cy="73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Equation" r:id="rId5" imgW="2362200" imgH="228600" progId="Equation.3">
                  <p:embed/>
                </p:oleObj>
              </mc:Choice>
              <mc:Fallback>
                <p:oleObj name="Equation" r:id="rId5" imgW="236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716" y="3686040"/>
                        <a:ext cx="7419972" cy="73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67336" y="4537901"/>
            <a:ext cx="3384550" cy="1617657"/>
            <a:chOff x="867336" y="4537901"/>
            <a:chExt cx="3384550" cy="1617657"/>
          </a:xfrm>
        </p:grpSpPr>
        <p:graphicFrame>
          <p:nvGraphicFramePr>
            <p:cNvPr id="512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250502"/>
                </p:ext>
              </p:extLst>
            </p:nvPr>
          </p:nvGraphicFramePr>
          <p:xfrm>
            <a:off x="1286436" y="5352286"/>
            <a:ext cx="2522538" cy="71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0" name="Equation" r:id="rId7" imgW="787400" imgH="215900" progId="Equation.3">
                    <p:embed/>
                  </p:oleObj>
                </mc:Choice>
                <mc:Fallback>
                  <p:oleObj name="Equation" r:id="rId7" imgW="787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436" y="5352286"/>
                          <a:ext cx="2522538" cy="711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Text Box 28"/>
            <p:cNvSpPr txBox="1">
              <a:spLocks noChangeArrowheads="1"/>
            </p:cNvSpPr>
            <p:nvPr/>
          </p:nvSpPr>
          <p:spPr bwMode="auto">
            <a:xfrm>
              <a:off x="1145149" y="4620451"/>
              <a:ext cx="2794000" cy="70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/>
                <a:t>Probability ranges from</a:t>
              </a:r>
            </a:p>
            <a:p>
              <a:pPr eaLnBrk="1" hangingPunct="1"/>
              <a:r>
                <a:rPr lang="en-GB" sz="2000"/>
                <a:t>0 (never) to 1 (always)</a:t>
              </a:r>
            </a:p>
          </p:txBody>
        </p:sp>
        <p:sp>
          <p:nvSpPr>
            <p:cNvPr id="5142" name="Rectangle 34"/>
            <p:cNvSpPr>
              <a:spLocks noChangeArrowheads="1"/>
            </p:cNvSpPr>
            <p:nvPr/>
          </p:nvSpPr>
          <p:spPr bwMode="auto">
            <a:xfrm>
              <a:off x="867336" y="4537901"/>
              <a:ext cx="3384550" cy="161765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6036" y="4537901"/>
            <a:ext cx="4156076" cy="1617657"/>
            <a:chOff x="4436036" y="4537901"/>
            <a:chExt cx="4156076" cy="1617657"/>
          </a:xfrm>
        </p:grpSpPr>
        <p:graphicFrame>
          <p:nvGraphicFramePr>
            <p:cNvPr id="512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319649"/>
                </p:ext>
              </p:extLst>
            </p:nvPr>
          </p:nvGraphicFramePr>
          <p:xfrm>
            <a:off x="5377424" y="4988749"/>
            <a:ext cx="1979613" cy="1074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1" name="Equation" r:id="rId9" imgW="723900" imgH="368300" progId="Equation.3">
                    <p:embed/>
                  </p:oleObj>
                </mc:Choice>
                <mc:Fallback>
                  <p:oleObj name="Equation" r:id="rId9" imgW="7239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7424" y="4988749"/>
                          <a:ext cx="1979613" cy="1074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29"/>
            <p:cNvSpPr txBox="1">
              <a:spLocks noChangeArrowheads="1"/>
            </p:cNvSpPr>
            <p:nvPr/>
          </p:nvSpPr>
          <p:spPr bwMode="auto">
            <a:xfrm>
              <a:off x="4472549" y="4595051"/>
              <a:ext cx="4119563" cy="40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and     </a:t>
              </a:r>
              <a:r>
                <a:rPr lang="en-GB" sz="2000" dirty="0" smtClean="0"/>
                <a:t>   must </a:t>
              </a:r>
              <a:r>
                <a:rPr lang="en-GB" sz="2000" dirty="0"/>
                <a:t>always have a value</a:t>
              </a:r>
            </a:p>
          </p:txBody>
        </p:sp>
        <p:graphicFrame>
          <p:nvGraphicFramePr>
            <p:cNvPr id="5129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315925"/>
                </p:ext>
              </p:extLst>
            </p:nvPr>
          </p:nvGraphicFramePr>
          <p:xfrm>
            <a:off x="5037699" y="4606163"/>
            <a:ext cx="471488" cy="342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2" name="Equation" r:id="rId11" imgW="165100" imgH="152400" progId="Equation.3">
                    <p:embed/>
                  </p:oleObj>
                </mc:Choice>
                <mc:Fallback>
                  <p:oleObj name="Equation" r:id="rId11" imgW="1651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699" y="4606163"/>
                          <a:ext cx="471488" cy="342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Rectangle 35"/>
            <p:cNvSpPr>
              <a:spLocks noChangeArrowheads="1"/>
            </p:cNvSpPr>
            <p:nvPr/>
          </p:nvSpPr>
          <p:spPr bwMode="auto">
            <a:xfrm>
              <a:off x="4436036" y="4537901"/>
              <a:ext cx="4156076" cy="161765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41701" y="2191312"/>
            <a:ext cx="7805829" cy="1420022"/>
            <a:chOff x="441701" y="2191312"/>
            <a:chExt cx="7805829" cy="1420022"/>
          </a:xfrm>
        </p:grpSpPr>
        <p:graphicFrame>
          <p:nvGraphicFramePr>
            <p:cNvPr id="51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9660947"/>
                </p:ext>
              </p:extLst>
            </p:nvPr>
          </p:nvGraphicFramePr>
          <p:xfrm>
            <a:off x="4152157" y="2191312"/>
            <a:ext cx="2810431" cy="695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3" name="Equation" r:id="rId13" imgW="889000" imgH="215900" progId="Equation.3">
                    <p:embed/>
                  </p:oleObj>
                </mc:Choice>
                <mc:Fallback>
                  <p:oleObj name="Equation" r:id="rId13" imgW="8890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157" y="2191312"/>
                          <a:ext cx="2810431" cy="695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Text Box 20"/>
            <p:cNvSpPr txBox="1">
              <a:spLocks noChangeArrowheads="1"/>
            </p:cNvSpPr>
            <p:nvPr/>
          </p:nvSpPr>
          <p:spPr bwMode="auto">
            <a:xfrm>
              <a:off x="441701" y="2261163"/>
              <a:ext cx="365919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dirty="0"/>
                <a:t>Probability mass function:</a:t>
              </a:r>
            </a:p>
          </p:txBody>
        </p:sp>
        <p:graphicFrame>
          <p:nvGraphicFramePr>
            <p:cNvPr id="3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442303"/>
                </p:ext>
              </p:extLst>
            </p:nvPr>
          </p:nvGraphicFramePr>
          <p:xfrm>
            <a:off x="4365630" y="2944068"/>
            <a:ext cx="3881900" cy="653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4" name="Equation" r:id="rId15" imgW="1308100" imgH="215900" progId="Equation.3">
                    <p:embed/>
                  </p:oleObj>
                </mc:Choice>
                <mc:Fallback>
                  <p:oleObj name="Equation" r:id="rId15" imgW="13081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630" y="2944068"/>
                          <a:ext cx="3881900" cy="653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7966" y="3023994"/>
              <a:ext cx="39995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dirty="0"/>
                <a:t>Probability </a:t>
              </a:r>
              <a:r>
                <a:rPr lang="en-GB" sz="2400" dirty="0" smtClean="0"/>
                <a:t>of       being      :</a:t>
              </a:r>
              <a:endParaRPr lang="en-GB" sz="2400" dirty="0"/>
            </a:p>
          </p:txBody>
        </p:sp>
        <p:graphicFrame>
          <p:nvGraphicFramePr>
            <p:cNvPr id="3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267317"/>
                </p:ext>
              </p:extLst>
            </p:nvPr>
          </p:nvGraphicFramePr>
          <p:xfrm>
            <a:off x="3691642" y="2914422"/>
            <a:ext cx="481012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5" name="Equation" r:id="rId17" imgW="152400" imgH="215900" progId="Equation.3">
                    <p:embed/>
                  </p:oleObj>
                </mc:Choice>
                <mc:Fallback>
                  <p:oleObj name="Equation" r:id="rId17" imgW="152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642" y="2914422"/>
                          <a:ext cx="481012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343296"/>
                </p:ext>
              </p:extLst>
            </p:nvPr>
          </p:nvGraphicFramePr>
          <p:xfrm>
            <a:off x="2426449" y="3009053"/>
            <a:ext cx="453543" cy="42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6" name="Equation" r:id="rId19" imgW="165100" imgH="152400" progId="Equation.3">
                    <p:embed/>
                  </p:oleObj>
                </mc:Choice>
                <mc:Fallback>
                  <p:oleObj name="Equation" r:id="rId19" imgW="1651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449" y="3009053"/>
                          <a:ext cx="453543" cy="42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3103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6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0D5D1-22DD-CC43-8976-E25A426205BA}" type="slidenum">
              <a:rPr lang="en-GB"/>
              <a:pPr eaLnBrk="1" hangingPunct="1"/>
              <a:t>6</a:t>
            </a:fld>
            <a:endParaRPr lang="en-GB"/>
          </a:p>
        </p:txBody>
      </p:sp>
      <p:sp>
        <p:nvSpPr>
          <p:cNvPr id="6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accent2"/>
                </a:solidFill>
                <a:latin typeface="Arial" charset="0"/>
              </a:rPr>
              <a:t>Relative Frequency</a:t>
            </a:r>
          </a:p>
        </p:txBody>
      </p:sp>
      <p:sp>
        <p:nvSpPr>
          <p:cNvPr id="6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>
                <a:latin typeface="Arial" charset="0"/>
              </a:rPr>
              <a:t>If we observe      values of the discrete random variable over time and count the number of times it has value      , denoted       , then:</a:t>
            </a:r>
          </a:p>
          <a:p>
            <a:pPr eaLnBrk="1" hangingPunct="1"/>
            <a:endParaRPr lang="en-GB" sz="2400" dirty="0">
              <a:latin typeface="Arial" charset="0"/>
            </a:endParaRPr>
          </a:p>
          <a:p>
            <a:pPr eaLnBrk="1" hangingPunct="1"/>
            <a:endParaRPr lang="en-GB" sz="2400" dirty="0">
              <a:latin typeface="Arial" charset="0"/>
            </a:endParaRPr>
          </a:p>
          <a:p>
            <a:pPr eaLnBrk="1" hangingPunct="1"/>
            <a:endParaRPr lang="en-GB" sz="2400" dirty="0">
              <a:latin typeface="Arial" charset="0"/>
            </a:endParaRPr>
          </a:p>
          <a:p>
            <a:pPr eaLnBrk="1" hangingPunct="1"/>
            <a:r>
              <a:rPr lang="en-GB" sz="2400" dirty="0">
                <a:latin typeface="Arial" charset="0"/>
              </a:rPr>
              <a:t>Hence: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07384"/>
              </p:ext>
            </p:extLst>
          </p:nvPr>
        </p:nvGraphicFramePr>
        <p:xfrm>
          <a:off x="7983538" y="1896129"/>
          <a:ext cx="5429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" name="Equation" r:id="rId3" imgW="152400" imgH="215900" progId="Equation.3">
                  <p:embed/>
                </p:oleObj>
              </mc:Choice>
              <mc:Fallback>
                <p:oleObj name="Equation" r:id="rId3" imgW="15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1896129"/>
                        <a:ext cx="5429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036763" y="2298700"/>
          <a:ext cx="6334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" name="Equation" r:id="rId5" imgW="177480" imgH="190440" progId="Equation.3">
                  <p:embed/>
                </p:oleObj>
              </mc:Choice>
              <mc:Fallback>
                <p:oleObj name="Equation" r:id="rId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298700"/>
                        <a:ext cx="6334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12699"/>
              </p:ext>
            </p:extLst>
          </p:nvPr>
        </p:nvGraphicFramePr>
        <p:xfrm>
          <a:off x="2708836" y="1584979"/>
          <a:ext cx="5429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" name="Equation" r:id="rId7" imgW="152280" imgH="152280" progId="Equation.3">
                  <p:embed/>
                </p:oleObj>
              </mc:Choice>
              <mc:Fallback>
                <p:oleObj name="Equation" r:id="rId7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836" y="1584979"/>
                        <a:ext cx="5429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56752"/>
              </p:ext>
            </p:extLst>
          </p:nvPr>
        </p:nvGraphicFramePr>
        <p:xfrm>
          <a:off x="817742" y="2695575"/>
          <a:ext cx="58229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" name="Equation" r:id="rId9" imgW="1638300" imgH="393700" progId="Equation.3">
                  <p:embed/>
                </p:oleObj>
              </mc:Choice>
              <mc:Fallback>
                <p:oleObj name="Equation" r:id="rId9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42" y="2695575"/>
                        <a:ext cx="58229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58465"/>
              </p:ext>
            </p:extLst>
          </p:nvPr>
        </p:nvGraphicFramePr>
        <p:xfrm>
          <a:off x="2016831" y="3835755"/>
          <a:ext cx="3741208" cy="95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7" name="Equation" r:id="rId11" imgW="1295400" imgH="393700" progId="Equation.3">
                  <p:embed/>
                </p:oleObj>
              </mc:Choice>
              <mc:Fallback>
                <p:oleObj name="Equation" r:id="rId11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831" y="3835755"/>
                        <a:ext cx="3741208" cy="95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054370" y="4297364"/>
            <a:ext cx="2876550" cy="1906025"/>
            <a:chOff x="6054370" y="4297364"/>
            <a:chExt cx="2876550" cy="1906025"/>
          </a:xfrm>
        </p:grpSpPr>
        <p:graphicFrame>
          <p:nvGraphicFramePr>
            <p:cNvPr id="615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391539"/>
                </p:ext>
              </p:extLst>
            </p:nvPr>
          </p:nvGraphicFramePr>
          <p:xfrm>
            <a:off x="8139113" y="5658877"/>
            <a:ext cx="458787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8" name="Equation" r:id="rId13" imgW="152400" imgH="215900" progId="Equation.3">
                    <p:embed/>
                  </p:oleObj>
                </mc:Choice>
                <mc:Fallback>
                  <p:oleObj name="Equation" r:id="rId13" imgW="152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9113" y="5658877"/>
                          <a:ext cx="458787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1" name="Group 33"/>
            <p:cNvGrpSpPr>
              <a:grpSpLocks/>
            </p:cNvGrpSpPr>
            <p:nvPr/>
          </p:nvGrpSpPr>
          <p:grpSpPr bwMode="auto">
            <a:xfrm>
              <a:off x="6054370" y="4297364"/>
              <a:ext cx="2876550" cy="1585913"/>
              <a:chOff x="3556" y="2707"/>
              <a:chExt cx="1812" cy="999"/>
            </a:xfrm>
          </p:grpSpPr>
          <p:sp>
            <p:nvSpPr>
              <p:cNvPr id="6164" name="Line 14"/>
              <p:cNvSpPr>
                <a:spLocks noChangeShapeType="1"/>
              </p:cNvSpPr>
              <p:nvPr/>
            </p:nvSpPr>
            <p:spPr bwMode="auto">
              <a:xfrm>
                <a:off x="3556" y="3587"/>
                <a:ext cx="18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6"/>
              <p:cNvSpPr>
                <a:spLocks noChangeShapeType="1"/>
              </p:cNvSpPr>
              <p:nvPr/>
            </p:nvSpPr>
            <p:spPr bwMode="auto">
              <a:xfrm flipV="1">
                <a:off x="3638" y="2766"/>
                <a:ext cx="0" cy="9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Rectangle 17"/>
              <p:cNvSpPr>
                <a:spLocks noChangeArrowheads="1"/>
              </p:cNvSpPr>
              <p:nvPr/>
            </p:nvSpPr>
            <p:spPr bwMode="auto">
              <a:xfrm>
                <a:off x="4286" y="3111"/>
                <a:ext cx="87" cy="4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7" name="Rectangle 18"/>
              <p:cNvSpPr>
                <a:spLocks noChangeArrowheads="1"/>
              </p:cNvSpPr>
              <p:nvPr/>
            </p:nvSpPr>
            <p:spPr bwMode="auto">
              <a:xfrm>
                <a:off x="4372" y="2937"/>
                <a:ext cx="82" cy="65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8" name="Rectangle 19"/>
              <p:cNvSpPr>
                <a:spLocks noChangeArrowheads="1"/>
              </p:cNvSpPr>
              <p:nvPr/>
            </p:nvSpPr>
            <p:spPr bwMode="auto">
              <a:xfrm>
                <a:off x="4455" y="3237"/>
                <a:ext cx="82" cy="3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9" name="Rectangle 20"/>
              <p:cNvSpPr>
                <a:spLocks noChangeArrowheads="1"/>
              </p:cNvSpPr>
              <p:nvPr/>
            </p:nvSpPr>
            <p:spPr bwMode="auto">
              <a:xfrm>
                <a:off x="4529" y="3141"/>
                <a:ext cx="83" cy="4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0" name="Rectangle 21"/>
              <p:cNvSpPr>
                <a:spLocks noChangeArrowheads="1"/>
              </p:cNvSpPr>
              <p:nvPr/>
            </p:nvSpPr>
            <p:spPr bwMode="auto">
              <a:xfrm>
                <a:off x="4613" y="3304"/>
                <a:ext cx="82" cy="2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1" name="Rectangle 22"/>
              <p:cNvSpPr>
                <a:spLocks noChangeArrowheads="1"/>
              </p:cNvSpPr>
              <p:nvPr/>
            </p:nvSpPr>
            <p:spPr bwMode="auto">
              <a:xfrm>
                <a:off x="4695" y="3408"/>
                <a:ext cx="83" cy="1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2" name="Rectangle 23"/>
              <p:cNvSpPr>
                <a:spLocks noChangeArrowheads="1"/>
              </p:cNvSpPr>
              <p:nvPr/>
            </p:nvSpPr>
            <p:spPr bwMode="auto">
              <a:xfrm>
                <a:off x="4033" y="3416"/>
                <a:ext cx="101" cy="1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3" name="Rectangle 24"/>
              <p:cNvSpPr>
                <a:spLocks noChangeArrowheads="1"/>
              </p:cNvSpPr>
              <p:nvPr/>
            </p:nvSpPr>
            <p:spPr bwMode="auto">
              <a:xfrm>
                <a:off x="4120" y="3273"/>
                <a:ext cx="82" cy="3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" name="Rectangle 25"/>
              <p:cNvSpPr>
                <a:spLocks noChangeArrowheads="1"/>
              </p:cNvSpPr>
              <p:nvPr/>
            </p:nvSpPr>
            <p:spPr bwMode="auto">
              <a:xfrm>
                <a:off x="4205" y="3326"/>
                <a:ext cx="75" cy="2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" name="Text Box 26"/>
              <p:cNvSpPr txBox="1">
                <a:spLocks noChangeArrowheads="1"/>
              </p:cNvSpPr>
              <p:nvPr/>
            </p:nvSpPr>
            <p:spPr bwMode="auto">
              <a:xfrm>
                <a:off x="3689" y="2707"/>
                <a:ext cx="3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GB" sz="1400" dirty="0"/>
                  <a:t>count</a:t>
                </a:r>
              </a:p>
            </p:txBody>
          </p:sp>
          <p:graphicFrame>
            <p:nvGraphicFramePr>
              <p:cNvPr id="6154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549054"/>
                  </p:ext>
                </p:extLst>
              </p:nvPr>
            </p:nvGraphicFramePr>
            <p:xfrm>
              <a:off x="4685" y="2790"/>
              <a:ext cx="567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89" name="Equation" r:id="rId15" imgW="393700" imgH="215900" progId="Equation.3">
                      <p:embed/>
                    </p:oleObj>
                  </mc:Choice>
                  <mc:Fallback>
                    <p:oleObj name="Equation" r:id="rId15" imgW="393700" imgH="215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5" y="2790"/>
                            <a:ext cx="567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4"/>
          <p:cNvGrpSpPr/>
          <p:nvPr/>
        </p:nvGrpSpPr>
        <p:grpSpPr>
          <a:xfrm>
            <a:off x="7010400" y="2705100"/>
            <a:ext cx="1511300" cy="1117600"/>
            <a:chOff x="7010400" y="2705100"/>
            <a:chExt cx="1511300" cy="1117600"/>
          </a:xfrm>
        </p:grpSpPr>
        <p:sp>
          <p:nvSpPr>
            <p:cNvPr id="6162" name="Text Box 30"/>
            <p:cNvSpPr txBox="1">
              <a:spLocks noChangeArrowheads="1"/>
            </p:cNvSpPr>
            <p:nvPr/>
          </p:nvSpPr>
          <p:spPr bwMode="auto">
            <a:xfrm>
              <a:off x="7089775" y="2817813"/>
              <a:ext cx="1339850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/>
                <a:t>Gets closer</a:t>
              </a:r>
            </a:p>
            <a:p>
              <a:pPr eaLnBrk="1" hangingPunct="1"/>
              <a:r>
                <a:rPr lang="en-GB"/>
                <a:t>as      gets</a:t>
              </a:r>
            </a:p>
            <a:p>
              <a:pPr eaLnBrk="1" hangingPunct="1"/>
              <a:r>
                <a:rPr lang="en-GB"/>
                <a:t>bigger</a:t>
              </a:r>
            </a:p>
          </p:txBody>
        </p:sp>
        <p:sp>
          <p:nvSpPr>
            <p:cNvPr id="6163" name="Rectangle 31"/>
            <p:cNvSpPr>
              <a:spLocks noChangeArrowheads="1"/>
            </p:cNvSpPr>
            <p:nvPr/>
          </p:nvSpPr>
          <p:spPr bwMode="auto">
            <a:xfrm>
              <a:off x="7010400" y="2705100"/>
              <a:ext cx="1511300" cy="11176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47970"/>
                </p:ext>
              </p:extLst>
            </p:nvPr>
          </p:nvGraphicFramePr>
          <p:xfrm>
            <a:off x="7445283" y="3118784"/>
            <a:ext cx="36671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" name="Equation" r:id="rId17" imgW="152280" imgH="152280" progId="Equation.3">
                    <p:embed/>
                  </p:oleObj>
                </mc:Choice>
                <mc:Fallback>
                  <p:oleObj name="Equation" r:id="rId17" imgW="1522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283" y="3118784"/>
                          <a:ext cx="366712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7742" y="5091113"/>
            <a:ext cx="3813040" cy="830997"/>
            <a:chOff x="817742" y="5091113"/>
            <a:chExt cx="3813040" cy="830997"/>
          </a:xfrm>
        </p:grpSpPr>
        <p:graphicFrame>
          <p:nvGraphicFramePr>
            <p:cNvPr id="615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188408"/>
                </p:ext>
              </p:extLst>
            </p:nvPr>
          </p:nvGraphicFramePr>
          <p:xfrm>
            <a:off x="817742" y="5225376"/>
            <a:ext cx="1400175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1" name="Equation" r:id="rId18" imgW="393700" imgH="215900" progId="Equation.3">
                    <p:embed/>
                  </p:oleObj>
                </mc:Choice>
                <mc:Fallback>
                  <p:oleObj name="Equation" r:id="rId18" imgW="3937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742" y="5225376"/>
                          <a:ext cx="1400175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0"/>
            <p:cNvSpPr txBox="1">
              <a:spLocks noChangeArrowheads="1"/>
            </p:cNvSpPr>
            <p:nvPr/>
          </p:nvSpPr>
          <p:spPr bwMode="auto">
            <a:xfrm>
              <a:off x="2689225" y="5091113"/>
              <a:ext cx="194155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dirty="0"/>
                <a:t>Histogram of</a:t>
              </a:r>
            </a:p>
            <a:p>
              <a:pPr eaLnBrk="1" hangingPunct="1"/>
              <a:r>
                <a:rPr lang="en-GB" sz="2400" dirty="0"/>
                <a:t>observations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18006" y="5331383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6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Distribution Function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99002"/>
              </p:ext>
            </p:extLst>
          </p:nvPr>
        </p:nvGraphicFramePr>
        <p:xfrm>
          <a:off x="3098780" y="2246407"/>
          <a:ext cx="3355356" cy="5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3" imgW="1206500" imgH="203200" progId="Equation.3">
                  <p:embed/>
                </p:oleObj>
              </mc:Choice>
              <mc:Fallback>
                <p:oleObj name="Equation" r:id="rId3" imgW="1206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8780" y="2246407"/>
                        <a:ext cx="3355356" cy="5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713608" y="2975256"/>
            <a:ext cx="5406303" cy="1086687"/>
            <a:chOff x="713608" y="2975256"/>
            <a:chExt cx="5406303" cy="1086687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0210090"/>
                </p:ext>
              </p:extLst>
            </p:nvPr>
          </p:nvGraphicFramePr>
          <p:xfrm>
            <a:off x="3348790" y="2975256"/>
            <a:ext cx="2771121" cy="1086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7" name="Equation" r:id="rId5" imgW="1003300" imgH="393700" progId="Equation.3">
                    <p:embed/>
                  </p:oleObj>
                </mc:Choice>
                <mc:Fallback>
                  <p:oleObj name="Equation" r:id="rId5" imgW="10033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48790" y="2975256"/>
                          <a:ext cx="2771121" cy="1086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713608" y="3064902"/>
              <a:ext cx="2487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For discrete RV: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3608" y="1528954"/>
            <a:ext cx="605518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(cumulative) </a:t>
            </a:r>
            <a:r>
              <a:rPr lang="en-US" sz="2800" b="1" dirty="0" smtClean="0">
                <a:solidFill>
                  <a:schemeClr val="tx2"/>
                </a:solidFill>
              </a:rPr>
              <a:t>Distribution </a:t>
            </a:r>
            <a:r>
              <a:rPr lang="en-US" sz="2800" b="1" dirty="0">
                <a:solidFill>
                  <a:schemeClr val="tx2"/>
                </a:solidFill>
              </a:rPr>
              <a:t>function (</a:t>
            </a:r>
            <a:r>
              <a:rPr lang="en-US" sz="2800" b="1" dirty="0" err="1">
                <a:solidFill>
                  <a:schemeClr val="tx2"/>
                </a:solidFill>
              </a:rPr>
              <a:t>cdf</a:t>
            </a:r>
            <a:r>
              <a:rPr lang="en-US" sz="2800" dirty="0">
                <a:solidFill>
                  <a:schemeClr val="tx2"/>
                </a:solidFill>
              </a:rPr>
              <a:t>):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15128" y="4325938"/>
            <a:ext cx="3120473" cy="1680415"/>
            <a:chOff x="915128" y="4325938"/>
            <a:chExt cx="3120473" cy="1680415"/>
          </a:xfrm>
        </p:grpSpPr>
        <p:grpSp>
          <p:nvGrpSpPr>
            <p:cNvPr id="42" name="Group 41"/>
            <p:cNvGrpSpPr/>
            <p:nvPr/>
          </p:nvGrpSpPr>
          <p:grpSpPr>
            <a:xfrm>
              <a:off x="1509048" y="4325938"/>
              <a:ext cx="2526553" cy="1680415"/>
              <a:chOff x="597647" y="4296056"/>
              <a:chExt cx="2526553" cy="16804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597647" y="5825567"/>
                <a:ext cx="2526553" cy="164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90706" y="5468470"/>
                <a:ext cx="1425375" cy="373529"/>
                <a:chOff x="1090706" y="5123332"/>
                <a:chExt cx="1425375" cy="718668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1090706" y="5139765"/>
                  <a:ext cx="0" cy="7022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1437341" y="5135283"/>
                  <a:ext cx="0" cy="7022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795923" y="5127814"/>
                  <a:ext cx="0" cy="7022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2142558" y="5123332"/>
                  <a:ext cx="0" cy="7022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2516081" y="5130804"/>
                  <a:ext cx="0" cy="7022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732118" y="4489542"/>
                <a:ext cx="0" cy="14869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0563721"/>
                  </p:ext>
                </p:extLst>
              </p:nvPr>
            </p:nvGraphicFramePr>
            <p:xfrm>
              <a:off x="850724" y="4296056"/>
              <a:ext cx="855663" cy="498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8" name="Equation" r:id="rId7" imgW="368300" imgH="215900" progId="Equation.3">
                      <p:embed/>
                    </p:oleObj>
                  </mc:Choice>
                  <mc:Fallback>
                    <p:oleObj name="Equation" r:id="rId7" imgW="3683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50724" y="4296056"/>
                            <a:ext cx="855663" cy="4984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6" name="Straight Connector 45"/>
            <p:cNvCxnSpPr/>
            <p:nvPr/>
          </p:nvCxnSpPr>
          <p:spPr>
            <a:xfrm flipV="1">
              <a:off x="1509048" y="5498352"/>
              <a:ext cx="2345776" cy="8541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15128" y="5313686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29253" y="4338731"/>
            <a:ext cx="3694029" cy="1640730"/>
            <a:chOff x="4429253" y="4338731"/>
            <a:chExt cx="3694029" cy="1640730"/>
          </a:xfrm>
        </p:grpSpPr>
        <p:grpSp>
          <p:nvGrpSpPr>
            <p:cNvPr id="41" name="Group 40"/>
            <p:cNvGrpSpPr/>
            <p:nvPr/>
          </p:nvGrpSpPr>
          <p:grpSpPr>
            <a:xfrm>
              <a:off x="4888704" y="4338731"/>
              <a:ext cx="3234578" cy="1640730"/>
              <a:chOff x="5217406" y="4323790"/>
              <a:chExt cx="3234578" cy="164073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217406" y="4323790"/>
                <a:ext cx="3234578" cy="1640730"/>
                <a:chOff x="597647" y="4335741"/>
                <a:chExt cx="3234578" cy="164073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597647" y="5825567"/>
                  <a:ext cx="2526553" cy="164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732118" y="4489542"/>
                  <a:ext cx="0" cy="1486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3618791"/>
                    </p:ext>
                  </p:extLst>
                </p:nvPr>
              </p:nvGraphicFramePr>
              <p:xfrm>
                <a:off x="3124200" y="4335741"/>
                <a:ext cx="708025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79" name="Equation" r:id="rId9" imgW="304800" imgH="203200" progId="Equation.3">
                        <p:embed/>
                      </p:oleObj>
                    </mc:Choice>
                    <mc:Fallback>
                      <p:oleObj name="Equation" r:id="rId9" imgW="304800" imgH="2032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4200" y="4335741"/>
                              <a:ext cx="708025" cy="469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0" name="Freeform 39"/>
              <p:cNvSpPr/>
              <p:nvPr/>
            </p:nvSpPr>
            <p:spPr>
              <a:xfrm>
                <a:off x="5334000" y="4527176"/>
                <a:ext cx="2226235" cy="1284942"/>
              </a:xfrm>
              <a:custGeom>
                <a:avLst/>
                <a:gdLst>
                  <a:gd name="connsiteX0" fmla="*/ 0 w 2226235"/>
                  <a:gd name="connsiteY0" fmla="*/ 1284942 h 1284942"/>
                  <a:gd name="connsiteX1" fmla="*/ 373529 w 2226235"/>
                  <a:gd name="connsiteY1" fmla="*/ 1284942 h 1284942"/>
                  <a:gd name="connsiteX2" fmla="*/ 373529 w 2226235"/>
                  <a:gd name="connsiteY2" fmla="*/ 1030942 h 1284942"/>
                  <a:gd name="connsiteX3" fmla="*/ 732118 w 2226235"/>
                  <a:gd name="connsiteY3" fmla="*/ 1030942 h 1284942"/>
                  <a:gd name="connsiteX4" fmla="*/ 732118 w 2226235"/>
                  <a:gd name="connsiteY4" fmla="*/ 762000 h 1284942"/>
                  <a:gd name="connsiteX5" fmla="*/ 1075765 w 2226235"/>
                  <a:gd name="connsiteY5" fmla="*/ 762000 h 1284942"/>
                  <a:gd name="connsiteX6" fmla="*/ 1075765 w 2226235"/>
                  <a:gd name="connsiteY6" fmla="*/ 493059 h 1284942"/>
                  <a:gd name="connsiteX7" fmla="*/ 1449294 w 2226235"/>
                  <a:gd name="connsiteY7" fmla="*/ 493059 h 1284942"/>
                  <a:gd name="connsiteX8" fmla="*/ 1449294 w 2226235"/>
                  <a:gd name="connsiteY8" fmla="*/ 254000 h 1284942"/>
                  <a:gd name="connsiteX9" fmla="*/ 1778000 w 2226235"/>
                  <a:gd name="connsiteY9" fmla="*/ 254000 h 1284942"/>
                  <a:gd name="connsiteX10" fmla="*/ 1778000 w 2226235"/>
                  <a:gd name="connsiteY10" fmla="*/ 0 h 1284942"/>
                  <a:gd name="connsiteX11" fmla="*/ 2226235 w 2226235"/>
                  <a:gd name="connsiteY11" fmla="*/ 0 h 1284942"/>
                  <a:gd name="connsiteX12" fmla="*/ 2226235 w 2226235"/>
                  <a:gd name="connsiteY12" fmla="*/ 0 h 128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26235" h="1284942">
                    <a:moveTo>
                      <a:pt x="0" y="1284942"/>
                    </a:moveTo>
                    <a:lnTo>
                      <a:pt x="373529" y="1284942"/>
                    </a:lnTo>
                    <a:lnTo>
                      <a:pt x="373529" y="1030942"/>
                    </a:lnTo>
                    <a:lnTo>
                      <a:pt x="732118" y="1030942"/>
                    </a:lnTo>
                    <a:lnTo>
                      <a:pt x="732118" y="762000"/>
                    </a:lnTo>
                    <a:lnTo>
                      <a:pt x="1075765" y="762000"/>
                    </a:lnTo>
                    <a:lnTo>
                      <a:pt x="1075765" y="493059"/>
                    </a:lnTo>
                    <a:lnTo>
                      <a:pt x="1449294" y="493059"/>
                    </a:lnTo>
                    <a:lnTo>
                      <a:pt x="1449294" y="254000"/>
                    </a:lnTo>
                    <a:lnTo>
                      <a:pt x="1778000" y="254000"/>
                    </a:lnTo>
                    <a:lnTo>
                      <a:pt x="1778000" y="0"/>
                    </a:lnTo>
                    <a:lnTo>
                      <a:pt x="2226235" y="0"/>
                    </a:lnTo>
                    <a:lnTo>
                      <a:pt x="2226235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 flipV="1">
              <a:off x="4947023" y="4545104"/>
              <a:ext cx="2345776" cy="8541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29253" y="4349699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mtClean="0"/>
              <a:t>Random variables I</a:t>
            </a:r>
            <a:endParaRPr lang="en-GB"/>
          </a:p>
        </p:txBody>
      </p:sp>
      <p:sp>
        <p:nvSpPr>
          <p:cNvPr id="7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C50F9-11D0-8240-A839-F411F31D042B}" type="slidenum">
              <a:rPr lang="en-GB"/>
              <a:pPr eaLnBrk="1" hangingPunct="1"/>
              <a:t>8</a:t>
            </a:fld>
            <a:endParaRPr lang="en-GB"/>
          </a:p>
        </p:txBody>
      </p:sp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olidFill>
                  <a:schemeClr val="accent2"/>
                </a:solidFill>
                <a:latin typeface="Arial" charset="0"/>
              </a:rPr>
              <a:t>Continuous Random Variable</a:t>
            </a:r>
          </a:p>
        </p:txBody>
      </p:sp>
      <p:sp>
        <p:nvSpPr>
          <p:cNvPr id="7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5259"/>
            <a:ext cx="8229600" cy="1871663"/>
          </a:xfrm>
        </p:spPr>
        <p:txBody>
          <a:bodyPr/>
          <a:lstStyle/>
          <a:p>
            <a:pPr eaLnBrk="1" hangingPunct="1"/>
            <a:r>
              <a:rPr lang="en-GB" sz="2400" dirty="0">
                <a:latin typeface="Arial" charset="0"/>
              </a:rPr>
              <a:t>If     </a:t>
            </a:r>
            <a:r>
              <a:rPr lang="en-GB" sz="2400" dirty="0" smtClean="0">
                <a:latin typeface="Arial" charset="0"/>
              </a:rPr>
              <a:t> can </a:t>
            </a:r>
            <a:r>
              <a:rPr lang="en-GB" sz="2400" dirty="0">
                <a:latin typeface="Arial" charset="0"/>
              </a:rPr>
              <a:t>have any value within a continuous range </a:t>
            </a:r>
            <a:r>
              <a:rPr lang="en-GB" sz="2400" dirty="0">
                <a:latin typeface="Arial" charset="0"/>
                <a:sym typeface="Wingdings" charset="0"/>
              </a:rPr>
              <a:t>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 smtClean="0">
                <a:latin typeface="Arial" charset="0"/>
              </a:rPr>
              <a:t>doesn’t </a:t>
            </a:r>
            <a:r>
              <a:rPr lang="en-GB" sz="2400" dirty="0">
                <a:latin typeface="Arial" charset="0"/>
              </a:rPr>
              <a:t>make sense to define probability of it having one particular value (infinite number of options)</a:t>
            </a:r>
          </a:p>
          <a:p>
            <a:pPr eaLnBrk="1" hangingPunct="1"/>
            <a:r>
              <a:rPr lang="en-GB" sz="2400" dirty="0">
                <a:latin typeface="Arial" charset="0"/>
              </a:rPr>
              <a:t>Instead, define probability of     </a:t>
            </a:r>
            <a:r>
              <a:rPr lang="en-GB" sz="2400" dirty="0" smtClean="0">
                <a:latin typeface="Arial" charset="0"/>
              </a:rPr>
              <a:t> falling </a:t>
            </a:r>
            <a:r>
              <a:rPr lang="en-GB" sz="2400" dirty="0">
                <a:latin typeface="Arial" charset="0"/>
              </a:rPr>
              <a:t>in some interval: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21377"/>
              </p:ext>
            </p:extLst>
          </p:nvPr>
        </p:nvGraphicFramePr>
        <p:xfrm>
          <a:off x="1130766" y="1644806"/>
          <a:ext cx="449823" cy="34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Equation" r:id="rId3" imgW="165100" imgH="152400" progId="Equation.3">
                  <p:embed/>
                </p:oleObj>
              </mc:Choice>
              <mc:Fallback>
                <p:oleObj name="Equation" r:id="rId3" imgW="165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766" y="1644806"/>
                        <a:ext cx="449823" cy="347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74521"/>
              </p:ext>
            </p:extLst>
          </p:nvPr>
        </p:nvGraphicFramePr>
        <p:xfrm>
          <a:off x="441325" y="3092450"/>
          <a:ext cx="54419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7" name="Equation" r:id="rId5" imgW="1752600" imgH="457200" progId="Equation.3">
                  <p:embed/>
                </p:oleObj>
              </mc:Choice>
              <mc:Fallback>
                <p:oleObj name="Equation" r:id="rId5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092450"/>
                        <a:ext cx="54419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21"/>
          <p:cNvGrpSpPr>
            <a:grpSpLocks/>
          </p:cNvGrpSpPr>
          <p:nvPr/>
        </p:nvGrpSpPr>
        <p:grpSpPr bwMode="auto">
          <a:xfrm>
            <a:off x="6146801" y="4734066"/>
            <a:ext cx="2756523" cy="1433203"/>
            <a:chOff x="3600" y="2974"/>
            <a:chExt cx="2059" cy="794"/>
          </a:xfrm>
        </p:grpSpPr>
        <p:graphicFrame>
          <p:nvGraphicFramePr>
            <p:cNvPr id="717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809270"/>
                </p:ext>
              </p:extLst>
            </p:nvPr>
          </p:nvGraphicFramePr>
          <p:xfrm>
            <a:off x="3690" y="2974"/>
            <a:ext cx="1849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8" name="Equation" r:id="rId7" imgW="825500" imgH="457200" progId="Equation.3">
                    <p:embed/>
                  </p:oleObj>
                </mc:Choice>
                <mc:Fallback>
                  <p:oleObj name="Equation" r:id="rId7" imgW="8255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2974"/>
                          <a:ext cx="1849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Rectangle 17"/>
            <p:cNvSpPr>
              <a:spLocks noChangeArrowheads="1"/>
            </p:cNvSpPr>
            <p:nvPr/>
          </p:nvSpPr>
          <p:spPr bwMode="auto">
            <a:xfrm>
              <a:off x="3600" y="2976"/>
              <a:ext cx="2059" cy="7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7882" y="3344864"/>
            <a:ext cx="4630372" cy="956424"/>
            <a:chOff x="4347882" y="3344864"/>
            <a:chExt cx="4630372" cy="956424"/>
          </a:xfrm>
        </p:grpSpPr>
        <p:sp>
          <p:nvSpPr>
            <p:cNvPr id="7202" name="Text Box 7"/>
            <p:cNvSpPr txBox="1">
              <a:spLocks noChangeArrowheads="1"/>
            </p:cNvSpPr>
            <p:nvPr/>
          </p:nvSpPr>
          <p:spPr bwMode="auto">
            <a:xfrm>
              <a:off x="5997951" y="3470291"/>
              <a:ext cx="2980303" cy="83099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b="1" dirty="0">
                  <a:solidFill>
                    <a:schemeClr val="tx2"/>
                  </a:solidFill>
                </a:rPr>
                <a:t>Probability Density </a:t>
              </a:r>
            </a:p>
            <a:p>
              <a:pPr eaLnBrk="1" hangingPunct="1"/>
              <a:r>
                <a:rPr lang="en-GB" sz="2400" b="1" dirty="0">
                  <a:solidFill>
                    <a:schemeClr val="tx2"/>
                  </a:solidFill>
                </a:rPr>
                <a:t>Function (</a:t>
              </a:r>
              <a:r>
                <a:rPr lang="en-GB" sz="2400" b="1" dirty="0" err="1">
                  <a:solidFill>
                    <a:schemeClr val="tx2"/>
                  </a:solidFill>
                </a:rPr>
                <a:t>pdf</a:t>
              </a:r>
              <a:r>
                <a:rPr lang="en-GB" sz="2400" b="1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7182" name="Oval 9"/>
            <p:cNvSpPr>
              <a:spLocks noChangeArrowheads="1"/>
            </p:cNvSpPr>
            <p:nvPr/>
          </p:nvSpPr>
          <p:spPr bwMode="auto">
            <a:xfrm>
              <a:off x="4347882" y="3438713"/>
              <a:ext cx="956240" cy="7493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Freeform 18"/>
            <p:cNvSpPr>
              <a:spLocks/>
            </p:cNvSpPr>
            <p:nvPr/>
          </p:nvSpPr>
          <p:spPr bwMode="auto">
            <a:xfrm>
              <a:off x="5020238" y="3344864"/>
              <a:ext cx="977713" cy="125427"/>
            </a:xfrm>
            <a:custGeom>
              <a:avLst/>
              <a:gdLst>
                <a:gd name="T0" fmla="*/ 904 w 904"/>
                <a:gd name="T1" fmla="*/ 141 h 173"/>
                <a:gd name="T2" fmla="*/ 368 w 904"/>
                <a:gd name="T3" fmla="*/ 5 h 173"/>
                <a:gd name="T4" fmla="*/ 0 w 904"/>
                <a:gd name="T5" fmla="*/ 173 h 173"/>
                <a:gd name="T6" fmla="*/ 0 60000 65536"/>
                <a:gd name="T7" fmla="*/ 0 60000 65536"/>
                <a:gd name="T8" fmla="*/ 0 60000 65536"/>
                <a:gd name="T9" fmla="*/ 0 w 904"/>
                <a:gd name="T10" fmla="*/ 0 h 173"/>
                <a:gd name="T11" fmla="*/ 904 w 904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4" h="173">
                  <a:moveTo>
                    <a:pt x="904" y="141"/>
                  </a:moveTo>
                  <a:cubicBezTo>
                    <a:pt x="711" y="70"/>
                    <a:pt x="519" y="0"/>
                    <a:pt x="368" y="5"/>
                  </a:cubicBezTo>
                  <a:cubicBezTo>
                    <a:pt x="217" y="10"/>
                    <a:pt x="108" y="91"/>
                    <a:pt x="0" y="17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5" name="Group 22"/>
          <p:cNvGrpSpPr>
            <a:grpSpLocks/>
          </p:cNvGrpSpPr>
          <p:nvPr/>
        </p:nvGrpSpPr>
        <p:grpSpPr bwMode="auto">
          <a:xfrm>
            <a:off x="4470212" y="5106146"/>
            <a:ext cx="1373188" cy="571500"/>
            <a:chOff x="1094" y="3112"/>
            <a:chExt cx="1081" cy="408"/>
          </a:xfrm>
        </p:grpSpPr>
        <p:graphicFrame>
          <p:nvGraphicFramePr>
            <p:cNvPr id="7175" name="Object 11"/>
            <p:cNvGraphicFramePr>
              <a:graphicFrameLocks noChangeAspect="1"/>
            </p:cNvGraphicFramePr>
            <p:nvPr/>
          </p:nvGraphicFramePr>
          <p:xfrm>
            <a:off x="1094" y="3145"/>
            <a:ext cx="108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9" name="Equation" r:id="rId9" imgW="482400" imgH="190440" progId="Equation.3">
                    <p:embed/>
                  </p:oleObj>
                </mc:Choice>
                <mc:Fallback>
                  <p:oleObj name="Equation" r:id="rId9" imgW="4824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145"/>
                          <a:ext cx="108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Rectangle 20"/>
            <p:cNvSpPr>
              <a:spLocks noChangeArrowheads="1"/>
            </p:cNvSpPr>
            <p:nvPr/>
          </p:nvSpPr>
          <p:spPr bwMode="auto">
            <a:xfrm>
              <a:off x="1104" y="3112"/>
              <a:ext cx="1040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0831" y="4183063"/>
            <a:ext cx="4465169" cy="2038350"/>
            <a:chOff x="360831" y="4183063"/>
            <a:chExt cx="4465169" cy="2038350"/>
          </a:xfrm>
        </p:grpSpPr>
        <p:sp>
          <p:nvSpPr>
            <p:cNvPr id="7186" name="Freeform 38"/>
            <p:cNvSpPr>
              <a:spLocks/>
            </p:cNvSpPr>
            <p:nvPr/>
          </p:nvSpPr>
          <p:spPr bwMode="auto">
            <a:xfrm>
              <a:off x="2971799" y="4183063"/>
              <a:ext cx="1854201" cy="1285876"/>
            </a:xfrm>
            <a:custGeom>
              <a:avLst/>
              <a:gdLst>
                <a:gd name="T0" fmla="*/ 856 w 856"/>
                <a:gd name="T1" fmla="*/ 0 h 792"/>
                <a:gd name="T2" fmla="*/ 624 w 856"/>
                <a:gd name="T3" fmla="*/ 496 h 792"/>
                <a:gd name="T4" fmla="*/ 0 w 856"/>
                <a:gd name="T5" fmla="*/ 792 h 792"/>
                <a:gd name="T6" fmla="*/ 0 60000 65536"/>
                <a:gd name="T7" fmla="*/ 0 60000 65536"/>
                <a:gd name="T8" fmla="*/ 0 60000 65536"/>
                <a:gd name="T9" fmla="*/ 0 w 856"/>
                <a:gd name="T10" fmla="*/ 0 h 792"/>
                <a:gd name="T11" fmla="*/ 856 w 856"/>
                <a:gd name="T12" fmla="*/ 792 h 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792">
                  <a:moveTo>
                    <a:pt x="856" y="0"/>
                  </a:moveTo>
                  <a:cubicBezTo>
                    <a:pt x="811" y="182"/>
                    <a:pt x="767" y="364"/>
                    <a:pt x="624" y="496"/>
                  </a:cubicBezTo>
                  <a:cubicBezTo>
                    <a:pt x="481" y="628"/>
                    <a:pt x="240" y="710"/>
                    <a:pt x="0" y="79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974725" y="47228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1403350" y="5859463"/>
              <a:ext cx="2597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 flipV="1">
              <a:off x="1520825" y="4556125"/>
              <a:ext cx="0" cy="1416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Rectangle 26"/>
            <p:cNvSpPr>
              <a:spLocks noChangeArrowheads="1"/>
            </p:cNvSpPr>
            <p:nvPr/>
          </p:nvSpPr>
          <p:spPr bwMode="auto">
            <a:xfrm>
              <a:off x="2282825" y="5103813"/>
              <a:ext cx="138113" cy="755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27"/>
            <p:cNvSpPr>
              <a:spLocks noChangeArrowheads="1"/>
            </p:cNvSpPr>
            <p:nvPr/>
          </p:nvSpPr>
          <p:spPr bwMode="auto">
            <a:xfrm>
              <a:off x="2419350" y="4827588"/>
              <a:ext cx="130175" cy="1033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28"/>
            <p:cNvSpPr>
              <a:spLocks noChangeArrowheads="1"/>
            </p:cNvSpPr>
            <p:nvPr/>
          </p:nvSpPr>
          <p:spPr bwMode="auto">
            <a:xfrm>
              <a:off x="2551113" y="5303838"/>
              <a:ext cx="130175" cy="5603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Rectangle 29"/>
            <p:cNvSpPr>
              <a:spLocks noChangeArrowheads="1"/>
            </p:cNvSpPr>
            <p:nvPr/>
          </p:nvSpPr>
          <p:spPr bwMode="auto">
            <a:xfrm>
              <a:off x="2668588" y="5151438"/>
              <a:ext cx="131762" cy="714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30"/>
            <p:cNvSpPr>
              <a:spLocks noChangeArrowheads="1"/>
            </p:cNvSpPr>
            <p:nvPr/>
          </p:nvSpPr>
          <p:spPr bwMode="auto">
            <a:xfrm>
              <a:off x="2801938" y="5410200"/>
              <a:ext cx="130175" cy="446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31"/>
            <p:cNvSpPr>
              <a:spLocks noChangeArrowheads="1"/>
            </p:cNvSpPr>
            <p:nvPr/>
          </p:nvSpPr>
          <p:spPr bwMode="auto">
            <a:xfrm>
              <a:off x="2932113" y="5575300"/>
              <a:ext cx="131762" cy="2825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Rectangle 32"/>
            <p:cNvSpPr>
              <a:spLocks noChangeArrowheads="1"/>
            </p:cNvSpPr>
            <p:nvPr/>
          </p:nvSpPr>
          <p:spPr bwMode="auto">
            <a:xfrm>
              <a:off x="1881188" y="5588000"/>
              <a:ext cx="160337" cy="273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33"/>
            <p:cNvSpPr>
              <a:spLocks noChangeArrowheads="1"/>
            </p:cNvSpPr>
            <p:nvPr/>
          </p:nvSpPr>
          <p:spPr bwMode="auto">
            <a:xfrm>
              <a:off x="2019300" y="5360988"/>
              <a:ext cx="130175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Rectangle 34"/>
            <p:cNvSpPr>
              <a:spLocks noChangeArrowheads="1"/>
            </p:cNvSpPr>
            <p:nvPr/>
          </p:nvSpPr>
          <p:spPr bwMode="auto">
            <a:xfrm>
              <a:off x="2154238" y="5445125"/>
              <a:ext cx="119062" cy="4206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150047"/>
                </p:ext>
              </p:extLst>
            </p:nvPr>
          </p:nvGraphicFramePr>
          <p:xfrm>
            <a:off x="360831" y="4399757"/>
            <a:ext cx="958850" cy="855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0" name="Equation" r:id="rId11" imgW="419100" imgH="393700" progId="Equation.3">
                    <p:embed/>
                  </p:oleObj>
                </mc:Choice>
                <mc:Fallback>
                  <p:oleObj name="Equation" r:id="rId11" imgW="419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31" y="4399757"/>
                          <a:ext cx="958850" cy="8556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9" name="Freeform 37"/>
            <p:cNvSpPr>
              <a:spLocks/>
            </p:cNvSpPr>
            <p:nvPr/>
          </p:nvSpPr>
          <p:spPr bwMode="auto">
            <a:xfrm>
              <a:off x="1727200" y="4792663"/>
              <a:ext cx="1435100" cy="1062037"/>
            </a:xfrm>
            <a:custGeom>
              <a:avLst/>
              <a:gdLst>
                <a:gd name="T0" fmla="*/ 0 w 904"/>
                <a:gd name="T1" fmla="*/ 669 h 669"/>
                <a:gd name="T2" fmla="*/ 144 w 904"/>
                <a:gd name="T3" fmla="*/ 493 h 669"/>
                <a:gd name="T4" fmla="*/ 216 w 904"/>
                <a:gd name="T5" fmla="*/ 357 h 669"/>
                <a:gd name="T6" fmla="*/ 304 w 904"/>
                <a:gd name="T7" fmla="*/ 413 h 669"/>
                <a:gd name="T8" fmla="*/ 384 w 904"/>
                <a:gd name="T9" fmla="*/ 189 h 669"/>
                <a:gd name="T10" fmla="*/ 472 w 904"/>
                <a:gd name="T11" fmla="*/ 21 h 669"/>
                <a:gd name="T12" fmla="*/ 560 w 904"/>
                <a:gd name="T13" fmla="*/ 317 h 669"/>
                <a:gd name="T14" fmla="*/ 624 w 904"/>
                <a:gd name="T15" fmla="*/ 221 h 669"/>
                <a:gd name="T16" fmla="*/ 728 w 904"/>
                <a:gd name="T17" fmla="*/ 389 h 669"/>
                <a:gd name="T18" fmla="*/ 800 w 904"/>
                <a:gd name="T19" fmla="*/ 501 h 669"/>
                <a:gd name="T20" fmla="*/ 904 w 904"/>
                <a:gd name="T21" fmla="*/ 661 h 6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4"/>
                <a:gd name="T34" fmla="*/ 0 h 669"/>
                <a:gd name="T35" fmla="*/ 904 w 904"/>
                <a:gd name="T36" fmla="*/ 669 h 6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4" h="669">
                  <a:moveTo>
                    <a:pt x="0" y="669"/>
                  </a:moveTo>
                  <a:cubicBezTo>
                    <a:pt x="54" y="607"/>
                    <a:pt x="108" y="545"/>
                    <a:pt x="144" y="493"/>
                  </a:cubicBezTo>
                  <a:cubicBezTo>
                    <a:pt x="180" y="441"/>
                    <a:pt x="189" y="370"/>
                    <a:pt x="216" y="357"/>
                  </a:cubicBezTo>
                  <a:cubicBezTo>
                    <a:pt x="243" y="344"/>
                    <a:pt x="276" y="441"/>
                    <a:pt x="304" y="413"/>
                  </a:cubicBezTo>
                  <a:cubicBezTo>
                    <a:pt x="332" y="385"/>
                    <a:pt x="356" y="254"/>
                    <a:pt x="384" y="189"/>
                  </a:cubicBezTo>
                  <a:cubicBezTo>
                    <a:pt x="412" y="124"/>
                    <a:pt x="443" y="0"/>
                    <a:pt x="472" y="21"/>
                  </a:cubicBezTo>
                  <a:cubicBezTo>
                    <a:pt x="501" y="42"/>
                    <a:pt x="535" y="284"/>
                    <a:pt x="560" y="317"/>
                  </a:cubicBezTo>
                  <a:cubicBezTo>
                    <a:pt x="585" y="350"/>
                    <a:pt x="596" y="209"/>
                    <a:pt x="624" y="221"/>
                  </a:cubicBezTo>
                  <a:cubicBezTo>
                    <a:pt x="652" y="233"/>
                    <a:pt x="699" y="342"/>
                    <a:pt x="728" y="389"/>
                  </a:cubicBezTo>
                  <a:cubicBezTo>
                    <a:pt x="757" y="436"/>
                    <a:pt x="771" y="456"/>
                    <a:pt x="800" y="501"/>
                  </a:cubicBezTo>
                  <a:cubicBezTo>
                    <a:pt x="829" y="546"/>
                    <a:pt x="866" y="603"/>
                    <a:pt x="904" y="6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70753"/>
                </p:ext>
              </p:extLst>
            </p:nvPr>
          </p:nvGraphicFramePr>
          <p:xfrm>
            <a:off x="3459163" y="5900738"/>
            <a:ext cx="34448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1" name="Equation" r:id="rId13" imgW="114120" imgH="126720" progId="Equation.3">
                    <p:embed/>
                  </p:oleObj>
                </mc:Choice>
                <mc:Fallback>
                  <p:oleObj name="Equation" r:id="rId13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163" y="5900738"/>
                          <a:ext cx="344487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Straight Arrow Connector 3"/>
            <p:cNvCxnSpPr>
              <a:endCxn id="7197" idx="3"/>
            </p:cNvCxnSpPr>
            <p:nvPr/>
          </p:nvCxnSpPr>
          <p:spPr>
            <a:xfrm>
              <a:off x="1319681" y="5089525"/>
              <a:ext cx="829794" cy="52308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86006"/>
              </p:ext>
            </p:extLst>
          </p:nvPr>
        </p:nvGraphicFramePr>
        <p:xfrm>
          <a:off x="4765444" y="2804800"/>
          <a:ext cx="449823" cy="34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Equation" r:id="rId15" imgW="165100" imgH="152400" progId="Equation.3">
                  <p:embed/>
                </p:oleObj>
              </mc:Choice>
              <mc:Fallback>
                <p:oleObj name="Equation" r:id="rId15" imgW="165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444" y="2804800"/>
                        <a:ext cx="449823" cy="347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44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Distribution and Density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Random variables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842851" y="2038628"/>
            <a:ext cx="3655079" cy="1863271"/>
            <a:chOff x="480079" y="1814513"/>
            <a:chExt cx="3655079" cy="1863271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00929" y="3330390"/>
              <a:ext cx="2953895" cy="164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035400" y="1994365"/>
              <a:ext cx="0" cy="14869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866267"/>
                </p:ext>
              </p:extLst>
            </p:nvPr>
          </p:nvGraphicFramePr>
          <p:xfrm>
            <a:off x="1212850" y="1814513"/>
            <a:ext cx="7381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3" name="Equation" r:id="rId3" imgW="317500" imgH="203200" progId="Equation.3">
                    <p:embed/>
                  </p:oleObj>
                </mc:Choice>
                <mc:Fallback>
                  <p:oleObj name="Equation" r:id="rId3" imgW="317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2850" y="1814513"/>
                          <a:ext cx="738188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1035400" y="3062939"/>
              <a:ext cx="208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24200" y="3062939"/>
              <a:ext cx="0" cy="267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814507"/>
                </p:ext>
              </p:extLst>
            </p:nvPr>
          </p:nvGraphicFramePr>
          <p:xfrm>
            <a:off x="3839883" y="3319369"/>
            <a:ext cx="295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4" name="Equation" r:id="rId5" imgW="127000" imgH="139700" progId="Equation.3">
                    <p:embed/>
                  </p:oleObj>
                </mc:Choice>
                <mc:Fallback>
                  <p:oleObj name="Equation" r:id="rId5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39883" y="3319369"/>
                          <a:ext cx="295275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982266"/>
                </p:ext>
              </p:extLst>
            </p:nvPr>
          </p:nvGraphicFramePr>
          <p:xfrm>
            <a:off x="2830978" y="3429000"/>
            <a:ext cx="635374" cy="248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5" name="Equation" r:id="rId7" imgW="355600" imgH="139700" progId="Equation.3">
                    <p:embed/>
                  </p:oleObj>
                </mc:Choice>
                <mc:Fallback>
                  <p:oleObj name="Equation" r:id="rId7" imgW="3556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0978" y="3429000"/>
                          <a:ext cx="635374" cy="248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Connector 26"/>
            <p:cNvCxnSpPr/>
            <p:nvPr/>
          </p:nvCxnSpPr>
          <p:spPr>
            <a:xfrm>
              <a:off x="3124200" y="3330390"/>
              <a:ext cx="0" cy="890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607968"/>
                </p:ext>
              </p:extLst>
            </p:nvPr>
          </p:nvGraphicFramePr>
          <p:xfrm>
            <a:off x="480079" y="2893264"/>
            <a:ext cx="43973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6" name="Equation" r:id="rId9" imgW="279400" imgH="177800" progId="Equation.3">
                    <p:embed/>
                  </p:oleObj>
                </mc:Choice>
                <mc:Fallback>
                  <p:oleObj name="Equation" r:id="rId9" imgW="2794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0079" y="2893264"/>
                          <a:ext cx="439737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7193750" y="1842818"/>
            <a:ext cx="122386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</a:t>
            </a:r>
          </a:p>
          <a:p>
            <a:r>
              <a:rPr lang="en-US" sz="2400" dirty="0" smtClean="0"/>
              <a:t>density</a:t>
            </a:r>
            <a:endParaRPr lang="en-US" sz="2400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4097"/>
              </p:ext>
            </p:extLst>
          </p:nvPr>
        </p:nvGraphicFramePr>
        <p:xfrm>
          <a:off x="5428054" y="4292971"/>
          <a:ext cx="2140019" cy="9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11" imgW="850900" imgH="393700" progId="Equation.3">
                  <p:embed/>
                </p:oleObj>
              </mc:Choice>
              <mc:Fallback>
                <p:oleObj name="Equation" r:id="rId11" imgW="850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8054" y="4292971"/>
                        <a:ext cx="2140019" cy="990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900929" y="2054505"/>
            <a:ext cx="3724522" cy="3303329"/>
            <a:chOff x="900929" y="2054505"/>
            <a:chExt cx="3724522" cy="3303329"/>
          </a:xfrm>
        </p:grpSpPr>
        <p:grpSp>
          <p:nvGrpSpPr>
            <p:cNvPr id="50" name="Group 49"/>
            <p:cNvGrpSpPr/>
            <p:nvPr/>
          </p:nvGrpSpPr>
          <p:grpSpPr>
            <a:xfrm>
              <a:off x="900929" y="2054505"/>
              <a:ext cx="3724522" cy="1888289"/>
              <a:chOff x="4429253" y="1817503"/>
              <a:chExt cx="3724522" cy="1888289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429253" y="1817503"/>
                <a:ext cx="3358089" cy="1888289"/>
                <a:chOff x="4429253" y="1817503"/>
                <a:chExt cx="3358089" cy="1888289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833447" y="1817503"/>
                  <a:ext cx="2953895" cy="1888289"/>
                  <a:chOff x="4833447" y="1817503"/>
                  <a:chExt cx="2953895" cy="1888289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4833447" y="3334872"/>
                    <a:ext cx="2953895" cy="1643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4967918" y="1998847"/>
                    <a:ext cx="0" cy="1486929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1" name="Object 3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48995076"/>
                      </p:ext>
                    </p:extLst>
                  </p:nvPr>
                </p:nvGraphicFramePr>
                <p:xfrm>
                  <a:off x="5189538" y="1817503"/>
                  <a:ext cx="708025" cy="4699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048" name="Equation" r:id="rId13" imgW="304800" imgH="203200" progId="Equation.3">
                          <p:embed/>
                        </p:oleObj>
                      </mc:Choice>
                      <mc:Fallback>
                        <p:oleObj name="Equation" r:id="rId13" imgW="304800" imgH="203200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89538" y="1817503"/>
                                <a:ext cx="708025" cy="4699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" name="Object 3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66893332"/>
                      </p:ext>
                    </p:extLst>
                  </p:nvPr>
                </p:nvGraphicFramePr>
                <p:xfrm>
                  <a:off x="6823260" y="3457008"/>
                  <a:ext cx="635374" cy="2487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049" name="Equation" r:id="rId15" imgW="355600" imgH="139700" progId="Equation.3">
                          <p:embed/>
                        </p:oleObj>
                      </mc:Choice>
                      <mc:Fallback>
                        <p:oleObj name="Equation" r:id="rId15" imgW="355600" imgH="139700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23260" y="3457008"/>
                                <a:ext cx="635374" cy="24878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116482" y="3358398"/>
                    <a:ext cx="0" cy="8908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967918" y="2436813"/>
                  <a:ext cx="2148564" cy="88255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116482" y="2436813"/>
                  <a:ext cx="0" cy="882556"/>
                </a:xfrm>
                <a:prstGeom prst="line">
                  <a:avLst/>
                </a:prstGeom>
                <a:ln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4833447" y="2436813"/>
                  <a:ext cx="2283035" cy="0"/>
                </a:xfrm>
                <a:prstGeom prst="line">
                  <a:avLst/>
                </a:prstGeom>
                <a:ln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429253" y="2252147"/>
                  <a:ext cx="476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1.0</a:t>
                  </a:r>
                  <a:endParaRPr lang="en-US" dirty="0"/>
                </a:p>
              </p:txBody>
            </p:sp>
          </p:grpSp>
          <p:graphicFrame>
            <p:nvGraphicFramePr>
              <p:cNvPr id="49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1246023"/>
                  </p:ext>
                </p:extLst>
              </p:nvPr>
            </p:nvGraphicFramePr>
            <p:xfrm>
              <a:off x="7858500" y="3323851"/>
              <a:ext cx="295275" cy="323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50" name="Equation" r:id="rId16" imgW="127000" imgH="139700" progId="Equation.3">
                      <p:embed/>
                    </p:oleObj>
                  </mc:Choice>
                  <mc:Fallback>
                    <p:oleObj name="Equation" r:id="rId16" imgW="127000" imgH="139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858500" y="3323851"/>
                            <a:ext cx="295275" cy="323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705418"/>
                </p:ext>
              </p:extLst>
            </p:nvPr>
          </p:nvGraphicFramePr>
          <p:xfrm>
            <a:off x="1439594" y="4206896"/>
            <a:ext cx="2492375" cy="1150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1" name="Equation" r:id="rId17" imgW="990600" imgH="457200" progId="Equation.3">
                    <p:embed/>
                  </p:oleObj>
                </mc:Choice>
                <mc:Fallback>
                  <p:oleObj name="Equation" r:id="rId17" imgW="9906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39594" y="4206896"/>
                          <a:ext cx="2492375" cy="1150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286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9972</TotalTime>
  <Words>434</Words>
  <Application>Microsoft Macintosh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Equation</vt:lpstr>
      <vt:lpstr>Microsoft Equation</vt:lpstr>
      <vt:lpstr>COMS10003: Dealing with Uncertainty</vt:lpstr>
      <vt:lpstr>Central Limit Theorem</vt:lpstr>
      <vt:lpstr>Random Variables</vt:lpstr>
      <vt:lpstr>PowerPoint Presentation</vt:lpstr>
      <vt:lpstr>Discrete Random Variables</vt:lpstr>
      <vt:lpstr>Relative Frequency</vt:lpstr>
      <vt:lpstr>Distribution Function</vt:lpstr>
      <vt:lpstr>Continuous Random Variable</vt:lpstr>
      <vt:lpstr>Distribution and Density</vt:lpstr>
      <vt:lpstr>Density and Histograms</vt:lpstr>
      <vt:lpstr>Marginal Densities</vt:lpstr>
      <vt:lpstr>Independence</vt:lpstr>
      <vt:lpstr>Expected Value (Mean)</vt:lpstr>
      <vt:lpstr>Variance</vt:lpstr>
      <vt:lpstr>Scaling and Adding RVs</vt:lpstr>
      <vt:lpstr>Bernoulli Distribution</vt:lpstr>
      <vt:lpstr>Binomial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130</cp:revision>
  <cp:lastPrinted>2014-04-27T12:33:14Z</cp:lastPrinted>
  <dcterms:created xsi:type="dcterms:W3CDTF">2013-12-07T19:44:24Z</dcterms:created>
  <dcterms:modified xsi:type="dcterms:W3CDTF">2015-01-26T10:45:01Z</dcterms:modified>
</cp:coreProperties>
</file>