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ppt/embeddings/oleObject66.bin" ContentType="application/vnd.openxmlformats-officedocument.oleObject"/>
  <Override PartName="/ppt/embeddings/oleObject67.bin" ContentType="application/vnd.openxmlformats-officedocument.oleObject"/>
  <Override PartName="/ppt/embeddings/oleObject68.bin" ContentType="application/vnd.openxmlformats-officedocument.oleObject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embeddings/oleObject69.bin" ContentType="application/vnd.openxmlformats-officedocument.oleObject"/>
  <Override PartName="/ppt/embeddings/oleObject70.bin" ContentType="application/vnd.openxmlformats-officedocument.oleObject"/>
  <Override PartName="/ppt/embeddings/oleObject71.bin" ContentType="application/vnd.openxmlformats-officedocument.oleObject"/>
  <Override PartName="/ppt/embeddings/oleObject7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99" r:id="rId3"/>
    <p:sldId id="300" r:id="rId4"/>
    <p:sldId id="306" r:id="rId5"/>
    <p:sldId id="301" r:id="rId6"/>
    <p:sldId id="315" r:id="rId7"/>
    <p:sldId id="278" r:id="rId8"/>
    <p:sldId id="307" r:id="rId9"/>
    <p:sldId id="308" r:id="rId10"/>
    <p:sldId id="309" r:id="rId11"/>
    <p:sldId id="311" r:id="rId12"/>
    <p:sldId id="310" r:id="rId13"/>
    <p:sldId id="312" r:id="rId14"/>
    <p:sldId id="316" r:id="rId15"/>
    <p:sldId id="31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356" autoAdjust="0"/>
  </p:normalViewPr>
  <p:slideViewPr>
    <p:cSldViewPr snapToGrid="0" snapToObjects="1">
      <p:cViewPr>
        <p:scale>
          <a:sx n="139" d="100"/>
          <a:sy n="139" d="100"/>
        </p:scale>
        <p:origin x="-1112" y="-5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7" Type="http://schemas.openxmlformats.org/officeDocument/2006/relationships/image" Target="../media/image7.emf"/><Relationship Id="rId8" Type="http://schemas.openxmlformats.org/officeDocument/2006/relationships/image" Target="../media/image8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61.emf"/><Relationship Id="rId3" Type="http://schemas.openxmlformats.org/officeDocument/2006/relationships/image" Target="../media/image6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Relationship Id="rId2" Type="http://schemas.openxmlformats.org/officeDocument/2006/relationships/image" Target="../media/image65.emf"/><Relationship Id="rId3" Type="http://schemas.openxmlformats.org/officeDocument/2006/relationships/image" Target="../media/image6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Relationship Id="rId2" Type="http://schemas.openxmlformats.org/officeDocument/2006/relationships/image" Target="../media/image68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4" Type="http://schemas.openxmlformats.org/officeDocument/2006/relationships/image" Target="../media/image73.emf"/><Relationship Id="rId1" Type="http://schemas.openxmlformats.org/officeDocument/2006/relationships/image" Target="../media/image70.emf"/><Relationship Id="rId2" Type="http://schemas.openxmlformats.org/officeDocument/2006/relationships/image" Target="../media/image7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5" Type="http://schemas.openxmlformats.org/officeDocument/2006/relationships/image" Target="../media/image14.emf"/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18.emf"/><Relationship Id="rId5" Type="http://schemas.openxmlformats.org/officeDocument/2006/relationships/image" Target="../media/image19.emf"/><Relationship Id="rId6" Type="http://schemas.openxmlformats.org/officeDocument/2006/relationships/image" Target="../media/image20.emf"/><Relationship Id="rId7" Type="http://schemas.openxmlformats.org/officeDocument/2006/relationships/image" Target="../media/image21.emf"/><Relationship Id="rId8" Type="http://schemas.openxmlformats.org/officeDocument/2006/relationships/image" Target="../media/image22.emf"/><Relationship Id="rId9" Type="http://schemas.openxmlformats.org/officeDocument/2006/relationships/image" Target="../media/image23.emf"/><Relationship Id="rId1" Type="http://schemas.openxmlformats.org/officeDocument/2006/relationships/image" Target="../media/image15.emf"/><Relationship Id="rId2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4" Type="http://schemas.openxmlformats.org/officeDocument/2006/relationships/image" Target="../media/image27.wmf"/><Relationship Id="rId5" Type="http://schemas.openxmlformats.org/officeDocument/2006/relationships/image" Target="../media/image28.emf"/><Relationship Id="rId6" Type="http://schemas.openxmlformats.org/officeDocument/2006/relationships/image" Target="../media/image29.wmf"/><Relationship Id="rId7" Type="http://schemas.openxmlformats.org/officeDocument/2006/relationships/image" Target="../media/image30.wmf"/><Relationship Id="rId8" Type="http://schemas.openxmlformats.org/officeDocument/2006/relationships/image" Target="../media/image31.wmf"/><Relationship Id="rId9" Type="http://schemas.openxmlformats.org/officeDocument/2006/relationships/image" Target="../media/image32.wmf"/><Relationship Id="rId10" Type="http://schemas.openxmlformats.org/officeDocument/2006/relationships/image" Target="../media/image33.emf"/><Relationship Id="rId11" Type="http://schemas.openxmlformats.org/officeDocument/2006/relationships/image" Target="../media/image34.emf"/><Relationship Id="rId1" Type="http://schemas.openxmlformats.org/officeDocument/2006/relationships/image" Target="../media/image24.wmf"/><Relationship Id="rId2" Type="http://schemas.openxmlformats.org/officeDocument/2006/relationships/image" Target="../media/image2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Relationship Id="rId2" Type="http://schemas.openxmlformats.org/officeDocument/2006/relationships/image" Target="../media/image35.wmf"/><Relationship Id="rId3" Type="http://schemas.openxmlformats.org/officeDocument/2006/relationships/image" Target="../media/image3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4" Type="http://schemas.openxmlformats.org/officeDocument/2006/relationships/image" Target="../media/image44.emf"/><Relationship Id="rId5" Type="http://schemas.openxmlformats.org/officeDocument/2006/relationships/image" Target="../media/image45.emf"/><Relationship Id="rId1" Type="http://schemas.openxmlformats.org/officeDocument/2006/relationships/image" Target="../media/image30.wmf"/><Relationship Id="rId2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4" Type="http://schemas.openxmlformats.org/officeDocument/2006/relationships/image" Target="../media/image48.emf"/><Relationship Id="rId5" Type="http://schemas.openxmlformats.org/officeDocument/2006/relationships/image" Target="../media/image49.emf"/><Relationship Id="rId6" Type="http://schemas.openxmlformats.org/officeDocument/2006/relationships/image" Target="../media/image50.emf"/><Relationship Id="rId1" Type="http://schemas.openxmlformats.org/officeDocument/2006/relationships/image" Target="../media/image25.emf"/><Relationship Id="rId2" Type="http://schemas.openxmlformats.org/officeDocument/2006/relationships/image" Target="../media/image46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4" Type="http://schemas.openxmlformats.org/officeDocument/2006/relationships/image" Target="../media/image31.wmf"/><Relationship Id="rId5" Type="http://schemas.openxmlformats.org/officeDocument/2006/relationships/image" Target="../media/image43.emf"/><Relationship Id="rId6" Type="http://schemas.openxmlformats.org/officeDocument/2006/relationships/image" Target="../media/image44.emf"/><Relationship Id="rId7" Type="http://schemas.openxmlformats.org/officeDocument/2006/relationships/image" Target="../media/image54.emf"/><Relationship Id="rId8" Type="http://schemas.openxmlformats.org/officeDocument/2006/relationships/image" Target="../media/image55.emf"/><Relationship Id="rId9" Type="http://schemas.openxmlformats.org/officeDocument/2006/relationships/image" Target="../media/image56.emf"/><Relationship Id="rId1" Type="http://schemas.openxmlformats.org/officeDocument/2006/relationships/image" Target="../media/image51.emf"/><Relationship Id="rId2" Type="http://schemas.openxmlformats.org/officeDocument/2006/relationships/image" Target="../media/image5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Relationship Id="rId2" Type="http://schemas.openxmlformats.org/officeDocument/2006/relationships/image" Target="../media/image58.emf"/><Relationship Id="rId3" Type="http://schemas.openxmlformats.org/officeDocument/2006/relationships/image" Target="../media/image5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7AB10D-169A-4B40-9E46-70C5145988ED}" type="datetimeFigureOut">
              <a:rPr lang="en-US" smtClean="0"/>
              <a:t>02/02/2015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B516B-9255-1E4A-91B0-8E342BBC7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908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61338-F67F-664E-9DEB-9590C3EC784B}" type="datetimeFigureOut">
              <a:rPr lang="en-US" smtClean="0"/>
              <a:t>02/02/2015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A16F0-CEAC-264C-8202-4119AB1C1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532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Random variables 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991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Random variables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2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Random variables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57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Random variables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01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Random variables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60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Random variables II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28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Random variables II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38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Random variables 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53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Random variables 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09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Random variables II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68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Random variables II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17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COMS10003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Random variables 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F90E2-EA5C-FF47-9ED6-EAB3B5AA81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391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4.bin"/><Relationship Id="rId20" Type="http://schemas.openxmlformats.org/officeDocument/2006/relationships/image" Target="../media/image56.emf"/><Relationship Id="rId10" Type="http://schemas.openxmlformats.org/officeDocument/2006/relationships/image" Target="../media/image31.wmf"/><Relationship Id="rId11" Type="http://schemas.openxmlformats.org/officeDocument/2006/relationships/oleObject" Target="../embeddings/oleObject55.bin"/><Relationship Id="rId12" Type="http://schemas.openxmlformats.org/officeDocument/2006/relationships/image" Target="../media/image43.emf"/><Relationship Id="rId13" Type="http://schemas.openxmlformats.org/officeDocument/2006/relationships/oleObject" Target="../embeddings/oleObject56.bin"/><Relationship Id="rId14" Type="http://schemas.openxmlformats.org/officeDocument/2006/relationships/image" Target="../media/image44.emf"/><Relationship Id="rId15" Type="http://schemas.openxmlformats.org/officeDocument/2006/relationships/oleObject" Target="../embeddings/oleObject57.bin"/><Relationship Id="rId16" Type="http://schemas.openxmlformats.org/officeDocument/2006/relationships/image" Target="../media/image54.emf"/><Relationship Id="rId17" Type="http://schemas.openxmlformats.org/officeDocument/2006/relationships/oleObject" Target="../embeddings/oleObject58.bin"/><Relationship Id="rId18" Type="http://schemas.openxmlformats.org/officeDocument/2006/relationships/image" Target="../media/image55.emf"/><Relationship Id="rId19" Type="http://schemas.openxmlformats.org/officeDocument/2006/relationships/oleObject" Target="../embeddings/oleObject59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51.bin"/><Relationship Id="rId4" Type="http://schemas.openxmlformats.org/officeDocument/2006/relationships/image" Target="../media/image51.emf"/><Relationship Id="rId5" Type="http://schemas.openxmlformats.org/officeDocument/2006/relationships/oleObject" Target="../embeddings/oleObject52.bin"/><Relationship Id="rId6" Type="http://schemas.openxmlformats.org/officeDocument/2006/relationships/image" Target="../media/image52.emf"/><Relationship Id="rId7" Type="http://schemas.openxmlformats.org/officeDocument/2006/relationships/oleObject" Target="../embeddings/oleObject53.bin"/><Relationship Id="rId8" Type="http://schemas.openxmlformats.org/officeDocument/2006/relationships/image" Target="../media/image5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4" Type="http://schemas.openxmlformats.org/officeDocument/2006/relationships/oleObject" Target="../embeddings/oleObject60.bin"/><Relationship Id="rId5" Type="http://schemas.openxmlformats.org/officeDocument/2006/relationships/image" Target="../media/image57.emf"/><Relationship Id="rId6" Type="http://schemas.openxmlformats.org/officeDocument/2006/relationships/oleObject" Target="../embeddings/oleObject61.bin"/><Relationship Id="rId7" Type="http://schemas.openxmlformats.org/officeDocument/2006/relationships/image" Target="../media/image58.emf"/><Relationship Id="rId8" Type="http://schemas.openxmlformats.org/officeDocument/2006/relationships/oleObject" Target="../embeddings/oleObject62.bin"/><Relationship Id="rId9" Type="http://schemas.openxmlformats.org/officeDocument/2006/relationships/image" Target="../media/image59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4" Type="http://schemas.openxmlformats.org/officeDocument/2006/relationships/oleObject" Target="../embeddings/oleObject63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64.bin"/><Relationship Id="rId7" Type="http://schemas.openxmlformats.org/officeDocument/2006/relationships/image" Target="../media/image61.emf"/><Relationship Id="rId8" Type="http://schemas.openxmlformats.org/officeDocument/2006/relationships/oleObject" Target="../embeddings/oleObject65.bin"/><Relationship Id="rId9" Type="http://schemas.openxmlformats.org/officeDocument/2006/relationships/image" Target="../media/image62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4" Type="http://schemas.openxmlformats.org/officeDocument/2006/relationships/image" Target="../media/image64.emf"/><Relationship Id="rId5" Type="http://schemas.openxmlformats.org/officeDocument/2006/relationships/oleObject" Target="../embeddings/oleObject67.bin"/><Relationship Id="rId6" Type="http://schemas.openxmlformats.org/officeDocument/2006/relationships/image" Target="../media/image65.emf"/><Relationship Id="rId7" Type="http://schemas.openxmlformats.org/officeDocument/2006/relationships/oleObject" Target="../embeddings/oleObject68.bin"/><Relationship Id="rId8" Type="http://schemas.openxmlformats.org/officeDocument/2006/relationships/image" Target="../media/image66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4" Type="http://schemas.openxmlformats.org/officeDocument/2006/relationships/oleObject" Target="../embeddings/Microsoft_Equation1.bin"/><Relationship Id="rId5" Type="http://schemas.openxmlformats.org/officeDocument/2006/relationships/image" Target="../media/image67.emf"/><Relationship Id="rId6" Type="http://schemas.openxmlformats.org/officeDocument/2006/relationships/oleObject" Target="../embeddings/Microsoft_Equation2.bin"/><Relationship Id="rId7" Type="http://schemas.openxmlformats.org/officeDocument/2006/relationships/image" Target="../media/image68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4" Type="http://schemas.openxmlformats.org/officeDocument/2006/relationships/image" Target="../media/image70.emf"/><Relationship Id="rId5" Type="http://schemas.openxmlformats.org/officeDocument/2006/relationships/oleObject" Target="../embeddings/oleObject70.bin"/><Relationship Id="rId6" Type="http://schemas.openxmlformats.org/officeDocument/2006/relationships/image" Target="../media/image71.emf"/><Relationship Id="rId7" Type="http://schemas.openxmlformats.org/officeDocument/2006/relationships/oleObject" Target="../embeddings/oleObject71.bin"/><Relationship Id="rId8" Type="http://schemas.openxmlformats.org/officeDocument/2006/relationships/image" Target="../media/image72.emf"/><Relationship Id="rId9" Type="http://schemas.openxmlformats.org/officeDocument/2006/relationships/oleObject" Target="../embeddings/oleObject72.bin"/><Relationship Id="rId10" Type="http://schemas.openxmlformats.org/officeDocument/2006/relationships/image" Target="../media/image73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.emf"/><Relationship Id="rId12" Type="http://schemas.openxmlformats.org/officeDocument/2006/relationships/oleObject" Target="../embeddings/oleObject5.bin"/><Relationship Id="rId13" Type="http://schemas.openxmlformats.org/officeDocument/2006/relationships/image" Target="../media/image5.emf"/><Relationship Id="rId14" Type="http://schemas.openxmlformats.org/officeDocument/2006/relationships/oleObject" Target="../embeddings/oleObject6.bin"/><Relationship Id="rId15" Type="http://schemas.openxmlformats.org/officeDocument/2006/relationships/image" Target="../media/image6.emf"/><Relationship Id="rId16" Type="http://schemas.openxmlformats.org/officeDocument/2006/relationships/oleObject" Target="../embeddings/oleObject7.bin"/><Relationship Id="rId17" Type="http://schemas.openxmlformats.org/officeDocument/2006/relationships/image" Target="../media/image7.emf"/><Relationship Id="rId18" Type="http://schemas.openxmlformats.org/officeDocument/2006/relationships/oleObject" Target="../embeddings/oleObject8.bin"/><Relationship Id="rId19" Type="http://schemas.openxmlformats.org/officeDocument/2006/relationships/image" Target="../media/image8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7" Type="http://schemas.openxmlformats.org/officeDocument/2006/relationships/image" Target="../media/image9.png"/><Relationship Id="rId8" Type="http://schemas.openxmlformats.org/officeDocument/2006/relationships/oleObject" Target="../embeddings/oleObject3.bin"/><Relationship Id="rId9" Type="http://schemas.openxmlformats.org/officeDocument/2006/relationships/image" Target="../media/image3.emf"/><Relationship Id="rId10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3.bin"/><Relationship Id="rId12" Type="http://schemas.openxmlformats.org/officeDocument/2006/relationships/image" Target="../media/image1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9.bin"/><Relationship Id="rId4" Type="http://schemas.openxmlformats.org/officeDocument/2006/relationships/image" Target="../media/image10.e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1.emf"/><Relationship Id="rId7" Type="http://schemas.openxmlformats.org/officeDocument/2006/relationships/oleObject" Target="../embeddings/oleObject11.bin"/><Relationship Id="rId8" Type="http://schemas.openxmlformats.org/officeDocument/2006/relationships/image" Target="../media/image12.emf"/><Relationship Id="rId9" Type="http://schemas.openxmlformats.org/officeDocument/2006/relationships/oleObject" Target="../embeddings/oleObject12.bin"/><Relationship Id="rId10" Type="http://schemas.openxmlformats.org/officeDocument/2006/relationships/image" Target="../media/image13.emf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.bin"/><Relationship Id="rId20" Type="http://schemas.openxmlformats.org/officeDocument/2006/relationships/image" Target="../media/image23.emf"/><Relationship Id="rId10" Type="http://schemas.openxmlformats.org/officeDocument/2006/relationships/image" Target="../media/image18.emf"/><Relationship Id="rId11" Type="http://schemas.openxmlformats.org/officeDocument/2006/relationships/oleObject" Target="../embeddings/oleObject18.bin"/><Relationship Id="rId12" Type="http://schemas.openxmlformats.org/officeDocument/2006/relationships/image" Target="../media/image19.emf"/><Relationship Id="rId13" Type="http://schemas.openxmlformats.org/officeDocument/2006/relationships/oleObject" Target="../embeddings/oleObject19.bin"/><Relationship Id="rId14" Type="http://schemas.openxmlformats.org/officeDocument/2006/relationships/image" Target="../media/image20.emf"/><Relationship Id="rId15" Type="http://schemas.openxmlformats.org/officeDocument/2006/relationships/oleObject" Target="../embeddings/oleObject20.bin"/><Relationship Id="rId16" Type="http://schemas.openxmlformats.org/officeDocument/2006/relationships/image" Target="../media/image21.emf"/><Relationship Id="rId17" Type="http://schemas.openxmlformats.org/officeDocument/2006/relationships/oleObject" Target="../embeddings/oleObject21.bin"/><Relationship Id="rId18" Type="http://schemas.openxmlformats.org/officeDocument/2006/relationships/image" Target="../media/image22.emf"/><Relationship Id="rId19" Type="http://schemas.openxmlformats.org/officeDocument/2006/relationships/oleObject" Target="../embeddings/oleObject22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4.bin"/><Relationship Id="rId4" Type="http://schemas.openxmlformats.org/officeDocument/2006/relationships/image" Target="../media/image15.emf"/><Relationship Id="rId5" Type="http://schemas.openxmlformats.org/officeDocument/2006/relationships/oleObject" Target="../embeddings/oleObject15.bin"/><Relationship Id="rId6" Type="http://schemas.openxmlformats.org/officeDocument/2006/relationships/image" Target="../media/image16.emf"/><Relationship Id="rId7" Type="http://schemas.openxmlformats.org/officeDocument/2006/relationships/oleObject" Target="../embeddings/oleObject16.bin"/><Relationship Id="rId8" Type="http://schemas.openxmlformats.org/officeDocument/2006/relationships/image" Target="../media/image17.emf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6.bin"/><Relationship Id="rId20" Type="http://schemas.openxmlformats.org/officeDocument/2006/relationships/image" Target="../media/image32.wmf"/><Relationship Id="rId21" Type="http://schemas.openxmlformats.org/officeDocument/2006/relationships/oleObject" Target="../embeddings/oleObject32.bin"/><Relationship Id="rId22" Type="http://schemas.openxmlformats.org/officeDocument/2006/relationships/image" Target="../media/image33.emf"/><Relationship Id="rId23" Type="http://schemas.openxmlformats.org/officeDocument/2006/relationships/oleObject" Target="../embeddings/oleObject33.bin"/><Relationship Id="rId24" Type="http://schemas.openxmlformats.org/officeDocument/2006/relationships/image" Target="../media/image34.emf"/><Relationship Id="rId10" Type="http://schemas.openxmlformats.org/officeDocument/2006/relationships/image" Target="../media/image27.wmf"/><Relationship Id="rId11" Type="http://schemas.openxmlformats.org/officeDocument/2006/relationships/oleObject" Target="../embeddings/oleObject27.bin"/><Relationship Id="rId12" Type="http://schemas.openxmlformats.org/officeDocument/2006/relationships/image" Target="../media/image28.emf"/><Relationship Id="rId13" Type="http://schemas.openxmlformats.org/officeDocument/2006/relationships/oleObject" Target="../embeddings/oleObject28.bin"/><Relationship Id="rId14" Type="http://schemas.openxmlformats.org/officeDocument/2006/relationships/image" Target="../media/image29.wmf"/><Relationship Id="rId15" Type="http://schemas.openxmlformats.org/officeDocument/2006/relationships/oleObject" Target="../embeddings/oleObject29.bin"/><Relationship Id="rId16" Type="http://schemas.openxmlformats.org/officeDocument/2006/relationships/image" Target="../media/image30.wmf"/><Relationship Id="rId17" Type="http://schemas.openxmlformats.org/officeDocument/2006/relationships/oleObject" Target="../embeddings/oleObject30.bin"/><Relationship Id="rId18" Type="http://schemas.openxmlformats.org/officeDocument/2006/relationships/image" Target="../media/image31.wmf"/><Relationship Id="rId19" Type="http://schemas.openxmlformats.org/officeDocument/2006/relationships/oleObject" Target="../embeddings/oleObject31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23.bin"/><Relationship Id="rId4" Type="http://schemas.openxmlformats.org/officeDocument/2006/relationships/image" Target="../media/image24.wmf"/><Relationship Id="rId5" Type="http://schemas.openxmlformats.org/officeDocument/2006/relationships/oleObject" Target="../embeddings/oleObject24.bin"/><Relationship Id="rId6" Type="http://schemas.openxmlformats.org/officeDocument/2006/relationships/image" Target="../media/image25.emf"/><Relationship Id="rId7" Type="http://schemas.openxmlformats.org/officeDocument/2006/relationships/oleObject" Target="../embeddings/oleObject25.bin"/><Relationship Id="rId8" Type="http://schemas.openxmlformats.org/officeDocument/2006/relationships/image" Target="../media/image2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4" Type="http://schemas.openxmlformats.org/officeDocument/2006/relationships/image" Target="../media/image31.wmf"/><Relationship Id="rId5" Type="http://schemas.openxmlformats.org/officeDocument/2006/relationships/oleObject" Target="../embeddings/oleObject35.bin"/><Relationship Id="rId6" Type="http://schemas.openxmlformats.org/officeDocument/2006/relationships/oleObject" Target="../embeddings/oleObject36.bin"/><Relationship Id="rId7" Type="http://schemas.openxmlformats.org/officeDocument/2006/relationships/oleObject" Target="../embeddings/oleObject37.bin"/><Relationship Id="rId8" Type="http://schemas.openxmlformats.org/officeDocument/2006/relationships/image" Target="../media/image35.wmf"/><Relationship Id="rId9" Type="http://schemas.openxmlformats.org/officeDocument/2006/relationships/oleObject" Target="../embeddings/oleObject38.bin"/><Relationship Id="rId10" Type="http://schemas.openxmlformats.org/officeDocument/2006/relationships/oleObject" Target="../embeddings/oleObject39.bin"/><Relationship Id="rId11" Type="http://schemas.openxmlformats.org/officeDocument/2006/relationships/image" Target="../media/image36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4" Type="http://schemas.openxmlformats.org/officeDocument/2006/relationships/image" Target="../media/image39.emf"/><Relationship Id="rId5" Type="http://schemas.openxmlformats.org/officeDocument/2006/relationships/image" Target="../media/image40.emf"/><Relationship Id="rId6" Type="http://schemas.openxmlformats.org/officeDocument/2006/relationships/image" Target="../media/image41.emf"/><Relationship Id="rId7" Type="http://schemas.openxmlformats.org/officeDocument/2006/relationships/image" Target="../media/image4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emf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44.bin"/><Relationship Id="rId12" Type="http://schemas.openxmlformats.org/officeDocument/2006/relationships/image" Target="../media/image45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40.bin"/><Relationship Id="rId4" Type="http://schemas.openxmlformats.org/officeDocument/2006/relationships/image" Target="../media/image30.wmf"/><Relationship Id="rId5" Type="http://schemas.openxmlformats.org/officeDocument/2006/relationships/oleObject" Target="../embeddings/oleObject41.bin"/><Relationship Id="rId6" Type="http://schemas.openxmlformats.org/officeDocument/2006/relationships/image" Target="../media/image31.wmf"/><Relationship Id="rId7" Type="http://schemas.openxmlformats.org/officeDocument/2006/relationships/oleObject" Target="../embeddings/oleObject42.bin"/><Relationship Id="rId8" Type="http://schemas.openxmlformats.org/officeDocument/2006/relationships/image" Target="../media/image43.emf"/><Relationship Id="rId9" Type="http://schemas.openxmlformats.org/officeDocument/2006/relationships/oleObject" Target="../embeddings/oleObject43.bin"/><Relationship Id="rId10" Type="http://schemas.openxmlformats.org/officeDocument/2006/relationships/image" Target="../media/image44.emf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49.bin"/><Relationship Id="rId12" Type="http://schemas.openxmlformats.org/officeDocument/2006/relationships/image" Target="../media/image49.emf"/><Relationship Id="rId13" Type="http://schemas.openxmlformats.org/officeDocument/2006/relationships/oleObject" Target="../embeddings/oleObject50.bin"/><Relationship Id="rId14" Type="http://schemas.openxmlformats.org/officeDocument/2006/relationships/image" Target="../media/image50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45.bin"/><Relationship Id="rId4" Type="http://schemas.openxmlformats.org/officeDocument/2006/relationships/image" Target="../media/image25.emf"/><Relationship Id="rId5" Type="http://schemas.openxmlformats.org/officeDocument/2006/relationships/oleObject" Target="../embeddings/oleObject46.bin"/><Relationship Id="rId6" Type="http://schemas.openxmlformats.org/officeDocument/2006/relationships/image" Target="../media/image46.emf"/><Relationship Id="rId7" Type="http://schemas.openxmlformats.org/officeDocument/2006/relationships/oleObject" Target="../embeddings/oleObject47.bin"/><Relationship Id="rId8" Type="http://schemas.openxmlformats.org/officeDocument/2006/relationships/image" Target="../media/image47.emf"/><Relationship Id="rId9" Type="http://schemas.openxmlformats.org/officeDocument/2006/relationships/oleObject" Target="../embeddings/oleObject48.bin"/><Relationship Id="rId10" Type="http://schemas.openxmlformats.org/officeDocument/2006/relationships/image" Target="../media/image4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COMS10003: Dealing with Uncertainty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86496"/>
            <a:ext cx="6400800" cy="715297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chemeClr val="accent2"/>
                </a:solidFill>
                <a:latin typeface="Arial"/>
                <a:cs typeface="Arial"/>
              </a:rPr>
              <a:t>Random Variables II</a:t>
            </a:r>
            <a:endParaRPr lang="en-US" sz="4400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8281" y="4288452"/>
            <a:ext cx="6400800" cy="7152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chemeClr val="tx1"/>
                </a:solidFill>
              </a:rPr>
              <a:t>Andrew Calway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Random variables II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58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reeform 54"/>
          <p:cNvSpPr/>
          <p:nvPr/>
        </p:nvSpPr>
        <p:spPr>
          <a:xfrm>
            <a:off x="6138333" y="2596444"/>
            <a:ext cx="846668" cy="1199445"/>
          </a:xfrm>
          <a:custGeom>
            <a:avLst/>
            <a:gdLst>
              <a:gd name="connsiteX0" fmla="*/ 0 w 832556"/>
              <a:gd name="connsiteY0" fmla="*/ 606778 h 1199445"/>
              <a:gd name="connsiteX1" fmla="*/ 112889 w 832556"/>
              <a:gd name="connsiteY1" fmla="*/ 254000 h 1199445"/>
              <a:gd name="connsiteX2" fmla="*/ 211667 w 832556"/>
              <a:gd name="connsiteY2" fmla="*/ 56445 h 1199445"/>
              <a:gd name="connsiteX3" fmla="*/ 324556 w 832556"/>
              <a:gd name="connsiteY3" fmla="*/ 0 h 1199445"/>
              <a:gd name="connsiteX4" fmla="*/ 479778 w 832556"/>
              <a:gd name="connsiteY4" fmla="*/ 42334 h 1199445"/>
              <a:gd name="connsiteX5" fmla="*/ 592667 w 832556"/>
              <a:gd name="connsiteY5" fmla="*/ 296334 h 1199445"/>
              <a:gd name="connsiteX6" fmla="*/ 677334 w 832556"/>
              <a:gd name="connsiteY6" fmla="*/ 592667 h 1199445"/>
              <a:gd name="connsiteX7" fmla="*/ 804334 w 832556"/>
              <a:gd name="connsiteY7" fmla="*/ 818445 h 1199445"/>
              <a:gd name="connsiteX8" fmla="*/ 804334 w 832556"/>
              <a:gd name="connsiteY8" fmla="*/ 818445 h 1199445"/>
              <a:gd name="connsiteX9" fmla="*/ 832556 w 832556"/>
              <a:gd name="connsiteY9" fmla="*/ 1185334 h 1199445"/>
              <a:gd name="connsiteX10" fmla="*/ 0 w 832556"/>
              <a:gd name="connsiteY10" fmla="*/ 1199445 h 1199445"/>
              <a:gd name="connsiteX11" fmla="*/ 0 w 832556"/>
              <a:gd name="connsiteY11" fmla="*/ 606778 h 1199445"/>
              <a:gd name="connsiteX0" fmla="*/ 0 w 846668"/>
              <a:gd name="connsiteY0" fmla="*/ 606778 h 1199445"/>
              <a:gd name="connsiteX1" fmla="*/ 112889 w 846668"/>
              <a:gd name="connsiteY1" fmla="*/ 254000 h 1199445"/>
              <a:gd name="connsiteX2" fmla="*/ 211667 w 846668"/>
              <a:gd name="connsiteY2" fmla="*/ 56445 h 1199445"/>
              <a:gd name="connsiteX3" fmla="*/ 324556 w 846668"/>
              <a:gd name="connsiteY3" fmla="*/ 0 h 1199445"/>
              <a:gd name="connsiteX4" fmla="*/ 479778 w 846668"/>
              <a:gd name="connsiteY4" fmla="*/ 42334 h 1199445"/>
              <a:gd name="connsiteX5" fmla="*/ 592667 w 846668"/>
              <a:gd name="connsiteY5" fmla="*/ 296334 h 1199445"/>
              <a:gd name="connsiteX6" fmla="*/ 677334 w 846668"/>
              <a:gd name="connsiteY6" fmla="*/ 592667 h 1199445"/>
              <a:gd name="connsiteX7" fmla="*/ 804334 w 846668"/>
              <a:gd name="connsiteY7" fmla="*/ 818445 h 1199445"/>
              <a:gd name="connsiteX8" fmla="*/ 846668 w 846668"/>
              <a:gd name="connsiteY8" fmla="*/ 846667 h 1199445"/>
              <a:gd name="connsiteX9" fmla="*/ 832556 w 846668"/>
              <a:gd name="connsiteY9" fmla="*/ 1185334 h 1199445"/>
              <a:gd name="connsiteX10" fmla="*/ 0 w 846668"/>
              <a:gd name="connsiteY10" fmla="*/ 1199445 h 1199445"/>
              <a:gd name="connsiteX11" fmla="*/ 0 w 846668"/>
              <a:gd name="connsiteY11" fmla="*/ 606778 h 1199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46668" h="1199445">
                <a:moveTo>
                  <a:pt x="0" y="606778"/>
                </a:moveTo>
                <a:lnTo>
                  <a:pt x="112889" y="254000"/>
                </a:lnTo>
                <a:lnTo>
                  <a:pt x="211667" y="56445"/>
                </a:lnTo>
                <a:lnTo>
                  <a:pt x="324556" y="0"/>
                </a:lnTo>
                <a:lnTo>
                  <a:pt x="479778" y="42334"/>
                </a:lnTo>
                <a:lnTo>
                  <a:pt x="592667" y="296334"/>
                </a:lnTo>
                <a:lnTo>
                  <a:pt x="677334" y="592667"/>
                </a:lnTo>
                <a:cubicBezTo>
                  <a:pt x="719667" y="667926"/>
                  <a:pt x="776112" y="776112"/>
                  <a:pt x="804334" y="818445"/>
                </a:cubicBezTo>
                <a:cubicBezTo>
                  <a:pt x="832556" y="860778"/>
                  <a:pt x="832557" y="837260"/>
                  <a:pt x="846668" y="846667"/>
                </a:cubicBezTo>
                <a:lnTo>
                  <a:pt x="832556" y="1185334"/>
                </a:lnTo>
                <a:lnTo>
                  <a:pt x="0" y="1199445"/>
                </a:lnTo>
                <a:lnTo>
                  <a:pt x="0" y="606778"/>
                </a:lnTo>
                <a:close/>
              </a:path>
            </a:pathLst>
          </a:custGeom>
          <a:solidFill>
            <a:srgbClr val="8EB4E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1749778" y="2892778"/>
            <a:ext cx="1397000" cy="889000"/>
          </a:xfrm>
          <a:custGeom>
            <a:avLst/>
            <a:gdLst>
              <a:gd name="connsiteX0" fmla="*/ 0 w 1368778"/>
              <a:gd name="connsiteY0" fmla="*/ 451555 h 889000"/>
              <a:gd name="connsiteX1" fmla="*/ 127000 w 1368778"/>
              <a:gd name="connsiteY1" fmla="*/ 225778 h 889000"/>
              <a:gd name="connsiteX2" fmla="*/ 296333 w 1368778"/>
              <a:gd name="connsiteY2" fmla="*/ 42333 h 889000"/>
              <a:gd name="connsiteX3" fmla="*/ 522111 w 1368778"/>
              <a:gd name="connsiteY3" fmla="*/ 0 h 889000"/>
              <a:gd name="connsiteX4" fmla="*/ 747889 w 1368778"/>
              <a:gd name="connsiteY4" fmla="*/ 14111 h 889000"/>
              <a:gd name="connsiteX5" fmla="*/ 959555 w 1368778"/>
              <a:gd name="connsiteY5" fmla="*/ 183444 h 889000"/>
              <a:gd name="connsiteX6" fmla="*/ 1100666 w 1368778"/>
              <a:gd name="connsiteY6" fmla="*/ 493889 h 889000"/>
              <a:gd name="connsiteX7" fmla="*/ 1312333 w 1368778"/>
              <a:gd name="connsiteY7" fmla="*/ 620889 h 889000"/>
              <a:gd name="connsiteX8" fmla="*/ 1312333 w 1368778"/>
              <a:gd name="connsiteY8" fmla="*/ 620889 h 889000"/>
              <a:gd name="connsiteX9" fmla="*/ 1312333 w 1368778"/>
              <a:gd name="connsiteY9" fmla="*/ 620889 h 889000"/>
              <a:gd name="connsiteX10" fmla="*/ 1368778 w 1368778"/>
              <a:gd name="connsiteY10" fmla="*/ 889000 h 889000"/>
              <a:gd name="connsiteX11" fmla="*/ 0 w 1368778"/>
              <a:gd name="connsiteY11" fmla="*/ 874889 h 889000"/>
              <a:gd name="connsiteX12" fmla="*/ 0 w 1368778"/>
              <a:gd name="connsiteY12" fmla="*/ 451555 h 889000"/>
              <a:gd name="connsiteX0" fmla="*/ 0 w 1397000"/>
              <a:gd name="connsiteY0" fmla="*/ 451555 h 889000"/>
              <a:gd name="connsiteX1" fmla="*/ 127000 w 1397000"/>
              <a:gd name="connsiteY1" fmla="*/ 225778 h 889000"/>
              <a:gd name="connsiteX2" fmla="*/ 296333 w 1397000"/>
              <a:gd name="connsiteY2" fmla="*/ 42333 h 889000"/>
              <a:gd name="connsiteX3" fmla="*/ 522111 w 1397000"/>
              <a:gd name="connsiteY3" fmla="*/ 0 h 889000"/>
              <a:gd name="connsiteX4" fmla="*/ 747889 w 1397000"/>
              <a:gd name="connsiteY4" fmla="*/ 14111 h 889000"/>
              <a:gd name="connsiteX5" fmla="*/ 959555 w 1397000"/>
              <a:gd name="connsiteY5" fmla="*/ 183444 h 889000"/>
              <a:gd name="connsiteX6" fmla="*/ 1100666 w 1397000"/>
              <a:gd name="connsiteY6" fmla="*/ 493889 h 889000"/>
              <a:gd name="connsiteX7" fmla="*/ 1312333 w 1397000"/>
              <a:gd name="connsiteY7" fmla="*/ 620889 h 889000"/>
              <a:gd name="connsiteX8" fmla="*/ 1312333 w 1397000"/>
              <a:gd name="connsiteY8" fmla="*/ 620889 h 889000"/>
              <a:gd name="connsiteX9" fmla="*/ 1397000 w 1397000"/>
              <a:gd name="connsiteY9" fmla="*/ 663222 h 889000"/>
              <a:gd name="connsiteX10" fmla="*/ 1368778 w 1397000"/>
              <a:gd name="connsiteY10" fmla="*/ 889000 h 889000"/>
              <a:gd name="connsiteX11" fmla="*/ 0 w 1397000"/>
              <a:gd name="connsiteY11" fmla="*/ 874889 h 889000"/>
              <a:gd name="connsiteX12" fmla="*/ 0 w 1397000"/>
              <a:gd name="connsiteY12" fmla="*/ 451555 h 88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97000" h="889000">
                <a:moveTo>
                  <a:pt x="0" y="451555"/>
                </a:moveTo>
                <a:lnTo>
                  <a:pt x="127000" y="225778"/>
                </a:lnTo>
                <a:lnTo>
                  <a:pt x="296333" y="42333"/>
                </a:lnTo>
                <a:lnTo>
                  <a:pt x="522111" y="0"/>
                </a:lnTo>
                <a:lnTo>
                  <a:pt x="747889" y="14111"/>
                </a:lnTo>
                <a:lnTo>
                  <a:pt x="959555" y="183444"/>
                </a:lnTo>
                <a:lnTo>
                  <a:pt x="1100666" y="493889"/>
                </a:lnTo>
                <a:lnTo>
                  <a:pt x="1312333" y="620889"/>
                </a:lnTo>
                <a:lnTo>
                  <a:pt x="1312333" y="620889"/>
                </a:lnTo>
                <a:lnTo>
                  <a:pt x="1397000" y="663222"/>
                </a:lnTo>
                <a:lnTo>
                  <a:pt x="1368778" y="889000"/>
                </a:lnTo>
                <a:lnTo>
                  <a:pt x="0" y="874889"/>
                </a:lnTo>
                <a:lnTo>
                  <a:pt x="0" y="451555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Random variables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10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C0504D"/>
                </a:solidFill>
                <a:latin typeface="Arial"/>
                <a:cs typeface="Arial"/>
              </a:rPr>
              <a:t>Standard Normal Distribution</a:t>
            </a:r>
            <a:endParaRPr lang="en-US" dirty="0">
              <a:solidFill>
                <a:srgbClr val="C0504D"/>
              </a:solidFill>
              <a:latin typeface="Arial"/>
              <a:cs typeface="Arial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4578379" y="1778000"/>
            <a:ext cx="4019521" cy="2631631"/>
            <a:chOff x="4578379" y="1778000"/>
            <a:chExt cx="4019521" cy="2631631"/>
          </a:xfrm>
        </p:grpSpPr>
        <p:graphicFrame>
          <p:nvGraphicFramePr>
            <p:cNvPr id="35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93043163"/>
                </p:ext>
              </p:extLst>
            </p:nvPr>
          </p:nvGraphicFramePr>
          <p:xfrm>
            <a:off x="8343900" y="3856038"/>
            <a:ext cx="254000" cy="347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383" name="Equation" r:id="rId3" imgW="114300" imgH="139700" progId="Equation.3">
                    <p:embed/>
                  </p:oleObj>
                </mc:Choice>
                <mc:Fallback>
                  <p:oleObj name="Equation" r:id="rId3" imgW="114300" imgH="139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43900" y="3856038"/>
                          <a:ext cx="254000" cy="3476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6" name="Group 35"/>
            <p:cNvGrpSpPr/>
            <p:nvPr/>
          </p:nvGrpSpPr>
          <p:grpSpPr>
            <a:xfrm>
              <a:off x="4578379" y="1778000"/>
              <a:ext cx="3950744" cy="2188280"/>
              <a:chOff x="5195710" y="1896242"/>
              <a:chExt cx="3216275" cy="1540523"/>
            </a:xfrm>
          </p:grpSpPr>
          <p:sp>
            <p:nvSpPr>
              <p:cNvPr id="40" name="Line 5"/>
              <p:cNvSpPr>
                <a:spLocks noChangeShapeType="1"/>
              </p:cNvSpPr>
              <p:nvPr/>
            </p:nvSpPr>
            <p:spPr bwMode="auto">
              <a:xfrm>
                <a:off x="5195710" y="3312940"/>
                <a:ext cx="321627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Line 6"/>
              <p:cNvSpPr>
                <a:spLocks noChangeShapeType="1"/>
              </p:cNvSpPr>
              <p:nvPr/>
            </p:nvSpPr>
            <p:spPr bwMode="auto">
              <a:xfrm flipV="1">
                <a:off x="6741752" y="1896242"/>
                <a:ext cx="0" cy="15405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Freeform 7"/>
              <p:cNvSpPr>
                <a:spLocks/>
              </p:cNvSpPr>
              <p:nvPr/>
            </p:nvSpPr>
            <p:spPr bwMode="auto">
              <a:xfrm>
                <a:off x="5575123" y="2481090"/>
                <a:ext cx="1158224" cy="799070"/>
              </a:xfrm>
              <a:custGeom>
                <a:avLst/>
                <a:gdLst>
                  <a:gd name="T0" fmla="*/ 0 w 784"/>
                  <a:gd name="T1" fmla="*/ 776 h 776"/>
                  <a:gd name="T2" fmla="*/ 408 w 784"/>
                  <a:gd name="T3" fmla="*/ 696 h 776"/>
                  <a:gd name="T4" fmla="*/ 584 w 784"/>
                  <a:gd name="T5" fmla="*/ 456 h 776"/>
                  <a:gd name="T6" fmla="*/ 656 w 784"/>
                  <a:gd name="T7" fmla="*/ 176 h 776"/>
                  <a:gd name="T8" fmla="*/ 720 w 784"/>
                  <a:gd name="T9" fmla="*/ 32 h 776"/>
                  <a:gd name="T10" fmla="*/ 784 w 784"/>
                  <a:gd name="T11" fmla="*/ 0 h 77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84"/>
                  <a:gd name="T19" fmla="*/ 0 h 776"/>
                  <a:gd name="T20" fmla="*/ 784 w 784"/>
                  <a:gd name="T21" fmla="*/ 776 h 77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84" h="776">
                    <a:moveTo>
                      <a:pt x="0" y="776"/>
                    </a:moveTo>
                    <a:cubicBezTo>
                      <a:pt x="155" y="762"/>
                      <a:pt x="311" y="749"/>
                      <a:pt x="408" y="696"/>
                    </a:cubicBezTo>
                    <a:cubicBezTo>
                      <a:pt x="505" y="643"/>
                      <a:pt x="543" y="543"/>
                      <a:pt x="584" y="456"/>
                    </a:cubicBezTo>
                    <a:cubicBezTo>
                      <a:pt x="625" y="369"/>
                      <a:pt x="633" y="247"/>
                      <a:pt x="656" y="176"/>
                    </a:cubicBezTo>
                    <a:cubicBezTo>
                      <a:pt x="679" y="105"/>
                      <a:pt x="699" y="61"/>
                      <a:pt x="720" y="32"/>
                    </a:cubicBezTo>
                    <a:cubicBezTo>
                      <a:pt x="741" y="3"/>
                      <a:pt x="762" y="1"/>
                      <a:pt x="784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Freeform 8"/>
              <p:cNvSpPr>
                <a:spLocks/>
              </p:cNvSpPr>
              <p:nvPr/>
            </p:nvSpPr>
            <p:spPr bwMode="auto">
              <a:xfrm flipH="1">
                <a:off x="6758461" y="2482120"/>
                <a:ext cx="1158224" cy="799070"/>
              </a:xfrm>
              <a:custGeom>
                <a:avLst/>
                <a:gdLst>
                  <a:gd name="T0" fmla="*/ 0 w 784"/>
                  <a:gd name="T1" fmla="*/ 776 h 776"/>
                  <a:gd name="T2" fmla="*/ 408 w 784"/>
                  <a:gd name="T3" fmla="*/ 696 h 776"/>
                  <a:gd name="T4" fmla="*/ 584 w 784"/>
                  <a:gd name="T5" fmla="*/ 456 h 776"/>
                  <a:gd name="T6" fmla="*/ 656 w 784"/>
                  <a:gd name="T7" fmla="*/ 176 h 776"/>
                  <a:gd name="T8" fmla="*/ 720 w 784"/>
                  <a:gd name="T9" fmla="*/ 32 h 776"/>
                  <a:gd name="T10" fmla="*/ 784 w 784"/>
                  <a:gd name="T11" fmla="*/ 0 h 77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84"/>
                  <a:gd name="T19" fmla="*/ 0 h 776"/>
                  <a:gd name="T20" fmla="*/ 784 w 784"/>
                  <a:gd name="T21" fmla="*/ 776 h 77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84" h="776">
                    <a:moveTo>
                      <a:pt x="0" y="776"/>
                    </a:moveTo>
                    <a:cubicBezTo>
                      <a:pt x="155" y="762"/>
                      <a:pt x="311" y="749"/>
                      <a:pt x="408" y="696"/>
                    </a:cubicBezTo>
                    <a:cubicBezTo>
                      <a:pt x="505" y="643"/>
                      <a:pt x="543" y="543"/>
                      <a:pt x="584" y="456"/>
                    </a:cubicBezTo>
                    <a:cubicBezTo>
                      <a:pt x="625" y="369"/>
                      <a:pt x="633" y="247"/>
                      <a:pt x="656" y="176"/>
                    </a:cubicBezTo>
                    <a:cubicBezTo>
                      <a:pt x="679" y="105"/>
                      <a:pt x="699" y="61"/>
                      <a:pt x="720" y="32"/>
                    </a:cubicBezTo>
                    <a:cubicBezTo>
                      <a:pt x="741" y="3"/>
                      <a:pt x="762" y="1"/>
                      <a:pt x="784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Line 14"/>
              <p:cNvSpPr>
                <a:spLocks noChangeShapeType="1"/>
              </p:cNvSpPr>
              <p:nvPr/>
            </p:nvSpPr>
            <p:spPr bwMode="auto">
              <a:xfrm>
                <a:off x="7148335" y="2259370"/>
                <a:ext cx="0" cy="11191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7" name="Line 14"/>
            <p:cNvSpPr>
              <a:spLocks noChangeShapeType="1"/>
            </p:cNvSpPr>
            <p:nvPr/>
          </p:nvSpPr>
          <p:spPr bwMode="auto">
            <a:xfrm>
              <a:off x="6141794" y="2281791"/>
              <a:ext cx="0" cy="15897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38" name="Object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88298009"/>
                </p:ext>
              </p:extLst>
            </p:nvPr>
          </p:nvGraphicFramePr>
          <p:xfrm>
            <a:off x="6799478" y="3830828"/>
            <a:ext cx="601132" cy="567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384" name="Equation" r:id="rId5" imgW="469900" imgH="393700" progId="Equation.3">
                    <p:embed/>
                  </p:oleObj>
                </mc:Choice>
                <mc:Fallback>
                  <p:oleObj name="Equation" r:id="rId5" imgW="469900" imgH="393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99478" y="3830828"/>
                          <a:ext cx="601132" cy="567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9764854"/>
                </p:ext>
              </p:extLst>
            </p:nvPr>
          </p:nvGraphicFramePr>
          <p:xfrm>
            <a:off x="5645973" y="3818612"/>
            <a:ext cx="624755" cy="5910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385" name="Equation" r:id="rId7" imgW="469900" imgH="393700" progId="Equation.3">
                    <p:embed/>
                  </p:oleObj>
                </mc:Choice>
                <mc:Fallback>
                  <p:oleObj name="Equation" r:id="rId7" imgW="469900" imgH="393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45973" y="3818612"/>
                          <a:ext cx="624755" cy="5910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2" name="Straight Connector 31"/>
            <p:cNvCxnSpPr/>
            <p:nvPr/>
          </p:nvCxnSpPr>
          <p:spPr>
            <a:xfrm>
              <a:off x="6802994" y="2438401"/>
              <a:ext cx="0" cy="134916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6455667" y="2524099"/>
              <a:ext cx="376939" cy="146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6520774" y="2126568"/>
              <a:ext cx="3619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Times"/>
                  <a:cs typeface="Times"/>
                </a:rPr>
                <a:t>1</a:t>
              </a:r>
              <a:endParaRPr lang="en-US" i="1" dirty="0">
                <a:latin typeface="Times"/>
                <a:cs typeface="Times"/>
              </a:endParaRPr>
            </a:p>
          </p:txBody>
        </p:sp>
      </p:grpSp>
      <p:sp>
        <p:nvSpPr>
          <p:cNvPr id="46" name="Right Arrow 45"/>
          <p:cNvSpPr/>
          <p:nvPr/>
        </p:nvSpPr>
        <p:spPr>
          <a:xfrm>
            <a:off x="3927574" y="2611816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14699" y="1778000"/>
            <a:ext cx="4563679" cy="2414588"/>
            <a:chOff x="14699" y="1778000"/>
            <a:chExt cx="4563679" cy="2414588"/>
          </a:xfrm>
        </p:grpSpPr>
        <p:graphicFrame>
          <p:nvGraphicFramePr>
            <p:cNvPr id="10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94004088"/>
                </p:ext>
              </p:extLst>
            </p:nvPr>
          </p:nvGraphicFramePr>
          <p:xfrm>
            <a:off x="4165099" y="3871573"/>
            <a:ext cx="251679" cy="316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386" name="Equation" r:id="rId9" imgW="114120" imgH="126720" progId="Equation.3">
                    <p:embed/>
                  </p:oleObj>
                </mc:Choice>
                <mc:Fallback>
                  <p:oleObj name="Equation" r:id="rId9" imgW="114120" imgH="126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5099" y="3871573"/>
                          <a:ext cx="251679" cy="3163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Line 5"/>
            <p:cNvSpPr>
              <a:spLocks noChangeShapeType="1"/>
            </p:cNvSpPr>
            <p:nvPr/>
          </p:nvSpPr>
          <p:spPr bwMode="auto">
            <a:xfrm>
              <a:off x="397993" y="3790390"/>
              <a:ext cx="39507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6"/>
            <p:cNvSpPr>
              <a:spLocks noChangeShapeType="1"/>
            </p:cNvSpPr>
            <p:nvPr/>
          </p:nvSpPr>
          <p:spPr bwMode="auto">
            <a:xfrm flipV="1">
              <a:off x="631996" y="1778000"/>
              <a:ext cx="0" cy="21882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3135184" y="2293816"/>
              <a:ext cx="0" cy="15897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1763854" y="2281791"/>
              <a:ext cx="0" cy="15897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38331416"/>
                </p:ext>
              </p:extLst>
            </p:nvPr>
          </p:nvGraphicFramePr>
          <p:xfrm>
            <a:off x="3033217" y="3779371"/>
            <a:ext cx="228500" cy="3606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387" name="Equation" r:id="rId11" imgW="127000" imgH="177800" progId="Equation.3">
                    <p:embed/>
                  </p:oleObj>
                </mc:Choice>
                <mc:Fallback>
                  <p:oleObj name="Equation" r:id="rId11" imgW="127000" imgH="177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3217" y="3779371"/>
                          <a:ext cx="228500" cy="3606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2279349"/>
                </p:ext>
              </p:extLst>
            </p:nvPr>
          </p:nvGraphicFramePr>
          <p:xfrm>
            <a:off x="1638411" y="3838638"/>
            <a:ext cx="214394" cy="2659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388" name="Equation" r:id="rId13" imgW="127000" imgH="139700" progId="Equation.3">
                    <p:embed/>
                  </p:oleObj>
                </mc:Choice>
                <mc:Fallback>
                  <p:oleObj name="Equation" r:id="rId13" imgW="127000" imgH="139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8411" y="3838638"/>
                          <a:ext cx="214394" cy="2659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1" name="Straight Connector 20"/>
            <p:cNvCxnSpPr/>
            <p:nvPr/>
          </p:nvCxnSpPr>
          <p:spPr>
            <a:xfrm>
              <a:off x="2286765" y="2441222"/>
              <a:ext cx="0" cy="134916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2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97589492"/>
                </p:ext>
              </p:extLst>
            </p:nvPr>
          </p:nvGraphicFramePr>
          <p:xfrm>
            <a:off x="2162175" y="3856038"/>
            <a:ext cx="249238" cy="336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389" name="Equation" r:id="rId15" imgW="139700" imgH="165100" progId="Equation.3">
                    <p:embed/>
                  </p:oleObj>
                </mc:Choice>
                <mc:Fallback>
                  <p:oleObj name="Equation" r:id="rId15" imgW="139700" imgH="165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2175" y="3856038"/>
                          <a:ext cx="249238" cy="336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3" name="Straight Connector 22"/>
            <p:cNvCxnSpPr/>
            <p:nvPr/>
          </p:nvCxnSpPr>
          <p:spPr>
            <a:xfrm>
              <a:off x="2848384" y="2438401"/>
              <a:ext cx="0" cy="134916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4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79572596"/>
                </p:ext>
              </p:extLst>
            </p:nvPr>
          </p:nvGraphicFramePr>
          <p:xfrm>
            <a:off x="2471207" y="2127250"/>
            <a:ext cx="273050" cy="285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390" name="Equation" r:id="rId17" imgW="152400" imgH="139700" progId="Equation.3">
                    <p:embed/>
                  </p:oleObj>
                </mc:Choice>
                <mc:Fallback>
                  <p:oleObj name="Equation" r:id="rId17" imgW="152400" imgH="139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1207" y="2127250"/>
                          <a:ext cx="273050" cy="285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6" name="Straight Arrow Connector 25"/>
            <p:cNvCxnSpPr/>
            <p:nvPr/>
          </p:nvCxnSpPr>
          <p:spPr>
            <a:xfrm flipV="1">
              <a:off x="2275281" y="2525562"/>
              <a:ext cx="573103" cy="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/>
            <p:cNvGrpSpPr/>
            <p:nvPr/>
          </p:nvGrpSpPr>
          <p:grpSpPr>
            <a:xfrm>
              <a:off x="14699" y="2878666"/>
              <a:ext cx="4563679" cy="877913"/>
              <a:chOff x="14699" y="2610228"/>
              <a:chExt cx="4563679" cy="1146352"/>
            </a:xfrm>
          </p:grpSpPr>
          <p:sp>
            <p:nvSpPr>
              <p:cNvPr id="18" name="Freeform 8"/>
              <p:cNvSpPr>
                <a:spLocks/>
              </p:cNvSpPr>
              <p:nvPr/>
            </p:nvSpPr>
            <p:spPr bwMode="auto">
              <a:xfrm flipH="1">
                <a:off x="2317613" y="2610228"/>
                <a:ext cx="2260765" cy="1135062"/>
              </a:xfrm>
              <a:custGeom>
                <a:avLst/>
                <a:gdLst>
                  <a:gd name="T0" fmla="*/ 0 w 784"/>
                  <a:gd name="T1" fmla="*/ 776 h 776"/>
                  <a:gd name="T2" fmla="*/ 408 w 784"/>
                  <a:gd name="T3" fmla="*/ 696 h 776"/>
                  <a:gd name="T4" fmla="*/ 584 w 784"/>
                  <a:gd name="T5" fmla="*/ 456 h 776"/>
                  <a:gd name="T6" fmla="*/ 656 w 784"/>
                  <a:gd name="T7" fmla="*/ 176 h 776"/>
                  <a:gd name="T8" fmla="*/ 720 w 784"/>
                  <a:gd name="T9" fmla="*/ 32 h 776"/>
                  <a:gd name="T10" fmla="*/ 784 w 784"/>
                  <a:gd name="T11" fmla="*/ 0 h 77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84"/>
                  <a:gd name="T19" fmla="*/ 0 h 776"/>
                  <a:gd name="T20" fmla="*/ 784 w 784"/>
                  <a:gd name="T21" fmla="*/ 776 h 77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84" h="776">
                    <a:moveTo>
                      <a:pt x="0" y="776"/>
                    </a:moveTo>
                    <a:cubicBezTo>
                      <a:pt x="155" y="762"/>
                      <a:pt x="311" y="749"/>
                      <a:pt x="408" y="696"/>
                    </a:cubicBezTo>
                    <a:cubicBezTo>
                      <a:pt x="505" y="643"/>
                      <a:pt x="543" y="543"/>
                      <a:pt x="584" y="456"/>
                    </a:cubicBezTo>
                    <a:cubicBezTo>
                      <a:pt x="625" y="369"/>
                      <a:pt x="633" y="247"/>
                      <a:pt x="656" y="176"/>
                    </a:cubicBezTo>
                    <a:cubicBezTo>
                      <a:pt x="679" y="105"/>
                      <a:pt x="699" y="61"/>
                      <a:pt x="720" y="32"/>
                    </a:cubicBezTo>
                    <a:cubicBezTo>
                      <a:pt x="741" y="3"/>
                      <a:pt x="762" y="1"/>
                      <a:pt x="784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Freeform 8"/>
              <p:cNvSpPr>
                <a:spLocks/>
              </p:cNvSpPr>
              <p:nvPr/>
            </p:nvSpPr>
            <p:spPr bwMode="auto">
              <a:xfrm>
                <a:off x="14699" y="2621518"/>
                <a:ext cx="2260765" cy="1135062"/>
              </a:xfrm>
              <a:custGeom>
                <a:avLst/>
                <a:gdLst>
                  <a:gd name="T0" fmla="*/ 0 w 784"/>
                  <a:gd name="T1" fmla="*/ 776 h 776"/>
                  <a:gd name="T2" fmla="*/ 408 w 784"/>
                  <a:gd name="T3" fmla="*/ 696 h 776"/>
                  <a:gd name="T4" fmla="*/ 584 w 784"/>
                  <a:gd name="T5" fmla="*/ 456 h 776"/>
                  <a:gd name="T6" fmla="*/ 656 w 784"/>
                  <a:gd name="T7" fmla="*/ 176 h 776"/>
                  <a:gd name="T8" fmla="*/ 720 w 784"/>
                  <a:gd name="T9" fmla="*/ 32 h 776"/>
                  <a:gd name="T10" fmla="*/ 784 w 784"/>
                  <a:gd name="T11" fmla="*/ 0 h 77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84"/>
                  <a:gd name="T19" fmla="*/ 0 h 776"/>
                  <a:gd name="T20" fmla="*/ 784 w 784"/>
                  <a:gd name="T21" fmla="*/ 776 h 77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84" h="776">
                    <a:moveTo>
                      <a:pt x="0" y="776"/>
                    </a:moveTo>
                    <a:cubicBezTo>
                      <a:pt x="155" y="762"/>
                      <a:pt x="311" y="749"/>
                      <a:pt x="408" y="696"/>
                    </a:cubicBezTo>
                    <a:cubicBezTo>
                      <a:pt x="505" y="643"/>
                      <a:pt x="543" y="543"/>
                      <a:pt x="584" y="456"/>
                    </a:cubicBezTo>
                    <a:cubicBezTo>
                      <a:pt x="625" y="369"/>
                      <a:pt x="633" y="247"/>
                      <a:pt x="656" y="176"/>
                    </a:cubicBezTo>
                    <a:cubicBezTo>
                      <a:pt x="679" y="105"/>
                      <a:pt x="699" y="61"/>
                      <a:pt x="720" y="32"/>
                    </a:cubicBezTo>
                    <a:cubicBezTo>
                      <a:pt x="741" y="3"/>
                      <a:pt x="762" y="1"/>
                      <a:pt x="784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aphicFrame>
        <p:nvGraphicFramePr>
          <p:cNvPr id="5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0498676"/>
              </p:ext>
            </p:extLst>
          </p:nvPr>
        </p:nvGraphicFramePr>
        <p:xfrm>
          <a:off x="283280" y="4654550"/>
          <a:ext cx="8662988" cy="170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91" name="Equation" r:id="rId19" imgW="3352800" imgH="660400" progId="Equation.3">
                  <p:embed/>
                </p:oleObj>
              </mc:Choice>
              <mc:Fallback>
                <p:oleObj name="Equation" r:id="rId19" imgW="3352800" imgH="660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83280" y="4654550"/>
                        <a:ext cx="8662988" cy="1704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6324716" y="3883598"/>
            <a:ext cx="361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318802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Random variables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19851" b="10092"/>
          <a:stretch/>
        </p:blipFill>
        <p:spPr>
          <a:xfrm>
            <a:off x="4234100" y="1707442"/>
            <a:ext cx="4754162" cy="4310239"/>
          </a:xfrm>
          <a:prstGeom prst="rect">
            <a:avLst/>
          </a:prstGeom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6593452"/>
              </p:ext>
            </p:extLst>
          </p:nvPr>
        </p:nvGraphicFramePr>
        <p:xfrm>
          <a:off x="592375" y="3971043"/>
          <a:ext cx="3641725" cy="117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32" name="Equation" r:id="rId4" imgW="1409700" imgH="457200" progId="Equation.3">
                  <p:embed/>
                </p:oleObj>
              </mc:Choice>
              <mc:Fallback>
                <p:oleObj name="Equation" r:id="rId4" imgW="14097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2375" y="3971043"/>
                        <a:ext cx="3641725" cy="1179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65196" y="260527"/>
            <a:ext cx="7529688" cy="1143000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C0504D"/>
                </a:solidFill>
                <a:latin typeface="Arial"/>
                <a:cs typeface="Arial"/>
              </a:rPr>
              <a:t>Standard Normal Table</a:t>
            </a:r>
            <a:endParaRPr lang="en-US" dirty="0">
              <a:solidFill>
                <a:srgbClr val="C0504D"/>
              </a:solidFill>
              <a:latin typeface="Arial"/>
              <a:cs typeface="Arial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8948" t="4025" r="55434" b="80015"/>
          <a:stretch/>
        </p:blipFill>
        <p:spPr>
          <a:xfrm>
            <a:off x="768653" y="1968500"/>
            <a:ext cx="3465447" cy="2009597"/>
          </a:xfrm>
          <a:prstGeom prst="rect">
            <a:avLst/>
          </a:prstGeom>
        </p:spPr>
      </p:pic>
      <p:sp>
        <p:nvSpPr>
          <p:cNvPr id="22" name="Freeform 21"/>
          <p:cNvSpPr/>
          <p:nvPr/>
        </p:nvSpPr>
        <p:spPr>
          <a:xfrm>
            <a:off x="2032001" y="2243667"/>
            <a:ext cx="508000" cy="1326444"/>
          </a:xfrm>
          <a:custGeom>
            <a:avLst/>
            <a:gdLst>
              <a:gd name="connsiteX0" fmla="*/ 0 w 493889"/>
              <a:gd name="connsiteY0" fmla="*/ 1255889 h 1270000"/>
              <a:gd name="connsiteX1" fmla="*/ 0 w 493889"/>
              <a:gd name="connsiteY1" fmla="*/ 677333 h 1270000"/>
              <a:gd name="connsiteX2" fmla="*/ 169333 w 493889"/>
              <a:gd name="connsiteY2" fmla="*/ 338667 h 1270000"/>
              <a:gd name="connsiteX3" fmla="*/ 324556 w 493889"/>
              <a:gd name="connsiteY3" fmla="*/ 112889 h 1270000"/>
              <a:gd name="connsiteX4" fmla="*/ 423333 w 493889"/>
              <a:gd name="connsiteY4" fmla="*/ 0 h 1270000"/>
              <a:gd name="connsiteX5" fmla="*/ 423333 w 493889"/>
              <a:gd name="connsiteY5" fmla="*/ 0 h 1270000"/>
              <a:gd name="connsiteX6" fmla="*/ 493889 w 493889"/>
              <a:gd name="connsiteY6" fmla="*/ 1270000 h 1270000"/>
              <a:gd name="connsiteX7" fmla="*/ 0 w 493889"/>
              <a:gd name="connsiteY7" fmla="*/ 1255889 h 1270000"/>
              <a:gd name="connsiteX0" fmla="*/ 0 w 508000"/>
              <a:gd name="connsiteY0" fmla="*/ 1312333 h 1326444"/>
              <a:gd name="connsiteX1" fmla="*/ 0 w 508000"/>
              <a:gd name="connsiteY1" fmla="*/ 733777 h 1326444"/>
              <a:gd name="connsiteX2" fmla="*/ 169333 w 508000"/>
              <a:gd name="connsiteY2" fmla="*/ 395111 h 1326444"/>
              <a:gd name="connsiteX3" fmla="*/ 324556 w 508000"/>
              <a:gd name="connsiteY3" fmla="*/ 169333 h 1326444"/>
              <a:gd name="connsiteX4" fmla="*/ 423333 w 508000"/>
              <a:gd name="connsiteY4" fmla="*/ 56444 h 1326444"/>
              <a:gd name="connsiteX5" fmla="*/ 508000 w 508000"/>
              <a:gd name="connsiteY5" fmla="*/ 0 h 1326444"/>
              <a:gd name="connsiteX6" fmla="*/ 493889 w 508000"/>
              <a:gd name="connsiteY6" fmla="*/ 1326444 h 1326444"/>
              <a:gd name="connsiteX7" fmla="*/ 0 w 508000"/>
              <a:gd name="connsiteY7" fmla="*/ 1312333 h 1326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8000" h="1326444">
                <a:moveTo>
                  <a:pt x="0" y="1312333"/>
                </a:moveTo>
                <a:lnTo>
                  <a:pt x="0" y="733777"/>
                </a:lnTo>
                <a:lnTo>
                  <a:pt x="169333" y="395111"/>
                </a:lnTo>
                <a:lnTo>
                  <a:pt x="324556" y="169333"/>
                </a:lnTo>
                <a:cubicBezTo>
                  <a:pt x="357482" y="131703"/>
                  <a:pt x="392759" y="84666"/>
                  <a:pt x="423333" y="56444"/>
                </a:cubicBezTo>
                <a:cubicBezTo>
                  <a:pt x="453907" y="28222"/>
                  <a:pt x="479778" y="18815"/>
                  <a:pt x="508000" y="0"/>
                </a:cubicBezTo>
                <a:lnTo>
                  <a:pt x="493889" y="1326444"/>
                </a:lnTo>
                <a:lnTo>
                  <a:pt x="0" y="1312333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1354667" y="3189112"/>
            <a:ext cx="1467555" cy="1142999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592375" y="1579563"/>
            <a:ext cx="1665403" cy="1355548"/>
            <a:chOff x="592375" y="1579563"/>
            <a:chExt cx="1665403" cy="1355548"/>
          </a:xfrm>
        </p:grpSpPr>
        <p:graphicFrame>
          <p:nvGraphicFramePr>
            <p:cNvPr id="21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78924159"/>
                </p:ext>
              </p:extLst>
            </p:nvPr>
          </p:nvGraphicFramePr>
          <p:xfrm>
            <a:off x="592375" y="1579563"/>
            <a:ext cx="885825" cy="523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33" name="Equation" r:id="rId6" imgW="342900" imgH="203200" progId="Equation.3">
                    <p:embed/>
                  </p:oleObj>
                </mc:Choice>
                <mc:Fallback>
                  <p:oleObj name="Equation" r:id="rId6" imgW="342900" imgH="203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92375" y="1579563"/>
                          <a:ext cx="885825" cy="523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5" name="Straight Arrow Connector 24"/>
            <p:cNvCxnSpPr/>
            <p:nvPr/>
          </p:nvCxnSpPr>
          <p:spPr>
            <a:xfrm>
              <a:off x="1128889" y="2103438"/>
              <a:ext cx="1128889" cy="831673"/>
            </a:xfrm>
            <a:prstGeom prst="straightConnector1">
              <a:avLst/>
            </a:prstGeom>
            <a:ln>
              <a:solidFill>
                <a:srgbClr val="C0504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/>
          <p:nvPr/>
        </p:nvSpPr>
        <p:spPr>
          <a:xfrm>
            <a:off x="3016898" y="3602361"/>
            <a:ext cx="222898" cy="2231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765020" y="3476718"/>
            <a:ext cx="438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-x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71383" y="3475569"/>
            <a:ext cx="34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x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4660" y="2722336"/>
            <a:ext cx="1281095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symmetric</a:t>
            </a:r>
            <a:endParaRPr lang="en-US" sz="2000" dirty="0"/>
          </a:p>
        </p:txBody>
      </p:sp>
      <p:grpSp>
        <p:nvGrpSpPr>
          <p:cNvPr id="38" name="Group 37"/>
          <p:cNvGrpSpPr/>
          <p:nvPr/>
        </p:nvGrpSpPr>
        <p:grpSpPr>
          <a:xfrm>
            <a:off x="1890889" y="1643767"/>
            <a:ext cx="2642306" cy="1785233"/>
            <a:chOff x="1890889" y="1643767"/>
            <a:chExt cx="2642306" cy="1785233"/>
          </a:xfrm>
        </p:grpSpPr>
        <p:grpSp>
          <p:nvGrpSpPr>
            <p:cNvPr id="34" name="Group 33"/>
            <p:cNvGrpSpPr/>
            <p:nvPr/>
          </p:nvGrpSpPr>
          <p:grpSpPr>
            <a:xfrm>
              <a:off x="2828220" y="1643767"/>
              <a:ext cx="1704975" cy="1785233"/>
              <a:chOff x="2828220" y="1643767"/>
              <a:chExt cx="1704975" cy="1785233"/>
            </a:xfrm>
          </p:grpSpPr>
          <p:cxnSp>
            <p:nvCxnSpPr>
              <p:cNvPr id="18" name="Straight Arrow Connector 17"/>
              <p:cNvCxnSpPr/>
              <p:nvPr/>
            </p:nvCxnSpPr>
            <p:spPr>
              <a:xfrm flipH="1">
                <a:off x="3288506" y="2167642"/>
                <a:ext cx="239272" cy="1261358"/>
              </a:xfrm>
              <a:prstGeom prst="straightConnector1">
                <a:avLst/>
              </a:prstGeom>
              <a:ln>
                <a:solidFill>
                  <a:srgbClr val="C0504D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2" name="Object 1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41576624"/>
                  </p:ext>
                </p:extLst>
              </p:nvPr>
            </p:nvGraphicFramePr>
            <p:xfrm>
              <a:off x="2828220" y="1643767"/>
              <a:ext cx="1704975" cy="5238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234" name="Equation" r:id="rId8" imgW="660400" imgH="203200" progId="Equation.3">
                      <p:embed/>
                    </p:oleObj>
                  </mc:Choice>
                  <mc:Fallback>
                    <p:oleObj name="Equation" r:id="rId8" imgW="660400" imgH="2032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2828220" y="1643767"/>
                            <a:ext cx="1704975" cy="52387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37" name="Straight Arrow Connector 36"/>
            <p:cNvCxnSpPr/>
            <p:nvPr/>
          </p:nvCxnSpPr>
          <p:spPr>
            <a:xfrm flipH="1">
              <a:off x="1890889" y="2167642"/>
              <a:ext cx="1636889" cy="126135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937985" y="5269798"/>
            <a:ext cx="2872014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Standard normal distribution function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83579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Random variables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12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t="68930"/>
          <a:stretch/>
        </p:blipFill>
        <p:spPr>
          <a:xfrm>
            <a:off x="965196" y="1453446"/>
            <a:ext cx="7160777" cy="2427110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965196" y="260527"/>
            <a:ext cx="7529688" cy="1143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C0504D"/>
                </a:solidFill>
                <a:latin typeface="Arial"/>
                <a:cs typeface="Arial"/>
              </a:rPr>
              <a:t>Standard Deviations</a:t>
            </a:r>
            <a:endParaRPr lang="en-US" dirty="0">
              <a:solidFill>
                <a:srgbClr val="C0504D"/>
              </a:solidFill>
              <a:latin typeface="Arial"/>
              <a:cs typeface="Arial"/>
            </a:endParaRPr>
          </a:p>
        </p:txBody>
      </p:sp>
      <p:graphicFrame>
        <p:nvGraphicFramePr>
          <p:cNvPr id="14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1674716"/>
              </p:ext>
            </p:extLst>
          </p:nvPr>
        </p:nvGraphicFramePr>
        <p:xfrm>
          <a:off x="632883" y="4532668"/>
          <a:ext cx="2584450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7" name="Equation" r:id="rId4" imgW="850900" imgH="228600" progId="Equation.3">
                  <p:embed/>
                </p:oleObj>
              </mc:Choice>
              <mc:Fallback>
                <p:oleObj name="Equation" r:id="rId4" imgW="850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883" y="4532668"/>
                        <a:ext cx="2584450" cy="655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ight Arrow 14"/>
          <p:cNvSpPr/>
          <p:nvPr/>
        </p:nvSpPr>
        <p:spPr>
          <a:xfrm>
            <a:off x="3603019" y="4700501"/>
            <a:ext cx="616204" cy="33566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4515556" y="4247446"/>
            <a:ext cx="4346222" cy="1410229"/>
            <a:chOff x="4515556" y="4515555"/>
            <a:chExt cx="4346222" cy="1410229"/>
          </a:xfrm>
        </p:grpSpPr>
        <p:sp>
          <p:nvSpPr>
            <p:cNvPr id="16" name="TextBox 15"/>
            <p:cNvSpPr txBox="1"/>
            <p:nvPr/>
          </p:nvSpPr>
          <p:spPr>
            <a:xfrm>
              <a:off x="4515556" y="4515555"/>
              <a:ext cx="4346222" cy="13849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68.27% of the time </a:t>
              </a:r>
              <a:r>
                <a:rPr lang="en-US" sz="2800" i="1" dirty="0" smtClean="0">
                  <a:latin typeface="Times"/>
                  <a:cs typeface="Times"/>
                </a:rPr>
                <a:t>X</a:t>
              </a:r>
              <a:r>
                <a:rPr lang="en-US" sz="2800" dirty="0" smtClean="0"/>
                <a:t> will be within 1 standard deviation      of the mean    </a:t>
              </a:r>
              <a:endParaRPr lang="en-US" sz="2800" dirty="0"/>
            </a:p>
          </p:txBody>
        </p:sp>
        <p:graphicFrame>
          <p:nvGraphicFramePr>
            <p:cNvPr id="17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9823308"/>
                </p:ext>
              </p:extLst>
            </p:nvPr>
          </p:nvGraphicFramePr>
          <p:xfrm>
            <a:off x="5383388" y="5484636"/>
            <a:ext cx="393700" cy="360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48" name="Equation" r:id="rId6" imgW="152400" imgH="139700" progId="Equation.3">
                    <p:embed/>
                  </p:oleObj>
                </mc:Choice>
                <mc:Fallback>
                  <p:oleObj name="Equation" r:id="rId6" imgW="152400" imgH="1397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383388" y="5484636"/>
                          <a:ext cx="393700" cy="3603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00562287"/>
                </p:ext>
              </p:extLst>
            </p:nvPr>
          </p:nvGraphicFramePr>
          <p:xfrm>
            <a:off x="7637369" y="5498747"/>
            <a:ext cx="360363" cy="427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49" name="Equation" r:id="rId8" imgW="139700" imgH="165100" progId="Equation.3">
                    <p:embed/>
                  </p:oleObj>
                </mc:Choice>
                <mc:Fallback>
                  <p:oleObj name="Equation" r:id="rId8" imgW="139700" imgH="1651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7637369" y="5498747"/>
                          <a:ext cx="360363" cy="4270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659055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Random variables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13</a:t>
            </a:fld>
            <a:endParaRPr lang="en-US"/>
          </a:p>
        </p:txBody>
      </p:sp>
      <p:sp>
        <p:nvSpPr>
          <p:cNvPr id="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C0504D"/>
                </a:solidFill>
                <a:latin typeface="Arial"/>
                <a:cs typeface="Arial"/>
              </a:rPr>
              <a:t>Binomial Approximation</a:t>
            </a:r>
            <a:endParaRPr lang="en-US" dirty="0">
              <a:solidFill>
                <a:srgbClr val="C0504D"/>
              </a:solidFill>
              <a:latin typeface="Arial"/>
              <a:cs typeface="Arial"/>
            </a:endParaRPr>
          </a:p>
        </p:txBody>
      </p:sp>
      <p:graphicFrame>
        <p:nvGraphicFramePr>
          <p:cNvPr id="8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6732358"/>
              </p:ext>
            </p:extLst>
          </p:nvPr>
        </p:nvGraphicFramePr>
        <p:xfrm>
          <a:off x="847198" y="2015595"/>
          <a:ext cx="2160587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5" name="Equation" r:id="rId3" imgW="711200" imgH="203200" progId="Equation.3">
                  <p:embed/>
                </p:oleObj>
              </mc:Choice>
              <mc:Fallback>
                <p:oleObj name="Equation" r:id="rId3" imgW="7112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198" y="2015595"/>
                        <a:ext cx="2160587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6135050"/>
              </p:ext>
            </p:extLst>
          </p:nvPr>
        </p:nvGraphicFramePr>
        <p:xfrm>
          <a:off x="4330168" y="1669520"/>
          <a:ext cx="4225925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6" name="Equation" r:id="rId5" imgW="1524000" imgH="520700" progId="Equation.3">
                  <p:embed/>
                </p:oleObj>
              </mc:Choice>
              <mc:Fallback>
                <p:oleObj name="Equation" r:id="rId5" imgW="15240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0168" y="1669520"/>
                        <a:ext cx="4225925" cy="137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ight Arrow 10"/>
          <p:cNvSpPr/>
          <p:nvPr/>
        </p:nvSpPr>
        <p:spPr>
          <a:xfrm>
            <a:off x="3408187" y="2169406"/>
            <a:ext cx="623711" cy="31414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959555" y="3430059"/>
            <a:ext cx="6497802" cy="582613"/>
            <a:chOff x="959555" y="3430059"/>
            <a:chExt cx="6497802" cy="582613"/>
          </a:xfrm>
        </p:grpSpPr>
        <p:sp>
          <p:nvSpPr>
            <p:cNvPr id="10" name="Right Arrow 9"/>
            <p:cNvSpPr/>
            <p:nvPr/>
          </p:nvSpPr>
          <p:spPr>
            <a:xfrm>
              <a:off x="959555" y="3485445"/>
              <a:ext cx="978408" cy="48463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2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11540599"/>
                </p:ext>
              </p:extLst>
            </p:nvPr>
          </p:nvGraphicFramePr>
          <p:xfrm>
            <a:off x="2518645" y="3430059"/>
            <a:ext cx="4938712" cy="582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77" name="Equation" r:id="rId7" imgW="1625600" imgH="203200" progId="Equation.3">
                    <p:embed/>
                  </p:oleObj>
                </mc:Choice>
                <mc:Fallback>
                  <p:oleObj name="Equation" r:id="rId7" imgW="1625600" imgH="203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8645" y="3430059"/>
                          <a:ext cx="4938712" cy="582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"/>
          <p:cNvGrpSpPr/>
          <p:nvPr/>
        </p:nvGrpSpPr>
        <p:grpSpPr>
          <a:xfrm>
            <a:off x="959555" y="4572977"/>
            <a:ext cx="7025734" cy="1384995"/>
            <a:chOff x="959555" y="4572977"/>
            <a:chExt cx="7025734" cy="1384995"/>
          </a:xfrm>
        </p:grpSpPr>
        <p:sp>
          <p:nvSpPr>
            <p:cNvPr id="13" name="Right Arrow 12"/>
            <p:cNvSpPr/>
            <p:nvPr/>
          </p:nvSpPr>
          <p:spPr>
            <a:xfrm>
              <a:off x="959555" y="4978397"/>
              <a:ext cx="978408" cy="48463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518645" y="4572977"/>
              <a:ext cx="5466644" cy="13849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Easier to compute e.g. “probability of getting &lt;60 heads from 100 flips of a coin”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72599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Approximation to Binomial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Random variables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14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255" y="1950417"/>
            <a:ext cx="4678027" cy="3504005"/>
          </a:xfrm>
          <a:prstGeom prst="rect">
            <a:avLst/>
          </a:prstGeom>
        </p:spPr>
      </p:pic>
      <p:graphicFrame>
        <p:nvGraphicFramePr>
          <p:cNvPr id="1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4243431"/>
              </p:ext>
            </p:extLst>
          </p:nvPr>
        </p:nvGraphicFramePr>
        <p:xfrm>
          <a:off x="6019800" y="2518096"/>
          <a:ext cx="2160587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7" name="Equation" r:id="rId4" imgW="711200" imgH="203200" progId="Equation.3">
                  <p:embed/>
                </p:oleObj>
              </mc:Choice>
              <mc:Fallback>
                <p:oleObj name="Equation" r:id="rId4" imgW="7112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518096"/>
                        <a:ext cx="2160587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8752194"/>
              </p:ext>
            </p:extLst>
          </p:nvPr>
        </p:nvGraphicFramePr>
        <p:xfrm>
          <a:off x="6303025" y="3574256"/>
          <a:ext cx="1620837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8" name="Equation" r:id="rId6" imgW="533400" imgH="203200" progId="Equation.3">
                  <p:embed/>
                </p:oleObj>
              </mc:Choice>
              <mc:Fallback>
                <p:oleObj name="Equation" r:id="rId6" imgW="5334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3025" y="3574256"/>
                        <a:ext cx="1620837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H="1">
            <a:off x="3673133" y="2905371"/>
            <a:ext cx="2346667" cy="8040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321871" y="3910373"/>
            <a:ext cx="1981154" cy="4111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622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Random variables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15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C0504D"/>
                </a:solidFill>
                <a:latin typeface="Arial"/>
                <a:cs typeface="Arial"/>
              </a:rPr>
              <a:t>&lt;60 Heads from 100 Flips</a:t>
            </a:r>
            <a:endParaRPr lang="en-US" dirty="0">
              <a:solidFill>
                <a:srgbClr val="C0504D"/>
              </a:solidFill>
              <a:latin typeface="Arial"/>
              <a:cs typeface="Arial"/>
            </a:endParaRPr>
          </a:p>
        </p:txBody>
      </p:sp>
      <p:graphicFrame>
        <p:nvGraphicFramePr>
          <p:cNvPr id="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1359319"/>
              </p:ext>
            </p:extLst>
          </p:nvPr>
        </p:nvGraphicFramePr>
        <p:xfrm>
          <a:off x="1187450" y="1736725"/>
          <a:ext cx="7183438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4" name="Equation" r:id="rId3" imgW="2590800" imgH="520700" progId="Equation.3">
                  <p:embed/>
                </p:oleObj>
              </mc:Choice>
              <mc:Fallback>
                <p:oleObj name="Equation" r:id="rId3" imgW="25908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736725"/>
                        <a:ext cx="7183438" cy="137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9515355"/>
              </p:ext>
            </p:extLst>
          </p:nvPr>
        </p:nvGraphicFramePr>
        <p:xfrm>
          <a:off x="993775" y="4029075"/>
          <a:ext cx="6443663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5" name="Equation" r:id="rId5" imgW="2324100" imgH="469900" progId="Equation.3">
                  <p:embed/>
                </p:oleObj>
              </mc:Choice>
              <mc:Fallback>
                <p:oleObj name="Equation" r:id="rId5" imgW="23241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4029075"/>
                        <a:ext cx="6443663" cy="124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7815332"/>
              </p:ext>
            </p:extLst>
          </p:nvPr>
        </p:nvGraphicFramePr>
        <p:xfrm>
          <a:off x="1898650" y="5148263"/>
          <a:ext cx="6548438" cy="1208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6" name="Equation" r:id="rId7" imgW="2362200" imgH="457200" progId="Equation.3">
                  <p:embed/>
                </p:oleObj>
              </mc:Choice>
              <mc:Fallback>
                <p:oleObj name="Equation" r:id="rId7" imgW="2362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8650" y="5148263"/>
                        <a:ext cx="6548438" cy="1208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1018473" y="3311044"/>
            <a:ext cx="7809344" cy="595616"/>
            <a:chOff x="1018473" y="3311044"/>
            <a:chExt cx="7809344" cy="595616"/>
          </a:xfrm>
        </p:grpSpPr>
        <p:graphicFrame>
          <p:nvGraphicFramePr>
            <p:cNvPr id="9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46960004"/>
                </p:ext>
              </p:extLst>
            </p:nvPr>
          </p:nvGraphicFramePr>
          <p:xfrm>
            <a:off x="1018473" y="3324047"/>
            <a:ext cx="6094413" cy="582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17" name="Equation" r:id="rId9" imgW="2006600" imgH="203200" progId="Equation.3">
                    <p:embed/>
                  </p:oleObj>
                </mc:Choice>
                <mc:Fallback>
                  <p:oleObj name="Equation" r:id="rId9" imgW="2006600" imgH="203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8473" y="3324047"/>
                          <a:ext cx="6094413" cy="582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Box 11"/>
            <p:cNvSpPr txBox="1"/>
            <p:nvPr/>
          </p:nvSpPr>
          <p:spPr>
            <a:xfrm>
              <a:off x="7555056" y="3311044"/>
              <a:ext cx="1272761" cy="52322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Times"/>
                  <a:cs typeface="Times"/>
                </a:rPr>
                <a:t>p</a:t>
              </a:r>
              <a:r>
                <a:rPr lang="en-US" sz="2800" i="1" dirty="0" smtClean="0">
                  <a:latin typeface="Times"/>
                  <a:cs typeface="Times"/>
                </a:rPr>
                <a:t>=0.5!</a:t>
              </a:r>
              <a:endParaRPr lang="en-US" sz="2800" i="1" dirty="0">
                <a:latin typeface="Times"/>
                <a:cs typeface="Time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6570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504D"/>
                </a:solidFill>
                <a:latin typeface="Arial"/>
                <a:cs typeface="Arial"/>
              </a:rPr>
              <a:t>Bernoulli Distribution</a:t>
            </a:r>
            <a:endParaRPr lang="en-US" dirty="0">
              <a:solidFill>
                <a:srgbClr val="C0504D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value random variable, e.g.</a:t>
            </a:r>
          </a:p>
          <a:p>
            <a:pPr lvl="1">
              <a:spcBef>
                <a:spcPts val="1824"/>
              </a:spcBef>
            </a:pPr>
            <a:r>
              <a:rPr lang="en-US" dirty="0"/>
              <a:t>p</a:t>
            </a:r>
            <a:r>
              <a:rPr lang="en-US" dirty="0" smtClean="0"/>
              <a:t>robability     of being 1 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robability               of being 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Random variables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4714259"/>
              </p:ext>
            </p:extLst>
          </p:nvPr>
        </p:nvGraphicFramePr>
        <p:xfrm>
          <a:off x="2863144" y="2434166"/>
          <a:ext cx="393228" cy="442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23" name="Equation" r:id="rId3" imgW="139700" imgH="165100" progId="Equation.3">
                  <p:embed/>
                </p:oleObj>
              </mc:Choice>
              <mc:Fallback>
                <p:oleObj name="Equation" r:id="rId3" imgW="139700" imgH="165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3144" y="2434166"/>
                        <a:ext cx="393228" cy="4423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1369928"/>
              </p:ext>
            </p:extLst>
          </p:nvPr>
        </p:nvGraphicFramePr>
        <p:xfrm>
          <a:off x="2891366" y="2876547"/>
          <a:ext cx="1116189" cy="514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24" name="Equation" r:id="rId5" imgW="419100" imgH="203200" progId="Equation.3">
                  <p:embed/>
                </p:oleObj>
              </mc:Choice>
              <mc:Fallback>
                <p:oleObj name="Equation" r:id="rId5" imgW="4191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1366" y="2876547"/>
                        <a:ext cx="1116189" cy="5143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108707" y="1619955"/>
            <a:ext cx="1513183" cy="2359483"/>
            <a:chOff x="7376816" y="274638"/>
            <a:chExt cx="1513183" cy="2359483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76816" y="274638"/>
              <a:ext cx="1513183" cy="169476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7658040" y="1987790"/>
              <a:ext cx="10287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Jacob</a:t>
              </a:r>
            </a:p>
            <a:p>
              <a:pPr algn="ctr"/>
              <a:r>
                <a:rPr lang="en-US" dirty="0" smtClean="0"/>
                <a:t>Bernoulli</a:t>
              </a:r>
              <a:endParaRPr lang="en-US" dirty="0"/>
            </a:p>
          </p:txBody>
        </p:sp>
      </p:grpSp>
      <p:graphicFrame>
        <p:nvGraphicFramePr>
          <p:cNvPr id="1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7933299"/>
              </p:ext>
            </p:extLst>
          </p:nvPr>
        </p:nvGraphicFramePr>
        <p:xfrm>
          <a:off x="720020" y="4343312"/>
          <a:ext cx="1846262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25" name="Equation" r:id="rId8" imgW="596900" imgH="203200" progId="Equation.3">
                  <p:embed/>
                </p:oleObj>
              </mc:Choice>
              <mc:Fallback>
                <p:oleObj name="Equation" r:id="rId8" imgW="5969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020" y="4343312"/>
                        <a:ext cx="1846262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375478"/>
              </p:ext>
            </p:extLst>
          </p:nvPr>
        </p:nvGraphicFramePr>
        <p:xfrm>
          <a:off x="720020" y="5128999"/>
          <a:ext cx="337820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26" name="Equation" r:id="rId10" imgW="1092200" imgH="203200" progId="Equation.3">
                  <p:embed/>
                </p:oleObj>
              </mc:Choice>
              <mc:Fallback>
                <p:oleObj name="Equation" r:id="rId10" imgW="10922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020" y="5128999"/>
                        <a:ext cx="3378200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Group 31"/>
          <p:cNvGrpSpPr/>
          <p:nvPr/>
        </p:nvGrpSpPr>
        <p:grpSpPr>
          <a:xfrm>
            <a:off x="720020" y="3599474"/>
            <a:ext cx="4717167" cy="632515"/>
            <a:chOff x="720020" y="3599474"/>
            <a:chExt cx="4717167" cy="632515"/>
          </a:xfrm>
        </p:grpSpPr>
        <p:graphicFrame>
          <p:nvGraphicFramePr>
            <p:cNvPr id="30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33078237"/>
                </p:ext>
              </p:extLst>
            </p:nvPr>
          </p:nvGraphicFramePr>
          <p:xfrm>
            <a:off x="720020" y="3599474"/>
            <a:ext cx="1649413" cy="598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227" name="Equation" r:id="rId12" imgW="533400" imgH="203200" progId="Equation.3">
                    <p:embed/>
                  </p:oleObj>
                </mc:Choice>
                <mc:Fallback>
                  <p:oleObj name="Equation" r:id="rId12" imgW="533400" imgH="203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020" y="3599474"/>
                          <a:ext cx="1649413" cy="598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47227907"/>
                </p:ext>
              </p:extLst>
            </p:nvPr>
          </p:nvGraphicFramePr>
          <p:xfrm>
            <a:off x="2806700" y="3633501"/>
            <a:ext cx="2630487" cy="598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228" name="Equation" r:id="rId14" imgW="850900" imgH="203200" progId="Equation.3">
                    <p:embed/>
                  </p:oleObj>
                </mc:Choice>
                <mc:Fallback>
                  <p:oleObj name="Equation" r:id="rId14" imgW="850900" imgH="203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6700" y="3633501"/>
                          <a:ext cx="2630487" cy="598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7" name="Group 36"/>
          <p:cNvGrpSpPr/>
          <p:nvPr/>
        </p:nvGrpSpPr>
        <p:grpSpPr>
          <a:xfrm>
            <a:off x="4929113" y="4272314"/>
            <a:ext cx="3362575" cy="1644299"/>
            <a:chOff x="4929113" y="4272314"/>
            <a:chExt cx="3362575" cy="1644299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5601843" y="4451856"/>
              <a:ext cx="0" cy="1202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384127" y="5575503"/>
              <a:ext cx="262846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28815653"/>
                </p:ext>
              </p:extLst>
            </p:nvPr>
          </p:nvGraphicFramePr>
          <p:xfrm>
            <a:off x="5794551" y="4272314"/>
            <a:ext cx="674687" cy="395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229" name="Equation" r:id="rId16" imgW="368300" imgH="215900" progId="Equation.3">
                    <p:embed/>
                  </p:oleObj>
                </mc:Choice>
                <mc:Fallback>
                  <p:oleObj name="Equation" r:id="rId16" imgW="368300" imgH="2159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5794551" y="4272314"/>
                          <a:ext cx="674687" cy="3952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2" name="Straight Arrow Connector 21"/>
            <p:cNvCxnSpPr/>
            <p:nvPr/>
          </p:nvCxnSpPr>
          <p:spPr>
            <a:xfrm flipV="1">
              <a:off x="5601843" y="5246581"/>
              <a:ext cx="0" cy="32892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reeform 25"/>
            <p:cNvSpPr/>
            <p:nvPr/>
          </p:nvSpPr>
          <p:spPr>
            <a:xfrm>
              <a:off x="5587999" y="4868332"/>
              <a:ext cx="1989667" cy="395111"/>
            </a:xfrm>
            <a:custGeom>
              <a:avLst/>
              <a:gdLst>
                <a:gd name="connsiteX0" fmla="*/ 0 w 1989667"/>
                <a:gd name="connsiteY0" fmla="*/ 395111 h 395111"/>
                <a:gd name="connsiteX1" fmla="*/ 1326445 w 1989667"/>
                <a:gd name="connsiteY1" fmla="*/ 395111 h 395111"/>
                <a:gd name="connsiteX2" fmla="*/ 1326445 w 1989667"/>
                <a:gd name="connsiteY2" fmla="*/ 14111 h 395111"/>
                <a:gd name="connsiteX3" fmla="*/ 1989667 w 1989667"/>
                <a:gd name="connsiteY3" fmla="*/ 0 h 395111"/>
                <a:gd name="connsiteX4" fmla="*/ 1989667 w 1989667"/>
                <a:gd name="connsiteY4" fmla="*/ 0 h 395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9667" h="395111">
                  <a:moveTo>
                    <a:pt x="0" y="395111"/>
                  </a:moveTo>
                  <a:lnTo>
                    <a:pt x="1326445" y="395111"/>
                  </a:lnTo>
                  <a:lnTo>
                    <a:pt x="1326445" y="14111"/>
                  </a:lnTo>
                  <a:lnTo>
                    <a:pt x="1989667" y="0"/>
                  </a:lnTo>
                  <a:lnTo>
                    <a:pt x="1989667" y="0"/>
                  </a:lnTo>
                </a:path>
              </a:pathLst>
            </a:custGeom>
            <a:ln>
              <a:solidFill>
                <a:schemeClr val="accent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758780" y="5541131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54682" y="5547281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aphicFrame>
          <p:nvGraphicFramePr>
            <p:cNvPr id="29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52332313"/>
                </p:ext>
              </p:extLst>
            </p:nvPr>
          </p:nvGraphicFramePr>
          <p:xfrm>
            <a:off x="7734476" y="4632676"/>
            <a:ext cx="557212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230" name="Equation" r:id="rId18" imgW="304800" imgH="203200" progId="Equation.3">
                    <p:embed/>
                  </p:oleObj>
                </mc:Choice>
                <mc:Fallback>
                  <p:oleObj name="Equation" r:id="rId18" imgW="304800" imgH="203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7734476" y="4632676"/>
                          <a:ext cx="557212" cy="371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4" name="Straight Connector 33"/>
            <p:cNvCxnSpPr>
              <a:stCxn id="26" idx="2"/>
            </p:cNvCxnSpPr>
            <p:nvPr/>
          </p:nvCxnSpPr>
          <p:spPr>
            <a:xfrm flipH="1" flipV="1">
              <a:off x="5454682" y="4874307"/>
              <a:ext cx="1459762" cy="8136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273488" y="4627222"/>
              <a:ext cx="4029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smtClean="0">
                  <a:latin typeface="Times"/>
                  <a:cs typeface="Times"/>
                </a:rPr>
                <a:t>p</a:t>
              </a:r>
              <a:endParaRPr lang="en-US" sz="2000" i="1" dirty="0">
                <a:latin typeface="Times"/>
                <a:cs typeface="Times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929113" y="5006944"/>
              <a:ext cx="7661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smtClean="0">
                  <a:latin typeface="Times"/>
                  <a:cs typeface="Times"/>
                </a:rPr>
                <a:t>(1-p)</a:t>
              </a:r>
              <a:endParaRPr lang="en-US" sz="2000" i="1" dirty="0">
                <a:latin typeface="Times"/>
                <a:cs typeface="Times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V="1">
              <a:off x="6911354" y="4874307"/>
              <a:ext cx="0" cy="70119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6669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  <a:latin typeface="Arial"/>
                <a:cs typeface="Arial"/>
              </a:rPr>
              <a:t>Binomial Distribution</a:t>
            </a:r>
            <a:endParaRPr lang="en-US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0868"/>
            <a:ext cx="8229600" cy="4525963"/>
          </a:xfrm>
        </p:spPr>
        <p:txBody>
          <a:bodyPr/>
          <a:lstStyle/>
          <a:p>
            <a:r>
              <a:rPr lang="en-US" dirty="0" smtClean="0"/>
              <a:t>RV      - number of times one value occurs in </a:t>
            </a:r>
            <a:r>
              <a:rPr lang="en-US" i="1" dirty="0" smtClean="0">
                <a:latin typeface="Times"/>
                <a:cs typeface="Times"/>
              </a:rPr>
              <a:t>n</a:t>
            </a:r>
            <a:r>
              <a:rPr lang="en-US" dirty="0" smtClean="0"/>
              <a:t> independent two value experiments, e.g. coin flipping </a:t>
            </a:r>
            <a:r>
              <a:rPr lang="en-US" i="1" dirty="0" smtClean="0"/>
              <a:t>H</a:t>
            </a:r>
            <a:r>
              <a:rPr lang="en-US" dirty="0" smtClean="0"/>
              <a:t> or </a:t>
            </a:r>
            <a:r>
              <a:rPr lang="en-US" i="1" dirty="0" smtClean="0"/>
              <a:t>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Random variables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7840927"/>
              </p:ext>
            </p:extLst>
          </p:nvPr>
        </p:nvGraphicFramePr>
        <p:xfrm>
          <a:off x="871537" y="3028850"/>
          <a:ext cx="4225925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09" name="Equation" r:id="rId3" imgW="1524000" imgH="495300" progId="Equation.3">
                  <p:embed/>
                </p:oleObj>
              </mc:Choice>
              <mc:Fallback>
                <p:oleObj name="Equation" r:id="rId3" imgW="15240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537" y="3028850"/>
                        <a:ext cx="4225925" cy="130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413022" y="3062112"/>
            <a:ext cx="2667000" cy="1384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Arial"/>
                <a:cs typeface="Arial"/>
              </a:rPr>
              <a:t>Probability of getting </a:t>
            </a:r>
            <a:r>
              <a:rPr lang="en-US" sz="2800" i="1" dirty="0" smtClean="0">
                <a:solidFill>
                  <a:schemeClr val="accent1"/>
                </a:solidFill>
                <a:latin typeface="Times"/>
                <a:cs typeface="Times"/>
              </a:rPr>
              <a:t>k</a:t>
            </a:r>
            <a:r>
              <a:rPr lang="en-US" sz="2800" dirty="0" smtClean="0">
                <a:solidFill>
                  <a:schemeClr val="accent1"/>
                </a:solidFill>
                <a:latin typeface="Arial"/>
                <a:cs typeface="Arial"/>
              </a:rPr>
              <a:t> heads in </a:t>
            </a:r>
            <a:r>
              <a:rPr lang="en-US" sz="2800" i="1" dirty="0" smtClean="0">
                <a:solidFill>
                  <a:schemeClr val="accent1"/>
                </a:solidFill>
                <a:latin typeface="Times"/>
                <a:cs typeface="Times"/>
              </a:rPr>
              <a:t>n</a:t>
            </a:r>
            <a:r>
              <a:rPr lang="en-US" sz="2800" dirty="0" smtClean="0">
                <a:solidFill>
                  <a:schemeClr val="accent1"/>
                </a:solidFill>
                <a:latin typeface="Arial"/>
                <a:cs typeface="Arial"/>
              </a:rPr>
              <a:t> flips</a:t>
            </a:r>
            <a:endParaRPr lang="en-US" sz="28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graphicFrame>
        <p:nvGraphicFramePr>
          <p:cNvPr id="1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9072478"/>
              </p:ext>
            </p:extLst>
          </p:nvPr>
        </p:nvGraphicFramePr>
        <p:xfrm>
          <a:off x="873044" y="4294617"/>
          <a:ext cx="1760089" cy="515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10" name="Equation" r:id="rId5" imgW="660400" imgH="203200" progId="Equation.3">
                  <p:embed/>
                </p:oleObj>
              </mc:Choice>
              <mc:Fallback>
                <p:oleObj name="Equation" r:id="rId5" imgW="6604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044" y="4294617"/>
                        <a:ext cx="1760089" cy="5155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6664673"/>
              </p:ext>
            </p:extLst>
          </p:nvPr>
        </p:nvGraphicFramePr>
        <p:xfrm>
          <a:off x="1370629" y="1553942"/>
          <a:ext cx="513742" cy="396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11" name="Equation" r:id="rId7" imgW="165100" imgH="152400" progId="Equation.3">
                  <p:embed/>
                </p:oleObj>
              </mc:Choice>
              <mc:Fallback>
                <p:oleObj name="Equation" r:id="rId7" imgW="165100" imgH="15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0629" y="1553942"/>
                        <a:ext cx="513742" cy="3967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8899837"/>
              </p:ext>
            </p:extLst>
          </p:nvPr>
        </p:nvGraphicFramePr>
        <p:xfrm>
          <a:off x="871537" y="4933332"/>
          <a:ext cx="3353859" cy="561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12" name="Equation" r:id="rId9" imgW="1155700" imgH="203200" progId="Equation.3">
                  <p:embed/>
                </p:oleObj>
              </mc:Choice>
              <mc:Fallback>
                <p:oleObj name="Equation" r:id="rId9" imgW="11557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537" y="4933332"/>
                        <a:ext cx="3353859" cy="5614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3124200" y="4294617"/>
            <a:ext cx="5533647" cy="1038802"/>
            <a:chOff x="3124200" y="4294617"/>
            <a:chExt cx="5533647" cy="1038802"/>
          </a:xfrm>
        </p:grpSpPr>
        <p:sp>
          <p:nvSpPr>
            <p:cNvPr id="9" name="TextBox 8"/>
            <p:cNvSpPr txBox="1"/>
            <p:nvPr/>
          </p:nvSpPr>
          <p:spPr>
            <a:xfrm>
              <a:off x="4908509" y="4810199"/>
              <a:ext cx="37493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smtClean="0"/>
                <a:t># of </a:t>
              </a:r>
              <a:r>
                <a:rPr lang="en-US" sz="2800" i="1" smtClean="0">
                  <a:latin typeface="Times"/>
                  <a:cs typeface="Times"/>
                </a:rPr>
                <a:t>k</a:t>
              </a:r>
              <a:r>
                <a:rPr lang="en-US" sz="2800" smtClean="0"/>
                <a:t> </a:t>
              </a:r>
              <a:r>
                <a:rPr lang="en-US" sz="2800" dirty="0" smtClean="0"/>
                <a:t>combinations in </a:t>
              </a:r>
              <a:r>
                <a:rPr lang="en-US" sz="2800" i="1" dirty="0" smtClean="0">
                  <a:latin typeface="Times"/>
                  <a:cs typeface="Times"/>
                </a:rPr>
                <a:t>n</a:t>
              </a:r>
              <a:endParaRPr lang="en-US" sz="2800" i="1" dirty="0">
                <a:latin typeface="Times"/>
                <a:cs typeface="Times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3124200" y="4294617"/>
              <a:ext cx="1784309" cy="63871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08000" y="3979333"/>
            <a:ext cx="7933267" cy="2175052"/>
            <a:chOff x="508000" y="3979333"/>
            <a:chExt cx="7933267" cy="2175052"/>
          </a:xfrm>
        </p:grpSpPr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82102728"/>
                </p:ext>
              </p:extLst>
            </p:nvPr>
          </p:nvGraphicFramePr>
          <p:xfrm>
            <a:off x="508000" y="5592644"/>
            <a:ext cx="7933267" cy="5617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13" name="Equation" r:id="rId11" imgW="3073400" imgH="228600" progId="Equation.3">
                    <p:embed/>
                  </p:oleObj>
                </mc:Choice>
                <mc:Fallback>
                  <p:oleObj name="Equation" r:id="rId11" imgW="30734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000" y="5592644"/>
                          <a:ext cx="7933267" cy="5617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7" name="Straight Arrow Connector 16"/>
            <p:cNvCxnSpPr/>
            <p:nvPr/>
          </p:nvCxnSpPr>
          <p:spPr>
            <a:xfrm flipH="1" flipV="1">
              <a:off x="4225396" y="3979333"/>
              <a:ext cx="683113" cy="161331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5498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  <a:latin typeface="Arial"/>
                <a:cs typeface="Arial"/>
              </a:rPr>
              <a:t>Continuous Uniform Distribution</a:t>
            </a:r>
            <a:endParaRPr lang="en-US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Random variables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4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020369" y="1625011"/>
            <a:ext cx="3055760" cy="1775768"/>
            <a:chOff x="1440106" y="4209692"/>
            <a:chExt cx="2628466" cy="915188"/>
          </a:xfrm>
        </p:grpSpPr>
        <p:grpSp>
          <p:nvGrpSpPr>
            <p:cNvPr id="21" name="Group 20"/>
            <p:cNvGrpSpPr/>
            <p:nvPr/>
          </p:nvGrpSpPr>
          <p:grpSpPr>
            <a:xfrm>
              <a:off x="1440106" y="4209692"/>
              <a:ext cx="2628466" cy="915188"/>
              <a:chOff x="2140529" y="5195591"/>
              <a:chExt cx="2628466" cy="915188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2140529" y="5453199"/>
                <a:ext cx="2628466" cy="657580"/>
                <a:chOff x="1026000" y="5943601"/>
                <a:chExt cx="2264347" cy="914399"/>
              </a:xfrm>
            </p:grpSpPr>
            <p:cxnSp>
              <p:nvCxnSpPr>
                <p:cNvPr id="25" name="Straight Connector 24"/>
                <p:cNvCxnSpPr/>
                <p:nvPr/>
              </p:nvCxnSpPr>
              <p:spPr>
                <a:xfrm>
                  <a:off x="1213556" y="5943601"/>
                  <a:ext cx="0" cy="9143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1026000" y="6748820"/>
                  <a:ext cx="2264347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aphicFrame>
            <p:nvGraphicFramePr>
              <p:cNvPr id="24" name="Object 2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70205008"/>
                  </p:ext>
                </p:extLst>
              </p:nvPr>
            </p:nvGraphicFramePr>
            <p:xfrm>
              <a:off x="4061295" y="5195591"/>
              <a:ext cx="581025" cy="2618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13" name="Equation" r:id="rId3" imgW="317500" imgH="203200" progId="Equation.3">
                      <p:embed/>
                    </p:oleObj>
                  </mc:Choice>
                  <mc:Fallback>
                    <p:oleObj name="Equation" r:id="rId3" imgW="317500" imgH="2032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4061295" y="5195591"/>
                            <a:ext cx="581025" cy="26182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2" name="Freeform 21"/>
            <p:cNvSpPr/>
            <p:nvPr/>
          </p:nvSpPr>
          <p:spPr>
            <a:xfrm>
              <a:off x="2342444" y="4600223"/>
              <a:ext cx="840700" cy="437445"/>
            </a:xfrm>
            <a:custGeom>
              <a:avLst/>
              <a:gdLst>
                <a:gd name="connsiteX0" fmla="*/ 0 w 1072444"/>
                <a:gd name="connsiteY0" fmla="*/ 437445 h 437445"/>
                <a:gd name="connsiteX1" fmla="*/ 0 w 1072444"/>
                <a:gd name="connsiteY1" fmla="*/ 0 h 437445"/>
                <a:gd name="connsiteX2" fmla="*/ 1072444 w 1072444"/>
                <a:gd name="connsiteY2" fmla="*/ 0 h 437445"/>
                <a:gd name="connsiteX3" fmla="*/ 1072444 w 1072444"/>
                <a:gd name="connsiteY3" fmla="*/ 423334 h 437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2444" h="437445">
                  <a:moveTo>
                    <a:pt x="0" y="437445"/>
                  </a:moveTo>
                  <a:lnTo>
                    <a:pt x="0" y="0"/>
                  </a:lnTo>
                  <a:lnTo>
                    <a:pt x="1072444" y="0"/>
                  </a:lnTo>
                  <a:lnTo>
                    <a:pt x="1072444" y="423334"/>
                  </a:lnTo>
                </a:path>
              </a:pathLst>
            </a:cu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840139" y="3248432"/>
            <a:ext cx="413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U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81933" y="3248432"/>
            <a:ext cx="374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L</a:t>
            </a:r>
            <a:endParaRPr lang="en-US" i="1" dirty="0">
              <a:latin typeface="Times"/>
              <a:cs typeface="Times"/>
            </a:endParaRPr>
          </a:p>
        </p:txBody>
      </p:sp>
      <p:cxnSp>
        <p:nvCxnSpPr>
          <p:cNvPr id="29" name="Straight Connector 28"/>
          <p:cNvCxnSpPr>
            <a:endCxn id="22" idx="1"/>
          </p:cNvCxnSpPr>
          <p:nvPr/>
        </p:nvCxnSpPr>
        <p:spPr>
          <a:xfrm>
            <a:off x="5273478" y="2382770"/>
            <a:ext cx="795917" cy="0"/>
          </a:xfrm>
          <a:prstGeom prst="line">
            <a:avLst/>
          </a:prstGeom>
          <a:ln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3598930"/>
              </p:ext>
            </p:extLst>
          </p:nvPr>
        </p:nvGraphicFramePr>
        <p:xfrm>
          <a:off x="4644974" y="2081233"/>
          <a:ext cx="530120" cy="603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4" name="Equation" r:id="rId5" imgW="406400" imgH="393700" progId="Equation.3">
                  <p:embed/>
                </p:oleObj>
              </mc:Choice>
              <mc:Fallback>
                <p:oleObj name="Equation" r:id="rId5" imgW="4064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44974" y="2081233"/>
                        <a:ext cx="530120" cy="6030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9703177"/>
              </p:ext>
            </p:extLst>
          </p:nvPr>
        </p:nvGraphicFramePr>
        <p:xfrm>
          <a:off x="2286794" y="2739434"/>
          <a:ext cx="86360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5" name="Equation" r:id="rId7" imgW="406400" imgH="393700" progId="Equation.3">
                  <p:embed/>
                </p:oleObj>
              </mc:Choice>
              <mc:Fallback>
                <p:oleObj name="Equation" r:id="rId7" imgW="4064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86794" y="2739434"/>
                        <a:ext cx="863600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4277124"/>
              </p:ext>
            </p:extLst>
          </p:nvPr>
        </p:nvGraphicFramePr>
        <p:xfrm>
          <a:off x="2286794" y="4249210"/>
          <a:ext cx="1214438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6" name="Equation" r:id="rId9" imgW="571500" imgH="406400" progId="Equation.3">
                  <p:embed/>
                </p:oleObj>
              </mc:Choice>
              <mc:Fallback>
                <p:oleObj name="Equation" r:id="rId9" imgW="571500" imgH="40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86794" y="4249210"/>
                        <a:ext cx="1214438" cy="101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4884738" y="3882319"/>
            <a:ext cx="3191391" cy="2275594"/>
            <a:chOff x="4884738" y="3882319"/>
            <a:chExt cx="3191391" cy="2275594"/>
          </a:xfrm>
        </p:grpSpPr>
        <p:graphicFrame>
          <p:nvGraphicFramePr>
            <p:cNvPr id="38" name="Object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83113807"/>
                </p:ext>
              </p:extLst>
            </p:nvPr>
          </p:nvGraphicFramePr>
          <p:xfrm>
            <a:off x="7608888" y="5808663"/>
            <a:ext cx="269875" cy="34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7" name="Equation" r:id="rId11" imgW="127000" imgH="139700" progId="Equation.3">
                    <p:embed/>
                  </p:oleObj>
                </mc:Choice>
                <mc:Fallback>
                  <p:oleObj name="Equation" r:id="rId11" imgW="127000" imgH="1397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7608888" y="5808663"/>
                          <a:ext cx="269875" cy="349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8" name="Group 47"/>
            <p:cNvGrpSpPr/>
            <p:nvPr/>
          </p:nvGrpSpPr>
          <p:grpSpPr>
            <a:xfrm>
              <a:off x="4884738" y="3882319"/>
              <a:ext cx="3191391" cy="2041526"/>
              <a:chOff x="4884738" y="3882319"/>
              <a:chExt cx="3191391" cy="2041526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5273478" y="3882319"/>
                <a:ext cx="0" cy="204152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5020369" y="5771499"/>
                <a:ext cx="305576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39" name="Object 3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02952670"/>
                  </p:ext>
                </p:extLst>
              </p:nvPr>
            </p:nvGraphicFramePr>
            <p:xfrm>
              <a:off x="4884738" y="3910013"/>
              <a:ext cx="269875" cy="4127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18" name="Equation" r:id="rId13" imgW="127000" imgH="165100" progId="Equation.3">
                      <p:embed/>
                    </p:oleObj>
                  </mc:Choice>
                  <mc:Fallback>
                    <p:oleObj name="Equation" r:id="rId13" imgW="127000" imgH="1651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4884738" y="3910013"/>
                            <a:ext cx="269875" cy="4127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40" name="Straight Connector 39"/>
              <p:cNvCxnSpPr/>
              <p:nvPr/>
            </p:nvCxnSpPr>
            <p:spPr>
              <a:xfrm>
                <a:off x="5273478" y="4680059"/>
                <a:ext cx="2605285" cy="0"/>
              </a:xfrm>
              <a:prstGeom prst="line">
                <a:avLst/>
              </a:prstGeom>
              <a:ln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5323576" y="5368681"/>
                <a:ext cx="2605285" cy="0"/>
              </a:xfrm>
              <a:prstGeom prst="line">
                <a:avLst/>
              </a:prstGeom>
              <a:ln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V="1">
                <a:off x="5882798" y="4160431"/>
                <a:ext cx="0" cy="1611068"/>
              </a:xfrm>
              <a:prstGeom prst="line">
                <a:avLst/>
              </a:prstGeom>
              <a:ln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V="1">
                <a:off x="6807559" y="4197595"/>
                <a:ext cx="0" cy="1611068"/>
              </a:xfrm>
              <a:prstGeom prst="line">
                <a:avLst/>
              </a:prstGeom>
              <a:ln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angle 45"/>
              <p:cNvSpPr/>
              <p:nvPr/>
            </p:nvSpPr>
            <p:spPr>
              <a:xfrm>
                <a:off x="5881933" y="4680059"/>
                <a:ext cx="925626" cy="68862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aphicFrame>
            <p:nvGraphicFramePr>
              <p:cNvPr id="47" name="Object 4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77255037"/>
                  </p:ext>
                </p:extLst>
              </p:nvPr>
            </p:nvGraphicFramePr>
            <p:xfrm>
              <a:off x="7037388" y="4068763"/>
              <a:ext cx="944562" cy="508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19" name="Equation" r:id="rId15" imgW="444500" imgH="203200" progId="Equation.3">
                      <p:embed/>
                    </p:oleObj>
                  </mc:Choice>
                  <mc:Fallback>
                    <p:oleObj name="Equation" r:id="rId15" imgW="444500" imgH="2032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7037388" y="4068763"/>
                            <a:ext cx="944562" cy="508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3" name="Group 2"/>
          <p:cNvGrpSpPr/>
          <p:nvPr/>
        </p:nvGrpSpPr>
        <p:grpSpPr>
          <a:xfrm>
            <a:off x="879916" y="2977445"/>
            <a:ext cx="1337733" cy="2107318"/>
            <a:chOff x="879916" y="2977445"/>
            <a:chExt cx="1337733" cy="2107318"/>
          </a:xfrm>
        </p:grpSpPr>
        <p:graphicFrame>
          <p:nvGraphicFramePr>
            <p:cNvPr id="31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36351594"/>
                </p:ext>
              </p:extLst>
            </p:nvPr>
          </p:nvGraphicFramePr>
          <p:xfrm>
            <a:off x="879916" y="2977445"/>
            <a:ext cx="1295400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0" name="Equation" r:id="rId17" imgW="609600" imgH="203200" progId="Equation.3">
                    <p:embed/>
                  </p:oleObj>
                </mc:Choice>
                <mc:Fallback>
                  <p:oleObj name="Equation" r:id="rId17" imgW="609600" imgH="203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879916" y="2977445"/>
                          <a:ext cx="1295400" cy="508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84229570"/>
                </p:ext>
              </p:extLst>
            </p:nvPr>
          </p:nvGraphicFramePr>
          <p:xfrm>
            <a:off x="949237" y="4576763"/>
            <a:ext cx="1268412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1" name="Equation" r:id="rId19" imgW="596900" imgH="203200" progId="Equation.3">
                    <p:embed/>
                  </p:oleObj>
                </mc:Choice>
                <mc:Fallback>
                  <p:oleObj name="Equation" r:id="rId19" imgW="596900" imgH="203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949237" y="4576763"/>
                          <a:ext cx="1268412" cy="508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401005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1" name="Footer Placeholder 4"/>
          <p:cNvSpPr>
            <a:spLocks noGrp="1"/>
          </p:cNvSpPr>
          <p:nvPr>
            <p:ph type="ftr" sz="quarter" idx="11"/>
          </p:nvPr>
        </p:nvSpPr>
        <p:spPr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Random variables II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2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BBEC458-F728-4B4A-8420-A9790A3C027B}" type="slidenum">
              <a:rPr lang="en-GB">
                <a:solidFill>
                  <a:srgbClr val="7F7F7F"/>
                </a:solidFill>
              </a:rPr>
              <a:pPr eaLnBrk="1" hangingPunct="1"/>
              <a:t>5</a:t>
            </a:fld>
            <a:endParaRPr lang="en-GB" dirty="0">
              <a:solidFill>
                <a:srgbClr val="7F7F7F"/>
              </a:solidFill>
            </a:endParaRPr>
          </a:p>
        </p:txBody>
      </p:sp>
      <p:sp>
        <p:nvSpPr>
          <p:cNvPr id="102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6538"/>
            <a:ext cx="8229600" cy="1143000"/>
          </a:xfrm>
        </p:spPr>
        <p:txBody>
          <a:bodyPr/>
          <a:lstStyle/>
          <a:p>
            <a:pPr eaLnBrk="1" hangingPunct="1"/>
            <a:r>
              <a:rPr lang="en-GB" dirty="0" smtClean="0">
                <a:solidFill>
                  <a:schemeClr val="accent2"/>
                </a:solidFill>
                <a:latin typeface="Arial" charset="0"/>
              </a:rPr>
              <a:t>Normal (Gaussian) </a:t>
            </a:r>
            <a:r>
              <a:rPr lang="en-GB" dirty="0">
                <a:solidFill>
                  <a:schemeClr val="accent2"/>
                </a:solidFill>
                <a:latin typeface="Arial" charset="0"/>
              </a:rPr>
              <a:t>Distribution</a:t>
            </a:r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8194734"/>
              </p:ext>
            </p:extLst>
          </p:nvPr>
        </p:nvGraphicFramePr>
        <p:xfrm>
          <a:off x="667808" y="1735672"/>
          <a:ext cx="3692379" cy="1556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45" name="Equation" r:id="rId3" imgW="965160" imgH="419040" progId="Equation.3">
                  <p:embed/>
                </p:oleObj>
              </mc:Choice>
              <mc:Fallback>
                <p:oleObj name="Equation" r:id="rId3" imgW="9651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808" y="1735672"/>
                        <a:ext cx="3692379" cy="15562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3979862" y="4306888"/>
            <a:ext cx="4079876" cy="1655236"/>
            <a:chOff x="4457700" y="4440764"/>
            <a:chExt cx="4079876" cy="1655236"/>
          </a:xfrm>
        </p:grpSpPr>
        <p:graphicFrame>
          <p:nvGraphicFramePr>
            <p:cNvPr id="10243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46392775"/>
                </p:ext>
              </p:extLst>
            </p:nvPr>
          </p:nvGraphicFramePr>
          <p:xfrm>
            <a:off x="5178426" y="4440764"/>
            <a:ext cx="2584450" cy="655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46" name="Equation" r:id="rId5" imgW="850900" imgH="228600" progId="Equation.3">
                    <p:embed/>
                  </p:oleObj>
                </mc:Choice>
                <mc:Fallback>
                  <p:oleObj name="Equation" r:id="rId5" imgW="8509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78426" y="4440764"/>
                          <a:ext cx="2584450" cy="6556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256" name="Group 24"/>
            <p:cNvGrpSpPr>
              <a:grpSpLocks/>
            </p:cNvGrpSpPr>
            <p:nvPr/>
          </p:nvGrpSpPr>
          <p:grpSpPr bwMode="auto">
            <a:xfrm>
              <a:off x="4576763" y="5128426"/>
              <a:ext cx="3960813" cy="814429"/>
              <a:chOff x="387" y="2968"/>
              <a:chExt cx="2495" cy="543"/>
            </a:xfrm>
          </p:grpSpPr>
          <p:sp>
            <p:nvSpPr>
              <p:cNvPr id="10267" name="Text Box 20"/>
              <p:cNvSpPr txBox="1">
                <a:spLocks noChangeArrowheads="1"/>
              </p:cNvSpPr>
              <p:nvPr/>
            </p:nvSpPr>
            <p:spPr bwMode="auto">
              <a:xfrm>
                <a:off x="387" y="2968"/>
                <a:ext cx="2495" cy="4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ja-JP" altLang="en-GB" sz="2000" dirty="0"/>
                  <a:t>“</a:t>
                </a:r>
                <a:r>
                  <a:rPr lang="en-GB" sz="2000" dirty="0"/>
                  <a:t>    </a:t>
                </a:r>
                <a:r>
                  <a:rPr lang="en-GB" sz="2000" dirty="0" smtClean="0"/>
                  <a:t> is </a:t>
                </a:r>
                <a:r>
                  <a:rPr lang="en-GB" sz="2000" dirty="0"/>
                  <a:t>normally distributed</a:t>
                </a:r>
              </a:p>
              <a:p>
                <a:pPr eaLnBrk="1" hangingPunct="1"/>
                <a:r>
                  <a:rPr lang="en-GB" sz="2000" dirty="0"/>
                  <a:t>with mean     </a:t>
                </a:r>
                <a:r>
                  <a:rPr lang="en-GB" sz="2000" dirty="0" smtClean="0"/>
                  <a:t> and </a:t>
                </a:r>
                <a:r>
                  <a:rPr lang="en-GB" sz="2000" dirty="0"/>
                  <a:t>variance       </a:t>
                </a:r>
                <a:r>
                  <a:rPr lang="ja-JP" altLang="en-GB" sz="2000" dirty="0" smtClean="0"/>
                  <a:t>”</a:t>
                </a:r>
                <a:endParaRPr lang="en-GB" sz="2000" dirty="0"/>
              </a:p>
            </p:txBody>
          </p:sp>
          <p:graphicFrame>
            <p:nvGraphicFramePr>
              <p:cNvPr id="10248" name="Object 2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67879556"/>
                  </p:ext>
                </p:extLst>
              </p:nvPr>
            </p:nvGraphicFramePr>
            <p:xfrm>
              <a:off x="495" y="2979"/>
              <a:ext cx="299" cy="2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247" name="Equation" r:id="rId7" imgW="165100" imgH="152400" progId="Equation.3">
                      <p:embed/>
                    </p:oleObj>
                  </mc:Choice>
                  <mc:Fallback>
                    <p:oleObj name="Equation" r:id="rId7" imgW="165100" imgH="1524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5" y="2979"/>
                            <a:ext cx="299" cy="2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8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49" name="Object 2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85516600"/>
                  </p:ext>
                </p:extLst>
              </p:nvPr>
            </p:nvGraphicFramePr>
            <p:xfrm>
              <a:off x="2396" y="3062"/>
              <a:ext cx="282" cy="3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248" name="Equation" r:id="rId9" imgW="190440" imgH="190440" progId="Equation.3">
                      <p:embed/>
                    </p:oleObj>
                  </mc:Choice>
                  <mc:Fallback>
                    <p:oleObj name="Equation" r:id="rId9" imgW="190440" imgH="1904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96" y="3062"/>
                            <a:ext cx="282" cy="36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50" name="Object 2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74884956"/>
                  </p:ext>
                </p:extLst>
              </p:nvPr>
            </p:nvGraphicFramePr>
            <p:xfrm>
              <a:off x="1169" y="3200"/>
              <a:ext cx="242" cy="3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249" name="Equation" r:id="rId11" imgW="139700" imgH="165100" progId="Equation.3">
                      <p:embed/>
                    </p:oleObj>
                  </mc:Choice>
                  <mc:Fallback>
                    <p:oleObj name="Equation" r:id="rId11" imgW="139700" imgH="1651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69" y="3200"/>
                            <a:ext cx="242" cy="31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0257" name="Rectangle 25"/>
            <p:cNvSpPr>
              <a:spLocks noChangeArrowheads="1"/>
            </p:cNvSpPr>
            <p:nvPr/>
          </p:nvSpPr>
          <p:spPr bwMode="auto">
            <a:xfrm>
              <a:off x="4457700" y="4457700"/>
              <a:ext cx="4051300" cy="163830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862189" y="3660607"/>
            <a:ext cx="2438400" cy="766056"/>
            <a:chOff x="876300" y="4662488"/>
            <a:chExt cx="2438400" cy="766056"/>
          </a:xfrm>
        </p:grpSpPr>
        <p:graphicFrame>
          <p:nvGraphicFramePr>
            <p:cNvPr id="10247" name="Object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70765806"/>
                </p:ext>
              </p:extLst>
            </p:nvPr>
          </p:nvGraphicFramePr>
          <p:xfrm>
            <a:off x="1146175" y="4662488"/>
            <a:ext cx="2146300" cy="709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50" name="Equation" r:id="rId13" imgW="596880" imgH="215640" progId="Equation.3">
                    <p:embed/>
                  </p:oleObj>
                </mc:Choice>
                <mc:Fallback>
                  <p:oleObj name="Equation" r:id="rId13" imgW="596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6175" y="4662488"/>
                          <a:ext cx="2146300" cy="709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4" name="Rectangle 39"/>
            <p:cNvSpPr>
              <a:spLocks noChangeArrowheads="1"/>
            </p:cNvSpPr>
            <p:nvPr/>
          </p:nvSpPr>
          <p:spPr bwMode="auto">
            <a:xfrm>
              <a:off x="876300" y="4679244"/>
              <a:ext cx="2438400" cy="74930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828998" y="1566339"/>
            <a:ext cx="3771900" cy="1989666"/>
            <a:chOff x="4687888" y="2328333"/>
            <a:chExt cx="3771900" cy="1989666"/>
          </a:xfrm>
        </p:grpSpPr>
        <p:sp>
          <p:nvSpPr>
            <p:cNvPr id="10253" name="Rectangle 28"/>
            <p:cNvSpPr>
              <a:spLocks noChangeArrowheads="1"/>
            </p:cNvSpPr>
            <p:nvPr/>
          </p:nvSpPr>
          <p:spPr bwMode="auto">
            <a:xfrm>
              <a:off x="4687888" y="2328333"/>
              <a:ext cx="3771900" cy="198966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8" name="Line 5"/>
            <p:cNvSpPr>
              <a:spLocks noChangeShapeType="1"/>
            </p:cNvSpPr>
            <p:nvPr/>
          </p:nvSpPr>
          <p:spPr bwMode="auto">
            <a:xfrm>
              <a:off x="5054600" y="3806825"/>
              <a:ext cx="32162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9" name="Line 6"/>
            <p:cNvSpPr>
              <a:spLocks noChangeShapeType="1"/>
            </p:cNvSpPr>
            <p:nvPr/>
          </p:nvSpPr>
          <p:spPr bwMode="auto">
            <a:xfrm flipV="1">
              <a:off x="5245100" y="2744788"/>
              <a:ext cx="0" cy="1185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260" name="Group 9"/>
            <p:cNvGrpSpPr>
              <a:grpSpLocks/>
            </p:cNvGrpSpPr>
            <p:nvPr/>
          </p:nvGrpSpPr>
          <p:grpSpPr bwMode="auto">
            <a:xfrm>
              <a:off x="5434013" y="2974975"/>
              <a:ext cx="2341562" cy="800100"/>
              <a:chOff x="3360" y="2648"/>
              <a:chExt cx="1585" cy="777"/>
            </a:xfrm>
          </p:grpSpPr>
          <p:sp>
            <p:nvSpPr>
              <p:cNvPr id="10265" name="Freeform 7"/>
              <p:cNvSpPr>
                <a:spLocks/>
              </p:cNvSpPr>
              <p:nvPr/>
            </p:nvSpPr>
            <p:spPr bwMode="auto">
              <a:xfrm>
                <a:off x="3360" y="2648"/>
                <a:ext cx="784" cy="776"/>
              </a:xfrm>
              <a:custGeom>
                <a:avLst/>
                <a:gdLst>
                  <a:gd name="T0" fmla="*/ 0 w 784"/>
                  <a:gd name="T1" fmla="*/ 776 h 776"/>
                  <a:gd name="T2" fmla="*/ 408 w 784"/>
                  <a:gd name="T3" fmla="*/ 696 h 776"/>
                  <a:gd name="T4" fmla="*/ 584 w 784"/>
                  <a:gd name="T5" fmla="*/ 456 h 776"/>
                  <a:gd name="T6" fmla="*/ 656 w 784"/>
                  <a:gd name="T7" fmla="*/ 176 h 776"/>
                  <a:gd name="T8" fmla="*/ 720 w 784"/>
                  <a:gd name="T9" fmla="*/ 32 h 776"/>
                  <a:gd name="T10" fmla="*/ 784 w 784"/>
                  <a:gd name="T11" fmla="*/ 0 h 77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84"/>
                  <a:gd name="T19" fmla="*/ 0 h 776"/>
                  <a:gd name="T20" fmla="*/ 784 w 784"/>
                  <a:gd name="T21" fmla="*/ 776 h 77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84" h="776">
                    <a:moveTo>
                      <a:pt x="0" y="776"/>
                    </a:moveTo>
                    <a:cubicBezTo>
                      <a:pt x="155" y="762"/>
                      <a:pt x="311" y="749"/>
                      <a:pt x="408" y="696"/>
                    </a:cubicBezTo>
                    <a:cubicBezTo>
                      <a:pt x="505" y="643"/>
                      <a:pt x="543" y="543"/>
                      <a:pt x="584" y="456"/>
                    </a:cubicBezTo>
                    <a:cubicBezTo>
                      <a:pt x="625" y="369"/>
                      <a:pt x="633" y="247"/>
                      <a:pt x="656" y="176"/>
                    </a:cubicBezTo>
                    <a:cubicBezTo>
                      <a:pt x="679" y="105"/>
                      <a:pt x="699" y="61"/>
                      <a:pt x="720" y="32"/>
                    </a:cubicBezTo>
                    <a:cubicBezTo>
                      <a:pt x="741" y="3"/>
                      <a:pt x="762" y="1"/>
                      <a:pt x="784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6" name="Freeform 8"/>
              <p:cNvSpPr>
                <a:spLocks/>
              </p:cNvSpPr>
              <p:nvPr/>
            </p:nvSpPr>
            <p:spPr bwMode="auto">
              <a:xfrm flipH="1">
                <a:off x="4161" y="2649"/>
                <a:ext cx="784" cy="776"/>
              </a:xfrm>
              <a:custGeom>
                <a:avLst/>
                <a:gdLst>
                  <a:gd name="T0" fmla="*/ 0 w 784"/>
                  <a:gd name="T1" fmla="*/ 776 h 776"/>
                  <a:gd name="T2" fmla="*/ 408 w 784"/>
                  <a:gd name="T3" fmla="*/ 696 h 776"/>
                  <a:gd name="T4" fmla="*/ 584 w 784"/>
                  <a:gd name="T5" fmla="*/ 456 h 776"/>
                  <a:gd name="T6" fmla="*/ 656 w 784"/>
                  <a:gd name="T7" fmla="*/ 176 h 776"/>
                  <a:gd name="T8" fmla="*/ 720 w 784"/>
                  <a:gd name="T9" fmla="*/ 32 h 776"/>
                  <a:gd name="T10" fmla="*/ 784 w 784"/>
                  <a:gd name="T11" fmla="*/ 0 h 77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84"/>
                  <a:gd name="T19" fmla="*/ 0 h 776"/>
                  <a:gd name="T20" fmla="*/ 784 w 784"/>
                  <a:gd name="T21" fmla="*/ 776 h 77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84" h="776">
                    <a:moveTo>
                      <a:pt x="0" y="776"/>
                    </a:moveTo>
                    <a:cubicBezTo>
                      <a:pt x="155" y="762"/>
                      <a:pt x="311" y="749"/>
                      <a:pt x="408" y="696"/>
                    </a:cubicBezTo>
                    <a:cubicBezTo>
                      <a:pt x="505" y="643"/>
                      <a:pt x="543" y="543"/>
                      <a:pt x="584" y="456"/>
                    </a:cubicBezTo>
                    <a:cubicBezTo>
                      <a:pt x="625" y="369"/>
                      <a:pt x="633" y="247"/>
                      <a:pt x="656" y="176"/>
                    </a:cubicBezTo>
                    <a:cubicBezTo>
                      <a:pt x="679" y="105"/>
                      <a:pt x="699" y="61"/>
                      <a:pt x="720" y="32"/>
                    </a:cubicBezTo>
                    <a:cubicBezTo>
                      <a:pt x="741" y="3"/>
                      <a:pt x="762" y="1"/>
                      <a:pt x="784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261" name="Line 10"/>
            <p:cNvSpPr>
              <a:spLocks noChangeShapeType="1"/>
            </p:cNvSpPr>
            <p:nvPr/>
          </p:nvSpPr>
          <p:spPr bwMode="auto">
            <a:xfrm>
              <a:off x="6592888" y="2719388"/>
              <a:ext cx="0" cy="1120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0244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11298841"/>
                </p:ext>
              </p:extLst>
            </p:nvPr>
          </p:nvGraphicFramePr>
          <p:xfrm>
            <a:off x="6342945" y="3785837"/>
            <a:ext cx="460331" cy="461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51" name="Equation" r:id="rId15" imgW="139680" imgH="152280" progId="Equation.3">
                    <p:embed/>
                  </p:oleObj>
                </mc:Choice>
                <mc:Fallback>
                  <p:oleObj name="Equation" r:id="rId15" imgW="139680" imgH="152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42945" y="3785837"/>
                          <a:ext cx="460331" cy="4616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5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03161535"/>
                </p:ext>
              </p:extLst>
            </p:nvPr>
          </p:nvGraphicFramePr>
          <p:xfrm>
            <a:off x="8000295" y="3817762"/>
            <a:ext cx="370834" cy="3873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52" name="Equation" r:id="rId17" imgW="114120" imgH="126720" progId="Equation.3">
                    <p:embed/>
                  </p:oleObj>
                </mc:Choice>
                <mc:Fallback>
                  <p:oleObj name="Equation" r:id="rId17" imgW="114120" imgH="126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00295" y="3817762"/>
                          <a:ext cx="370834" cy="3873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2" name="Line 14"/>
            <p:cNvSpPr>
              <a:spLocks noChangeShapeType="1"/>
            </p:cNvSpPr>
            <p:nvPr/>
          </p:nvSpPr>
          <p:spPr bwMode="auto">
            <a:xfrm>
              <a:off x="7007225" y="2728913"/>
              <a:ext cx="0" cy="1119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0246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52016650"/>
                </p:ext>
              </p:extLst>
            </p:nvPr>
          </p:nvGraphicFramePr>
          <p:xfrm>
            <a:off x="6641042" y="2398889"/>
            <a:ext cx="482600" cy="398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53" name="Equation" r:id="rId19" imgW="139680" imgH="126720" progId="Equation.3">
                    <p:embed/>
                  </p:oleObj>
                </mc:Choice>
                <mc:Fallback>
                  <p:oleObj name="Equation" r:id="rId19" imgW="139680" imgH="126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41042" y="2398889"/>
                          <a:ext cx="482600" cy="3988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3" name="Line 16"/>
            <p:cNvSpPr>
              <a:spLocks noChangeShapeType="1"/>
            </p:cNvSpPr>
            <p:nvPr/>
          </p:nvSpPr>
          <p:spPr bwMode="auto">
            <a:xfrm>
              <a:off x="6607175" y="2819400"/>
              <a:ext cx="4191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V="1">
              <a:off x="5245100" y="2974975"/>
              <a:ext cx="1308100" cy="1030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2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67311569"/>
                </p:ext>
              </p:extLst>
            </p:nvPr>
          </p:nvGraphicFramePr>
          <p:xfrm>
            <a:off x="4833938" y="2637367"/>
            <a:ext cx="343732" cy="6928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54" name="Equation" r:id="rId21" imgW="177800" imgH="393700" progId="Equation.3">
                    <p:embed/>
                  </p:oleObj>
                </mc:Choice>
                <mc:Fallback>
                  <p:oleObj name="Equation" r:id="rId21" imgW="177800" imgH="393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3938" y="2637367"/>
                          <a:ext cx="343732" cy="6928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075620" y="4576685"/>
            <a:ext cx="2011362" cy="1473665"/>
            <a:chOff x="1075620" y="4576685"/>
            <a:chExt cx="2011362" cy="1473665"/>
          </a:xfrm>
        </p:grpSpPr>
        <p:graphicFrame>
          <p:nvGraphicFramePr>
            <p:cNvPr id="36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9342882"/>
                </p:ext>
              </p:extLst>
            </p:nvPr>
          </p:nvGraphicFramePr>
          <p:xfrm>
            <a:off x="1075620" y="4952217"/>
            <a:ext cx="2011362" cy="10981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55" name="Equation" r:id="rId23" imgW="812800" imgH="457200" progId="Equation.3">
                    <p:embed/>
                  </p:oleObj>
                </mc:Choice>
                <mc:Fallback>
                  <p:oleObj name="Equation" r:id="rId23" imgW="8128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5620" y="4952217"/>
                          <a:ext cx="2011362" cy="10981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Down Arrow 8"/>
            <p:cNvSpPr/>
            <p:nvPr/>
          </p:nvSpPr>
          <p:spPr>
            <a:xfrm>
              <a:off x="1905000" y="4576685"/>
              <a:ext cx="310444" cy="544742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276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dirty="0" smtClean="0">
                <a:solidFill>
                  <a:srgbClr val="7F7F7F"/>
                </a:solidFill>
              </a:rPr>
              <a:t>Random variables II</a:t>
            </a:r>
            <a:endParaRPr lang="en-GB" dirty="0">
              <a:solidFill>
                <a:srgbClr val="7F7F7F"/>
              </a:solidFill>
            </a:endParaRPr>
          </a:p>
        </p:txBody>
      </p:sp>
      <p:sp>
        <p:nvSpPr>
          <p:cNvPr id="112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F68FF09-C8E2-B64E-AB0B-55B0B16DD74F}" type="slidenum">
              <a:rPr lang="en-GB">
                <a:solidFill>
                  <a:srgbClr val="7F7F7F"/>
                </a:solidFill>
              </a:rPr>
              <a:pPr eaLnBrk="1" hangingPunct="1"/>
              <a:t>6</a:t>
            </a:fld>
            <a:endParaRPr lang="en-GB" dirty="0">
              <a:solidFill>
                <a:srgbClr val="7F7F7F"/>
              </a:solidFill>
            </a:endParaRPr>
          </a:p>
        </p:txBody>
      </p:sp>
      <p:sp>
        <p:nvSpPr>
          <p:cNvPr id="11274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87338"/>
            <a:ext cx="8229600" cy="1143000"/>
          </a:xfrm>
        </p:spPr>
        <p:txBody>
          <a:bodyPr/>
          <a:lstStyle/>
          <a:p>
            <a:pPr eaLnBrk="1" hangingPunct="1"/>
            <a:r>
              <a:rPr lang="en-GB">
                <a:solidFill>
                  <a:schemeClr val="accent2"/>
                </a:solidFill>
                <a:latin typeface="Arial" charset="0"/>
              </a:rPr>
              <a:t>Central Limit Theorem</a:t>
            </a:r>
          </a:p>
        </p:txBody>
      </p:sp>
      <p:sp>
        <p:nvSpPr>
          <p:cNvPr id="11275" name="Text Box 27"/>
          <p:cNvSpPr txBox="1">
            <a:spLocks noChangeArrowheads="1"/>
          </p:cNvSpPr>
          <p:nvPr/>
        </p:nvSpPr>
        <p:spPr bwMode="auto">
          <a:xfrm>
            <a:off x="1089025" y="1484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1276" name="Text Box 28"/>
          <p:cNvSpPr txBox="1">
            <a:spLocks noChangeArrowheads="1"/>
          </p:cNvSpPr>
          <p:nvPr/>
        </p:nvSpPr>
        <p:spPr bwMode="auto">
          <a:xfrm>
            <a:off x="393700" y="1497013"/>
            <a:ext cx="84772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2400" dirty="0"/>
              <a:t>S</a:t>
            </a:r>
            <a:r>
              <a:rPr lang="en-GB" sz="2400" dirty="0" smtClean="0"/>
              <a:t>um of </a:t>
            </a:r>
            <a:r>
              <a:rPr lang="en-GB" sz="2400" dirty="0"/>
              <a:t>independent RVs with finite mean and variance is approximately normally distributed</a:t>
            </a:r>
            <a:endParaRPr lang="en-US" sz="2400" dirty="0"/>
          </a:p>
        </p:txBody>
      </p:sp>
      <p:grpSp>
        <p:nvGrpSpPr>
          <p:cNvPr id="11277" name="Group 45"/>
          <p:cNvGrpSpPr>
            <a:grpSpLocks/>
          </p:cNvGrpSpPr>
          <p:nvPr/>
        </p:nvGrpSpPr>
        <p:grpSpPr bwMode="auto">
          <a:xfrm>
            <a:off x="501650" y="2708275"/>
            <a:ext cx="2057400" cy="673100"/>
            <a:chOff x="330" y="1706"/>
            <a:chExt cx="2248" cy="992"/>
          </a:xfrm>
        </p:grpSpPr>
        <p:sp>
          <p:nvSpPr>
            <p:cNvPr id="11303" name="Rectangle 30"/>
            <p:cNvSpPr>
              <a:spLocks noChangeArrowheads="1"/>
            </p:cNvSpPr>
            <p:nvPr/>
          </p:nvSpPr>
          <p:spPr bwMode="auto">
            <a:xfrm>
              <a:off x="330" y="1706"/>
              <a:ext cx="2248" cy="9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4" name="Line 31"/>
            <p:cNvSpPr>
              <a:spLocks noChangeShapeType="1"/>
            </p:cNvSpPr>
            <p:nvPr/>
          </p:nvSpPr>
          <p:spPr bwMode="auto">
            <a:xfrm>
              <a:off x="433" y="2495"/>
              <a:ext cx="20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5" name="Line 32"/>
            <p:cNvSpPr>
              <a:spLocks noChangeShapeType="1"/>
            </p:cNvSpPr>
            <p:nvPr/>
          </p:nvSpPr>
          <p:spPr bwMode="auto">
            <a:xfrm flipV="1">
              <a:off x="553" y="1826"/>
              <a:ext cx="0" cy="7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1271" name="Object 38"/>
            <p:cNvGraphicFramePr>
              <a:graphicFrameLocks noChangeAspect="1"/>
            </p:cNvGraphicFramePr>
            <p:nvPr/>
          </p:nvGraphicFramePr>
          <p:xfrm>
            <a:off x="2253" y="2544"/>
            <a:ext cx="294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41" name="Equation" r:id="rId3" imgW="114120" imgH="126720" progId="Equation.3">
                    <p:embed/>
                  </p:oleObj>
                </mc:Choice>
                <mc:Fallback>
                  <p:oleObj name="Equation" r:id="rId3" imgW="114120" imgH="126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3" y="2544"/>
                          <a:ext cx="294" cy="1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278" name="Group 62"/>
          <p:cNvGrpSpPr>
            <a:grpSpLocks/>
          </p:cNvGrpSpPr>
          <p:nvPr/>
        </p:nvGrpSpPr>
        <p:grpSpPr bwMode="auto">
          <a:xfrm>
            <a:off x="501650" y="3509963"/>
            <a:ext cx="2057400" cy="673100"/>
            <a:chOff x="330" y="1706"/>
            <a:chExt cx="2248" cy="992"/>
          </a:xfrm>
        </p:grpSpPr>
        <p:sp>
          <p:nvSpPr>
            <p:cNvPr id="11300" name="Rectangle 63"/>
            <p:cNvSpPr>
              <a:spLocks noChangeArrowheads="1"/>
            </p:cNvSpPr>
            <p:nvPr/>
          </p:nvSpPr>
          <p:spPr bwMode="auto">
            <a:xfrm>
              <a:off x="330" y="1706"/>
              <a:ext cx="2248" cy="9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1" name="Line 64"/>
            <p:cNvSpPr>
              <a:spLocks noChangeShapeType="1"/>
            </p:cNvSpPr>
            <p:nvPr/>
          </p:nvSpPr>
          <p:spPr bwMode="auto">
            <a:xfrm>
              <a:off x="433" y="2495"/>
              <a:ext cx="20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2" name="Line 65"/>
            <p:cNvSpPr>
              <a:spLocks noChangeShapeType="1"/>
            </p:cNvSpPr>
            <p:nvPr/>
          </p:nvSpPr>
          <p:spPr bwMode="auto">
            <a:xfrm flipV="1">
              <a:off x="553" y="1826"/>
              <a:ext cx="0" cy="7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1270" name="Object 66"/>
            <p:cNvGraphicFramePr>
              <a:graphicFrameLocks noChangeAspect="1"/>
            </p:cNvGraphicFramePr>
            <p:nvPr/>
          </p:nvGraphicFramePr>
          <p:xfrm>
            <a:off x="2253" y="2544"/>
            <a:ext cx="294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42" name="Equation" r:id="rId5" imgW="114120" imgH="126720" progId="Equation.3">
                    <p:embed/>
                  </p:oleObj>
                </mc:Choice>
                <mc:Fallback>
                  <p:oleObj name="Equation" r:id="rId5" imgW="114120" imgH="126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3" y="2544"/>
                          <a:ext cx="294" cy="1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279" name="Group 70"/>
          <p:cNvGrpSpPr>
            <a:grpSpLocks/>
          </p:cNvGrpSpPr>
          <p:nvPr/>
        </p:nvGrpSpPr>
        <p:grpSpPr bwMode="auto">
          <a:xfrm>
            <a:off x="500063" y="5378450"/>
            <a:ext cx="2057400" cy="673100"/>
            <a:chOff x="330" y="1706"/>
            <a:chExt cx="2248" cy="992"/>
          </a:xfrm>
        </p:grpSpPr>
        <p:sp>
          <p:nvSpPr>
            <p:cNvPr id="11297" name="Rectangle 71"/>
            <p:cNvSpPr>
              <a:spLocks noChangeArrowheads="1"/>
            </p:cNvSpPr>
            <p:nvPr/>
          </p:nvSpPr>
          <p:spPr bwMode="auto">
            <a:xfrm>
              <a:off x="330" y="1706"/>
              <a:ext cx="2248" cy="9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8" name="Line 72"/>
            <p:cNvSpPr>
              <a:spLocks noChangeShapeType="1"/>
            </p:cNvSpPr>
            <p:nvPr/>
          </p:nvSpPr>
          <p:spPr bwMode="auto">
            <a:xfrm>
              <a:off x="433" y="2495"/>
              <a:ext cx="20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9" name="Line 73"/>
            <p:cNvSpPr>
              <a:spLocks noChangeShapeType="1"/>
            </p:cNvSpPr>
            <p:nvPr/>
          </p:nvSpPr>
          <p:spPr bwMode="auto">
            <a:xfrm flipV="1">
              <a:off x="553" y="1826"/>
              <a:ext cx="0" cy="7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1269" name="Object 74"/>
            <p:cNvGraphicFramePr>
              <a:graphicFrameLocks noChangeAspect="1"/>
            </p:cNvGraphicFramePr>
            <p:nvPr/>
          </p:nvGraphicFramePr>
          <p:xfrm>
            <a:off x="2253" y="2544"/>
            <a:ext cx="294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43" name="Equation" r:id="rId6" imgW="114120" imgH="126720" progId="Equation.3">
                    <p:embed/>
                  </p:oleObj>
                </mc:Choice>
                <mc:Fallback>
                  <p:oleObj name="Equation" r:id="rId6" imgW="114120" imgH="126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3" y="2544"/>
                          <a:ext cx="294" cy="1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280" name="Line 78"/>
          <p:cNvSpPr>
            <a:spLocks noChangeShapeType="1"/>
          </p:cNvSpPr>
          <p:nvPr/>
        </p:nvSpPr>
        <p:spPr bwMode="auto">
          <a:xfrm>
            <a:off x="1409700" y="4381500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1" name="Oval 79"/>
          <p:cNvSpPr>
            <a:spLocks noChangeArrowheads="1"/>
          </p:cNvSpPr>
          <p:nvPr/>
        </p:nvSpPr>
        <p:spPr bwMode="auto">
          <a:xfrm>
            <a:off x="3619500" y="3924300"/>
            <a:ext cx="698500" cy="990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266" name="Object 80"/>
          <p:cNvGraphicFramePr>
            <a:graphicFrameLocks noChangeAspect="1"/>
          </p:cNvGraphicFramePr>
          <p:nvPr/>
        </p:nvGraphicFramePr>
        <p:xfrm>
          <a:off x="3689350" y="4127500"/>
          <a:ext cx="558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4" name="Equation" r:id="rId7" imgW="139680" imgH="152280" progId="Equation.3">
                  <p:embed/>
                </p:oleObj>
              </mc:Choice>
              <mc:Fallback>
                <p:oleObj name="Equation" r:id="rId7" imgW="13968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9350" y="4127500"/>
                        <a:ext cx="5588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2" name="Line 81"/>
          <p:cNvSpPr>
            <a:spLocks noChangeShapeType="1"/>
          </p:cNvSpPr>
          <p:nvPr/>
        </p:nvSpPr>
        <p:spPr bwMode="auto">
          <a:xfrm>
            <a:off x="2552700" y="3035300"/>
            <a:ext cx="1155700" cy="1003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3" name="Line 82"/>
          <p:cNvSpPr>
            <a:spLocks noChangeShapeType="1"/>
          </p:cNvSpPr>
          <p:nvPr/>
        </p:nvSpPr>
        <p:spPr bwMode="auto">
          <a:xfrm>
            <a:off x="2552700" y="3848100"/>
            <a:ext cx="10795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4" name="Line 83"/>
          <p:cNvSpPr>
            <a:spLocks noChangeShapeType="1"/>
          </p:cNvSpPr>
          <p:nvPr/>
        </p:nvSpPr>
        <p:spPr bwMode="auto">
          <a:xfrm flipV="1">
            <a:off x="2552700" y="4749800"/>
            <a:ext cx="1117600" cy="952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285" name="Group 88"/>
          <p:cNvGrpSpPr>
            <a:grpSpLocks/>
          </p:cNvGrpSpPr>
          <p:nvPr/>
        </p:nvGrpSpPr>
        <p:grpSpPr bwMode="auto">
          <a:xfrm>
            <a:off x="5221288" y="2732088"/>
            <a:ext cx="3568700" cy="1574800"/>
            <a:chOff x="3289" y="2289"/>
            <a:chExt cx="2248" cy="992"/>
          </a:xfrm>
        </p:grpSpPr>
        <p:sp>
          <p:nvSpPr>
            <p:cNvPr id="11291" name="Rectangle 2"/>
            <p:cNvSpPr>
              <a:spLocks noChangeArrowheads="1"/>
            </p:cNvSpPr>
            <p:nvPr/>
          </p:nvSpPr>
          <p:spPr bwMode="auto">
            <a:xfrm>
              <a:off x="3289" y="2289"/>
              <a:ext cx="2248" cy="9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2" name="Line 13"/>
            <p:cNvSpPr>
              <a:spLocks noChangeShapeType="1"/>
            </p:cNvSpPr>
            <p:nvPr/>
          </p:nvSpPr>
          <p:spPr bwMode="auto">
            <a:xfrm>
              <a:off x="3392" y="3086"/>
              <a:ext cx="20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3" name="Line 14"/>
            <p:cNvSpPr>
              <a:spLocks noChangeShapeType="1"/>
            </p:cNvSpPr>
            <p:nvPr/>
          </p:nvSpPr>
          <p:spPr bwMode="auto">
            <a:xfrm flipV="1">
              <a:off x="3512" y="2417"/>
              <a:ext cx="0" cy="7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294" name="Group 15"/>
            <p:cNvGrpSpPr>
              <a:grpSpLocks/>
            </p:cNvGrpSpPr>
            <p:nvPr/>
          </p:nvGrpSpPr>
          <p:grpSpPr bwMode="auto">
            <a:xfrm>
              <a:off x="3631" y="2562"/>
              <a:ext cx="1475" cy="504"/>
              <a:chOff x="3360" y="2648"/>
              <a:chExt cx="1585" cy="777"/>
            </a:xfrm>
          </p:grpSpPr>
          <p:sp>
            <p:nvSpPr>
              <p:cNvPr id="11295" name="Freeform 16"/>
              <p:cNvSpPr>
                <a:spLocks/>
              </p:cNvSpPr>
              <p:nvPr/>
            </p:nvSpPr>
            <p:spPr bwMode="auto">
              <a:xfrm>
                <a:off x="3360" y="2648"/>
                <a:ext cx="784" cy="776"/>
              </a:xfrm>
              <a:custGeom>
                <a:avLst/>
                <a:gdLst>
                  <a:gd name="T0" fmla="*/ 0 w 784"/>
                  <a:gd name="T1" fmla="*/ 776 h 776"/>
                  <a:gd name="T2" fmla="*/ 408 w 784"/>
                  <a:gd name="T3" fmla="*/ 696 h 776"/>
                  <a:gd name="T4" fmla="*/ 584 w 784"/>
                  <a:gd name="T5" fmla="*/ 456 h 776"/>
                  <a:gd name="T6" fmla="*/ 656 w 784"/>
                  <a:gd name="T7" fmla="*/ 176 h 776"/>
                  <a:gd name="T8" fmla="*/ 720 w 784"/>
                  <a:gd name="T9" fmla="*/ 32 h 776"/>
                  <a:gd name="T10" fmla="*/ 784 w 784"/>
                  <a:gd name="T11" fmla="*/ 0 h 77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84"/>
                  <a:gd name="T19" fmla="*/ 0 h 776"/>
                  <a:gd name="T20" fmla="*/ 784 w 784"/>
                  <a:gd name="T21" fmla="*/ 776 h 77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84" h="776">
                    <a:moveTo>
                      <a:pt x="0" y="776"/>
                    </a:moveTo>
                    <a:cubicBezTo>
                      <a:pt x="155" y="762"/>
                      <a:pt x="311" y="749"/>
                      <a:pt x="408" y="696"/>
                    </a:cubicBezTo>
                    <a:cubicBezTo>
                      <a:pt x="505" y="643"/>
                      <a:pt x="543" y="543"/>
                      <a:pt x="584" y="456"/>
                    </a:cubicBezTo>
                    <a:cubicBezTo>
                      <a:pt x="625" y="369"/>
                      <a:pt x="633" y="247"/>
                      <a:pt x="656" y="176"/>
                    </a:cubicBezTo>
                    <a:cubicBezTo>
                      <a:pt x="679" y="105"/>
                      <a:pt x="699" y="61"/>
                      <a:pt x="720" y="32"/>
                    </a:cubicBezTo>
                    <a:cubicBezTo>
                      <a:pt x="741" y="3"/>
                      <a:pt x="762" y="1"/>
                      <a:pt x="784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6" name="Freeform 17"/>
              <p:cNvSpPr>
                <a:spLocks/>
              </p:cNvSpPr>
              <p:nvPr/>
            </p:nvSpPr>
            <p:spPr bwMode="auto">
              <a:xfrm flipH="1">
                <a:off x="4161" y="2649"/>
                <a:ext cx="784" cy="776"/>
              </a:xfrm>
              <a:custGeom>
                <a:avLst/>
                <a:gdLst>
                  <a:gd name="T0" fmla="*/ 0 w 784"/>
                  <a:gd name="T1" fmla="*/ 776 h 776"/>
                  <a:gd name="T2" fmla="*/ 408 w 784"/>
                  <a:gd name="T3" fmla="*/ 696 h 776"/>
                  <a:gd name="T4" fmla="*/ 584 w 784"/>
                  <a:gd name="T5" fmla="*/ 456 h 776"/>
                  <a:gd name="T6" fmla="*/ 656 w 784"/>
                  <a:gd name="T7" fmla="*/ 176 h 776"/>
                  <a:gd name="T8" fmla="*/ 720 w 784"/>
                  <a:gd name="T9" fmla="*/ 32 h 776"/>
                  <a:gd name="T10" fmla="*/ 784 w 784"/>
                  <a:gd name="T11" fmla="*/ 0 h 77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84"/>
                  <a:gd name="T19" fmla="*/ 0 h 776"/>
                  <a:gd name="T20" fmla="*/ 784 w 784"/>
                  <a:gd name="T21" fmla="*/ 776 h 77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84" h="776">
                    <a:moveTo>
                      <a:pt x="0" y="776"/>
                    </a:moveTo>
                    <a:cubicBezTo>
                      <a:pt x="155" y="762"/>
                      <a:pt x="311" y="749"/>
                      <a:pt x="408" y="696"/>
                    </a:cubicBezTo>
                    <a:cubicBezTo>
                      <a:pt x="505" y="643"/>
                      <a:pt x="543" y="543"/>
                      <a:pt x="584" y="456"/>
                    </a:cubicBezTo>
                    <a:cubicBezTo>
                      <a:pt x="625" y="369"/>
                      <a:pt x="633" y="247"/>
                      <a:pt x="656" y="176"/>
                    </a:cubicBezTo>
                    <a:cubicBezTo>
                      <a:pt x="679" y="105"/>
                      <a:pt x="699" y="61"/>
                      <a:pt x="720" y="32"/>
                    </a:cubicBezTo>
                    <a:cubicBezTo>
                      <a:pt x="741" y="3"/>
                      <a:pt x="762" y="1"/>
                      <a:pt x="784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aphicFrame>
          <p:nvGraphicFramePr>
            <p:cNvPr id="11267" name="Object 20"/>
            <p:cNvGraphicFramePr>
              <a:graphicFrameLocks noChangeAspect="1"/>
            </p:cNvGraphicFramePr>
            <p:nvPr/>
          </p:nvGraphicFramePr>
          <p:xfrm>
            <a:off x="5212" y="3135"/>
            <a:ext cx="294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45" name="Equation" r:id="rId9" imgW="114120" imgH="126720" progId="Equation.3">
                    <p:embed/>
                  </p:oleObj>
                </mc:Choice>
                <mc:Fallback>
                  <p:oleObj name="Equation" r:id="rId9" imgW="114120" imgH="126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2" y="3135"/>
                          <a:ext cx="294" cy="1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68" name="Object 84"/>
            <p:cNvGraphicFramePr>
              <a:graphicFrameLocks noChangeAspect="1"/>
            </p:cNvGraphicFramePr>
            <p:nvPr/>
          </p:nvGraphicFramePr>
          <p:xfrm>
            <a:off x="3600" y="2324"/>
            <a:ext cx="361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46" name="Equation" r:id="rId10" imgW="330120" imgH="203040" progId="Equation.3">
                    <p:embed/>
                  </p:oleObj>
                </mc:Choice>
                <mc:Fallback>
                  <p:oleObj name="Equation" r:id="rId10" imgW="33012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2324"/>
                          <a:ext cx="361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286" name="Line 85"/>
          <p:cNvSpPr>
            <a:spLocks noChangeShapeType="1"/>
          </p:cNvSpPr>
          <p:nvPr/>
        </p:nvSpPr>
        <p:spPr bwMode="auto">
          <a:xfrm flipV="1">
            <a:off x="4292600" y="3746500"/>
            <a:ext cx="8128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7" name="Text Box 87"/>
          <p:cNvSpPr txBox="1">
            <a:spLocks noChangeArrowheads="1"/>
          </p:cNvSpPr>
          <p:nvPr/>
        </p:nvSpPr>
        <p:spPr bwMode="auto">
          <a:xfrm>
            <a:off x="4616450" y="4938713"/>
            <a:ext cx="4171950" cy="92551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/>
              <a:t>E.g. accumulated sensor noise tends to have a distribution which is Gaussian looking</a:t>
            </a:r>
            <a:endParaRPr lang="en-US"/>
          </a:p>
        </p:txBody>
      </p:sp>
      <p:sp>
        <p:nvSpPr>
          <p:cNvPr id="49" name="Freeform 48"/>
          <p:cNvSpPr/>
          <p:nvPr/>
        </p:nvSpPr>
        <p:spPr bwMode="auto">
          <a:xfrm>
            <a:off x="914400" y="2889250"/>
            <a:ext cx="1231900" cy="336550"/>
          </a:xfrm>
          <a:custGeom>
            <a:avLst/>
            <a:gdLst>
              <a:gd name="connsiteX0" fmla="*/ 0 w 1231900"/>
              <a:gd name="connsiteY0" fmla="*/ 336550 h 336550"/>
              <a:gd name="connsiteX1" fmla="*/ 63500 w 1231900"/>
              <a:gd name="connsiteY1" fmla="*/ 196850 h 336550"/>
              <a:gd name="connsiteX2" fmla="*/ 228600 w 1231900"/>
              <a:gd name="connsiteY2" fmla="*/ 196850 h 336550"/>
              <a:gd name="connsiteX3" fmla="*/ 304800 w 1231900"/>
              <a:gd name="connsiteY3" fmla="*/ 234950 h 336550"/>
              <a:gd name="connsiteX4" fmla="*/ 368300 w 1231900"/>
              <a:gd name="connsiteY4" fmla="*/ 107950 h 336550"/>
              <a:gd name="connsiteX5" fmla="*/ 381000 w 1231900"/>
              <a:gd name="connsiteY5" fmla="*/ 31750 h 336550"/>
              <a:gd name="connsiteX6" fmla="*/ 558800 w 1231900"/>
              <a:gd name="connsiteY6" fmla="*/ 158750 h 336550"/>
              <a:gd name="connsiteX7" fmla="*/ 876300 w 1231900"/>
              <a:gd name="connsiteY7" fmla="*/ 158750 h 336550"/>
              <a:gd name="connsiteX8" fmla="*/ 977900 w 1231900"/>
              <a:gd name="connsiteY8" fmla="*/ 19050 h 336550"/>
              <a:gd name="connsiteX9" fmla="*/ 1117600 w 1231900"/>
              <a:gd name="connsiteY9" fmla="*/ 273050 h 336550"/>
              <a:gd name="connsiteX10" fmla="*/ 1231900 w 1231900"/>
              <a:gd name="connsiteY10" fmla="*/ 336550 h 336550"/>
              <a:gd name="connsiteX0" fmla="*/ 0 w 1231900"/>
              <a:gd name="connsiteY0" fmla="*/ 336550 h 336550"/>
              <a:gd name="connsiteX1" fmla="*/ 63500 w 1231900"/>
              <a:gd name="connsiteY1" fmla="*/ 196850 h 336550"/>
              <a:gd name="connsiteX2" fmla="*/ 228600 w 1231900"/>
              <a:gd name="connsiteY2" fmla="*/ 196850 h 336550"/>
              <a:gd name="connsiteX3" fmla="*/ 304800 w 1231900"/>
              <a:gd name="connsiteY3" fmla="*/ 234950 h 336550"/>
              <a:gd name="connsiteX4" fmla="*/ 368300 w 1231900"/>
              <a:gd name="connsiteY4" fmla="*/ 107950 h 336550"/>
              <a:gd name="connsiteX5" fmla="*/ 482600 w 1231900"/>
              <a:gd name="connsiteY5" fmla="*/ 31750 h 336550"/>
              <a:gd name="connsiteX6" fmla="*/ 558800 w 1231900"/>
              <a:gd name="connsiteY6" fmla="*/ 158750 h 336550"/>
              <a:gd name="connsiteX7" fmla="*/ 876300 w 1231900"/>
              <a:gd name="connsiteY7" fmla="*/ 158750 h 336550"/>
              <a:gd name="connsiteX8" fmla="*/ 977900 w 1231900"/>
              <a:gd name="connsiteY8" fmla="*/ 19050 h 336550"/>
              <a:gd name="connsiteX9" fmla="*/ 1117600 w 1231900"/>
              <a:gd name="connsiteY9" fmla="*/ 273050 h 336550"/>
              <a:gd name="connsiteX10" fmla="*/ 1231900 w 1231900"/>
              <a:gd name="connsiteY10" fmla="*/ 336550 h 336550"/>
              <a:gd name="connsiteX0" fmla="*/ 0 w 1231900"/>
              <a:gd name="connsiteY0" fmla="*/ 336550 h 336550"/>
              <a:gd name="connsiteX1" fmla="*/ 63500 w 1231900"/>
              <a:gd name="connsiteY1" fmla="*/ 196850 h 336550"/>
              <a:gd name="connsiteX2" fmla="*/ 228600 w 1231900"/>
              <a:gd name="connsiteY2" fmla="*/ 196850 h 336550"/>
              <a:gd name="connsiteX3" fmla="*/ 304800 w 1231900"/>
              <a:gd name="connsiteY3" fmla="*/ 234950 h 336550"/>
              <a:gd name="connsiteX4" fmla="*/ 368300 w 1231900"/>
              <a:gd name="connsiteY4" fmla="*/ 107950 h 336550"/>
              <a:gd name="connsiteX5" fmla="*/ 482600 w 1231900"/>
              <a:gd name="connsiteY5" fmla="*/ 31750 h 336550"/>
              <a:gd name="connsiteX6" fmla="*/ 622300 w 1231900"/>
              <a:gd name="connsiteY6" fmla="*/ 146050 h 336550"/>
              <a:gd name="connsiteX7" fmla="*/ 876300 w 1231900"/>
              <a:gd name="connsiteY7" fmla="*/ 158750 h 336550"/>
              <a:gd name="connsiteX8" fmla="*/ 977900 w 1231900"/>
              <a:gd name="connsiteY8" fmla="*/ 19050 h 336550"/>
              <a:gd name="connsiteX9" fmla="*/ 1117600 w 1231900"/>
              <a:gd name="connsiteY9" fmla="*/ 273050 h 336550"/>
              <a:gd name="connsiteX10" fmla="*/ 1231900 w 1231900"/>
              <a:gd name="connsiteY10" fmla="*/ 336550 h 336550"/>
              <a:gd name="connsiteX0" fmla="*/ 0 w 1231900"/>
              <a:gd name="connsiteY0" fmla="*/ 336550 h 336550"/>
              <a:gd name="connsiteX1" fmla="*/ 63500 w 1231900"/>
              <a:gd name="connsiteY1" fmla="*/ 196850 h 336550"/>
              <a:gd name="connsiteX2" fmla="*/ 228600 w 1231900"/>
              <a:gd name="connsiteY2" fmla="*/ 196850 h 336550"/>
              <a:gd name="connsiteX3" fmla="*/ 304800 w 1231900"/>
              <a:gd name="connsiteY3" fmla="*/ 234950 h 336550"/>
              <a:gd name="connsiteX4" fmla="*/ 368300 w 1231900"/>
              <a:gd name="connsiteY4" fmla="*/ 107950 h 336550"/>
              <a:gd name="connsiteX5" fmla="*/ 520700 w 1231900"/>
              <a:gd name="connsiteY5" fmla="*/ 6350 h 336550"/>
              <a:gd name="connsiteX6" fmla="*/ 622300 w 1231900"/>
              <a:gd name="connsiteY6" fmla="*/ 146050 h 336550"/>
              <a:gd name="connsiteX7" fmla="*/ 876300 w 1231900"/>
              <a:gd name="connsiteY7" fmla="*/ 158750 h 336550"/>
              <a:gd name="connsiteX8" fmla="*/ 977900 w 1231900"/>
              <a:gd name="connsiteY8" fmla="*/ 19050 h 336550"/>
              <a:gd name="connsiteX9" fmla="*/ 1117600 w 1231900"/>
              <a:gd name="connsiteY9" fmla="*/ 273050 h 336550"/>
              <a:gd name="connsiteX10" fmla="*/ 1231900 w 1231900"/>
              <a:gd name="connsiteY10" fmla="*/ 336550 h 336550"/>
              <a:gd name="connsiteX0" fmla="*/ 0 w 1231900"/>
              <a:gd name="connsiteY0" fmla="*/ 336550 h 336550"/>
              <a:gd name="connsiteX1" fmla="*/ 63500 w 1231900"/>
              <a:gd name="connsiteY1" fmla="*/ 196850 h 336550"/>
              <a:gd name="connsiteX2" fmla="*/ 228600 w 1231900"/>
              <a:gd name="connsiteY2" fmla="*/ 196850 h 336550"/>
              <a:gd name="connsiteX3" fmla="*/ 304800 w 1231900"/>
              <a:gd name="connsiteY3" fmla="*/ 234950 h 336550"/>
              <a:gd name="connsiteX4" fmla="*/ 368300 w 1231900"/>
              <a:gd name="connsiteY4" fmla="*/ 107950 h 336550"/>
              <a:gd name="connsiteX5" fmla="*/ 469900 w 1231900"/>
              <a:gd name="connsiteY5" fmla="*/ 6350 h 336550"/>
              <a:gd name="connsiteX6" fmla="*/ 622300 w 1231900"/>
              <a:gd name="connsiteY6" fmla="*/ 146050 h 336550"/>
              <a:gd name="connsiteX7" fmla="*/ 876300 w 1231900"/>
              <a:gd name="connsiteY7" fmla="*/ 158750 h 336550"/>
              <a:gd name="connsiteX8" fmla="*/ 977900 w 1231900"/>
              <a:gd name="connsiteY8" fmla="*/ 19050 h 336550"/>
              <a:gd name="connsiteX9" fmla="*/ 1117600 w 1231900"/>
              <a:gd name="connsiteY9" fmla="*/ 273050 h 336550"/>
              <a:gd name="connsiteX10" fmla="*/ 1231900 w 1231900"/>
              <a:gd name="connsiteY10" fmla="*/ 33655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31900" h="336550">
                <a:moveTo>
                  <a:pt x="0" y="336550"/>
                </a:moveTo>
                <a:cubicBezTo>
                  <a:pt x="12700" y="278341"/>
                  <a:pt x="25400" y="220133"/>
                  <a:pt x="63500" y="196850"/>
                </a:cubicBezTo>
                <a:cubicBezTo>
                  <a:pt x="101600" y="173567"/>
                  <a:pt x="188383" y="190500"/>
                  <a:pt x="228600" y="196850"/>
                </a:cubicBezTo>
                <a:cubicBezTo>
                  <a:pt x="268817" y="203200"/>
                  <a:pt x="281517" y="249767"/>
                  <a:pt x="304800" y="234950"/>
                </a:cubicBezTo>
                <a:cubicBezTo>
                  <a:pt x="328083" y="220133"/>
                  <a:pt x="340783" y="146050"/>
                  <a:pt x="368300" y="107950"/>
                </a:cubicBezTo>
                <a:cubicBezTo>
                  <a:pt x="395817" y="69850"/>
                  <a:pt x="427567" y="0"/>
                  <a:pt x="469900" y="6350"/>
                </a:cubicBezTo>
                <a:cubicBezTo>
                  <a:pt x="512233" y="12700"/>
                  <a:pt x="554567" y="120650"/>
                  <a:pt x="622300" y="146050"/>
                </a:cubicBezTo>
                <a:cubicBezTo>
                  <a:pt x="690033" y="171450"/>
                  <a:pt x="817033" y="179917"/>
                  <a:pt x="876300" y="158750"/>
                </a:cubicBezTo>
                <a:cubicBezTo>
                  <a:pt x="935567" y="137583"/>
                  <a:pt x="937683" y="0"/>
                  <a:pt x="977900" y="19050"/>
                </a:cubicBezTo>
                <a:cubicBezTo>
                  <a:pt x="1018117" y="38100"/>
                  <a:pt x="1075267" y="220133"/>
                  <a:pt x="1117600" y="273050"/>
                </a:cubicBezTo>
                <a:cubicBezTo>
                  <a:pt x="1159933" y="325967"/>
                  <a:pt x="1195916" y="331258"/>
                  <a:pt x="1231900" y="336550"/>
                </a:cubicBez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50" name="Freeform 49"/>
          <p:cNvSpPr/>
          <p:nvPr/>
        </p:nvSpPr>
        <p:spPr bwMode="auto">
          <a:xfrm>
            <a:off x="927100" y="3662363"/>
            <a:ext cx="1231900" cy="376237"/>
          </a:xfrm>
          <a:custGeom>
            <a:avLst/>
            <a:gdLst>
              <a:gd name="connsiteX0" fmla="*/ 0 w 1231900"/>
              <a:gd name="connsiteY0" fmla="*/ 336550 h 336550"/>
              <a:gd name="connsiteX1" fmla="*/ 63500 w 1231900"/>
              <a:gd name="connsiteY1" fmla="*/ 196850 h 336550"/>
              <a:gd name="connsiteX2" fmla="*/ 228600 w 1231900"/>
              <a:gd name="connsiteY2" fmla="*/ 196850 h 336550"/>
              <a:gd name="connsiteX3" fmla="*/ 304800 w 1231900"/>
              <a:gd name="connsiteY3" fmla="*/ 234950 h 336550"/>
              <a:gd name="connsiteX4" fmla="*/ 368300 w 1231900"/>
              <a:gd name="connsiteY4" fmla="*/ 107950 h 336550"/>
              <a:gd name="connsiteX5" fmla="*/ 381000 w 1231900"/>
              <a:gd name="connsiteY5" fmla="*/ 31750 h 336550"/>
              <a:gd name="connsiteX6" fmla="*/ 558800 w 1231900"/>
              <a:gd name="connsiteY6" fmla="*/ 158750 h 336550"/>
              <a:gd name="connsiteX7" fmla="*/ 876300 w 1231900"/>
              <a:gd name="connsiteY7" fmla="*/ 158750 h 336550"/>
              <a:gd name="connsiteX8" fmla="*/ 977900 w 1231900"/>
              <a:gd name="connsiteY8" fmla="*/ 19050 h 336550"/>
              <a:gd name="connsiteX9" fmla="*/ 1117600 w 1231900"/>
              <a:gd name="connsiteY9" fmla="*/ 273050 h 336550"/>
              <a:gd name="connsiteX10" fmla="*/ 1231900 w 1231900"/>
              <a:gd name="connsiteY10" fmla="*/ 336550 h 336550"/>
              <a:gd name="connsiteX0" fmla="*/ 0 w 1231900"/>
              <a:gd name="connsiteY0" fmla="*/ 336550 h 336550"/>
              <a:gd name="connsiteX1" fmla="*/ 63500 w 1231900"/>
              <a:gd name="connsiteY1" fmla="*/ 196850 h 336550"/>
              <a:gd name="connsiteX2" fmla="*/ 228600 w 1231900"/>
              <a:gd name="connsiteY2" fmla="*/ 196850 h 336550"/>
              <a:gd name="connsiteX3" fmla="*/ 304800 w 1231900"/>
              <a:gd name="connsiteY3" fmla="*/ 234950 h 336550"/>
              <a:gd name="connsiteX4" fmla="*/ 368300 w 1231900"/>
              <a:gd name="connsiteY4" fmla="*/ 107950 h 336550"/>
              <a:gd name="connsiteX5" fmla="*/ 482600 w 1231900"/>
              <a:gd name="connsiteY5" fmla="*/ 31750 h 336550"/>
              <a:gd name="connsiteX6" fmla="*/ 558800 w 1231900"/>
              <a:gd name="connsiteY6" fmla="*/ 158750 h 336550"/>
              <a:gd name="connsiteX7" fmla="*/ 876300 w 1231900"/>
              <a:gd name="connsiteY7" fmla="*/ 158750 h 336550"/>
              <a:gd name="connsiteX8" fmla="*/ 977900 w 1231900"/>
              <a:gd name="connsiteY8" fmla="*/ 19050 h 336550"/>
              <a:gd name="connsiteX9" fmla="*/ 1117600 w 1231900"/>
              <a:gd name="connsiteY9" fmla="*/ 273050 h 336550"/>
              <a:gd name="connsiteX10" fmla="*/ 1231900 w 1231900"/>
              <a:gd name="connsiteY10" fmla="*/ 336550 h 336550"/>
              <a:gd name="connsiteX0" fmla="*/ 0 w 1231900"/>
              <a:gd name="connsiteY0" fmla="*/ 336550 h 336550"/>
              <a:gd name="connsiteX1" fmla="*/ 63500 w 1231900"/>
              <a:gd name="connsiteY1" fmla="*/ 196850 h 336550"/>
              <a:gd name="connsiteX2" fmla="*/ 228600 w 1231900"/>
              <a:gd name="connsiteY2" fmla="*/ 196850 h 336550"/>
              <a:gd name="connsiteX3" fmla="*/ 304800 w 1231900"/>
              <a:gd name="connsiteY3" fmla="*/ 234950 h 336550"/>
              <a:gd name="connsiteX4" fmla="*/ 368300 w 1231900"/>
              <a:gd name="connsiteY4" fmla="*/ 107950 h 336550"/>
              <a:gd name="connsiteX5" fmla="*/ 482600 w 1231900"/>
              <a:gd name="connsiteY5" fmla="*/ 31750 h 336550"/>
              <a:gd name="connsiteX6" fmla="*/ 622300 w 1231900"/>
              <a:gd name="connsiteY6" fmla="*/ 146050 h 336550"/>
              <a:gd name="connsiteX7" fmla="*/ 876300 w 1231900"/>
              <a:gd name="connsiteY7" fmla="*/ 158750 h 336550"/>
              <a:gd name="connsiteX8" fmla="*/ 977900 w 1231900"/>
              <a:gd name="connsiteY8" fmla="*/ 19050 h 336550"/>
              <a:gd name="connsiteX9" fmla="*/ 1117600 w 1231900"/>
              <a:gd name="connsiteY9" fmla="*/ 273050 h 336550"/>
              <a:gd name="connsiteX10" fmla="*/ 1231900 w 1231900"/>
              <a:gd name="connsiteY10" fmla="*/ 336550 h 336550"/>
              <a:gd name="connsiteX0" fmla="*/ 0 w 1231900"/>
              <a:gd name="connsiteY0" fmla="*/ 336550 h 336550"/>
              <a:gd name="connsiteX1" fmla="*/ 63500 w 1231900"/>
              <a:gd name="connsiteY1" fmla="*/ 196850 h 336550"/>
              <a:gd name="connsiteX2" fmla="*/ 228600 w 1231900"/>
              <a:gd name="connsiteY2" fmla="*/ 196850 h 336550"/>
              <a:gd name="connsiteX3" fmla="*/ 304800 w 1231900"/>
              <a:gd name="connsiteY3" fmla="*/ 234950 h 336550"/>
              <a:gd name="connsiteX4" fmla="*/ 368300 w 1231900"/>
              <a:gd name="connsiteY4" fmla="*/ 107950 h 336550"/>
              <a:gd name="connsiteX5" fmla="*/ 520700 w 1231900"/>
              <a:gd name="connsiteY5" fmla="*/ 6350 h 336550"/>
              <a:gd name="connsiteX6" fmla="*/ 622300 w 1231900"/>
              <a:gd name="connsiteY6" fmla="*/ 146050 h 336550"/>
              <a:gd name="connsiteX7" fmla="*/ 876300 w 1231900"/>
              <a:gd name="connsiteY7" fmla="*/ 158750 h 336550"/>
              <a:gd name="connsiteX8" fmla="*/ 977900 w 1231900"/>
              <a:gd name="connsiteY8" fmla="*/ 19050 h 336550"/>
              <a:gd name="connsiteX9" fmla="*/ 1117600 w 1231900"/>
              <a:gd name="connsiteY9" fmla="*/ 273050 h 336550"/>
              <a:gd name="connsiteX10" fmla="*/ 1231900 w 1231900"/>
              <a:gd name="connsiteY10" fmla="*/ 336550 h 336550"/>
              <a:gd name="connsiteX0" fmla="*/ 0 w 1231900"/>
              <a:gd name="connsiteY0" fmla="*/ 336550 h 336550"/>
              <a:gd name="connsiteX1" fmla="*/ 63500 w 1231900"/>
              <a:gd name="connsiteY1" fmla="*/ 196850 h 336550"/>
              <a:gd name="connsiteX2" fmla="*/ 228600 w 1231900"/>
              <a:gd name="connsiteY2" fmla="*/ 196850 h 336550"/>
              <a:gd name="connsiteX3" fmla="*/ 304800 w 1231900"/>
              <a:gd name="connsiteY3" fmla="*/ 234950 h 336550"/>
              <a:gd name="connsiteX4" fmla="*/ 368300 w 1231900"/>
              <a:gd name="connsiteY4" fmla="*/ 107950 h 336550"/>
              <a:gd name="connsiteX5" fmla="*/ 469900 w 1231900"/>
              <a:gd name="connsiteY5" fmla="*/ 6350 h 336550"/>
              <a:gd name="connsiteX6" fmla="*/ 622300 w 1231900"/>
              <a:gd name="connsiteY6" fmla="*/ 146050 h 336550"/>
              <a:gd name="connsiteX7" fmla="*/ 876300 w 1231900"/>
              <a:gd name="connsiteY7" fmla="*/ 158750 h 336550"/>
              <a:gd name="connsiteX8" fmla="*/ 977900 w 1231900"/>
              <a:gd name="connsiteY8" fmla="*/ 19050 h 336550"/>
              <a:gd name="connsiteX9" fmla="*/ 1117600 w 1231900"/>
              <a:gd name="connsiteY9" fmla="*/ 273050 h 336550"/>
              <a:gd name="connsiteX10" fmla="*/ 1231900 w 1231900"/>
              <a:gd name="connsiteY10" fmla="*/ 336550 h 336550"/>
              <a:gd name="connsiteX0" fmla="*/ 0 w 1231900"/>
              <a:gd name="connsiteY0" fmla="*/ 345017 h 345017"/>
              <a:gd name="connsiteX1" fmla="*/ 63500 w 1231900"/>
              <a:gd name="connsiteY1" fmla="*/ 205317 h 345017"/>
              <a:gd name="connsiteX2" fmla="*/ 228600 w 1231900"/>
              <a:gd name="connsiteY2" fmla="*/ 205317 h 345017"/>
              <a:gd name="connsiteX3" fmla="*/ 254000 w 1231900"/>
              <a:gd name="connsiteY3" fmla="*/ 14817 h 345017"/>
              <a:gd name="connsiteX4" fmla="*/ 368300 w 1231900"/>
              <a:gd name="connsiteY4" fmla="*/ 116417 h 345017"/>
              <a:gd name="connsiteX5" fmla="*/ 469900 w 1231900"/>
              <a:gd name="connsiteY5" fmla="*/ 14817 h 345017"/>
              <a:gd name="connsiteX6" fmla="*/ 622300 w 1231900"/>
              <a:gd name="connsiteY6" fmla="*/ 154517 h 345017"/>
              <a:gd name="connsiteX7" fmla="*/ 876300 w 1231900"/>
              <a:gd name="connsiteY7" fmla="*/ 167217 h 345017"/>
              <a:gd name="connsiteX8" fmla="*/ 977900 w 1231900"/>
              <a:gd name="connsiteY8" fmla="*/ 27517 h 345017"/>
              <a:gd name="connsiteX9" fmla="*/ 1117600 w 1231900"/>
              <a:gd name="connsiteY9" fmla="*/ 281517 h 345017"/>
              <a:gd name="connsiteX10" fmla="*/ 1231900 w 1231900"/>
              <a:gd name="connsiteY10" fmla="*/ 345017 h 345017"/>
              <a:gd name="connsiteX0" fmla="*/ 0 w 1231900"/>
              <a:gd name="connsiteY0" fmla="*/ 336550 h 336550"/>
              <a:gd name="connsiteX1" fmla="*/ 63500 w 1231900"/>
              <a:gd name="connsiteY1" fmla="*/ 196850 h 336550"/>
              <a:gd name="connsiteX2" fmla="*/ 88900 w 1231900"/>
              <a:gd name="connsiteY2" fmla="*/ 133350 h 336550"/>
              <a:gd name="connsiteX3" fmla="*/ 254000 w 1231900"/>
              <a:gd name="connsiteY3" fmla="*/ 6350 h 336550"/>
              <a:gd name="connsiteX4" fmla="*/ 368300 w 1231900"/>
              <a:gd name="connsiteY4" fmla="*/ 107950 h 336550"/>
              <a:gd name="connsiteX5" fmla="*/ 469900 w 1231900"/>
              <a:gd name="connsiteY5" fmla="*/ 6350 h 336550"/>
              <a:gd name="connsiteX6" fmla="*/ 622300 w 1231900"/>
              <a:gd name="connsiteY6" fmla="*/ 146050 h 336550"/>
              <a:gd name="connsiteX7" fmla="*/ 876300 w 1231900"/>
              <a:gd name="connsiteY7" fmla="*/ 158750 h 336550"/>
              <a:gd name="connsiteX8" fmla="*/ 977900 w 1231900"/>
              <a:gd name="connsiteY8" fmla="*/ 19050 h 336550"/>
              <a:gd name="connsiteX9" fmla="*/ 1117600 w 1231900"/>
              <a:gd name="connsiteY9" fmla="*/ 273050 h 336550"/>
              <a:gd name="connsiteX10" fmla="*/ 1231900 w 1231900"/>
              <a:gd name="connsiteY10" fmla="*/ 336550 h 336550"/>
              <a:gd name="connsiteX0" fmla="*/ 0 w 1231900"/>
              <a:gd name="connsiteY0" fmla="*/ 349250 h 349250"/>
              <a:gd name="connsiteX1" fmla="*/ 63500 w 1231900"/>
              <a:gd name="connsiteY1" fmla="*/ 209550 h 349250"/>
              <a:gd name="connsiteX2" fmla="*/ 88900 w 1231900"/>
              <a:gd name="connsiteY2" fmla="*/ 146050 h 349250"/>
              <a:gd name="connsiteX3" fmla="*/ 254000 w 1231900"/>
              <a:gd name="connsiteY3" fmla="*/ 19050 h 349250"/>
              <a:gd name="connsiteX4" fmla="*/ 368300 w 1231900"/>
              <a:gd name="connsiteY4" fmla="*/ 44450 h 349250"/>
              <a:gd name="connsiteX5" fmla="*/ 469900 w 1231900"/>
              <a:gd name="connsiteY5" fmla="*/ 19050 h 349250"/>
              <a:gd name="connsiteX6" fmla="*/ 622300 w 1231900"/>
              <a:gd name="connsiteY6" fmla="*/ 158750 h 349250"/>
              <a:gd name="connsiteX7" fmla="*/ 876300 w 1231900"/>
              <a:gd name="connsiteY7" fmla="*/ 171450 h 349250"/>
              <a:gd name="connsiteX8" fmla="*/ 977900 w 1231900"/>
              <a:gd name="connsiteY8" fmla="*/ 31750 h 349250"/>
              <a:gd name="connsiteX9" fmla="*/ 1117600 w 1231900"/>
              <a:gd name="connsiteY9" fmla="*/ 285750 h 349250"/>
              <a:gd name="connsiteX10" fmla="*/ 1231900 w 1231900"/>
              <a:gd name="connsiteY10" fmla="*/ 349250 h 349250"/>
              <a:gd name="connsiteX0" fmla="*/ 0 w 1231900"/>
              <a:gd name="connsiteY0" fmla="*/ 376767 h 376767"/>
              <a:gd name="connsiteX1" fmla="*/ 63500 w 1231900"/>
              <a:gd name="connsiteY1" fmla="*/ 237067 h 376767"/>
              <a:gd name="connsiteX2" fmla="*/ 88900 w 1231900"/>
              <a:gd name="connsiteY2" fmla="*/ 173567 h 376767"/>
              <a:gd name="connsiteX3" fmla="*/ 254000 w 1231900"/>
              <a:gd name="connsiteY3" fmla="*/ 46567 h 376767"/>
              <a:gd name="connsiteX4" fmla="*/ 368300 w 1231900"/>
              <a:gd name="connsiteY4" fmla="*/ 71967 h 376767"/>
              <a:gd name="connsiteX5" fmla="*/ 469900 w 1231900"/>
              <a:gd name="connsiteY5" fmla="*/ 46567 h 376767"/>
              <a:gd name="connsiteX6" fmla="*/ 749300 w 1231900"/>
              <a:gd name="connsiteY6" fmla="*/ 351367 h 376767"/>
              <a:gd name="connsiteX7" fmla="*/ 876300 w 1231900"/>
              <a:gd name="connsiteY7" fmla="*/ 198967 h 376767"/>
              <a:gd name="connsiteX8" fmla="*/ 977900 w 1231900"/>
              <a:gd name="connsiteY8" fmla="*/ 59267 h 376767"/>
              <a:gd name="connsiteX9" fmla="*/ 1117600 w 1231900"/>
              <a:gd name="connsiteY9" fmla="*/ 313267 h 376767"/>
              <a:gd name="connsiteX10" fmla="*/ 1231900 w 1231900"/>
              <a:gd name="connsiteY10" fmla="*/ 376767 h 376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31900" h="376767">
                <a:moveTo>
                  <a:pt x="0" y="376767"/>
                </a:moveTo>
                <a:cubicBezTo>
                  <a:pt x="12700" y="318558"/>
                  <a:pt x="48683" y="270934"/>
                  <a:pt x="63500" y="237067"/>
                </a:cubicBezTo>
                <a:cubicBezTo>
                  <a:pt x="78317" y="203200"/>
                  <a:pt x="57150" y="205317"/>
                  <a:pt x="88900" y="173567"/>
                </a:cubicBezTo>
                <a:cubicBezTo>
                  <a:pt x="120650" y="141817"/>
                  <a:pt x="207433" y="63500"/>
                  <a:pt x="254000" y="46567"/>
                </a:cubicBezTo>
                <a:cubicBezTo>
                  <a:pt x="300567" y="29634"/>
                  <a:pt x="332317" y="71967"/>
                  <a:pt x="368300" y="71967"/>
                </a:cubicBezTo>
                <a:cubicBezTo>
                  <a:pt x="404283" y="71967"/>
                  <a:pt x="406400" y="0"/>
                  <a:pt x="469900" y="46567"/>
                </a:cubicBezTo>
                <a:cubicBezTo>
                  <a:pt x="533400" y="93134"/>
                  <a:pt x="681567" y="325967"/>
                  <a:pt x="749300" y="351367"/>
                </a:cubicBezTo>
                <a:cubicBezTo>
                  <a:pt x="817033" y="376767"/>
                  <a:pt x="838200" y="247650"/>
                  <a:pt x="876300" y="198967"/>
                </a:cubicBezTo>
                <a:cubicBezTo>
                  <a:pt x="914400" y="150284"/>
                  <a:pt x="937683" y="40217"/>
                  <a:pt x="977900" y="59267"/>
                </a:cubicBezTo>
                <a:cubicBezTo>
                  <a:pt x="1018117" y="78317"/>
                  <a:pt x="1075267" y="260350"/>
                  <a:pt x="1117600" y="313267"/>
                </a:cubicBezTo>
                <a:cubicBezTo>
                  <a:pt x="1159933" y="366184"/>
                  <a:pt x="1195916" y="371475"/>
                  <a:pt x="1231900" y="376767"/>
                </a:cubicBez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51" name="Freeform 50"/>
          <p:cNvSpPr/>
          <p:nvPr/>
        </p:nvSpPr>
        <p:spPr bwMode="auto">
          <a:xfrm>
            <a:off x="850900" y="5554663"/>
            <a:ext cx="1295400" cy="363537"/>
          </a:xfrm>
          <a:custGeom>
            <a:avLst/>
            <a:gdLst>
              <a:gd name="connsiteX0" fmla="*/ 0 w 1231900"/>
              <a:gd name="connsiteY0" fmla="*/ 336550 h 336550"/>
              <a:gd name="connsiteX1" fmla="*/ 63500 w 1231900"/>
              <a:gd name="connsiteY1" fmla="*/ 196850 h 336550"/>
              <a:gd name="connsiteX2" fmla="*/ 228600 w 1231900"/>
              <a:gd name="connsiteY2" fmla="*/ 196850 h 336550"/>
              <a:gd name="connsiteX3" fmla="*/ 304800 w 1231900"/>
              <a:gd name="connsiteY3" fmla="*/ 234950 h 336550"/>
              <a:gd name="connsiteX4" fmla="*/ 368300 w 1231900"/>
              <a:gd name="connsiteY4" fmla="*/ 107950 h 336550"/>
              <a:gd name="connsiteX5" fmla="*/ 381000 w 1231900"/>
              <a:gd name="connsiteY5" fmla="*/ 31750 h 336550"/>
              <a:gd name="connsiteX6" fmla="*/ 558800 w 1231900"/>
              <a:gd name="connsiteY6" fmla="*/ 158750 h 336550"/>
              <a:gd name="connsiteX7" fmla="*/ 876300 w 1231900"/>
              <a:gd name="connsiteY7" fmla="*/ 158750 h 336550"/>
              <a:gd name="connsiteX8" fmla="*/ 977900 w 1231900"/>
              <a:gd name="connsiteY8" fmla="*/ 19050 h 336550"/>
              <a:gd name="connsiteX9" fmla="*/ 1117600 w 1231900"/>
              <a:gd name="connsiteY9" fmla="*/ 273050 h 336550"/>
              <a:gd name="connsiteX10" fmla="*/ 1231900 w 1231900"/>
              <a:gd name="connsiteY10" fmla="*/ 336550 h 336550"/>
              <a:gd name="connsiteX0" fmla="*/ 0 w 1231900"/>
              <a:gd name="connsiteY0" fmla="*/ 336550 h 336550"/>
              <a:gd name="connsiteX1" fmla="*/ 63500 w 1231900"/>
              <a:gd name="connsiteY1" fmla="*/ 196850 h 336550"/>
              <a:gd name="connsiteX2" fmla="*/ 228600 w 1231900"/>
              <a:gd name="connsiteY2" fmla="*/ 196850 h 336550"/>
              <a:gd name="connsiteX3" fmla="*/ 304800 w 1231900"/>
              <a:gd name="connsiteY3" fmla="*/ 234950 h 336550"/>
              <a:gd name="connsiteX4" fmla="*/ 368300 w 1231900"/>
              <a:gd name="connsiteY4" fmla="*/ 107950 h 336550"/>
              <a:gd name="connsiteX5" fmla="*/ 482600 w 1231900"/>
              <a:gd name="connsiteY5" fmla="*/ 31750 h 336550"/>
              <a:gd name="connsiteX6" fmla="*/ 558800 w 1231900"/>
              <a:gd name="connsiteY6" fmla="*/ 158750 h 336550"/>
              <a:gd name="connsiteX7" fmla="*/ 876300 w 1231900"/>
              <a:gd name="connsiteY7" fmla="*/ 158750 h 336550"/>
              <a:gd name="connsiteX8" fmla="*/ 977900 w 1231900"/>
              <a:gd name="connsiteY8" fmla="*/ 19050 h 336550"/>
              <a:gd name="connsiteX9" fmla="*/ 1117600 w 1231900"/>
              <a:gd name="connsiteY9" fmla="*/ 273050 h 336550"/>
              <a:gd name="connsiteX10" fmla="*/ 1231900 w 1231900"/>
              <a:gd name="connsiteY10" fmla="*/ 336550 h 336550"/>
              <a:gd name="connsiteX0" fmla="*/ 0 w 1231900"/>
              <a:gd name="connsiteY0" fmla="*/ 336550 h 336550"/>
              <a:gd name="connsiteX1" fmla="*/ 63500 w 1231900"/>
              <a:gd name="connsiteY1" fmla="*/ 196850 h 336550"/>
              <a:gd name="connsiteX2" fmla="*/ 228600 w 1231900"/>
              <a:gd name="connsiteY2" fmla="*/ 196850 h 336550"/>
              <a:gd name="connsiteX3" fmla="*/ 304800 w 1231900"/>
              <a:gd name="connsiteY3" fmla="*/ 234950 h 336550"/>
              <a:gd name="connsiteX4" fmla="*/ 368300 w 1231900"/>
              <a:gd name="connsiteY4" fmla="*/ 107950 h 336550"/>
              <a:gd name="connsiteX5" fmla="*/ 482600 w 1231900"/>
              <a:gd name="connsiteY5" fmla="*/ 31750 h 336550"/>
              <a:gd name="connsiteX6" fmla="*/ 622300 w 1231900"/>
              <a:gd name="connsiteY6" fmla="*/ 146050 h 336550"/>
              <a:gd name="connsiteX7" fmla="*/ 876300 w 1231900"/>
              <a:gd name="connsiteY7" fmla="*/ 158750 h 336550"/>
              <a:gd name="connsiteX8" fmla="*/ 977900 w 1231900"/>
              <a:gd name="connsiteY8" fmla="*/ 19050 h 336550"/>
              <a:gd name="connsiteX9" fmla="*/ 1117600 w 1231900"/>
              <a:gd name="connsiteY9" fmla="*/ 273050 h 336550"/>
              <a:gd name="connsiteX10" fmla="*/ 1231900 w 1231900"/>
              <a:gd name="connsiteY10" fmla="*/ 336550 h 336550"/>
              <a:gd name="connsiteX0" fmla="*/ 0 w 1231900"/>
              <a:gd name="connsiteY0" fmla="*/ 336550 h 336550"/>
              <a:gd name="connsiteX1" fmla="*/ 63500 w 1231900"/>
              <a:gd name="connsiteY1" fmla="*/ 196850 h 336550"/>
              <a:gd name="connsiteX2" fmla="*/ 228600 w 1231900"/>
              <a:gd name="connsiteY2" fmla="*/ 196850 h 336550"/>
              <a:gd name="connsiteX3" fmla="*/ 304800 w 1231900"/>
              <a:gd name="connsiteY3" fmla="*/ 234950 h 336550"/>
              <a:gd name="connsiteX4" fmla="*/ 368300 w 1231900"/>
              <a:gd name="connsiteY4" fmla="*/ 107950 h 336550"/>
              <a:gd name="connsiteX5" fmla="*/ 520700 w 1231900"/>
              <a:gd name="connsiteY5" fmla="*/ 6350 h 336550"/>
              <a:gd name="connsiteX6" fmla="*/ 622300 w 1231900"/>
              <a:gd name="connsiteY6" fmla="*/ 146050 h 336550"/>
              <a:gd name="connsiteX7" fmla="*/ 876300 w 1231900"/>
              <a:gd name="connsiteY7" fmla="*/ 158750 h 336550"/>
              <a:gd name="connsiteX8" fmla="*/ 977900 w 1231900"/>
              <a:gd name="connsiteY8" fmla="*/ 19050 h 336550"/>
              <a:gd name="connsiteX9" fmla="*/ 1117600 w 1231900"/>
              <a:gd name="connsiteY9" fmla="*/ 273050 h 336550"/>
              <a:gd name="connsiteX10" fmla="*/ 1231900 w 1231900"/>
              <a:gd name="connsiteY10" fmla="*/ 336550 h 336550"/>
              <a:gd name="connsiteX0" fmla="*/ 0 w 1231900"/>
              <a:gd name="connsiteY0" fmla="*/ 336550 h 336550"/>
              <a:gd name="connsiteX1" fmla="*/ 63500 w 1231900"/>
              <a:gd name="connsiteY1" fmla="*/ 196850 h 336550"/>
              <a:gd name="connsiteX2" fmla="*/ 228600 w 1231900"/>
              <a:gd name="connsiteY2" fmla="*/ 196850 h 336550"/>
              <a:gd name="connsiteX3" fmla="*/ 304800 w 1231900"/>
              <a:gd name="connsiteY3" fmla="*/ 234950 h 336550"/>
              <a:gd name="connsiteX4" fmla="*/ 368300 w 1231900"/>
              <a:gd name="connsiteY4" fmla="*/ 107950 h 336550"/>
              <a:gd name="connsiteX5" fmla="*/ 469900 w 1231900"/>
              <a:gd name="connsiteY5" fmla="*/ 6350 h 336550"/>
              <a:gd name="connsiteX6" fmla="*/ 622300 w 1231900"/>
              <a:gd name="connsiteY6" fmla="*/ 146050 h 336550"/>
              <a:gd name="connsiteX7" fmla="*/ 876300 w 1231900"/>
              <a:gd name="connsiteY7" fmla="*/ 158750 h 336550"/>
              <a:gd name="connsiteX8" fmla="*/ 977900 w 1231900"/>
              <a:gd name="connsiteY8" fmla="*/ 19050 h 336550"/>
              <a:gd name="connsiteX9" fmla="*/ 1117600 w 1231900"/>
              <a:gd name="connsiteY9" fmla="*/ 273050 h 336550"/>
              <a:gd name="connsiteX10" fmla="*/ 1231900 w 1231900"/>
              <a:gd name="connsiteY10" fmla="*/ 336550 h 336550"/>
              <a:gd name="connsiteX0" fmla="*/ 0 w 1231900"/>
              <a:gd name="connsiteY0" fmla="*/ 345017 h 345017"/>
              <a:gd name="connsiteX1" fmla="*/ 63500 w 1231900"/>
              <a:gd name="connsiteY1" fmla="*/ 205317 h 345017"/>
              <a:gd name="connsiteX2" fmla="*/ 228600 w 1231900"/>
              <a:gd name="connsiteY2" fmla="*/ 205317 h 345017"/>
              <a:gd name="connsiteX3" fmla="*/ 254000 w 1231900"/>
              <a:gd name="connsiteY3" fmla="*/ 14817 h 345017"/>
              <a:gd name="connsiteX4" fmla="*/ 368300 w 1231900"/>
              <a:gd name="connsiteY4" fmla="*/ 116417 h 345017"/>
              <a:gd name="connsiteX5" fmla="*/ 469900 w 1231900"/>
              <a:gd name="connsiteY5" fmla="*/ 14817 h 345017"/>
              <a:gd name="connsiteX6" fmla="*/ 622300 w 1231900"/>
              <a:gd name="connsiteY6" fmla="*/ 154517 h 345017"/>
              <a:gd name="connsiteX7" fmla="*/ 876300 w 1231900"/>
              <a:gd name="connsiteY7" fmla="*/ 167217 h 345017"/>
              <a:gd name="connsiteX8" fmla="*/ 977900 w 1231900"/>
              <a:gd name="connsiteY8" fmla="*/ 27517 h 345017"/>
              <a:gd name="connsiteX9" fmla="*/ 1117600 w 1231900"/>
              <a:gd name="connsiteY9" fmla="*/ 281517 h 345017"/>
              <a:gd name="connsiteX10" fmla="*/ 1231900 w 1231900"/>
              <a:gd name="connsiteY10" fmla="*/ 345017 h 345017"/>
              <a:gd name="connsiteX0" fmla="*/ 0 w 1231900"/>
              <a:gd name="connsiteY0" fmla="*/ 336550 h 336550"/>
              <a:gd name="connsiteX1" fmla="*/ 63500 w 1231900"/>
              <a:gd name="connsiteY1" fmla="*/ 196850 h 336550"/>
              <a:gd name="connsiteX2" fmla="*/ 88900 w 1231900"/>
              <a:gd name="connsiteY2" fmla="*/ 133350 h 336550"/>
              <a:gd name="connsiteX3" fmla="*/ 254000 w 1231900"/>
              <a:gd name="connsiteY3" fmla="*/ 6350 h 336550"/>
              <a:gd name="connsiteX4" fmla="*/ 368300 w 1231900"/>
              <a:gd name="connsiteY4" fmla="*/ 107950 h 336550"/>
              <a:gd name="connsiteX5" fmla="*/ 469900 w 1231900"/>
              <a:gd name="connsiteY5" fmla="*/ 6350 h 336550"/>
              <a:gd name="connsiteX6" fmla="*/ 622300 w 1231900"/>
              <a:gd name="connsiteY6" fmla="*/ 146050 h 336550"/>
              <a:gd name="connsiteX7" fmla="*/ 876300 w 1231900"/>
              <a:gd name="connsiteY7" fmla="*/ 158750 h 336550"/>
              <a:gd name="connsiteX8" fmla="*/ 977900 w 1231900"/>
              <a:gd name="connsiteY8" fmla="*/ 19050 h 336550"/>
              <a:gd name="connsiteX9" fmla="*/ 1117600 w 1231900"/>
              <a:gd name="connsiteY9" fmla="*/ 273050 h 336550"/>
              <a:gd name="connsiteX10" fmla="*/ 1231900 w 1231900"/>
              <a:gd name="connsiteY10" fmla="*/ 336550 h 336550"/>
              <a:gd name="connsiteX0" fmla="*/ 0 w 1231900"/>
              <a:gd name="connsiteY0" fmla="*/ 349250 h 349250"/>
              <a:gd name="connsiteX1" fmla="*/ 63500 w 1231900"/>
              <a:gd name="connsiteY1" fmla="*/ 209550 h 349250"/>
              <a:gd name="connsiteX2" fmla="*/ 88900 w 1231900"/>
              <a:gd name="connsiteY2" fmla="*/ 146050 h 349250"/>
              <a:gd name="connsiteX3" fmla="*/ 254000 w 1231900"/>
              <a:gd name="connsiteY3" fmla="*/ 19050 h 349250"/>
              <a:gd name="connsiteX4" fmla="*/ 368300 w 1231900"/>
              <a:gd name="connsiteY4" fmla="*/ 44450 h 349250"/>
              <a:gd name="connsiteX5" fmla="*/ 469900 w 1231900"/>
              <a:gd name="connsiteY5" fmla="*/ 19050 h 349250"/>
              <a:gd name="connsiteX6" fmla="*/ 622300 w 1231900"/>
              <a:gd name="connsiteY6" fmla="*/ 158750 h 349250"/>
              <a:gd name="connsiteX7" fmla="*/ 876300 w 1231900"/>
              <a:gd name="connsiteY7" fmla="*/ 171450 h 349250"/>
              <a:gd name="connsiteX8" fmla="*/ 977900 w 1231900"/>
              <a:gd name="connsiteY8" fmla="*/ 31750 h 349250"/>
              <a:gd name="connsiteX9" fmla="*/ 1117600 w 1231900"/>
              <a:gd name="connsiteY9" fmla="*/ 285750 h 349250"/>
              <a:gd name="connsiteX10" fmla="*/ 1231900 w 1231900"/>
              <a:gd name="connsiteY10" fmla="*/ 349250 h 349250"/>
              <a:gd name="connsiteX0" fmla="*/ 0 w 1231900"/>
              <a:gd name="connsiteY0" fmla="*/ 376767 h 376767"/>
              <a:gd name="connsiteX1" fmla="*/ 63500 w 1231900"/>
              <a:gd name="connsiteY1" fmla="*/ 237067 h 376767"/>
              <a:gd name="connsiteX2" fmla="*/ 88900 w 1231900"/>
              <a:gd name="connsiteY2" fmla="*/ 173567 h 376767"/>
              <a:gd name="connsiteX3" fmla="*/ 254000 w 1231900"/>
              <a:gd name="connsiteY3" fmla="*/ 46567 h 376767"/>
              <a:gd name="connsiteX4" fmla="*/ 368300 w 1231900"/>
              <a:gd name="connsiteY4" fmla="*/ 71967 h 376767"/>
              <a:gd name="connsiteX5" fmla="*/ 469900 w 1231900"/>
              <a:gd name="connsiteY5" fmla="*/ 46567 h 376767"/>
              <a:gd name="connsiteX6" fmla="*/ 749300 w 1231900"/>
              <a:gd name="connsiteY6" fmla="*/ 351367 h 376767"/>
              <a:gd name="connsiteX7" fmla="*/ 876300 w 1231900"/>
              <a:gd name="connsiteY7" fmla="*/ 198967 h 376767"/>
              <a:gd name="connsiteX8" fmla="*/ 977900 w 1231900"/>
              <a:gd name="connsiteY8" fmla="*/ 59267 h 376767"/>
              <a:gd name="connsiteX9" fmla="*/ 1117600 w 1231900"/>
              <a:gd name="connsiteY9" fmla="*/ 313267 h 376767"/>
              <a:gd name="connsiteX10" fmla="*/ 1231900 w 1231900"/>
              <a:gd name="connsiteY10" fmla="*/ 376767 h 376767"/>
              <a:gd name="connsiteX0" fmla="*/ 0 w 1231900"/>
              <a:gd name="connsiteY0" fmla="*/ 376767 h 376767"/>
              <a:gd name="connsiteX1" fmla="*/ 63500 w 1231900"/>
              <a:gd name="connsiteY1" fmla="*/ 237067 h 376767"/>
              <a:gd name="connsiteX2" fmla="*/ 88900 w 1231900"/>
              <a:gd name="connsiteY2" fmla="*/ 173567 h 376767"/>
              <a:gd name="connsiteX3" fmla="*/ 292100 w 1231900"/>
              <a:gd name="connsiteY3" fmla="*/ 211667 h 376767"/>
              <a:gd name="connsiteX4" fmla="*/ 368300 w 1231900"/>
              <a:gd name="connsiteY4" fmla="*/ 71967 h 376767"/>
              <a:gd name="connsiteX5" fmla="*/ 469900 w 1231900"/>
              <a:gd name="connsiteY5" fmla="*/ 46567 h 376767"/>
              <a:gd name="connsiteX6" fmla="*/ 749300 w 1231900"/>
              <a:gd name="connsiteY6" fmla="*/ 351367 h 376767"/>
              <a:gd name="connsiteX7" fmla="*/ 876300 w 1231900"/>
              <a:gd name="connsiteY7" fmla="*/ 198967 h 376767"/>
              <a:gd name="connsiteX8" fmla="*/ 977900 w 1231900"/>
              <a:gd name="connsiteY8" fmla="*/ 59267 h 376767"/>
              <a:gd name="connsiteX9" fmla="*/ 1117600 w 1231900"/>
              <a:gd name="connsiteY9" fmla="*/ 313267 h 376767"/>
              <a:gd name="connsiteX10" fmla="*/ 1231900 w 1231900"/>
              <a:gd name="connsiteY10" fmla="*/ 376767 h 376767"/>
              <a:gd name="connsiteX0" fmla="*/ 0 w 1231900"/>
              <a:gd name="connsiteY0" fmla="*/ 336550 h 336550"/>
              <a:gd name="connsiteX1" fmla="*/ 63500 w 1231900"/>
              <a:gd name="connsiteY1" fmla="*/ 196850 h 336550"/>
              <a:gd name="connsiteX2" fmla="*/ 88900 w 1231900"/>
              <a:gd name="connsiteY2" fmla="*/ 133350 h 336550"/>
              <a:gd name="connsiteX3" fmla="*/ 292100 w 1231900"/>
              <a:gd name="connsiteY3" fmla="*/ 171450 h 336550"/>
              <a:gd name="connsiteX4" fmla="*/ 368300 w 1231900"/>
              <a:gd name="connsiteY4" fmla="*/ 31750 h 336550"/>
              <a:gd name="connsiteX5" fmla="*/ 469900 w 1231900"/>
              <a:gd name="connsiteY5" fmla="*/ 273050 h 336550"/>
              <a:gd name="connsiteX6" fmla="*/ 749300 w 1231900"/>
              <a:gd name="connsiteY6" fmla="*/ 311150 h 336550"/>
              <a:gd name="connsiteX7" fmla="*/ 876300 w 1231900"/>
              <a:gd name="connsiteY7" fmla="*/ 158750 h 336550"/>
              <a:gd name="connsiteX8" fmla="*/ 977900 w 1231900"/>
              <a:gd name="connsiteY8" fmla="*/ 19050 h 336550"/>
              <a:gd name="connsiteX9" fmla="*/ 1117600 w 1231900"/>
              <a:gd name="connsiteY9" fmla="*/ 273050 h 336550"/>
              <a:gd name="connsiteX10" fmla="*/ 1231900 w 1231900"/>
              <a:gd name="connsiteY10" fmla="*/ 336550 h 336550"/>
              <a:gd name="connsiteX0" fmla="*/ 0 w 1231900"/>
              <a:gd name="connsiteY0" fmla="*/ 336550 h 336550"/>
              <a:gd name="connsiteX1" fmla="*/ 63500 w 1231900"/>
              <a:gd name="connsiteY1" fmla="*/ 196850 h 336550"/>
              <a:gd name="connsiteX2" fmla="*/ 88900 w 1231900"/>
              <a:gd name="connsiteY2" fmla="*/ 133350 h 336550"/>
              <a:gd name="connsiteX3" fmla="*/ 292100 w 1231900"/>
              <a:gd name="connsiteY3" fmla="*/ 171450 h 336550"/>
              <a:gd name="connsiteX4" fmla="*/ 368300 w 1231900"/>
              <a:gd name="connsiteY4" fmla="*/ 31750 h 336550"/>
              <a:gd name="connsiteX5" fmla="*/ 469900 w 1231900"/>
              <a:gd name="connsiteY5" fmla="*/ 273050 h 336550"/>
              <a:gd name="connsiteX6" fmla="*/ 762000 w 1231900"/>
              <a:gd name="connsiteY6" fmla="*/ 82550 h 336550"/>
              <a:gd name="connsiteX7" fmla="*/ 876300 w 1231900"/>
              <a:gd name="connsiteY7" fmla="*/ 158750 h 336550"/>
              <a:gd name="connsiteX8" fmla="*/ 977900 w 1231900"/>
              <a:gd name="connsiteY8" fmla="*/ 19050 h 336550"/>
              <a:gd name="connsiteX9" fmla="*/ 1117600 w 1231900"/>
              <a:gd name="connsiteY9" fmla="*/ 273050 h 336550"/>
              <a:gd name="connsiteX10" fmla="*/ 1231900 w 1231900"/>
              <a:gd name="connsiteY10" fmla="*/ 336550 h 336550"/>
              <a:gd name="connsiteX0" fmla="*/ 0 w 1231900"/>
              <a:gd name="connsiteY0" fmla="*/ 364067 h 364067"/>
              <a:gd name="connsiteX1" fmla="*/ 63500 w 1231900"/>
              <a:gd name="connsiteY1" fmla="*/ 224367 h 364067"/>
              <a:gd name="connsiteX2" fmla="*/ 88900 w 1231900"/>
              <a:gd name="connsiteY2" fmla="*/ 160867 h 364067"/>
              <a:gd name="connsiteX3" fmla="*/ 292100 w 1231900"/>
              <a:gd name="connsiteY3" fmla="*/ 198967 h 364067"/>
              <a:gd name="connsiteX4" fmla="*/ 368300 w 1231900"/>
              <a:gd name="connsiteY4" fmla="*/ 59267 h 364067"/>
              <a:gd name="connsiteX5" fmla="*/ 469900 w 1231900"/>
              <a:gd name="connsiteY5" fmla="*/ 300567 h 364067"/>
              <a:gd name="connsiteX6" fmla="*/ 762000 w 1231900"/>
              <a:gd name="connsiteY6" fmla="*/ 110067 h 364067"/>
              <a:gd name="connsiteX7" fmla="*/ 863600 w 1231900"/>
              <a:gd name="connsiteY7" fmla="*/ 21167 h 364067"/>
              <a:gd name="connsiteX8" fmla="*/ 977900 w 1231900"/>
              <a:gd name="connsiteY8" fmla="*/ 46567 h 364067"/>
              <a:gd name="connsiteX9" fmla="*/ 1117600 w 1231900"/>
              <a:gd name="connsiteY9" fmla="*/ 300567 h 364067"/>
              <a:gd name="connsiteX10" fmla="*/ 1231900 w 1231900"/>
              <a:gd name="connsiteY10" fmla="*/ 364067 h 364067"/>
              <a:gd name="connsiteX0" fmla="*/ 0 w 1231900"/>
              <a:gd name="connsiteY0" fmla="*/ 364067 h 364067"/>
              <a:gd name="connsiteX1" fmla="*/ 63500 w 1231900"/>
              <a:gd name="connsiteY1" fmla="*/ 224367 h 364067"/>
              <a:gd name="connsiteX2" fmla="*/ 88900 w 1231900"/>
              <a:gd name="connsiteY2" fmla="*/ 160867 h 364067"/>
              <a:gd name="connsiteX3" fmla="*/ 254000 w 1231900"/>
              <a:gd name="connsiteY3" fmla="*/ 211667 h 364067"/>
              <a:gd name="connsiteX4" fmla="*/ 368300 w 1231900"/>
              <a:gd name="connsiteY4" fmla="*/ 59267 h 364067"/>
              <a:gd name="connsiteX5" fmla="*/ 469900 w 1231900"/>
              <a:gd name="connsiteY5" fmla="*/ 300567 h 364067"/>
              <a:gd name="connsiteX6" fmla="*/ 762000 w 1231900"/>
              <a:gd name="connsiteY6" fmla="*/ 110067 h 364067"/>
              <a:gd name="connsiteX7" fmla="*/ 863600 w 1231900"/>
              <a:gd name="connsiteY7" fmla="*/ 21167 h 364067"/>
              <a:gd name="connsiteX8" fmla="*/ 977900 w 1231900"/>
              <a:gd name="connsiteY8" fmla="*/ 46567 h 364067"/>
              <a:gd name="connsiteX9" fmla="*/ 1117600 w 1231900"/>
              <a:gd name="connsiteY9" fmla="*/ 300567 h 364067"/>
              <a:gd name="connsiteX10" fmla="*/ 1231900 w 1231900"/>
              <a:gd name="connsiteY10" fmla="*/ 364067 h 364067"/>
              <a:gd name="connsiteX0" fmla="*/ 0 w 1231900"/>
              <a:gd name="connsiteY0" fmla="*/ 364067 h 364067"/>
              <a:gd name="connsiteX1" fmla="*/ 25400 w 1231900"/>
              <a:gd name="connsiteY1" fmla="*/ 211667 h 364067"/>
              <a:gd name="connsiteX2" fmla="*/ 88900 w 1231900"/>
              <a:gd name="connsiteY2" fmla="*/ 160867 h 364067"/>
              <a:gd name="connsiteX3" fmla="*/ 254000 w 1231900"/>
              <a:gd name="connsiteY3" fmla="*/ 211667 h 364067"/>
              <a:gd name="connsiteX4" fmla="*/ 368300 w 1231900"/>
              <a:gd name="connsiteY4" fmla="*/ 59267 h 364067"/>
              <a:gd name="connsiteX5" fmla="*/ 469900 w 1231900"/>
              <a:gd name="connsiteY5" fmla="*/ 300567 h 364067"/>
              <a:gd name="connsiteX6" fmla="*/ 762000 w 1231900"/>
              <a:gd name="connsiteY6" fmla="*/ 110067 h 364067"/>
              <a:gd name="connsiteX7" fmla="*/ 863600 w 1231900"/>
              <a:gd name="connsiteY7" fmla="*/ 21167 h 364067"/>
              <a:gd name="connsiteX8" fmla="*/ 977900 w 1231900"/>
              <a:gd name="connsiteY8" fmla="*/ 46567 h 364067"/>
              <a:gd name="connsiteX9" fmla="*/ 1117600 w 1231900"/>
              <a:gd name="connsiteY9" fmla="*/ 300567 h 364067"/>
              <a:gd name="connsiteX10" fmla="*/ 1231900 w 1231900"/>
              <a:gd name="connsiteY10" fmla="*/ 364067 h 364067"/>
              <a:gd name="connsiteX0" fmla="*/ 0 w 1295400"/>
              <a:gd name="connsiteY0" fmla="*/ 364067 h 364067"/>
              <a:gd name="connsiteX1" fmla="*/ 88900 w 1295400"/>
              <a:gd name="connsiteY1" fmla="*/ 211667 h 364067"/>
              <a:gd name="connsiteX2" fmla="*/ 152400 w 1295400"/>
              <a:gd name="connsiteY2" fmla="*/ 160867 h 364067"/>
              <a:gd name="connsiteX3" fmla="*/ 317500 w 1295400"/>
              <a:gd name="connsiteY3" fmla="*/ 211667 h 364067"/>
              <a:gd name="connsiteX4" fmla="*/ 431800 w 1295400"/>
              <a:gd name="connsiteY4" fmla="*/ 59267 h 364067"/>
              <a:gd name="connsiteX5" fmla="*/ 533400 w 1295400"/>
              <a:gd name="connsiteY5" fmla="*/ 300567 h 364067"/>
              <a:gd name="connsiteX6" fmla="*/ 825500 w 1295400"/>
              <a:gd name="connsiteY6" fmla="*/ 110067 h 364067"/>
              <a:gd name="connsiteX7" fmla="*/ 927100 w 1295400"/>
              <a:gd name="connsiteY7" fmla="*/ 21167 h 364067"/>
              <a:gd name="connsiteX8" fmla="*/ 1041400 w 1295400"/>
              <a:gd name="connsiteY8" fmla="*/ 46567 h 364067"/>
              <a:gd name="connsiteX9" fmla="*/ 1181100 w 1295400"/>
              <a:gd name="connsiteY9" fmla="*/ 300567 h 364067"/>
              <a:gd name="connsiteX10" fmla="*/ 1295400 w 1295400"/>
              <a:gd name="connsiteY10" fmla="*/ 364067 h 364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95400" h="364067">
                <a:moveTo>
                  <a:pt x="0" y="364067"/>
                </a:moveTo>
                <a:cubicBezTo>
                  <a:pt x="12700" y="305858"/>
                  <a:pt x="63500" y="245534"/>
                  <a:pt x="88900" y="211667"/>
                </a:cubicBezTo>
                <a:cubicBezTo>
                  <a:pt x="114300" y="177800"/>
                  <a:pt x="114300" y="160867"/>
                  <a:pt x="152400" y="160867"/>
                </a:cubicBezTo>
                <a:cubicBezTo>
                  <a:pt x="190500" y="160867"/>
                  <a:pt x="270933" y="228600"/>
                  <a:pt x="317500" y="211667"/>
                </a:cubicBezTo>
                <a:cubicBezTo>
                  <a:pt x="364067" y="194734"/>
                  <a:pt x="395817" y="44450"/>
                  <a:pt x="431800" y="59267"/>
                </a:cubicBezTo>
                <a:cubicBezTo>
                  <a:pt x="467783" y="74084"/>
                  <a:pt x="467783" y="292100"/>
                  <a:pt x="533400" y="300567"/>
                </a:cubicBezTo>
                <a:cubicBezTo>
                  <a:pt x="599017" y="309034"/>
                  <a:pt x="759883" y="156634"/>
                  <a:pt x="825500" y="110067"/>
                </a:cubicBezTo>
                <a:cubicBezTo>
                  <a:pt x="891117" y="63500"/>
                  <a:pt x="891117" y="31750"/>
                  <a:pt x="927100" y="21167"/>
                </a:cubicBezTo>
                <a:cubicBezTo>
                  <a:pt x="963083" y="10584"/>
                  <a:pt x="999067" y="0"/>
                  <a:pt x="1041400" y="46567"/>
                </a:cubicBezTo>
                <a:cubicBezTo>
                  <a:pt x="1083733" y="93134"/>
                  <a:pt x="1138767" y="247650"/>
                  <a:pt x="1181100" y="300567"/>
                </a:cubicBezTo>
                <a:cubicBezTo>
                  <a:pt x="1223433" y="353484"/>
                  <a:pt x="1259416" y="358775"/>
                  <a:pt x="1295400" y="364067"/>
                </a:cubicBez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733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Random variables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7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559281" y="4196651"/>
            <a:ext cx="2802893" cy="2010424"/>
            <a:chOff x="-47696" y="3472244"/>
            <a:chExt cx="2802893" cy="2010424"/>
          </a:xfrm>
        </p:grpSpPr>
        <p:pic>
          <p:nvPicPr>
            <p:cNvPr id="7" name="Picture 6" descr="sum-hist16.pdf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114" b="23461"/>
            <a:stretch/>
          </p:blipFill>
          <p:spPr>
            <a:xfrm>
              <a:off x="-47696" y="3472244"/>
              <a:ext cx="2802893" cy="2010424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457200" y="3791550"/>
              <a:ext cx="6272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N=16</a:t>
              </a:r>
              <a:endParaRPr lang="en-US" sz="16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362174" y="4219299"/>
            <a:ext cx="2762924" cy="2025365"/>
            <a:chOff x="2764609" y="3457303"/>
            <a:chExt cx="2762924" cy="2025365"/>
          </a:xfrm>
        </p:grpSpPr>
        <p:pic>
          <p:nvPicPr>
            <p:cNvPr id="8" name="Picture 7" descr="sum-hist100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697" b="22658"/>
            <a:stretch/>
          </p:blipFill>
          <p:spPr>
            <a:xfrm>
              <a:off x="2764609" y="3457303"/>
              <a:ext cx="2762924" cy="202536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3362174" y="3765913"/>
              <a:ext cx="7312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N=100</a:t>
              </a:r>
              <a:endParaRPr lang="en-US" sz="16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19800" y="4279063"/>
            <a:ext cx="2744736" cy="1965601"/>
            <a:chOff x="5480531" y="3517067"/>
            <a:chExt cx="2744736" cy="1965601"/>
          </a:xfrm>
        </p:grpSpPr>
        <p:pic>
          <p:nvPicPr>
            <p:cNvPr id="10" name="Picture 9" descr="sum-hist1000.pdf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568" b="23093"/>
            <a:stretch/>
          </p:blipFill>
          <p:spPr>
            <a:xfrm>
              <a:off x="5480531" y="3517067"/>
              <a:ext cx="2744736" cy="1965601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5957268" y="3822328"/>
              <a:ext cx="8352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N=1000</a:t>
              </a:r>
              <a:endParaRPr lang="en-US" sz="16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59281" y="1872362"/>
            <a:ext cx="2647908" cy="1918656"/>
            <a:chOff x="-57107" y="743876"/>
            <a:chExt cx="2647908" cy="1918656"/>
          </a:xfrm>
        </p:grpSpPr>
        <p:pic>
          <p:nvPicPr>
            <p:cNvPr id="14" name="Picture 13" descr="hist8.pdf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004" b="22004"/>
            <a:stretch/>
          </p:blipFill>
          <p:spPr>
            <a:xfrm>
              <a:off x="-57107" y="743876"/>
              <a:ext cx="2647908" cy="1918656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651433" y="886246"/>
              <a:ext cx="5233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N=8</a:t>
              </a:r>
              <a:endParaRPr lang="en-US" sz="16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242197" y="1872361"/>
            <a:ext cx="2777603" cy="1918657"/>
            <a:chOff x="2755197" y="743875"/>
            <a:chExt cx="2777603" cy="1918657"/>
          </a:xfrm>
        </p:grpSpPr>
        <p:pic>
          <p:nvPicPr>
            <p:cNvPr id="16" name="Picture 15" descr="hist16.pdf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965" b="22658"/>
            <a:stretch/>
          </p:blipFill>
          <p:spPr>
            <a:xfrm>
              <a:off x="2755197" y="743875"/>
              <a:ext cx="2777603" cy="1918657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3362174" y="886246"/>
              <a:ext cx="6272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N=16</a:t>
              </a:r>
              <a:endParaRPr lang="en-US" sz="16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927848" y="1734784"/>
            <a:ext cx="2940761" cy="2056234"/>
            <a:chOff x="5351592" y="635576"/>
            <a:chExt cx="2940761" cy="2056234"/>
          </a:xfrm>
        </p:grpSpPr>
        <p:pic>
          <p:nvPicPr>
            <p:cNvPr id="19" name="Picture 18" descr="hist1000.pdf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658" b="23312"/>
            <a:stretch/>
          </p:blipFill>
          <p:spPr>
            <a:xfrm>
              <a:off x="5351592" y="635576"/>
              <a:ext cx="2940761" cy="2056234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5957268" y="886246"/>
              <a:ext cx="8352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N=1000</a:t>
              </a:r>
              <a:endParaRPr lang="en-US" sz="1600" dirty="0"/>
            </a:p>
          </p:txBody>
        </p:sp>
      </p:grp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C0504D"/>
                </a:solidFill>
                <a:latin typeface="Arial"/>
                <a:cs typeface="Arial"/>
              </a:rPr>
              <a:t>Central Limit Theorem</a:t>
            </a:r>
            <a:endParaRPr lang="en-US" dirty="0">
              <a:solidFill>
                <a:srgbClr val="C0504D"/>
              </a:solidFill>
              <a:latin typeface="Arial"/>
              <a:cs typeface="Arial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9860" y="1596930"/>
            <a:ext cx="2197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Histograms of values: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99860" y="3925191"/>
            <a:ext cx="2089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Histograms of sums: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620000" y="1596930"/>
            <a:ext cx="105220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~uniform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32" idx="2"/>
          </p:cNvCxnSpPr>
          <p:nvPr/>
        </p:nvCxnSpPr>
        <p:spPr>
          <a:xfrm flipH="1">
            <a:off x="7918825" y="1966262"/>
            <a:ext cx="227277" cy="387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02605" y="3952088"/>
            <a:ext cx="97105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~normal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5" idx="2"/>
          </p:cNvCxnSpPr>
          <p:nvPr/>
        </p:nvCxnSpPr>
        <p:spPr>
          <a:xfrm flipH="1">
            <a:off x="7901444" y="4321420"/>
            <a:ext cx="186687" cy="387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375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Random variables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8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C0504D"/>
                </a:solidFill>
                <a:latin typeface="Arial"/>
                <a:cs typeface="Arial"/>
              </a:rPr>
              <a:t>Normal Probabilities</a:t>
            </a:r>
            <a:endParaRPr lang="en-US" dirty="0">
              <a:solidFill>
                <a:srgbClr val="C0504D"/>
              </a:solidFill>
              <a:latin typeface="Arial"/>
              <a:cs typeface="Arial"/>
            </a:endParaRPr>
          </a:p>
        </p:txBody>
      </p:sp>
      <p:graphicFrame>
        <p:nvGraphicFramePr>
          <p:cNvPr id="1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3292532"/>
              </p:ext>
            </p:extLst>
          </p:nvPr>
        </p:nvGraphicFramePr>
        <p:xfrm>
          <a:off x="4356326" y="5390164"/>
          <a:ext cx="460331" cy="461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27" name="Equation" r:id="rId3" imgW="139680" imgH="152280" progId="Equation.3">
                  <p:embed/>
                </p:oleObj>
              </mc:Choice>
              <mc:Fallback>
                <p:oleObj name="Equation" r:id="rId3" imgW="13968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326" y="5390164"/>
                        <a:ext cx="460331" cy="4616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Group 27"/>
          <p:cNvGrpSpPr/>
          <p:nvPr/>
        </p:nvGrpSpPr>
        <p:grpSpPr>
          <a:xfrm>
            <a:off x="1786267" y="3342903"/>
            <a:ext cx="5921439" cy="2333824"/>
            <a:chOff x="2590800" y="2269676"/>
            <a:chExt cx="5921439" cy="2333824"/>
          </a:xfrm>
        </p:grpSpPr>
        <p:graphicFrame>
          <p:nvGraphicFramePr>
            <p:cNvPr id="15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053467"/>
                </p:ext>
              </p:extLst>
            </p:nvPr>
          </p:nvGraphicFramePr>
          <p:xfrm>
            <a:off x="8141405" y="4216151"/>
            <a:ext cx="370834" cy="3873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28" name="Equation" r:id="rId5" imgW="114120" imgH="126720" progId="Equation.3">
                    <p:embed/>
                  </p:oleObj>
                </mc:Choice>
                <mc:Fallback>
                  <p:oleObj name="Equation" r:id="rId5" imgW="114120" imgH="126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41405" y="4216151"/>
                          <a:ext cx="370834" cy="3873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3" name="Group 22"/>
            <p:cNvGrpSpPr/>
            <p:nvPr/>
          </p:nvGrpSpPr>
          <p:grpSpPr>
            <a:xfrm>
              <a:off x="2590800" y="2269676"/>
              <a:ext cx="5821185" cy="2062432"/>
              <a:chOff x="5195710" y="2250903"/>
              <a:chExt cx="3216275" cy="1185862"/>
            </a:xfrm>
          </p:grpSpPr>
          <p:sp>
            <p:nvSpPr>
              <p:cNvPr id="10" name="Line 5"/>
              <p:cNvSpPr>
                <a:spLocks noChangeShapeType="1"/>
              </p:cNvSpPr>
              <p:nvPr/>
            </p:nvSpPr>
            <p:spPr bwMode="auto">
              <a:xfrm>
                <a:off x="5195710" y="3312940"/>
                <a:ext cx="321627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Line 6"/>
              <p:cNvSpPr>
                <a:spLocks noChangeShapeType="1"/>
              </p:cNvSpPr>
              <p:nvPr/>
            </p:nvSpPr>
            <p:spPr bwMode="auto">
              <a:xfrm flipV="1">
                <a:off x="5386210" y="2250903"/>
                <a:ext cx="0" cy="11858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Freeform 7"/>
              <p:cNvSpPr>
                <a:spLocks/>
              </p:cNvSpPr>
              <p:nvPr/>
            </p:nvSpPr>
            <p:spPr bwMode="auto">
              <a:xfrm>
                <a:off x="5575123" y="2481090"/>
                <a:ext cx="1158224" cy="799070"/>
              </a:xfrm>
              <a:custGeom>
                <a:avLst/>
                <a:gdLst>
                  <a:gd name="T0" fmla="*/ 0 w 784"/>
                  <a:gd name="T1" fmla="*/ 776 h 776"/>
                  <a:gd name="T2" fmla="*/ 408 w 784"/>
                  <a:gd name="T3" fmla="*/ 696 h 776"/>
                  <a:gd name="T4" fmla="*/ 584 w 784"/>
                  <a:gd name="T5" fmla="*/ 456 h 776"/>
                  <a:gd name="T6" fmla="*/ 656 w 784"/>
                  <a:gd name="T7" fmla="*/ 176 h 776"/>
                  <a:gd name="T8" fmla="*/ 720 w 784"/>
                  <a:gd name="T9" fmla="*/ 32 h 776"/>
                  <a:gd name="T10" fmla="*/ 784 w 784"/>
                  <a:gd name="T11" fmla="*/ 0 h 77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84"/>
                  <a:gd name="T19" fmla="*/ 0 h 776"/>
                  <a:gd name="T20" fmla="*/ 784 w 784"/>
                  <a:gd name="T21" fmla="*/ 776 h 77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84" h="776">
                    <a:moveTo>
                      <a:pt x="0" y="776"/>
                    </a:moveTo>
                    <a:cubicBezTo>
                      <a:pt x="155" y="762"/>
                      <a:pt x="311" y="749"/>
                      <a:pt x="408" y="696"/>
                    </a:cubicBezTo>
                    <a:cubicBezTo>
                      <a:pt x="505" y="643"/>
                      <a:pt x="543" y="543"/>
                      <a:pt x="584" y="456"/>
                    </a:cubicBezTo>
                    <a:cubicBezTo>
                      <a:pt x="625" y="369"/>
                      <a:pt x="633" y="247"/>
                      <a:pt x="656" y="176"/>
                    </a:cubicBezTo>
                    <a:cubicBezTo>
                      <a:pt x="679" y="105"/>
                      <a:pt x="699" y="61"/>
                      <a:pt x="720" y="32"/>
                    </a:cubicBezTo>
                    <a:cubicBezTo>
                      <a:pt x="741" y="3"/>
                      <a:pt x="762" y="1"/>
                      <a:pt x="784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Freeform 8"/>
              <p:cNvSpPr>
                <a:spLocks/>
              </p:cNvSpPr>
              <p:nvPr/>
            </p:nvSpPr>
            <p:spPr bwMode="auto">
              <a:xfrm flipH="1">
                <a:off x="6758461" y="2482120"/>
                <a:ext cx="1158224" cy="799070"/>
              </a:xfrm>
              <a:custGeom>
                <a:avLst/>
                <a:gdLst>
                  <a:gd name="T0" fmla="*/ 0 w 784"/>
                  <a:gd name="T1" fmla="*/ 776 h 776"/>
                  <a:gd name="T2" fmla="*/ 408 w 784"/>
                  <a:gd name="T3" fmla="*/ 696 h 776"/>
                  <a:gd name="T4" fmla="*/ 584 w 784"/>
                  <a:gd name="T5" fmla="*/ 456 h 776"/>
                  <a:gd name="T6" fmla="*/ 656 w 784"/>
                  <a:gd name="T7" fmla="*/ 176 h 776"/>
                  <a:gd name="T8" fmla="*/ 720 w 784"/>
                  <a:gd name="T9" fmla="*/ 32 h 776"/>
                  <a:gd name="T10" fmla="*/ 784 w 784"/>
                  <a:gd name="T11" fmla="*/ 0 h 77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84"/>
                  <a:gd name="T19" fmla="*/ 0 h 776"/>
                  <a:gd name="T20" fmla="*/ 784 w 784"/>
                  <a:gd name="T21" fmla="*/ 776 h 77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84" h="776">
                    <a:moveTo>
                      <a:pt x="0" y="776"/>
                    </a:moveTo>
                    <a:cubicBezTo>
                      <a:pt x="155" y="762"/>
                      <a:pt x="311" y="749"/>
                      <a:pt x="408" y="696"/>
                    </a:cubicBezTo>
                    <a:cubicBezTo>
                      <a:pt x="505" y="643"/>
                      <a:pt x="543" y="543"/>
                      <a:pt x="584" y="456"/>
                    </a:cubicBezTo>
                    <a:cubicBezTo>
                      <a:pt x="625" y="369"/>
                      <a:pt x="633" y="247"/>
                      <a:pt x="656" y="176"/>
                    </a:cubicBezTo>
                    <a:cubicBezTo>
                      <a:pt x="679" y="105"/>
                      <a:pt x="699" y="61"/>
                      <a:pt x="720" y="32"/>
                    </a:cubicBezTo>
                    <a:cubicBezTo>
                      <a:pt x="741" y="3"/>
                      <a:pt x="762" y="1"/>
                      <a:pt x="784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Line 14"/>
              <p:cNvSpPr>
                <a:spLocks noChangeShapeType="1"/>
              </p:cNvSpPr>
              <p:nvPr/>
            </p:nvSpPr>
            <p:spPr bwMode="auto">
              <a:xfrm>
                <a:off x="7148335" y="2259370"/>
                <a:ext cx="0" cy="11191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" name="Line 14"/>
            <p:cNvSpPr>
              <a:spLocks noChangeShapeType="1"/>
            </p:cNvSpPr>
            <p:nvPr/>
          </p:nvSpPr>
          <p:spPr bwMode="auto">
            <a:xfrm>
              <a:off x="4894399" y="2269678"/>
              <a:ext cx="0" cy="19464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5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13766901"/>
                </p:ext>
              </p:extLst>
            </p:nvPr>
          </p:nvGraphicFramePr>
          <p:xfrm>
            <a:off x="5974644" y="4103263"/>
            <a:ext cx="336681" cy="4415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29" name="Equation" r:id="rId7" imgW="127000" imgH="177800" progId="Equation.3">
                    <p:embed/>
                  </p:oleObj>
                </mc:Choice>
                <mc:Fallback>
                  <p:oleObj name="Equation" r:id="rId7" imgW="127000" imgH="177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74644" y="4103263"/>
                          <a:ext cx="336681" cy="4415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21681205"/>
                </p:ext>
              </p:extLst>
            </p:nvPr>
          </p:nvGraphicFramePr>
          <p:xfrm>
            <a:off x="4730357" y="4175827"/>
            <a:ext cx="315897" cy="3256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30" name="Equation" r:id="rId9" imgW="127000" imgH="139700" progId="Equation.3">
                    <p:embed/>
                  </p:oleObj>
                </mc:Choice>
                <mc:Fallback>
                  <p:oleObj name="Equation" r:id="rId9" imgW="127000" imgH="139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0357" y="4175827"/>
                          <a:ext cx="315897" cy="3256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0771777"/>
              </p:ext>
            </p:extLst>
          </p:nvPr>
        </p:nvGraphicFramePr>
        <p:xfrm>
          <a:off x="457200" y="1657174"/>
          <a:ext cx="5380038" cy="167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31" name="Equation" r:id="rId11" imgW="2082800" imgH="647700" progId="Equation.3">
                  <p:embed/>
                </p:oleObj>
              </mc:Choice>
              <mc:Fallback>
                <p:oleObj name="Equation" r:id="rId11" imgW="2082800" imgH="647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57200" y="1657174"/>
                        <a:ext cx="5380038" cy="1671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Line 14"/>
          <p:cNvSpPr>
            <a:spLocks noChangeShapeType="1"/>
          </p:cNvSpPr>
          <p:nvPr/>
        </p:nvSpPr>
        <p:spPr bwMode="auto">
          <a:xfrm>
            <a:off x="4595414" y="3495305"/>
            <a:ext cx="0" cy="1946473"/>
          </a:xfrm>
          <a:prstGeom prst="line">
            <a:avLst/>
          </a:prstGeom>
          <a:noFill/>
          <a:ln w="9525">
            <a:solidFill>
              <a:srgbClr val="4F81BD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4078121" y="3767664"/>
            <a:ext cx="508000" cy="1411111"/>
          </a:xfrm>
          <a:custGeom>
            <a:avLst/>
            <a:gdLst>
              <a:gd name="connsiteX0" fmla="*/ 0 w 508000"/>
              <a:gd name="connsiteY0" fmla="*/ 705556 h 1411111"/>
              <a:gd name="connsiteX1" fmla="*/ 112889 w 508000"/>
              <a:gd name="connsiteY1" fmla="*/ 366889 h 1411111"/>
              <a:gd name="connsiteX2" fmla="*/ 268111 w 508000"/>
              <a:gd name="connsiteY2" fmla="*/ 84667 h 1411111"/>
              <a:gd name="connsiteX3" fmla="*/ 381000 w 508000"/>
              <a:gd name="connsiteY3" fmla="*/ 0 h 1411111"/>
              <a:gd name="connsiteX4" fmla="*/ 508000 w 508000"/>
              <a:gd name="connsiteY4" fmla="*/ 0 h 1411111"/>
              <a:gd name="connsiteX5" fmla="*/ 508000 w 508000"/>
              <a:gd name="connsiteY5" fmla="*/ 1397000 h 1411111"/>
              <a:gd name="connsiteX6" fmla="*/ 14111 w 508000"/>
              <a:gd name="connsiteY6" fmla="*/ 1411111 h 1411111"/>
              <a:gd name="connsiteX7" fmla="*/ 0 w 508000"/>
              <a:gd name="connsiteY7" fmla="*/ 705556 h 1411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8000" h="1411111">
                <a:moveTo>
                  <a:pt x="0" y="705556"/>
                </a:moveTo>
                <a:lnTo>
                  <a:pt x="112889" y="366889"/>
                </a:lnTo>
                <a:lnTo>
                  <a:pt x="268111" y="84667"/>
                </a:lnTo>
                <a:lnTo>
                  <a:pt x="381000" y="0"/>
                </a:lnTo>
                <a:lnTo>
                  <a:pt x="508000" y="0"/>
                </a:lnTo>
                <a:lnTo>
                  <a:pt x="508000" y="1397000"/>
                </a:lnTo>
                <a:lnTo>
                  <a:pt x="14111" y="1411111"/>
                </a:lnTo>
                <a:lnTo>
                  <a:pt x="0" y="705556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 flipH="1">
            <a:off x="4611515" y="3764843"/>
            <a:ext cx="706809" cy="1439250"/>
          </a:xfrm>
          <a:custGeom>
            <a:avLst/>
            <a:gdLst>
              <a:gd name="connsiteX0" fmla="*/ 0 w 508000"/>
              <a:gd name="connsiteY0" fmla="*/ 705556 h 1411111"/>
              <a:gd name="connsiteX1" fmla="*/ 112889 w 508000"/>
              <a:gd name="connsiteY1" fmla="*/ 366889 h 1411111"/>
              <a:gd name="connsiteX2" fmla="*/ 268111 w 508000"/>
              <a:gd name="connsiteY2" fmla="*/ 84667 h 1411111"/>
              <a:gd name="connsiteX3" fmla="*/ 381000 w 508000"/>
              <a:gd name="connsiteY3" fmla="*/ 0 h 1411111"/>
              <a:gd name="connsiteX4" fmla="*/ 508000 w 508000"/>
              <a:gd name="connsiteY4" fmla="*/ 0 h 1411111"/>
              <a:gd name="connsiteX5" fmla="*/ 508000 w 508000"/>
              <a:gd name="connsiteY5" fmla="*/ 1397000 h 1411111"/>
              <a:gd name="connsiteX6" fmla="*/ 14111 w 508000"/>
              <a:gd name="connsiteY6" fmla="*/ 1411111 h 1411111"/>
              <a:gd name="connsiteX7" fmla="*/ 0 w 508000"/>
              <a:gd name="connsiteY7" fmla="*/ 705556 h 1411111"/>
              <a:gd name="connsiteX0" fmla="*/ 269860 w 777860"/>
              <a:gd name="connsiteY0" fmla="*/ 705556 h 1425084"/>
              <a:gd name="connsiteX1" fmla="*/ 382749 w 777860"/>
              <a:gd name="connsiteY1" fmla="*/ 366889 h 1425084"/>
              <a:gd name="connsiteX2" fmla="*/ 537971 w 777860"/>
              <a:gd name="connsiteY2" fmla="*/ 84667 h 1425084"/>
              <a:gd name="connsiteX3" fmla="*/ 650860 w 777860"/>
              <a:gd name="connsiteY3" fmla="*/ 0 h 1425084"/>
              <a:gd name="connsiteX4" fmla="*/ 777860 w 777860"/>
              <a:gd name="connsiteY4" fmla="*/ 0 h 1425084"/>
              <a:gd name="connsiteX5" fmla="*/ 777860 w 777860"/>
              <a:gd name="connsiteY5" fmla="*/ 1397000 h 1425084"/>
              <a:gd name="connsiteX6" fmla="*/ 0 w 777860"/>
              <a:gd name="connsiteY6" fmla="*/ 1425084 h 1425084"/>
              <a:gd name="connsiteX7" fmla="*/ 269860 w 777860"/>
              <a:gd name="connsiteY7" fmla="*/ 705556 h 1425084"/>
              <a:gd name="connsiteX0" fmla="*/ 282211 w 790211"/>
              <a:gd name="connsiteY0" fmla="*/ 705556 h 1425084"/>
              <a:gd name="connsiteX1" fmla="*/ 395100 w 790211"/>
              <a:gd name="connsiteY1" fmla="*/ 366889 h 1425084"/>
              <a:gd name="connsiteX2" fmla="*/ 550322 w 790211"/>
              <a:gd name="connsiteY2" fmla="*/ 84667 h 1425084"/>
              <a:gd name="connsiteX3" fmla="*/ 663211 w 790211"/>
              <a:gd name="connsiteY3" fmla="*/ 0 h 1425084"/>
              <a:gd name="connsiteX4" fmla="*/ 790211 w 790211"/>
              <a:gd name="connsiteY4" fmla="*/ 0 h 1425084"/>
              <a:gd name="connsiteX5" fmla="*/ 790211 w 790211"/>
              <a:gd name="connsiteY5" fmla="*/ 1397000 h 1425084"/>
              <a:gd name="connsiteX6" fmla="*/ 12351 w 790211"/>
              <a:gd name="connsiteY6" fmla="*/ 1425084 h 1425084"/>
              <a:gd name="connsiteX7" fmla="*/ 14017 w 790211"/>
              <a:gd name="connsiteY7" fmla="*/ 1036738 h 1425084"/>
              <a:gd name="connsiteX8" fmla="*/ 282211 w 790211"/>
              <a:gd name="connsiteY8" fmla="*/ 705556 h 1425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0211" h="1425084">
                <a:moveTo>
                  <a:pt x="282211" y="705556"/>
                </a:moveTo>
                <a:lnTo>
                  <a:pt x="395100" y="366889"/>
                </a:lnTo>
                <a:lnTo>
                  <a:pt x="550322" y="84667"/>
                </a:lnTo>
                <a:lnTo>
                  <a:pt x="663211" y="0"/>
                </a:lnTo>
                <a:lnTo>
                  <a:pt x="790211" y="0"/>
                </a:lnTo>
                <a:lnTo>
                  <a:pt x="790211" y="1397000"/>
                </a:lnTo>
                <a:lnTo>
                  <a:pt x="12351" y="1425084"/>
                </a:lnTo>
                <a:cubicBezTo>
                  <a:pt x="60235" y="1295635"/>
                  <a:pt x="-33867" y="1166187"/>
                  <a:pt x="14017" y="1036738"/>
                </a:cubicBezTo>
                <a:lnTo>
                  <a:pt x="282211" y="705556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905000" y="2709333"/>
            <a:ext cx="2451326" cy="1834445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4910670" y="2596444"/>
            <a:ext cx="3860546" cy="1146797"/>
            <a:chOff x="4910670" y="2596444"/>
            <a:chExt cx="3860546" cy="1146797"/>
          </a:xfrm>
        </p:grpSpPr>
        <p:sp>
          <p:nvSpPr>
            <p:cNvPr id="37" name="TextBox 36"/>
            <p:cNvSpPr txBox="1"/>
            <p:nvPr/>
          </p:nvSpPr>
          <p:spPr>
            <a:xfrm>
              <a:off x="6315883" y="2789134"/>
              <a:ext cx="2455333" cy="95410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No closed form solution</a:t>
              </a:r>
              <a:endParaRPr lang="en-US" sz="2800" dirty="0"/>
            </a:p>
          </p:txBody>
        </p:sp>
        <p:cxnSp>
          <p:nvCxnSpPr>
            <p:cNvPr id="39" name="Straight Arrow Connector 38"/>
            <p:cNvCxnSpPr>
              <a:stCxn id="37" idx="1"/>
            </p:cNvCxnSpPr>
            <p:nvPr/>
          </p:nvCxnSpPr>
          <p:spPr>
            <a:xfrm flipH="1" flipV="1">
              <a:off x="4910670" y="2596444"/>
              <a:ext cx="1405213" cy="66974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5586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Random variables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9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C0504D"/>
                </a:solidFill>
                <a:latin typeface="Arial"/>
                <a:cs typeface="Arial"/>
              </a:rPr>
              <a:t>Z Values</a:t>
            </a:r>
            <a:endParaRPr lang="en-US" dirty="0">
              <a:solidFill>
                <a:srgbClr val="C0504D"/>
              </a:solidFill>
              <a:latin typeface="Arial"/>
              <a:cs typeface="Arial"/>
            </a:endParaRPr>
          </a:p>
        </p:txBody>
      </p:sp>
      <p:graphicFrame>
        <p:nvGraphicFramePr>
          <p:cNvPr id="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5391185"/>
              </p:ext>
            </p:extLst>
          </p:nvPr>
        </p:nvGraphicFramePr>
        <p:xfrm>
          <a:off x="848255" y="1809221"/>
          <a:ext cx="2584450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82" name="Equation" r:id="rId3" imgW="850900" imgH="228600" progId="Equation.3">
                  <p:embed/>
                </p:oleObj>
              </mc:Choice>
              <mc:Fallback>
                <p:oleObj name="Equation" r:id="rId3" imgW="850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255" y="1809221"/>
                        <a:ext cx="2584450" cy="655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7200945"/>
              </p:ext>
            </p:extLst>
          </p:nvPr>
        </p:nvGraphicFramePr>
        <p:xfrm>
          <a:off x="1001713" y="2941107"/>
          <a:ext cx="20447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83" name="Equation" r:id="rId5" imgW="673100" imgH="177800" progId="Equation.3">
                  <p:embed/>
                </p:oleObj>
              </mc:Choice>
              <mc:Fallback>
                <p:oleObj name="Equation" r:id="rId5" imgW="6731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1713" y="2941107"/>
                        <a:ext cx="204470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3786460" y="2829453"/>
            <a:ext cx="5030863" cy="655637"/>
            <a:chOff x="3786460" y="2829453"/>
            <a:chExt cx="5030863" cy="655637"/>
          </a:xfrm>
        </p:grpSpPr>
        <p:sp>
          <p:nvSpPr>
            <p:cNvPr id="11" name="Right Arrow 10"/>
            <p:cNvSpPr/>
            <p:nvPr/>
          </p:nvSpPr>
          <p:spPr>
            <a:xfrm>
              <a:off x="3786460" y="2966063"/>
              <a:ext cx="978408" cy="48463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2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44657029"/>
                </p:ext>
              </p:extLst>
            </p:nvPr>
          </p:nvGraphicFramePr>
          <p:xfrm>
            <a:off x="4999386" y="2829453"/>
            <a:ext cx="3817937" cy="655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84" name="Equation" r:id="rId7" imgW="1257300" imgH="228600" progId="Equation.3">
                    <p:embed/>
                  </p:oleObj>
                </mc:Choice>
                <mc:Fallback>
                  <p:oleObj name="Equation" r:id="rId7" imgW="12573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9386" y="2829453"/>
                          <a:ext cx="3817937" cy="6556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7089208"/>
              </p:ext>
            </p:extLst>
          </p:nvPr>
        </p:nvGraphicFramePr>
        <p:xfrm>
          <a:off x="566739" y="3945465"/>
          <a:ext cx="2816225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85" name="Equation" r:id="rId9" imgW="927100" imgH="203200" progId="Equation.3">
                  <p:embed/>
                </p:oleObj>
              </mc:Choice>
              <mc:Fallback>
                <p:oleObj name="Equation" r:id="rId9" imgW="9271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9" y="3945465"/>
                        <a:ext cx="2816225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3795202" y="3891490"/>
            <a:ext cx="3540106" cy="582613"/>
            <a:chOff x="3795202" y="3891490"/>
            <a:chExt cx="3540106" cy="582613"/>
          </a:xfrm>
        </p:grpSpPr>
        <p:sp>
          <p:nvSpPr>
            <p:cNvPr id="14" name="Right Arrow 13"/>
            <p:cNvSpPr/>
            <p:nvPr/>
          </p:nvSpPr>
          <p:spPr>
            <a:xfrm>
              <a:off x="3795202" y="3959223"/>
              <a:ext cx="978408" cy="48463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5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9439560"/>
                </p:ext>
              </p:extLst>
            </p:nvPr>
          </p:nvGraphicFramePr>
          <p:xfrm>
            <a:off x="5176308" y="3891490"/>
            <a:ext cx="2159000" cy="582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86" name="Equation" r:id="rId11" imgW="711200" imgH="203200" progId="Equation.3">
                    <p:embed/>
                  </p:oleObj>
                </mc:Choice>
                <mc:Fallback>
                  <p:oleObj name="Equation" r:id="rId11" imgW="711200" imgH="203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76308" y="3891490"/>
                          <a:ext cx="2159000" cy="582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7358675"/>
              </p:ext>
            </p:extLst>
          </p:nvPr>
        </p:nvGraphicFramePr>
        <p:xfrm>
          <a:off x="482667" y="5108225"/>
          <a:ext cx="8288799" cy="583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87" name="Equation" r:id="rId13" imgW="2882900" imgH="203200" progId="Equation.3">
                  <p:embed/>
                </p:oleObj>
              </mc:Choice>
              <mc:Fallback>
                <p:oleObj name="Equation" r:id="rId13" imgW="2882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82667" y="5108225"/>
                        <a:ext cx="8288799" cy="583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7135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7135</TotalTime>
  <Words>308</Words>
  <Application>Microsoft Macintosh PowerPoint</Application>
  <PresentationFormat>On-screen Show (4:3)</PresentationFormat>
  <Paragraphs>100</Paragraphs>
  <Slides>15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Office Theme</vt:lpstr>
      <vt:lpstr>Equation</vt:lpstr>
      <vt:lpstr>Microsoft Equation</vt:lpstr>
      <vt:lpstr>COMS10003: Dealing with Uncertainty</vt:lpstr>
      <vt:lpstr>Bernoulli Distribution</vt:lpstr>
      <vt:lpstr>Binomial Distribution</vt:lpstr>
      <vt:lpstr>Continuous Uniform Distribution</vt:lpstr>
      <vt:lpstr>Normal (Gaussian) Distribution</vt:lpstr>
      <vt:lpstr>Central Limit Theorem</vt:lpstr>
      <vt:lpstr>Central Limit Theorem</vt:lpstr>
      <vt:lpstr>Normal Probabilities</vt:lpstr>
      <vt:lpstr>Z Values</vt:lpstr>
      <vt:lpstr>Standard Normal Distribution</vt:lpstr>
      <vt:lpstr>Standard Normal Table</vt:lpstr>
      <vt:lpstr>PowerPoint Presentation</vt:lpstr>
      <vt:lpstr>Binomial Approximation</vt:lpstr>
      <vt:lpstr>Normal Approximation to Binomial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EMAT10001: Dealing with Uncertainty</dc:title>
  <dc:creator>Andrew Calway</dc:creator>
  <cp:lastModifiedBy>Andrew Calway</cp:lastModifiedBy>
  <cp:revision>161</cp:revision>
  <cp:lastPrinted>2014-04-27T12:33:14Z</cp:lastPrinted>
  <dcterms:created xsi:type="dcterms:W3CDTF">2013-12-07T19:44:24Z</dcterms:created>
  <dcterms:modified xsi:type="dcterms:W3CDTF">2015-02-02T11:39:45Z</dcterms:modified>
</cp:coreProperties>
</file>