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66" r:id="rId4"/>
    <p:sldId id="268" r:id="rId5"/>
    <p:sldId id="274" r:id="rId6"/>
    <p:sldId id="275" r:id="rId7"/>
    <p:sldId id="269" r:id="rId8"/>
    <p:sldId id="277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56" autoAdjust="0"/>
  </p:normalViewPr>
  <p:slideViewPr>
    <p:cSldViewPr snapToGrid="0">
      <p:cViewPr>
        <p:scale>
          <a:sx n="161" d="100"/>
          <a:sy n="161" d="100"/>
        </p:scale>
        <p:origin x="-8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"/>
    </p:cViewPr>
  </p:sorterViewPr>
  <p:notesViewPr>
    <p:cSldViewPr snapToGrid="0" snapToObjects="1">
      <p:cViewPr varScale="1">
        <p:scale>
          <a:sx n="68" d="100"/>
          <a:sy n="68" d="100"/>
        </p:scale>
        <p:origin x="-32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12/03/2015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12/03/2015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6871" y="6356350"/>
            <a:ext cx="36967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20" Type="http://schemas.openxmlformats.org/officeDocument/2006/relationships/image" Target="../media/image24.emf"/><Relationship Id="rId10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14" Type="http://schemas.openxmlformats.org/officeDocument/2006/relationships/image" Target="../media/image21.emf"/><Relationship Id="rId15" Type="http://schemas.openxmlformats.org/officeDocument/2006/relationships/oleObject" Target="../embeddings/oleObject22.bin"/><Relationship Id="rId16" Type="http://schemas.openxmlformats.org/officeDocument/2006/relationships/image" Target="../media/image22.emf"/><Relationship Id="rId17" Type="http://schemas.openxmlformats.org/officeDocument/2006/relationships/oleObject" Target="../embeddings/oleObject23.bin"/><Relationship Id="rId18" Type="http://schemas.openxmlformats.org/officeDocument/2006/relationships/image" Target="../media/image23.emf"/><Relationship Id="rId19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COMS10003 MMCS : Linear Algebra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574" y="3386496"/>
            <a:ext cx="7257368" cy="85474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Vector spaces, span and basis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4288452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Orthonormal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174"/>
            <a:ext cx="8229600" cy="4525963"/>
          </a:xfrm>
        </p:spPr>
        <p:txBody>
          <a:bodyPr/>
          <a:lstStyle/>
          <a:p>
            <a:r>
              <a:rPr lang="en-US" dirty="0" smtClean="0"/>
              <a:t>If basis set is </a:t>
            </a:r>
            <a:r>
              <a:rPr lang="en-US" b="1" dirty="0" smtClean="0"/>
              <a:t>orthonormal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</a:t>
            </a:r>
            <a:r>
              <a:rPr lang="en-US" dirty="0" smtClean="0"/>
              <a:t>rthogonal vectors and unit vectors</a:t>
            </a:r>
          </a:p>
          <a:p>
            <a:pPr>
              <a:spcBef>
                <a:spcPts val="1224"/>
              </a:spcBef>
            </a:pPr>
            <a:r>
              <a:rPr lang="en-US" dirty="0" smtClean="0"/>
              <a:t>Then coordinates for vector                      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65207"/>
              </p:ext>
            </p:extLst>
          </p:nvPr>
        </p:nvGraphicFramePr>
        <p:xfrm>
          <a:off x="5676202" y="2754566"/>
          <a:ext cx="16414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Equation" r:id="rId3" imgW="673100" imgH="457200" progId="Equation.3">
                  <p:embed/>
                </p:oleObj>
              </mc:Choice>
              <mc:Fallback>
                <p:oleObj name="Equation" r:id="rId3" imgW="67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202" y="2754566"/>
                        <a:ext cx="1641475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484619"/>
              </p:ext>
            </p:extLst>
          </p:nvPr>
        </p:nvGraphicFramePr>
        <p:xfrm>
          <a:off x="1821855" y="3661709"/>
          <a:ext cx="1718598" cy="64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Equation" r:id="rId5" imgW="571500" imgH="215900" progId="Equation.3">
                  <p:embed/>
                </p:oleObj>
              </mc:Choice>
              <mc:Fallback>
                <p:oleObj name="Equation" r:id="rId5" imgW="57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1855" y="3661709"/>
                        <a:ext cx="1718598" cy="64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1429" y="4808305"/>
            <a:ext cx="7870063" cy="638743"/>
            <a:chOff x="801429" y="4808305"/>
            <a:chExt cx="7870063" cy="638743"/>
          </a:xfrm>
        </p:grpSpPr>
        <p:sp>
          <p:nvSpPr>
            <p:cNvPr id="9" name="TextBox 8"/>
            <p:cNvSpPr txBox="1"/>
            <p:nvPr/>
          </p:nvSpPr>
          <p:spPr>
            <a:xfrm>
              <a:off x="801429" y="4808305"/>
              <a:ext cx="7870063" cy="5847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Projection of      onto each of the basis vectors</a:t>
              </a:r>
              <a:endParaRPr lang="en-US" sz="32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89716"/>
                </p:ext>
              </p:extLst>
            </p:nvPr>
          </p:nvGraphicFramePr>
          <p:xfrm>
            <a:off x="3147009" y="4950160"/>
            <a:ext cx="45878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8" name="Equation" r:id="rId7" imgW="152400" imgH="165100" progId="Equation.3">
                    <p:embed/>
                  </p:oleObj>
                </mc:Choice>
                <mc:Fallback>
                  <p:oleObj name="Equation" r:id="rId7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47009" y="4950160"/>
                          <a:ext cx="458788" cy="496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88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onto Subspaces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01675" y="2179510"/>
            <a:ext cx="7842654" cy="3516328"/>
          </a:xfrm>
          <a:custGeom>
            <a:avLst/>
            <a:gdLst>
              <a:gd name="T0" fmla="*/ 2256 w 4272"/>
              <a:gd name="T1" fmla="*/ 0 h 1661"/>
              <a:gd name="T2" fmla="*/ 0 w 4272"/>
              <a:gd name="T3" fmla="*/ 787 h 1661"/>
              <a:gd name="T4" fmla="*/ 2140 w 4272"/>
              <a:gd name="T5" fmla="*/ 1661 h 1661"/>
              <a:gd name="T6" fmla="*/ 4272 w 4272"/>
              <a:gd name="T7" fmla="*/ 691 h 1661"/>
              <a:gd name="T8" fmla="*/ 2256 w 4272"/>
              <a:gd name="T9" fmla="*/ 0 h 16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2"/>
              <a:gd name="T16" fmla="*/ 0 h 1661"/>
              <a:gd name="T17" fmla="*/ 4272 w 4272"/>
              <a:gd name="T18" fmla="*/ 1661 h 16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2" h="1661">
                <a:moveTo>
                  <a:pt x="2256" y="0"/>
                </a:moveTo>
                <a:lnTo>
                  <a:pt x="0" y="787"/>
                </a:lnTo>
                <a:lnTo>
                  <a:pt x="2140" y="1661"/>
                </a:lnTo>
                <a:lnTo>
                  <a:pt x="4272" y="691"/>
                </a:lnTo>
                <a:lnTo>
                  <a:pt x="225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1013" y="3535592"/>
            <a:ext cx="1796950" cy="5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i="1" dirty="0" smtClean="0">
                <a:latin typeface="Times"/>
                <a:cs typeface="Times"/>
              </a:rPr>
              <a:t>subspace</a:t>
            </a:r>
            <a:endParaRPr lang="en-GB" sz="200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75311" y="3439121"/>
            <a:ext cx="153453" cy="1340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858789" y="3051712"/>
            <a:ext cx="2168113" cy="387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3953282" y="3866756"/>
            <a:ext cx="1280535" cy="22960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5123964" y="3217324"/>
            <a:ext cx="91500" cy="64942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875310" y="3439124"/>
            <a:ext cx="1477368" cy="833211"/>
            <a:chOff x="3875310" y="3282324"/>
            <a:chExt cx="1477368" cy="833211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875310" y="3282324"/>
              <a:ext cx="1340154" cy="4276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781709"/>
                </p:ext>
              </p:extLst>
            </p:nvPr>
          </p:nvGraphicFramePr>
          <p:xfrm>
            <a:off x="5048405" y="3709955"/>
            <a:ext cx="304273" cy="405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5" name="Equation" r:id="rId3" imgW="152400" imgH="177800" progId="Equation.3">
                    <p:embed/>
                  </p:oleObj>
                </mc:Choice>
                <mc:Fallback>
                  <p:oleObj name="Equation" r:id="rId3" imgW="1524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405" y="3709955"/>
                          <a:ext cx="304273" cy="405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09722"/>
              </p:ext>
            </p:extLst>
          </p:nvPr>
        </p:nvGraphicFramePr>
        <p:xfrm>
          <a:off x="3507757" y="4281685"/>
          <a:ext cx="367554" cy="45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6" name="Equation" r:id="rId5" imgW="190500" imgH="203200" progId="Equation.3">
                  <p:embed/>
                </p:oleObj>
              </mc:Choice>
              <mc:Fallback>
                <p:oleObj name="Equation" r:id="rId5" imgW="190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757" y="4281685"/>
                        <a:ext cx="367554" cy="45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29437"/>
              </p:ext>
            </p:extLst>
          </p:nvPr>
        </p:nvGraphicFramePr>
        <p:xfrm>
          <a:off x="5963290" y="2508786"/>
          <a:ext cx="261283" cy="37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7" name="Equation" r:id="rId7" imgW="165100" imgH="203200" progId="Equation.3">
                  <p:embed/>
                </p:oleObj>
              </mc:Choice>
              <mc:Fallback>
                <p:oleObj name="Equation" r:id="rId7" imgW="16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290" y="2508786"/>
                        <a:ext cx="261283" cy="37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3897670" y="3586217"/>
            <a:ext cx="223129" cy="3353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096399" y="3407360"/>
            <a:ext cx="24402" cy="17885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936444" y="2748981"/>
            <a:ext cx="1295543" cy="1347383"/>
            <a:chOff x="3969228" y="3094037"/>
            <a:chExt cx="1120299" cy="1010381"/>
          </a:xfrm>
        </p:grpSpPr>
        <p:cxnSp>
          <p:nvCxnSpPr>
            <p:cNvPr id="44" name="Straight Connector 43"/>
            <p:cNvCxnSpPr>
              <a:stCxn id="12" idx="0"/>
              <a:endCxn id="13" idx="1"/>
            </p:cNvCxnSpPr>
            <p:nvPr/>
          </p:nvCxnSpPr>
          <p:spPr>
            <a:xfrm flipH="1">
              <a:off x="3983788" y="3094037"/>
              <a:ext cx="1105739" cy="10103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039445" y="3910864"/>
              <a:ext cx="16784" cy="117494"/>
            </a:xfrm>
            <a:prstGeom prst="line">
              <a:avLst/>
            </a:prstGeom>
            <a:ln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9228" y="3930264"/>
              <a:ext cx="67092" cy="68227"/>
            </a:xfrm>
            <a:prstGeom prst="line">
              <a:avLst/>
            </a:prstGeom>
            <a:ln w="28575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963970" y="2748982"/>
            <a:ext cx="268007" cy="490700"/>
            <a:chOff x="4857799" y="3094038"/>
            <a:chExt cx="231756" cy="367968"/>
          </a:xfrm>
        </p:grpSpPr>
        <p:cxnSp>
          <p:nvCxnSpPr>
            <p:cNvPr id="53" name="Straight Connector 52"/>
            <p:cNvCxnSpPr>
              <a:stCxn id="12" idx="0"/>
              <a:endCxn id="14" idx="1"/>
            </p:cNvCxnSpPr>
            <p:nvPr/>
          </p:nvCxnSpPr>
          <p:spPr>
            <a:xfrm flipH="1">
              <a:off x="4996143" y="3094038"/>
              <a:ext cx="93412" cy="351202"/>
            </a:xfrm>
            <a:prstGeom prst="line">
              <a:avLst/>
            </a:prstGeom>
            <a:ln w="19050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874565" y="3369798"/>
              <a:ext cx="134124" cy="20956"/>
            </a:xfrm>
            <a:prstGeom prst="line">
              <a:avLst/>
            </a:prstGeom>
            <a:ln w="19050" cmpd="sng"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857799" y="3392268"/>
              <a:ext cx="22469" cy="69738"/>
            </a:xfrm>
            <a:prstGeom prst="line">
              <a:avLst/>
            </a:prstGeom>
            <a:ln w="19050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056107" y="2748982"/>
            <a:ext cx="175881" cy="1136825"/>
            <a:chOff x="5056107" y="2592182"/>
            <a:chExt cx="175881" cy="1136825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5215466" y="2592182"/>
              <a:ext cx="16522" cy="113682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056107" y="3502076"/>
              <a:ext cx="159951" cy="145321"/>
              <a:chOff x="4937435" y="3776353"/>
              <a:chExt cx="138315" cy="10897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4950009" y="3776353"/>
                <a:ext cx="125741" cy="29339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937435" y="3777867"/>
                <a:ext cx="9895" cy="1074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/>
          <p:cNvGrpSpPr/>
          <p:nvPr/>
        </p:nvGrpSpPr>
        <p:grpSpPr>
          <a:xfrm>
            <a:off x="5389869" y="2770152"/>
            <a:ext cx="1077697" cy="1160113"/>
            <a:chOff x="5389869" y="2613352"/>
            <a:chExt cx="1077697" cy="1160113"/>
          </a:xfrm>
        </p:grpSpPr>
        <p:sp>
          <p:nvSpPr>
            <p:cNvPr id="20" name="AutoShape 24"/>
            <p:cNvSpPr>
              <a:spLocks/>
            </p:cNvSpPr>
            <p:nvPr/>
          </p:nvSpPr>
          <p:spPr bwMode="auto">
            <a:xfrm>
              <a:off x="5389869" y="2613352"/>
              <a:ext cx="141359" cy="1160113"/>
            </a:xfrm>
            <a:prstGeom prst="rightBrace">
              <a:avLst>
                <a:gd name="adj1" fmla="val 5930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465027"/>
                </p:ext>
              </p:extLst>
            </p:nvPr>
          </p:nvGraphicFramePr>
          <p:xfrm>
            <a:off x="5721386" y="3127364"/>
            <a:ext cx="746180" cy="414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8" name="Equation" r:id="rId9" imgW="368300" imgH="177800" progId="Equation.3">
                    <p:embed/>
                  </p:oleObj>
                </mc:Choice>
                <mc:Fallback>
                  <p:oleObj name="Equation" r:id="rId9" imgW="3683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1386" y="3127364"/>
                          <a:ext cx="746180" cy="414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" name="Group 81"/>
          <p:cNvGrpSpPr/>
          <p:nvPr/>
        </p:nvGrpSpPr>
        <p:grpSpPr>
          <a:xfrm>
            <a:off x="1019175" y="3810219"/>
            <a:ext cx="2821854" cy="1772656"/>
            <a:chOff x="1019175" y="3653419"/>
            <a:chExt cx="2821854" cy="1772656"/>
          </a:xfrm>
        </p:grpSpPr>
        <p:graphicFrame>
          <p:nvGraphicFramePr>
            <p:cNvPr id="7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170063"/>
                </p:ext>
              </p:extLst>
            </p:nvPr>
          </p:nvGraphicFramePr>
          <p:xfrm>
            <a:off x="1019175" y="4460875"/>
            <a:ext cx="760413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9" name="Equation" r:id="rId11" imgW="393700" imgH="431800" progId="Equation.3">
                    <p:embed/>
                  </p:oleObj>
                </mc:Choice>
                <mc:Fallback>
                  <p:oleObj name="Equation" r:id="rId11" imgW="393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75" y="4460875"/>
                          <a:ext cx="760413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Straight Arrow Connector 78"/>
            <p:cNvCxnSpPr/>
            <p:nvPr/>
          </p:nvCxnSpPr>
          <p:spPr>
            <a:xfrm flipV="1">
              <a:off x="1865643" y="3653419"/>
              <a:ext cx="1975386" cy="10819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077862" y="1740471"/>
            <a:ext cx="2468662" cy="1505271"/>
            <a:chOff x="2077862" y="1583671"/>
            <a:chExt cx="2468662" cy="1505271"/>
          </a:xfrm>
        </p:grpSpPr>
        <p:graphicFrame>
          <p:nvGraphicFramePr>
            <p:cNvPr id="7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899870"/>
                </p:ext>
              </p:extLst>
            </p:nvPr>
          </p:nvGraphicFramePr>
          <p:xfrm>
            <a:off x="2077862" y="1583671"/>
            <a:ext cx="677865" cy="890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0" name="Equation" r:id="rId13" imgW="381000" imgH="431800" progId="Equation.3">
                    <p:embed/>
                  </p:oleObj>
                </mc:Choice>
                <mc:Fallback>
                  <p:oleObj name="Equation" r:id="rId13" imgW="3810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862" y="1583671"/>
                          <a:ext cx="677865" cy="890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1" name="Straight Arrow Connector 80"/>
            <p:cNvCxnSpPr/>
            <p:nvPr/>
          </p:nvCxnSpPr>
          <p:spPr>
            <a:xfrm>
              <a:off x="2853336" y="2101108"/>
              <a:ext cx="1693188" cy="9878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75311" y="2601304"/>
            <a:ext cx="1373199" cy="837817"/>
            <a:chOff x="3875311" y="2444504"/>
            <a:chExt cx="1373199" cy="837817"/>
          </a:xfrm>
        </p:grpSpPr>
        <p:graphicFrame>
          <p:nvGraphicFramePr>
            <p:cNvPr id="1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676274"/>
                </p:ext>
              </p:extLst>
            </p:nvPr>
          </p:nvGraphicFramePr>
          <p:xfrm>
            <a:off x="4615638" y="2444504"/>
            <a:ext cx="244439" cy="309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1" name="Equation" r:id="rId15" imgW="127000" imgH="139700" progId="Equation.3">
                    <p:embed/>
                  </p:oleObj>
                </mc:Choice>
                <mc:Fallback>
                  <p:oleObj name="Equation" r:id="rId15" imgW="1270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638" y="2444504"/>
                          <a:ext cx="244439" cy="309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875311" y="2592181"/>
              <a:ext cx="1373199" cy="690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71835"/>
              </p:ext>
            </p:extLst>
          </p:nvPr>
        </p:nvGraphicFramePr>
        <p:xfrm>
          <a:off x="6208542" y="4395237"/>
          <a:ext cx="18002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2" name="Equation" r:id="rId17" imgW="889000" imgH="203200" progId="Equation.3">
                  <p:embed/>
                </p:oleObj>
              </mc:Choice>
              <mc:Fallback>
                <p:oleObj name="Equation" r:id="rId17" imgW="889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542" y="4395237"/>
                        <a:ext cx="18002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88"/>
          <p:cNvGrpSpPr/>
          <p:nvPr/>
        </p:nvGrpSpPr>
        <p:grpSpPr>
          <a:xfrm>
            <a:off x="3692891" y="5331168"/>
            <a:ext cx="4345981" cy="585586"/>
            <a:chOff x="1874282" y="5613407"/>
            <a:chExt cx="4345981" cy="585586"/>
          </a:xfrm>
        </p:grpSpPr>
        <p:graphicFrame>
          <p:nvGraphicFramePr>
            <p:cNvPr id="8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956957"/>
                </p:ext>
              </p:extLst>
            </p:nvPr>
          </p:nvGraphicFramePr>
          <p:xfrm>
            <a:off x="1874282" y="5648130"/>
            <a:ext cx="1406525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3" name="Equation" r:id="rId19" imgW="596900" imgH="203200" progId="Equation.3">
                    <p:embed/>
                  </p:oleObj>
                </mc:Choice>
                <mc:Fallback>
                  <p:oleObj name="Equation" r:id="rId19" imgW="596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282" y="5648130"/>
                          <a:ext cx="1406525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Box 86"/>
            <p:cNvSpPr txBox="1"/>
            <p:nvPr/>
          </p:nvSpPr>
          <p:spPr>
            <a:xfrm>
              <a:off x="3276629" y="5613407"/>
              <a:ext cx="2943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:  orthogonal basis</a:t>
              </a:r>
              <a:endParaRPr lang="en-US" sz="2800" dirty="0"/>
            </a:p>
          </p:txBody>
        </p:sp>
      </p:grpSp>
      <p:cxnSp>
        <p:nvCxnSpPr>
          <p:cNvPr id="91" name="Straight Connector 90"/>
          <p:cNvCxnSpPr>
            <a:stCxn id="11" idx="1"/>
            <a:endCxn id="70" idx="0"/>
          </p:cNvCxnSpPr>
          <p:nvPr/>
        </p:nvCxnSpPr>
        <p:spPr>
          <a:xfrm>
            <a:off x="5248510" y="2748981"/>
            <a:ext cx="845966" cy="5351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1" idx="1"/>
          </p:cNvCxnSpPr>
          <p:nvPr/>
        </p:nvCxnSpPr>
        <p:spPr>
          <a:xfrm>
            <a:off x="5248510" y="2748981"/>
            <a:ext cx="635524" cy="129499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" idx="1"/>
          </p:cNvCxnSpPr>
          <p:nvPr/>
        </p:nvCxnSpPr>
        <p:spPr>
          <a:xfrm flipH="1">
            <a:off x="4716632" y="2748981"/>
            <a:ext cx="531878" cy="1310769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7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combinations</a:t>
            </a:r>
          </a:p>
          <a:p>
            <a:r>
              <a:rPr lang="en-US" dirty="0" smtClean="0"/>
              <a:t>Spanning vectors</a:t>
            </a:r>
          </a:p>
          <a:p>
            <a:r>
              <a:rPr lang="en-US" dirty="0" smtClean="0"/>
              <a:t>Vectors spaces and subspaces</a:t>
            </a:r>
          </a:p>
          <a:p>
            <a:r>
              <a:rPr lang="en-US" dirty="0" smtClean="0"/>
              <a:t>(In)dependent vectors</a:t>
            </a:r>
          </a:p>
          <a:p>
            <a:r>
              <a:rPr lang="en-US" dirty="0" smtClean="0"/>
              <a:t>Basis vectors and dimension</a:t>
            </a:r>
          </a:p>
          <a:p>
            <a:r>
              <a:rPr lang="en-US" dirty="0" smtClean="0"/>
              <a:t>Coordinates and orthonormal bases</a:t>
            </a:r>
          </a:p>
          <a:p>
            <a:r>
              <a:rPr lang="en-US" dirty="0" smtClean="0"/>
              <a:t>Projections onto subspaces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 and Span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41198" y="1882591"/>
            <a:ext cx="5221368" cy="600635"/>
            <a:chOff x="1016000" y="2106706"/>
            <a:chExt cx="5221368" cy="600635"/>
          </a:xfrm>
        </p:grpSpPr>
        <p:sp>
          <p:nvSpPr>
            <p:cNvPr id="7" name="TextBox 6"/>
            <p:cNvSpPr txBox="1"/>
            <p:nvPr/>
          </p:nvSpPr>
          <p:spPr>
            <a:xfrm>
              <a:off x="1016000" y="2106706"/>
              <a:ext cx="2355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 of vectors : </a:t>
              </a:r>
              <a:endParaRPr lang="en-US" sz="2800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256999"/>
                </p:ext>
              </p:extLst>
            </p:nvPr>
          </p:nvGraphicFramePr>
          <p:xfrm>
            <a:off x="3421143" y="2180291"/>
            <a:ext cx="28162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7" name="Equation" r:id="rId3" imgW="1155700" imgH="215900" progId="Equation.3">
                    <p:embed/>
                  </p:oleObj>
                </mc:Choice>
                <mc:Fallback>
                  <p:oleObj name="Equation" r:id="rId3" imgW="1155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1143" y="2180291"/>
                          <a:ext cx="2816225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541198" y="2819261"/>
            <a:ext cx="8202691" cy="584247"/>
            <a:chOff x="541198" y="2819261"/>
            <a:chExt cx="8202691" cy="58424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019209"/>
                </p:ext>
              </p:extLst>
            </p:nvPr>
          </p:nvGraphicFramePr>
          <p:xfrm>
            <a:off x="4841814" y="2876458"/>
            <a:ext cx="39020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8" name="Equation" r:id="rId5" imgW="1600200" imgH="215900" progId="Equation.3">
                    <p:embed/>
                  </p:oleObj>
                </mc:Choice>
                <mc:Fallback>
                  <p:oleObj name="Equation" r:id="rId5" imgW="16002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41814" y="2876458"/>
                          <a:ext cx="3902075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41198" y="2819261"/>
              <a:ext cx="425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Linear combination over </a:t>
              </a:r>
              <a:r>
                <a:rPr lang="en-US" sz="2800" i="1" dirty="0" smtClean="0">
                  <a:latin typeface="Times"/>
                  <a:cs typeface="Times"/>
                </a:rPr>
                <a:t>V</a:t>
              </a:r>
              <a:r>
                <a:rPr lang="en-US" sz="2800" dirty="0" smtClean="0"/>
                <a:t> :</a:t>
              </a:r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198" y="3798050"/>
            <a:ext cx="5113477" cy="600913"/>
            <a:chOff x="1016000" y="2106706"/>
            <a:chExt cx="5113477" cy="600913"/>
          </a:xfrm>
        </p:grpSpPr>
        <p:sp>
          <p:nvSpPr>
            <p:cNvPr id="15" name="TextBox 14"/>
            <p:cNvSpPr txBox="1"/>
            <p:nvPr/>
          </p:nvSpPr>
          <p:spPr>
            <a:xfrm>
              <a:off x="1016000" y="2106706"/>
              <a:ext cx="2355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 of vectors : </a:t>
              </a:r>
              <a:endParaRPr lang="en-US" sz="2800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106785"/>
                </p:ext>
              </p:extLst>
            </p:nvPr>
          </p:nvGraphicFramePr>
          <p:xfrm>
            <a:off x="3529152" y="2180569"/>
            <a:ext cx="26003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9" name="Equation" r:id="rId7" imgW="1066800" imgH="215900" progId="Equation.3">
                    <p:embed/>
                  </p:oleObj>
                </mc:Choice>
                <mc:Fallback>
                  <p:oleObj name="Equation" r:id="rId7" imgW="1066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29152" y="2180569"/>
                          <a:ext cx="2600325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41198" y="4728733"/>
            <a:ext cx="7592975" cy="561974"/>
            <a:chOff x="541198" y="4728733"/>
            <a:chExt cx="7592975" cy="561974"/>
          </a:xfrm>
        </p:grpSpPr>
        <p:sp>
          <p:nvSpPr>
            <p:cNvPr id="12" name="TextBox 11"/>
            <p:cNvSpPr txBox="1"/>
            <p:nvPr/>
          </p:nvSpPr>
          <p:spPr>
            <a:xfrm>
              <a:off x="541198" y="4728733"/>
              <a:ext cx="28770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Span :                     :</a:t>
              </a:r>
              <a:endParaRPr lang="en-US" sz="2800" dirty="0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451254"/>
                </p:ext>
              </p:extLst>
            </p:nvPr>
          </p:nvGraphicFramePr>
          <p:xfrm>
            <a:off x="1722437" y="4793819"/>
            <a:ext cx="1331913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0" name="Equation" r:id="rId9" imgW="546100" imgH="203200" progId="Equation.3">
                    <p:embed/>
                  </p:oleObj>
                </mc:Choice>
                <mc:Fallback>
                  <p:oleObj name="Equation" r:id="rId9" imgW="546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22437" y="4793819"/>
                          <a:ext cx="1331913" cy="496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3516960" y="4763937"/>
              <a:ext cx="4617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All linear combinations over </a:t>
              </a:r>
              <a:r>
                <a:rPr lang="en-US" sz="2800" i="1" dirty="0" smtClean="0">
                  <a:latin typeface="Times"/>
                  <a:cs typeface="Times"/>
                </a:rPr>
                <a:t>S</a:t>
              </a:r>
              <a:endParaRPr lang="en-US" sz="2800" i="1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1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Spaces and Subspaces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471" y="1732450"/>
            <a:ext cx="6930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of vectors </a:t>
            </a:r>
            <a:r>
              <a:rPr lang="en-US" sz="3200" i="1" dirty="0" smtClean="0">
                <a:latin typeface="Times"/>
                <a:cs typeface="Times"/>
              </a:rPr>
              <a:t>V</a:t>
            </a:r>
            <a:r>
              <a:rPr lang="en-US" sz="3200" dirty="0" smtClean="0"/>
              <a:t> is a vector space if there </a:t>
            </a:r>
          </a:p>
          <a:p>
            <a:r>
              <a:rPr lang="en-US" sz="3200" dirty="0" smtClean="0"/>
              <a:t>exists a set of vectors </a:t>
            </a:r>
            <a:r>
              <a:rPr lang="en-US" sz="3200" i="1" dirty="0" smtClean="0">
                <a:latin typeface="Times"/>
                <a:cs typeface="Times"/>
              </a:rPr>
              <a:t>S</a:t>
            </a:r>
            <a:r>
              <a:rPr lang="en-US" sz="3200" dirty="0" smtClean="0"/>
              <a:t> such that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179557"/>
              </p:ext>
            </p:extLst>
          </p:nvPr>
        </p:nvGraphicFramePr>
        <p:xfrm>
          <a:off x="3349625" y="3090956"/>
          <a:ext cx="19208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1" name="Equation" r:id="rId3" imgW="787400" imgH="203200" progId="Equation.3">
                  <p:embed/>
                </p:oleObj>
              </mc:Choice>
              <mc:Fallback>
                <p:oleObj name="Equation" r:id="rId3" imgW="787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625" y="3090956"/>
                        <a:ext cx="1920875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8349" y="3816437"/>
            <a:ext cx="6420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V</a:t>
            </a:r>
            <a:r>
              <a:rPr lang="en-US" sz="3200" dirty="0" smtClean="0"/>
              <a:t> : set of all linear combinations of </a:t>
            </a:r>
            <a:r>
              <a:rPr lang="en-US" sz="3200" i="1" dirty="0" smtClean="0">
                <a:latin typeface="Times"/>
                <a:cs typeface="Times"/>
              </a:rPr>
              <a:t>S</a:t>
            </a:r>
            <a:endParaRPr lang="en-US" sz="3200" i="1" dirty="0">
              <a:latin typeface="Times"/>
              <a:cs typeface="Time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96471" y="4004237"/>
            <a:ext cx="508000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78532"/>
              </p:ext>
            </p:extLst>
          </p:nvPr>
        </p:nvGraphicFramePr>
        <p:xfrm>
          <a:off x="820738" y="4841875"/>
          <a:ext cx="20748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2" name="Equation" r:id="rId5" imgW="850900" imgH="215900" progId="Equation.3">
                  <p:embed/>
                </p:oleObj>
              </mc:Choice>
              <mc:Fallback>
                <p:oleObj name="Equation" r:id="rId5" imgW="850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738" y="4841875"/>
                        <a:ext cx="207486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79003"/>
              </p:ext>
            </p:extLst>
          </p:nvPr>
        </p:nvGraphicFramePr>
        <p:xfrm>
          <a:off x="742950" y="5340350"/>
          <a:ext cx="22304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3" name="Equation" r:id="rId7" imgW="914400" imgH="215900" progId="Equation.3">
                  <p:embed/>
                </p:oleObj>
              </mc:Choice>
              <mc:Fallback>
                <p:oleObj name="Equation" r:id="rId7" imgW="914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950" y="5340350"/>
                        <a:ext cx="223043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84087"/>
              </p:ext>
            </p:extLst>
          </p:nvPr>
        </p:nvGraphicFramePr>
        <p:xfrm>
          <a:off x="3349625" y="5137944"/>
          <a:ext cx="11144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4" name="Equation" r:id="rId9" imgW="457200" imgH="190500" progId="Equation.3">
                  <p:embed/>
                </p:oleObj>
              </mc:Choice>
              <mc:Fallback>
                <p:oleObj name="Equation" r:id="rId9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9625" y="5137944"/>
                        <a:ext cx="111442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84059" y="5213350"/>
            <a:ext cx="508000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8823" y="5033385"/>
            <a:ext cx="3430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W </a:t>
            </a:r>
            <a:r>
              <a:rPr lang="en-US" sz="3200" dirty="0" smtClean="0"/>
              <a:t>is subspace of </a:t>
            </a:r>
            <a:r>
              <a:rPr lang="en-US" sz="3200" i="1" dirty="0" smtClean="0">
                <a:latin typeface="Times"/>
                <a:cs typeface="Times"/>
              </a:rPr>
              <a:t>V</a:t>
            </a:r>
            <a:endParaRPr lang="en-US" sz="32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5517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Subspace – </a:t>
            </a:r>
            <a:r>
              <a:rPr lang="en-US" dirty="0"/>
              <a:t>P</a:t>
            </a:r>
            <a:r>
              <a:rPr lang="en-US" dirty="0" smtClean="0"/>
              <a:t>lane in 3-D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sub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82" y="1393176"/>
            <a:ext cx="5363553" cy="475612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653766" y="3936005"/>
            <a:ext cx="1047024" cy="840405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19586" y="3918750"/>
            <a:ext cx="1055218" cy="641415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134515" y="3365828"/>
            <a:ext cx="566276" cy="57017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98446" y="3312823"/>
            <a:ext cx="1005125" cy="612405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07463" y="3914456"/>
            <a:ext cx="1471513" cy="9783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507475" y="3041828"/>
            <a:ext cx="163345" cy="87377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14221" y="3893389"/>
            <a:ext cx="190325" cy="10765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vectors are needed in a spanning set to generate a given subspace?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Fewer the better – </a:t>
            </a:r>
            <a:r>
              <a:rPr lang="en-US" dirty="0" err="1" smtClean="0">
                <a:solidFill>
                  <a:schemeClr val="accent1"/>
                </a:solidFill>
              </a:rPr>
              <a:t>minimises</a:t>
            </a:r>
            <a:r>
              <a:rPr lang="en-US" dirty="0" smtClean="0">
                <a:solidFill>
                  <a:schemeClr val="accent1"/>
                </a:solidFill>
              </a:rPr>
              <a:t> the representation of the space – all vectors generated using minimal set plus scalars</a:t>
            </a:r>
          </a:p>
          <a:p>
            <a:r>
              <a:rPr lang="en-US" dirty="0" smtClean="0"/>
              <a:t>Also – how easy is it to generate the representation for each vector in subspace?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Easier with good choice of spanning set.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(In)Dependence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85012" y="1726058"/>
            <a:ext cx="7473798" cy="634092"/>
            <a:chOff x="1085012" y="2157573"/>
            <a:chExt cx="7473798" cy="634092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143469"/>
                </p:ext>
              </p:extLst>
            </p:nvPr>
          </p:nvGraphicFramePr>
          <p:xfrm>
            <a:off x="1905204" y="2264025"/>
            <a:ext cx="2878137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0" name="Equation" r:id="rId3" imgW="1181100" imgH="215900" progId="Equation.3">
                    <p:embed/>
                  </p:oleObj>
                </mc:Choice>
                <mc:Fallback>
                  <p:oleObj name="Equation" r:id="rId3" imgW="1181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5204" y="2264025"/>
                          <a:ext cx="2878137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85012" y="2157573"/>
              <a:ext cx="7148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Set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6242" y="2206889"/>
              <a:ext cx="376256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</a:t>
              </a:r>
              <a:r>
                <a:rPr lang="en-US" sz="3200" dirty="0" smtClean="0"/>
                <a:t>s </a:t>
              </a:r>
              <a:r>
                <a:rPr lang="en-US" sz="3200" b="1" dirty="0" smtClean="0"/>
                <a:t>linearly dependent</a:t>
              </a:r>
              <a:endParaRPr lang="en-US" sz="32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22001" y="2650732"/>
            <a:ext cx="404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8112"/>
              </p:ext>
            </p:extLst>
          </p:nvPr>
        </p:nvGraphicFramePr>
        <p:xfrm>
          <a:off x="5038210" y="2468478"/>
          <a:ext cx="18573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5" imgW="762000" imgH="571500" progId="Equation.3">
                  <p:embed/>
                </p:oleObj>
              </mc:Choice>
              <mc:Fallback>
                <p:oleObj name="Equation" r:id="rId5" imgW="7620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8210" y="2468478"/>
                        <a:ext cx="185737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3945498" y="2884983"/>
            <a:ext cx="678132" cy="2958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09987"/>
              </p:ext>
            </p:extLst>
          </p:nvPr>
        </p:nvGraphicFramePr>
        <p:xfrm>
          <a:off x="1775091" y="2481548"/>
          <a:ext cx="17335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7" imgW="711200" imgH="482600" progId="Equation.3">
                  <p:embed/>
                </p:oleObj>
              </mc:Choice>
              <mc:Fallback>
                <p:oleObj name="Equation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5091" y="2481548"/>
                        <a:ext cx="1733550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6661" y="3895960"/>
            <a:ext cx="6556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.e. one vector can be written as linear</a:t>
            </a:r>
          </a:p>
          <a:p>
            <a:r>
              <a:rPr lang="en-US" sz="3200" dirty="0" smtClean="0"/>
              <a:t>combination of the others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2683" y="5326123"/>
            <a:ext cx="7148111" cy="584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Otherwise the set is </a:t>
            </a:r>
            <a:r>
              <a:rPr lang="en-US" sz="3200" b="1" dirty="0" smtClean="0"/>
              <a:t>linearly independent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407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and Dimension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8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034397" y="1713729"/>
            <a:ext cx="5536027" cy="4389120"/>
          </a:xfrm>
          <a:custGeom>
            <a:avLst/>
            <a:gdLst>
              <a:gd name="connsiteX0" fmla="*/ 2391959 w 5437390"/>
              <a:gd name="connsiteY0" fmla="*/ 184935 h 4130211"/>
              <a:gd name="connsiteX1" fmla="*/ 702792 w 5437390"/>
              <a:gd name="connsiteY1" fmla="*/ 394528 h 4130211"/>
              <a:gd name="connsiteX2" fmla="*/ 0 w 5437390"/>
              <a:gd name="connsiteY2" fmla="*/ 1652085 h 4130211"/>
              <a:gd name="connsiteX3" fmla="*/ 283583 w 5437390"/>
              <a:gd name="connsiteY3" fmla="*/ 2946629 h 4130211"/>
              <a:gd name="connsiteX4" fmla="*/ 1812464 w 5437390"/>
              <a:gd name="connsiteY4" fmla="*/ 2761694 h 4130211"/>
              <a:gd name="connsiteX5" fmla="*/ 2835827 w 5437390"/>
              <a:gd name="connsiteY5" fmla="*/ 4130211 h 4130211"/>
              <a:gd name="connsiteX6" fmla="*/ 4759257 w 5437390"/>
              <a:gd name="connsiteY6" fmla="*/ 3193208 h 4130211"/>
              <a:gd name="connsiteX7" fmla="*/ 5437390 w 5437390"/>
              <a:gd name="connsiteY7" fmla="*/ 1923322 h 4130211"/>
              <a:gd name="connsiteX8" fmla="*/ 4081125 w 5437390"/>
              <a:gd name="connsiteY8" fmla="*/ 1405505 h 4130211"/>
              <a:gd name="connsiteX9" fmla="*/ 4044136 w 5437390"/>
              <a:gd name="connsiteY9" fmla="*/ 0 h 4130211"/>
              <a:gd name="connsiteX10" fmla="*/ 3908509 w 5437390"/>
              <a:gd name="connsiteY10" fmla="*/ 0 h 4130211"/>
              <a:gd name="connsiteX11" fmla="*/ 2737190 w 5437390"/>
              <a:gd name="connsiteY11" fmla="*/ 147948 h 4130211"/>
              <a:gd name="connsiteX12" fmla="*/ 2391959 w 5437390"/>
              <a:gd name="connsiteY12" fmla="*/ 184935 h 4130211"/>
              <a:gd name="connsiteX0" fmla="*/ 2391959 w 5856599"/>
              <a:gd name="connsiteY0" fmla="*/ 184935 h 4130211"/>
              <a:gd name="connsiteX1" fmla="*/ 702792 w 5856599"/>
              <a:gd name="connsiteY1" fmla="*/ 394528 h 4130211"/>
              <a:gd name="connsiteX2" fmla="*/ 0 w 5856599"/>
              <a:gd name="connsiteY2" fmla="*/ 1652085 h 4130211"/>
              <a:gd name="connsiteX3" fmla="*/ 283583 w 5856599"/>
              <a:gd name="connsiteY3" fmla="*/ 2946629 h 4130211"/>
              <a:gd name="connsiteX4" fmla="*/ 1812464 w 5856599"/>
              <a:gd name="connsiteY4" fmla="*/ 2761694 h 4130211"/>
              <a:gd name="connsiteX5" fmla="*/ 2835827 w 5856599"/>
              <a:gd name="connsiteY5" fmla="*/ 4130211 h 4130211"/>
              <a:gd name="connsiteX6" fmla="*/ 4759257 w 5856599"/>
              <a:gd name="connsiteY6" fmla="*/ 3193208 h 4130211"/>
              <a:gd name="connsiteX7" fmla="*/ 5437390 w 5856599"/>
              <a:gd name="connsiteY7" fmla="*/ 1923322 h 4130211"/>
              <a:gd name="connsiteX8" fmla="*/ 5856599 w 5856599"/>
              <a:gd name="connsiteY8" fmla="*/ 86303 h 4130211"/>
              <a:gd name="connsiteX9" fmla="*/ 4044136 w 5856599"/>
              <a:gd name="connsiteY9" fmla="*/ 0 h 4130211"/>
              <a:gd name="connsiteX10" fmla="*/ 3908509 w 5856599"/>
              <a:gd name="connsiteY10" fmla="*/ 0 h 4130211"/>
              <a:gd name="connsiteX11" fmla="*/ 2737190 w 5856599"/>
              <a:gd name="connsiteY11" fmla="*/ 147948 h 4130211"/>
              <a:gd name="connsiteX12" fmla="*/ 2391959 w 5856599"/>
              <a:gd name="connsiteY12" fmla="*/ 184935 h 4130211"/>
              <a:gd name="connsiteX0" fmla="*/ 2391959 w 5856599"/>
              <a:gd name="connsiteY0" fmla="*/ 443844 h 4389120"/>
              <a:gd name="connsiteX1" fmla="*/ 702792 w 5856599"/>
              <a:gd name="connsiteY1" fmla="*/ 653437 h 4389120"/>
              <a:gd name="connsiteX2" fmla="*/ 0 w 5856599"/>
              <a:gd name="connsiteY2" fmla="*/ 1910994 h 4389120"/>
              <a:gd name="connsiteX3" fmla="*/ 283583 w 5856599"/>
              <a:gd name="connsiteY3" fmla="*/ 3205538 h 4389120"/>
              <a:gd name="connsiteX4" fmla="*/ 1812464 w 5856599"/>
              <a:gd name="connsiteY4" fmla="*/ 3020603 h 4389120"/>
              <a:gd name="connsiteX5" fmla="*/ 2835827 w 5856599"/>
              <a:gd name="connsiteY5" fmla="*/ 4389120 h 4389120"/>
              <a:gd name="connsiteX6" fmla="*/ 4759257 w 5856599"/>
              <a:gd name="connsiteY6" fmla="*/ 3452117 h 4389120"/>
              <a:gd name="connsiteX7" fmla="*/ 5437390 w 5856599"/>
              <a:gd name="connsiteY7" fmla="*/ 2182231 h 4389120"/>
              <a:gd name="connsiteX8" fmla="*/ 5856599 w 5856599"/>
              <a:gd name="connsiteY8" fmla="*/ 345212 h 4389120"/>
              <a:gd name="connsiteX9" fmla="*/ 4044136 w 5856599"/>
              <a:gd name="connsiteY9" fmla="*/ 258909 h 4389120"/>
              <a:gd name="connsiteX10" fmla="*/ 3908509 w 5856599"/>
              <a:gd name="connsiteY10" fmla="*/ 258909 h 4389120"/>
              <a:gd name="connsiteX11" fmla="*/ 2700201 w 5856599"/>
              <a:gd name="connsiteY11" fmla="*/ 0 h 4389120"/>
              <a:gd name="connsiteX12" fmla="*/ 2391959 w 5856599"/>
              <a:gd name="connsiteY12" fmla="*/ 443844 h 4389120"/>
              <a:gd name="connsiteX0" fmla="*/ 1417914 w 5856599"/>
              <a:gd name="connsiteY0" fmla="*/ 110961 h 4389120"/>
              <a:gd name="connsiteX1" fmla="*/ 702792 w 5856599"/>
              <a:gd name="connsiteY1" fmla="*/ 653437 h 4389120"/>
              <a:gd name="connsiteX2" fmla="*/ 0 w 5856599"/>
              <a:gd name="connsiteY2" fmla="*/ 1910994 h 4389120"/>
              <a:gd name="connsiteX3" fmla="*/ 283583 w 5856599"/>
              <a:gd name="connsiteY3" fmla="*/ 3205538 h 4389120"/>
              <a:gd name="connsiteX4" fmla="*/ 1812464 w 5856599"/>
              <a:gd name="connsiteY4" fmla="*/ 3020603 h 4389120"/>
              <a:gd name="connsiteX5" fmla="*/ 2835827 w 5856599"/>
              <a:gd name="connsiteY5" fmla="*/ 4389120 h 4389120"/>
              <a:gd name="connsiteX6" fmla="*/ 4759257 w 5856599"/>
              <a:gd name="connsiteY6" fmla="*/ 3452117 h 4389120"/>
              <a:gd name="connsiteX7" fmla="*/ 5437390 w 5856599"/>
              <a:gd name="connsiteY7" fmla="*/ 2182231 h 4389120"/>
              <a:gd name="connsiteX8" fmla="*/ 5856599 w 5856599"/>
              <a:gd name="connsiteY8" fmla="*/ 345212 h 4389120"/>
              <a:gd name="connsiteX9" fmla="*/ 4044136 w 5856599"/>
              <a:gd name="connsiteY9" fmla="*/ 258909 h 4389120"/>
              <a:gd name="connsiteX10" fmla="*/ 3908509 w 5856599"/>
              <a:gd name="connsiteY10" fmla="*/ 258909 h 4389120"/>
              <a:gd name="connsiteX11" fmla="*/ 2700201 w 5856599"/>
              <a:gd name="connsiteY11" fmla="*/ 0 h 4389120"/>
              <a:gd name="connsiteX12" fmla="*/ 1417914 w 5856599"/>
              <a:gd name="connsiteY12" fmla="*/ 110961 h 4389120"/>
              <a:gd name="connsiteX0" fmla="*/ 1417914 w 5856599"/>
              <a:gd name="connsiteY0" fmla="*/ 110961 h 4389120"/>
              <a:gd name="connsiteX1" fmla="*/ 702792 w 5856599"/>
              <a:gd name="connsiteY1" fmla="*/ 653437 h 4389120"/>
              <a:gd name="connsiteX2" fmla="*/ 0 w 5856599"/>
              <a:gd name="connsiteY2" fmla="*/ 1910994 h 4389120"/>
              <a:gd name="connsiteX3" fmla="*/ 283583 w 5856599"/>
              <a:gd name="connsiteY3" fmla="*/ 3205538 h 4389120"/>
              <a:gd name="connsiteX4" fmla="*/ 1615189 w 5856599"/>
              <a:gd name="connsiteY4" fmla="*/ 3378143 h 4389120"/>
              <a:gd name="connsiteX5" fmla="*/ 2835827 w 5856599"/>
              <a:gd name="connsiteY5" fmla="*/ 4389120 h 4389120"/>
              <a:gd name="connsiteX6" fmla="*/ 4759257 w 5856599"/>
              <a:gd name="connsiteY6" fmla="*/ 3452117 h 4389120"/>
              <a:gd name="connsiteX7" fmla="*/ 5437390 w 5856599"/>
              <a:gd name="connsiteY7" fmla="*/ 2182231 h 4389120"/>
              <a:gd name="connsiteX8" fmla="*/ 5856599 w 5856599"/>
              <a:gd name="connsiteY8" fmla="*/ 345212 h 4389120"/>
              <a:gd name="connsiteX9" fmla="*/ 4044136 w 5856599"/>
              <a:gd name="connsiteY9" fmla="*/ 258909 h 4389120"/>
              <a:gd name="connsiteX10" fmla="*/ 3908509 w 5856599"/>
              <a:gd name="connsiteY10" fmla="*/ 258909 h 4389120"/>
              <a:gd name="connsiteX11" fmla="*/ 2700201 w 5856599"/>
              <a:gd name="connsiteY11" fmla="*/ 0 h 4389120"/>
              <a:gd name="connsiteX12" fmla="*/ 1417914 w 5856599"/>
              <a:gd name="connsiteY12" fmla="*/ 110961 h 4389120"/>
              <a:gd name="connsiteX0" fmla="*/ 1417914 w 5536027"/>
              <a:gd name="connsiteY0" fmla="*/ 110961 h 4389120"/>
              <a:gd name="connsiteX1" fmla="*/ 702792 w 5536027"/>
              <a:gd name="connsiteY1" fmla="*/ 653437 h 4389120"/>
              <a:gd name="connsiteX2" fmla="*/ 0 w 5536027"/>
              <a:gd name="connsiteY2" fmla="*/ 1910994 h 4389120"/>
              <a:gd name="connsiteX3" fmla="*/ 283583 w 5536027"/>
              <a:gd name="connsiteY3" fmla="*/ 3205538 h 4389120"/>
              <a:gd name="connsiteX4" fmla="*/ 1615189 w 5536027"/>
              <a:gd name="connsiteY4" fmla="*/ 3378143 h 4389120"/>
              <a:gd name="connsiteX5" fmla="*/ 2835827 w 5536027"/>
              <a:gd name="connsiteY5" fmla="*/ 4389120 h 4389120"/>
              <a:gd name="connsiteX6" fmla="*/ 4759257 w 5536027"/>
              <a:gd name="connsiteY6" fmla="*/ 3452117 h 4389120"/>
              <a:gd name="connsiteX7" fmla="*/ 5437390 w 5536027"/>
              <a:gd name="connsiteY7" fmla="*/ 2182231 h 4389120"/>
              <a:gd name="connsiteX8" fmla="*/ 5536027 w 5536027"/>
              <a:gd name="connsiteY8" fmla="*/ 678095 h 4389120"/>
              <a:gd name="connsiteX9" fmla="*/ 4044136 w 5536027"/>
              <a:gd name="connsiteY9" fmla="*/ 258909 h 4389120"/>
              <a:gd name="connsiteX10" fmla="*/ 3908509 w 5536027"/>
              <a:gd name="connsiteY10" fmla="*/ 258909 h 4389120"/>
              <a:gd name="connsiteX11" fmla="*/ 2700201 w 5536027"/>
              <a:gd name="connsiteY11" fmla="*/ 0 h 4389120"/>
              <a:gd name="connsiteX12" fmla="*/ 1417914 w 5536027"/>
              <a:gd name="connsiteY12" fmla="*/ 110961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36027" h="4389120">
                <a:moveTo>
                  <a:pt x="1417914" y="110961"/>
                </a:moveTo>
                <a:lnTo>
                  <a:pt x="702792" y="653437"/>
                </a:lnTo>
                <a:lnTo>
                  <a:pt x="0" y="1910994"/>
                </a:lnTo>
                <a:lnTo>
                  <a:pt x="283583" y="3205538"/>
                </a:lnTo>
                <a:lnTo>
                  <a:pt x="1615189" y="3378143"/>
                </a:lnTo>
                <a:lnTo>
                  <a:pt x="2835827" y="4389120"/>
                </a:lnTo>
                <a:lnTo>
                  <a:pt x="4759257" y="3452117"/>
                </a:lnTo>
                <a:lnTo>
                  <a:pt x="5437390" y="2182231"/>
                </a:lnTo>
                <a:lnTo>
                  <a:pt x="5536027" y="678095"/>
                </a:lnTo>
                <a:lnTo>
                  <a:pt x="4044136" y="258909"/>
                </a:lnTo>
                <a:lnTo>
                  <a:pt x="3908509" y="258909"/>
                </a:lnTo>
                <a:lnTo>
                  <a:pt x="2700201" y="0"/>
                </a:lnTo>
                <a:lnTo>
                  <a:pt x="1417914" y="110961"/>
                </a:lnTo>
                <a:close/>
              </a:path>
            </a:pathLst>
          </a:custGeom>
          <a:solidFill>
            <a:srgbClr val="B9CDE5">
              <a:alpha val="60000"/>
            </a:srgb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08509" y="2737035"/>
            <a:ext cx="912396" cy="1171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20905" y="3106905"/>
            <a:ext cx="1639848" cy="78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33235" y="3883631"/>
            <a:ext cx="1380924" cy="36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84326" y="3932947"/>
            <a:ext cx="624250" cy="76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218047" y="1632904"/>
            <a:ext cx="1869622" cy="3762779"/>
            <a:chOff x="3218047" y="1632904"/>
            <a:chExt cx="1869622" cy="3762779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4614398" y="1632904"/>
              <a:ext cx="473271" cy="3762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18047" y="3888084"/>
              <a:ext cx="1594973" cy="7476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V="1">
            <a:off x="4808576" y="2428811"/>
            <a:ext cx="172615" cy="149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821458" y="2302065"/>
            <a:ext cx="1179322" cy="2063921"/>
            <a:chOff x="3821458" y="2302065"/>
            <a:chExt cx="1179322" cy="2063921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912175" y="2302065"/>
              <a:ext cx="1088605" cy="4422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821458" y="2767014"/>
              <a:ext cx="90717" cy="15989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156901" y="4172977"/>
            <a:ext cx="583702" cy="536413"/>
            <a:chOff x="4156901" y="4172977"/>
            <a:chExt cx="583702" cy="536413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172677" y="4172977"/>
              <a:ext cx="86767" cy="52063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156901" y="4409630"/>
              <a:ext cx="583702" cy="29976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709052" y="3234254"/>
            <a:ext cx="1546020" cy="1317368"/>
            <a:chOff x="4709052" y="3234254"/>
            <a:chExt cx="1546020" cy="1317368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184081" y="3234254"/>
              <a:ext cx="70991" cy="646851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709052" y="3881105"/>
              <a:ext cx="1475029" cy="670517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789099" y="4672687"/>
            <a:ext cx="6166672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Linearly independent set : </a:t>
            </a:r>
            <a:r>
              <a:rPr lang="en-US" sz="3200" b="1" dirty="0" smtClean="0">
                <a:solidFill>
                  <a:srgbClr val="FF0000"/>
                </a:solidFill>
              </a:rPr>
              <a:t>basis set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6686" y="5338452"/>
            <a:ext cx="766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 of vectors in basis : </a:t>
            </a:r>
            <a:r>
              <a:rPr lang="en-US" sz="2800" b="1" dirty="0" smtClean="0"/>
              <a:t>dimension</a:t>
            </a:r>
            <a:r>
              <a:rPr lang="en-US" sz="2800" dirty="0" smtClean="0"/>
              <a:t> of subspace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6766697" y="2311309"/>
            <a:ext cx="7898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Lucida Grande"/>
                <a:ea typeface="Lucida Grande"/>
                <a:cs typeface="Lucida Grande"/>
              </a:rPr>
              <a:t>Ω</a:t>
            </a:r>
            <a:endParaRPr lang="en-US" sz="3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51627" y="2145652"/>
            <a:ext cx="4890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4560" y="1601350"/>
            <a:ext cx="138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Spanning set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811594" y="2453300"/>
            <a:ext cx="1640674" cy="1443582"/>
            <a:chOff x="4811594" y="2453300"/>
            <a:chExt cx="1640674" cy="1443582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4811594" y="2453300"/>
              <a:ext cx="173533" cy="14278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819482" y="3115928"/>
              <a:ext cx="1632786" cy="7809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vector represented by linear combination of basis set.</a:t>
            </a:r>
          </a:p>
          <a:p>
            <a:r>
              <a:rPr lang="en-US" dirty="0" smtClean="0"/>
              <a:t>Weights in linear combination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coordinates</a:t>
            </a:r>
            <a:r>
              <a:rPr lang="en-US" dirty="0" smtClean="0">
                <a:sym typeface="Wingdings"/>
              </a:rPr>
              <a:t> of the vector </a:t>
            </a:r>
            <a:r>
              <a:rPr lang="en-US" dirty="0" err="1" smtClean="0">
                <a:sym typeface="Wingdings"/>
              </a:rPr>
              <a:t>w.r.t</a:t>
            </a:r>
            <a:r>
              <a:rPr lang="en-US" dirty="0" smtClean="0">
                <a:sym typeface="Wingdings"/>
              </a:rPr>
              <a:t> the basis set.</a:t>
            </a:r>
          </a:p>
          <a:p>
            <a:r>
              <a:rPr lang="en-US" dirty="0" smtClean="0">
                <a:sym typeface="Wingdings"/>
              </a:rPr>
              <a:t>Q : How do we determine weights for given vector?</a:t>
            </a:r>
          </a:p>
          <a:p>
            <a:r>
              <a:rPr lang="en-US" dirty="0" smtClean="0">
                <a:sym typeface="Wingdings"/>
              </a:rPr>
              <a:t>A : Solve linear equations given by: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 : vector spaces, span and basis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8221"/>
              </p:ext>
            </p:extLst>
          </p:nvPr>
        </p:nvGraphicFramePr>
        <p:xfrm>
          <a:off x="6847521" y="4591585"/>
          <a:ext cx="16414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3" imgW="673100" imgH="457200" progId="Equation.3">
                  <p:embed/>
                </p:oleObj>
              </mc:Choice>
              <mc:Fallback>
                <p:oleObj name="Equation" r:id="rId3" imgW="67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7521" y="4591585"/>
                        <a:ext cx="1641475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0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14313</TotalTime>
  <Words>412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COMS10003 MMCS : Linear Algebra</vt:lpstr>
      <vt:lpstr>Menu</vt:lpstr>
      <vt:lpstr>Linear Combinations and Span</vt:lpstr>
      <vt:lpstr>Vector Spaces and Subspaces</vt:lpstr>
      <vt:lpstr>Subspace – Plane in 3-D</vt:lpstr>
      <vt:lpstr>Minimal Representations</vt:lpstr>
      <vt:lpstr>Linear (In)Dependence</vt:lpstr>
      <vt:lpstr>Basis and Dimension</vt:lpstr>
      <vt:lpstr>Coordinates</vt:lpstr>
      <vt:lpstr>Orthonormal Basis</vt:lpstr>
      <vt:lpstr>Projections onto Subspaces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174</cp:revision>
  <cp:lastPrinted>2015-03-17T13:39:08Z</cp:lastPrinted>
  <dcterms:created xsi:type="dcterms:W3CDTF">2013-12-07T19:44:24Z</dcterms:created>
  <dcterms:modified xsi:type="dcterms:W3CDTF">2015-03-17T13:39:34Z</dcterms:modified>
</cp:coreProperties>
</file>