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Microsoft_Equation1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Microsoft_Equation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2" r:id="rId19"/>
    <p:sldId id="289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6" autoAdjust="0"/>
  </p:normalViewPr>
  <p:slideViewPr>
    <p:cSldViewPr snapToGrid="0">
      <p:cViewPr>
        <p:scale>
          <a:sx n="152" d="100"/>
          <a:sy n="152" d="100"/>
        </p:scale>
        <p:origin x="-41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2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oleObject" Target="../embeddings/Microsoft_Equation2.bin"/><Relationship Id="rId13" Type="http://schemas.openxmlformats.org/officeDocument/2006/relationships/image" Target="../media/image3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9.emf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31.bin"/><Relationship Id="rId10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9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40.bin"/><Relationship Id="rId18" Type="http://schemas.openxmlformats.org/officeDocument/2006/relationships/image" Target="../media/image4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1.emf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4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5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15" Type="http://schemas.openxmlformats.org/officeDocument/2006/relationships/oleObject" Target="../embeddings/oleObject56.bin"/><Relationship Id="rId16" Type="http://schemas.openxmlformats.org/officeDocument/2006/relationships/image" Target="../media/image58.emf"/><Relationship Id="rId17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COMS10003 MMCS : Linear Algebra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6496"/>
            <a:ext cx="6400800" cy="7152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Matrices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88452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Again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238520"/>
              </p:ext>
            </p:extLst>
          </p:nvPr>
        </p:nvGraphicFramePr>
        <p:xfrm>
          <a:off x="1128888" y="1706034"/>
          <a:ext cx="6783917" cy="299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2908300" imgH="1282700" progId="Equation.3">
                  <p:embed/>
                </p:oleObj>
              </mc:Choice>
              <mc:Fallback>
                <p:oleObj name="Equation" r:id="rId3" imgW="29083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888" y="1706034"/>
                        <a:ext cx="6783917" cy="2991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38777" y="4374443"/>
            <a:ext cx="2281068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olumn vector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8178" y="4357511"/>
            <a:ext cx="1764551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ow vector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260454" y="3386667"/>
            <a:ext cx="799768" cy="970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2540000" y="3344333"/>
            <a:ext cx="1239311" cy="103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8001" y="5362223"/>
            <a:ext cx="1338828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1260454" y="4880731"/>
            <a:ext cx="475213" cy="43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3118556" y="4897663"/>
            <a:ext cx="660755" cy="450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556" y="1735667"/>
            <a:ext cx="191673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ot product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439333" y="2258887"/>
            <a:ext cx="97591" cy="775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Combinations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653884"/>
              </p:ext>
            </p:extLst>
          </p:nvPr>
        </p:nvGraphicFramePr>
        <p:xfrm>
          <a:off x="2867018" y="1569157"/>
          <a:ext cx="4916488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3" imgW="2006600" imgH="1003300" progId="Equation.3">
                  <p:embed/>
                </p:oleObj>
              </mc:Choice>
              <mc:Fallback>
                <p:oleObj name="Equation" r:id="rId3" imgW="2006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7018" y="1569157"/>
                        <a:ext cx="4916488" cy="245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8214" y="3541888"/>
            <a:ext cx="4110988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olumn vectors – columns of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3215" y="3146779"/>
            <a:ext cx="338667" cy="36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8946" y="5260621"/>
            <a:ext cx="4997800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inear combination of column vectors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51107" y="3132667"/>
            <a:ext cx="2413000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57107" y="1693332"/>
            <a:ext cx="6963481" cy="3566056"/>
            <a:chOff x="691444" y="1693332"/>
            <a:chExt cx="6963481" cy="356605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981404"/>
                </p:ext>
              </p:extLst>
            </p:nvPr>
          </p:nvGraphicFramePr>
          <p:xfrm>
            <a:off x="2395538" y="4138613"/>
            <a:ext cx="52593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7" name="Equation" r:id="rId5" imgW="2146300" imgH="457200" progId="Equation.3">
                    <p:embed/>
                  </p:oleObj>
                </mc:Choice>
                <mc:Fallback>
                  <p:oleObj name="Equation" r:id="rId5" imgW="21463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95538" y="4138613"/>
                          <a:ext cx="5259387" cy="1120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3443111" y="2540000"/>
              <a:ext cx="2525889" cy="508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91111" y="1693333"/>
              <a:ext cx="550333" cy="2243667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445" y="1721556"/>
              <a:ext cx="1916736" cy="52322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dirty="0" smtClean="0"/>
                <a:t>ot product</a:t>
              </a:r>
              <a:endParaRPr lang="en-US" sz="2800" dirty="0"/>
            </a:p>
          </p:txBody>
        </p:sp>
        <p:cxnSp>
          <p:nvCxnSpPr>
            <p:cNvPr id="25" name="Elbow Connector 24"/>
            <p:cNvCxnSpPr>
              <a:stCxn id="21" idx="0"/>
            </p:cNvCxnSpPr>
            <p:nvPr/>
          </p:nvCxnSpPr>
          <p:spPr>
            <a:xfrm rot="16200000" flipV="1">
              <a:off x="3446640" y="1280584"/>
              <a:ext cx="423333" cy="2095500"/>
            </a:xfrm>
            <a:prstGeom prst="bentConnector2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0"/>
            </p:cNvCxnSpPr>
            <p:nvPr/>
          </p:nvCxnSpPr>
          <p:spPr>
            <a:xfrm rot="16200000" flipH="1" flipV="1">
              <a:off x="4610805" y="-321029"/>
              <a:ext cx="141111" cy="4169834"/>
            </a:xfrm>
            <a:prstGeom prst="bentConnector4">
              <a:avLst>
                <a:gd name="adj1" fmla="val -162000"/>
                <a:gd name="adj2" fmla="val 53299"/>
              </a:avLst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3" idx="1"/>
            </p:cNvCxnSpPr>
            <p:nvPr/>
          </p:nvCxnSpPr>
          <p:spPr>
            <a:xfrm rot="10800000" flipH="1" flipV="1">
              <a:off x="691444" y="1983165"/>
              <a:ext cx="1396999" cy="2701723"/>
            </a:xfrm>
            <a:prstGeom prst="bentConnector4">
              <a:avLst>
                <a:gd name="adj1" fmla="val -16364"/>
                <a:gd name="adj2" fmla="val 100282"/>
              </a:avLst>
            </a:prstGeom>
            <a:ln>
              <a:solidFill>
                <a:schemeClr val="accent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21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4999"/>
              </p:ext>
            </p:extLst>
          </p:nvPr>
        </p:nvGraphicFramePr>
        <p:xfrm>
          <a:off x="1173868" y="1815221"/>
          <a:ext cx="45180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3" imgW="1460500" imgH="889000" progId="Equation.3">
                  <p:embed/>
                </p:oleObj>
              </mc:Choice>
              <mc:Fallback>
                <p:oleObj name="Equation" r:id="rId3" imgW="1460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868" y="1815221"/>
                        <a:ext cx="451802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40694"/>
              </p:ext>
            </p:extLst>
          </p:nvPr>
        </p:nvGraphicFramePr>
        <p:xfrm>
          <a:off x="6462713" y="2895600"/>
          <a:ext cx="13350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5" imgW="431800" imgH="190500" progId="Equation.3">
                  <p:embed/>
                </p:oleObj>
              </mc:Choice>
              <mc:Fallback>
                <p:oleObj name="Equation" r:id="rId5" imgW="4318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2713" y="2895600"/>
                        <a:ext cx="13350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5001" y="4953000"/>
            <a:ext cx="7633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of square and diagonal matrix – only main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iagonal terms are non-zero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3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and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28633"/>
              </p:ext>
            </p:extLst>
          </p:nvPr>
        </p:nvGraphicFramePr>
        <p:xfrm>
          <a:off x="1776413" y="1679575"/>
          <a:ext cx="54133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3" imgW="2679700" imgH="812800" progId="Equation.3">
                  <p:embed/>
                </p:oleObj>
              </mc:Choice>
              <mc:Fallback>
                <p:oleObj name="Equation" r:id="rId3" imgW="26797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6413" y="1679575"/>
                        <a:ext cx="5413375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89661" y="3515606"/>
            <a:ext cx="4690706" cy="1385887"/>
            <a:chOff x="489661" y="3515606"/>
            <a:chExt cx="4690706" cy="1385887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242553"/>
                </p:ext>
              </p:extLst>
            </p:nvPr>
          </p:nvGraphicFramePr>
          <p:xfrm>
            <a:off x="2203804" y="3515606"/>
            <a:ext cx="2976563" cy="138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" name="Equation" r:id="rId5" imgW="1473200" imgH="685800" progId="Equation.3">
                    <p:embed/>
                  </p:oleObj>
                </mc:Choice>
                <mc:Fallback>
                  <p:oleObj name="Equation" r:id="rId5" imgW="1473200" imgH="685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3804" y="3515606"/>
                          <a:ext cx="2976563" cy="1385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94692"/>
                </p:ext>
              </p:extLst>
            </p:nvPr>
          </p:nvGraphicFramePr>
          <p:xfrm>
            <a:off x="489661" y="3824112"/>
            <a:ext cx="1165505" cy="1000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1" name="Equation" r:id="rId7" imgW="177800" imgH="152400" progId="Equation.3">
                    <p:embed/>
                  </p:oleObj>
                </mc:Choice>
                <mc:Fallback>
                  <p:oleObj name="Equation" r:id="rId7" imgW="1778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9661" y="3824112"/>
                          <a:ext cx="1165505" cy="1000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124221" y="3527778"/>
            <a:ext cx="2167981" cy="1384995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Simultaneous</a:t>
            </a:r>
          </a:p>
          <a:p>
            <a:r>
              <a:rPr lang="en-US" sz="2800" dirty="0" smtClean="0"/>
              <a:t>linear</a:t>
            </a:r>
          </a:p>
          <a:p>
            <a:r>
              <a:rPr lang="en-US" sz="2800" dirty="0" smtClean="0"/>
              <a:t>equations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5" y="5390447"/>
            <a:ext cx="8186481" cy="527755"/>
            <a:chOff x="381005" y="5715000"/>
            <a:chExt cx="8186481" cy="527755"/>
          </a:xfrm>
        </p:grpSpPr>
        <p:sp>
          <p:nvSpPr>
            <p:cNvPr id="12" name="TextBox 11"/>
            <p:cNvSpPr txBox="1"/>
            <p:nvPr/>
          </p:nvSpPr>
          <p:spPr>
            <a:xfrm>
              <a:off x="381005" y="5715000"/>
              <a:ext cx="818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Find values of                which satisfy all three equations</a:t>
              </a:r>
              <a:endParaRPr lang="en-US" sz="28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013548"/>
                </p:ext>
              </p:extLst>
            </p:nvPr>
          </p:nvGraphicFramePr>
          <p:xfrm>
            <a:off x="2612672" y="5807780"/>
            <a:ext cx="105251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2" name="Equation" r:id="rId9" imgW="520700" imgH="215900" progId="Equation.3">
                    <p:embed/>
                  </p:oleObj>
                </mc:Choice>
                <mc:Fallback>
                  <p:oleObj name="Equation" r:id="rId9" imgW="520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12672" y="5807780"/>
                          <a:ext cx="1052513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930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Rank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74512" y="3046896"/>
            <a:ext cx="7693377" cy="830997"/>
            <a:chOff x="674512" y="2963336"/>
            <a:chExt cx="7693377" cy="830997"/>
          </a:xfrm>
        </p:grpSpPr>
        <p:sp>
          <p:nvSpPr>
            <p:cNvPr id="13" name="Right Arrow 12"/>
            <p:cNvSpPr/>
            <p:nvPr/>
          </p:nvSpPr>
          <p:spPr>
            <a:xfrm>
              <a:off x="674512" y="3073399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75555" y="2963336"/>
              <a:ext cx="6392334" cy="830997"/>
              <a:chOff x="1975555" y="3189112"/>
              <a:chExt cx="6392334" cy="83099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975555" y="3189112"/>
                <a:ext cx="6392334" cy="830997"/>
                <a:chOff x="2144889" y="3866444"/>
                <a:chExt cx="6392334" cy="830997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2144889" y="3866444"/>
                  <a:ext cx="6392334" cy="830997"/>
                </a:xfrm>
                <a:prstGeom prst="rect">
                  <a:avLst/>
                </a:prstGeom>
                <a:noFill/>
                <a:ln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If      exists, then     must lie in the vector space spanned by the columns of </a:t>
                  </a:r>
                  <a:r>
                    <a:rPr lang="en-US" sz="2400" i="1" dirty="0" smtClean="0">
                      <a:latin typeface="Times New Roman"/>
                      <a:cs typeface="Times New Roman"/>
                    </a:rPr>
                    <a:t>A – </a:t>
                  </a:r>
                  <a:r>
                    <a:rPr lang="en-US" sz="2400" b="1" i="1" dirty="0" smtClean="0">
                      <a:latin typeface="Times New Roman"/>
                      <a:cs typeface="Times New Roman"/>
                    </a:rPr>
                    <a:t>column space</a:t>
                  </a:r>
                  <a:endParaRPr lang="en-US" sz="2400" b="1" dirty="0"/>
                </a:p>
              </p:txBody>
            </p:sp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2044883"/>
                    </p:ext>
                  </p:extLst>
                </p:nvPr>
              </p:nvGraphicFramePr>
              <p:xfrm>
                <a:off x="2481796" y="3979333"/>
                <a:ext cx="296333" cy="296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41" name="Equation" r:id="rId3" imgW="127000" imgH="127000" progId="Equation.3">
                        <p:embed/>
                      </p:oleObj>
                    </mc:Choice>
                    <mc:Fallback>
                      <p:oleObj name="Equation" r:id="rId3" imgW="127000" imgH="1270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81796" y="3979333"/>
                              <a:ext cx="296333" cy="29633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5538837"/>
                  </p:ext>
                </p:extLst>
              </p:nvPr>
            </p:nvGraphicFramePr>
            <p:xfrm>
              <a:off x="4107745" y="3231799"/>
              <a:ext cx="307606" cy="3919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" name="Equation" r:id="rId5" imgW="139700" imgH="177800" progId="Equation.3">
                      <p:embed/>
                    </p:oleObj>
                  </mc:Choice>
                  <mc:Fallback>
                    <p:oleObj name="Equation" r:id="rId5" imgW="1397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107745" y="3231799"/>
                            <a:ext cx="307606" cy="3919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" name="Group 25"/>
          <p:cNvGrpSpPr/>
          <p:nvPr/>
        </p:nvGrpSpPr>
        <p:grpSpPr>
          <a:xfrm>
            <a:off x="733776" y="4162229"/>
            <a:ext cx="8099780" cy="1200328"/>
            <a:chOff x="733776" y="4402669"/>
            <a:chExt cx="8099780" cy="1200328"/>
          </a:xfrm>
        </p:grpSpPr>
        <p:sp>
          <p:nvSpPr>
            <p:cNvPr id="18" name="TextBox 17"/>
            <p:cNvSpPr txBox="1"/>
            <p:nvPr/>
          </p:nvSpPr>
          <p:spPr>
            <a:xfrm>
              <a:off x="733776" y="4402669"/>
              <a:ext cx="8099780" cy="1200328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cs typeface="Times New Roman"/>
                </a:rPr>
                <a:t>If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A</a:t>
              </a:r>
              <a:r>
                <a:rPr lang="en-US" sz="2400" dirty="0" smtClean="0">
                  <a:cs typeface="Times New Roman"/>
                </a:rPr>
                <a:t> is a square matrix and its columns are linearly independent, </a:t>
              </a:r>
              <a:r>
                <a:rPr lang="en-US" sz="2400" dirty="0" smtClean="0">
                  <a:cs typeface="Times New Roman"/>
                </a:rPr>
                <a:t>then only one     exists </a:t>
              </a:r>
              <a:r>
                <a:rPr lang="en-US" sz="2400" dirty="0" smtClean="0">
                  <a:cs typeface="Times New Roman"/>
                </a:rPr>
                <a:t>since     must be in the space </a:t>
              </a:r>
              <a:r>
                <a:rPr lang="en-US" sz="2400" dirty="0" smtClean="0">
                  <a:cs typeface="Times New Roman"/>
                </a:rPr>
                <a:t>with basis given by the columns </a:t>
              </a:r>
              <a:r>
                <a:rPr lang="en-US" sz="2400" dirty="0" smtClean="0">
                  <a:cs typeface="Times New Roman"/>
                </a:rPr>
                <a:t>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A</a:t>
              </a:r>
              <a:r>
                <a:rPr lang="en-US" sz="2400" dirty="0" smtClean="0">
                  <a:cs typeface="Times New Roman"/>
                </a:rPr>
                <a:t> – it has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n</a:t>
              </a:r>
              <a:r>
                <a:rPr lang="en-US" sz="2400" dirty="0" smtClean="0">
                  <a:cs typeface="Times New Roman"/>
                </a:rPr>
                <a:t> dimensions </a:t>
              </a:r>
              <a:endParaRPr lang="en-US" sz="2400" dirty="0">
                <a:cs typeface="Times New Roman"/>
              </a:endParaRP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791292"/>
                </p:ext>
              </p:extLst>
            </p:nvPr>
          </p:nvGraphicFramePr>
          <p:xfrm>
            <a:off x="2587793" y="4879623"/>
            <a:ext cx="296333" cy="296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" name="Equation" r:id="rId7" imgW="127000" imgH="127000" progId="Equation.3">
                    <p:embed/>
                  </p:oleObj>
                </mc:Choice>
                <mc:Fallback>
                  <p:oleObj name="Equation" r:id="rId7" imgW="1270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7793" y="4879623"/>
                          <a:ext cx="296333" cy="2963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271692"/>
                </p:ext>
              </p:extLst>
            </p:nvPr>
          </p:nvGraphicFramePr>
          <p:xfrm>
            <a:off x="4314781" y="4820600"/>
            <a:ext cx="307606" cy="391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4" name="Equation" r:id="rId9" imgW="139700" imgH="177800" progId="Equation.3">
                    <p:embed/>
                  </p:oleObj>
                </mc:Choice>
                <mc:Fallback>
                  <p:oleObj name="Equation" r:id="rId9" imgW="139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4781" y="4820600"/>
                          <a:ext cx="307606" cy="3919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1227666" y="5616223"/>
            <a:ext cx="6963039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 of independent columns – </a:t>
            </a:r>
            <a:r>
              <a:rPr lang="en-US" sz="2800" b="1" dirty="0" smtClean="0"/>
              <a:t>RANK</a:t>
            </a:r>
            <a:r>
              <a:rPr lang="en-US" sz="2800" dirty="0" smtClean="0"/>
              <a:t> of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8866" y="1323083"/>
            <a:ext cx="6244753" cy="1554287"/>
            <a:chOff x="1108046" y="1331439"/>
            <a:chExt cx="6244753" cy="1554287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533688"/>
                </p:ext>
              </p:extLst>
            </p:nvPr>
          </p:nvGraphicFramePr>
          <p:xfrm>
            <a:off x="1108046" y="1726947"/>
            <a:ext cx="1782944" cy="769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5" name="Equation" r:id="rId10" imgW="469900" imgH="203200" progId="Equation.3">
                    <p:embed/>
                  </p:oleObj>
                </mc:Choice>
                <mc:Fallback>
                  <p:oleObj name="Equation" r:id="rId10" imgW="469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08046" y="1726947"/>
                          <a:ext cx="1782944" cy="7692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Arrow 7"/>
            <p:cNvSpPr/>
            <p:nvPr/>
          </p:nvSpPr>
          <p:spPr>
            <a:xfrm>
              <a:off x="3559712" y="1862668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582861"/>
                </p:ext>
              </p:extLst>
            </p:nvPr>
          </p:nvGraphicFramePr>
          <p:xfrm>
            <a:off x="5107229" y="1331439"/>
            <a:ext cx="2245570" cy="1554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" name="Equation" r:id="rId12" imgW="660400" imgH="457200" progId="Equation.3">
                    <p:embed/>
                  </p:oleObj>
                </mc:Choice>
                <mc:Fallback>
                  <p:oleObj name="Equation" r:id="rId12" imgW="660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07229" y="1331439"/>
                          <a:ext cx="2245570" cy="1554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989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and Out of Column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01675" y="2179510"/>
            <a:ext cx="7842654" cy="3516328"/>
          </a:xfrm>
          <a:custGeom>
            <a:avLst/>
            <a:gdLst>
              <a:gd name="T0" fmla="*/ 2256 w 4272"/>
              <a:gd name="T1" fmla="*/ 0 h 1661"/>
              <a:gd name="T2" fmla="*/ 0 w 4272"/>
              <a:gd name="T3" fmla="*/ 787 h 1661"/>
              <a:gd name="T4" fmla="*/ 2140 w 4272"/>
              <a:gd name="T5" fmla="*/ 1661 h 1661"/>
              <a:gd name="T6" fmla="*/ 4272 w 4272"/>
              <a:gd name="T7" fmla="*/ 691 h 1661"/>
              <a:gd name="T8" fmla="*/ 2256 w 4272"/>
              <a:gd name="T9" fmla="*/ 0 h 16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2"/>
              <a:gd name="T16" fmla="*/ 0 h 1661"/>
              <a:gd name="T17" fmla="*/ 4272 w 4272"/>
              <a:gd name="T18" fmla="*/ 1661 h 16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2" h="1661">
                <a:moveTo>
                  <a:pt x="2256" y="0"/>
                </a:moveTo>
                <a:lnTo>
                  <a:pt x="0" y="787"/>
                </a:lnTo>
                <a:lnTo>
                  <a:pt x="2140" y="1661"/>
                </a:lnTo>
                <a:lnTo>
                  <a:pt x="4272" y="691"/>
                </a:lnTo>
                <a:lnTo>
                  <a:pt x="225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12234" y="3634370"/>
            <a:ext cx="2189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i="1" dirty="0">
                <a:latin typeface="Times"/>
                <a:cs typeface="Times"/>
              </a:rPr>
              <a:t>c</a:t>
            </a:r>
            <a:r>
              <a:rPr lang="en-GB" sz="2000" i="1" dirty="0" smtClean="0">
                <a:latin typeface="Times"/>
                <a:cs typeface="Times"/>
              </a:rPr>
              <a:t>olumn space of A</a:t>
            </a:r>
            <a:endParaRPr lang="en-GB" sz="20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75311" y="3439122"/>
            <a:ext cx="597911" cy="1259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858789" y="3316110"/>
            <a:ext cx="2138433" cy="12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03288"/>
              </p:ext>
            </p:extLst>
          </p:nvPr>
        </p:nvGraphicFramePr>
        <p:xfrm>
          <a:off x="3831519" y="4239155"/>
          <a:ext cx="341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519" y="4239155"/>
                        <a:ext cx="3413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38474"/>
              </p:ext>
            </p:extLst>
          </p:nvPr>
        </p:nvGraphicFramePr>
        <p:xfrm>
          <a:off x="5822178" y="2819231"/>
          <a:ext cx="261283" cy="37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178" y="2819231"/>
                        <a:ext cx="261283" cy="37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875311" y="2435225"/>
            <a:ext cx="1373199" cy="1003896"/>
            <a:chOff x="3875311" y="2435225"/>
            <a:chExt cx="1373199" cy="1003896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875958"/>
                </p:ext>
              </p:extLst>
            </p:nvPr>
          </p:nvGraphicFramePr>
          <p:xfrm>
            <a:off x="4565650" y="2435225"/>
            <a:ext cx="315913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Equation" r:id="rId7" imgW="165100" imgH="203200" progId="Equation.3">
                    <p:embed/>
                  </p:oleObj>
                </mc:Choice>
                <mc:Fallback>
                  <p:oleObj name="Equation" r:id="rId7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650" y="2435225"/>
                          <a:ext cx="315913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875311" y="2748981"/>
              <a:ext cx="1373199" cy="690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06813" y="5331168"/>
            <a:ext cx="4637131" cy="585445"/>
            <a:chOff x="1888204" y="5613407"/>
            <a:chExt cx="4637131" cy="585445"/>
          </a:xfrm>
        </p:grpSpPr>
        <p:graphicFrame>
          <p:nvGraphicFramePr>
            <p:cNvPr id="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877250"/>
                </p:ext>
              </p:extLst>
            </p:nvPr>
          </p:nvGraphicFramePr>
          <p:xfrm>
            <a:off x="1888204" y="5647989"/>
            <a:ext cx="1376362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Equation" r:id="rId9" imgW="584200" imgH="203200" progId="Equation.3">
                    <p:embed/>
                  </p:oleObj>
                </mc:Choice>
                <mc:Fallback>
                  <p:oleObj name="Equation" r:id="rId9" imgW="584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204" y="5647989"/>
                          <a:ext cx="1376362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3276629" y="5613407"/>
              <a:ext cx="3248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:  column space basis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75310" y="3372556"/>
            <a:ext cx="1699285" cy="970315"/>
            <a:chOff x="3875310" y="3372556"/>
            <a:chExt cx="1699285" cy="970315"/>
          </a:xfrm>
        </p:grpSpPr>
        <p:graphicFrame>
          <p:nvGraphicFramePr>
            <p:cNvPr id="1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521698"/>
                </p:ext>
              </p:extLst>
            </p:nvPr>
          </p:nvGraphicFramePr>
          <p:xfrm>
            <a:off x="5193595" y="3880908"/>
            <a:ext cx="381000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Equation" r:id="rId11" imgW="190500" imgH="203200" progId="Equation.3">
                    <p:embed/>
                  </p:oleObj>
                </mc:Choice>
                <mc:Fallback>
                  <p:oleObj name="Equation" r:id="rId11" imgW="190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595" y="3880908"/>
                          <a:ext cx="381000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Connector 15"/>
            <p:cNvCxnSpPr>
              <a:stCxn id="15" idx="1"/>
            </p:cNvCxnSpPr>
            <p:nvPr/>
          </p:nvCxnSpPr>
          <p:spPr>
            <a:xfrm flipH="1" flipV="1">
              <a:off x="4882444" y="3372556"/>
              <a:ext cx="333020" cy="494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92222" y="3866444"/>
              <a:ext cx="1086556" cy="564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875310" y="3439124"/>
              <a:ext cx="1340154" cy="4276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00429"/>
              </p:ext>
            </p:extLst>
          </p:nvPr>
        </p:nvGraphicFramePr>
        <p:xfrm>
          <a:off x="698147" y="2069220"/>
          <a:ext cx="1870075" cy="6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Equation" r:id="rId13" imgW="558800" imgH="203200" progId="Equation.3">
                  <p:embed/>
                </p:oleObj>
              </mc:Choice>
              <mc:Fallback>
                <p:oleObj name="Equation" r:id="rId13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8147" y="2069220"/>
                        <a:ext cx="1870075" cy="6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52424"/>
              </p:ext>
            </p:extLst>
          </p:nvPr>
        </p:nvGraphicFramePr>
        <p:xfrm>
          <a:off x="6742113" y="1798638"/>
          <a:ext cx="19986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Equation" r:id="rId15" imgW="596900" imgH="203200" progId="Equation.3">
                  <p:embed/>
                </p:oleObj>
              </mc:Choice>
              <mc:Fallback>
                <p:oleObj name="Equation" r:id="rId15" imgW="596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2113" y="1798638"/>
                        <a:ext cx="1998662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82570"/>
              </p:ext>
            </p:extLst>
          </p:nvPr>
        </p:nvGraphicFramePr>
        <p:xfrm>
          <a:off x="707320" y="4977518"/>
          <a:ext cx="1965627" cy="7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Equation" r:id="rId17" imgW="965200" imgH="342900" progId="Equation.3">
                  <p:embed/>
                </p:oleObj>
              </mc:Choice>
              <mc:Fallback>
                <p:oleObj name="Equation" r:id="rId17" imgW="965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7320" y="4977518"/>
                        <a:ext cx="1965627" cy="7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56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Another way of interpreting matrix-vector multiplication is in terms of a </a:t>
            </a:r>
            <a:r>
              <a:rPr lang="en-US" sz="2800" b="1" dirty="0" smtClean="0"/>
              <a:t>linear transformation</a:t>
            </a:r>
          </a:p>
          <a:p>
            <a:r>
              <a:rPr lang="en-US" sz="2800" dirty="0" smtClean="0"/>
              <a:t>In                , matrix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/>
              <a:t> operates on vector </a:t>
            </a:r>
            <a:r>
              <a:rPr lang="en-US" sz="2800" b="1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, mapping it to another vector </a:t>
            </a:r>
            <a:r>
              <a:rPr lang="en-US" sz="2800" b="1" dirty="0" smtClean="0">
                <a:latin typeface="Times New Roman"/>
                <a:cs typeface="Times New Roman"/>
              </a:rPr>
              <a:t>b</a:t>
            </a:r>
            <a:r>
              <a:rPr lang="en-US" sz="2800" b="1" dirty="0" smtClean="0"/>
              <a:t> :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21140"/>
              </p:ext>
            </p:extLst>
          </p:nvPr>
        </p:nvGraphicFramePr>
        <p:xfrm>
          <a:off x="1236894" y="2464861"/>
          <a:ext cx="1246661" cy="53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469900" imgH="203200" progId="Equation.3">
                  <p:embed/>
                </p:oleObj>
              </mc:Choice>
              <mc:Fallback>
                <p:oleObj name="Equation" r:id="rId3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894" y="2464861"/>
                        <a:ext cx="1246661" cy="53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lintransform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56001"/>
            <a:ext cx="5552419" cy="25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Transformations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2Drotm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7" y="1275864"/>
            <a:ext cx="3038122" cy="3195947"/>
          </a:xfrm>
          <a:prstGeom prst="rect">
            <a:avLst/>
          </a:prstGeom>
        </p:spPr>
      </p:pic>
      <p:pic>
        <p:nvPicPr>
          <p:cNvPr id="8" name="Picture 7" descr="2Dshea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72" y="2060221"/>
            <a:ext cx="5669282" cy="237066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2039"/>
              </p:ext>
            </p:extLst>
          </p:nvPr>
        </p:nvGraphicFramePr>
        <p:xfrm>
          <a:off x="565147" y="4663016"/>
          <a:ext cx="3074429" cy="108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5" imgW="1409700" imgH="495300" progId="Equation.3">
                  <p:embed/>
                </p:oleObj>
              </mc:Choice>
              <mc:Fallback>
                <p:oleObj name="Equation" r:id="rId5" imgW="1409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47" y="4663016"/>
                        <a:ext cx="3074429" cy="108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86242"/>
              </p:ext>
            </p:extLst>
          </p:nvPr>
        </p:nvGraphicFramePr>
        <p:xfrm>
          <a:off x="5150907" y="4688064"/>
          <a:ext cx="19113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7" imgW="876300" imgH="495300" progId="Equation.3">
                  <p:embed/>
                </p:oleObj>
              </mc:Choice>
              <mc:Fallback>
                <p:oleObj name="Equation" r:id="rId7" imgW="876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0907" y="4688064"/>
                        <a:ext cx="1911350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4778" y="3767667"/>
            <a:ext cx="15388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rotation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99289" y="3835400"/>
            <a:ext cx="11045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shear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539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111" y="1425223"/>
            <a:ext cx="628969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How do we find the matrix corresponding</a:t>
            </a:r>
          </a:p>
          <a:p>
            <a:r>
              <a:rPr lang="en-US" sz="2800" i="1" dirty="0" smtClean="0"/>
              <a:t>to a transformation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1372"/>
              </p:ext>
            </p:extLst>
          </p:nvPr>
        </p:nvGraphicFramePr>
        <p:xfrm>
          <a:off x="1073503" y="2735440"/>
          <a:ext cx="666115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3" imgW="2717800" imgH="889000" progId="Equation.3">
                  <p:embed/>
                </p:oleObj>
              </mc:Choice>
              <mc:Fallback>
                <p:oleObj name="Equation" r:id="rId3" imgW="27178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503" y="2735440"/>
                        <a:ext cx="6661150" cy="217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34393"/>
              </p:ext>
            </p:extLst>
          </p:nvPr>
        </p:nvGraphicFramePr>
        <p:xfrm>
          <a:off x="1200680" y="5068183"/>
          <a:ext cx="20542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838200" imgH="457200" progId="Equation.3">
                  <p:embed/>
                </p:oleObj>
              </mc:Choice>
              <mc:Fallback>
                <p:oleObj name="Equation" r:id="rId5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0680" y="5068183"/>
                        <a:ext cx="205422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145845" y="5319889"/>
            <a:ext cx="4494611" cy="614010"/>
            <a:chOff x="4145845" y="5319889"/>
            <a:chExt cx="4494611" cy="614010"/>
          </a:xfrm>
        </p:grpSpPr>
        <p:sp>
          <p:nvSpPr>
            <p:cNvPr id="10" name="TextBox 9"/>
            <p:cNvSpPr txBox="1"/>
            <p:nvPr/>
          </p:nvSpPr>
          <p:spPr>
            <a:xfrm>
              <a:off x="6124222" y="5319889"/>
              <a:ext cx="25162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Columns of </a:t>
              </a:r>
              <a:r>
                <a:rPr lang="en-US" sz="3200" i="1" dirty="0" smtClean="0">
                  <a:latin typeface="Times New Roman"/>
                  <a:cs typeface="Times New Roman"/>
                </a:rPr>
                <a:t>A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223698"/>
                </p:ext>
              </p:extLst>
            </p:nvPr>
          </p:nvGraphicFramePr>
          <p:xfrm>
            <a:off x="4145845" y="5403674"/>
            <a:ext cx="59055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7" imgW="241300" imgH="215900" progId="Equation.3">
                    <p:embed/>
                  </p:oleObj>
                </mc:Choice>
                <mc:Fallback>
                  <p:oleObj name="Equation" r:id="rId7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45845" y="5403674"/>
                          <a:ext cx="590550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ight Arrow 11"/>
            <p:cNvSpPr/>
            <p:nvPr/>
          </p:nvSpPr>
          <p:spPr>
            <a:xfrm>
              <a:off x="4995333" y="541866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3000" y="2314222"/>
            <a:ext cx="1033494" cy="1326445"/>
            <a:chOff x="7493000" y="2314222"/>
            <a:chExt cx="1033494" cy="1326445"/>
          </a:xfrm>
        </p:grpSpPr>
        <p:sp>
          <p:nvSpPr>
            <p:cNvPr id="13" name="TextBox 12"/>
            <p:cNvSpPr txBox="1"/>
            <p:nvPr/>
          </p:nvSpPr>
          <p:spPr>
            <a:xfrm>
              <a:off x="7493000" y="2314222"/>
              <a:ext cx="103349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</a:t>
              </a:r>
            </a:p>
            <a:p>
              <a:r>
                <a:rPr lang="en-US" dirty="0" smtClean="0"/>
                <a:t>basis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35333" y="3090333"/>
              <a:ext cx="211667" cy="550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3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72241"/>
              </p:ext>
            </p:extLst>
          </p:nvPr>
        </p:nvGraphicFramePr>
        <p:xfrm>
          <a:off x="368300" y="2419350"/>
          <a:ext cx="82343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3" imgW="4076700" imgH="736600" progId="Equation.3">
                  <p:embed/>
                </p:oleObj>
              </mc:Choice>
              <mc:Fallback>
                <p:oleObj name="Equation" r:id="rId3" imgW="4076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" y="2419350"/>
                        <a:ext cx="8234363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16665" y="2525884"/>
            <a:ext cx="1636889" cy="4515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6331" y="2525884"/>
            <a:ext cx="465667" cy="1284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35110" y="1749776"/>
            <a:ext cx="3517848" cy="776108"/>
            <a:chOff x="2935110" y="1749776"/>
            <a:chExt cx="3517848" cy="776108"/>
          </a:xfrm>
        </p:grpSpPr>
        <p:sp>
          <p:nvSpPr>
            <p:cNvPr id="10" name="TextBox 9"/>
            <p:cNvSpPr txBox="1"/>
            <p:nvPr/>
          </p:nvSpPr>
          <p:spPr>
            <a:xfrm>
              <a:off x="4783661" y="1749776"/>
              <a:ext cx="1669297" cy="46166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ot product</a:t>
              </a:r>
              <a:endParaRPr lang="en-US" sz="2400" dirty="0"/>
            </a:p>
          </p:txBody>
        </p:sp>
        <p:cxnSp>
          <p:nvCxnSpPr>
            <p:cNvPr id="12" name="Elbow Connector 11"/>
            <p:cNvCxnSpPr>
              <a:stCxn id="8" idx="0"/>
            </p:cNvCxnSpPr>
            <p:nvPr/>
          </p:nvCxnSpPr>
          <p:spPr>
            <a:xfrm rot="5400000" flipH="1" flipV="1">
              <a:off x="3499555" y="1269997"/>
              <a:ext cx="691442" cy="18203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</p:cNvCxnSpPr>
            <p:nvPr/>
          </p:nvCxnSpPr>
          <p:spPr>
            <a:xfrm rot="5400000" flipH="1" flipV="1">
              <a:off x="4349750" y="2134303"/>
              <a:ext cx="380997" cy="40216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434663" y="1980609"/>
            <a:ext cx="508000" cy="982722"/>
            <a:chOff x="6434663" y="1980609"/>
            <a:chExt cx="508000" cy="982722"/>
          </a:xfrm>
        </p:grpSpPr>
        <p:sp>
          <p:nvSpPr>
            <p:cNvPr id="18" name="Rectangle 17"/>
            <p:cNvSpPr/>
            <p:nvPr/>
          </p:nvSpPr>
          <p:spPr>
            <a:xfrm>
              <a:off x="6434663" y="2539998"/>
              <a:ext cx="508000" cy="42333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>
              <a:stCxn id="10" idx="3"/>
              <a:endCxn id="18" idx="0"/>
            </p:cNvCxnSpPr>
            <p:nvPr/>
          </p:nvCxnSpPr>
          <p:spPr>
            <a:xfrm>
              <a:off x="6452958" y="1980609"/>
              <a:ext cx="235705" cy="55938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444" y="4183593"/>
            <a:ext cx="7768344" cy="2020762"/>
            <a:chOff x="310444" y="4183593"/>
            <a:chExt cx="7768344" cy="2020762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9334802"/>
                </p:ext>
              </p:extLst>
            </p:nvPr>
          </p:nvGraphicFramePr>
          <p:xfrm>
            <a:off x="1319213" y="4183593"/>
            <a:ext cx="6759575" cy="1100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Equation" r:id="rId5" imgW="2184400" imgH="355600" progId="Equation.3">
                    <p:embed/>
                  </p:oleObj>
                </mc:Choice>
                <mc:Fallback>
                  <p:oleObj name="Equation" r:id="rId5" imgW="2184400" imgH="355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19213" y="4183593"/>
                          <a:ext cx="6759575" cy="1100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310444" y="5235224"/>
              <a:ext cx="1195785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(m x p)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4622" y="5599290"/>
              <a:ext cx="1195785" cy="52322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(m x n)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1688" y="5681135"/>
              <a:ext cx="1097601" cy="52322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(n x p)</a:t>
              </a:r>
              <a:endParaRPr lang="en-US" sz="2800" dirty="0"/>
            </a:p>
          </p:txBody>
        </p:sp>
        <p:cxnSp>
          <p:nvCxnSpPr>
            <p:cNvPr id="30" name="Straight Arrow Connector 29"/>
            <p:cNvCxnSpPr>
              <a:stCxn id="26" idx="0"/>
            </p:cNvCxnSpPr>
            <p:nvPr/>
          </p:nvCxnSpPr>
          <p:spPr>
            <a:xfrm flipV="1">
              <a:off x="908337" y="4910668"/>
              <a:ext cx="418107" cy="324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0"/>
            </p:cNvCxnSpPr>
            <p:nvPr/>
          </p:nvCxnSpPr>
          <p:spPr>
            <a:xfrm flipH="1" flipV="1">
              <a:off x="2300111" y="4981224"/>
              <a:ext cx="2404" cy="61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737556" y="4924779"/>
              <a:ext cx="493888" cy="705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77404"/>
              </p:ext>
            </p:extLst>
          </p:nvPr>
        </p:nvGraphicFramePr>
        <p:xfrm>
          <a:off x="6102350" y="5534554"/>
          <a:ext cx="1492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7" imgW="482600" imgH="190500" progId="Equation.3">
                  <p:embed/>
                </p:oleObj>
              </mc:Choice>
              <mc:Fallback>
                <p:oleObj name="Equation" r:id="rId7" imgW="4826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2350" y="5534554"/>
                        <a:ext cx="1492250" cy="590550"/>
                      </a:xfrm>
                      <a:prstGeom prst="rect">
                        <a:avLst/>
                      </a:prstGeom>
                      <a:ln>
                        <a:solidFill>
                          <a:srgbClr val="4F81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5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Rows, columns and transpose</a:t>
            </a:r>
          </a:p>
          <a:p>
            <a:r>
              <a:rPr lang="en-US" dirty="0" smtClean="0"/>
              <a:t>Addition and scalar multiplication</a:t>
            </a:r>
          </a:p>
          <a:p>
            <a:r>
              <a:rPr lang="en-US" dirty="0" smtClean="0"/>
              <a:t>Matrix-vector multiplication</a:t>
            </a:r>
          </a:p>
          <a:p>
            <a:r>
              <a:rPr lang="en-US" dirty="0" smtClean="0"/>
              <a:t>Linear equations and matrices</a:t>
            </a:r>
          </a:p>
          <a:p>
            <a:r>
              <a:rPr lang="en-US" dirty="0" smtClean="0"/>
              <a:t>Linear transformations and mappings</a:t>
            </a:r>
          </a:p>
          <a:p>
            <a:r>
              <a:rPr lang="en-US" dirty="0" smtClean="0"/>
              <a:t>Matrix-matrix multiplication</a:t>
            </a:r>
          </a:p>
          <a:p>
            <a:r>
              <a:rPr lang="en-US" dirty="0" smtClean="0"/>
              <a:t>Matrix inverse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2800"/>
          </a:xfrm>
        </p:spPr>
        <p:txBody>
          <a:bodyPr/>
          <a:lstStyle/>
          <a:p>
            <a:r>
              <a:rPr lang="en-US" dirty="0" smtClean="0"/>
              <a:t>For 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x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matrix </a:t>
            </a:r>
            <a:r>
              <a:rPr lang="en-US" i="1" dirty="0" smtClean="0">
                <a:latin typeface="Times New Roman"/>
                <a:cs typeface="Times New Roman"/>
              </a:rPr>
              <a:t>A, </a:t>
            </a:r>
            <a:r>
              <a:rPr lang="en-US" dirty="0" smtClean="0">
                <a:cs typeface="Times New Roman"/>
              </a:rPr>
              <a:t>its inverse is denoted</a:t>
            </a:r>
            <a:endParaRPr lang="en-US" dirty="0"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24904"/>
              </p:ext>
            </p:extLst>
          </p:nvPr>
        </p:nvGraphicFramePr>
        <p:xfrm>
          <a:off x="814917" y="2348090"/>
          <a:ext cx="34432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917" y="2348090"/>
                        <a:ext cx="3443288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65860"/>
              </p:ext>
            </p:extLst>
          </p:nvPr>
        </p:nvGraphicFramePr>
        <p:xfrm>
          <a:off x="7686675" y="1568360"/>
          <a:ext cx="709436" cy="56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5" imgW="241300" imgH="190500" progId="Equation.3">
                  <p:embed/>
                </p:oleObj>
              </mc:Choice>
              <mc:Fallback>
                <p:oleObj name="Equation" r:id="rId5" imgW="241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6675" y="1568360"/>
                        <a:ext cx="709436" cy="560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88283" y="3230036"/>
            <a:ext cx="6945136" cy="766763"/>
            <a:chOff x="929393" y="3540478"/>
            <a:chExt cx="6945136" cy="76676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196374"/>
                </p:ext>
              </p:extLst>
            </p:nvPr>
          </p:nvGraphicFramePr>
          <p:xfrm>
            <a:off x="929393" y="3583341"/>
            <a:ext cx="1573212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2" name="Equation" r:id="rId7" imgW="469900" imgH="203200" progId="Equation.3">
                    <p:embed/>
                  </p:oleObj>
                </mc:Choice>
                <mc:Fallback>
                  <p:oleObj name="Equation" r:id="rId7" imgW="469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393" y="3583341"/>
                          <a:ext cx="1573212" cy="681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418774"/>
                </p:ext>
              </p:extLst>
            </p:nvPr>
          </p:nvGraphicFramePr>
          <p:xfrm>
            <a:off x="4216929" y="3540478"/>
            <a:ext cx="3657600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3" name="Equation" r:id="rId9" imgW="1092200" imgH="228600" progId="Equation.3">
                    <p:embed/>
                  </p:oleObj>
                </mc:Choice>
                <mc:Fallback>
                  <p:oleObj name="Equation" r:id="rId9" imgW="1092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16929" y="3540478"/>
                          <a:ext cx="3657600" cy="766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3076222" y="3747470"/>
              <a:ext cx="818445" cy="35277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54704" y="4279022"/>
            <a:ext cx="5711296" cy="1871747"/>
            <a:chOff x="1654704" y="4279022"/>
            <a:chExt cx="5711296" cy="1871747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11110"/>
                </p:ext>
              </p:extLst>
            </p:nvPr>
          </p:nvGraphicFramePr>
          <p:xfrm>
            <a:off x="1654704" y="4279022"/>
            <a:ext cx="5711296" cy="1295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4" name="Equation" r:id="rId11" imgW="2184400" imgH="495300" progId="Equation.3">
                    <p:embed/>
                  </p:oleObj>
                </mc:Choice>
                <mc:Fallback>
                  <p:oleObj name="Equation" r:id="rId11" imgW="2184400" imgH="495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4704" y="4279022"/>
                          <a:ext cx="5711296" cy="12954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2618452"/>
                </p:ext>
              </p:extLst>
            </p:nvPr>
          </p:nvGraphicFramePr>
          <p:xfrm>
            <a:off x="2404005" y="5512594"/>
            <a:ext cx="595312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5" name="Equation" r:id="rId13" imgW="177800" imgH="190500" progId="Equation.3">
                    <p:embed/>
                  </p:oleObj>
                </mc:Choice>
                <mc:Fallback>
                  <p:oleObj name="Equation" r:id="rId13" imgW="1778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04005" y="5512594"/>
                          <a:ext cx="595312" cy="63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498631"/>
                </p:ext>
              </p:extLst>
            </p:nvPr>
          </p:nvGraphicFramePr>
          <p:xfrm>
            <a:off x="4256264" y="5427928"/>
            <a:ext cx="80803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" name="Equation" r:id="rId15" imgW="241300" imgH="190500" progId="Equation.3">
                    <p:embed/>
                  </p:oleObj>
                </mc:Choice>
                <mc:Fallback>
                  <p:oleObj name="Equation" r:id="rId15" imgW="2413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56264" y="5427928"/>
                          <a:ext cx="808038" cy="63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10771"/>
                </p:ext>
              </p:extLst>
            </p:nvPr>
          </p:nvGraphicFramePr>
          <p:xfrm>
            <a:off x="6413324" y="5576887"/>
            <a:ext cx="382587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" name="Equation" r:id="rId17" imgW="114300" imgH="152400" progId="Equation.3">
                    <p:embed/>
                  </p:oleObj>
                </mc:Choice>
                <mc:Fallback>
                  <p:oleObj name="Equation" r:id="rId17" imgW="1143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3324" y="5576887"/>
                          <a:ext cx="382587" cy="509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382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2x2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2x2 matrix its inverse is defined 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90236"/>
              </p:ext>
            </p:extLst>
          </p:nvPr>
        </p:nvGraphicFramePr>
        <p:xfrm>
          <a:off x="927806" y="2593269"/>
          <a:ext cx="2309055" cy="134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3" imgW="850900" imgH="495300" progId="Equation.3">
                  <p:embed/>
                </p:oleObj>
              </mc:Choice>
              <mc:Fallback>
                <p:oleObj name="Equation" r:id="rId3" imgW="850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806" y="2593269"/>
                        <a:ext cx="2309055" cy="134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71623"/>
              </p:ext>
            </p:extLst>
          </p:nvPr>
        </p:nvGraphicFramePr>
        <p:xfrm>
          <a:off x="4018317" y="2590800"/>
          <a:ext cx="4406018" cy="138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5" imgW="1574800" imgH="495300" progId="Equation.3">
                  <p:embed/>
                </p:oleObj>
              </mc:Choice>
              <mc:Fallback>
                <p:oleObj name="Equation" r:id="rId5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8317" y="2590800"/>
                        <a:ext cx="4406018" cy="138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14753" y="4501445"/>
            <a:ext cx="6250793" cy="584776"/>
            <a:chOff x="914753" y="4628444"/>
            <a:chExt cx="6250793" cy="58477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59823"/>
                </p:ext>
              </p:extLst>
            </p:nvPr>
          </p:nvGraphicFramePr>
          <p:xfrm>
            <a:off x="914753" y="4685771"/>
            <a:ext cx="13112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7" imgW="482600" imgH="177800" progId="Equation.3">
                    <p:embed/>
                  </p:oleObj>
                </mc:Choice>
                <mc:Fallback>
                  <p:oleObj name="Equation" r:id="rId7" imgW="4826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753" y="4685771"/>
                          <a:ext cx="131127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2300112" y="4628444"/>
              <a:ext cx="4865434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 known as the </a:t>
              </a:r>
              <a:r>
                <a:rPr lang="en-US" sz="3200" b="1" dirty="0" smtClean="0"/>
                <a:t>determinant</a:t>
              </a:r>
              <a:endParaRPr lang="en-US" sz="3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2555" y="5390444"/>
            <a:ext cx="6580138" cy="627110"/>
            <a:chOff x="832555" y="5390444"/>
            <a:chExt cx="6580138" cy="627110"/>
          </a:xfrm>
        </p:grpSpPr>
        <p:sp>
          <p:nvSpPr>
            <p:cNvPr id="13" name="TextBox 12"/>
            <p:cNvSpPr txBox="1"/>
            <p:nvPr/>
          </p:nvSpPr>
          <p:spPr>
            <a:xfrm>
              <a:off x="832555" y="5390444"/>
              <a:ext cx="31957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If determinant = 0</a:t>
              </a:r>
              <a:endParaRPr lang="en-US" sz="32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289778" y="5588000"/>
              <a:ext cx="733778" cy="31044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6890" y="5432778"/>
              <a:ext cx="196580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No inverse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62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06323"/>
              </p:ext>
            </p:extLst>
          </p:nvPr>
        </p:nvGraphicFramePr>
        <p:xfrm>
          <a:off x="1853824" y="1709335"/>
          <a:ext cx="5304915" cy="310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714500" imgH="1003300" progId="Equation.3">
                  <p:embed/>
                </p:oleObj>
              </mc:Choice>
              <mc:Fallback>
                <p:oleObj name="Equation" r:id="rId3" imgW="1714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3824" y="1709335"/>
                        <a:ext cx="5304915" cy="310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97845" y="5147735"/>
            <a:ext cx="7092594" cy="587598"/>
            <a:chOff x="646293" y="5345289"/>
            <a:chExt cx="7092594" cy="587598"/>
          </a:xfrm>
        </p:grpSpPr>
        <p:grpSp>
          <p:nvGrpSpPr>
            <p:cNvPr id="11" name="Group 10"/>
            <p:cNvGrpSpPr/>
            <p:nvPr/>
          </p:nvGrpSpPr>
          <p:grpSpPr>
            <a:xfrm>
              <a:off x="5302958" y="5348111"/>
              <a:ext cx="2435929" cy="584776"/>
              <a:chOff x="3567292" y="5178777"/>
              <a:chExt cx="2435929" cy="584776"/>
            </a:xfrm>
          </p:grpSpPr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82785"/>
                  </p:ext>
                </p:extLst>
              </p:nvPr>
            </p:nvGraphicFramePr>
            <p:xfrm>
              <a:off x="3567292" y="5327827"/>
              <a:ext cx="1138238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4" name="Equation" r:id="rId5" imgW="368300" imgH="139700" progId="Equation.3">
                      <p:embed/>
                    </p:oleObj>
                  </mc:Choice>
                  <mc:Fallback>
                    <p:oleObj name="Equation" r:id="rId5" imgW="368300" imgH="139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67292" y="5327827"/>
                            <a:ext cx="1138238" cy="433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4741337" y="5178777"/>
                <a:ext cx="126188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matrix</a:t>
                </a:r>
                <a:endParaRPr 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6293" y="5345289"/>
              <a:ext cx="33257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/>
                  <a:cs typeface="Times New Roman"/>
                </a:rPr>
                <a:t>m</a:t>
              </a:r>
              <a:r>
                <a:rPr lang="en-US" sz="3200" dirty="0" smtClean="0"/>
                <a:t> rows, </a:t>
              </a:r>
              <a:r>
                <a:rPr lang="en-US" sz="3200" i="1" dirty="0" smtClean="0">
                  <a:latin typeface="Times New Roman"/>
                  <a:cs typeface="Times New Roman"/>
                </a:rPr>
                <a:t>n</a:t>
              </a:r>
              <a:r>
                <a:rPr lang="en-US" sz="3200" dirty="0" smtClean="0"/>
                <a:t> columns</a:t>
              </a:r>
              <a:endParaRPr lang="en-US" sz="32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233333" y="5531556"/>
              <a:ext cx="635000" cy="32455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67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and Row Vectors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62174"/>
              </p:ext>
            </p:extLst>
          </p:nvPr>
        </p:nvGraphicFramePr>
        <p:xfrm>
          <a:off x="1212139" y="2109874"/>
          <a:ext cx="2043112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660400" imgH="1003300" progId="Equation.3">
                  <p:embed/>
                </p:oleObj>
              </mc:Choice>
              <mc:Fallback>
                <p:oleObj name="Equation" r:id="rId3" imgW="660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2139" y="2109874"/>
                        <a:ext cx="2043112" cy="310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73022"/>
              </p:ext>
            </p:extLst>
          </p:nvPr>
        </p:nvGraphicFramePr>
        <p:xfrm>
          <a:off x="3984297" y="3115834"/>
          <a:ext cx="45577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5" imgW="1473200" imgH="342900" progId="Equation.3">
                  <p:embed/>
                </p:oleObj>
              </mc:Choice>
              <mc:Fallback>
                <p:oleObj name="Equation" r:id="rId5" imgW="1473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297" y="3115834"/>
                        <a:ext cx="4557712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9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as a Row of Columns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60031"/>
              </p:ext>
            </p:extLst>
          </p:nvPr>
        </p:nvGraphicFramePr>
        <p:xfrm>
          <a:off x="5999211" y="2032000"/>
          <a:ext cx="239712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3" imgW="774700" imgH="1054100" progId="Equation.3">
                  <p:embed/>
                </p:oleObj>
              </mc:Choice>
              <mc:Fallback>
                <p:oleObj name="Equation" r:id="rId3" imgW="7747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9211" y="2032000"/>
                        <a:ext cx="239712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86054"/>
              </p:ext>
            </p:extLst>
          </p:nvPr>
        </p:nvGraphicFramePr>
        <p:xfrm>
          <a:off x="831843" y="3099958"/>
          <a:ext cx="47164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5" imgW="1524000" imgH="342900" progId="Equation.3">
                  <p:embed/>
                </p:oleObj>
              </mc:Choice>
              <mc:Fallback>
                <p:oleObj name="Equation" r:id="rId5" imgW="15240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43" y="3099958"/>
                        <a:ext cx="4716463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0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064"/>
            <a:ext cx="8229600" cy="4525963"/>
          </a:xfrm>
        </p:spPr>
        <p:txBody>
          <a:bodyPr/>
          <a:lstStyle/>
          <a:p>
            <a:r>
              <a:rPr lang="en-US" dirty="0" smtClean="0"/>
              <a:t>Replace rows with columns: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01482"/>
              </p:ext>
            </p:extLst>
          </p:nvPr>
        </p:nvGraphicFramePr>
        <p:xfrm>
          <a:off x="732846" y="2404824"/>
          <a:ext cx="2932466" cy="1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3" imgW="1219200" imgH="736600" progId="Equation.3">
                  <p:embed/>
                </p:oleObj>
              </mc:Choice>
              <mc:Fallback>
                <p:oleObj name="Equation" r:id="rId3" imgW="12192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846" y="2404824"/>
                        <a:ext cx="2932466" cy="1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632555"/>
              </p:ext>
            </p:extLst>
          </p:nvPr>
        </p:nvGraphicFramePr>
        <p:xfrm>
          <a:off x="4359436" y="2371402"/>
          <a:ext cx="3176323" cy="180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5" imgW="1295400" imgH="736600" progId="Equation.3">
                  <p:embed/>
                </p:oleObj>
              </mc:Choice>
              <mc:Fallback>
                <p:oleObj name="Equation" r:id="rId5" imgW="12954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9436" y="2371402"/>
                        <a:ext cx="3176323" cy="1807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9489"/>
              </p:ext>
            </p:extLst>
          </p:nvPr>
        </p:nvGraphicFramePr>
        <p:xfrm>
          <a:off x="1290879" y="4282458"/>
          <a:ext cx="1723002" cy="185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7" imgW="685800" imgH="736600" progId="Equation.3">
                  <p:embed/>
                </p:oleObj>
              </mc:Choice>
              <mc:Fallback>
                <p:oleObj name="Equation" r:id="rId7" imgW="68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0879" y="4282458"/>
                        <a:ext cx="1723002" cy="1850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72664"/>
              </p:ext>
            </p:extLst>
          </p:nvPr>
        </p:nvGraphicFramePr>
        <p:xfrm>
          <a:off x="3743325" y="4841875"/>
          <a:ext cx="2954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9" imgW="1168400" imgH="342900" progId="Equation.3">
                  <p:embed/>
                </p:oleObj>
              </mc:Choice>
              <mc:Fallback>
                <p:oleObj name="Equation" r:id="rId9" imgW="11684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3325" y="4841875"/>
                        <a:ext cx="295433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80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and Scalar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513911"/>
              </p:ext>
            </p:extLst>
          </p:nvPr>
        </p:nvGraphicFramePr>
        <p:xfrm>
          <a:off x="1039068" y="2572180"/>
          <a:ext cx="6914416" cy="16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3" imgW="3175000" imgH="736600" progId="Equation.3">
                  <p:embed/>
                </p:oleObj>
              </mc:Choice>
              <mc:Fallback>
                <p:oleObj name="Equation" r:id="rId3" imgW="31750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068" y="2572180"/>
                        <a:ext cx="6914416" cy="1605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1186339" y="2607001"/>
            <a:ext cx="534688" cy="5849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77745" y="2625708"/>
            <a:ext cx="534688" cy="5849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50677" y="2608998"/>
            <a:ext cx="534688" cy="5849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82050" y="1641723"/>
            <a:ext cx="534688" cy="5849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11430" y="1437193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cxnSp>
        <p:nvCxnSpPr>
          <p:cNvPr id="15" name="Straight Arrow Connector 14"/>
          <p:cNvCxnSpPr>
            <a:stCxn id="9" idx="7"/>
          </p:cNvCxnSpPr>
          <p:nvPr/>
        </p:nvCxnSpPr>
        <p:spPr>
          <a:xfrm flipV="1">
            <a:off x="4034130" y="2189212"/>
            <a:ext cx="544136" cy="522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 flipV="1">
            <a:off x="1654191" y="1934175"/>
            <a:ext cx="2827859" cy="72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4979282" y="2105655"/>
            <a:ext cx="1149698" cy="5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61354"/>
              </p:ext>
            </p:extLst>
          </p:nvPr>
        </p:nvGraphicFramePr>
        <p:xfrm>
          <a:off x="4518086" y="4410334"/>
          <a:ext cx="2995287" cy="153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5" imgW="1435100" imgH="736600" progId="Equation.3">
                  <p:embed/>
                </p:oleObj>
              </mc:Choice>
              <mc:Fallback>
                <p:oleObj name="Equation" r:id="rId5" imgW="1435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86" y="4410334"/>
                        <a:ext cx="2995287" cy="1538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44294"/>
              </p:ext>
            </p:extLst>
          </p:nvPr>
        </p:nvGraphicFramePr>
        <p:xfrm>
          <a:off x="1501460" y="4443632"/>
          <a:ext cx="2462600" cy="1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7" imgW="1219200" imgH="736600" progId="Equation.3">
                  <p:embed/>
                </p:oleObj>
              </mc:Choice>
              <mc:Fallback>
                <p:oleObj name="Equation" r:id="rId7" imgW="12192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1460" y="4443632"/>
                        <a:ext cx="2462600" cy="148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51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70"/>
            <a:ext cx="8229600" cy="1143000"/>
          </a:xfrm>
        </p:spPr>
        <p:txBody>
          <a:bodyPr/>
          <a:lstStyle/>
          <a:p>
            <a:r>
              <a:rPr lang="en-US" dirty="0" smtClean="0"/>
              <a:t>Matrix-Vector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73555"/>
              </p:ext>
            </p:extLst>
          </p:nvPr>
        </p:nvGraphicFramePr>
        <p:xfrm>
          <a:off x="1801410" y="1509713"/>
          <a:ext cx="454025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3" imgW="2247900" imgH="812800" progId="Equation.3">
                  <p:embed/>
                </p:oleObj>
              </mc:Choice>
              <mc:Fallback>
                <p:oleObj name="Equation" r:id="rId3" imgW="22479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1410" y="1509713"/>
                        <a:ext cx="4540250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" name="Group 100"/>
          <p:cNvGrpSpPr/>
          <p:nvPr/>
        </p:nvGrpSpPr>
        <p:grpSpPr>
          <a:xfrm>
            <a:off x="1854699" y="4261432"/>
            <a:ext cx="5029409" cy="1888406"/>
            <a:chOff x="1854699" y="4261432"/>
            <a:chExt cx="5029409" cy="1888406"/>
          </a:xfrm>
        </p:grpSpPr>
        <p:cxnSp>
          <p:nvCxnSpPr>
            <p:cNvPr id="30" name="Elbow Connector 29"/>
            <p:cNvCxnSpPr>
              <a:stCxn id="23" idx="6"/>
            </p:cNvCxnSpPr>
            <p:nvPr/>
          </p:nvCxnSpPr>
          <p:spPr>
            <a:xfrm>
              <a:off x="4816230" y="4282135"/>
              <a:ext cx="1065338" cy="83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9" idx="6"/>
            </p:cNvCxnSpPr>
            <p:nvPr/>
          </p:nvCxnSpPr>
          <p:spPr>
            <a:xfrm>
              <a:off x="3327110" y="4280140"/>
              <a:ext cx="2587876" cy="1234659"/>
            </a:xfrm>
            <a:prstGeom prst="bentConnector3">
              <a:avLst>
                <a:gd name="adj1" fmla="val 2223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898277" y="4712645"/>
              <a:ext cx="985831" cy="1437193"/>
              <a:chOff x="5931695" y="4027483"/>
              <a:chExt cx="985831" cy="12533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931695" y="4027483"/>
                <a:ext cx="985831" cy="12533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5073606"/>
                  </p:ext>
                </p:extLst>
              </p:nvPr>
            </p:nvGraphicFramePr>
            <p:xfrm>
              <a:off x="6061156" y="4167027"/>
              <a:ext cx="722698" cy="9635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2" name="Equation" r:id="rId5" imgW="152400" imgH="203200" progId="Equation.3">
                      <p:embed/>
                    </p:oleObj>
                  </mc:Choice>
                  <mc:Fallback>
                    <p:oleObj name="Equation" r:id="rId5" imgW="1524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061156" y="4167027"/>
                            <a:ext cx="722698" cy="9635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6" name="Elbow Connector 35"/>
            <p:cNvCxnSpPr>
              <a:stCxn id="12" idx="6"/>
            </p:cNvCxnSpPr>
            <p:nvPr/>
          </p:nvCxnSpPr>
          <p:spPr>
            <a:xfrm>
              <a:off x="1854699" y="4261432"/>
              <a:ext cx="4026869" cy="1637733"/>
            </a:xfrm>
            <a:prstGeom prst="bentConnector3">
              <a:avLst>
                <a:gd name="adj1" fmla="val 1307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70138" y="3765250"/>
            <a:ext cx="3446092" cy="1133218"/>
            <a:chOff x="1370138" y="3765250"/>
            <a:chExt cx="3446092" cy="1133218"/>
          </a:xfrm>
        </p:grpSpPr>
        <p:grpSp>
          <p:nvGrpSpPr>
            <p:cNvPr id="17" name="Group 16"/>
            <p:cNvGrpSpPr/>
            <p:nvPr/>
          </p:nvGrpSpPr>
          <p:grpSpPr>
            <a:xfrm>
              <a:off x="1370138" y="4027469"/>
              <a:ext cx="484561" cy="467926"/>
              <a:chOff x="1837990" y="4863057"/>
              <a:chExt cx="701778" cy="60161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37990" y="4863057"/>
                <a:ext cx="701778" cy="60161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1"/>
                <a:endCxn id="12" idx="5"/>
              </p:cNvCxnSpPr>
              <p:nvPr/>
            </p:nvCxnSpPr>
            <p:spPr>
              <a:xfrm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3"/>
                <a:endCxn id="12" idx="7"/>
              </p:cNvCxnSpPr>
              <p:nvPr/>
            </p:nvCxnSpPr>
            <p:spPr>
              <a:xfrm flipV="1"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842549" y="4046177"/>
              <a:ext cx="484561" cy="467926"/>
              <a:chOff x="1837990" y="4863057"/>
              <a:chExt cx="701778" cy="60161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837990" y="4863057"/>
                <a:ext cx="701778" cy="60161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5"/>
              </p:cNvCxnSpPr>
              <p:nvPr/>
            </p:nvCxnSpPr>
            <p:spPr>
              <a:xfrm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3"/>
                <a:endCxn id="19" idx="7"/>
              </p:cNvCxnSpPr>
              <p:nvPr/>
            </p:nvCxnSpPr>
            <p:spPr>
              <a:xfrm flipV="1"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331669" y="4048172"/>
              <a:ext cx="484561" cy="467926"/>
              <a:chOff x="1837990" y="4863057"/>
              <a:chExt cx="701778" cy="60161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837990" y="4863057"/>
                <a:ext cx="701778" cy="60161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3" idx="1"/>
                <a:endCxn id="23" idx="5"/>
              </p:cNvCxnSpPr>
              <p:nvPr/>
            </p:nvCxnSpPr>
            <p:spPr>
              <a:xfrm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3"/>
                <a:endCxn id="23" idx="7"/>
              </p:cNvCxnSpPr>
              <p:nvPr/>
            </p:nvCxnSpPr>
            <p:spPr>
              <a:xfrm flipV="1">
                <a:off x="1940763" y="4951162"/>
                <a:ext cx="496232" cy="4254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>
              <a:stCxn id="47" idx="2"/>
              <a:endCxn id="12" idx="0"/>
            </p:cNvCxnSpPr>
            <p:nvPr/>
          </p:nvCxnSpPr>
          <p:spPr>
            <a:xfrm flipH="1">
              <a:off x="1612419" y="3765250"/>
              <a:ext cx="6656" cy="2622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0" idx="2"/>
              <a:endCxn id="19" idx="0"/>
            </p:cNvCxnSpPr>
            <p:nvPr/>
          </p:nvCxnSpPr>
          <p:spPr>
            <a:xfrm>
              <a:off x="3084437" y="3783954"/>
              <a:ext cx="393" cy="26222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2" idx="2"/>
              <a:endCxn id="23" idx="0"/>
            </p:cNvCxnSpPr>
            <p:nvPr/>
          </p:nvCxnSpPr>
          <p:spPr>
            <a:xfrm flipH="1">
              <a:off x="4573950" y="3800669"/>
              <a:ext cx="10861" cy="24750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2" idx="4"/>
            </p:cNvCxnSpPr>
            <p:nvPr/>
          </p:nvCxnSpPr>
          <p:spPr>
            <a:xfrm flipV="1">
              <a:off x="1604064" y="4495395"/>
              <a:ext cx="8355" cy="3676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076475" y="4497391"/>
              <a:ext cx="8355" cy="367654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63576" y="4530814"/>
              <a:ext cx="8355" cy="367654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203048" y="1654442"/>
            <a:ext cx="3692689" cy="2146227"/>
            <a:chOff x="1203048" y="1654442"/>
            <a:chExt cx="3692689" cy="2146227"/>
          </a:xfrm>
        </p:grpSpPr>
        <p:sp>
          <p:nvSpPr>
            <p:cNvPr id="47" name="TextBox 46"/>
            <p:cNvSpPr txBox="1"/>
            <p:nvPr/>
          </p:nvSpPr>
          <p:spPr>
            <a:xfrm>
              <a:off x="1436974" y="324203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2549" y="3260734"/>
              <a:ext cx="483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-9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12941" y="327744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3440" y="1654443"/>
              <a:ext cx="1654191" cy="484635"/>
            </a:xfrm>
            <a:prstGeom prst="rect">
              <a:avLst/>
            </a:prstGeom>
            <a:noFill/>
            <a:ln w="28575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20011" y="3275463"/>
              <a:ext cx="3575726" cy="518058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stCxn id="72" idx="0"/>
            </p:cNvCxnSpPr>
            <p:nvPr/>
          </p:nvCxnSpPr>
          <p:spPr>
            <a:xfrm rot="16200000" flipH="1" flipV="1">
              <a:off x="1424301" y="1433189"/>
              <a:ext cx="1854981" cy="2297488"/>
            </a:xfrm>
            <a:prstGeom prst="bentConnector4">
              <a:avLst>
                <a:gd name="adj1" fmla="val -12324"/>
                <a:gd name="adj2" fmla="val 115273"/>
              </a:avLst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322030" y="1654442"/>
            <a:ext cx="3857760" cy="3760098"/>
            <a:chOff x="1322030" y="1654442"/>
            <a:chExt cx="3857760" cy="3760098"/>
          </a:xfrm>
        </p:grpSpPr>
        <p:sp>
          <p:nvSpPr>
            <p:cNvPr id="61" name="TextBox 60"/>
            <p:cNvSpPr txBox="1"/>
            <p:nvPr/>
          </p:nvSpPr>
          <p:spPr>
            <a:xfrm>
              <a:off x="1372157" y="48483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7986" y="486703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4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65087" y="4883753"/>
              <a:ext cx="483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-1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62065" y="1654443"/>
              <a:ext cx="417725" cy="1303500"/>
            </a:xfrm>
            <a:prstGeom prst="rect">
              <a:avLst/>
            </a:prstGeom>
            <a:noFill/>
            <a:ln w="28575" cmpd="sng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2030" y="4865056"/>
              <a:ext cx="3540289" cy="549484"/>
            </a:xfrm>
            <a:prstGeom prst="rect">
              <a:avLst/>
            </a:prstGeom>
            <a:noFill/>
            <a:ln w="28575" cmpd="sng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3" idx="0"/>
              <a:endCxn id="75" idx="1"/>
            </p:cNvCxnSpPr>
            <p:nvPr/>
          </p:nvCxnSpPr>
          <p:spPr>
            <a:xfrm rot="16200000" flipH="1" flipV="1">
              <a:off x="1403801" y="1572671"/>
              <a:ext cx="3485355" cy="3648898"/>
            </a:xfrm>
            <a:prstGeom prst="bentConnector4">
              <a:avLst>
                <a:gd name="adj1" fmla="val -10874"/>
                <a:gd name="adj2" fmla="val 122292"/>
              </a:avLst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664351" y="3559559"/>
            <a:ext cx="194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ot product</a:t>
            </a:r>
            <a:endParaRPr lang="en-US" sz="280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664351" y="1671154"/>
            <a:ext cx="1219757" cy="3760088"/>
            <a:chOff x="5664351" y="1671154"/>
            <a:chExt cx="1219757" cy="3760088"/>
          </a:xfrm>
        </p:grpSpPr>
        <p:sp>
          <p:nvSpPr>
            <p:cNvPr id="84" name="Rectangle 83"/>
            <p:cNvSpPr/>
            <p:nvPr/>
          </p:nvSpPr>
          <p:spPr>
            <a:xfrm>
              <a:off x="5664351" y="1671154"/>
              <a:ext cx="618233" cy="501347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Elbow Connector 85"/>
            <p:cNvCxnSpPr>
              <a:stCxn id="26" idx="3"/>
              <a:endCxn id="84" idx="0"/>
            </p:cNvCxnSpPr>
            <p:nvPr/>
          </p:nvCxnSpPr>
          <p:spPr>
            <a:xfrm flipH="1" flipV="1">
              <a:off x="5973468" y="1671154"/>
              <a:ext cx="910640" cy="3760088"/>
            </a:xfrm>
            <a:prstGeom prst="bentConnector4">
              <a:avLst>
                <a:gd name="adj1" fmla="val -127855"/>
                <a:gd name="adj2" fmla="val 106080"/>
              </a:avLst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618634"/>
              </p:ext>
            </p:extLst>
          </p:nvPr>
        </p:nvGraphicFramePr>
        <p:xfrm>
          <a:off x="5696208" y="1777382"/>
          <a:ext cx="5635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7" imgW="279400" imgH="152400" progId="Equation.3">
                  <p:embed/>
                </p:oleObj>
              </mc:Choice>
              <mc:Fallback>
                <p:oleObj name="Equation" r:id="rId7" imgW="279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6208" y="1777382"/>
                        <a:ext cx="56356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57308"/>
              </p:ext>
            </p:extLst>
          </p:nvPr>
        </p:nvGraphicFramePr>
        <p:xfrm>
          <a:off x="5835650" y="2238905"/>
          <a:ext cx="255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Equation" r:id="rId9" imgW="127000" imgH="152400" progId="Equation.3">
                  <p:embed/>
                </p:oleObj>
              </mc:Choice>
              <mc:Fallback>
                <p:oleObj name="Equation" r:id="rId9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5650" y="2238905"/>
                        <a:ext cx="255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08376"/>
              </p:ext>
            </p:extLst>
          </p:nvPr>
        </p:nvGraphicFramePr>
        <p:xfrm>
          <a:off x="5740400" y="2635250"/>
          <a:ext cx="409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11" imgW="203200" imgH="165100" progId="Equation.3">
                  <p:embed/>
                </p:oleObj>
              </mc:Choice>
              <mc:Fallback>
                <p:oleObj name="Equation" r:id="rId11" imgW="2032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40400" y="2635250"/>
                        <a:ext cx="4095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Group 105"/>
          <p:cNvGrpSpPr/>
          <p:nvPr/>
        </p:nvGrpSpPr>
        <p:grpSpPr>
          <a:xfrm>
            <a:off x="5298772" y="4681218"/>
            <a:ext cx="2337241" cy="1249103"/>
            <a:chOff x="5298772" y="4681218"/>
            <a:chExt cx="2337241" cy="1249103"/>
          </a:xfrm>
        </p:grpSpPr>
        <p:grpSp>
          <p:nvGrpSpPr>
            <p:cNvPr id="102" name="Group 101"/>
            <p:cNvGrpSpPr/>
            <p:nvPr/>
          </p:nvGrpSpPr>
          <p:grpSpPr>
            <a:xfrm>
              <a:off x="5298772" y="4681218"/>
              <a:ext cx="2215707" cy="1249103"/>
              <a:chOff x="5298772" y="4681218"/>
              <a:chExt cx="2215707" cy="124910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298772" y="4681218"/>
                <a:ext cx="5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-12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300791" y="5067579"/>
                <a:ext cx="5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-36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551426" y="546865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6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919545" y="4965314"/>
                <a:ext cx="5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-42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05" name="Straight Connector 104"/>
            <p:cNvCxnSpPr>
              <a:stCxn id="26" idx="3"/>
            </p:cNvCxnSpPr>
            <p:nvPr/>
          </p:nvCxnSpPr>
          <p:spPr>
            <a:xfrm>
              <a:off x="6884108" y="5431242"/>
              <a:ext cx="751905" cy="1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205067" y="2090940"/>
            <a:ext cx="3692689" cy="1739345"/>
            <a:chOff x="1203048" y="1654442"/>
            <a:chExt cx="3692689" cy="2174587"/>
          </a:xfrm>
        </p:grpSpPr>
        <p:sp>
          <p:nvSpPr>
            <p:cNvPr id="108" name="TextBox 107"/>
            <p:cNvSpPr txBox="1"/>
            <p:nvPr/>
          </p:nvSpPr>
          <p:spPr>
            <a:xfrm>
              <a:off x="1436974" y="3137560"/>
              <a:ext cx="364202" cy="67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75967" y="3156265"/>
              <a:ext cx="364202" cy="67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396486" y="3152084"/>
              <a:ext cx="364202" cy="67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73440" y="1654443"/>
              <a:ext cx="1654191" cy="484635"/>
            </a:xfrm>
            <a:prstGeom prst="rect">
              <a:avLst/>
            </a:prstGeom>
            <a:noFill/>
            <a:ln w="28575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20011" y="3275463"/>
              <a:ext cx="3575726" cy="518058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Elbow Connector 112"/>
            <p:cNvCxnSpPr>
              <a:stCxn id="111" idx="0"/>
            </p:cNvCxnSpPr>
            <p:nvPr/>
          </p:nvCxnSpPr>
          <p:spPr>
            <a:xfrm rot="16200000" flipH="1" flipV="1">
              <a:off x="1424301" y="1433189"/>
              <a:ext cx="1854981" cy="2297488"/>
            </a:xfrm>
            <a:prstGeom prst="bentConnector4">
              <a:avLst>
                <a:gd name="adj1" fmla="val -12324"/>
                <a:gd name="adj2" fmla="val 115273"/>
              </a:avLst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3488" y="4697682"/>
            <a:ext cx="2184544" cy="1251346"/>
            <a:chOff x="5267670" y="4561994"/>
            <a:chExt cx="2184544" cy="1251346"/>
          </a:xfrm>
        </p:grpSpPr>
        <p:grpSp>
          <p:nvGrpSpPr>
            <p:cNvPr id="115" name="Group 114"/>
            <p:cNvGrpSpPr/>
            <p:nvPr/>
          </p:nvGrpSpPr>
          <p:grpSpPr>
            <a:xfrm>
              <a:off x="5267670" y="4561994"/>
              <a:ext cx="1990429" cy="1251346"/>
              <a:chOff x="5267670" y="4561994"/>
              <a:chExt cx="1990429" cy="1251346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5267670" y="4561994"/>
                <a:ext cx="44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-1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305974" y="496390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8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350918" y="535167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919545" y="48316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7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6700309" y="5314258"/>
              <a:ext cx="751905" cy="1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5666370" y="2172501"/>
            <a:ext cx="1217738" cy="3258741"/>
            <a:chOff x="5664351" y="1800737"/>
            <a:chExt cx="1217738" cy="3609782"/>
          </a:xfrm>
        </p:grpSpPr>
        <p:sp>
          <p:nvSpPr>
            <p:cNvPr id="124" name="Rectangle 123"/>
            <p:cNvSpPr/>
            <p:nvPr/>
          </p:nvSpPr>
          <p:spPr>
            <a:xfrm>
              <a:off x="5664351" y="1800737"/>
              <a:ext cx="618233" cy="501347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Elbow Connector 124"/>
            <p:cNvCxnSpPr>
              <a:stCxn id="26" idx="3"/>
              <a:endCxn id="124" idx="0"/>
            </p:cNvCxnSpPr>
            <p:nvPr/>
          </p:nvCxnSpPr>
          <p:spPr>
            <a:xfrm flipH="1" flipV="1">
              <a:off x="5973468" y="1800737"/>
              <a:ext cx="908621" cy="3609782"/>
            </a:xfrm>
            <a:prstGeom prst="bentConnector4">
              <a:avLst>
                <a:gd name="adj1" fmla="val -128140"/>
                <a:gd name="adj2" fmla="val 107015"/>
              </a:avLst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/>
        </p:nvSpPr>
        <p:spPr>
          <a:xfrm>
            <a:off x="2686748" y="2525563"/>
            <a:ext cx="1654191" cy="387636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759242" y="1651621"/>
            <a:ext cx="417725" cy="1303500"/>
          </a:xfrm>
          <a:prstGeom prst="rect">
            <a:avLst/>
          </a:prstGeom>
          <a:noFill/>
          <a:ln w="28575" cmpd="sng"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635325" y="2564790"/>
            <a:ext cx="618233" cy="45259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28" grpId="0" animBg="1"/>
      <p:bldP spid="129" grpId="0" animBg="1"/>
      <p:bldP spid="1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Matrix-Vector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65455"/>
              </p:ext>
            </p:extLst>
          </p:nvPr>
        </p:nvGraphicFramePr>
        <p:xfrm>
          <a:off x="882826" y="1629661"/>
          <a:ext cx="7530488" cy="385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3073400" imgH="1574800" progId="Equation.3">
                  <p:embed/>
                </p:oleObj>
              </mc:Choice>
              <mc:Fallback>
                <p:oleObj name="Equation" r:id="rId3" imgW="3073400" imgH="157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826" y="1629661"/>
                        <a:ext cx="7530488" cy="385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7778" y="5418667"/>
            <a:ext cx="191673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ot product</a:t>
            </a:r>
            <a:endParaRPr lang="en-US" sz="2800" dirty="0"/>
          </a:p>
        </p:txBody>
      </p:sp>
      <p:cxnSp>
        <p:nvCxnSpPr>
          <p:cNvPr id="12" name="Elbow Connector 11"/>
          <p:cNvCxnSpPr>
            <a:stCxn id="8" idx="3"/>
            <a:endCxn id="18" idx="2"/>
          </p:cNvCxnSpPr>
          <p:nvPr/>
        </p:nvCxnSpPr>
        <p:spPr>
          <a:xfrm flipV="1">
            <a:off x="5444514" y="5051779"/>
            <a:ext cx="1970875" cy="6284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02778" y="4205112"/>
            <a:ext cx="1425222" cy="8466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16635</TotalTime>
  <Words>414</Words>
  <Application>Microsoft Macintosh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Microsoft Equation</vt:lpstr>
      <vt:lpstr>COMS10003 MMCS : Linear Algebra</vt:lpstr>
      <vt:lpstr>Matrices</vt:lpstr>
      <vt:lpstr>Matrices</vt:lpstr>
      <vt:lpstr>Column and Row Vectors</vt:lpstr>
      <vt:lpstr>Matrix as a Row of Columns</vt:lpstr>
      <vt:lpstr>Matrix Transpose</vt:lpstr>
      <vt:lpstr>Addition and Scalar Multiplication</vt:lpstr>
      <vt:lpstr>Matrix-Vector Multiplication</vt:lpstr>
      <vt:lpstr>Matrix-Vector Multiplication</vt:lpstr>
      <vt:lpstr>Dot Product Again</vt:lpstr>
      <vt:lpstr>Linear Combinations</vt:lpstr>
      <vt:lpstr>Identity Matrix</vt:lpstr>
      <vt:lpstr>Linear Systems and Matrices</vt:lpstr>
      <vt:lpstr>Column Space and Rank</vt:lpstr>
      <vt:lpstr>In and Out of Column Space</vt:lpstr>
      <vt:lpstr>Linear Transformations</vt:lpstr>
      <vt:lpstr>2-D Transformations</vt:lpstr>
      <vt:lpstr>Matrix Transformations</vt:lpstr>
      <vt:lpstr>Matrix Multiplication</vt:lpstr>
      <vt:lpstr>Matrix Inverse</vt:lpstr>
      <vt:lpstr>Inverse of 2x2 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199</cp:revision>
  <cp:lastPrinted>2015-03-23T14:36:57Z</cp:lastPrinted>
  <dcterms:created xsi:type="dcterms:W3CDTF">2013-12-07T19:44:24Z</dcterms:created>
  <dcterms:modified xsi:type="dcterms:W3CDTF">2015-03-23T14:37:16Z</dcterms:modified>
</cp:coreProperties>
</file>