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7" r:id="rId3"/>
    <p:sldId id="295" r:id="rId4"/>
    <p:sldId id="276" r:id="rId5"/>
    <p:sldId id="277" r:id="rId6"/>
    <p:sldId id="296" r:id="rId7"/>
    <p:sldId id="297" r:id="rId8"/>
    <p:sldId id="278" r:id="rId9"/>
    <p:sldId id="298" r:id="rId10"/>
    <p:sldId id="279" r:id="rId11"/>
    <p:sldId id="299" r:id="rId12"/>
    <p:sldId id="280" r:id="rId13"/>
    <p:sldId id="281" r:id="rId14"/>
    <p:sldId id="282" r:id="rId15"/>
    <p:sldId id="300" r:id="rId16"/>
    <p:sldId id="301" r:id="rId17"/>
    <p:sldId id="302" r:id="rId18"/>
    <p:sldId id="303" r:id="rId19"/>
    <p:sldId id="304" r:id="rId20"/>
    <p:sldId id="305" r:id="rId21"/>
    <p:sldId id="30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356" autoAdjust="0"/>
  </p:normalViewPr>
  <p:slideViewPr>
    <p:cSldViewPr snapToGrid="0">
      <p:cViewPr>
        <p:scale>
          <a:sx n="90" d="100"/>
          <a:sy n="90" d="100"/>
        </p:scale>
        <p:origin x="-2888" y="-2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-324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5" Type="http://schemas.openxmlformats.org/officeDocument/2006/relationships/image" Target="../media/image45.emf"/><Relationship Id="rId6" Type="http://schemas.openxmlformats.org/officeDocument/2006/relationships/image" Target="../media/image46.emf"/><Relationship Id="rId1" Type="http://schemas.openxmlformats.org/officeDocument/2006/relationships/image" Target="../media/image41.emf"/><Relationship Id="rId2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50.emf"/><Relationship Id="rId5" Type="http://schemas.openxmlformats.org/officeDocument/2006/relationships/image" Target="../media/image51.emf"/><Relationship Id="rId6" Type="http://schemas.openxmlformats.org/officeDocument/2006/relationships/image" Target="../media/image52.emf"/><Relationship Id="rId7" Type="http://schemas.openxmlformats.org/officeDocument/2006/relationships/image" Target="../media/image53.emf"/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4" Type="http://schemas.openxmlformats.org/officeDocument/2006/relationships/image" Target="../media/image57.emf"/><Relationship Id="rId5" Type="http://schemas.openxmlformats.org/officeDocument/2006/relationships/image" Target="../media/image58.emf"/><Relationship Id="rId6" Type="http://schemas.openxmlformats.org/officeDocument/2006/relationships/image" Target="../media/image59.emf"/><Relationship Id="rId1" Type="http://schemas.openxmlformats.org/officeDocument/2006/relationships/image" Target="../media/image54.emf"/><Relationship Id="rId2" Type="http://schemas.openxmlformats.org/officeDocument/2006/relationships/image" Target="../media/image5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Relationship Id="rId2" Type="http://schemas.openxmlformats.org/officeDocument/2006/relationships/image" Target="../media/image59.emf"/><Relationship Id="rId3" Type="http://schemas.openxmlformats.org/officeDocument/2006/relationships/image" Target="../media/image6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0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AB10D-169A-4B40-9E46-70C5145988ED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B516B-9255-1E4A-91B0-8E342BBC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90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61338-F67F-664E-9DEB-9590C3EC784B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A16F0-CEAC-264C-8202-4119AB1C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53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9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5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0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6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0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22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Solving Linear Systems and Inverting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F90E2-EA5C-FF47-9ED6-EAB3B5AA81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9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3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4.e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2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1.bin"/><Relationship Id="rId12" Type="http://schemas.openxmlformats.org/officeDocument/2006/relationships/image" Target="../media/image30.emf"/><Relationship Id="rId13" Type="http://schemas.openxmlformats.org/officeDocument/2006/relationships/oleObject" Target="../embeddings/oleObject32.bin"/><Relationship Id="rId14" Type="http://schemas.openxmlformats.org/officeDocument/2006/relationships/image" Target="../media/image31.emf"/><Relationship Id="rId15" Type="http://schemas.openxmlformats.org/officeDocument/2006/relationships/oleObject" Target="../embeddings/oleObject33.bin"/><Relationship Id="rId16" Type="http://schemas.openxmlformats.org/officeDocument/2006/relationships/image" Target="../media/image3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7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7.e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30.bin"/><Relationship Id="rId10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4.e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35.emf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3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37.e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38.emf"/><Relationship Id="rId7" Type="http://schemas.openxmlformats.org/officeDocument/2006/relationships/oleObject" Target="../embeddings/oleObject40.bin"/><Relationship Id="rId8" Type="http://schemas.openxmlformats.org/officeDocument/2006/relationships/image" Target="../media/image39.emf"/><Relationship Id="rId9" Type="http://schemas.openxmlformats.org/officeDocument/2006/relationships/oleObject" Target="../embeddings/oleObject41.bin"/><Relationship Id="rId10" Type="http://schemas.openxmlformats.org/officeDocument/2006/relationships/image" Target="../media/image4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6.bin"/><Relationship Id="rId12" Type="http://schemas.openxmlformats.org/officeDocument/2006/relationships/image" Target="../media/image45.emf"/><Relationship Id="rId13" Type="http://schemas.openxmlformats.org/officeDocument/2006/relationships/oleObject" Target="../embeddings/oleObject47.bin"/><Relationship Id="rId14" Type="http://schemas.openxmlformats.org/officeDocument/2006/relationships/image" Target="../media/image4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2.bin"/><Relationship Id="rId4" Type="http://schemas.openxmlformats.org/officeDocument/2006/relationships/image" Target="../media/image41.e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42.emf"/><Relationship Id="rId7" Type="http://schemas.openxmlformats.org/officeDocument/2006/relationships/oleObject" Target="../embeddings/oleObject44.bin"/><Relationship Id="rId8" Type="http://schemas.openxmlformats.org/officeDocument/2006/relationships/image" Target="../media/image43.emf"/><Relationship Id="rId9" Type="http://schemas.openxmlformats.org/officeDocument/2006/relationships/oleObject" Target="../embeddings/oleObject45.bin"/><Relationship Id="rId10" Type="http://schemas.openxmlformats.org/officeDocument/2006/relationships/image" Target="../media/image44.emf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2.bin"/><Relationship Id="rId12" Type="http://schemas.openxmlformats.org/officeDocument/2006/relationships/image" Target="../media/image51.emf"/><Relationship Id="rId13" Type="http://schemas.openxmlformats.org/officeDocument/2006/relationships/oleObject" Target="../embeddings/oleObject53.bin"/><Relationship Id="rId14" Type="http://schemas.openxmlformats.org/officeDocument/2006/relationships/image" Target="../media/image52.emf"/><Relationship Id="rId15" Type="http://schemas.openxmlformats.org/officeDocument/2006/relationships/oleObject" Target="../embeddings/oleObject54.bin"/><Relationship Id="rId16" Type="http://schemas.openxmlformats.org/officeDocument/2006/relationships/image" Target="../media/image5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8.bin"/><Relationship Id="rId4" Type="http://schemas.openxmlformats.org/officeDocument/2006/relationships/image" Target="../media/image47.emf"/><Relationship Id="rId5" Type="http://schemas.openxmlformats.org/officeDocument/2006/relationships/oleObject" Target="../embeddings/oleObject49.bin"/><Relationship Id="rId6" Type="http://schemas.openxmlformats.org/officeDocument/2006/relationships/image" Target="../media/image48.emf"/><Relationship Id="rId7" Type="http://schemas.openxmlformats.org/officeDocument/2006/relationships/oleObject" Target="../embeddings/oleObject50.bin"/><Relationship Id="rId8" Type="http://schemas.openxmlformats.org/officeDocument/2006/relationships/image" Target="../media/image49.emf"/><Relationship Id="rId9" Type="http://schemas.openxmlformats.org/officeDocument/2006/relationships/oleObject" Target="../embeddings/oleObject51.bin"/><Relationship Id="rId10" Type="http://schemas.openxmlformats.org/officeDocument/2006/relationships/image" Target="../media/image5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9.bin"/><Relationship Id="rId12" Type="http://schemas.openxmlformats.org/officeDocument/2006/relationships/image" Target="../media/image58.emf"/><Relationship Id="rId13" Type="http://schemas.openxmlformats.org/officeDocument/2006/relationships/oleObject" Target="../embeddings/oleObject60.bin"/><Relationship Id="rId14" Type="http://schemas.openxmlformats.org/officeDocument/2006/relationships/image" Target="../media/image59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5.bin"/><Relationship Id="rId4" Type="http://schemas.openxmlformats.org/officeDocument/2006/relationships/image" Target="../media/image54.emf"/><Relationship Id="rId5" Type="http://schemas.openxmlformats.org/officeDocument/2006/relationships/oleObject" Target="../embeddings/oleObject56.bin"/><Relationship Id="rId6" Type="http://schemas.openxmlformats.org/officeDocument/2006/relationships/image" Target="../media/image55.emf"/><Relationship Id="rId7" Type="http://schemas.openxmlformats.org/officeDocument/2006/relationships/oleObject" Target="../embeddings/oleObject57.bin"/><Relationship Id="rId8" Type="http://schemas.openxmlformats.org/officeDocument/2006/relationships/image" Target="../media/image56.emf"/><Relationship Id="rId9" Type="http://schemas.openxmlformats.org/officeDocument/2006/relationships/oleObject" Target="../embeddings/oleObject58.bin"/><Relationship Id="rId10" Type="http://schemas.openxmlformats.org/officeDocument/2006/relationships/image" Target="../media/image5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4" Type="http://schemas.openxmlformats.org/officeDocument/2006/relationships/image" Target="../media/image60.emf"/><Relationship Id="rId5" Type="http://schemas.openxmlformats.org/officeDocument/2006/relationships/oleObject" Target="../embeddings/oleObject62.bin"/><Relationship Id="rId6" Type="http://schemas.openxmlformats.org/officeDocument/2006/relationships/image" Target="../media/image59.emf"/><Relationship Id="rId7" Type="http://schemas.openxmlformats.org/officeDocument/2006/relationships/oleObject" Target="../embeddings/oleObject63.bin"/><Relationship Id="rId8" Type="http://schemas.openxmlformats.org/officeDocument/2006/relationships/image" Target="../media/image6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.bin"/><Relationship Id="rId12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oleObject" Target="../embeddings/oleObject20.bin"/><Relationship Id="rId13" Type="http://schemas.openxmlformats.org/officeDocument/2006/relationships/image" Target="../media/image10.emf"/><Relationship Id="rId14" Type="http://schemas.openxmlformats.org/officeDocument/2006/relationships/oleObject" Target="../embeddings/oleObject21.bin"/><Relationship Id="rId15" Type="http://schemas.openxmlformats.org/officeDocument/2006/relationships/image" Target="../media/image19.emf"/><Relationship Id="rId16" Type="http://schemas.openxmlformats.org/officeDocument/2006/relationships/oleObject" Target="../embeddings/oleObject22.bin"/><Relationship Id="rId17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4207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COMS10003 : Linear Algebra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850278"/>
            <a:ext cx="7718778" cy="832726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Solving Linear Equations and Inverting Matrices</a:t>
            </a:r>
          </a:p>
          <a:p>
            <a:pPr>
              <a:spcBef>
                <a:spcPts val="1824"/>
              </a:spcBef>
            </a:pPr>
            <a:r>
              <a:rPr lang="en-US" sz="2400" i="1" dirty="0" smtClean="0">
                <a:solidFill>
                  <a:schemeClr val="tx1"/>
                </a:solidFill>
              </a:rPr>
              <a:t>Gaussian Elimination and the Gauss-Jordan Method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8281" y="4274341"/>
            <a:ext cx="6400800" cy="715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Andrew Calway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25800" cy="365125"/>
          </a:xfrm>
        </p:spPr>
        <p:txBody>
          <a:bodyPr/>
          <a:lstStyle/>
          <a:p>
            <a:r>
              <a:rPr lang="en-US" dirty="0" smtClean="0"/>
              <a:t>Solving Linear Systems and Inverting Matrices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3x3 Linear Systems - Solutions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11" descr="3x3linsysge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867" y="1484487"/>
            <a:ext cx="5469466" cy="441395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74889" y="2384778"/>
            <a:ext cx="942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Unique</a:t>
            </a:r>
          </a:p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32844" y="4385734"/>
            <a:ext cx="942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54800" y="4467579"/>
            <a:ext cx="1184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Infinite </a:t>
            </a:r>
          </a:p>
          <a:p>
            <a:r>
              <a:rPr lang="en-US" dirty="0"/>
              <a:t>n</a:t>
            </a:r>
            <a:r>
              <a:rPr lang="en-US" dirty="0" smtClean="0"/>
              <a:t>umber of</a:t>
            </a:r>
          </a:p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34466" y="3042356"/>
            <a:ext cx="942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28088" y="1811867"/>
            <a:ext cx="942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0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Linear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755" y="1938866"/>
            <a:ext cx="8229600" cy="2858911"/>
          </a:xfrm>
        </p:spPr>
        <p:txBody>
          <a:bodyPr/>
          <a:lstStyle/>
          <a:p>
            <a:r>
              <a:rPr lang="en-US" dirty="0" smtClean="0"/>
              <a:t>Solving 2x2 systems is easy by substitution</a:t>
            </a:r>
          </a:p>
          <a:p>
            <a:r>
              <a:rPr lang="en-US" dirty="0" smtClean="0"/>
              <a:t>Solving 3x3 systems is harder </a:t>
            </a:r>
            <a:r>
              <a:rPr lang="en-US" dirty="0"/>
              <a:t>by </a:t>
            </a:r>
            <a:r>
              <a:rPr lang="en-US" dirty="0" smtClean="0"/>
              <a:t>substitution</a:t>
            </a:r>
          </a:p>
          <a:p>
            <a:r>
              <a:rPr lang="en-US" dirty="0" smtClean="0"/>
              <a:t>Solving </a:t>
            </a:r>
            <a:r>
              <a:rPr lang="en-US" i="1" dirty="0" err="1" smtClean="0">
                <a:latin typeface="Times New Roman"/>
                <a:cs typeface="Times New Roman"/>
              </a:rPr>
              <a:t>n</a:t>
            </a:r>
            <a:r>
              <a:rPr lang="en-US" dirty="0" err="1" smtClean="0"/>
              <a:t>x</a:t>
            </a:r>
            <a:r>
              <a:rPr lang="en-US" i="1" dirty="0" err="1" smtClean="0">
                <a:latin typeface="Times New Roman"/>
                <a:cs typeface="Times New Roman"/>
              </a:rPr>
              <a:t>n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cs typeface="Times New Roman"/>
              </a:rPr>
              <a:t>systems – substitution not practical – need systematic, efficient solution</a:t>
            </a:r>
            <a:endParaRPr lang="en-US" dirty="0"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905000" y="4953000"/>
            <a:ext cx="5815270" cy="646331"/>
            <a:chOff x="1199444" y="4910666"/>
            <a:chExt cx="5815270" cy="646331"/>
          </a:xfrm>
        </p:grpSpPr>
        <p:sp>
          <p:nvSpPr>
            <p:cNvPr id="7" name="Right Arrow 6"/>
            <p:cNvSpPr/>
            <p:nvPr/>
          </p:nvSpPr>
          <p:spPr>
            <a:xfrm>
              <a:off x="1199444" y="5037667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21000" y="4910666"/>
              <a:ext cx="40937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Gaussian Elimination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562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Elementary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12</a:t>
            </a:fld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698978" y="3011308"/>
            <a:ext cx="6160911" cy="311291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i="1" dirty="0" smtClean="0"/>
              <a:t>Replacing one equation with sum of itself with another</a:t>
            </a:r>
          </a:p>
          <a:p>
            <a:pPr>
              <a:spcAft>
                <a:spcPts val="600"/>
              </a:spcAft>
            </a:pPr>
            <a:r>
              <a:rPr lang="en-US" sz="2800" i="1" dirty="0" smtClean="0"/>
              <a:t>Multiply all terms in one equation by by non-zero constant</a:t>
            </a:r>
          </a:p>
          <a:p>
            <a:pPr>
              <a:spcAft>
                <a:spcPts val="600"/>
              </a:spcAft>
            </a:pPr>
            <a:r>
              <a:rPr lang="en-US" sz="2800" i="1" dirty="0" smtClean="0"/>
              <a:t>Interchange any two equations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8555" y="1622777"/>
            <a:ext cx="8141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GE is based on following operations which gives</a:t>
            </a:r>
          </a:p>
          <a:p>
            <a:r>
              <a:rPr lang="en-US" sz="3200" dirty="0"/>
              <a:t>n</a:t>
            </a:r>
            <a:r>
              <a:rPr lang="en-US" sz="3200" dirty="0" smtClean="0"/>
              <a:t>ew system with same solution set: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751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70"/>
            <a:ext cx="8229600" cy="1143000"/>
          </a:xfrm>
        </p:spPr>
        <p:txBody>
          <a:bodyPr/>
          <a:lstStyle/>
          <a:p>
            <a:r>
              <a:rPr lang="en-US" dirty="0" smtClean="0"/>
              <a:t>Gaussian Elimination -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59275"/>
              </p:ext>
            </p:extLst>
          </p:nvPr>
        </p:nvGraphicFramePr>
        <p:xfrm>
          <a:off x="925513" y="1681163"/>
          <a:ext cx="2886075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8" name="Equation" r:id="rId3" imgW="1295400" imgH="774700" progId="Equation.3">
                  <p:embed/>
                </p:oleObj>
              </mc:Choice>
              <mc:Fallback>
                <p:oleObj name="Equation" r:id="rId3" imgW="1295400" imgH="774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5513" y="1681163"/>
                        <a:ext cx="2886075" cy="172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0333" y="1848555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47511" y="2353732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58800" y="2830688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21666" y="1663877"/>
            <a:ext cx="4798972" cy="1725612"/>
            <a:chOff x="4021666" y="1663877"/>
            <a:chExt cx="4798972" cy="1725612"/>
          </a:xfrm>
        </p:grpSpPr>
        <p:graphicFrame>
          <p:nvGraphicFramePr>
            <p:cNvPr id="83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3152669"/>
                </p:ext>
              </p:extLst>
            </p:nvPr>
          </p:nvGraphicFramePr>
          <p:xfrm>
            <a:off x="4747507" y="1663877"/>
            <a:ext cx="2574925" cy="172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9" name="Equation" r:id="rId5" imgW="1155700" imgH="774700" progId="Equation.3">
                    <p:embed/>
                  </p:oleObj>
                </mc:Choice>
                <mc:Fallback>
                  <p:oleObj name="Equation" r:id="rId5" imgW="1155700" imgH="774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47507" y="1663877"/>
                          <a:ext cx="2574925" cy="172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Right Arrow 87"/>
            <p:cNvSpPr/>
            <p:nvPr/>
          </p:nvSpPr>
          <p:spPr>
            <a:xfrm>
              <a:off x="4021666" y="2370666"/>
              <a:ext cx="550333" cy="25400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292623" y="1789288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(1)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318023" y="2308577"/>
              <a:ext cx="149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(2) &lt;-- (2) - (1)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329312" y="2785533"/>
              <a:ext cx="149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(3) </a:t>
              </a:r>
              <a:r>
                <a:rPr lang="en-US" dirty="0" smtClean="0">
                  <a:sym typeface="Wingdings"/>
                </a:rPr>
                <a:t>&lt;-- (3) - (1)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4796" y="3477270"/>
            <a:ext cx="4234422" cy="2181286"/>
            <a:chOff x="694796" y="3477270"/>
            <a:chExt cx="4234422" cy="2181286"/>
          </a:xfrm>
        </p:grpSpPr>
        <p:graphicFrame>
          <p:nvGraphicFramePr>
            <p:cNvPr id="121" name="Object 1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5112000"/>
                </p:ext>
              </p:extLst>
            </p:nvPr>
          </p:nvGraphicFramePr>
          <p:xfrm>
            <a:off x="694796" y="3932944"/>
            <a:ext cx="2574925" cy="172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0" name="Equation" r:id="rId7" imgW="1155700" imgH="774700" progId="Equation.3">
                    <p:embed/>
                  </p:oleObj>
                </mc:Choice>
                <mc:Fallback>
                  <p:oleObj name="Equation" r:id="rId7" imgW="1155700" imgH="774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94796" y="3932944"/>
                          <a:ext cx="2574925" cy="172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" name="TextBox 125"/>
            <p:cNvSpPr txBox="1"/>
            <p:nvPr/>
          </p:nvSpPr>
          <p:spPr>
            <a:xfrm>
              <a:off x="3239913" y="4072466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(1)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265313" y="4591755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(2) 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76602" y="5068711"/>
              <a:ext cx="1652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(3) </a:t>
              </a:r>
              <a:r>
                <a:rPr lang="en-US" dirty="0" smtClean="0">
                  <a:sym typeface="Wingdings"/>
                </a:rPr>
                <a:t>&lt;-- (3) – 2(</a:t>
              </a:r>
              <a:r>
                <a:rPr lang="en-US" dirty="0">
                  <a:sym typeface="Wingdings"/>
                </a:rPr>
                <a:t>2</a:t>
              </a:r>
              <a:r>
                <a:rPr lang="en-US" dirty="0" smtClean="0">
                  <a:sym typeface="Wingdings"/>
                </a:rPr>
                <a:t>)</a:t>
              </a:r>
              <a:endParaRPr lang="en-US" dirty="0"/>
            </a:p>
          </p:txBody>
        </p:sp>
        <p:sp>
          <p:nvSpPr>
            <p:cNvPr id="132" name="Right Arrow 131"/>
            <p:cNvSpPr/>
            <p:nvPr/>
          </p:nvSpPr>
          <p:spPr>
            <a:xfrm rot="9254996">
              <a:off x="3749325" y="3477270"/>
              <a:ext cx="864350" cy="26556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87334" y="3929945"/>
            <a:ext cx="3801533" cy="1725613"/>
            <a:chOff x="4487334" y="3929945"/>
            <a:chExt cx="3801533" cy="1725613"/>
          </a:xfrm>
        </p:grpSpPr>
        <p:sp>
          <p:nvSpPr>
            <p:cNvPr id="133" name="Right Arrow 132"/>
            <p:cNvSpPr/>
            <p:nvPr/>
          </p:nvSpPr>
          <p:spPr>
            <a:xfrm>
              <a:off x="5334000" y="4682066"/>
              <a:ext cx="942621" cy="27093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4" name="Object 1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4185090"/>
                </p:ext>
              </p:extLst>
            </p:nvPr>
          </p:nvGraphicFramePr>
          <p:xfrm>
            <a:off x="6845830" y="3929945"/>
            <a:ext cx="1443037" cy="172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1" name="Equation" r:id="rId9" imgW="647700" imgH="774700" progId="Equation.3">
                    <p:embed/>
                  </p:oleObj>
                </mc:Choice>
                <mc:Fallback>
                  <p:oleObj name="Equation" r:id="rId9" imgW="647700" imgH="774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845830" y="3929945"/>
                          <a:ext cx="1443037" cy="1725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4487334" y="4162779"/>
              <a:ext cx="1971889" cy="40011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</a:t>
              </a:r>
              <a:r>
                <a:rPr lang="en-US" sz="2000" dirty="0" smtClean="0"/>
                <a:t>ack substitution</a:t>
              </a:r>
              <a:endParaRPr lang="en-US" sz="20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6334" y="5602112"/>
            <a:ext cx="2132615" cy="46166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Triangular form</a:t>
            </a:r>
            <a:endParaRPr lang="en-US" sz="24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448734" y="1100667"/>
            <a:ext cx="1031933" cy="1128889"/>
            <a:chOff x="448734" y="1100667"/>
            <a:chExt cx="1031933" cy="1128889"/>
          </a:xfrm>
        </p:grpSpPr>
        <p:sp>
          <p:nvSpPr>
            <p:cNvPr id="39" name="Oval 38"/>
            <p:cNvSpPr/>
            <p:nvPr/>
          </p:nvSpPr>
          <p:spPr>
            <a:xfrm>
              <a:off x="1086556" y="1792111"/>
              <a:ext cx="381000" cy="437445"/>
            </a:xfrm>
            <a:prstGeom prst="ellipse">
              <a:avLst/>
            </a:prstGeom>
            <a:noFill/>
            <a:ln w="381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448734" y="1111955"/>
              <a:ext cx="381000" cy="437445"/>
            </a:xfrm>
            <a:prstGeom prst="ellipse">
              <a:avLst/>
            </a:prstGeom>
            <a:noFill/>
            <a:ln w="381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8444" y="1100667"/>
              <a:ext cx="662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pivot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28889" y="1111956"/>
            <a:ext cx="2497668" cy="1117599"/>
            <a:chOff x="1128889" y="1111956"/>
            <a:chExt cx="2497668" cy="1117599"/>
          </a:xfrm>
        </p:grpSpPr>
        <p:grpSp>
          <p:nvGrpSpPr>
            <p:cNvPr id="46" name="Group 45"/>
            <p:cNvGrpSpPr/>
            <p:nvPr/>
          </p:nvGrpSpPr>
          <p:grpSpPr>
            <a:xfrm>
              <a:off x="1128889" y="1111956"/>
              <a:ext cx="2497668" cy="1117599"/>
              <a:chOff x="1128889" y="1111956"/>
              <a:chExt cx="2497668" cy="111759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128889" y="1806222"/>
                <a:ext cx="2300111" cy="423333"/>
              </a:xfrm>
              <a:prstGeom prst="rect">
                <a:avLst/>
              </a:prstGeom>
              <a:noFill/>
              <a:ln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761067" y="1111956"/>
                <a:ext cx="1865490" cy="423333"/>
              </a:xfrm>
              <a:prstGeom prst="rect">
                <a:avLst/>
              </a:prstGeom>
              <a:noFill/>
              <a:ln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933222" y="1143000"/>
              <a:ext cx="1553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ivot equation</a:t>
              </a:r>
              <a:endParaRPr lang="en-US" dirty="0"/>
            </a:p>
          </p:txBody>
        </p:sp>
      </p:grpSp>
      <p:sp>
        <p:nvSpPr>
          <p:cNvPr id="139" name="Rectangle 138"/>
          <p:cNvSpPr/>
          <p:nvPr/>
        </p:nvSpPr>
        <p:spPr>
          <a:xfrm>
            <a:off x="5006622" y="2283178"/>
            <a:ext cx="2300111" cy="423333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006622" y="2269066"/>
            <a:ext cx="381000" cy="437445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330226" y="5122333"/>
            <a:ext cx="4508265" cy="1054332"/>
            <a:chOff x="3330226" y="5122333"/>
            <a:chExt cx="4508265" cy="1054332"/>
          </a:xfrm>
        </p:grpSpPr>
        <p:sp>
          <p:nvSpPr>
            <p:cNvPr id="43" name="Oval 42"/>
            <p:cNvSpPr/>
            <p:nvPr/>
          </p:nvSpPr>
          <p:spPr>
            <a:xfrm>
              <a:off x="4388556" y="5122333"/>
              <a:ext cx="239888" cy="338667"/>
            </a:xfrm>
            <a:prstGeom prst="ellipse">
              <a:avLst/>
            </a:prstGeom>
            <a:noFill/>
            <a:ln w="38100" cmpd="sng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30226" y="5715000"/>
              <a:ext cx="4508265" cy="461665"/>
            </a:xfrm>
            <a:prstGeom prst="rect">
              <a:avLst/>
            </a:prstGeom>
            <a:noFill/>
            <a:ln w="57150" cmpd="sng">
              <a:solidFill>
                <a:srgbClr val="77933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ym typeface="Wingdings"/>
                </a:rPr>
                <a:t>Multiplier=coefficient/pivot  4/2</a:t>
              </a:r>
              <a:endParaRPr lang="en-US" sz="24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76110" y="2328333"/>
            <a:ext cx="6065032" cy="1441777"/>
            <a:chOff x="776110" y="2328333"/>
            <a:chExt cx="6065032" cy="1441777"/>
          </a:xfrm>
        </p:grpSpPr>
        <p:sp>
          <p:nvSpPr>
            <p:cNvPr id="55" name="Oval 54"/>
            <p:cNvSpPr/>
            <p:nvPr/>
          </p:nvSpPr>
          <p:spPr>
            <a:xfrm>
              <a:off x="1072444" y="2328333"/>
              <a:ext cx="479777" cy="1030111"/>
            </a:xfrm>
            <a:prstGeom prst="ellipse">
              <a:avLst/>
            </a:prstGeom>
            <a:noFill/>
            <a:ln w="38100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76110" y="3400778"/>
              <a:ext cx="6065032" cy="369332"/>
            </a:xfrm>
            <a:prstGeom prst="rect">
              <a:avLst/>
            </a:prstGeom>
            <a:noFill/>
            <a:ln>
              <a:solidFill>
                <a:srgbClr val="77933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Eliminate by scalar multiplying </a:t>
              </a:r>
              <a:r>
                <a:rPr lang="en-US" smtClean="0"/>
                <a:t>and subtracting </a:t>
              </a:r>
              <a:r>
                <a:rPr lang="en-US" dirty="0" smtClean="0"/>
                <a:t>pivot equation</a:t>
              </a:r>
              <a:endParaRPr lang="en-US" dirty="0"/>
            </a:p>
          </p:txBody>
        </p:sp>
      </p:grpSp>
      <p:sp>
        <p:nvSpPr>
          <p:cNvPr id="64" name="Oval 63"/>
          <p:cNvSpPr/>
          <p:nvPr/>
        </p:nvSpPr>
        <p:spPr>
          <a:xfrm>
            <a:off x="4882444" y="2765777"/>
            <a:ext cx="776112" cy="550333"/>
          </a:xfrm>
          <a:prstGeom prst="ellipse">
            <a:avLst/>
          </a:prstGeom>
          <a:noFill/>
          <a:ln w="38100" cmpd="sng"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9" grpId="0" animBg="1"/>
      <p:bldP spid="140" grpId="0" animBg="1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Elimination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14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59556" y="1524000"/>
            <a:ext cx="7154333" cy="4642556"/>
          </a:xfrm>
          <a:ln>
            <a:solidFill>
              <a:srgbClr val="4F81BD"/>
            </a:solidFill>
          </a:ln>
        </p:spPr>
        <p:txBody>
          <a:bodyPr>
            <a:normAutofit lnSpcReduction="10000"/>
          </a:bodyPr>
          <a:lstStyle/>
          <a:p>
            <a:pPr>
              <a:spcAft>
                <a:spcPts val="2400"/>
              </a:spcAft>
            </a:pPr>
            <a:r>
              <a:rPr lang="en-US" dirty="0" smtClean="0"/>
              <a:t>Reduce equations to </a:t>
            </a:r>
            <a:r>
              <a:rPr lang="en-US" b="1" dirty="0" smtClean="0"/>
              <a:t>triangular form </a:t>
            </a:r>
            <a:r>
              <a:rPr lang="en-US" dirty="0" smtClean="0"/>
              <a:t>using </a:t>
            </a:r>
            <a:r>
              <a:rPr lang="en-US" b="1" dirty="0" smtClean="0"/>
              <a:t>forward elimination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Forward elimination </a:t>
            </a:r>
            <a:r>
              <a:rPr lang="en-US" dirty="0" smtClean="0"/>
              <a:t>– remove left-most terms by scaling and subtracting pivot equation</a:t>
            </a:r>
          </a:p>
          <a:p>
            <a:pPr lvl="1">
              <a:spcAft>
                <a:spcPts val="2400"/>
              </a:spcAft>
            </a:pPr>
            <a:r>
              <a:rPr lang="en-US" dirty="0"/>
              <a:t>m</a:t>
            </a:r>
            <a:r>
              <a:rPr lang="en-US" dirty="0" smtClean="0"/>
              <a:t>ultiplier = coefficient/pivot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Find solution using </a:t>
            </a:r>
            <a:r>
              <a:rPr lang="en-US" b="1" dirty="0" smtClean="0"/>
              <a:t>back substitution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41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Notation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71808"/>
              </p:ext>
            </p:extLst>
          </p:nvPr>
        </p:nvGraphicFramePr>
        <p:xfrm>
          <a:off x="443793" y="1808519"/>
          <a:ext cx="3960813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0" name="Equation" r:id="rId3" imgW="1778000" imgH="977900" progId="Equation.3">
                  <p:embed/>
                </p:oleObj>
              </mc:Choice>
              <mc:Fallback>
                <p:oleObj name="Equation" r:id="rId3" imgW="1778000" imgH="977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793" y="1808519"/>
                        <a:ext cx="3960813" cy="217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4515554" y="1860376"/>
            <a:ext cx="3877559" cy="1641475"/>
            <a:chOff x="4515554" y="1860376"/>
            <a:chExt cx="3877559" cy="1641475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7912878"/>
                </p:ext>
              </p:extLst>
            </p:nvPr>
          </p:nvGraphicFramePr>
          <p:xfrm>
            <a:off x="5507038" y="1860376"/>
            <a:ext cx="2886075" cy="164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1" name="Equation" r:id="rId5" imgW="1295400" imgH="736600" progId="Equation.3">
                    <p:embed/>
                  </p:oleObj>
                </mc:Choice>
                <mc:Fallback>
                  <p:oleObj name="Equation" r:id="rId5" imgW="1295400" imgH="736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507038" y="1860376"/>
                          <a:ext cx="2886075" cy="164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ight Arrow 8"/>
            <p:cNvSpPr/>
            <p:nvPr/>
          </p:nvSpPr>
          <p:spPr>
            <a:xfrm>
              <a:off x="4515554" y="2455337"/>
              <a:ext cx="705556" cy="38099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58353" y="3787425"/>
            <a:ext cx="4386441" cy="1641475"/>
            <a:chOff x="4058353" y="3787425"/>
            <a:chExt cx="4386441" cy="1641475"/>
          </a:xfrm>
        </p:grpSpPr>
        <p:sp>
          <p:nvSpPr>
            <p:cNvPr id="13" name="Right Arrow 12"/>
            <p:cNvSpPr/>
            <p:nvPr/>
          </p:nvSpPr>
          <p:spPr>
            <a:xfrm>
              <a:off x="4058353" y="4354696"/>
              <a:ext cx="705556" cy="38099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8278555"/>
                </p:ext>
              </p:extLst>
            </p:nvPr>
          </p:nvGraphicFramePr>
          <p:xfrm>
            <a:off x="5417432" y="3787425"/>
            <a:ext cx="3027362" cy="164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2" name="Equation" r:id="rId7" imgW="1358900" imgH="736600" progId="Equation.3">
                    <p:embed/>
                  </p:oleObj>
                </mc:Choice>
                <mc:Fallback>
                  <p:oleObj name="Equation" r:id="rId7" imgW="1358900" imgH="736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417432" y="3787425"/>
                          <a:ext cx="3027362" cy="164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25"/>
          <p:cNvGrpSpPr/>
          <p:nvPr/>
        </p:nvGrpSpPr>
        <p:grpSpPr>
          <a:xfrm>
            <a:off x="805921" y="3330996"/>
            <a:ext cx="4380932" cy="2072504"/>
            <a:chOff x="805921" y="3330996"/>
            <a:chExt cx="4380932" cy="2072504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7176022"/>
                </p:ext>
              </p:extLst>
            </p:nvPr>
          </p:nvGraphicFramePr>
          <p:xfrm>
            <a:off x="805921" y="3762025"/>
            <a:ext cx="3027362" cy="164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3" name="Equation" r:id="rId9" imgW="1358900" imgH="736600" progId="Equation.3">
                    <p:embed/>
                  </p:oleObj>
                </mc:Choice>
                <mc:Fallback>
                  <p:oleObj name="Equation" r:id="rId9" imgW="1358900" imgH="736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05921" y="3762025"/>
                          <a:ext cx="3027362" cy="164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ight Arrow 14"/>
            <p:cNvSpPr/>
            <p:nvPr/>
          </p:nvSpPr>
          <p:spPr>
            <a:xfrm rot="9324544">
              <a:off x="4159471" y="3330996"/>
              <a:ext cx="1027382" cy="38099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40631" y="4797778"/>
            <a:ext cx="6229702" cy="1384124"/>
            <a:chOff x="1940631" y="4797778"/>
            <a:chExt cx="6229702" cy="1384124"/>
          </a:xfrm>
        </p:grpSpPr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4170490"/>
                </p:ext>
              </p:extLst>
            </p:nvPr>
          </p:nvGraphicFramePr>
          <p:xfrm>
            <a:off x="1940631" y="5700889"/>
            <a:ext cx="906463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4" name="Equation" r:id="rId11" imgW="406400" imgH="215900" progId="Equation.3">
                    <p:embed/>
                  </p:oleObj>
                </mc:Choice>
                <mc:Fallback>
                  <p:oleObj name="Equation" r:id="rId11" imgW="4064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940631" y="5700889"/>
                          <a:ext cx="906463" cy="481013"/>
                        </a:xfrm>
                        <a:prstGeom prst="rect">
                          <a:avLst/>
                        </a:prstGeom>
                        <a:ln>
                          <a:solidFill>
                            <a:srgbClr val="1F497D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18"/>
            <p:cNvSpPr/>
            <p:nvPr/>
          </p:nvSpPr>
          <p:spPr>
            <a:xfrm>
              <a:off x="6858000" y="4797778"/>
              <a:ext cx="1312333" cy="49388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25913" y="4346222"/>
            <a:ext cx="4058531" cy="1818569"/>
            <a:chOff x="4125913" y="4346222"/>
            <a:chExt cx="4058531" cy="1818569"/>
          </a:xfrm>
        </p:grpSpPr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1829744"/>
                </p:ext>
              </p:extLst>
            </p:nvPr>
          </p:nvGraphicFramePr>
          <p:xfrm>
            <a:off x="4125913" y="5712354"/>
            <a:ext cx="849312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5" name="Equation" r:id="rId13" imgW="381000" imgH="203200" progId="Equation.3">
                    <p:embed/>
                  </p:oleObj>
                </mc:Choice>
                <mc:Fallback>
                  <p:oleObj name="Equation" r:id="rId13" imgW="3810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125913" y="5712354"/>
                          <a:ext cx="849312" cy="452437"/>
                        </a:xfrm>
                        <a:prstGeom prst="rect">
                          <a:avLst/>
                        </a:prstGeom>
                        <a:ln>
                          <a:solidFill>
                            <a:srgbClr val="1F497D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20"/>
            <p:cNvSpPr/>
            <p:nvPr/>
          </p:nvSpPr>
          <p:spPr>
            <a:xfrm>
              <a:off x="6152444" y="4346222"/>
              <a:ext cx="2032000" cy="43744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16222" y="3866444"/>
            <a:ext cx="2582334" cy="2281238"/>
            <a:chOff x="5616222" y="3866444"/>
            <a:chExt cx="2582334" cy="2281238"/>
          </a:xfrm>
        </p:grpSpPr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7564899"/>
                </p:ext>
              </p:extLst>
            </p:nvPr>
          </p:nvGraphicFramePr>
          <p:xfrm>
            <a:off x="6085064" y="5695244"/>
            <a:ext cx="820738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6" name="Equation" r:id="rId15" imgW="368300" imgH="203200" progId="Equation.3">
                    <p:embed/>
                  </p:oleObj>
                </mc:Choice>
                <mc:Fallback>
                  <p:oleObj name="Equation" r:id="rId15" imgW="3683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085064" y="5695244"/>
                          <a:ext cx="820738" cy="452438"/>
                        </a:xfrm>
                        <a:prstGeom prst="rect">
                          <a:avLst/>
                        </a:prstGeom>
                        <a:ln>
                          <a:solidFill>
                            <a:srgbClr val="1F497D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22"/>
            <p:cNvSpPr/>
            <p:nvPr/>
          </p:nvSpPr>
          <p:spPr>
            <a:xfrm>
              <a:off x="5616222" y="3866444"/>
              <a:ext cx="2582334" cy="47977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366000" y="324557"/>
            <a:ext cx="1304832" cy="3697110"/>
            <a:chOff x="7366000" y="324557"/>
            <a:chExt cx="1304832" cy="3697110"/>
          </a:xfrm>
        </p:grpSpPr>
        <p:sp>
          <p:nvSpPr>
            <p:cNvPr id="28" name="TextBox 27"/>
            <p:cNvSpPr txBox="1"/>
            <p:nvPr/>
          </p:nvSpPr>
          <p:spPr>
            <a:xfrm>
              <a:off x="7496262" y="324557"/>
              <a:ext cx="1174570" cy="1200328"/>
            </a:xfrm>
            <a:prstGeom prst="rect">
              <a:avLst/>
            </a:prstGeom>
            <a:noFill/>
            <a:ln w="38100" cmpd="sng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Echelon</a:t>
              </a:r>
            </a:p>
            <a:p>
              <a:pPr algn="ctr"/>
              <a:r>
                <a:rPr lang="en-US" sz="2400" dirty="0" smtClean="0"/>
                <a:t>“step”</a:t>
              </a:r>
            </a:p>
            <a:p>
              <a:pPr algn="ctr"/>
              <a:r>
                <a:rPr lang="en-US" sz="2400" dirty="0" smtClean="0"/>
                <a:t>form</a:t>
              </a:r>
              <a:endParaRPr lang="en-US" sz="2400" dirty="0"/>
            </a:p>
          </p:txBody>
        </p:sp>
        <p:cxnSp>
          <p:nvCxnSpPr>
            <p:cNvPr id="30" name="Straight Arrow Connector 29"/>
            <p:cNvCxnSpPr>
              <a:stCxn id="28" idx="2"/>
            </p:cNvCxnSpPr>
            <p:nvPr/>
          </p:nvCxnSpPr>
          <p:spPr>
            <a:xfrm flipH="1">
              <a:off x="7366000" y="1524885"/>
              <a:ext cx="717547" cy="2496782"/>
            </a:xfrm>
            <a:prstGeom prst="straightConnector1">
              <a:avLst/>
            </a:prstGeom>
            <a:ln>
              <a:solidFill>
                <a:srgbClr val="7793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14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70"/>
            <a:ext cx="8229600" cy="1143000"/>
          </a:xfrm>
        </p:spPr>
        <p:txBody>
          <a:bodyPr/>
          <a:lstStyle/>
          <a:p>
            <a:r>
              <a:rPr lang="en-US" dirty="0" smtClean="0"/>
              <a:t>Equation Interchange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11715"/>
              </p:ext>
            </p:extLst>
          </p:nvPr>
        </p:nvGraphicFramePr>
        <p:xfrm>
          <a:off x="1009650" y="1681163"/>
          <a:ext cx="2716213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8" name="Equation" r:id="rId3" imgW="1219200" imgH="774700" progId="Equation.3">
                  <p:embed/>
                </p:oleObj>
              </mc:Choice>
              <mc:Fallback>
                <p:oleObj name="Equation" r:id="rId3" imgW="1219200" imgH="774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650" y="1681163"/>
                        <a:ext cx="2716213" cy="172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0333" y="1848555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47511" y="2353732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58800" y="2830688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21666" y="1663700"/>
            <a:ext cx="4904677" cy="1725613"/>
            <a:chOff x="4021666" y="1663700"/>
            <a:chExt cx="4904677" cy="1725613"/>
          </a:xfrm>
        </p:grpSpPr>
        <p:graphicFrame>
          <p:nvGraphicFramePr>
            <p:cNvPr id="83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522249"/>
                </p:ext>
              </p:extLst>
            </p:nvPr>
          </p:nvGraphicFramePr>
          <p:xfrm>
            <a:off x="4775200" y="1663700"/>
            <a:ext cx="2519363" cy="172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9" name="Equation" r:id="rId5" imgW="1130300" imgH="774700" progId="Equation.3">
                    <p:embed/>
                  </p:oleObj>
                </mc:Choice>
                <mc:Fallback>
                  <p:oleObj name="Equation" r:id="rId5" imgW="1130300" imgH="774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75200" y="1663700"/>
                          <a:ext cx="2519363" cy="1725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Right Arrow 87"/>
            <p:cNvSpPr/>
            <p:nvPr/>
          </p:nvSpPr>
          <p:spPr>
            <a:xfrm>
              <a:off x="4021666" y="2370666"/>
              <a:ext cx="550333" cy="25400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292623" y="1789288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(1)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318023" y="2308577"/>
              <a:ext cx="1608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(2) &lt;-- (2) - 3(1)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329312" y="2785533"/>
              <a:ext cx="149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(3) </a:t>
              </a:r>
              <a:r>
                <a:rPr lang="en-US" dirty="0" smtClean="0">
                  <a:sym typeface="Wingdings"/>
                </a:rPr>
                <a:t>&lt;-- (3) - (1)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4796" y="3477270"/>
            <a:ext cx="3918879" cy="2181286"/>
            <a:chOff x="694796" y="3477270"/>
            <a:chExt cx="3918879" cy="2181286"/>
          </a:xfrm>
        </p:grpSpPr>
        <p:graphicFrame>
          <p:nvGraphicFramePr>
            <p:cNvPr id="121" name="Object 1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3768440"/>
                </p:ext>
              </p:extLst>
            </p:nvPr>
          </p:nvGraphicFramePr>
          <p:xfrm>
            <a:off x="694796" y="3932944"/>
            <a:ext cx="2574925" cy="172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0" name="Equation" r:id="rId7" imgW="1155700" imgH="774700" progId="Equation.3">
                    <p:embed/>
                  </p:oleObj>
                </mc:Choice>
                <mc:Fallback>
                  <p:oleObj name="Equation" r:id="rId7" imgW="1155700" imgH="774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94796" y="3932944"/>
                          <a:ext cx="2574925" cy="172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" name="TextBox 125"/>
            <p:cNvSpPr txBox="1"/>
            <p:nvPr/>
          </p:nvSpPr>
          <p:spPr>
            <a:xfrm>
              <a:off x="3239913" y="4072466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(1)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265313" y="4591755"/>
              <a:ext cx="1059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(2) </a:t>
              </a:r>
              <a:r>
                <a:rPr lang="en-US" dirty="0" smtClean="0">
                  <a:sym typeface="Wingdings"/>
                </a:rPr>
                <a:t>&lt;-- </a:t>
              </a:r>
              <a:r>
                <a:rPr lang="en-US" dirty="0" smtClean="0"/>
                <a:t>(3) 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76602" y="5068711"/>
              <a:ext cx="1059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(3) &lt;-- (2)</a:t>
              </a:r>
              <a:endParaRPr lang="en-US" dirty="0"/>
            </a:p>
          </p:txBody>
        </p:sp>
        <p:sp>
          <p:nvSpPr>
            <p:cNvPr id="132" name="Right Arrow 131"/>
            <p:cNvSpPr/>
            <p:nvPr/>
          </p:nvSpPr>
          <p:spPr>
            <a:xfrm rot="9254996">
              <a:off x="3749325" y="3477270"/>
              <a:ext cx="864350" cy="26556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87334" y="3929945"/>
            <a:ext cx="3801533" cy="1725613"/>
            <a:chOff x="4487334" y="3929945"/>
            <a:chExt cx="3801533" cy="1725613"/>
          </a:xfrm>
        </p:grpSpPr>
        <p:sp>
          <p:nvSpPr>
            <p:cNvPr id="133" name="Right Arrow 132"/>
            <p:cNvSpPr/>
            <p:nvPr/>
          </p:nvSpPr>
          <p:spPr>
            <a:xfrm>
              <a:off x="5334000" y="4682066"/>
              <a:ext cx="942621" cy="27093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4" name="Object 1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2753502"/>
                </p:ext>
              </p:extLst>
            </p:nvPr>
          </p:nvGraphicFramePr>
          <p:xfrm>
            <a:off x="6845830" y="3929945"/>
            <a:ext cx="1443037" cy="172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1" name="Equation" r:id="rId9" imgW="647700" imgH="774700" progId="Equation.3">
                    <p:embed/>
                  </p:oleObj>
                </mc:Choice>
                <mc:Fallback>
                  <p:oleObj name="Equation" r:id="rId9" imgW="647700" imgH="774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845830" y="3929945"/>
                          <a:ext cx="1443037" cy="1725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4487334" y="4162779"/>
              <a:ext cx="1971889" cy="40011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</a:t>
              </a:r>
              <a:r>
                <a:rPr lang="en-US" sz="2000" dirty="0" smtClean="0"/>
                <a:t>ack substitution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058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70"/>
            <a:ext cx="8229600" cy="1143000"/>
          </a:xfrm>
        </p:spPr>
        <p:txBody>
          <a:bodyPr/>
          <a:lstStyle/>
          <a:p>
            <a:r>
              <a:rPr lang="en-US" dirty="0" smtClean="0"/>
              <a:t>Breakdown of Elimination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876027"/>
              </p:ext>
            </p:extLst>
          </p:nvPr>
        </p:nvGraphicFramePr>
        <p:xfrm>
          <a:off x="1009650" y="1681163"/>
          <a:ext cx="2716213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Equation" r:id="rId3" imgW="1219200" imgH="774700" progId="Equation.3">
                  <p:embed/>
                </p:oleObj>
              </mc:Choice>
              <mc:Fallback>
                <p:oleObj name="Equation" r:id="rId3" imgW="1219200" imgH="774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650" y="1681163"/>
                        <a:ext cx="2716213" cy="172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0333" y="1848555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47511" y="2353732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58800" y="2830688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21666" y="1663700"/>
            <a:ext cx="4904677" cy="1725613"/>
            <a:chOff x="4021666" y="1663700"/>
            <a:chExt cx="4904677" cy="1725613"/>
          </a:xfrm>
        </p:grpSpPr>
        <p:graphicFrame>
          <p:nvGraphicFramePr>
            <p:cNvPr id="83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5911376"/>
                </p:ext>
              </p:extLst>
            </p:nvPr>
          </p:nvGraphicFramePr>
          <p:xfrm>
            <a:off x="4748213" y="1663700"/>
            <a:ext cx="2574925" cy="172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5" name="Equation" r:id="rId5" imgW="1155700" imgH="774700" progId="Equation.3">
                    <p:embed/>
                  </p:oleObj>
                </mc:Choice>
                <mc:Fallback>
                  <p:oleObj name="Equation" r:id="rId5" imgW="1155700" imgH="774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48213" y="1663700"/>
                          <a:ext cx="2574925" cy="1725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Right Arrow 87"/>
            <p:cNvSpPr/>
            <p:nvPr/>
          </p:nvSpPr>
          <p:spPr>
            <a:xfrm>
              <a:off x="4021666" y="2370666"/>
              <a:ext cx="550333" cy="25400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292623" y="1789288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(1)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318023" y="2308577"/>
              <a:ext cx="1608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(2) &lt;-- (2) - 3(1)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329312" y="2785533"/>
              <a:ext cx="149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(3) </a:t>
              </a:r>
              <a:r>
                <a:rPr lang="en-US" dirty="0" smtClean="0">
                  <a:sym typeface="Wingdings"/>
                </a:rPr>
                <a:t>&lt;-- (3) - (1)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4690" y="3992563"/>
            <a:ext cx="3376435" cy="1725612"/>
            <a:chOff x="544690" y="3992563"/>
            <a:chExt cx="3376435" cy="1725612"/>
          </a:xfrm>
        </p:grpSpPr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876419"/>
                </p:ext>
              </p:extLst>
            </p:nvPr>
          </p:nvGraphicFramePr>
          <p:xfrm>
            <a:off x="808038" y="3992563"/>
            <a:ext cx="3113087" cy="172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6" name="Equation" r:id="rId7" imgW="1397000" imgH="774700" progId="Equation.3">
                    <p:embed/>
                  </p:oleObj>
                </mc:Choice>
                <mc:Fallback>
                  <p:oleObj name="Equation" r:id="rId7" imgW="1397000" imgH="774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08038" y="3992563"/>
                          <a:ext cx="3113087" cy="172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547512" y="4159938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(1)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4690" y="4665115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5979" y="5142071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(3)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018845" y="3975083"/>
            <a:ext cx="4915966" cy="1725613"/>
            <a:chOff x="4021666" y="1663700"/>
            <a:chExt cx="4915966" cy="1725613"/>
          </a:xfrm>
        </p:grpSpPr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0240907"/>
                </p:ext>
              </p:extLst>
            </p:nvPr>
          </p:nvGraphicFramePr>
          <p:xfrm>
            <a:off x="4748213" y="1663700"/>
            <a:ext cx="2574925" cy="172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7" name="Equation" r:id="rId9" imgW="1155700" imgH="774700" progId="Equation.3">
                    <p:embed/>
                  </p:oleObj>
                </mc:Choice>
                <mc:Fallback>
                  <p:oleObj name="Equation" r:id="rId9" imgW="1155700" imgH="774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48213" y="1663700"/>
                          <a:ext cx="2574925" cy="1725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Right Arrow 31"/>
            <p:cNvSpPr/>
            <p:nvPr/>
          </p:nvSpPr>
          <p:spPr>
            <a:xfrm>
              <a:off x="4021666" y="2370666"/>
              <a:ext cx="550333" cy="25400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92623" y="1789288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18023" y="2308577"/>
              <a:ext cx="1608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(2) &lt;-- (2) - 3(1)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29312" y="2785533"/>
              <a:ext cx="1608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(3) </a:t>
              </a:r>
              <a:r>
                <a:rPr lang="en-US" dirty="0" smtClean="0">
                  <a:sym typeface="Wingdings"/>
                </a:rPr>
                <a:t>&lt;-- (3) - 2(1)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88556" y="2257777"/>
            <a:ext cx="1643749" cy="1073554"/>
            <a:chOff x="4388556" y="2257777"/>
            <a:chExt cx="1643749" cy="1073554"/>
          </a:xfrm>
        </p:grpSpPr>
        <p:sp>
          <p:nvSpPr>
            <p:cNvPr id="7" name="Oval 6"/>
            <p:cNvSpPr/>
            <p:nvPr/>
          </p:nvSpPr>
          <p:spPr>
            <a:xfrm>
              <a:off x="4967111" y="2257777"/>
              <a:ext cx="620889" cy="522111"/>
            </a:xfrm>
            <a:prstGeom prst="ellipse">
              <a:avLst/>
            </a:prstGeom>
            <a:noFill/>
            <a:ln w="38100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88556" y="2808111"/>
              <a:ext cx="1643749" cy="523220"/>
            </a:xfrm>
            <a:prstGeom prst="rect">
              <a:avLst/>
            </a:prstGeom>
            <a:noFill/>
            <a:ln>
              <a:solidFill>
                <a:srgbClr val="77933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z</a:t>
              </a:r>
              <a:r>
                <a:rPr lang="en-US" sz="2800" dirty="0" smtClean="0"/>
                <a:t>ero pivot</a:t>
              </a:r>
              <a:endParaRPr lang="en-US" sz="28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329289" y="4583288"/>
            <a:ext cx="1643749" cy="1073554"/>
            <a:chOff x="4388556" y="2257777"/>
            <a:chExt cx="1643749" cy="1073554"/>
          </a:xfrm>
        </p:grpSpPr>
        <p:sp>
          <p:nvSpPr>
            <p:cNvPr id="41" name="Oval 40"/>
            <p:cNvSpPr/>
            <p:nvPr/>
          </p:nvSpPr>
          <p:spPr>
            <a:xfrm>
              <a:off x="4967111" y="2257777"/>
              <a:ext cx="620889" cy="522111"/>
            </a:xfrm>
            <a:prstGeom prst="ellipse">
              <a:avLst/>
            </a:prstGeom>
            <a:noFill/>
            <a:ln w="38100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88556" y="2808111"/>
              <a:ext cx="1643749" cy="523220"/>
            </a:xfrm>
            <a:prstGeom prst="rect">
              <a:avLst/>
            </a:prstGeom>
            <a:noFill/>
            <a:ln>
              <a:solidFill>
                <a:srgbClr val="77933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z</a:t>
              </a:r>
              <a:r>
                <a:rPr lang="en-US" sz="2800" dirty="0" smtClean="0"/>
                <a:t>ero pivot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94778" y="2808111"/>
            <a:ext cx="1970823" cy="974776"/>
            <a:chOff x="6194778" y="2808111"/>
            <a:chExt cx="1970823" cy="974776"/>
          </a:xfrm>
        </p:grpSpPr>
        <p:sp>
          <p:nvSpPr>
            <p:cNvPr id="12" name="TextBox 11"/>
            <p:cNvSpPr txBox="1"/>
            <p:nvPr/>
          </p:nvSpPr>
          <p:spPr>
            <a:xfrm>
              <a:off x="6208890" y="3259667"/>
              <a:ext cx="1956711" cy="523220"/>
            </a:xfrm>
            <a:prstGeom prst="rect">
              <a:avLst/>
            </a:prstGeom>
            <a:noFill/>
            <a:ln w="57150" cmpd="sng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inconsistent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94778" y="2808111"/>
              <a:ext cx="804333" cy="423333"/>
            </a:xfrm>
            <a:prstGeom prst="rect">
              <a:avLst/>
            </a:prstGeom>
            <a:noFill/>
            <a:ln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163734" y="5147733"/>
            <a:ext cx="1699765" cy="974776"/>
            <a:chOff x="6194778" y="2808111"/>
            <a:chExt cx="1699765" cy="974776"/>
          </a:xfrm>
        </p:grpSpPr>
        <p:sp>
          <p:nvSpPr>
            <p:cNvPr id="47" name="TextBox 46"/>
            <p:cNvSpPr txBox="1"/>
            <p:nvPr/>
          </p:nvSpPr>
          <p:spPr>
            <a:xfrm>
              <a:off x="6208890" y="3259667"/>
              <a:ext cx="1685653" cy="523220"/>
            </a:xfrm>
            <a:prstGeom prst="rect">
              <a:avLst/>
            </a:prstGeom>
            <a:noFill/>
            <a:ln w="57150" cmpd="sng"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consistent</a:t>
              </a:r>
              <a:endParaRPr lang="en-US" sz="2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194778" y="2808111"/>
              <a:ext cx="804333" cy="423333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12334" y="3344333"/>
            <a:ext cx="1865890" cy="523220"/>
          </a:xfrm>
          <a:prstGeom prst="rect">
            <a:avLst/>
          </a:prstGeom>
          <a:noFill/>
          <a:ln w="38100" cmpd="sng"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solution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208851" y="5698066"/>
            <a:ext cx="3862180" cy="523220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Infinite number solutions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667" y="1058334"/>
            <a:ext cx="8599555" cy="523220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hen pivot = zero and equation interchange doesn’t help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296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0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Inverse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262955"/>
              </p:ext>
            </p:extLst>
          </p:nvPr>
        </p:nvGraphicFramePr>
        <p:xfrm>
          <a:off x="4682420" y="1857728"/>
          <a:ext cx="4040025" cy="851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Equation" r:id="rId3" imgW="1625600" imgH="342900" progId="Equation.3">
                  <p:embed/>
                </p:oleObj>
              </mc:Choice>
              <mc:Fallback>
                <p:oleObj name="Equation" r:id="rId3" imgW="16256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2420" y="1857728"/>
                        <a:ext cx="4040025" cy="851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770102"/>
              </p:ext>
            </p:extLst>
          </p:nvPr>
        </p:nvGraphicFramePr>
        <p:xfrm>
          <a:off x="843139" y="1924756"/>
          <a:ext cx="3149600" cy="699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7" name="Equation" r:id="rId5" imgW="1028700" imgH="228600" progId="Equation.3">
                  <p:embed/>
                </p:oleObj>
              </mc:Choice>
              <mc:Fallback>
                <p:oleObj name="Equation" r:id="rId5" imgW="1028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3139" y="1924756"/>
                        <a:ext cx="3149600" cy="699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459840"/>
              </p:ext>
            </p:extLst>
          </p:nvPr>
        </p:nvGraphicFramePr>
        <p:xfrm>
          <a:off x="515233" y="3040416"/>
          <a:ext cx="81994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quation" r:id="rId7" imgW="3568700" imgH="342900" progId="Equation.3">
                  <p:embed/>
                </p:oleObj>
              </mc:Choice>
              <mc:Fallback>
                <p:oleObj name="Equation" r:id="rId7" imgW="35687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5233" y="3040416"/>
                        <a:ext cx="8199437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6113" y="5080001"/>
            <a:ext cx="7854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Solve using GE, but altogether since all have same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96000" y="592667"/>
            <a:ext cx="2487298" cy="3090334"/>
            <a:chOff x="6096000" y="592667"/>
            <a:chExt cx="2487298" cy="3090334"/>
          </a:xfrm>
        </p:grpSpPr>
        <p:sp>
          <p:nvSpPr>
            <p:cNvPr id="17" name="TextBox 16"/>
            <p:cNvSpPr txBox="1"/>
            <p:nvPr/>
          </p:nvSpPr>
          <p:spPr>
            <a:xfrm>
              <a:off x="7266862" y="592667"/>
              <a:ext cx="1316436" cy="830997"/>
            </a:xfrm>
            <a:prstGeom prst="rect">
              <a:avLst/>
            </a:prstGeom>
            <a:noFill/>
            <a:ln w="38100" cmpd="sng"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Standard</a:t>
              </a:r>
            </a:p>
            <a:p>
              <a:pPr algn="ctr"/>
              <a:r>
                <a:rPr lang="en-US" sz="2400" dirty="0" smtClean="0"/>
                <a:t>basis</a:t>
              </a:r>
              <a:endParaRPr lang="en-US" sz="24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7295444" y="1453444"/>
              <a:ext cx="620889" cy="1622778"/>
            </a:xfrm>
            <a:prstGeom prst="straightConnector1">
              <a:avLst/>
            </a:prstGeom>
            <a:ln>
              <a:solidFill>
                <a:srgbClr val="9BBB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6096000" y="3160889"/>
              <a:ext cx="2384778" cy="522112"/>
            </a:xfrm>
            <a:prstGeom prst="rect">
              <a:avLst/>
            </a:prstGeom>
            <a:noFill/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8667" y="4100866"/>
            <a:ext cx="7856185" cy="682626"/>
            <a:chOff x="338667" y="4100866"/>
            <a:chExt cx="7856185" cy="682626"/>
          </a:xfrm>
        </p:grpSpPr>
        <p:grpSp>
          <p:nvGrpSpPr>
            <p:cNvPr id="22" name="Group 21"/>
            <p:cNvGrpSpPr/>
            <p:nvPr/>
          </p:nvGrpSpPr>
          <p:grpSpPr>
            <a:xfrm>
              <a:off x="1098021" y="4100866"/>
              <a:ext cx="7096831" cy="682626"/>
              <a:chOff x="1098021" y="4100866"/>
              <a:chExt cx="7096831" cy="682626"/>
            </a:xfrm>
          </p:grpSpPr>
          <p:graphicFrame>
            <p:nvGraphicFramePr>
              <p:cNvPr id="11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3344026"/>
                  </p:ext>
                </p:extLst>
              </p:nvPr>
            </p:nvGraphicFramePr>
            <p:xfrm>
              <a:off x="1098021" y="4104393"/>
              <a:ext cx="1671637" cy="622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39" name="Equation" r:id="rId9" imgW="546100" imgH="203200" progId="Equation.3">
                      <p:embed/>
                    </p:oleObj>
                  </mc:Choice>
                  <mc:Fallback>
                    <p:oleObj name="Equation" r:id="rId9" imgW="5461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098021" y="4104393"/>
                            <a:ext cx="1671637" cy="622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43725867"/>
                  </p:ext>
                </p:extLst>
              </p:nvPr>
            </p:nvGraphicFramePr>
            <p:xfrm>
              <a:off x="3132138" y="4100866"/>
              <a:ext cx="1749425" cy="622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40" name="Equation" r:id="rId11" imgW="571500" imgH="203200" progId="Equation.3">
                      <p:embed/>
                    </p:oleObj>
                  </mc:Choice>
                  <mc:Fallback>
                    <p:oleObj name="Equation" r:id="rId11" imgW="5715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132138" y="4100866"/>
                            <a:ext cx="1749425" cy="622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9781098"/>
                  </p:ext>
                </p:extLst>
              </p:nvPr>
            </p:nvGraphicFramePr>
            <p:xfrm>
              <a:off x="6445427" y="4121504"/>
              <a:ext cx="1749425" cy="6619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41" name="Equation" r:id="rId13" imgW="571500" imgH="215900" progId="Equation.3">
                      <p:embed/>
                    </p:oleObj>
                  </mc:Choice>
                  <mc:Fallback>
                    <p:oleObj name="Equation" r:id="rId13" imgW="571500" imgH="2159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6445427" y="4121504"/>
                            <a:ext cx="1749425" cy="6619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5" name="Straight Connector 14"/>
              <p:cNvCxnSpPr/>
              <p:nvPr/>
            </p:nvCxnSpPr>
            <p:spPr>
              <a:xfrm flipV="1">
                <a:off x="5249334" y="4445000"/>
                <a:ext cx="874889" cy="1411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ight Arrow 22"/>
            <p:cNvSpPr/>
            <p:nvPr/>
          </p:nvSpPr>
          <p:spPr>
            <a:xfrm>
              <a:off x="338667" y="4303889"/>
              <a:ext cx="550333" cy="254000"/>
            </a:xfrm>
            <a:prstGeom prst="rightArrow">
              <a:avLst/>
            </a:prstGeom>
            <a:solidFill>
              <a:schemeClr val="accent3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7043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Gauss-Jordan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364134"/>
              </p:ext>
            </p:extLst>
          </p:nvPr>
        </p:nvGraphicFramePr>
        <p:xfrm>
          <a:off x="1203325" y="1677283"/>
          <a:ext cx="1960565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8" name="Equation" r:id="rId3" imgW="1231900" imgH="736600" progId="Equation.3">
                  <p:embed/>
                </p:oleObj>
              </mc:Choice>
              <mc:Fallback>
                <p:oleObj name="Equation" r:id="rId3" imgW="12319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3325" y="1677283"/>
                        <a:ext cx="1960565" cy="117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146304"/>
              </p:ext>
            </p:extLst>
          </p:nvPr>
        </p:nvGraphicFramePr>
        <p:xfrm>
          <a:off x="3778250" y="1967089"/>
          <a:ext cx="2387597" cy="530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9" name="Equation" r:id="rId5" imgW="1028700" imgH="228600" progId="Equation.3">
                  <p:embed/>
                </p:oleObj>
              </mc:Choice>
              <mc:Fallback>
                <p:oleObj name="Equation" r:id="rId5" imgW="1028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8250" y="1967089"/>
                        <a:ext cx="2387597" cy="530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550332" y="2986089"/>
            <a:ext cx="5948830" cy="1261356"/>
            <a:chOff x="550332" y="2986089"/>
            <a:chExt cx="5948830" cy="1261356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3155762"/>
                </p:ext>
              </p:extLst>
            </p:nvPr>
          </p:nvGraphicFramePr>
          <p:xfrm>
            <a:off x="1564747" y="2986089"/>
            <a:ext cx="4934415" cy="1261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70" name="Equation" r:id="rId7" imgW="2882900" imgH="736600" progId="Equation.3">
                    <p:embed/>
                  </p:oleObj>
                </mc:Choice>
                <mc:Fallback>
                  <p:oleObj name="Equation" r:id="rId7" imgW="2882900" imgH="736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64747" y="2986089"/>
                          <a:ext cx="4934415" cy="12613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ight Arrow 10"/>
            <p:cNvSpPr/>
            <p:nvPr/>
          </p:nvSpPr>
          <p:spPr>
            <a:xfrm>
              <a:off x="550332" y="3429001"/>
              <a:ext cx="620889" cy="29633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6288" y="4578350"/>
            <a:ext cx="4383442" cy="1220788"/>
            <a:chOff x="646288" y="4578350"/>
            <a:chExt cx="4383442" cy="1220788"/>
          </a:xfrm>
        </p:grpSpPr>
        <p:sp>
          <p:nvSpPr>
            <p:cNvPr id="12" name="Right Arrow 11"/>
            <p:cNvSpPr/>
            <p:nvPr/>
          </p:nvSpPr>
          <p:spPr>
            <a:xfrm>
              <a:off x="646288" y="5020734"/>
              <a:ext cx="620889" cy="29633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1745570"/>
                </p:ext>
              </p:extLst>
            </p:nvPr>
          </p:nvGraphicFramePr>
          <p:xfrm>
            <a:off x="1595967" y="4578350"/>
            <a:ext cx="3433763" cy="1220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71" name="Equation" r:id="rId9" imgW="2070100" imgH="736600" progId="Equation.3">
                    <p:embed/>
                  </p:oleObj>
                </mc:Choice>
                <mc:Fallback>
                  <p:oleObj name="Equation" r:id="rId9" imgW="2070100" imgH="736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95967" y="4578350"/>
                          <a:ext cx="3433763" cy="1220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5700889" y="4572001"/>
            <a:ext cx="2886483" cy="1384995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Apply GE to augmented matrix </a:t>
            </a:r>
            <a:r>
              <a:rPr lang="en-US" sz="2800" i="1" dirty="0" smtClean="0">
                <a:latin typeface="Times New Roman"/>
                <a:cs typeface="Times New Roman"/>
              </a:rPr>
              <a:t>AI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69444" y="4628444"/>
            <a:ext cx="1298223" cy="1086556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664354" y="4625623"/>
            <a:ext cx="1439161" cy="1667932"/>
            <a:chOff x="2664354" y="4625623"/>
            <a:chExt cx="1439161" cy="1667932"/>
          </a:xfrm>
        </p:grpSpPr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6530794"/>
                </p:ext>
              </p:extLst>
            </p:nvPr>
          </p:nvGraphicFramePr>
          <p:xfrm>
            <a:off x="2664354" y="5825948"/>
            <a:ext cx="1256097" cy="467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72" name="Equation" r:id="rId11" imgW="546100" imgH="203200" progId="Equation.3">
                    <p:embed/>
                  </p:oleObj>
                </mc:Choice>
                <mc:Fallback>
                  <p:oleObj name="Equation" r:id="rId11" imgW="5461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64354" y="5825948"/>
                          <a:ext cx="1256097" cy="467607"/>
                        </a:xfrm>
                        <a:prstGeom prst="rect">
                          <a:avLst/>
                        </a:prstGeom>
                        <a:ln>
                          <a:solidFill>
                            <a:srgbClr val="9BBB59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23"/>
            <p:cNvSpPr/>
            <p:nvPr/>
          </p:nvSpPr>
          <p:spPr>
            <a:xfrm>
              <a:off x="3821293" y="4625623"/>
              <a:ext cx="282222" cy="1072445"/>
            </a:xfrm>
            <a:prstGeom prst="rect">
              <a:avLst/>
            </a:prstGeom>
            <a:noFill/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68663" y="4628444"/>
            <a:ext cx="1312862" cy="1648531"/>
            <a:chOff x="3268663" y="4628444"/>
            <a:chExt cx="1312862" cy="1648531"/>
          </a:xfrm>
        </p:grpSpPr>
        <p:sp>
          <p:nvSpPr>
            <p:cNvPr id="22" name="Rectangle 21"/>
            <p:cNvSpPr/>
            <p:nvPr/>
          </p:nvSpPr>
          <p:spPr>
            <a:xfrm>
              <a:off x="4205111" y="4628444"/>
              <a:ext cx="282222" cy="1072445"/>
            </a:xfrm>
            <a:prstGeom prst="rect">
              <a:avLst/>
            </a:prstGeom>
            <a:noFill/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7040351"/>
                </p:ext>
              </p:extLst>
            </p:nvPr>
          </p:nvGraphicFramePr>
          <p:xfrm>
            <a:off x="3268663" y="5808663"/>
            <a:ext cx="1312862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73" name="Equation" r:id="rId13" imgW="571500" imgH="203200" progId="Equation.3">
                    <p:embed/>
                  </p:oleObj>
                </mc:Choice>
                <mc:Fallback>
                  <p:oleObj name="Equation" r:id="rId13" imgW="5715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268663" y="5808663"/>
                          <a:ext cx="1312862" cy="468312"/>
                        </a:xfrm>
                        <a:prstGeom prst="rect">
                          <a:avLst/>
                        </a:prstGeom>
                        <a:ln>
                          <a:solidFill>
                            <a:srgbClr val="9BBB59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30"/>
          <p:cNvGrpSpPr/>
          <p:nvPr/>
        </p:nvGrpSpPr>
        <p:grpSpPr>
          <a:xfrm>
            <a:off x="4027488" y="4625623"/>
            <a:ext cx="1285875" cy="1678340"/>
            <a:chOff x="4027488" y="4625623"/>
            <a:chExt cx="1285875" cy="1678340"/>
          </a:xfrm>
        </p:grpSpPr>
        <p:sp>
          <p:nvSpPr>
            <p:cNvPr id="23" name="Rectangle 22"/>
            <p:cNvSpPr/>
            <p:nvPr/>
          </p:nvSpPr>
          <p:spPr>
            <a:xfrm>
              <a:off x="4555065" y="4625623"/>
              <a:ext cx="282222" cy="1072445"/>
            </a:xfrm>
            <a:prstGeom prst="rect">
              <a:avLst/>
            </a:prstGeom>
            <a:noFill/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0831650"/>
                </p:ext>
              </p:extLst>
            </p:nvPr>
          </p:nvGraphicFramePr>
          <p:xfrm>
            <a:off x="4027488" y="5805488"/>
            <a:ext cx="1285875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74" name="Equation" r:id="rId15" imgW="558800" imgH="215900" progId="Equation.3">
                    <p:embed/>
                  </p:oleObj>
                </mc:Choice>
                <mc:Fallback>
                  <p:oleObj name="Equation" r:id="rId15" imgW="5588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027488" y="5805488"/>
                          <a:ext cx="1285875" cy="498475"/>
                        </a:xfrm>
                        <a:prstGeom prst="rect">
                          <a:avLst/>
                        </a:prstGeom>
                        <a:ln>
                          <a:solidFill>
                            <a:srgbClr val="9BBB59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3" name="Straight Arrow Connector 32"/>
          <p:cNvCxnSpPr/>
          <p:nvPr/>
        </p:nvCxnSpPr>
        <p:spPr>
          <a:xfrm flipH="1">
            <a:off x="4064000" y="2455333"/>
            <a:ext cx="169333" cy="889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6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and Jordan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96" y="1999546"/>
            <a:ext cx="2514600" cy="32258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102578" y="1940278"/>
            <a:ext cx="2679700" cy="4151721"/>
            <a:chOff x="5102578" y="1940278"/>
            <a:chExt cx="2679700" cy="41517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2578" y="1940278"/>
              <a:ext cx="2679700" cy="34163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646994" y="5445668"/>
              <a:ext cx="168823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Wilhelm </a:t>
              </a:r>
              <a:r>
                <a:rPr lang="en-US" b="1" dirty="0" smtClean="0"/>
                <a:t>Jordan</a:t>
              </a:r>
            </a:p>
            <a:p>
              <a:r>
                <a:rPr lang="en-US" b="1" dirty="0" smtClean="0"/>
                <a:t>1842-1899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259380" y="5332779"/>
            <a:ext cx="28152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Johann Carl Friedrich </a:t>
            </a:r>
            <a:r>
              <a:rPr lang="en-US" b="1" dirty="0" smtClean="0"/>
              <a:t>Gauss</a:t>
            </a:r>
          </a:p>
          <a:p>
            <a:r>
              <a:rPr lang="en-US" b="1" dirty="0" smtClean="0"/>
              <a:t>1777-1855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137855" y="2017890"/>
            <a:ext cx="2649881" cy="4127732"/>
            <a:chOff x="5137855" y="2017890"/>
            <a:chExt cx="2649881" cy="412773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7855" y="2017890"/>
              <a:ext cx="2649881" cy="330905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630061" y="5499291"/>
              <a:ext cx="164686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Michael Jordan</a:t>
              </a:r>
            </a:p>
            <a:p>
              <a:r>
                <a:rPr lang="en-US" b="1" dirty="0" smtClean="0"/>
                <a:t>1963-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824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G-J Method :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80552"/>
              </p:ext>
            </p:extLst>
          </p:nvPr>
        </p:nvGraphicFramePr>
        <p:xfrm>
          <a:off x="1420813" y="1897590"/>
          <a:ext cx="2738437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1" name="Equation" r:id="rId3" imgW="1651000" imgH="736600" progId="Equation.3">
                  <p:embed/>
                </p:oleObj>
              </mc:Choice>
              <mc:Fallback>
                <p:oleObj name="Equation" r:id="rId3" imgW="16510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0813" y="1897590"/>
                        <a:ext cx="2738437" cy="1220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1844" y="2793999"/>
            <a:ext cx="4151489" cy="1718557"/>
            <a:chOff x="81844" y="2793999"/>
            <a:chExt cx="4151489" cy="1718557"/>
          </a:xfrm>
        </p:grpSpPr>
        <p:grpSp>
          <p:nvGrpSpPr>
            <p:cNvPr id="22" name="Group 21"/>
            <p:cNvGrpSpPr/>
            <p:nvPr/>
          </p:nvGrpSpPr>
          <p:grpSpPr>
            <a:xfrm>
              <a:off x="81844" y="3291768"/>
              <a:ext cx="4151489" cy="1220788"/>
              <a:chOff x="124177" y="3080103"/>
              <a:chExt cx="4151489" cy="1220788"/>
            </a:xfrm>
          </p:grpSpPr>
          <p:graphicFrame>
            <p:nvGraphicFramePr>
              <p:cNvPr id="8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23080098"/>
                  </p:ext>
                </p:extLst>
              </p:nvPr>
            </p:nvGraphicFramePr>
            <p:xfrm>
              <a:off x="1410229" y="3080103"/>
              <a:ext cx="2865437" cy="1220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2" name="Equation" r:id="rId5" imgW="1727200" imgH="736600" progId="Equation.3">
                      <p:embed/>
                    </p:oleObj>
                  </mc:Choice>
                  <mc:Fallback>
                    <p:oleObj name="Equation" r:id="rId5" imgW="1727200" imgH="736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410229" y="3080103"/>
                            <a:ext cx="2865437" cy="12207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127000" y="3485445"/>
                <a:ext cx="1325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dirty="0" smtClean="0"/>
                  <a:t>2</a:t>
                </a:r>
                <a:r>
                  <a:rPr lang="en-US" dirty="0" smtClean="0">
                    <a:sym typeface="Wingdings"/>
                  </a:rPr>
                  <a:t>R2-</a:t>
                </a:r>
                <a:r>
                  <a:rPr lang="en-US" dirty="0" smtClean="0"/>
                  <a:t>2R1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24177" y="3807178"/>
                <a:ext cx="1304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dirty="0" smtClean="0"/>
                  <a:t>3</a:t>
                </a:r>
                <a:r>
                  <a:rPr lang="en-US" dirty="0" smtClean="0">
                    <a:sym typeface="Wingdings"/>
                  </a:rPr>
                  <a:t>R3+</a:t>
                </a:r>
                <a:r>
                  <a:rPr lang="en-US" dirty="0" smtClean="0"/>
                  <a:t> R1</a:t>
                </a:r>
                <a:endParaRPr lang="en-US" dirty="0"/>
              </a:p>
            </p:txBody>
          </p:sp>
        </p:grpSp>
        <p:sp>
          <p:nvSpPr>
            <p:cNvPr id="25" name="Down Arrow 24"/>
            <p:cNvSpPr/>
            <p:nvPr/>
          </p:nvSpPr>
          <p:spPr>
            <a:xfrm>
              <a:off x="550333" y="2793999"/>
              <a:ext cx="352778" cy="747889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35467" y="4512732"/>
            <a:ext cx="4080933" cy="1337559"/>
            <a:chOff x="135467" y="4512732"/>
            <a:chExt cx="4080933" cy="1337559"/>
          </a:xfrm>
        </p:grpSpPr>
        <p:grpSp>
          <p:nvGrpSpPr>
            <p:cNvPr id="21" name="Group 20"/>
            <p:cNvGrpSpPr/>
            <p:nvPr/>
          </p:nvGrpSpPr>
          <p:grpSpPr>
            <a:xfrm>
              <a:off x="135467" y="4629503"/>
              <a:ext cx="4080933" cy="1220788"/>
              <a:chOff x="191911" y="4629503"/>
              <a:chExt cx="4080933" cy="1220788"/>
            </a:xfrm>
          </p:grpSpPr>
          <p:graphicFrame>
            <p:nvGraphicFramePr>
              <p:cNvPr id="11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8065836"/>
                  </p:ext>
                </p:extLst>
              </p:nvPr>
            </p:nvGraphicFramePr>
            <p:xfrm>
              <a:off x="1407407" y="4629503"/>
              <a:ext cx="2865437" cy="1220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3" name="Equation" r:id="rId7" imgW="1727200" imgH="736600" progId="Equation.3">
                      <p:embed/>
                    </p:oleObj>
                  </mc:Choice>
                  <mc:Fallback>
                    <p:oleObj name="Equation" r:id="rId7" imgW="1727200" imgH="736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407407" y="4629503"/>
                            <a:ext cx="2865437" cy="12207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TextBox 11"/>
              <p:cNvSpPr txBox="1"/>
              <p:nvPr/>
            </p:nvSpPr>
            <p:spPr>
              <a:xfrm>
                <a:off x="191911" y="5328356"/>
                <a:ext cx="1304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dirty="0" smtClean="0"/>
                  <a:t>3</a:t>
                </a:r>
                <a:r>
                  <a:rPr lang="en-US" dirty="0" smtClean="0">
                    <a:sym typeface="Wingdings"/>
                  </a:rPr>
                  <a:t>R3+</a:t>
                </a:r>
                <a:r>
                  <a:rPr lang="en-US" dirty="0" smtClean="0"/>
                  <a:t> R2</a:t>
                </a:r>
                <a:endParaRPr lang="en-US" dirty="0"/>
              </a:p>
            </p:txBody>
          </p:sp>
        </p:grpSp>
        <p:sp>
          <p:nvSpPr>
            <p:cNvPr id="26" name="Down Arrow 25"/>
            <p:cNvSpPr/>
            <p:nvPr/>
          </p:nvSpPr>
          <p:spPr>
            <a:xfrm>
              <a:off x="505177" y="4512732"/>
              <a:ext cx="352778" cy="747889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908777" y="4894084"/>
            <a:ext cx="5039990" cy="1526472"/>
            <a:chOff x="3908777" y="4894084"/>
            <a:chExt cx="5039990" cy="1526472"/>
          </a:xfrm>
        </p:grpSpPr>
        <p:grpSp>
          <p:nvGrpSpPr>
            <p:cNvPr id="23" name="Group 22"/>
            <p:cNvGrpSpPr/>
            <p:nvPr/>
          </p:nvGrpSpPr>
          <p:grpSpPr>
            <a:xfrm>
              <a:off x="4679776" y="4894084"/>
              <a:ext cx="4268991" cy="1220788"/>
              <a:chOff x="5032551" y="4668308"/>
              <a:chExt cx="4268991" cy="1220788"/>
            </a:xfrm>
          </p:grpSpPr>
          <p:graphicFrame>
            <p:nvGraphicFramePr>
              <p:cNvPr id="13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62888783"/>
                  </p:ext>
                </p:extLst>
              </p:nvPr>
            </p:nvGraphicFramePr>
            <p:xfrm>
              <a:off x="5032551" y="4668308"/>
              <a:ext cx="2949575" cy="1220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4" name="Equation" r:id="rId9" imgW="1778000" imgH="736600" progId="Equation.3">
                      <p:embed/>
                    </p:oleObj>
                  </mc:Choice>
                  <mc:Fallback>
                    <p:oleObj name="Equation" r:id="rId9" imgW="1778000" imgH="736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5032551" y="4668308"/>
                            <a:ext cx="2949575" cy="12207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TextBox 13"/>
              <p:cNvSpPr txBox="1"/>
              <p:nvPr/>
            </p:nvSpPr>
            <p:spPr>
              <a:xfrm>
                <a:off x="7879646" y="5071534"/>
                <a:ext cx="1421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dirty="0" smtClean="0"/>
                  <a:t>2</a:t>
                </a:r>
                <a:r>
                  <a:rPr lang="en-US" dirty="0" smtClean="0">
                    <a:sym typeface="Wingdings"/>
                  </a:rPr>
                  <a:t>R2+</a:t>
                </a:r>
                <a:r>
                  <a:rPr lang="en-US" dirty="0" smtClean="0"/>
                  <a:t> 2R3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876824" y="4744156"/>
                <a:ext cx="126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dirty="0" smtClean="0"/>
                  <a:t>1</a:t>
                </a:r>
                <a:r>
                  <a:rPr lang="en-US" dirty="0" smtClean="0">
                    <a:sym typeface="Wingdings"/>
                  </a:rPr>
                  <a:t>R1-</a:t>
                </a:r>
                <a:r>
                  <a:rPr lang="en-US" dirty="0" smtClean="0"/>
                  <a:t> R3</a:t>
                </a:r>
                <a:endParaRPr lang="en-US" dirty="0"/>
              </a:p>
            </p:txBody>
          </p:sp>
        </p:grpSp>
        <p:sp>
          <p:nvSpPr>
            <p:cNvPr id="27" name="Curved Up Arrow 26"/>
            <p:cNvSpPr/>
            <p:nvPr/>
          </p:nvSpPr>
          <p:spPr>
            <a:xfrm>
              <a:off x="3908777" y="6025445"/>
              <a:ext cx="1216152" cy="395111"/>
            </a:xfrm>
            <a:prstGeom prst="curvedUpArrow">
              <a:avLst/>
            </a:prstGeom>
            <a:solidFill>
              <a:srgbClr val="9BBB59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706588" y="3192814"/>
            <a:ext cx="4438579" cy="1562631"/>
            <a:chOff x="4706588" y="3192814"/>
            <a:chExt cx="4438579" cy="1562631"/>
          </a:xfrm>
        </p:grpSpPr>
        <p:grpSp>
          <p:nvGrpSpPr>
            <p:cNvPr id="24" name="Group 23"/>
            <p:cNvGrpSpPr/>
            <p:nvPr/>
          </p:nvGrpSpPr>
          <p:grpSpPr>
            <a:xfrm>
              <a:off x="4706588" y="3192814"/>
              <a:ext cx="4438579" cy="1514475"/>
              <a:chOff x="5059363" y="2967038"/>
              <a:chExt cx="4438579" cy="1514475"/>
            </a:xfrm>
          </p:grpSpPr>
          <p:graphicFrame>
            <p:nvGraphicFramePr>
              <p:cNvPr id="16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4281500"/>
                  </p:ext>
                </p:extLst>
              </p:nvPr>
            </p:nvGraphicFramePr>
            <p:xfrm>
              <a:off x="5059363" y="2967038"/>
              <a:ext cx="3033712" cy="1514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5" name="Equation" r:id="rId11" imgW="1828800" imgH="914400" progId="Equation.3">
                      <p:embed/>
                    </p:oleObj>
                  </mc:Choice>
                  <mc:Fallback>
                    <p:oleObj name="Equation" r:id="rId11" imgW="1828800" imgH="9144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059363" y="2967038"/>
                            <a:ext cx="3033712" cy="15144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TextBox 17"/>
              <p:cNvSpPr txBox="1"/>
              <p:nvPr/>
            </p:nvSpPr>
            <p:spPr>
              <a:xfrm>
                <a:off x="7986891" y="3104445"/>
                <a:ext cx="151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dirty="0" smtClean="0"/>
                  <a:t>1</a:t>
                </a:r>
                <a:r>
                  <a:rPr lang="en-US" dirty="0" smtClean="0">
                    <a:sym typeface="Wingdings"/>
                  </a:rPr>
                  <a:t>R1+</a:t>
                </a:r>
                <a:r>
                  <a:rPr lang="en-US" dirty="0" smtClean="0"/>
                  <a:t> R2/8</a:t>
                </a:r>
                <a:endParaRPr lang="en-US" dirty="0"/>
              </a:p>
            </p:txBody>
          </p:sp>
        </p:grpSp>
        <p:sp>
          <p:nvSpPr>
            <p:cNvPr id="28" name="Up Arrow 27"/>
            <p:cNvSpPr/>
            <p:nvPr/>
          </p:nvSpPr>
          <p:spPr>
            <a:xfrm>
              <a:off x="8142111" y="3965223"/>
              <a:ext cx="352778" cy="790222"/>
            </a:xfrm>
            <a:prstGeom prst="upArrow">
              <a:avLst/>
            </a:prstGeom>
            <a:solidFill>
              <a:srgbClr val="9BBB59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674838" y="1619601"/>
            <a:ext cx="3989388" cy="1625954"/>
            <a:chOff x="4674838" y="1619601"/>
            <a:chExt cx="3989388" cy="1625954"/>
          </a:xfrm>
        </p:grpSpPr>
        <p:grpSp>
          <p:nvGrpSpPr>
            <p:cNvPr id="37" name="Group 36"/>
            <p:cNvGrpSpPr/>
            <p:nvPr/>
          </p:nvGrpSpPr>
          <p:grpSpPr>
            <a:xfrm>
              <a:off x="4674838" y="1619601"/>
              <a:ext cx="3989388" cy="1577975"/>
              <a:chOff x="4674838" y="1619601"/>
              <a:chExt cx="3989388" cy="1577975"/>
            </a:xfrm>
          </p:grpSpPr>
          <p:graphicFrame>
            <p:nvGraphicFramePr>
              <p:cNvPr id="17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9400443"/>
                  </p:ext>
                </p:extLst>
              </p:nvPr>
            </p:nvGraphicFramePr>
            <p:xfrm>
              <a:off x="4674838" y="1619601"/>
              <a:ext cx="2949575" cy="15779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6" name="Equation" r:id="rId13" imgW="1778000" imgH="952500" progId="Equation.3">
                      <p:embed/>
                    </p:oleObj>
                  </mc:Choice>
                  <mc:Fallback>
                    <p:oleObj name="Equation" r:id="rId13" imgW="1778000" imgH="9525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674838" y="1619601"/>
                            <a:ext cx="2949575" cy="15779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TextBox 18"/>
              <p:cNvSpPr txBox="1"/>
              <p:nvPr/>
            </p:nvSpPr>
            <p:spPr>
              <a:xfrm>
                <a:off x="7532514" y="1732844"/>
                <a:ext cx="1101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dirty="0" smtClean="0"/>
                  <a:t>1</a:t>
                </a:r>
                <a:r>
                  <a:rPr lang="en-US" dirty="0" smtClean="0">
                    <a:sym typeface="Wingdings"/>
                  </a:rPr>
                  <a:t>R1</a:t>
                </a:r>
                <a:r>
                  <a:rPr lang="en-US" dirty="0" smtClean="0"/>
                  <a:t>/</a:t>
                </a:r>
                <a:r>
                  <a:rPr lang="en-US" dirty="0"/>
                  <a:t>2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510470" y="2195689"/>
                <a:ext cx="1153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r>
                  <a:rPr lang="en-US" dirty="0" smtClean="0">
                    <a:sym typeface="Wingdings"/>
                  </a:rPr>
                  <a:t></a:t>
                </a:r>
                <a:r>
                  <a:rPr lang="en-US" dirty="0" smtClean="0"/>
                  <a:t> R2/8</a:t>
                </a:r>
                <a:endParaRPr lang="en-US" dirty="0"/>
              </a:p>
            </p:txBody>
          </p:sp>
        </p:grpSp>
        <p:sp>
          <p:nvSpPr>
            <p:cNvPr id="29" name="Up Arrow 28"/>
            <p:cNvSpPr/>
            <p:nvPr/>
          </p:nvSpPr>
          <p:spPr>
            <a:xfrm>
              <a:off x="8153400" y="2706512"/>
              <a:ext cx="352778" cy="539043"/>
            </a:xfrm>
            <a:prstGeom prst="upArrow">
              <a:avLst/>
            </a:prstGeom>
            <a:solidFill>
              <a:srgbClr val="9BBB59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983111" y="790222"/>
            <a:ext cx="2736622" cy="2328334"/>
            <a:chOff x="5983111" y="790222"/>
            <a:chExt cx="2736622" cy="2328334"/>
          </a:xfrm>
        </p:grpSpPr>
        <p:sp>
          <p:nvSpPr>
            <p:cNvPr id="30" name="Rectangle 29"/>
            <p:cNvSpPr/>
            <p:nvPr/>
          </p:nvSpPr>
          <p:spPr>
            <a:xfrm>
              <a:off x="5983111" y="1594556"/>
              <a:ext cx="1495778" cy="1524000"/>
            </a:xfrm>
            <a:prstGeom prst="rect">
              <a:avLst/>
            </a:prstGeom>
            <a:noFill/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78889" y="790222"/>
              <a:ext cx="1240844" cy="523220"/>
            </a:xfrm>
            <a:prstGeom prst="rect">
              <a:avLst/>
            </a:prstGeom>
            <a:noFill/>
            <a:ln>
              <a:solidFill>
                <a:srgbClr val="9BBB5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inverse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2566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72439" y="4411302"/>
            <a:ext cx="6311718" cy="1630362"/>
            <a:chOff x="1072439" y="4411302"/>
            <a:chExt cx="6311718" cy="163036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6209611"/>
                </p:ext>
              </p:extLst>
            </p:nvPr>
          </p:nvGraphicFramePr>
          <p:xfrm>
            <a:off x="2232719" y="4411302"/>
            <a:ext cx="5151438" cy="163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1" name="Equation" r:id="rId3" imgW="3009900" imgH="952500" progId="Equation.3">
                    <p:embed/>
                  </p:oleObj>
                </mc:Choice>
                <mc:Fallback>
                  <p:oleObj name="Equation" r:id="rId3" imgW="3009900" imgH="952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32719" y="4411302"/>
                          <a:ext cx="5151438" cy="16303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Bent Arrow 15"/>
            <p:cNvSpPr/>
            <p:nvPr/>
          </p:nvSpPr>
          <p:spPr>
            <a:xfrm flipV="1">
              <a:off x="1072439" y="4586108"/>
              <a:ext cx="813816" cy="776111"/>
            </a:xfrm>
            <a:prstGeom prst="bent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Gauss-Jordan Method : 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841532"/>
              </p:ext>
            </p:extLst>
          </p:nvPr>
        </p:nvGraphicFramePr>
        <p:xfrm>
          <a:off x="822505" y="2339268"/>
          <a:ext cx="294957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Equation" r:id="rId5" imgW="1778000" imgH="952500" progId="Equation.3">
                  <p:embed/>
                </p:oleObj>
              </mc:Choice>
              <mc:Fallback>
                <p:oleObj name="Equation" r:id="rId5" imgW="1778000" imgH="952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505" y="2339268"/>
                        <a:ext cx="2949575" cy="157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3767655" y="4430881"/>
            <a:ext cx="2314222" cy="1538112"/>
            <a:chOff x="3767655" y="4430881"/>
            <a:chExt cx="2314222" cy="1538112"/>
          </a:xfrm>
        </p:grpSpPr>
        <p:sp>
          <p:nvSpPr>
            <p:cNvPr id="9" name="Rectangle 8"/>
            <p:cNvSpPr/>
            <p:nvPr/>
          </p:nvSpPr>
          <p:spPr>
            <a:xfrm>
              <a:off x="3767655" y="5023548"/>
              <a:ext cx="381000" cy="437445"/>
            </a:xfrm>
            <a:prstGeom prst="rect">
              <a:avLst/>
            </a:prstGeom>
            <a:noFill/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86766" y="4430881"/>
              <a:ext cx="395111" cy="1538112"/>
            </a:xfrm>
            <a:prstGeom prst="rect">
              <a:avLst/>
            </a:prstGeom>
            <a:noFill/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16386" y="4442171"/>
            <a:ext cx="2412999" cy="1538112"/>
            <a:chOff x="4216386" y="4442171"/>
            <a:chExt cx="2412999" cy="1538112"/>
          </a:xfrm>
        </p:grpSpPr>
        <p:sp>
          <p:nvSpPr>
            <p:cNvPr id="11" name="Rectangle 10"/>
            <p:cNvSpPr/>
            <p:nvPr/>
          </p:nvSpPr>
          <p:spPr>
            <a:xfrm>
              <a:off x="4216386" y="5020727"/>
              <a:ext cx="381000" cy="43744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4274" y="4442171"/>
              <a:ext cx="395111" cy="1538112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21561" y="4425239"/>
            <a:ext cx="2455332" cy="1538112"/>
            <a:chOff x="4721561" y="4425239"/>
            <a:chExt cx="2455332" cy="1538112"/>
          </a:xfrm>
        </p:grpSpPr>
        <p:sp>
          <p:nvSpPr>
            <p:cNvPr id="13" name="Rectangle 12"/>
            <p:cNvSpPr/>
            <p:nvPr/>
          </p:nvSpPr>
          <p:spPr>
            <a:xfrm>
              <a:off x="4721561" y="5032017"/>
              <a:ext cx="381000" cy="43744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81782" y="4425239"/>
              <a:ext cx="395111" cy="1538112"/>
            </a:xfrm>
            <a:prstGeom prst="rect">
              <a:avLst/>
            </a:prstGeom>
            <a:noFill/>
            <a:ln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33097" y="1797227"/>
            <a:ext cx="2675603" cy="2432419"/>
            <a:chOff x="4833097" y="1797227"/>
            <a:chExt cx="2675603" cy="2432419"/>
          </a:xfrm>
        </p:grpSpPr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6797742"/>
                </p:ext>
              </p:extLst>
            </p:nvPr>
          </p:nvGraphicFramePr>
          <p:xfrm>
            <a:off x="4833097" y="1797227"/>
            <a:ext cx="2675603" cy="174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3" name="Equation" r:id="rId7" imgW="1460500" imgH="952500" progId="Equation.3">
                    <p:embed/>
                  </p:oleObj>
                </mc:Choice>
                <mc:Fallback>
                  <p:oleObj name="Equation" r:id="rId7" imgW="1460500" imgH="952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33097" y="1797227"/>
                          <a:ext cx="2675603" cy="1744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ight Arrow 16"/>
            <p:cNvSpPr/>
            <p:nvPr/>
          </p:nvSpPr>
          <p:spPr>
            <a:xfrm rot="16200000">
              <a:off x="6097864" y="3778571"/>
              <a:ext cx="664011" cy="238139"/>
            </a:xfrm>
            <a:prstGeom prst="rightArrow">
              <a:avLst/>
            </a:prstGeom>
            <a:solidFill>
              <a:srgbClr val="9BBB59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497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Systems - Equations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630017"/>
              </p:ext>
            </p:extLst>
          </p:nvPr>
        </p:nvGraphicFramePr>
        <p:xfrm>
          <a:off x="1382713" y="1749425"/>
          <a:ext cx="6246812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3" imgW="2019300" imgH="977900" progId="Equation.3">
                  <p:embed/>
                </p:oleObj>
              </mc:Choice>
              <mc:Fallback>
                <p:oleObj name="Equation" r:id="rId3" imgW="2019300" imgH="977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2713" y="1749425"/>
                        <a:ext cx="6246812" cy="302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35003" y="5221115"/>
            <a:ext cx="7897890" cy="527753"/>
            <a:chOff x="381005" y="5715000"/>
            <a:chExt cx="7897890" cy="527753"/>
          </a:xfrm>
        </p:grpSpPr>
        <p:sp>
          <p:nvSpPr>
            <p:cNvPr id="15" name="TextBox 14"/>
            <p:cNvSpPr txBox="1"/>
            <p:nvPr/>
          </p:nvSpPr>
          <p:spPr>
            <a:xfrm>
              <a:off x="381005" y="5715000"/>
              <a:ext cx="7897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Find values of                   which satisfy all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r>
                <a:rPr lang="en-US" sz="2800" dirty="0" smtClean="0"/>
                <a:t> equations</a:t>
              </a:r>
              <a:endParaRPr lang="en-US" sz="2800" dirty="0"/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4858539"/>
                </p:ext>
              </p:extLst>
            </p:nvPr>
          </p:nvGraphicFramePr>
          <p:xfrm>
            <a:off x="2519715" y="5807778"/>
            <a:ext cx="1438275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7" name="Equation" r:id="rId5" imgW="711200" imgH="215900" progId="Equation.3">
                    <p:embed/>
                  </p:oleObj>
                </mc:Choice>
                <mc:Fallback>
                  <p:oleObj name="Equation" r:id="rId5" imgW="7112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19715" y="5807778"/>
                          <a:ext cx="1438275" cy="434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0820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2" y="274638"/>
            <a:ext cx="8565444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Linear System : Matrix-Vector Multiplication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603963"/>
              </p:ext>
            </p:extLst>
          </p:nvPr>
        </p:nvGraphicFramePr>
        <p:xfrm>
          <a:off x="529873" y="2161294"/>
          <a:ext cx="5580239" cy="2308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3" imgW="2425700" imgH="1003300" progId="Equation.3">
                  <p:embed/>
                </p:oleObj>
              </mc:Choice>
              <mc:Fallback>
                <p:oleObj name="Equation" r:id="rId3" imgW="24257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873" y="2161294"/>
                        <a:ext cx="5580239" cy="2308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35003" y="5221115"/>
            <a:ext cx="7849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Find the vector </a:t>
            </a:r>
            <a:r>
              <a:rPr lang="en-US" sz="2800" b="1" dirty="0" smtClean="0">
                <a:latin typeface="Times New Roman"/>
                <a:cs typeface="Times New Roman"/>
              </a:rPr>
              <a:t>x</a:t>
            </a:r>
            <a:r>
              <a:rPr lang="en-US" sz="2800" dirty="0" smtClean="0"/>
              <a:t> which satisfies the above equation</a:t>
            </a:r>
            <a:endParaRPr lang="en-US" sz="28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171740"/>
              </p:ext>
            </p:extLst>
          </p:nvPr>
        </p:nvGraphicFramePr>
        <p:xfrm>
          <a:off x="6953250" y="2984500"/>
          <a:ext cx="1574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5" imgW="469900" imgH="203200" progId="Equation.3">
                  <p:embed/>
                </p:oleObj>
              </mc:Choice>
              <mc:Fallback>
                <p:oleObj name="Equation" r:id="rId5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3250" y="2984500"/>
                        <a:ext cx="1574800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6"/>
          <p:cNvSpPr/>
          <p:nvPr/>
        </p:nvSpPr>
        <p:spPr>
          <a:xfrm>
            <a:off x="6350000" y="3231445"/>
            <a:ext cx="479779" cy="1834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73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352995"/>
              </p:ext>
            </p:extLst>
          </p:nvPr>
        </p:nvGraphicFramePr>
        <p:xfrm>
          <a:off x="891648" y="2695222"/>
          <a:ext cx="3008082" cy="1679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" name="Equation" r:id="rId3" imgW="977900" imgH="546100" progId="Equation.3">
                  <p:embed/>
                </p:oleObj>
              </mc:Choice>
              <mc:Fallback>
                <p:oleObj name="Equation" r:id="rId3" imgW="9779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1648" y="2695222"/>
                        <a:ext cx="3008082" cy="1679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063999" y="1890888"/>
            <a:ext cx="4035779" cy="3287890"/>
            <a:chOff x="4063999" y="1890888"/>
            <a:chExt cx="4035779" cy="3287890"/>
          </a:xfrm>
        </p:grpSpPr>
        <p:grpSp>
          <p:nvGrpSpPr>
            <p:cNvPr id="33" name="Group 32"/>
            <p:cNvGrpSpPr/>
            <p:nvPr/>
          </p:nvGrpSpPr>
          <p:grpSpPr>
            <a:xfrm>
              <a:off x="5246510" y="1890888"/>
              <a:ext cx="2853268" cy="3287890"/>
              <a:chOff x="5190066" y="1449388"/>
              <a:chExt cx="3206045" cy="4293834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H="1">
                <a:off x="5715000" y="1721556"/>
                <a:ext cx="14111" cy="402166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404556" y="3485444"/>
                <a:ext cx="245533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4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0644371"/>
                  </p:ext>
                </p:extLst>
              </p:nvPr>
            </p:nvGraphicFramePr>
            <p:xfrm>
              <a:off x="7936794" y="3230739"/>
              <a:ext cx="381529" cy="5087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7" name="Equation" r:id="rId5" imgW="152400" imgH="203200" progId="Equation.3">
                      <p:embed/>
                    </p:oleObj>
                  </mc:Choice>
                  <mc:Fallback>
                    <p:oleObj name="Equation" r:id="rId5" imgW="1524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7936794" y="3230739"/>
                            <a:ext cx="381529" cy="50870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2287108"/>
                  </p:ext>
                </p:extLst>
              </p:nvPr>
            </p:nvGraphicFramePr>
            <p:xfrm>
              <a:off x="5784850" y="1449388"/>
              <a:ext cx="446088" cy="509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8" name="Equation" r:id="rId7" imgW="177800" imgH="203200" progId="Equation.3">
                      <p:embed/>
                    </p:oleObj>
                  </mc:Choice>
                  <mc:Fallback>
                    <p:oleObj name="Equation" r:id="rId7" imgW="1778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784850" y="1449388"/>
                            <a:ext cx="446088" cy="5095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7" name="Straight Connector 16"/>
              <p:cNvCxnSpPr/>
              <p:nvPr/>
            </p:nvCxnSpPr>
            <p:spPr>
              <a:xfrm>
                <a:off x="5545667" y="3062111"/>
                <a:ext cx="2342444" cy="14111"/>
              </a:xfrm>
              <a:prstGeom prst="line">
                <a:avLst/>
              </a:prstGeom>
              <a:ln w="9525" cmpd="sng"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6801556" y="2144889"/>
                <a:ext cx="14111" cy="1817511"/>
              </a:xfrm>
              <a:prstGeom prst="line">
                <a:avLst/>
              </a:prstGeom>
              <a:ln w="9525" cmpd="sng"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5207000" y="2017889"/>
                <a:ext cx="3189111" cy="2159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5190066" y="1580444"/>
                <a:ext cx="2683934" cy="3835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1" name="Object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9455697"/>
                  </p:ext>
                </p:extLst>
              </p:nvPr>
            </p:nvGraphicFramePr>
            <p:xfrm>
              <a:off x="5256213" y="2865438"/>
              <a:ext cx="254000" cy="382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9" name="Equation" r:id="rId9" imgW="101600" imgH="152400" progId="Equation.3">
                      <p:embed/>
                    </p:oleObj>
                  </mc:Choice>
                  <mc:Fallback>
                    <p:oleObj name="Equation" r:id="rId9" imgW="101600" imgH="1524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5256213" y="2865438"/>
                            <a:ext cx="254000" cy="3825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6716455"/>
                  </p:ext>
                </p:extLst>
              </p:nvPr>
            </p:nvGraphicFramePr>
            <p:xfrm>
              <a:off x="6662738" y="3594100"/>
              <a:ext cx="285750" cy="414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0" name="Equation" r:id="rId11" imgW="114300" imgH="165100" progId="Equation.3">
                      <p:embed/>
                    </p:oleObj>
                  </mc:Choice>
                  <mc:Fallback>
                    <p:oleObj name="Equation" r:id="rId11" imgW="114300" imgH="1651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6662738" y="3594100"/>
                            <a:ext cx="285750" cy="4143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" name="Right Arrow 33"/>
            <p:cNvSpPr/>
            <p:nvPr/>
          </p:nvSpPr>
          <p:spPr>
            <a:xfrm>
              <a:off x="4063999" y="3330222"/>
              <a:ext cx="550333" cy="33866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19667" y="5023557"/>
            <a:ext cx="3593051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Consistent system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5490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6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150556" y="1834445"/>
            <a:ext cx="3257757" cy="3273777"/>
            <a:chOff x="5150556" y="1834445"/>
            <a:chExt cx="3257757" cy="327377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5626118" y="2060222"/>
              <a:ext cx="32438" cy="3048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377447" y="3791285"/>
              <a:ext cx="2708220" cy="46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3123739"/>
                </p:ext>
              </p:extLst>
            </p:nvPr>
          </p:nvGraphicFramePr>
          <p:xfrm>
            <a:off x="8085359" y="3725333"/>
            <a:ext cx="322954" cy="4398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7" name="Equation" r:id="rId3" imgW="152400" imgH="203200" progId="Equation.3">
                    <p:embed/>
                  </p:oleObj>
                </mc:Choice>
                <mc:Fallback>
                  <p:oleObj name="Equation" r:id="rId3" imgW="1524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085359" y="3725333"/>
                          <a:ext cx="322954" cy="4398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8225840"/>
                </p:ext>
              </p:extLst>
            </p:nvPr>
          </p:nvGraphicFramePr>
          <p:xfrm>
            <a:off x="5741689" y="1834445"/>
            <a:ext cx="484010" cy="479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8" name="Equation" r:id="rId5" imgW="177800" imgH="203200" progId="Equation.3">
                    <p:embed/>
                  </p:oleObj>
                </mc:Choice>
                <mc:Fallback>
                  <p:oleObj name="Equation" r:id="rId5" imgW="1778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741689" y="1834445"/>
                          <a:ext cx="484010" cy="4797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>
              <a:off x="5150556" y="3414889"/>
              <a:ext cx="2257777" cy="818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221111" y="3160889"/>
              <a:ext cx="2257778" cy="8466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831736"/>
              </p:ext>
            </p:extLst>
          </p:nvPr>
        </p:nvGraphicFramePr>
        <p:xfrm>
          <a:off x="877537" y="2765777"/>
          <a:ext cx="3008082" cy="1679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Equation" r:id="rId7" imgW="977900" imgH="546100" progId="Equation.3">
                  <p:embed/>
                </p:oleObj>
              </mc:Choice>
              <mc:Fallback>
                <p:oleObj name="Equation" r:id="rId7" imgW="9779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7537" y="2765777"/>
                        <a:ext cx="3008082" cy="1679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ight Arrow 23"/>
          <p:cNvSpPr/>
          <p:nvPr/>
        </p:nvSpPr>
        <p:spPr>
          <a:xfrm>
            <a:off x="4063999" y="3330222"/>
            <a:ext cx="550333" cy="3386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19667" y="5023557"/>
            <a:ext cx="390097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Inconsistent system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50096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Number of Solutions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7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981222" y="2106965"/>
            <a:ext cx="2794000" cy="2846035"/>
            <a:chOff x="4981222" y="2106965"/>
            <a:chExt cx="2794000" cy="2846035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5361623" y="2257778"/>
              <a:ext cx="599" cy="26218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125884" y="3837221"/>
              <a:ext cx="2649338" cy="151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5978842"/>
                </p:ext>
              </p:extLst>
            </p:nvPr>
          </p:nvGraphicFramePr>
          <p:xfrm>
            <a:off x="6877226" y="4058292"/>
            <a:ext cx="272377" cy="358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0" name="Equation" r:id="rId3" imgW="152400" imgH="203200" progId="Equation.3">
                    <p:embed/>
                  </p:oleObj>
                </mc:Choice>
                <mc:Fallback>
                  <p:oleObj name="Equation" r:id="rId3" imgW="1524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877226" y="4058292"/>
                          <a:ext cx="272377" cy="3584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4942413"/>
                </p:ext>
              </p:extLst>
            </p:nvPr>
          </p:nvGraphicFramePr>
          <p:xfrm>
            <a:off x="5467934" y="2106965"/>
            <a:ext cx="318466" cy="390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1" name="Equation" r:id="rId5" imgW="177800" imgH="203200" progId="Equation.3">
                    <p:embed/>
                  </p:oleObj>
                </mc:Choice>
                <mc:Fallback>
                  <p:oleObj name="Equation" r:id="rId5" imgW="1778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67934" y="2106965"/>
                          <a:ext cx="318466" cy="3907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 flipV="1">
              <a:off x="4981222" y="2582333"/>
              <a:ext cx="1326445" cy="23706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650611"/>
              </p:ext>
            </p:extLst>
          </p:nvPr>
        </p:nvGraphicFramePr>
        <p:xfrm>
          <a:off x="877537" y="2765777"/>
          <a:ext cx="3008082" cy="1679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2" name="Equation" r:id="rId7" imgW="977900" imgH="546100" progId="Equation.3">
                  <p:embed/>
                </p:oleObj>
              </mc:Choice>
              <mc:Fallback>
                <p:oleObj name="Equation" r:id="rId7" imgW="9779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7537" y="2765777"/>
                        <a:ext cx="3008082" cy="1679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ight Arrow 19"/>
          <p:cNvSpPr/>
          <p:nvPr/>
        </p:nvSpPr>
        <p:spPr>
          <a:xfrm>
            <a:off x="4063999" y="3330222"/>
            <a:ext cx="550333" cy="3386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19667" y="5023557"/>
            <a:ext cx="3593051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Consistent system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1421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Solutions for Linear Systems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684867" y="2094089"/>
            <a:ext cx="6160911" cy="3112911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 smtClean="0"/>
              <a:t>A single unique solution; or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No solution; or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An infinite number of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0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3x3 Linear Systems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Solving Linear Systems and Inverting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804759"/>
              </p:ext>
            </p:extLst>
          </p:nvPr>
        </p:nvGraphicFramePr>
        <p:xfrm>
          <a:off x="995359" y="1680816"/>
          <a:ext cx="3294415" cy="2071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7" name="Equation" r:id="rId3" imgW="1231900" imgH="774700" progId="Equation.3">
                  <p:embed/>
                </p:oleObj>
              </mc:Choice>
              <mc:Fallback>
                <p:oleObj name="Equation" r:id="rId3" imgW="1231900" imgH="774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359" y="1680816"/>
                        <a:ext cx="3294415" cy="2071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>
          <a:xfrm>
            <a:off x="4529662" y="2483557"/>
            <a:ext cx="550333" cy="3386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828768" y="1808870"/>
            <a:ext cx="1974673" cy="1775355"/>
            <a:chOff x="6055431" y="2637677"/>
            <a:chExt cx="2133952" cy="2055264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1294881"/>
                </p:ext>
              </p:extLst>
            </p:nvPr>
          </p:nvGraphicFramePr>
          <p:xfrm>
            <a:off x="6079596" y="2637677"/>
            <a:ext cx="2109787" cy="6238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18" name="Equation" r:id="rId5" imgW="685800" imgH="203200" progId="Equation.3">
                    <p:embed/>
                  </p:oleObj>
                </mc:Choice>
                <mc:Fallback>
                  <p:oleObj name="Equation" r:id="rId5" imgW="6858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79596" y="2637677"/>
                          <a:ext cx="2109787" cy="6238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4900259"/>
                </p:ext>
              </p:extLst>
            </p:nvPr>
          </p:nvGraphicFramePr>
          <p:xfrm>
            <a:off x="6055431" y="3330048"/>
            <a:ext cx="1954213" cy="623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19" name="Equation" r:id="rId7" imgW="635000" imgH="203200" progId="Equation.3">
                    <p:embed/>
                  </p:oleObj>
                </mc:Choice>
                <mc:Fallback>
                  <p:oleObj name="Equation" r:id="rId7" imgW="6350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055431" y="3330048"/>
                          <a:ext cx="1954213" cy="6238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9240112"/>
                </p:ext>
              </p:extLst>
            </p:nvPr>
          </p:nvGraphicFramePr>
          <p:xfrm>
            <a:off x="6089361" y="4029366"/>
            <a:ext cx="1914525" cy="663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0" name="Equation" r:id="rId9" imgW="622300" imgH="215900" progId="Equation.3">
                    <p:embed/>
                  </p:oleObj>
                </mc:Choice>
                <mc:Fallback>
                  <p:oleObj name="Equation" r:id="rId9" imgW="6223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089361" y="4029366"/>
                          <a:ext cx="1914525" cy="663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Picture 11" descr="3x3linsysgeo.pdf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01" b="54348"/>
          <a:stretch/>
        </p:blipFill>
        <p:spPr>
          <a:xfrm rot="19839371">
            <a:off x="4705569" y="3421633"/>
            <a:ext cx="2084727" cy="2510113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814808" y="3979335"/>
            <a:ext cx="1738313" cy="1905000"/>
            <a:chOff x="1431925" y="4191000"/>
            <a:chExt cx="1738313" cy="1905000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2370667" y="4247444"/>
              <a:ext cx="14111" cy="1848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707445" y="4470400"/>
              <a:ext cx="1295401" cy="13292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594556" y="5088466"/>
              <a:ext cx="1532468" cy="197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8313632"/>
                </p:ext>
              </p:extLst>
            </p:nvPr>
          </p:nvGraphicFramePr>
          <p:xfrm>
            <a:off x="1994071" y="4191000"/>
            <a:ext cx="344570" cy="338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1" name="Equation" r:id="rId12" imgW="177800" imgH="203200" progId="Equation.3">
                    <p:embed/>
                  </p:oleObj>
                </mc:Choice>
                <mc:Fallback>
                  <p:oleObj name="Equation" r:id="rId12" imgW="1778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994071" y="4191000"/>
                          <a:ext cx="344570" cy="3386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4483397"/>
                </p:ext>
              </p:extLst>
            </p:nvPr>
          </p:nvGraphicFramePr>
          <p:xfrm>
            <a:off x="2849563" y="5080000"/>
            <a:ext cx="320675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2" name="Equation" r:id="rId14" imgW="165100" imgH="215900" progId="Equation.3">
                    <p:embed/>
                  </p:oleObj>
                </mc:Choice>
                <mc:Fallback>
                  <p:oleObj name="Equation" r:id="rId14" imgW="1651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849563" y="5080000"/>
                          <a:ext cx="320675" cy="360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9775623"/>
                </p:ext>
              </p:extLst>
            </p:nvPr>
          </p:nvGraphicFramePr>
          <p:xfrm>
            <a:off x="1431925" y="5340350"/>
            <a:ext cx="296863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3" name="Equation" r:id="rId16" imgW="152400" imgH="203200" progId="Equation.3">
                    <p:embed/>
                  </p:oleObj>
                </mc:Choice>
                <mc:Fallback>
                  <p:oleObj name="Equation" r:id="rId16" imgW="1524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431925" y="5340350"/>
                          <a:ext cx="296863" cy="339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8900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19077</TotalTime>
  <Words>736</Words>
  <Application>Microsoft Macintosh PowerPoint</Application>
  <PresentationFormat>On-screen Show (4:3)</PresentationFormat>
  <Paragraphs>185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COMS10003 : Linear Algebra</vt:lpstr>
      <vt:lpstr>Gauss and Jordan</vt:lpstr>
      <vt:lpstr>Linear Systems - Equations</vt:lpstr>
      <vt:lpstr>Linear System : Matrix-Vector Multiplication</vt:lpstr>
      <vt:lpstr>One Solution</vt:lpstr>
      <vt:lpstr>No Solution</vt:lpstr>
      <vt:lpstr>Infinite Number of Solutions</vt:lpstr>
      <vt:lpstr>Solutions for Linear Systems</vt:lpstr>
      <vt:lpstr>3x3 Linear Systems</vt:lpstr>
      <vt:lpstr>3x3 Linear Systems - Solutions</vt:lpstr>
      <vt:lpstr>Solving Linear Systems</vt:lpstr>
      <vt:lpstr>3 Elementary Operations</vt:lpstr>
      <vt:lpstr>Gaussian Elimination - Example</vt:lpstr>
      <vt:lpstr>Gaussian Elimination</vt:lpstr>
      <vt:lpstr>Matrix Notation</vt:lpstr>
      <vt:lpstr>Equation Interchange</vt:lpstr>
      <vt:lpstr>Breakdown of Elimination</vt:lpstr>
      <vt:lpstr>Matrix Inverse</vt:lpstr>
      <vt:lpstr>Gauss-Jordan Method</vt:lpstr>
      <vt:lpstr>G-J Method : Example</vt:lpstr>
      <vt:lpstr>Gauss-Jordan Method : 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EMAT10001: Dealing with Uncertainty</dc:title>
  <dc:creator>Andrew Calway</dc:creator>
  <cp:lastModifiedBy>Andrew Calway</cp:lastModifiedBy>
  <cp:revision>240</cp:revision>
  <cp:lastPrinted>2014-03-17T09:18:23Z</cp:lastPrinted>
  <dcterms:created xsi:type="dcterms:W3CDTF">2013-12-07T19:44:24Z</dcterms:created>
  <dcterms:modified xsi:type="dcterms:W3CDTF">2015-04-20T09:47:21Z</dcterms:modified>
</cp:coreProperties>
</file>