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56" autoAdjust="0"/>
  </p:normalViewPr>
  <p:slideViewPr>
    <p:cSldViewPr snapToGrid="0">
      <p:cViewPr>
        <p:scale>
          <a:sx n="90" d="100"/>
          <a:sy n="90" d="100"/>
        </p:scale>
        <p:origin x="-856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2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6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B10D-169A-4B40-9E46-70C5145988ED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516B-9255-1E4A-91B0-8E342BBC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1338-F67F-664E-9DEB-9590C3EC784B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16F0-CEAC-264C-8202-4119AB1C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3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22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90E2-EA5C-FF47-9ED6-EAB3B5AA81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3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1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3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44.emf"/><Relationship Id="rId7" Type="http://schemas.openxmlformats.org/officeDocument/2006/relationships/oleObject" Target="../embeddings/oleObject48.bin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23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24.emf"/><Relationship Id="rId15" Type="http://schemas.openxmlformats.org/officeDocument/2006/relationships/oleObject" Target="../embeddings/oleObject29.bin"/><Relationship Id="rId16" Type="http://schemas.openxmlformats.org/officeDocument/2006/relationships/image" Target="../media/image25.emf"/><Relationship Id="rId17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4207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COMS10003: </a:t>
            </a:r>
            <a:r>
              <a:rPr lang="en-US" sz="2800" dirty="0" smtClean="0"/>
              <a:t>Linear Algebra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50278"/>
            <a:ext cx="7718778" cy="83272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Eigenvalues and Eigenvectors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8281" y="3865119"/>
            <a:ext cx="6400800" cy="71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Andrew Calway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25800" cy="365125"/>
          </a:xfrm>
        </p:spPr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461000" y="1693333"/>
            <a:ext cx="747889" cy="152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32778" y="1707444"/>
            <a:ext cx="2949222" cy="479778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298894"/>
              </p:ext>
            </p:extLst>
          </p:nvPr>
        </p:nvGraphicFramePr>
        <p:xfrm>
          <a:off x="3895725" y="1665288"/>
          <a:ext cx="4640263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Equation" r:id="rId3" imgW="2120900" imgH="736600" progId="Equation.3">
                  <p:embed/>
                </p:oleObj>
              </mc:Choice>
              <mc:Fallback>
                <p:oleObj name="Equation" r:id="rId3" imgW="21209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5725" y="1665288"/>
                        <a:ext cx="4640263" cy="162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Eigenvalues of 3x3 Matrix 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711674"/>
              </p:ext>
            </p:extLst>
          </p:nvPr>
        </p:nvGraphicFramePr>
        <p:xfrm>
          <a:off x="861837" y="1619955"/>
          <a:ext cx="2665942" cy="17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Equation" r:id="rId5" imgW="1155700" imgH="736600" progId="Equation.3">
                  <p:embed/>
                </p:oleObj>
              </mc:Choice>
              <mc:Fallback>
                <p:oleObj name="Equation" r:id="rId5" imgW="11557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837" y="1619955"/>
                        <a:ext cx="2665942" cy="171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801066"/>
              </p:ext>
            </p:extLst>
          </p:nvPr>
        </p:nvGraphicFramePr>
        <p:xfrm>
          <a:off x="1951737" y="3872971"/>
          <a:ext cx="57467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Equation" r:id="rId7" imgW="2235200" imgH="215900" progId="Equation.3">
                  <p:embed/>
                </p:oleObj>
              </mc:Choice>
              <mc:Fallback>
                <p:oleObj name="Equation" r:id="rId7" imgW="2235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1737" y="3872971"/>
                        <a:ext cx="57467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134556" y="2229556"/>
            <a:ext cx="4219222" cy="2695222"/>
            <a:chOff x="4134556" y="2229556"/>
            <a:chExt cx="4219222" cy="2695222"/>
          </a:xfrm>
        </p:grpSpPr>
        <p:sp>
          <p:nvSpPr>
            <p:cNvPr id="11" name="Rectangle 10"/>
            <p:cNvSpPr/>
            <p:nvPr/>
          </p:nvSpPr>
          <p:spPr>
            <a:xfrm>
              <a:off x="6350000" y="2229556"/>
              <a:ext cx="2003778" cy="95955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134556" y="3217334"/>
              <a:ext cx="3203222" cy="1707444"/>
            </a:xfrm>
            <a:prstGeom prst="straightConnector1">
              <a:avLst/>
            </a:prstGeom>
            <a:ln>
              <a:solidFill>
                <a:srgbClr val="C0504D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38766"/>
              </p:ext>
            </p:extLst>
          </p:nvPr>
        </p:nvGraphicFramePr>
        <p:xfrm>
          <a:off x="1837279" y="4856163"/>
          <a:ext cx="2808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tion" r:id="rId9" imgW="1092200" imgH="228600" progId="Equation.3">
                  <p:embed/>
                </p:oleObj>
              </mc:Choice>
              <mc:Fallback>
                <p:oleObj name="Equation" r:id="rId9" imgW="1092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7279" y="4856163"/>
                        <a:ext cx="2808288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261556" y="1721556"/>
            <a:ext cx="2003777" cy="2144888"/>
            <a:chOff x="4261556" y="1721556"/>
            <a:chExt cx="2003777" cy="2144888"/>
          </a:xfrm>
        </p:grpSpPr>
        <p:sp>
          <p:nvSpPr>
            <p:cNvPr id="21" name="Oval 20"/>
            <p:cNvSpPr/>
            <p:nvPr/>
          </p:nvSpPr>
          <p:spPr>
            <a:xfrm>
              <a:off x="5432778" y="1721556"/>
              <a:ext cx="832555" cy="578555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 flipH="1">
              <a:off x="4261556" y="2215384"/>
              <a:ext cx="1293147" cy="1651060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890001"/>
              </p:ext>
            </p:extLst>
          </p:nvPr>
        </p:nvGraphicFramePr>
        <p:xfrm>
          <a:off x="4529138" y="4913841"/>
          <a:ext cx="34607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Equation" r:id="rId11" imgW="1346200" imgH="203200" progId="Equation.3">
                  <p:embed/>
                </p:oleObj>
              </mc:Choice>
              <mc:Fallback>
                <p:oleObj name="Equation" r:id="rId11" imgW="1346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9138" y="4913841"/>
                        <a:ext cx="34607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37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of Eigenvectors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6667" y="1947334"/>
            <a:ext cx="7410248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Non-zero eigenvectors corresponding to different eigenvalues of a matrix are </a:t>
            </a:r>
            <a:r>
              <a:rPr lang="en-US" sz="3600" b="1" dirty="0" smtClean="0">
                <a:solidFill>
                  <a:schemeClr val="tx2"/>
                </a:solidFill>
              </a:rPr>
              <a:t>linearly independent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Diagonalisation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01958"/>
              </p:ext>
            </p:extLst>
          </p:nvPr>
        </p:nvGraphicFramePr>
        <p:xfrm>
          <a:off x="982484" y="2275241"/>
          <a:ext cx="1893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3" imgW="736600" imgH="215900" progId="Equation.3">
                  <p:embed/>
                </p:oleObj>
              </mc:Choice>
              <mc:Fallback>
                <p:oleObj name="Equation" r:id="rId3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484" y="2275241"/>
                        <a:ext cx="1893888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09290"/>
              </p:ext>
            </p:extLst>
          </p:nvPr>
        </p:nvGraphicFramePr>
        <p:xfrm>
          <a:off x="979661" y="1764417"/>
          <a:ext cx="1893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5" imgW="736600" imgH="215900" progId="Equation.3">
                  <p:embed/>
                </p:oleObj>
              </mc:Choice>
              <mc:Fallback>
                <p:oleObj name="Equation" r:id="rId5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9661" y="1764417"/>
                        <a:ext cx="1893888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86667" y="1806223"/>
            <a:ext cx="458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Eigenvalues and eigenvectors of </a:t>
            </a:r>
            <a:r>
              <a:rPr lang="en-US" sz="2800" i="1" dirty="0" smtClean="0">
                <a:latin typeface="Times New Roman"/>
                <a:cs typeface="Times New Roman"/>
              </a:rPr>
              <a:t>n </a:t>
            </a:r>
            <a:r>
              <a:rPr lang="en-US" sz="2800" dirty="0" smtClean="0"/>
              <a:t>x </a:t>
            </a:r>
            <a:r>
              <a:rPr lang="en-US" sz="2800" i="1" dirty="0" smtClean="0">
                <a:latin typeface="Times New Roman"/>
                <a:cs typeface="Times New Roman"/>
              </a:rPr>
              <a:t>n</a:t>
            </a:r>
            <a:r>
              <a:rPr lang="en-US" sz="2800" dirty="0" smtClean="0"/>
              <a:t> matrix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804518"/>
              </p:ext>
            </p:extLst>
          </p:nvPr>
        </p:nvGraphicFramePr>
        <p:xfrm>
          <a:off x="985309" y="3132668"/>
          <a:ext cx="26447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7" imgW="1028700" imgH="215900" progId="Equation.3">
                  <p:embed/>
                </p:oleObj>
              </mc:Choice>
              <mc:Fallback>
                <p:oleObj name="Equation" r:id="rId7" imgW="1028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5309" y="3132668"/>
                        <a:ext cx="264477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340554" y="3665006"/>
            <a:ext cx="6601177" cy="2595563"/>
            <a:chOff x="1340554" y="3255787"/>
            <a:chExt cx="6601177" cy="2595563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174430"/>
                </p:ext>
              </p:extLst>
            </p:nvPr>
          </p:nvGraphicFramePr>
          <p:xfrm>
            <a:off x="2652181" y="3255787"/>
            <a:ext cx="5289550" cy="2595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6" name="Equation" r:id="rId9" imgW="2057400" imgH="1003300" progId="Equation.3">
                    <p:embed/>
                  </p:oleObj>
                </mc:Choice>
                <mc:Fallback>
                  <p:oleObj name="Equation" r:id="rId9" imgW="2057400" imgH="1003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52181" y="3255787"/>
                          <a:ext cx="5289550" cy="2595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ight Arrow 11"/>
            <p:cNvSpPr/>
            <p:nvPr/>
          </p:nvSpPr>
          <p:spPr>
            <a:xfrm>
              <a:off x="1340554" y="4247445"/>
              <a:ext cx="978408" cy="48463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40667" y="2892778"/>
            <a:ext cx="5268354" cy="523220"/>
            <a:chOff x="3640667" y="2892778"/>
            <a:chExt cx="526835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4219222" y="2892778"/>
              <a:ext cx="46897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dirty="0" smtClean="0"/>
                <a:t>olumns are eigenvectors of </a:t>
              </a:r>
              <a:r>
                <a:rPr lang="en-US" sz="2800" i="1" dirty="0" smtClean="0">
                  <a:latin typeface="Times"/>
                  <a:cs typeface="Times"/>
                </a:rPr>
                <a:t>A</a:t>
              </a:r>
              <a:endParaRPr lang="en-US" sz="2800" i="1" dirty="0">
                <a:latin typeface="Times"/>
                <a:cs typeface="Time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640667" y="3224943"/>
              <a:ext cx="578555" cy="1335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74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diagonalisation</a:t>
            </a:r>
            <a:r>
              <a:rPr lang="en-US" dirty="0" smtClean="0"/>
              <a:t> to efficiently compute powers of matrices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425094"/>
              </p:ext>
            </p:extLst>
          </p:nvPr>
        </p:nvGraphicFramePr>
        <p:xfrm>
          <a:off x="653168" y="3031596"/>
          <a:ext cx="77708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3" imgW="3022600" imgH="228600" progId="Equation.3">
                  <p:embed/>
                </p:oleObj>
              </mc:Choice>
              <mc:Fallback>
                <p:oleObj name="Equation" r:id="rId3" imgW="3022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168" y="3031596"/>
                        <a:ext cx="7770813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436879"/>
              </p:ext>
            </p:extLst>
          </p:nvPr>
        </p:nvGraphicFramePr>
        <p:xfrm>
          <a:off x="596194" y="3810000"/>
          <a:ext cx="3185287" cy="210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5" imgW="1625600" imgH="1066800" progId="Equation.3">
                  <p:embed/>
                </p:oleObj>
              </mc:Choice>
              <mc:Fallback>
                <p:oleObj name="Equation" r:id="rId5" imgW="16256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194" y="3810000"/>
                        <a:ext cx="3185287" cy="210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0246"/>
              </p:ext>
            </p:extLst>
          </p:nvPr>
        </p:nvGraphicFramePr>
        <p:xfrm>
          <a:off x="4947304" y="4403901"/>
          <a:ext cx="3061040" cy="74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7" imgW="787400" imgH="190500" progId="Equation.3">
                  <p:embed/>
                </p:oleObj>
              </mc:Choice>
              <mc:Fallback>
                <p:oleObj name="Equation" r:id="rId7" imgW="787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7304" y="4403901"/>
                        <a:ext cx="3061040" cy="746653"/>
                      </a:xfrm>
                      <a:prstGeom prst="rect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42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222" y="1636891"/>
            <a:ext cx="652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Dimensionality reduction – from 2-D </a:t>
            </a:r>
            <a:r>
              <a:rPr lang="en-US" sz="2800" dirty="0" smtClean="0">
                <a:sym typeface="Wingdings"/>
              </a:rPr>
              <a:t> 1-D</a:t>
            </a:r>
            <a:endParaRPr lang="en-US" sz="2800" dirty="0"/>
          </a:p>
        </p:txBody>
      </p:sp>
      <p:pic>
        <p:nvPicPr>
          <p:cNvPr id="8" name="Picture 7" descr="pca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79" y="2521655"/>
            <a:ext cx="2565400" cy="2393330"/>
          </a:xfrm>
          <a:prstGeom prst="rect">
            <a:avLst/>
          </a:prstGeom>
        </p:spPr>
      </p:pic>
      <p:pic>
        <p:nvPicPr>
          <p:cNvPr id="9" name="Picture 8" descr="pca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10" y="2461854"/>
            <a:ext cx="2617611" cy="2369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557" y="4092222"/>
            <a:ext cx="26697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Represent points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y </a:t>
            </a:r>
            <a:r>
              <a:rPr lang="en-US" sz="2800" i="1" dirty="0" smtClean="0">
                <a:latin typeface="Times New Roman"/>
                <a:cs typeface="Times New Roman"/>
              </a:rPr>
              <a:t>x</a:t>
            </a:r>
            <a:r>
              <a:rPr lang="en-US" sz="2800" dirty="0" smtClean="0"/>
              <a:t> coordinate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02956" y="3160889"/>
            <a:ext cx="3496796" cy="2418840"/>
            <a:chOff x="5302956" y="3160889"/>
            <a:chExt cx="3496796" cy="2418840"/>
          </a:xfrm>
        </p:grpSpPr>
        <p:sp>
          <p:nvSpPr>
            <p:cNvPr id="11" name="TextBox 10"/>
            <p:cNvSpPr txBox="1"/>
            <p:nvPr/>
          </p:nvSpPr>
          <p:spPr>
            <a:xfrm>
              <a:off x="5302956" y="4625622"/>
              <a:ext cx="34967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Represent points</a:t>
              </a:r>
            </a:p>
            <a:p>
              <a:r>
                <a:rPr lang="en-US" sz="2800" dirty="0"/>
                <a:t>b</a:t>
              </a:r>
              <a:r>
                <a:rPr lang="en-US" sz="2800" dirty="0" smtClean="0"/>
                <a:t>y </a:t>
              </a:r>
              <a:r>
                <a:rPr lang="en-US" sz="2800" dirty="0" smtClean="0">
                  <a:cs typeface="Times New Roman"/>
                </a:rPr>
                <a:t>projection onto line</a:t>
              </a:r>
              <a:endParaRPr lang="en-US" sz="28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295444" y="3160889"/>
              <a:ext cx="1227667" cy="18908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51556" y="5362222"/>
            <a:ext cx="4583657" cy="52322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etermine best line using PCA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97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Fitting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unit vector       such that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18714"/>
              </p:ext>
            </p:extLst>
          </p:nvPr>
        </p:nvGraphicFramePr>
        <p:xfrm>
          <a:off x="933627" y="2233083"/>
          <a:ext cx="51974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3" imgW="1714500" imgH="457200" progId="Equation.3">
                  <p:embed/>
                </p:oleObj>
              </mc:Choice>
              <mc:Fallback>
                <p:oleObj name="Equation" r:id="rId3" imgW="1714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627" y="2233083"/>
                        <a:ext cx="5197475" cy="13954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644516"/>
              </p:ext>
            </p:extLst>
          </p:nvPr>
        </p:nvGraphicFramePr>
        <p:xfrm>
          <a:off x="3656014" y="1605844"/>
          <a:ext cx="4238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5" imgW="139700" imgH="190500" progId="Equation.3">
                  <p:embed/>
                </p:oleObj>
              </mc:Choice>
              <mc:Fallback>
                <p:oleObj name="Equation" r:id="rId5" imgW="1397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6014" y="1605844"/>
                        <a:ext cx="423862" cy="5826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226080" y="5094111"/>
            <a:ext cx="7404717" cy="954107"/>
            <a:chOff x="1226080" y="5094111"/>
            <a:chExt cx="7404717" cy="95410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085850"/>
                </p:ext>
              </p:extLst>
            </p:nvPr>
          </p:nvGraphicFramePr>
          <p:xfrm>
            <a:off x="1226080" y="5215466"/>
            <a:ext cx="42386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3" name="Equation" r:id="rId7" imgW="139700" imgH="190500" progId="Equation.3">
                    <p:embed/>
                  </p:oleObj>
                </mc:Choice>
                <mc:Fallback>
                  <p:oleObj name="Equation" r:id="rId7" imgW="1397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26080" y="5215466"/>
                          <a:ext cx="423862" cy="58261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ight Arrow 10"/>
            <p:cNvSpPr/>
            <p:nvPr/>
          </p:nvSpPr>
          <p:spPr>
            <a:xfrm>
              <a:off x="2046111" y="5334000"/>
              <a:ext cx="978408" cy="484632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86667" y="5094111"/>
              <a:ext cx="52441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Eigenvector of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C </a:t>
              </a:r>
              <a:r>
                <a:rPr lang="en-US" sz="2800" dirty="0" smtClean="0"/>
                <a:t>corresponding to largest eigenvalue – principal axis</a:t>
              </a:r>
              <a:endParaRPr lang="en-US" sz="2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67111" y="2300111"/>
            <a:ext cx="3578459" cy="1580445"/>
            <a:chOff x="4967111" y="2300111"/>
            <a:chExt cx="3578459" cy="1580445"/>
          </a:xfrm>
        </p:grpSpPr>
        <p:sp>
          <p:nvSpPr>
            <p:cNvPr id="13" name="TextBox 12"/>
            <p:cNvSpPr txBox="1"/>
            <p:nvPr/>
          </p:nvSpPr>
          <p:spPr>
            <a:xfrm>
              <a:off x="6477000" y="2300111"/>
              <a:ext cx="2068570" cy="95410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Covariance</a:t>
              </a:r>
            </a:p>
            <a:p>
              <a:r>
                <a:rPr lang="en-US" sz="2800" dirty="0"/>
                <a:t>o</a:t>
              </a:r>
              <a:r>
                <a:rPr lang="en-US" sz="2800" dirty="0" smtClean="0"/>
                <a:t>f 2-D points</a:t>
              </a:r>
              <a:endParaRPr lang="en-US" sz="2800" dirty="0"/>
            </a:p>
          </p:txBody>
        </p: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 flipH="1">
              <a:off x="4967111" y="3254218"/>
              <a:ext cx="2544174" cy="626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993444" y="942622"/>
            <a:ext cx="4380858" cy="1794934"/>
            <a:chOff x="3993444" y="942622"/>
            <a:chExt cx="4380858" cy="1794934"/>
          </a:xfrm>
        </p:grpSpPr>
        <p:sp>
          <p:nvSpPr>
            <p:cNvPr id="17" name="TextBox 16"/>
            <p:cNvSpPr txBox="1"/>
            <p:nvPr/>
          </p:nvSpPr>
          <p:spPr>
            <a:xfrm>
              <a:off x="6685844" y="942622"/>
              <a:ext cx="1688458" cy="52322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2-D points</a:t>
              </a:r>
              <a:endParaRPr lang="en-US" sz="2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93444" y="1509889"/>
              <a:ext cx="3513667" cy="1227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54001" y="3584927"/>
            <a:ext cx="8364361" cy="1395413"/>
            <a:chOff x="254001" y="3584927"/>
            <a:chExt cx="8364361" cy="139541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2599345"/>
                </p:ext>
              </p:extLst>
            </p:nvPr>
          </p:nvGraphicFramePr>
          <p:xfrm>
            <a:off x="841199" y="3584927"/>
            <a:ext cx="7777163" cy="1395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4" name="Equation" r:id="rId8" imgW="2565400" imgH="457200" progId="Equation.3">
                    <p:embed/>
                  </p:oleObj>
                </mc:Choice>
                <mc:Fallback>
                  <p:oleObj name="Equation" r:id="rId8" imgW="25654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41199" y="3584927"/>
                          <a:ext cx="7777163" cy="139541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ight Arrow 22"/>
            <p:cNvSpPr/>
            <p:nvPr/>
          </p:nvSpPr>
          <p:spPr>
            <a:xfrm>
              <a:off x="254001" y="4106334"/>
              <a:ext cx="409222" cy="352778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61000" y="1665113"/>
            <a:ext cx="3380856" cy="1015998"/>
            <a:chOff x="5461000" y="1665113"/>
            <a:chExt cx="3380856" cy="1015998"/>
          </a:xfrm>
        </p:grpSpPr>
        <p:sp>
          <p:nvSpPr>
            <p:cNvPr id="14" name="TextBox 13"/>
            <p:cNvSpPr txBox="1"/>
            <p:nvPr/>
          </p:nvSpPr>
          <p:spPr>
            <a:xfrm>
              <a:off x="7253110" y="1665113"/>
              <a:ext cx="1588746" cy="461665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projections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>
              <a:stCxn id="14" idx="1"/>
            </p:cNvCxnSpPr>
            <p:nvPr/>
          </p:nvCxnSpPr>
          <p:spPr>
            <a:xfrm flipH="1">
              <a:off x="5461000" y="1895946"/>
              <a:ext cx="1792110" cy="785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2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Axes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pca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68" y="1533878"/>
            <a:ext cx="3934113" cy="3362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1821" y="4967111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Eigenvectors of covariance matrix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37000" y="3019778"/>
            <a:ext cx="127000" cy="197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582332" y="2963334"/>
            <a:ext cx="1481667" cy="203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1" y="1608667"/>
            <a:ext cx="2765778" cy="9541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Projections onto principal axes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458177" y="3962399"/>
            <a:ext cx="3443111" cy="5232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rincipal components</a:t>
            </a:r>
            <a:endParaRPr lang="en-US" sz="2800" dirty="0"/>
          </a:p>
        </p:txBody>
      </p:sp>
      <p:sp>
        <p:nvSpPr>
          <p:cNvPr id="15" name="Down Arrow 14"/>
          <p:cNvSpPr/>
          <p:nvPr/>
        </p:nvSpPr>
        <p:spPr>
          <a:xfrm>
            <a:off x="6858000" y="2751667"/>
            <a:ext cx="484632" cy="978408"/>
          </a:xfrm>
          <a:prstGeom prst="down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6" y="1600200"/>
            <a:ext cx="6462561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2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pageran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4" y="1989479"/>
            <a:ext cx="3160890" cy="282293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314648" y="1284113"/>
            <a:ext cx="4552950" cy="3403070"/>
            <a:chOff x="4314648" y="1284113"/>
            <a:chExt cx="4552950" cy="340307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588304"/>
                </p:ext>
              </p:extLst>
            </p:nvPr>
          </p:nvGraphicFramePr>
          <p:xfrm>
            <a:off x="4314648" y="2636133"/>
            <a:ext cx="4552950" cy="205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0" name="Equation" r:id="rId4" imgW="2324100" imgH="1041400" progId="Equation.3">
                    <p:embed/>
                  </p:oleObj>
                </mc:Choice>
                <mc:Fallback>
                  <p:oleObj name="Equation" r:id="rId4" imgW="2324100" imgH="1041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14648" y="2636133"/>
                          <a:ext cx="4552950" cy="2051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926665" y="1284113"/>
              <a:ext cx="2654868" cy="52322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Page importance</a:t>
              </a:r>
              <a:endParaRPr lang="en-US" sz="28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882442" y="1793221"/>
              <a:ext cx="2385768" cy="1057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45444" y="1001889"/>
            <a:ext cx="10334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Web</a:t>
            </a:r>
          </a:p>
          <a:p>
            <a:r>
              <a:rPr lang="en-US" sz="2800" dirty="0" smtClean="0"/>
              <a:t>pages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47333" y="1763889"/>
            <a:ext cx="931334" cy="268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114778" y="2017889"/>
            <a:ext cx="197555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333" y="5051777"/>
            <a:ext cx="7450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Pagerank</a:t>
            </a:r>
            <a:r>
              <a:rPr lang="en-US" sz="2800" dirty="0" smtClean="0"/>
              <a:t> vector – eigenvector of transition matrix corresponding to eigenvalue with value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492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82889" y="2398889"/>
            <a:ext cx="0" cy="2187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7778" y="4346222"/>
            <a:ext cx="24976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397000" y="3668889"/>
            <a:ext cx="1905000" cy="6773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99711"/>
              </p:ext>
            </p:extLst>
          </p:nvPr>
        </p:nvGraphicFramePr>
        <p:xfrm>
          <a:off x="3429000" y="3457928"/>
          <a:ext cx="416278" cy="45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3457928"/>
                        <a:ext cx="416278" cy="45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340556" y="1903236"/>
            <a:ext cx="3084866" cy="2428875"/>
            <a:chOff x="1340556" y="1903236"/>
            <a:chExt cx="3084866" cy="2428875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40556" y="2384778"/>
              <a:ext cx="1580444" cy="1947333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16200000" flipV="1">
              <a:off x="1989667" y="3612448"/>
              <a:ext cx="578557" cy="18344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109704"/>
                </p:ext>
              </p:extLst>
            </p:nvPr>
          </p:nvGraphicFramePr>
          <p:xfrm>
            <a:off x="2928409" y="1903236"/>
            <a:ext cx="14970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5" imgW="457200" imgH="165100" progId="Equation.3">
                    <p:embed/>
                  </p:oleObj>
                </mc:Choice>
                <mc:Fallback>
                  <p:oleObj name="Equation" r:id="rId5" imgW="4572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28409" y="1903236"/>
                          <a:ext cx="1497013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3" name="Straight Connector 32"/>
          <p:cNvCxnSpPr/>
          <p:nvPr/>
        </p:nvCxnSpPr>
        <p:spPr>
          <a:xfrm>
            <a:off x="5119512" y="2396066"/>
            <a:ext cx="0" cy="2187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24401" y="4343399"/>
            <a:ext cx="24976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133623" y="3666066"/>
            <a:ext cx="1905000" cy="6773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28432"/>
              </p:ext>
            </p:extLst>
          </p:nvPr>
        </p:nvGraphicFramePr>
        <p:xfrm>
          <a:off x="6107289" y="3370438"/>
          <a:ext cx="416278" cy="45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127000" imgH="139700" progId="Equation.3">
                  <p:embed/>
                </p:oleObj>
              </mc:Choice>
              <mc:Fallback>
                <p:oleObj name="Equation" r:id="rId7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7289" y="3370438"/>
                        <a:ext cx="416278" cy="45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077179" y="2401888"/>
            <a:ext cx="3309584" cy="1927401"/>
            <a:chOff x="1340556" y="2404711"/>
            <a:chExt cx="3309584" cy="1927401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340556" y="3361267"/>
              <a:ext cx="2881488" cy="9708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flipV="1">
              <a:off x="3316111" y="3234267"/>
              <a:ext cx="750710" cy="53340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9093834"/>
                </p:ext>
              </p:extLst>
            </p:nvPr>
          </p:nvGraphicFramePr>
          <p:xfrm>
            <a:off x="2113315" y="2404711"/>
            <a:ext cx="2536825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8" imgW="774700" imgH="177800" progId="Equation.3">
                    <p:embed/>
                  </p:oleObj>
                </mc:Choice>
                <mc:Fallback>
                  <p:oleObj name="Equation" r:id="rId8" imgW="7747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13315" y="2404711"/>
                          <a:ext cx="2536825" cy="585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Group 52"/>
          <p:cNvGrpSpPr/>
          <p:nvPr/>
        </p:nvGrpSpPr>
        <p:grpSpPr>
          <a:xfrm>
            <a:off x="6110111" y="1580445"/>
            <a:ext cx="1765953" cy="959555"/>
            <a:chOff x="6110111" y="1580445"/>
            <a:chExt cx="1765953" cy="959555"/>
          </a:xfrm>
        </p:grpSpPr>
        <p:sp>
          <p:nvSpPr>
            <p:cNvPr id="46" name="TextBox 45"/>
            <p:cNvSpPr txBox="1"/>
            <p:nvPr/>
          </p:nvSpPr>
          <p:spPr>
            <a:xfrm>
              <a:off x="6110111" y="1580445"/>
              <a:ext cx="17659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eigenvalue</a:t>
              </a:r>
              <a:endParaRPr lang="en-US" sz="2800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6993088" y="2103665"/>
              <a:ext cx="768023" cy="4363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500511" y="3922889"/>
            <a:ext cx="1909547" cy="1494065"/>
            <a:chOff x="5500511" y="3922889"/>
            <a:chExt cx="1909547" cy="1494065"/>
          </a:xfrm>
        </p:grpSpPr>
        <p:sp>
          <p:nvSpPr>
            <p:cNvPr id="49" name="TextBox 48"/>
            <p:cNvSpPr txBox="1"/>
            <p:nvPr/>
          </p:nvSpPr>
          <p:spPr>
            <a:xfrm>
              <a:off x="5500511" y="4893734"/>
              <a:ext cx="190954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eigenvector</a:t>
              </a:r>
              <a:endParaRPr lang="en-US" sz="2800" dirty="0"/>
            </a:p>
          </p:txBody>
        </p:sp>
        <p:cxnSp>
          <p:nvCxnSpPr>
            <p:cNvPr id="51" name="Straight Arrow Connector 50"/>
            <p:cNvCxnSpPr>
              <a:stCxn id="49" idx="0"/>
            </p:cNvCxnSpPr>
            <p:nvPr/>
          </p:nvCxnSpPr>
          <p:spPr>
            <a:xfrm flipV="1">
              <a:off x="6455285" y="3922889"/>
              <a:ext cx="120493" cy="9708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55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and 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matrix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, there may exist scalars       and vectors        </a:t>
            </a:r>
            <a:r>
              <a:rPr lang="en-US" dirty="0" err="1" smtClean="0"/>
              <a:t>s.t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a given      , there exists infinitely many eigenvectors in the same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34862"/>
              </p:ext>
            </p:extLst>
          </p:nvPr>
        </p:nvGraphicFramePr>
        <p:xfrm>
          <a:off x="3230563" y="2836333"/>
          <a:ext cx="20780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Equation" r:id="rId3" imgW="635000" imgH="215900" progId="Equation.3">
                  <p:embed/>
                </p:oleObj>
              </mc:Choice>
              <mc:Fallback>
                <p:oleObj name="Equation" r:id="rId3" imgW="635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0563" y="2836333"/>
                        <a:ext cx="2078037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190045" y="1574272"/>
            <a:ext cx="5308953" cy="1220611"/>
            <a:chOff x="2190045" y="1574272"/>
            <a:chExt cx="5308953" cy="1220611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34617"/>
                </p:ext>
              </p:extLst>
            </p:nvPr>
          </p:nvGraphicFramePr>
          <p:xfrm>
            <a:off x="2190045" y="2083683"/>
            <a:ext cx="541338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9" name="Equation" r:id="rId5" imgW="165100" imgH="215900" progId="Equation.3">
                    <p:embed/>
                  </p:oleObj>
                </mc:Choice>
                <mc:Fallback>
                  <p:oleObj name="Equation" r:id="rId5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90045" y="2083683"/>
                          <a:ext cx="541338" cy="71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069954"/>
                </p:ext>
              </p:extLst>
            </p:nvPr>
          </p:nvGraphicFramePr>
          <p:xfrm>
            <a:off x="6957661" y="1574272"/>
            <a:ext cx="541337" cy="709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0" name="Equation" r:id="rId7" imgW="165100" imgH="215900" progId="Equation.3">
                    <p:embed/>
                  </p:oleObj>
                </mc:Choice>
                <mc:Fallback>
                  <p:oleObj name="Equation" r:id="rId7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57661" y="1574272"/>
                          <a:ext cx="541337" cy="709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608552"/>
              </p:ext>
            </p:extLst>
          </p:nvPr>
        </p:nvGraphicFramePr>
        <p:xfrm>
          <a:off x="2735615" y="3815117"/>
          <a:ext cx="5413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tion" r:id="rId9" imgW="165100" imgH="215900" progId="Equation.3">
                  <p:embed/>
                </p:oleObj>
              </mc:Choice>
              <mc:Fallback>
                <p:oleObj name="Equation" r:id="rId9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5615" y="3815117"/>
                        <a:ext cx="541337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7147"/>
              </p:ext>
            </p:extLst>
          </p:nvPr>
        </p:nvGraphicFramePr>
        <p:xfrm>
          <a:off x="2709863" y="5119688"/>
          <a:ext cx="33670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Equation" r:id="rId10" imgW="1028700" imgH="215900" progId="Equation.3">
                  <p:embed/>
                </p:oleObj>
              </mc:Choice>
              <mc:Fallback>
                <p:oleObj name="Equation" r:id="rId10" imgW="1028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09863" y="5119688"/>
                        <a:ext cx="3367087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709333" y="1213556"/>
            <a:ext cx="4797778" cy="1100666"/>
            <a:chOff x="2709333" y="1213556"/>
            <a:chExt cx="4797778" cy="1100666"/>
          </a:xfrm>
        </p:grpSpPr>
        <p:sp>
          <p:nvSpPr>
            <p:cNvPr id="12" name="Oval 11"/>
            <p:cNvSpPr/>
            <p:nvPr/>
          </p:nvSpPr>
          <p:spPr>
            <a:xfrm>
              <a:off x="6928556" y="1524000"/>
              <a:ext cx="578555" cy="790222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09333" y="1213556"/>
              <a:ext cx="4191000" cy="4374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099734" y="1199444"/>
            <a:ext cx="4278488" cy="1704622"/>
            <a:chOff x="2099734" y="1199444"/>
            <a:chExt cx="4278488" cy="1704622"/>
          </a:xfrm>
        </p:grpSpPr>
        <p:sp>
          <p:nvSpPr>
            <p:cNvPr id="13" name="Oval 12"/>
            <p:cNvSpPr/>
            <p:nvPr/>
          </p:nvSpPr>
          <p:spPr>
            <a:xfrm>
              <a:off x="2099734" y="2113844"/>
              <a:ext cx="578555" cy="790222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652889" y="1199444"/>
              <a:ext cx="3725333" cy="1044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54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Eigenvalues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034537"/>
              </p:ext>
            </p:extLst>
          </p:nvPr>
        </p:nvGraphicFramePr>
        <p:xfrm>
          <a:off x="1468438" y="1991432"/>
          <a:ext cx="17875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Equation" r:id="rId3" imgW="546100" imgH="177800" progId="Equation.3">
                  <p:embed/>
                </p:oleObj>
              </mc:Choice>
              <mc:Fallback>
                <p:oleObj name="Equation" r:id="rId3" imgW="546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8438" y="1991432"/>
                        <a:ext cx="1787525" cy="58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908779" y="1991785"/>
            <a:ext cx="3279421" cy="585788"/>
            <a:chOff x="3908779" y="1991785"/>
            <a:chExt cx="3279421" cy="585788"/>
          </a:xfrm>
        </p:grpSpPr>
        <p:sp>
          <p:nvSpPr>
            <p:cNvPr id="9" name="Right Arrow 8"/>
            <p:cNvSpPr/>
            <p:nvPr/>
          </p:nvSpPr>
          <p:spPr>
            <a:xfrm>
              <a:off x="3908779" y="2072661"/>
              <a:ext cx="832556" cy="481453"/>
            </a:xfrm>
            <a:prstGeom prst="rightArrow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660690"/>
                </p:ext>
              </p:extLst>
            </p:nvPr>
          </p:nvGraphicFramePr>
          <p:xfrm>
            <a:off x="5235575" y="1991785"/>
            <a:ext cx="1952625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" name="Equation" r:id="rId5" imgW="596900" imgH="177800" progId="Equation.3">
                    <p:embed/>
                  </p:oleObj>
                </mc:Choice>
                <mc:Fallback>
                  <p:oleObj name="Equation" r:id="rId5" imgW="5969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35575" y="1991785"/>
                          <a:ext cx="1952625" cy="585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1041401" y="3062288"/>
            <a:ext cx="4090987" cy="669925"/>
            <a:chOff x="1041401" y="3062288"/>
            <a:chExt cx="4090987" cy="669925"/>
          </a:xfrm>
        </p:grpSpPr>
        <p:sp>
          <p:nvSpPr>
            <p:cNvPr id="11" name="Right Arrow 10"/>
            <p:cNvSpPr/>
            <p:nvPr/>
          </p:nvSpPr>
          <p:spPr>
            <a:xfrm>
              <a:off x="1041401" y="3170506"/>
              <a:ext cx="832556" cy="481453"/>
            </a:xfrm>
            <a:prstGeom prst="rightArrow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782267"/>
                </p:ext>
              </p:extLst>
            </p:nvPr>
          </p:nvGraphicFramePr>
          <p:xfrm>
            <a:off x="2347913" y="3062288"/>
            <a:ext cx="2784475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9" name="Equation" r:id="rId7" imgW="850900" imgH="203200" progId="Equation.3">
                    <p:embed/>
                  </p:oleObj>
                </mc:Choice>
                <mc:Fallback>
                  <p:oleObj name="Equation" r:id="rId7" imgW="850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47913" y="3062288"/>
                          <a:ext cx="2784475" cy="669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615250" y="3866447"/>
            <a:ext cx="7846831" cy="1349087"/>
            <a:chOff x="1038580" y="3810003"/>
            <a:chExt cx="7846831" cy="1349087"/>
          </a:xfrm>
        </p:grpSpPr>
        <p:sp>
          <p:nvSpPr>
            <p:cNvPr id="13" name="Right Arrow 12"/>
            <p:cNvSpPr/>
            <p:nvPr/>
          </p:nvSpPr>
          <p:spPr>
            <a:xfrm>
              <a:off x="1038580" y="4268343"/>
              <a:ext cx="832556" cy="481453"/>
            </a:xfrm>
            <a:prstGeom prst="rightArrow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4054880"/>
                </p:ext>
              </p:extLst>
            </p:nvPr>
          </p:nvGraphicFramePr>
          <p:xfrm>
            <a:off x="7140749" y="3948642"/>
            <a:ext cx="1744662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0" name="Equation" r:id="rId9" imgW="533400" imgH="203200" progId="Equation.3">
                    <p:embed/>
                  </p:oleObj>
                </mc:Choice>
                <mc:Fallback>
                  <p:oleObj name="Equation" r:id="rId9" imgW="533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140749" y="3948642"/>
                          <a:ext cx="1744662" cy="669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2271891" y="3810003"/>
              <a:ext cx="4882942" cy="1349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smtClean="0"/>
                <a:t> non-zero      only exists if matrix                          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 smtClean="0"/>
                <a:t> has no inverse – is </a:t>
              </a:r>
              <a:r>
                <a:rPr lang="en-US" sz="2800" i="1" dirty="0" smtClean="0"/>
                <a:t>singular </a:t>
              </a: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8686809"/>
                </p:ext>
              </p:extLst>
            </p:nvPr>
          </p:nvGraphicFramePr>
          <p:xfrm>
            <a:off x="3804180" y="4057652"/>
            <a:ext cx="4159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1" name="Equation" r:id="rId11" imgW="127000" imgH="139700" progId="Equation.3">
                    <p:embed/>
                  </p:oleObj>
                </mc:Choice>
                <mc:Fallback>
                  <p:oleObj name="Equation" r:id="rId11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04180" y="4057652"/>
                          <a:ext cx="415925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302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296624"/>
              </p:ext>
            </p:extLst>
          </p:nvPr>
        </p:nvGraphicFramePr>
        <p:xfrm>
          <a:off x="734484" y="1995488"/>
          <a:ext cx="7874392" cy="2957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3" imgW="2692400" imgH="1003300" progId="Equation.3">
                  <p:embed/>
                </p:oleObj>
              </mc:Choice>
              <mc:Fallback>
                <p:oleObj name="Equation" r:id="rId3" imgW="26924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484" y="1995488"/>
                        <a:ext cx="7874392" cy="2957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Characteristic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9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2x2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2x2 matrix its inverse is defined 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90390"/>
              </p:ext>
            </p:extLst>
          </p:nvPr>
        </p:nvGraphicFramePr>
        <p:xfrm>
          <a:off x="927806" y="2593269"/>
          <a:ext cx="2309055" cy="134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3" imgW="850900" imgH="495300" progId="Equation.3">
                  <p:embed/>
                </p:oleObj>
              </mc:Choice>
              <mc:Fallback>
                <p:oleObj name="Equation" r:id="rId3" imgW="850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806" y="2593269"/>
                        <a:ext cx="2309055" cy="1343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97461"/>
              </p:ext>
            </p:extLst>
          </p:nvPr>
        </p:nvGraphicFramePr>
        <p:xfrm>
          <a:off x="4018317" y="2590800"/>
          <a:ext cx="4406018" cy="138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5" imgW="1574800" imgH="495300" progId="Equation.3">
                  <p:embed/>
                </p:oleObj>
              </mc:Choice>
              <mc:Fallback>
                <p:oleObj name="Equation" r:id="rId5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8317" y="2590800"/>
                        <a:ext cx="4406018" cy="138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14753" y="4501445"/>
            <a:ext cx="6250793" cy="584776"/>
            <a:chOff x="914753" y="4628444"/>
            <a:chExt cx="6250793" cy="584776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6260986"/>
                </p:ext>
              </p:extLst>
            </p:nvPr>
          </p:nvGraphicFramePr>
          <p:xfrm>
            <a:off x="914753" y="4685771"/>
            <a:ext cx="13112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8" name="Equation" r:id="rId7" imgW="482600" imgH="177800" progId="Equation.3">
                    <p:embed/>
                  </p:oleObj>
                </mc:Choice>
                <mc:Fallback>
                  <p:oleObj name="Equation" r:id="rId7" imgW="4826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4753" y="4685771"/>
                          <a:ext cx="1311275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2300112" y="4628444"/>
              <a:ext cx="4865434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- known as the </a:t>
              </a:r>
              <a:r>
                <a:rPr lang="en-US" sz="3200" b="1" dirty="0" smtClean="0"/>
                <a:t>determinant</a:t>
              </a:r>
              <a:endParaRPr lang="en-US" sz="32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2555" y="5390444"/>
            <a:ext cx="8066923" cy="627110"/>
            <a:chOff x="832555" y="5390444"/>
            <a:chExt cx="8066923" cy="627110"/>
          </a:xfrm>
        </p:grpSpPr>
        <p:sp>
          <p:nvSpPr>
            <p:cNvPr id="13" name="TextBox 12"/>
            <p:cNvSpPr txBox="1"/>
            <p:nvPr/>
          </p:nvSpPr>
          <p:spPr>
            <a:xfrm>
              <a:off x="832555" y="5390444"/>
              <a:ext cx="31957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If determinant = 0</a:t>
              </a:r>
              <a:endParaRPr lang="en-US" sz="3200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289778" y="5588000"/>
              <a:ext cx="733778" cy="31044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46890" y="5432778"/>
              <a:ext cx="34525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Singular, no inverse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56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for 2x2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Hence to find eigenvalues solve for      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8422" y="6370461"/>
            <a:ext cx="2133600" cy="365125"/>
          </a:xfrm>
        </p:spPr>
        <p:txBody>
          <a:bodyPr/>
          <a:lstStyle/>
          <a:p>
            <a:fld id="{378F90E2-EA5C-FF47-9ED6-EAB3B5AA814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759367"/>
              </p:ext>
            </p:extLst>
          </p:nvPr>
        </p:nvGraphicFramePr>
        <p:xfrm>
          <a:off x="1710090" y="2392012"/>
          <a:ext cx="5514976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3" imgW="2032000" imgH="571500" progId="Equation.3">
                  <p:embed/>
                </p:oleObj>
              </mc:Choice>
              <mc:Fallback>
                <p:oleObj name="Equation" r:id="rId3" imgW="20320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0090" y="2392012"/>
                        <a:ext cx="5514976" cy="155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51504"/>
              </p:ext>
            </p:extLst>
          </p:nvPr>
        </p:nvGraphicFramePr>
        <p:xfrm>
          <a:off x="6717065" y="159438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5" imgW="139700" imgH="177800" progId="Equation.3">
                  <p:embed/>
                </p:oleObj>
              </mc:Choice>
              <mc:Fallback>
                <p:oleObj name="Equation" r:id="rId5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7065" y="1594380"/>
                        <a:ext cx="457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523144"/>
              </p:ext>
            </p:extLst>
          </p:nvPr>
        </p:nvGraphicFramePr>
        <p:xfrm>
          <a:off x="393700" y="4011087"/>
          <a:ext cx="84804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7" imgW="3124200" imgH="228600" progId="Equation.3">
                  <p:embed/>
                </p:oleObj>
              </mc:Choice>
              <mc:Fallback>
                <p:oleObj name="Equation" r:id="rId7" imgW="3124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700" y="4011087"/>
                        <a:ext cx="848042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538107" y="5345113"/>
            <a:ext cx="6556536" cy="584200"/>
            <a:chOff x="1538107" y="5345113"/>
            <a:chExt cx="6556536" cy="5842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0558351"/>
                </p:ext>
              </p:extLst>
            </p:nvPr>
          </p:nvGraphicFramePr>
          <p:xfrm>
            <a:off x="3454572" y="5345113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7" name="Equation" r:id="rId9" imgW="139700" imgH="177800" progId="Equation.3">
                    <p:embed/>
                  </p:oleObj>
                </mc:Choice>
                <mc:Fallback>
                  <p:oleObj name="Equation" r:id="rId9" imgW="1397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54572" y="5345113"/>
                          <a:ext cx="457200" cy="584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9"/>
            <p:cNvGrpSpPr/>
            <p:nvPr/>
          </p:nvGrpSpPr>
          <p:grpSpPr>
            <a:xfrm>
              <a:off x="1538107" y="5390445"/>
              <a:ext cx="6556536" cy="537330"/>
              <a:chOff x="1538107" y="5390445"/>
              <a:chExt cx="6556536" cy="53733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538107" y="5390445"/>
                <a:ext cx="19768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Quadratic in            </a:t>
                </a:r>
                <a:endParaRPr lang="en-US" sz="2800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4219219" y="5517444"/>
                <a:ext cx="978408" cy="395111"/>
              </a:xfrm>
              <a:prstGeom prst="rightArrow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58360" y="5404555"/>
                <a:ext cx="2636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two eigenvalues</a:t>
                </a:r>
                <a:endParaRPr lang="en-US" sz="2800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5300319" y="4724402"/>
            <a:ext cx="360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b="1" dirty="0" smtClean="0">
                <a:solidFill>
                  <a:srgbClr val="FF0000"/>
                </a:solidFill>
              </a:rPr>
              <a:t>haracteristic equation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0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Eigenvectors for 2x2 Matrices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60777" y="1594560"/>
            <a:ext cx="6801555" cy="1199445"/>
            <a:chOff x="846666" y="2144889"/>
            <a:chExt cx="6801555" cy="1199445"/>
          </a:xfrm>
        </p:grpSpPr>
        <p:sp>
          <p:nvSpPr>
            <p:cNvPr id="9" name="TextBox 8"/>
            <p:cNvSpPr txBox="1"/>
            <p:nvPr/>
          </p:nvSpPr>
          <p:spPr>
            <a:xfrm>
              <a:off x="846666" y="2144889"/>
              <a:ext cx="6801555" cy="111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 smtClean="0"/>
                <a:t>Given eigenvalues       and       , solve for      for each      </a:t>
              </a:r>
              <a:endParaRPr lang="en-US" sz="2800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007470"/>
                </p:ext>
              </p:extLst>
            </p:nvPr>
          </p:nvGraphicFramePr>
          <p:xfrm>
            <a:off x="3592513" y="2236435"/>
            <a:ext cx="457200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5" name="Equation" r:id="rId3" imgW="165100" imgH="203200" progId="Equation.3">
                    <p:embed/>
                  </p:oleObj>
                </mc:Choice>
                <mc:Fallback>
                  <p:oleObj name="Equation" r:id="rId3" imgW="1651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92513" y="2236435"/>
                          <a:ext cx="457200" cy="563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1169754"/>
                </p:ext>
              </p:extLst>
            </p:nvPr>
          </p:nvGraphicFramePr>
          <p:xfrm>
            <a:off x="4728810" y="2233436"/>
            <a:ext cx="492125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6" name="Equation" r:id="rId5" imgW="177800" imgH="203200" progId="Equation.3">
                    <p:embed/>
                  </p:oleObj>
                </mc:Choice>
                <mc:Fallback>
                  <p:oleObj name="Equation" r:id="rId5" imgW="177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28810" y="2233436"/>
                          <a:ext cx="492125" cy="563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1111196"/>
                </p:ext>
              </p:extLst>
            </p:nvPr>
          </p:nvGraphicFramePr>
          <p:xfrm>
            <a:off x="6690606" y="2349853"/>
            <a:ext cx="350837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7" name="Equation" r:id="rId7" imgW="127000" imgH="139700" progId="Equation.3">
                    <p:embed/>
                  </p:oleObj>
                </mc:Choice>
                <mc:Fallback>
                  <p:oleObj name="Equation" r:id="rId7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90606" y="2349853"/>
                          <a:ext cx="350837" cy="38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570170"/>
                </p:ext>
              </p:extLst>
            </p:nvPr>
          </p:nvGraphicFramePr>
          <p:xfrm>
            <a:off x="1637773" y="2745495"/>
            <a:ext cx="456832" cy="598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8" name="Equation" r:id="rId9" imgW="165100" imgH="215900" progId="Equation.3">
                    <p:embed/>
                  </p:oleObj>
                </mc:Choice>
                <mc:Fallback>
                  <p:oleObj name="Equation" r:id="rId9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7773" y="2745495"/>
                          <a:ext cx="456832" cy="598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229266"/>
              </p:ext>
            </p:extLst>
          </p:nvPr>
        </p:nvGraphicFramePr>
        <p:xfrm>
          <a:off x="917222" y="2779896"/>
          <a:ext cx="7628843" cy="1544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Equation" r:id="rId11" imgW="2844800" imgH="571500" progId="Equation.3">
                  <p:embed/>
                </p:oleObj>
              </mc:Choice>
              <mc:Fallback>
                <p:oleObj name="Equation" r:id="rId11" imgW="28448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7222" y="2779896"/>
                        <a:ext cx="7628843" cy="1544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959550" y="4628451"/>
            <a:ext cx="7637639" cy="618244"/>
            <a:chOff x="268111" y="5517444"/>
            <a:chExt cx="7637639" cy="618244"/>
          </a:xfrm>
        </p:grpSpPr>
        <p:sp>
          <p:nvSpPr>
            <p:cNvPr id="16" name="TextBox 15"/>
            <p:cNvSpPr txBox="1"/>
            <p:nvPr/>
          </p:nvSpPr>
          <p:spPr>
            <a:xfrm>
              <a:off x="268111" y="5517444"/>
              <a:ext cx="7217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NB: can only determine relative values of      and      </a:t>
              </a:r>
              <a:endParaRPr lang="en-US" sz="2800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4887989"/>
                </p:ext>
              </p:extLst>
            </p:nvPr>
          </p:nvGraphicFramePr>
          <p:xfrm>
            <a:off x="6359499" y="5529797"/>
            <a:ext cx="443726" cy="594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0" name="Equation" r:id="rId13" imgW="152400" imgH="203200" progId="Equation.3">
                    <p:embed/>
                  </p:oleObj>
                </mc:Choice>
                <mc:Fallback>
                  <p:oleObj name="Equation" r:id="rId13" imgW="152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59499" y="5529797"/>
                          <a:ext cx="443726" cy="594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762001"/>
                </p:ext>
              </p:extLst>
            </p:nvPr>
          </p:nvGraphicFramePr>
          <p:xfrm>
            <a:off x="7426325" y="5540375"/>
            <a:ext cx="479425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1" name="Equation" r:id="rId15" imgW="165100" imgH="203200" progId="Equation.3">
                    <p:embed/>
                  </p:oleObj>
                </mc:Choice>
                <mc:Fallback>
                  <p:oleObj name="Equation" r:id="rId15" imgW="1651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26325" y="5540375"/>
                          <a:ext cx="479425" cy="595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ight Arrow 20"/>
          <p:cNvSpPr/>
          <p:nvPr/>
        </p:nvSpPr>
        <p:spPr>
          <a:xfrm>
            <a:off x="1778000" y="5362224"/>
            <a:ext cx="978408" cy="484632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18555" y="5302392"/>
            <a:ext cx="255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direction of </a:t>
            </a:r>
            <a:endParaRPr lang="en-US" sz="28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809153"/>
              </p:ext>
            </p:extLst>
          </p:nvPr>
        </p:nvGraphicFramePr>
        <p:xfrm>
          <a:off x="4994450" y="5437368"/>
          <a:ext cx="350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Equation" r:id="rId17" imgW="127000" imgH="139700" progId="Equation.3">
                  <p:embed/>
                </p:oleObj>
              </mc:Choice>
              <mc:Fallback>
                <p:oleObj name="Equation" r:id="rId17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4450" y="5437368"/>
                        <a:ext cx="350837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27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 of 3x3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3x3 matrix </a:t>
            </a:r>
            <a:r>
              <a:rPr lang="en-US" i="1" dirty="0" smtClean="0">
                <a:latin typeface="Times New Roman"/>
                <a:cs typeface="Times New Roman"/>
              </a:rPr>
              <a:t>A </a:t>
            </a:r>
            <a:r>
              <a:rPr lang="en-US" dirty="0" smtClean="0">
                <a:cs typeface="Times New Roman"/>
              </a:rPr>
              <a:t>and using row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COMS10003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90E2-EA5C-FF47-9ED6-EAB3B5AA814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63782"/>
              </p:ext>
            </p:extLst>
          </p:nvPr>
        </p:nvGraphicFramePr>
        <p:xfrm>
          <a:off x="1390650" y="253365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3" imgW="1600200" imgH="215900" progId="Equation.3">
                  <p:embed/>
                </p:oleObj>
              </mc:Choice>
              <mc:Fallback>
                <p:oleObj name="Equation" r:id="rId3" imgW="1600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650" y="253365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06203"/>
              </p:ext>
            </p:extLst>
          </p:nvPr>
        </p:nvGraphicFramePr>
        <p:xfrm>
          <a:off x="654050" y="3880379"/>
          <a:ext cx="3486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5" imgW="1066800" imgH="254000" progId="Equation.3">
                  <p:embed/>
                </p:oleObj>
              </mc:Choice>
              <mc:Fallback>
                <p:oleObj name="Equation" r:id="rId5" imgW="1066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050" y="3880379"/>
                        <a:ext cx="3486150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528214"/>
              </p:ext>
            </p:extLst>
          </p:nvPr>
        </p:nvGraphicFramePr>
        <p:xfrm>
          <a:off x="4696706" y="3412067"/>
          <a:ext cx="3860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7" imgW="1181100" imgH="571500" progId="Equation.3">
                  <p:embed/>
                </p:oleObj>
              </mc:Choice>
              <mc:Fallback>
                <p:oleObj name="Equation" r:id="rId7" imgW="11811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6706" y="3412067"/>
                        <a:ext cx="3860800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7889" y="5150556"/>
            <a:ext cx="1394082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cofactor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4400" y="5204178"/>
            <a:ext cx="2082621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inor matrix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0" idx="0"/>
          </p:cNvCxnSpPr>
          <p:nvPr/>
        </p:nvCxnSpPr>
        <p:spPr>
          <a:xfrm flipH="1" flipV="1">
            <a:off x="1157111" y="4684889"/>
            <a:ext cx="287819" cy="46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01444" y="4684889"/>
            <a:ext cx="254000" cy="451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4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20679</TotalTime>
  <Words>371</Words>
  <Application>Microsoft Macintosh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COMS10003: Linear Algebra</vt:lpstr>
      <vt:lpstr>Linear Transformations</vt:lpstr>
      <vt:lpstr>Eigenvalues and Eigenvectors</vt:lpstr>
      <vt:lpstr>Finding Eigenvalues</vt:lpstr>
      <vt:lpstr>Characteristic Matrix</vt:lpstr>
      <vt:lpstr>Inverse of 2x2 Matrix</vt:lpstr>
      <vt:lpstr>Eigenvalues for 2x2 Matrices</vt:lpstr>
      <vt:lpstr>Eigenvectors for 2x2 Matrices</vt:lpstr>
      <vt:lpstr>Determinant of 3x3 Matrix</vt:lpstr>
      <vt:lpstr>Eigenvalues of 3x3 Matrix - Example</vt:lpstr>
      <vt:lpstr>Independence of Eigenvectors</vt:lpstr>
      <vt:lpstr>Diagonalisation</vt:lpstr>
      <vt:lpstr>Powers of Matrices</vt:lpstr>
      <vt:lpstr>Principal Component Analysis</vt:lpstr>
      <vt:lpstr>Best Fitting Line</vt:lpstr>
      <vt:lpstr>Principal Axes</vt:lpstr>
      <vt:lpstr>Eigenfaces</vt:lpstr>
      <vt:lpstr>Pagerank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EMAT10001: Dealing with Uncertainty</dc:title>
  <dc:creator>Andrew Calway</dc:creator>
  <cp:lastModifiedBy>Andrew Calway</cp:lastModifiedBy>
  <cp:revision>265</cp:revision>
  <cp:lastPrinted>2015-04-27T10:44:07Z</cp:lastPrinted>
  <dcterms:created xsi:type="dcterms:W3CDTF">2013-12-07T19:44:24Z</dcterms:created>
  <dcterms:modified xsi:type="dcterms:W3CDTF">2015-04-27T10:47:47Z</dcterms:modified>
</cp:coreProperties>
</file>