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5" r:id="rId3"/>
  </p:sldMasterIdLst>
  <p:notesMasterIdLst>
    <p:notesMasterId r:id="rId32"/>
  </p:notesMasterIdLst>
  <p:sldIdLst>
    <p:sldId id="439" r:id="rId4"/>
    <p:sldId id="482" r:id="rId5"/>
    <p:sldId id="481" r:id="rId6"/>
    <p:sldId id="479" r:id="rId7"/>
    <p:sldId id="480" r:id="rId8"/>
    <p:sldId id="502" r:id="rId9"/>
    <p:sldId id="503" r:id="rId10"/>
    <p:sldId id="486" r:id="rId11"/>
    <p:sldId id="483" r:id="rId12"/>
    <p:sldId id="485" r:id="rId13"/>
    <p:sldId id="478" r:id="rId14"/>
    <p:sldId id="484" r:id="rId15"/>
    <p:sldId id="489" r:id="rId16"/>
    <p:sldId id="487" r:id="rId17"/>
    <p:sldId id="494" r:id="rId18"/>
    <p:sldId id="495" r:id="rId19"/>
    <p:sldId id="496" r:id="rId20"/>
    <p:sldId id="497" r:id="rId21"/>
    <p:sldId id="498" r:id="rId22"/>
    <p:sldId id="501" r:id="rId23"/>
    <p:sldId id="500" r:id="rId24"/>
    <p:sldId id="499" r:id="rId25"/>
    <p:sldId id="493" r:id="rId26"/>
    <p:sldId id="488" r:id="rId27"/>
    <p:sldId id="491" r:id="rId28"/>
    <p:sldId id="490" r:id="rId29"/>
    <p:sldId id="477" r:id="rId30"/>
    <p:sldId id="476" r:id="rId31"/>
  </p:sldIdLst>
  <p:sldSz cx="9144000" cy="6858000" type="screen4x3"/>
  <p:notesSz cx="6858000" cy="9144000"/>
  <p:custDataLst>
    <p:tags r:id="rId3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6600"/>
    <a:srgbClr val="99CC00"/>
    <a:srgbClr val="FF9933"/>
    <a:srgbClr val="A4FAAC"/>
    <a:srgbClr val="990000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79" autoAdjust="0"/>
  </p:normalViewPr>
  <p:slideViewPr>
    <p:cSldViewPr>
      <p:cViewPr>
        <p:scale>
          <a:sx n="60" d="100"/>
          <a:sy n="60" d="100"/>
        </p:scale>
        <p:origin x="-1362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184" y="-11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6EFF521-650A-49CF-9310-5C2096C53399}" type="datetimeFigureOut">
              <a:rPr lang="zh-CN" altLang="en-US"/>
              <a:pPr>
                <a:defRPr/>
              </a:pPr>
              <a:t>2012/5/22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529037-AE71-45AF-AEA5-5CEAB37DAC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922E0-73D5-4913-ABE0-BD8D8AD28D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19758-890E-40A9-B11D-AF92D82969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50789-8920-4682-9238-9A45C3F5D8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F2BE9-0CA1-4A66-BCA8-B30B18AABF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2C66C-42A5-4DF3-823A-935D93407A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961EE-138B-44E7-8484-C8338877F7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4DAED-6952-4741-98D4-B31D55B8D3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9FD30-D00B-411F-85FF-7B717A04BE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561CC-2121-4AF5-850E-1C01F856E6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40DFD-E388-469A-B339-DE55DD28F7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B63-B05D-4655-B772-A883FB0953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3108" y="274638"/>
            <a:ext cx="6543692" cy="725470"/>
          </a:xfrm>
          <a:prstGeom prst="rect">
            <a:avLst/>
          </a:prstGeom>
          <a:noFill/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华文细黑" pitchFamily="2" charset="-122"/>
                <a:ea typeface="华文细黑" pitchFamily="2" charset="-122"/>
              </a:defRPr>
            </a:lvl1pPr>
            <a:lvl2pPr>
              <a:defRPr sz="2400">
                <a:latin typeface="华文细黑" pitchFamily="2" charset="-122"/>
                <a:ea typeface="华文细黑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C4644-D6E2-441C-8373-2852685CA2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6D1B0-C66E-495D-9E6C-A3209EA3D3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72D8E-A01C-4C1E-931D-A9B507886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A8C96-9900-4841-9192-CBFEAACF7E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0"/>
          <p:cNvGrpSpPr/>
          <p:nvPr/>
        </p:nvGrpSpPr>
        <p:grpSpPr>
          <a:xfrm flipH="1">
            <a:off x="-36512" y="35955"/>
            <a:ext cx="9180512" cy="6849429"/>
            <a:chOff x="4630180" y="3284983"/>
            <a:chExt cx="4810708" cy="3589190"/>
          </a:xfrm>
        </p:grpSpPr>
        <p:pic>
          <p:nvPicPr>
            <p:cNvPr id="12" name="Picture 2" descr="C:\Documents and Settings\xiaomin\桌面\设计追风堂专用PPT模板\2008112132049389_2.jpg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BFAF6"/>
                </a:clrFrom>
                <a:clrTo>
                  <a:srgbClr val="FBFAF6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4042125"/>
              <a:ext cx="4148808" cy="28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矩形 12"/>
            <p:cNvSpPr/>
            <p:nvPr userDrawn="1"/>
          </p:nvSpPr>
          <p:spPr>
            <a:xfrm>
              <a:off x="4788024" y="3645024"/>
              <a:ext cx="2736304" cy="1944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4630180" y="3284983"/>
              <a:ext cx="4810708" cy="3589189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67744" y="3645024"/>
            <a:ext cx="5904656" cy="1296144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1984750"/>
            <a:ext cx="7772400" cy="1470025"/>
          </a:xfrm>
        </p:spPr>
        <p:txBody>
          <a:bodyPr>
            <a:normAutofit/>
          </a:bodyPr>
          <a:lstStyle>
            <a:lvl1pPr algn="r">
              <a:defRPr sz="4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2052" name="Picture 4" descr="C:\Documents and Settings\xiaomin\桌面\设计追风堂专用PPT模板\追风堂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7498" t="81998" r="16251"/>
          <a:stretch/>
        </p:blipFill>
        <p:spPr bwMode="auto">
          <a:xfrm>
            <a:off x="8316416" y="3573016"/>
            <a:ext cx="304940" cy="59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Documents and Settings\xiaomin\桌面\设计追风堂专用PPT模板\追风堂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25144"/>
            <a:ext cx="1088917" cy="190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-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 descr="C:\Documents and Settings\xiaomin\桌面\设计追风堂专用PPT模板\追风堂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4448" y="5949280"/>
            <a:ext cx="41197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5232" y="158006"/>
            <a:ext cx="7931224" cy="77809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36689567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分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584" y="3068960"/>
            <a:ext cx="1763688" cy="256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128" y="348902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52128" y="1988840"/>
            <a:ext cx="7772400" cy="1500187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分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584" y="3068960"/>
            <a:ext cx="1763688" cy="256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128" y="348902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52128" y="1988840"/>
            <a:ext cx="7772400" cy="1500187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Picture 3" descr="C:\Documents and Settings\xiaomin\桌面\设计追风堂专用PPT模板\追风堂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721208" cy="126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93203816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F0D38-1E8E-4532-BF6C-7F132DC3438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A245E8-8F90-432E-8BFD-3C89D0E4F86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33CA2-EDE1-40EE-9653-BD75E328B2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A5AAF2-1BBD-4A9D-B7EB-2816E3E8E77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F05E0-FAF6-4217-8F94-9EC56370EA9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132856"/>
            <a:ext cx="5111750" cy="399330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96E290-1984-4A3B-BAF3-EE2BFA31E28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947B2-F830-415E-B031-FCCAE00CA99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719758-890E-40A9-B11D-AF92D829696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64288" y="274638"/>
            <a:ext cx="152251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491064" cy="51454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50789-8920-4682-9238-9A45C3F5D8C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感谢页-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4"/>
          <p:cNvGrpSpPr/>
          <p:nvPr/>
        </p:nvGrpSpPr>
        <p:grpSpPr>
          <a:xfrm>
            <a:off x="-36512" y="35955"/>
            <a:ext cx="9180512" cy="6849429"/>
            <a:chOff x="-36512" y="35955"/>
            <a:chExt cx="9180512" cy="6849429"/>
          </a:xfrm>
        </p:grpSpPr>
        <p:pic>
          <p:nvPicPr>
            <p:cNvPr id="12" name="Picture 2" descr="C:\Documents and Settings\xiaomin\桌面\设计追风堂专用PPT模板\2008112132049389_2.jpg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BFAF6"/>
                </a:clrFrom>
                <a:clrTo>
                  <a:srgbClr val="FBFAF6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36512" y="1480847"/>
              <a:ext cx="7917375" cy="540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矩形 12"/>
            <p:cNvSpPr/>
            <p:nvPr userDrawn="1"/>
          </p:nvSpPr>
          <p:spPr>
            <a:xfrm flipH="1">
              <a:off x="3620954" y="723039"/>
              <a:ext cx="5221824" cy="37102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 flipH="1">
              <a:off x="-36512" y="35955"/>
              <a:ext cx="9180512" cy="6849427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728" y="1984750"/>
            <a:ext cx="7243264" cy="1470025"/>
          </a:xfrm>
        </p:spPr>
        <p:txBody>
          <a:bodyPr>
            <a:noAutofit/>
          </a:bodyPr>
          <a:lstStyle>
            <a:lvl1pPr algn="ctr">
              <a:defRPr sz="9600" b="1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2052" name="Picture 4" descr="C:\Documents and Settings\xiaomin\桌面\设计追风堂专用PPT模板\追风堂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7498" t="81998" r="16251"/>
          <a:stretch/>
        </p:blipFill>
        <p:spPr bwMode="auto">
          <a:xfrm>
            <a:off x="8316416" y="3573016"/>
            <a:ext cx="304940" cy="59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Documents and Settings\xiaomin\桌面\设计追风堂专用PPT模板\追风堂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25144"/>
            <a:ext cx="1088917" cy="190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F0D38-1E8E-4532-BF6C-7F132DC343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245E8-8F90-432E-8BFD-3C89D0E4F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5AAF2-1BBD-4A9D-B7EB-2816E3E8E7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F05E0-FAF6-4217-8F94-9EC56370EA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6E290-1984-4A3B-BAF3-EE2BFA31E2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947B2-F830-415E-B031-FCCAE00CA9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99B3712D-C926-44F2-B5D4-31C17D84E8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" name="Picture 7" descr="111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1016EE4D-DCF9-4311-A9B3-53BE1EF824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3" name="Picture 6" descr="22222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AutoShape 7"/>
          <p:cNvSpPr>
            <a:spLocks noChangeAspect="1" noChangeArrowheads="1" noTextEdit="1"/>
          </p:cNvSpPr>
          <p:nvPr/>
        </p:nvSpPr>
        <p:spPr bwMode="auto">
          <a:xfrm>
            <a:off x="3727450" y="3079750"/>
            <a:ext cx="16891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987675" y="2492375"/>
            <a:ext cx="3238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>
                <a:solidFill>
                  <a:srgbClr val="25221E"/>
                </a:solidFill>
                <a:latin typeface="AvantGarde Bk BT" pitchFamily="34" charset="0"/>
                <a:ea typeface="+mn-ea"/>
              </a:rPr>
              <a:t>PPT NAME</a:t>
            </a:r>
            <a:endParaRPr lang="en-US" altLang="zh-CN" sz="6000">
              <a:latin typeface="+mn-lt"/>
              <a:ea typeface="+mn-ea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3851275" y="3429000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2007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日</a:t>
            </a:r>
            <a:endParaRPr lang="zh-CN" altLang="en-US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13"/>
          <p:cNvGrpSpPr/>
          <p:nvPr/>
        </p:nvGrpSpPr>
        <p:grpSpPr>
          <a:xfrm>
            <a:off x="4643438" y="3268811"/>
            <a:ext cx="4500562" cy="3605362"/>
            <a:chOff x="4643438" y="3268811"/>
            <a:chExt cx="4500562" cy="3605362"/>
          </a:xfrm>
        </p:grpSpPr>
        <p:pic>
          <p:nvPicPr>
            <p:cNvPr id="1026" name="Picture 2" descr="C:\Documents and Settings\xiaomin\桌面\设计追风堂专用PPT模板\2008112132049389_2.jpg"/>
            <p:cNvPicPr>
              <a:picLocks noChangeAspect="1" noChangeArrowheads="1"/>
            </p:cNvPicPr>
            <p:nvPr userDrawn="1"/>
          </p:nvPicPr>
          <p:blipFill>
            <a:blip r:embed="rId16" cstate="print">
              <a:clrChange>
                <a:clrFrom>
                  <a:srgbClr val="FBFAF6"/>
                </a:clrFrom>
                <a:clrTo>
                  <a:srgbClr val="FBFAF6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053" r="7156"/>
            <a:stretch>
              <a:fillRect/>
            </a:stretch>
          </p:blipFill>
          <p:spPr bwMode="auto">
            <a:xfrm>
              <a:off x="5292080" y="4071942"/>
              <a:ext cx="3851920" cy="280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4788024" y="3645024"/>
              <a:ext cx="2736304" cy="1944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4643438" y="3268811"/>
              <a:ext cx="4500562" cy="3589189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8006"/>
            <a:ext cx="7931224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1" name="Picture 3" descr="C:\Documents and Settings\xiaomin\桌面\设计追风堂专用PPT模板\追风堂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408771"/>
            <a:ext cx="721208" cy="126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Documents and Settings\xiaomin\桌面\设计追风堂专用PPT模板\追风堂.pn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7498" t="81998" r="16251"/>
          <a:stretch/>
        </p:blipFill>
        <p:spPr bwMode="auto">
          <a:xfrm>
            <a:off x="8468886" y="360040"/>
            <a:ext cx="304940" cy="59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yufeng.inf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yufeng.info/archives/1511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://blog.yufeng.info/archives/2086" TargetMode="External"/><Relationship Id="rId4" Type="http://schemas.openxmlformats.org/officeDocument/2006/relationships/hyperlink" Target="http://zhidao.baidu.com/question/107154668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40760" cy="2423120"/>
          </a:xfrm>
        </p:spPr>
        <p:txBody>
          <a:bodyPr/>
          <a:lstStyle/>
          <a:p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核心系统数据库组  余锋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dirty="0" smtClean="0">
                <a:latin typeface="华文细黑" pitchFamily="2" charset="-122"/>
                <a:ea typeface="华文细黑" pitchFamily="2" charset="-122"/>
                <a:hlinkClick r:id="rId3"/>
              </a:rPr>
              <a:t>http://yufeng.info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@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淘宝褚霸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2012-03-17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4644-D6E2-441C-8373-2852685CA249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了解内存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QPI</a:t>
            </a:r>
            <a:r>
              <a:rPr lang="zh-CN" altLang="en-US" dirty="0" smtClean="0"/>
              <a:t>和内存通道理论带宽</a:t>
            </a:r>
            <a:endParaRPr lang="zh-CN" altLang="en-US" dirty="0"/>
          </a:p>
        </p:txBody>
      </p:sp>
      <p:pic>
        <p:nvPicPr>
          <p:cNvPr id="5" name="内容占位符 4" descr="xeon_5500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95536" y="1484784"/>
            <a:ext cx="8188478" cy="4896544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940152" y="2420888"/>
            <a:ext cx="2736304" cy="1224136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内存通道使用情况</a:t>
            </a:r>
            <a:endParaRPr lang="zh-CN" altLang="en-US" dirty="0"/>
          </a:p>
        </p:txBody>
      </p:sp>
      <p:pic>
        <p:nvPicPr>
          <p:cNvPr id="5" name="内容占位符 4" descr="vtru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623459"/>
            <a:ext cx="8229600" cy="4220682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1520" y="1412776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vtbwrun</a:t>
            </a:r>
            <a:r>
              <a:rPr lang="en-US" altLang="zh-CN" dirty="0" smtClean="0"/>
              <a:t> -c -A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23528" y="2348880"/>
            <a:ext cx="4139952" cy="93610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788024" y="3429000"/>
            <a:ext cx="3995936" cy="151216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835696" y="5301208"/>
            <a:ext cx="5400600" cy="100811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NUMA</a:t>
            </a:r>
            <a:r>
              <a:rPr lang="zh-CN" altLang="en-US" dirty="0" smtClean="0"/>
              <a:t>节点内存访问速度差异</a:t>
            </a:r>
            <a:endParaRPr lang="zh-CN" altLang="en-US" dirty="0"/>
          </a:p>
        </p:txBody>
      </p:sp>
      <p:pic>
        <p:nvPicPr>
          <p:cNvPr id="5" name="内容占位符 4" descr="numastat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14450" y="2705100"/>
            <a:ext cx="6515100" cy="20574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pic>
        <p:nvPicPr>
          <p:cNvPr id="8" name="图片 7" descr="numadem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1816224"/>
            <a:ext cx="7791450" cy="18288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732240" y="2132856"/>
            <a:ext cx="1080120" cy="15121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923928" y="4437112"/>
            <a:ext cx="4248472" cy="64807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DRAM</a:t>
            </a:r>
            <a:r>
              <a:rPr lang="zh-CN" altLang="en-US" dirty="0" smtClean="0"/>
              <a:t>总体位置</a:t>
            </a:r>
            <a:endParaRPr lang="zh-CN" altLang="en-US" dirty="0"/>
          </a:p>
        </p:txBody>
      </p:sp>
      <p:pic>
        <p:nvPicPr>
          <p:cNvPr id="5" name="内容占位符 4" descr="dram_row_buffer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0702" y="1341438"/>
            <a:ext cx="5222595" cy="478472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DRAM</a:t>
            </a:r>
            <a:r>
              <a:rPr lang="zh-CN" altLang="en-US" dirty="0" smtClean="0"/>
              <a:t>结构图</a:t>
            </a:r>
            <a:endParaRPr lang="zh-CN" altLang="en-US" dirty="0"/>
          </a:p>
        </p:txBody>
      </p:sp>
      <p:pic>
        <p:nvPicPr>
          <p:cNvPr id="5" name="内容占位符 4" descr="dram_bank_row_col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8817" y="1341438"/>
            <a:ext cx="7126366" cy="478472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DRAM</a:t>
            </a:r>
            <a:r>
              <a:rPr lang="zh-CN" altLang="en-US" dirty="0" smtClean="0"/>
              <a:t>架构图</a:t>
            </a:r>
            <a:endParaRPr lang="zh-CN" altLang="en-US" dirty="0"/>
          </a:p>
        </p:txBody>
      </p:sp>
      <p:pic>
        <p:nvPicPr>
          <p:cNvPr id="5" name="内容占位符 4" descr="dram_arch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576" y="1486908"/>
            <a:ext cx="7272808" cy="4462372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1520" y="2348880"/>
            <a:ext cx="3065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row_buffer_size</a:t>
            </a:r>
            <a:r>
              <a:rPr lang="en-US" altLang="zh-CN" dirty="0" smtClean="0"/>
              <a:t>: 2048 bytes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DRAM </a:t>
            </a:r>
            <a:r>
              <a:rPr lang="zh-CN" altLang="en-US" dirty="0" smtClean="0"/>
              <a:t>访问流程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Precharge</a:t>
            </a:r>
            <a:r>
              <a:rPr lang="en-US" altLang="zh-CN" dirty="0" smtClean="0"/>
              <a:t>: charge a DRAM bank before </a:t>
            </a:r>
            <a:r>
              <a:rPr lang="en-US" altLang="zh-CN" dirty="0" err="1" smtClean="0"/>
              <a:t>arow</a:t>
            </a:r>
            <a:r>
              <a:rPr lang="en-US" altLang="zh-CN" dirty="0" smtClean="0"/>
              <a:t> access</a:t>
            </a:r>
          </a:p>
          <a:p>
            <a:r>
              <a:rPr lang="en-US" altLang="zh-CN" dirty="0" smtClean="0"/>
              <a:t>Row access: activate a row (page) of a DRAM bank</a:t>
            </a:r>
          </a:p>
          <a:p>
            <a:r>
              <a:rPr lang="en-US" altLang="zh-CN" dirty="0" smtClean="0"/>
              <a:t>Column access: select and return a block of data in an activated row</a:t>
            </a:r>
          </a:p>
          <a:p>
            <a:r>
              <a:rPr lang="en-US" altLang="zh-CN" dirty="0" smtClean="0"/>
              <a:t>Refresh: periodically read and write DRAM to keep 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图解访问步骤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5" name="内容占位符 4" descr="dram_access1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2930" y="1772816"/>
            <a:ext cx="7558141" cy="4192289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图解访问步骤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5" name="内容占位符 4" descr="dram_access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7335" y="1556791"/>
            <a:ext cx="7989330" cy="41940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图解访问步骤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pic>
        <p:nvPicPr>
          <p:cNvPr id="5" name="内容占位符 4" descr="dram_access3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2000" y="1484785"/>
            <a:ext cx="7560000" cy="4013891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内存体系变更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780" y="1628800"/>
            <a:ext cx="8532440" cy="3204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668344" y="5733256"/>
            <a:ext cx="105727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2700" dirty="0">
                <a:solidFill>
                  <a:srgbClr val="000000"/>
                </a:solidFill>
                <a:latin typeface="Arial" charset="0"/>
                <a:ea typeface="宋体" charset="-122"/>
              </a:rPr>
              <a:t>现在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67544" y="5733256"/>
            <a:ext cx="105727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2700" dirty="0">
                <a:solidFill>
                  <a:srgbClr val="000000"/>
                </a:solidFill>
                <a:latin typeface="Arial" charset="0"/>
                <a:ea typeface="宋体" charset="-122"/>
              </a:rPr>
              <a:t>过去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图解访问步骤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pic>
        <p:nvPicPr>
          <p:cNvPr id="5" name="内容占位符 4" descr="dram_access4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2000" y="1412777"/>
            <a:ext cx="7560000" cy="4110001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图解访问步骤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pic>
        <p:nvPicPr>
          <p:cNvPr id="5" name="内容占位符 4" descr="dram_access5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2997" y="1484784"/>
            <a:ext cx="7560000" cy="409752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图解访问步骤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pic>
        <p:nvPicPr>
          <p:cNvPr id="5" name="内容占位符 4" descr="dram_access6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4070" y="1556793"/>
            <a:ext cx="7844354" cy="4176464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DRAM  bank</a:t>
            </a:r>
            <a:r>
              <a:rPr lang="zh-CN" altLang="en-US" dirty="0" smtClean="0"/>
              <a:t>选择</a:t>
            </a:r>
            <a:endParaRPr lang="zh-CN" altLang="en-US" dirty="0"/>
          </a:p>
        </p:txBody>
      </p:sp>
      <p:pic>
        <p:nvPicPr>
          <p:cNvPr id="5" name="内容占位符 4" descr="dram_bank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1952625"/>
            <a:ext cx="6553200" cy="356235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DRAM</a:t>
            </a:r>
            <a:r>
              <a:rPr lang="zh-CN" altLang="en-US" dirty="0" smtClean="0"/>
              <a:t>访问延时分布</a:t>
            </a:r>
            <a:endParaRPr lang="zh-CN" altLang="en-US" dirty="0"/>
          </a:p>
        </p:txBody>
      </p:sp>
      <p:pic>
        <p:nvPicPr>
          <p:cNvPr id="5" name="内容占位符 4" descr="dram_acces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1343025"/>
            <a:ext cx="7772400" cy="478155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DRAM</a:t>
            </a:r>
            <a:r>
              <a:rPr lang="zh-CN" altLang="en-US" dirty="0" smtClean="0"/>
              <a:t>不同情况下访问延迟</a:t>
            </a:r>
            <a:endParaRPr lang="zh-CN" altLang="en-US" dirty="0"/>
          </a:p>
        </p:txBody>
      </p:sp>
      <p:pic>
        <p:nvPicPr>
          <p:cNvPr id="5" name="内容占位符 4" descr="dram_latency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6750" y="1528763"/>
            <a:ext cx="7810500" cy="441007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DRAM</a:t>
            </a:r>
            <a:r>
              <a:rPr lang="zh-CN" altLang="en-US" dirty="0" smtClean="0"/>
              <a:t>延时演化</a:t>
            </a:r>
            <a:endParaRPr lang="zh-CN" altLang="en-US" dirty="0"/>
          </a:p>
        </p:txBody>
      </p:sp>
      <p:pic>
        <p:nvPicPr>
          <p:cNvPr id="5" name="内容占位符 4" descr="dram_amdahl_law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7977" y="1341438"/>
            <a:ext cx="6968046" cy="478472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356" y="1600200"/>
            <a:ext cx="8507288" cy="456510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http://en.wikipedia.org/wiki/Prefetch_buffer</a:t>
            </a:r>
          </a:p>
          <a:p>
            <a:r>
              <a:rPr lang="zh-CN" altLang="en-US" dirty="0" smtClean="0"/>
              <a:t>详解服务器内存带宽计算和使用情况测量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3"/>
              </a:rPr>
              <a:t>http://blog.yufeng.info/archives/1511</a:t>
            </a:r>
            <a:endParaRPr lang="en-US" altLang="zh-CN" dirty="0" smtClean="0"/>
          </a:p>
          <a:p>
            <a:r>
              <a:rPr lang="en-US" altLang="zh-CN" dirty="0" smtClean="0"/>
              <a:t>DDR3 </a:t>
            </a:r>
            <a:r>
              <a:rPr lang="zh-CN" altLang="en-US" dirty="0" smtClean="0"/>
              <a:t>内存带宽如何计算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4"/>
              </a:rPr>
              <a:t>http://zhidao.baidu.com/question/107154668</a:t>
            </a:r>
            <a:endParaRPr lang="en-US" altLang="zh-CN" dirty="0" smtClean="0"/>
          </a:p>
          <a:p>
            <a:r>
              <a:rPr lang="en-US" altLang="zh-CN" dirty="0" err="1" smtClean="0"/>
              <a:t>hwconfig</a:t>
            </a:r>
            <a:r>
              <a:rPr lang="zh-CN" altLang="en-US" dirty="0" smtClean="0"/>
              <a:t>查看硬件信息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5"/>
              </a:rPr>
              <a:t>http://blog.yufeng.info/archives/2086</a:t>
            </a:r>
            <a:endParaRPr lang="en-US" altLang="zh-CN" dirty="0" smtClean="0"/>
          </a:p>
          <a:p>
            <a:r>
              <a:rPr lang="en-US" altLang="zh-CN" dirty="0" smtClean="0"/>
              <a:t>Exploiting Locality in DRAM, Xiaodong Zhang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提问时间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ctr">
              <a:buNone/>
            </a:pPr>
            <a:endParaRPr lang="en-US" altLang="zh-CN" sz="6000" dirty="0" smtClean="0"/>
          </a:p>
          <a:p>
            <a:pPr lvl="1" algn="ctr">
              <a:buNone/>
            </a:pPr>
            <a:r>
              <a:rPr lang="zh-CN" altLang="en-US" sz="6000" dirty="0" smtClean="0"/>
              <a:t>谢谢大家！</a:t>
            </a:r>
            <a:endParaRPr lang="en-US" altLang="zh-CN" sz="6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服务器内存条</a:t>
            </a:r>
            <a:endParaRPr lang="zh-CN" altLang="en-US" dirty="0"/>
          </a:p>
        </p:txBody>
      </p:sp>
      <p:pic>
        <p:nvPicPr>
          <p:cNvPr id="5" name="内容占位符 4" descr="new-samsung-4gb-ddr3-1333-pc3-10600-sever-memory-ecc-reg-m393b5170fh0-ch9q5-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143250" y="2305050"/>
            <a:ext cx="2857500" cy="28575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pic>
        <p:nvPicPr>
          <p:cNvPr id="6" name="图片 5" descr="R710-main-component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008" y="1124744"/>
            <a:ext cx="3347864" cy="5670334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0" y="3140968"/>
            <a:ext cx="3491880" cy="93610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内存总体信息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Memory:         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31.5GB / 32GB 1333MHz DDR3 == 8 x 4GB - 4GB PC3-10600 Samsung DDR3-1333 ECC Registered CL9 2Rx8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单条内存信息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asset="02120761" </a:t>
            </a:r>
          </a:p>
          <a:p>
            <a:pPr>
              <a:buNone/>
            </a:pPr>
            <a:r>
              <a:rPr lang="en-US" altLang="zh-CN" sz="2400" b="1" dirty="0" err="1" smtClean="0">
                <a:solidFill>
                  <a:srgbClr val="002060"/>
                </a:solidFill>
              </a:rPr>
              <a:t>cas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="9" </a:t>
            </a:r>
          </a:p>
          <a:p>
            <a:pPr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form="DIMM" </a:t>
            </a:r>
          </a:p>
          <a:p>
            <a:pPr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handle="76" </a:t>
            </a:r>
          </a:p>
          <a:p>
            <a:pPr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locator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="DIMM_A1" </a:t>
            </a:r>
          </a:p>
          <a:p>
            <a:pPr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org=“x8”</a:t>
            </a:r>
          </a:p>
          <a:p>
            <a:pPr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ranks="2" </a:t>
            </a:r>
          </a:p>
          <a:p>
            <a:pPr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serial="87BE9BB9" </a:t>
            </a:r>
          </a:p>
          <a:p>
            <a:pPr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size="4096 MB" </a:t>
            </a:r>
          </a:p>
          <a:p>
            <a:pPr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speed="1333MHz" </a:t>
            </a:r>
          </a:p>
          <a:p>
            <a:pPr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type="DDR3" </a:t>
            </a:r>
          </a:p>
          <a:p>
            <a:pPr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width="72 bits“</a:t>
            </a:r>
          </a:p>
          <a:p>
            <a:pPr>
              <a:buNone/>
            </a:pPr>
            <a:r>
              <a:rPr lang="en-US" altLang="zh-CN" sz="2400" b="1" dirty="0" err="1" smtClean="0">
                <a:solidFill>
                  <a:srgbClr val="002060"/>
                </a:solidFill>
              </a:rPr>
              <a:t>part_number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="M393B5273CH0-YH9“</a:t>
            </a:r>
          </a:p>
          <a:p>
            <a:pPr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pretty="4GB PC3-10600 Samsung DDR3-1333 ECC Registered CL9 2Rx8”</a:t>
            </a:r>
          </a:p>
          <a:p>
            <a:pPr>
              <a:buNone/>
            </a:pPr>
            <a:endParaRPr lang="en-US" altLang="zh-CN" sz="2400" b="1" dirty="0" smtClean="0">
              <a:solidFill>
                <a:srgbClr val="00206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模组型号解读</a:t>
            </a:r>
            <a:endParaRPr lang="zh-CN" altLang="en-US" dirty="0"/>
          </a:p>
        </p:txBody>
      </p:sp>
      <p:pic>
        <p:nvPicPr>
          <p:cNvPr id="5" name="内容占位符 4" descr="ddr3_sdram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504" y="1190108"/>
            <a:ext cx="4740983" cy="555126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64088" y="1484784"/>
            <a:ext cx="32403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M393B5273CH0-YH9</a:t>
            </a:r>
          </a:p>
          <a:p>
            <a:r>
              <a:rPr lang="en-US" dirty="0" smtClean="0"/>
              <a:t>DIMM、x72 240pin Registered、2Gb</a:t>
            </a:r>
            <a:r>
              <a:rPr lang="zh-CN" altLang="en-US" dirty="0" smtClean="0"/>
              <a:t>颗粒、</a:t>
            </a:r>
            <a:r>
              <a:rPr lang="en-US" dirty="0" smtClean="0"/>
              <a:t>x8</a:t>
            </a:r>
            <a:r>
              <a:rPr lang="zh-CN" altLang="en-US" dirty="0" smtClean="0"/>
              <a:t>位宽、第四代产品、无铅无汞</a:t>
            </a:r>
            <a:r>
              <a:rPr lang="en-US" dirty="0" smtClean="0"/>
              <a:t>FBGA</a:t>
            </a:r>
            <a:r>
              <a:rPr lang="zh-CN" altLang="en-US" dirty="0" smtClean="0"/>
              <a:t>封装、</a:t>
            </a:r>
            <a:r>
              <a:rPr lang="en-US" altLang="zh-CN" dirty="0" smtClean="0"/>
              <a:t>1.35</a:t>
            </a:r>
            <a:r>
              <a:rPr lang="en-US" dirty="0" smtClean="0"/>
              <a:t>V</a:t>
            </a:r>
            <a:r>
              <a:rPr lang="zh-CN" altLang="en-US" dirty="0" smtClean="0"/>
              <a:t>低电压、</a:t>
            </a:r>
            <a:r>
              <a:rPr lang="en-US" dirty="0" smtClean="0"/>
              <a:t>DDR3-1333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功耗</a:t>
            </a:r>
            <a:endParaRPr lang="zh-CN" altLang="en-US" dirty="0"/>
          </a:p>
        </p:txBody>
      </p:sp>
      <p:pic>
        <p:nvPicPr>
          <p:cNvPr id="5" name="内容占位符 4" descr="ddr3_sdram_power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1192463"/>
            <a:ext cx="4067944" cy="5665537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6" name="图片 5" descr="ddr3_sdram_power_benchmar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923" y="1296144"/>
            <a:ext cx="3506501" cy="5445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内存相关性能数字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1628801"/>
            <a:ext cx="8229600" cy="2520280"/>
          </a:xfrm>
        </p:spPr>
        <p:txBody>
          <a:bodyPr>
            <a:normAutofit fontScale="85000" lnSpcReduction="20000"/>
          </a:bodyPr>
          <a:lstStyle/>
          <a:p>
            <a:pPr algn="dist">
              <a:buNone/>
            </a:pPr>
            <a:r>
              <a:rPr lang="en-US" altLang="zh-CN" sz="2000" dirty="0" smtClean="0"/>
              <a:t>L1 cache reference 					               </a:t>
            </a:r>
            <a:r>
              <a:rPr lang="en-US" altLang="zh-CN" sz="2000" dirty="0" smtClean="0">
                <a:solidFill>
                  <a:srgbClr val="C00000"/>
                </a:solidFill>
              </a:rPr>
              <a:t>0.5 ns</a:t>
            </a:r>
          </a:p>
          <a:p>
            <a:pPr algn="dist">
              <a:buNone/>
            </a:pPr>
            <a:r>
              <a:rPr lang="en-US" altLang="zh-CN" sz="2000" dirty="0" smtClean="0"/>
              <a:t>Branch </a:t>
            </a:r>
            <a:r>
              <a:rPr lang="en-US" altLang="zh-CN" sz="2000" dirty="0" err="1" smtClean="0"/>
              <a:t>mispredict</a:t>
            </a:r>
            <a:r>
              <a:rPr lang="en-US" altLang="zh-CN" sz="2000" dirty="0" smtClean="0"/>
              <a:t> 						    5 ns</a:t>
            </a:r>
          </a:p>
          <a:p>
            <a:pPr algn="dist">
              <a:buNone/>
            </a:pPr>
            <a:r>
              <a:rPr lang="en-US" altLang="zh-CN" sz="2000" dirty="0" smtClean="0"/>
              <a:t>L2 cache reference                                                                                 7 ns</a:t>
            </a:r>
          </a:p>
          <a:p>
            <a:pPr algn="dist">
              <a:buNone/>
            </a:pPr>
            <a:r>
              <a:rPr lang="en-US" altLang="zh-CN" sz="2000" dirty="0" err="1" smtClean="0"/>
              <a:t>Mutex</a:t>
            </a:r>
            <a:r>
              <a:rPr lang="en-US" altLang="zh-CN" sz="2000" dirty="0" smtClean="0"/>
              <a:t> lock/unlock                                                                                 25 ns</a:t>
            </a:r>
          </a:p>
          <a:p>
            <a:pPr algn="dist">
              <a:buNone/>
            </a:pPr>
            <a:r>
              <a:rPr lang="en-US" altLang="zh-CN" sz="2000" dirty="0" smtClean="0"/>
              <a:t>Main memory reference                                                                    </a:t>
            </a:r>
            <a:r>
              <a:rPr lang="en-US" altLang="zh-CN" sz="2000" dirty="0" smtClean="0">
                <a:solidFill>
                  <a:srgbClr val="C00000"/>
                </a:solidFill>
              </a:rPr>
              <a:t>100 ns</a:t>
            </a:r>
          </a:p>
          <a:p>
            <a:pPr algn="dist">
              <a:buNone/>
            </a:pPr>
            <a:r>
              <a:rPr lang="en-US" altLang="zh-CN" sz="2000" dirty="0" smtClean="0"/>
              <a:t>Compress 1K bytes with Zippy                                                       3,000 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4221088"/>
            <a:ext cx="8280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Memory latencies in nanoseconds - smaller is better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------------------------------------------------------------------------------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Host OS </a:t>
            </a:r>
            <a:r>
              <a:rPr lang="en-US" sz="2000" b="1" dirty="0" err="1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Mhz</a:t>
            </a:r>
            <a:r>
              <a:rPr lang="en-US" sz="2000" b="1" dirty="0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 L1 $ L2 $ Main </a:t>
            </a:r>
            <a:r>
              <a:rPr lang="en-US" sz="2000" b="1" dirty="0" err="1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mem</a:t>
            </a:r>
            <a:r>
              <a:rPr lang="en-US" sz="2000" b="1" dirty="0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 Rand </a:t>
            </a:r>
            <a:r>
              <a:rPr lang="en-US" sz="2000" b="1" dirty="0" err="1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mem</a:t>
            </a:r>
            <a:r>
              <a:rPr lang="en-US" sz="2000" b="1" dirty="0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 Guesses 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------------------------------------------------------------------ </a:t>
            </a:r>
          </a:p>
          <a:p>
            <a:pPr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Dr4000</a:t>
            </a:r>
            <a:r>
              <a:rPr lang="en-US" sz="2000" b="1" dirty="0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 Linux 2.6.32- 2631 1.1590 5.7170  78.0 110.4</a:t>
            </a:r>
          </a:p>
          <a:p>
            <a:pPr>
              <a:buNone/>
            </a:pPr>
            <a:endParaRPr lang="en-US" sz="2000" b="1" dirty="0" smtClean="0">
              <a:solidFill>
                <a:srgbClr val="00206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内存带宽计算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 smtClean="0"/>
              <a:t>内存带宽计算公式：带宽</a:t>
            </a:r>
            <a:r>
              <a:rPr lang="en-US" altLang="zh-CN" dirty="0" smtClean="0"/>
              <a:t>=</a:t>
            </a:r>
            <a:r>
              <a:rPr lang="zh-CN" altLang="en-US" dirty="0" smtClean="0"/>
              <a:t>内存核心频率</a:t>
            </a:r>
            <a:r>
              <a:rPr lang="en-US" altLang="zh-CN" dirty="0" smtClean="0"/>
              <a:t>×</a:t>
            </a:r>
            <a:r>
              <a:rPr lang="zh-CN" altLang="en-US" dirty="0" smtClean="0"/>
              <a:t>内存总线位数</a:t>
            </a:r>
            <a:r>
              <a:rPr lang="en-US" altLang="zh-CN" dirty="0" smtClean="0"/>
              <a:t>×</a:t>
            </a:r>
            <a:r>
              <a:rPr lang="zh-CN" altLang="en-US" dirty="0" smtClean="0"/>
              <a:t>倍增系数。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每个通道 </a:t>
            </a:r>
            <a:r>
              <a:rPr lang="en-US" altLang="zh-CN" dirty="0" smtClean="0"/>
              <a:t>(1333/8)*64*8 /8 = 10.6G Byte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而我们的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个通道的，也就是说这个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的总的内存带宽是 </a:t>
            </a:r>
            <a:r>
              <a:rPr lang="en-US" altLang="zh-CN" dirty="0" smtClean="0"/>
              <a:t>10.6*3=31.8G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" val="Boston"/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核心系统-内核组&amp;#x0D;&amp;#x0A;2011年工作规划&amp;quot;&quot;/&gt;&lt;property id=&quot;20307&quot; value=&quot;439&quot;/&gt;&lt;/object&gt;&lt;object type=&quot;3&quot; unique_id=&quot;10005&quot;&gt;&lt;property id=&quot;20148&quot; value=&quot;5&quot;/&gt;&lt;property id=&quot;20300&quot; value=&quot;Slide 2 - &amp;quot;总体原则&amp;quot;&quot;/&gt;&lt;property id=&quot;20307&quot; value=&quot;446&quot;/&gt;&lt;/object&gt;&lt;object type=&quot;3&quot; unique_id=&quot;10006&quot;&gt;&lt;property id=&quot;20148&quot; value=&quot;5&quot;/&gt;&lt;property id=&quot;20300&quot; value=&quot;Slide 3 - &amp;quot;工作方向&amp;quot;&quot;/&gt;&lt;property id=&quot;20307&quot; value=&quot;438&quot;/&gt;&lt;/object&gt;&lt;object type=&quot;3&quot; unique_id=&quot;10079&quot;&gt;&lt;property id=&quot;20148&quot; value=&quot;5&quot;/&gt;&lt;property id=&quot;20300&quot; value=&quot;Slide 4 - &amp;quot;工作方向(Cont.)&amp;quot;&quot;/&gt;&lt;property id=&quot;20307&quot; value=&quot;447&quot;/&gt;&lt;/object&gt;&lt;object type=&quot;3&quot; unique_id=&quot;10116&quot;&gt;&lt;property id=&quot;20148&quot; value=&quot;5&quot;/&gt;&lt;property id=&quot;20300&quot; value=&quot;Slide 5 - &amp;quot;工作方向(Cont.)&amp;quot;&quot;/&gt;&lt;property id=&quot;20307&quot; value=&quot;448&quot;/&gt;&lt;/object&gt;&lt;object type=&quot;3&quot; unique_id=&quot;10182&quot;&gt;&lt;property id=&quot;20148&quot; value=&quot;5&quot;/&gt;&lt;property id=&quot;20300&quot; value=&quot;Slide 6 - &amp;quot;时间点&amp;quot;&quot;/&gt;&lt;property id=&quot;20307&quot; value=&quot;449&quot;/&gt;&lt;/object&gt;&lt;object type=&quot;3&quot; unique_id=&quot;10213&quot;&gt;&lt;property id=&quot;20148&quot; value=&quot;5&quot;/&gt;&lt;property id=&quot;20300&quot; value=&quot;Slide 8 - &amp;quot;全年考核标准&amp;quot;&quot;/&gt;&lt;property id=&quot;20307&quot; value=&quot;450&quot;/&gt;&lt;/object&gt;&lt;object type=&quot;3&quot; unique_id=&quot;10250&quot;&gt;&lt;property id=&quot;20148&quot; value=&quot;5&quot;/&gt;&lt;property id=&quot;20300&quot; value=&quot;Slide 9 - &amp;quot;全年考核标准 (Cont.)&amp;quot;&quot;/&gt;&lt;property id=&quot;20307&quot; value=&quot;451&quot;/&gt;&lt;/object&gt;&lt;object type=&quot;3&quot; unique_id=&quot;10251&quot;&gt;&lt;property id=&quot;20148&quot; value=&quot;5&quot;/&gt;&lt;property id=&quot;20300&quot; value=&quot;Slide 7 - &amp;quot;全年考核标准&amp;quot;&quot;/&gt;&lt;property id=&quot;20307&quot; value=&quot;452&quot;/&gt;&lt;/object&gt;&lt;object type=&quot;3&quot; unique_id=&quot;10307&quot;&gt;&lt;property id=&quot;20148&quot; value=&quot;5&quot;/&gt;&lt;property id=&quot;20300&quot; value=&quot;Slide 10 - &amp;quot;全年考核标准 (Cont.)&amp;quot;&quot;/&gt;&lt;property id=&quot;20307&quot; value=&quot;45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淘宝PPT模版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追风堂PPT模板（终）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jingjing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 w="28575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淘宝PPT模版</Template>
  <TotalTime>25497</TotalTime>
  <Words>459</Words>
  <Application>Microsoft Office PowerPoint</Application>
  <PresentationFormat>全屏显示(4:3)</PresentationFormat>
  <Paragraphs>137</Paragraphs>
  <Slides>28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31" baseType="lpstr">
      <vt:lpstr>淘宝PPT模版</vt:lpstr>
      <vt:lpstr>1_默认设计模板</vt:lpstr>
      <vt:lpstr>追风堂PPT模板（终）</vt:lpstr>
      <vt:lpstr>了解内存</vt:lpstr>
      <vt:lpstr>内存体系变更</vt:lpstr>
      <vt:lpstr>服务器内存条</vt:lpstr>
      <vt:lpstr>内存总体信息</vt:lpstr>
      <vt:lpstr>单条内存信息</vt:lpstr>
      <vt:lpstr>模组型号解读</vt:lpstr>
      <vt:lpstr>功耗</vt:lpstr>
      <vt:lpstr>内存相关性能数字</vt:lpstr>
      <vt:lpstr>内存带宽计算</vt:lpstr>
      <vt:lpstr>QPI和内存通道理论带宽</vt:lpstr>
      <vt:lpstr>内存通道使用情况</vt:lpstr>
      <vt:lpstr>NUMA节点内存访问速度差异</vt:lpstr>
      <vt:lpstr>DRAM总体位置</vt:lpstr>
      <vt:lpstr>DRAM结构图</vt:lpstr>
      <vt:lpstr>DRAM架构图</vt:lpstr>
      <vt:lpstr>DRAM 访问流程 </vt:lpstr>
      <vt:lpstr>图解访问步骤1</vt:lpstr>
      <vt:lpstr>图解访问步骤2</vt:lpstr>
      <vt:lpstr>图解访问步骤3</vt:lpstr>
      <vt:lpstr>图解访问步骤4</vt:lpstr>
      <vt:lpstr>图解访问步骤5</vt:lpstr>
      <vt:lpstr>图解访问步骤6</vt:lpstr>
      <vt:lpstr>DRAM  bank选择</vt:lpstr>
      <vt:lpstr>DRAM访问延时分布</vt:lpstr>
      <vt:lpstr>DRAM不同情况下访问延迟</vt:lpstr>
      <vt:lpstr>DRAM延时演化</vt:lpstr>
      <vt:lpstr>参考</vt:lpstr>
      <vt:lpstr>提问时间</vt:lpstr>
    </vt:vector>
  </TitlesOfParts>
  <Company>alibaba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核心系统-数据库组-2011年工作规划</dc:title>
  <dc:creator>褚霸</dc:creator>
  <cp:lastModifiedBy>chuba.yf</cp:lastModifiedBy>
  <cp:revision>140</cp:revision>
  <dcterms:created xsi:type="dcterms:W3CDTF">2008-10-18T12:39:51Z</dcterms:created>
  <dcterms:modified xsi:type="dcterms:W3CDTF">2012-05-22T04:37:19Z</dcterms:modified>
</cp:coreProperties>
</file>