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3"/>
  </p:notesMasterIdLst>
  <p:handoutMasterIdLst>
    <p:handoutMasterId r:id="rId24"/>
  </p:handoutMasterIdLst>
  <p:sldIdLst>
    <p:sldId id="277" r:id="rId4"/>
    <p:sldId id="420" r:id="rId5"/>
    <p:sldId id="400" r:id="rId6"/>
    <p:sldId id="399" r:id="rId7"/>
    <p:sldId id="419" r:id="rId8"/>
    <p:sldId id="401" r:id="rId9"/>
    <p:sldId id="410" r:id="rId10"/>
    <p:sldId id="415" r:id="rId11"/>
    <p:sldId id="414" r:id="rId12"/>
    <p:sldId id="403" r:id="rId13"/>
    <p:sldId id="411" r:id="rId14"/>
    <p:sldId id="412" r:id="rId15"/>
    <p:sldId id="413" r:id="rId16"/>
    <p:sldId id="418" r:id="rId17"/>
    <p:sldId id="416" r:id="rId18"/>
    <p:sldId id="417" r:id="rId19"/>
    <p:sldId id="405" r:id="rId20"/>
    <p:sldId id="406" r:id="rId21"/>
    <p:sldId id="4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55B"/>
    <a:srgbClr val="A2E050"/>
    <a:srgbClr val="7ED55B"/>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50" d="100"/>
          <a:sy n="50" d="100"/>
        </p:scale>
        <p:origin x="1472" y="5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 y="5665622"/>
            <a:ext cx="12191999" cy="827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i="1" dirty="0">
                <a:solidFill>
                  <a:srgbClr val="000000"/>
                </a:solidFill>
              </a:rPr>
              <a:t>BACHELOR OF ENGINEERING </a:t>
            </a:r>
            <a:endParaRPr lang="en-US" sz="2400" i="1"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i="1" dirty="0">
                <a:solidFill>
                  <a:srgbClr val="000000"/>
                </a:solidFill>
              </a:rPr>
              <a:t>Artificial Intelligence &amp; Machine Learning</a:t>
            </a:r>
            <a:endParaRPr lang="en-US" sz="2400" i="1"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i="1" dirty="0">
                <a:latin typeface="Söhne"/>
              </a:rPr>
              <a:t>C</a:t>
            </a:r>
            <a:r>
              <a:rPr lang="en-US" sz="3600" b="0" i="1" dirty="0">
                <a:effectLst/>
                <a:latin typeface="Söhne"/>
              </a:rPr>
              <a:t>lassification of Diabetes Health Indicators</a:t>
            </a:r>
            <a:endParaRPr lang="en-US" sz="3600" i="1"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091773" y="4642176"/>
            <a:ext cx="5146561" cy="1631216"/>
          </a:xfrm>
          <a:prstGeom prst="rect">
            <a:avLst/>
          </a:prstGeom>
          <a:noFill/>
        </p:spPr>
        <p:txBody>
          <a:bodyPr wrap="square" rtlCol="0">
            <a:spAutoFit/>
          </a:bodyPr>
          <a:lstStyle/>
          <a:p>
            <a:r>
              <a:rPr lang="en-US" sz="2000" b="1" dirty="0"/>
              <a:t>Submitted by: </a:t>
            </a:r>
          </a:p>
          <a:p>
            <a:r>
              <a:rPr lang="en-US" sz="2000" i="1" dirty="0"/>
              <a:t>Aryan Kushwaha (20BCS6691)</a:t>
            </a:r>
            <a:endParaRPr lang="en-US" sz="2000" b="1" dirty="0"/>
          </a:p>
          <a:p>
            <a:r>
              <a:rPr lang="en-US" sz="2000" i="1" dirty="0" err="1"/>
              <a:t>Ankith</a:t>
            </a:r>
            <a:r>
              <a:rPr lang="en-US" sz="2000" i="1" dirty="0"/>
              <a:t> Raj (20BCS6684)</a:t>
            </a:r>
          </a:p>
          <a:p>
            <a:r>
              <a:rPr lang="en-US" sz="2000" i="1" dirty="0"/>
              <a:t>Vaibhav Kumar Singh (20BCS3842)</a:t>
            </a:r>
          </a:p>
          <a:p>
            <a:r>
              <a:rPr lang="en-US" sz="2000" i="1" dirty="0"/>
              <a:t>Aryan Gupta (20BCS6656)</a:t>
            </a:r>
          </a:p>
        </p:txBody>
      </p:sp>
      <p:sp>
        <p:nvSpPr>
          <p:cNvPr id="6" name="TextBox 5"/>
          <p:cNvSpPr txBox="1"/>
          <p:nvPr/>
        </p:nvSpPr>
        <p:spPr>
          <a:xfrm>
            <a:off x="7716084" y="4642176"/>
            <a:ext cx="3163045" cy="707886"/>
          </a:xfrm>
          <a:prstGeom prst="rect">
            <a:avLst/>
          </a:prstGeom>
          <a:noFill/>
        </p:spPr>
        <p:txBody>
          <a:bodyPr wrap="none" rtlCol="0">
            <a:spAutoFit/>
          </a:bodyPr>
          <a:lstStyle/>
          <a:p>
            <a:r>
              <a:rPr lang="en-US" sz="2000" b="1" dirty="0"/>
              <a:t>Under the Supervision of: </a:t>
            </a:r>
            <a:endParaRPr lang="en-US" sz="2000" dirty="0"/>
          </a:p>
          <a:p>
            <a:r>
              <a:rPr lang="en-IN" sz="2000" b="0" i="1" dirty="0" err="1">
                <a:solidFill>
                  <a:srgbClr val="333333"/>
                </a:solidFill>
                <a:effectLst/>
                <a:latin typeface="Roboto" panose="02000000000000000000" pitchFamily="2" charset="0"/>
              </a:rPr>
              <a:t>Dr.</a:t>
            </a:r>
            <a:r>
              <a:rPr lang="en-IN" sz="2000" b="0" i="1" dirty="0">
                <a:solidFill>
                  <a:srgbClr val="333333"/>
                </a:solidFill>
                <a:effectLst/>
                <a:latin typeface="Roboto" panose="02000000000000000000" pitchFamily="2" charset="0"/>
              </a:rPr>
              <a:t> Amit Vajpayee(E14118)</a:t>
            </a:r>
            <a:endParaRPr lang="en-US" sz="2000" i="1"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8255"/>
            <a:ext cx="10515600" cy="1325563"/>
          </a:xfrm>
        </p:spPr>
        <p:txBody>
          <a:bodyPr/>
          <a:lstStyle/>
          <a:p>
            <a:r>
              <a:rPr lang="en-US" dirty="0">
                <a:latin typeface="+mn-lt"/>
              </a:rPr>
              <a:t>Methodology</a:t>
            </a:r>
          </a:p>
        </p:txBody>
      </p:sp>
      <p:sp>
        <p:nvSpPr>
          <p:cNvPr id="3" name="Content Placeholder 2"/>
          <p:cNvSpPr>
            <a:spLocks noGrp="1"/>
          </p:cNvSpPr>
          <p:nvPr>
            <p:ph idx="1"/>
          </p:nvPr>
        </p:nvSpPr>
        <p:spPr>
          <a:xfrm>
            <a:off x="648788" y="1343818"/>
            <a:ext cx="10994572" cy="5283405"/>
          </a:xfrm>
        </p:spPr>
        <p:txBody>
          <a:bodyPr>
            <a:normAutofit/>
          </a:bodyPr>
          <a:lstStyle/>
          <a:p>
            <a:r>
              <a:rPr lang="en-US" sz="2500" i="1" dirty="0"/>
              <a:t>The methodology for the diabetes prediction project involves data collection from reliable sources, including medical records and lifestyle factors. Preprocessing includes data cleaning and feature selection. </a:t>
            </a:r>
          </a:p>
          <a:p>
            <a:pPr marL="0" indent="0">
              <a:buNone/>
            </a:pPr>
            <a:endParaRPr lang="en-US" sz="2500" i="1" dirty="0"/>
          </a:p>
          <a:p>
            <a:r>
              <a:rPr lang="en-US" sz="2500" i="1" dirty="0"/>
              <a:t>Model selection involves comparing algorithms like logistic regression, decision trees, and neural networks. </a:t>
            </a:r>
          </a:p>
          <a:p>
            <a:pPr marL="0" indent="0">
              <a:buNone/>
            </a:pPr>
            <a:endParaRPr lang="en-US" sz="2500" i="1" dirty="0"/>
          </a:p>
          <a:p>
            <a:r>
              <a:rPr lang="en-US" sz="2500" i="1" dirty="0"/>
              <a:t>Evaluation metrics such as accuracy, precision, recall, and F1 score are used for model performance assessment. </a:t>
            </a:r>
          </a:p>
          <a:p>
            <a:pPr marL="0" indent="0">
              <a:buNone/>
            </a:pPr>
            <a:endParaRPr lang="en-US" sz="2500" i="1" dirty="0"/>
          </a:p>
          <a:p>
            <a:r>
              <a:rPr lang="en-US" sz="2500" i="1" dirty="0"/>
              <a:t>Finally, the model undergoes validation and fine-tuning for optimal predictive accuracy.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dirty="0"/>
          </a:p>
        </p:txBody>
      </p:sp>
    </p:spTree>
    <p:extLst>
      <p:ext uri="{BB962C8B-B14F-4D97-AF65-F5344CB8AC3E}">
        <p14:creationId xmlns:p14="http://schemas.microsoft.com/office/powerpoint/2010/main" val="228524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2AA5-15A0-46FA-DAAE-D235FDCE5CA3}"/>
              </a:ext>
            </a:extLst>
          </p:cNvPr>
          <p:cNvSpPr>
            <a:spLocks noGrp="1"/>
          </p:cNvSpPr>
          <p:nvPr>
            <p:ph type="title"/>
          </p:nvPr>
        </p:nvSpPr>
        <p:spPr>
          <a:xfrm>
            <a:off x="838200" y="136525"/>
            <a:ext cx="10515600" cy="1325563"/>
          </a:xfrm>
        </p:spPr>
        <p:txBody>
          <a:bodyPr/>
          <a:lstStyle/>
          <a:p>
            <a:r>
              <a:rPr lang="en-IN" dirty="0">
                <a:latin typeface="+mn-lt"/>
              </a:rPr>
              <a:t>Block Diagram</a:t>
            </a:r>
          </a:p>
        </p:txBody>
      </p:sp>
      <p:sp>
        <p:nvSpPr>
          <p:cNvPr id="3" name="Slide Number Placeholder 2">
            <a:extLst>
              <a:ext uri="{FF2B5EF4-FFF2-40B4-BE49-F238E27FC236}">
                <a16:creationId xmlns:a16="http://schemas.microsoft.com/office/drawing/2014/main" id="{B41F8D9C-A475-B4D3-74DB-0824F1F5DD9E}"/>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5" name="Picture 4">
            <a:extLst>
              <a:ext uri="{FF2B5EF4-FFF2-40B4-BE49-F238E27FC236}">
                <a16:creationId xmlns:a16="http://schemas.microsoft.com/office/drawing/2014/main" id="{3A424846-0B56-75FD-0EE0-79D4686FF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4912" y="1314995"/>
            <a:ext cx="9782175" cy="4501378"/>
          </a:xfrm>
          <a:prstGeom prst="rect">
            <a:avLst/>
          </a:prstGeom>
        </p:spPr>
      </p:pic>
    </p:spTree>
    <p:extLst>
      <p:ext uri="{BB962C8B-B14F-4D97-AF65-F5344CB8AC3E}">
        <p14:creationId xmlns:p14="http://schemas.microsoft.com/office/powerpoint/2010/main" val="148693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2469-72F4-1A7B-E181-AB498ACA0262}"/>
              </a:ext>
            </a:extLst>
          </p:cNvPr>
          <p:cNvSpPr>
            <a:spLocks noGrp="1"/>
          </p:cNvSpPr>
          <p:nvPr>
            <p:ph type="title"/>
          </p:nvPr>
        </p:nvSpPr>
        <p:spPr>
          <a:xfrm>
            <a:off x="838200" y="18255"/>
            <a:ext cx="10515600" cy="1325563"/>
          </a:xfrm>
        </p:spPr>
        <p:txBody>
          <a:bodyPr/>
          <a:lstStyle/>
          <a:p>
            <a:r>
              <a:rPr lang="en-IN" dirty="0">
                <a:latin typeface="+mn-lt"/>
              </a:rPr>
              <a:t>Feature Analysis</a:t>
            </a:r>
          </a:p>
        </p:txBody>
      </p:sp>
      <p:sp>
        <p:nvSpPr>
          <p:cNvPr id="3" name="Content Placeholder 2">
            <a:extLst>
              <a:ext uri="{FF2B5EF4-FFF2-40B4-BE49-F238E27FC236}">
                <a16:creationId xmlns:a16="http://schemas.microsoft.com/office/drawing/2014/main" id="{B115FB37-A501-5819-A5F7-B339A019B1FE}"/>
              </a:ext>
            </a:extLst>
          </p:cNvPr>
          <p:cNvSpPr>
            <a:spLocks noGrp="1"/>
          </p:cNvSpPr>
          <p:nvPr>
            <p:ph idx="1"/>
          </p:nvPr>
        </p:nvSpPr>
        <p:spPr>
          <a:xfrm>
            <a:off x="838200" y="1325563"/>
            <a:ext cx="10911839" cy="5514182"/>
          </a:xfrm>
        </p:spPr>
        <p:txBody>
          <a:bodyPr>
            <a:normAutofit/>
          </a:bodyPr>
          <a:lstStyle/>
          <a:p>
            <a:r>
              <a:rPr lang="en-IN" sz="2400" i="1" dirty="0"/>
              <a:t>Blood Glucose Levels: Fasting and postprandial glucose levels provide critical insights into </a:t>
            </a:r>
            <a:r>
              <a:rPr lang="en-IN" sz="2400" i="1" dirty="0" err="1"/>
              <a:t>glycemic</a:t>
            </a:r>
            <a:r>
              <a:rPr lang="en-IN" sz="2400" i="1" dirty="0"/>
              <a:t> control .</a:t>
            </a:r>
          </a:p>
          <a:p>
            <a:r>
              <a:rPr lang="en-IN" sz="2400" i="1" dirty="0"/>
              <a:t>Insulin Resistance: Assessing the body's response to insulin helps in understanding diabetes progression.</a:t>
            </a:r>
          </a:p>
          <a:p>
            <a:r>
              <a:rPr lang="en-IN" sz="2400" i="1" dirty="0"/>
              <a:t>Body Mass Index (BMI): BMI correlates with obesity, a major risk factor for type 2 diabetes.</a:t>
            </a:r>
          </a:p>
          <a:p>
            <a:r>
              <a:rPr lang="en-IN" sz="2400" i="1" dirty="0" err="1"/>
              <a:t>Hemoglobin</a:t>
            </a:r>
            <a:r>
              <a:rPr lang="en-IN" sz="2400" i="1" dirty="0"/>
              <a:t> A1c (HbA1c): HbA1c reflects average blood glucose levels over the past 2-3 months, aiding in long-term monitoring.</a:t>
            </a:r>
          </a:p>
          <a:p>
            <a:r>
              <a:rPr lang="en-IN" sz="2400" i="1" dirty="0"/>
              <a:t>Family History: Genetic predisposition plays a significant role in diabetes susceptibility.</a:t>
            </a:r>
          </a:p>
          <a:p>
            <a:r>
              <a:rPr lang="en-IN" sz="2400" i="1" dirty="0"/>
              <a:t>Lifestyle Factors: Diet, physical activity, and smoking habits influence diabetes onset and management.</a:t>
            </a:r>
          </a:p>
        </p:txBody>
      </p:sp>
      <p:sp>
        <p:nvSpPr>
          <p:cNvPr id="4" name="Slide Number Placeholder 3">
            <a:extLst>
              <a:ext uri="{FF2B5EF4-FFF2-40B4-BE49-F238E27FC236}">
                <a16:creationId xmlns:a16="http://schemas.microsoft.com/office/drawing/2014/main" id="{4C333505-A915-DA9B-B7DE-8D52E89A605D}"/>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8528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FE30-2ECB-6DE5-D523-889B1E24C628}"/>
              </a:ext>
            </a:extLst>
          </p:cNvPr>
          <p:cNvSpPr>
            <a:spLocks noGrp="1"/>
          </p:cNvSpPr>
          <p:nvPr>
            <p:ph type="title"/>
          </p:nvPr>
        </p:nvSpPr>
        <p:spPr>
          <a:xfrm>
            <a:off x="724988" y="0"/>
            <a:ext cx="10515600" cy="1325563"/>
          </a:xfrm>
        </p:spPr>
        <p:txBody>
          <a:bodyPr>
            <a:normAutofit/>
          </a:bodyPr>
          <a:lstStyle/>
          <a:p>
            <a:r>
              <a:rPr lang="en-IN" dirty="0">
                <a:latin typeface="+mn-lt"/>
              </a:rPr>
              <a:t>Flowchart</a:t>
            </a:r>
          </a:p>
        </p:txBody>
      </p:sp>
      <p:sp>
        <p:nvSpPr>
          <p:cNvPr id="3" name="Slide Number Placeholder 2">
            <a:extLst>
              <a:ext uri="{FF2B5EF4-FFF2-40B4-BE49-F238E27FC236}">
                <a16:creationId xmlns:a16="http://schemas.microsoft.com/office/drawing/2014/main" id="{BFAC2CAA-6CF0-656B-8CB1-D8C8693653B5}"/>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4" name="Rectangle 3">
            <a:extLst>
              <a:ext uri="{FF2B5EF4-FFF2-40B4-BE49-F238E27FC236}">
                <a16:creationId xmlns:a16="http://schemas.microsoft.com/office/drawing/2014/main" id="{1FBF08EF-318C-7796-DF8F-37C6EBE09D51}"/>
              </a:ext>
            </a:extLst>
          </p:cNvPr>
          <p:cNvSpPr/>
          <p:nvPr/>
        </p:nvSpPr>
        <p:spPr>
          <a:xfrm>
            <a:off x="818606" y="1706880"/>
            <a:ext cx="2725784"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Collection and</a:t>
            </a:r>
          </a:p>
          <a:p>
            <a:pPr algn="ctr"/>
            <a:r>
              <a:rPr lang="en-IN" dirty="0"/>
              <a:t>Pre-Processing</a:t>
            </a:r>
          </a:p>
        </p:txBody>
      </p:sp>
      <p:sp>
        <p:nvSpPr>
          <p:cNvPr id="5" name="Arrow: Right 4">
            <a:extLst>
              <a:ext uri="{FF2B5EF4-FFF2-40B4-BE49-F238E27FC236}">
                <a16:creationId xmlns:a16="http://schemas.microsoft.com/office/drawing/2014/main" id="{7D796248-3EC6-E3C9-462D-E67EFB230156}"/>
              </a:ext>
            </a:extLst>
          </p:cNvPr>
          <p:cNvSpPr/>
          <p:nvPr/>
        </p:nvSpPr>
        <p:spPr>
          <a:xfrm>
            <a:off x="3622765" y="1860804"/>
            <a:ext cx="80989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81DE406-4646-B143-8080-639DA30D6C03}"/>
              </a:ext>
            </a:extLst>
          </p:cNvPr>
          <p:cNvSpPr/>
          <p:nvPr/>
        </p:nvSpPr>
        <p:spPr>
          <a:xfrm>
            <a:off x="8220886" y="3371830"/>
            <a:ext cx="2725784"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Training and Evaluation</a:t>
            </a:r>
          </a:p>
        </p:txBody>
      </p:sp>
      <p:sp>
        <p:nvSpPr>
          <p:cNvPr id="7" name="Rectangle 6">
            <a:extLst>
              <a:ext uri="{FF2B5EF4-FFF2-40B4-BE49-F238E27FC236}">
                <a16:creationId xmlns:a16="http://schemas.microsoft.com/office/drawing/2014/main" id="{58DB469E-3949-739B-46A5-9B6155D50EF0}"/>
              </a:ext>
            </a:extLst>
          </p:cNvPr>
          <p:cNvSpPr/>
          <p:nvPr/>
        </p:nvSpPr>
        <p:spPr>
          <a:xfrm>
            <a:off x="8220886" y="1706880"/>
            <a:ext cx="2725784"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Selection</a:t>
            </a:r>
          </a:p>
        </p:txBody>
      </p:sp>
      <p:sp>
        <p:nvSpPr>
          <p:cNvPr id="8" name="Rectangle 7">
            <a:extLst>
              <a:ext uri="{FF2B5EF4-FFF2-40B4-BE49-F238E27FC236}">
                <a16:creationId xmlns:a16="http://schemas.microsoft.com/office/drawing/2014/main" id="{7D278B1E-7FEC-0765-E235-6E870C2E3B71}"/>
              </a:ext>
            </a:extLst>
          </p:cNvPr>
          <p:cNvSpPr/>
          <p:nvPr/>
        </p:nvSpPr>
        <p:spPr>
          <a:xfrm>
            <a:off x="4589401" y="5030126"/>
            <a:ext cx="2725784"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Interpretability</a:t>
            </a:r>
          </a:p>
        </p:txBody>
      </p:sp>
      <p:sp>
        <p:nvSpPr>
          <p:cNvPr id="9" name="Rectangle 8">
            <a:extLst>
              <a:ext uri="{FF2B5EF4-FFF2-40B4-BE49-F238E27FC236}">
                <a16:creationId xmlns:a16="http://schemas.microsoft.com/office/drawing/2014/main" id="{5358FD57-7F34-04F7-7FAE-B67FE2DB2B0E}"/>
              </a:ext>
            </a:extLst>
          </p:cNvPr>
          <p:cNvSpPr/>
          <p:nvPr/>
        </p:nvSpPr>
        <p:spPr>
          <a:xfrm>
            <a:off x="4511038" y="1706880"/>
            <a:ext cx="2743200"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Feature Selection and Engineering</a:t>
            </a:r>
          </a:p>
        </p:txBody>
      </p:sp>
      <p:sp>
        <p:nvSpPr>
          <p:cNvPr id="10" name="Rectangle 9">
            <a:extLst>
              <a:ext uri="{FF2B5EF4-FFF2-40B4-BE49-F238E27FC236}">
                <a16:creationId xmlns:a16="http://schemas.microsoft.com/office/drawing/2014/main" id="{E30BA535-B0BF-76B2-E1AE-F0D10476B36F}"/>
              </a:ext>
            </a:extLst>
          </p:cNvPr>
          <p:cNvSpPr/>
          <p:nvPr/>
        </p:nvSpPr>
        <p:spPr>
          <a:xfrm>
            <a:off x="8168632" y="5030126"/>
            <a:ext cx="2830291"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Hyperparameter Tuning</a:t>
            </a:r>
          </a:p>
        </p:txBody>
      </p:sp>
      <p:sp>
        <p:nvSpPr>
          <p:cNvPr id="12" name="Arrow: Right 11">
            <a:extLst>
              <a:ext uri="{FF2B5EF4-FFF2-40B4-BE49-F238E27FC236}">
                <a16:creationId xmlns:a16="http://schemas.microsoft.com/office/drawing/2014/main" id="{0A87187B-6A8C-24D4-BC45-894F7A362637}"/>
              </a:ext>
            </a:extLst>
          </p:cNvPr>
          <p:cNvSpPr/>
          <p:nvPr/>
        </p:nvSpPr>
        <p:spPr>
          <a:xfrm>
            <a:off x="7332613" y="1860804"/>
            <a:ext cx="783766"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652373FA-C809-652D-E5DF-DDDB187AD3C4}"/>
              </a:ext>
            </a:extLst>
          </p:cNvPr>
          <p:cNvSpPr/>
          <p:nvPr/>
        </p:nvSpPr>
        <p:spPr>
          <a:xfrm>
            <a:off x="9322521" y="2536028"/>
            <a:ext cx="522514" cy="792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Down 14">
            <a:extLst>
              <a:ext uri="{FF2B5EF4-FFF2-40B4-BE49-F238E27FC236}">
                <a16:creationId xmlns:a16="http://schemas.microsoft.com/office/drawing/2014/main" id="{635FE029-31CC-3FF7-09D2-6AE3DBC626D9}"/>
              </a:ext>
            </a:extLst>
          </p:cNvPr>
          <p:cNvSpPr/>
          <p:nvPr/>
        </p:nvSpPr>
        <p:spPr>
          <a:xfrm>
            <a:off x="9322521" y="4200978"/>
            <a:ext cx="596542" cy="792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A94D64D7-F5E6-6339-5C62-5AD47E3565CF}"/>
              </a:ext>
            </a:extLst>
          </p:cNvPr>
          <p:cNvSpPr/>
          <p:nvPr/>
        </p:nvSpPr>
        <p:spPr>
          <a:xfrm rot="10800000">
            <a:off x="7350026" y="5184430"/>
            <a:ext cx="783766" cy="484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832F147F-45C9-C09B-8E1E-5A2731825F3E}"/>
              </a:ext>
            </a:extLst>
          </p:cNvPr>
          <p:cNvSpPr/>
          <p:nvPr/>
        </p:nvSpPr>
        <p:spPr>
          <a:xfrm rot="10800000">
            <a:off x="3735954" y="5184430"/>
            <a:ext cx="809898" cy="4842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D2D86B57-89DB-DFD7-4D87-8CCE5BA3081A}"/>
              </a:ext>
            </a:extLst>
          </p:cNvPr>
          <p:cNvSpPr/>
          <p:nvPr/>
        </p:nvSpPr>
        <p:spPr>
          <a:xfrm>
            <a:off x="966620" y="5030126"/>
            <a:ext cx="2725784" cy="7924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Deployment and Monitoring</a:t>
            </a:r>
          </a:p>
        </p:txBody>
      </p:sp>
    </p:spTree>
    <p:extLst>
      <p:ext uri="{BB962C8B-B14F-4D97-AF65-F5344CB8AC3E}">
        <p14:creationId xmlns:p14="http://schemas.microsoft.com/office/powerpoint/2010/main" val="56273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3C19AB-9DA0-17EA-FFEF-C41A305FFC8B}"/>
              </a:ext>
            </a:extLst>
          </p:cNvPr>
          <p:cNvSpPr>
            <a:spLocks noGrp="1"/>
          </p:cNvSpPr>
          <p:nvPr>
            <p:ph type="sldNum" sz="quarter" idx="12"/>
          </p:nvPr>
        </p:nvSpPr>
        <p:spPr/>
        <p:txBody>
          <a:bodyPr/>
          <a:lstStyle/>
          <a:p>
            <a:fld id="{BDCDBBEF-AA6C-4BA6-85B2-A17D7F280E38}" type="slidenum">
              <a:rPr lang="en-US" smtClean="0"/>
              <a:pPr/>
              <a:t>14</a:t>
            </a:fld>
            <a:endParaRPr lang="en-US"/>
          </a:p>
        </p:txBody>
      </p:sp>
      <p:sp>
        <p:nvSpPr>
          <p:cNvPr id="3" name="TextBox 2">
            <a:extLst>
              <a:ext uri="{FF2B5EF4-FFF2-40B4-BE49-F238E27FC236}">
                <a16:creationId xmlns:a16="http://schemas.microsoft.com/office/drawing/2014/main" id="{D93BDD96-32D2-D33E-ECF2-9BBF67FFF2FF}"/>
              </a:ext>
            </a:extLst>
          </p:cNvPr>
          <p:cNvSpPr txBox="1"/>
          <p:nvPr/>
        </p:nvSpPr>
        <p:spPr>
          <a:xfrm>
            <a:off x="827314" y="217715"/>
            <a:ext cx="10154195" cy="769441"/>
          </a:xfrm>
          <a:prstGeom prst="rect">
            <a:avLst/>
          </a:prstGeom>
          <a:noFill/>
        </p:spPr>
        <p:txBody>
          <a:bodyPr wrap="square" rtlCol="0">
            <a:spAutoFit/>
          </a:bodyPr>
          <a:lstStyle/>
          <a:p>
            <a:r>
              <a:rPr lang="en-IN" sz="4400" dirty="0"/>
              <a:t>OUTPUT</a:t>
            </a:r>
          </a:p>
        </p:txBody>
      </p:sp>
      <p:pic>
        <p:nvPicPr>
          <p:cNvPr id="7" name="Picture 6">
            <a:extLst>
              <a:ext uri="{FF2B5EF4-FFF2-40B4-BE49-F238E27FC236}">
                <a16:creationId xmlns:a16="http://schemas.microsoft.com/office/drawing/2014/main" id="{E70B6829-0EA2-0FFA-DB0C-57F131E438B5}"/>
              </a:ext>
            </a:extLst>
          </p:cNvPr>
          <p:cNvPicPr>
            <a:picLocks noChangeAspect="1"/>
          </p:cNvPicPr>
          <p:nvPr/>
        </p:nvPicPr>
        <p:blipFill>
          <a:blip r:embed="rId2"/>
          <a:stretch>
            <a:fillRect/>
          </a:stretch>
        </p:blipFill>
        <p:spPr>
          <a:xfrm>
            <a:off x="2198381" y="1409634"/>
            <a:ext cx="7795238" cy="4946716"/>
          </a:xfrm>
          <a:prstGeom prst="rect">
            <a:avLst/>
          </a:prstGeom>
        </p:spPr>
      </p:pic>
    </p:spTree>
    <p:extLst>
      <p:ext uri="{BB962C8B-B14F-4D97-AF65-F5344CB8AC3E}">
        <p14:creationId xmlns:p14="http://schemas.microsoft.com/office/powerpoint/2010/main" val="283836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6ECE-F3A2-334F-DCFB-C2C76AE0F027}"/>
              </a:ext>
            </a:extLst>
          </p:cNvPr>
          <p:cNvSpPr>
            <a:spLocks noGrp="1"/>
          </p:cNvSpPr>
          <p:nvPr>
            <p:ph type="title"/>
          </p:nvPr>
        </p:nvSpPr>
        <p:spPr>
          <a:xfrm>
            <a:off x="751115" y="60704"/>
            <a:ext cx="10515600" cy="1325563"/>
          </a:xfrm>
        </p:spPr>
        <p:txBody>
          <a:bodyPr/>
          <a:lstStyle/>
          <a:p>
            <a:r>
              <a:rPr lang="en-IN" b="1" dirty="0"/>
              <a:t>Result Analysis</a:t>
            </a:r>
          </a:p>
        </p:txBody>
      </p:sp>
      <p:sp>
        <p:nvSpPr>
          <p:cNvPr id="3" name="Slide Number Placeholder 2">
            <a:extLst>
              <a:ext uri="{FF2B5EF4-FFF2-40B4-BE49-F238E27FC236}">
                <a16:creationId xmlns:a16="http://schemas.microsoft.com/office/drawing/2014/main" id="{26870BDA-8A4D-F582-54DE-1618A9CCBBCD}"/>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7" name="Picture 6">
            <a:extLst>
              <a:ext uri="{FF2B5EF4-FFF2-40B4-BE49-F238E27FC236}">
                <a16:creationId xmlns:a16="http://schemas.microsoft.com/office/drawing/2014/main" id="{914EB81B-4B57-AC0E-FB7F-2C35840CD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44" y="1582197"/>
            <a:ext cx="5982107" cy="4858476"/>
          </a:xfrm>
          <a:prstGeom prst="rect">
            <a:avLst/>
          </a:prstGeom>
        </p:spPr>
      </p:pic>
      <p:pic>
        <p:nvPicPr>
          <p:cNvPr id="9" name="Picture 8">
            <a:extLst>
              <a:ext uri="{FF2B5EF4-FFF2-40B4-BE49-F238E27FC236}">
                <a16:creationId xmlns:a16="http://schemas.microsoft.com/office/drawing/2014/main" id="{74FB0CB9-A7F0-BA39-DD27-391EA25AA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3697" y="1582197"/>
            <a:ext cx="5621465" cy="4858476"/>
          </a:xfrm>
          <a:prstGeom prst="rect">
            <a:avLst/>
          </a:prstGeom>
        </p:spPr>
      </p:pic>
    </p:spTree>
    <p:extLst>
      <p:ext uri="{BB962C8B-B14F-4D97-AF65-F5344CB8AC3E}">
        <p14:creationId xmlns:p14="http://schemas.microsoft.com/office/powerpoint/2010/main" val="138029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9AA0BE-0CAC-1C56-7DB3-800D4D63D740}"/>
              </a:ext>
            </a:extLst>
          </p:cNvPr>
          <p:cNvSpPr>
            <a:spLocks noGrp="1"/>
          </p:cNvSpPr>
          <p:nvPr>
            <p:ph type="sldNum" sz="quarter" idx="12"/>
          </p:nvPr>
        </p:nvSpPr>
        <p:spPr/>
        <p:txBody>
          <a:bodyPr/>
          <a:lstStyle/>
          <a:p>
            <a:fld id="{BDCDBBEF-AA6C-4BA6-85B2-A17D7F280E38}" type="slidenum">
              <a:rPr lang="en-US" smtClean="0"/>
              <a:pPr/>
              <a:t>16</a:t>
            </a:fld>
            <a:endParaRPr lang="en-US"/>
          </a:p>
        </p:txBody>
      </p:sp>
      <p:sp>
        <p:nvSpPr>
          <p:cNvPr id="3" name="TextBox 2">
            <a:extLst>
              <a:ext uri="{FF2B5EF4-FFF2-40B4-BE49-F238E27FC236}">
                <a16:creationId xmlns:a16="http://schemas.microsoft.com/office/drawing/2014/main" id="{3ED212E0-39A9-7AD1-3FBE-B3D6A9EB1A3C}"/>
              </a:ext>
            </a:extLst>
          </p:cNvPr>
          <p:cNvSpPr txBox="1"/>
          <p:nvPr/>
        </p:nvSpPr>
        <p:spPr>
          <a:xfrm>
            <a:off x="722812" y="724039"/>
            <a:ext cx="11190514" cy="5632311"/>
          </a:xfrm>
          <a:prstGeom prst="rect">
            <a:avLst/>
          </a:prstGeom>
          <a:noFill/>
        </p:spPr>
        <p:txBody>
          <a:bodyPr wrap="square" rtlCol="0">
            <a:spAutoFit/>
          </a:bodyPr>
          <a:lstStyle/>
          <a:p>
            <a:r>
              <a:rPr lang="en-US" sz="2400" dirty="0"/>
              <a:t>For diabetes risk:</a:t>
            </a:r>
          </a:p>
          <a:p>
            <a:pPr marL="285750" indent="-285750">
              <a:buFont typeface="Arial" panose="020B0604020202020204" pitchFamily="34" charset="0"/>
              <a:buChar char="•"/>
            </a:pPr>
            <a:r>
              <a:rPr lang="en-US" sz="2400" dirty="0"/>
              <a:t>A BMI above 25.0 is often considered a risk factor for type 2 diabetes, especially when combined with other risk factors such as family history, sedentary lifestyle, and poor dietary habits.</a:t>
            </a:r>
          </a:p>
          <a:p>
            <a:r>
              <a:rPr lang="en-US" sz="2400" dirty="0"/>
              <a:t>Insulin Levels:</a:t>
            </a:r>
          </a:p>
          <a:p>
            <a:r>
              <a:rPr lang="en-US" sz="2400" dirty="0"/>
              <a:t>Fasting insulin levels:</a:t>
            </a:r>
          </a:p>
          <a:p>
            <a:pPr marL="285750" indent="-285750">
              <a:buFont typeface="Arial" panose="020B0604020202020204" pitchFamily="34" charset="0"/>
              <a:buChar char="•"/>
            </a:pPr>
            <a:r>
              <a:rPr lang="en-US" sz="2400" dirty="0"/>
              <a:t>Normal range: 5-15 </a:t>
            </a:r>
            <a:r>
              <a:rPr lang="en-US" sz="2400" dirty="0" err="1"/>
              <a:t>mU</a:t>
            </a:r>
            <a:r>
              <a:rPr lang="en-US" sz="2400" dirty="0"/>
              <a:t>/L (milliunits per liter)</a:t>
            </a:r>
          </a:p>
          <a:p>
            <a:pPr marL="285750" indent="-285750">
              <a:buFont typeface="Arial" panose="020B0604020202020204" pitchFamily="34" charset="0"/>
              <a:buChar char="•"/>
            </a:pPr>
            <a:r>
              <a:rPr lang="en-US" sz="2400" dirty="0"/>
              <a:t>Elevated levels may indicate insulin resistance, which is a precursor to type 2 diabetes.</a:t>
            </a:r>
          </a:p>
          <a:p>
            <a:r>
              <a:rPr lang="en-US" sz="2400" dirty="0"/>
              <a:t>Glucose Levels:</a:t>
            </a:r>
          </a:p>
          <a:p>
            <a:r>
              <a:rPr lang="en-US" sz="2400" dirty="0"/>
              <a:t>Fasting Blood Glucose Levels:</a:t>
            </a:r>
          </a:p>
          <a:p>
            <a:pPr marL="285750" indent="-285750">
              <a:buFont typeface="Arial" panose="020B0604020202020204" pitchFamily="34" charset="0"/>
              <a:buChar char="•"/>
            </a:pPr>
            <a:r>
              <a:rPr lang="en-US" sz="2400" dirty="0"/>
              <a:t>Normal range: 70-99 mg/dL (milligrams per deciliter)</a:t>
            </a:r>
          </a:p>
          <a:p>
            <a:pPr marL="285750" indent="-285750">
              <a:buFont typeface="Arial" panose="020B0604020202020204" pitchFamily="34" charset="0"/>
              <a:buChar char="•"/>
            </a:pPr>
            <a:r>
              <a:rPr lang="en-US" sz="2400" dirty="0"/>
              <a:t>Prediabetes range: 100-125 mg/dL</a:t>
            </a:r>
          </a:p>
          <a:p>
            <a:pPr marL="285750" indent="-285750">
              <a:buFont typeface="Arial" panose="020B0604020202020204" pitchFamily="34" charset="0"/>
              <a:buChar char="•"/>
            </a:pPr>
            <a:r>
              <a:rPr lang="en-US" sz="2400" dirty="0"/>
              <a:t>Diabetes range: 126 mg/dL or above on two separate </a:t>
            </a:r>
            <a:r>
              <a:rPr lang="en-US" sz="2400" dirty="0" err="1"/>
              <a:t>testsOral</a:t>
            </a:r>
            <a:r>
              <a:rPr lang="en-US" sz="2400" dirty="0"/>
              <a:t> Glucose Tolerance Test (OGTT) (2 hours after consuming a glucose-rich drink):Normal range: Less than 140 mg/</a:t>
            </a:r>
            <a:r>
              <a:rPr lang="en-US" sz="2400" dirty="0" err="1"/>
              <a:t>dLPrediabetes</a:t>
            </a:r>
            <a:r>
              <a:rPr lang="en-US" sz="2400" dirty="0"/>
              <a:t> range: 140-199 mg/</a:t>
            </a:r>
            <a:r>
              <a:rPr lang="en-US" sz="2400" dirty="0" err="1"/>
              <a:t>dLDiabetes</a:t>
            </a:r>
            <a:r>
              <a:rPr lang="en-US" sz="2400" dirty="0"/>
              <a:t> range: 200 mg/dL or above</a:t>
            </a:r>
            <a:endParaRPr lang="en-IN" sz="2400" dirty="0"/>
          </a:p>
        </p:txBody>
      </p:sp>
    </p:spTree>
    <p:extLst>
      <p:ext uri="{BB962C8B-B14F-4D97-AF65-F5344CB8AC3E}">
        <p14:creationId xmlns:p14="http://schemas.microsoft.com/office/powerpoint/2010/main" val="2509218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0"/>
            <a:ext cx="10515600" cy="1325563"/>
          </a:xfrm>
        </p:spPr>
        <p:txBody>
          <a:bodyPr/>
          <a:lstStyle/>
          <a:p>
            <a:r>
              <a:rPr lang="en-US" dirty="0"/>
              <a:t>Conclusion</a:t>
            </a:r>
          </a:p>
        </p:txBody>
      </p:sp>
      <p:sp>
        <p:nvSpPr>
          <p:cNvPr id="3" name="Content Placeholder 2"/>
          <p:cNvSpPr>
            <a:spLocks noGrp="1"/>
          </p:cNvSpPr>
          <p:nvPr>
            <p:ph idx="1"/>
          </p:nvPr>
        </p:nvSpPr>
        <p:spPr>
          <a:xfrm>
            <a:off x="838200" y="1325563"/>
            <a:ext cx="10515600" cy="5179740"/>
          </a:xfrm>
        </p:spPr>
        <p:txBody>
          <a:bodyPr>
            <a:normAutofit/>
          </a:bodyPr>
          <a:lstStyle/>
          <a:p>
            <a:r>
              <a:rPr lang="en-US" sz="2400" i="1" dirty="0"/>
              <a:t>In this paper machine learning methods are used for the prediction of Diabetic Retinopathy in patients, using their health records of diabetes. </a:t>
            </a:r>
          </a:p>
          <a:p>
            <a:r>
              <a:rPr lang="en-US" sz="2400" i="1" dirty="0"/>
              <a:t>These health records were organized in a structured way by eliminating noisy data. With the help of machine learning algorithms, knowledge is extracted from these records in the form of numerical values for the prediction of DR. Then four types of machine learning models were used to find out the results.</a:t>
            </a:r>
          </a:p>
          <a:p>
            <a:r>
              <a:rPr lang="en-US" sz="2400" i="1" dirty="0"/>
              <a:t>To find out the best parameters for our prediction model and overfitting, two types of validation are applied: Cross Validation and Hold-out validation on our dataset. In this paper, records of 300 patients form our experimental dataset.</a:t>
            </a:r>
          </a:p>
          <a:p>
            <a:r>
              <a:rPr lang="en-US" sz="2400" i="1" dirty="0"/>
              <a:t>In our case, 10 folds and 5 folds cross validations are used. Also, for hold-out validation, we have applied 10% and 20% hold out. Along with this, to improve the algorithmic performance, Principal Component Analysis (PCA) with 6, 7 and 8 principal components has also been tested.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88046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r>
              <a:rPr lang="en-US" sz="2400" i="1" dirty="0"/>
              <a:t>The future scope of involves leveraging advanced research and technology, expanding community outreach, emphasizing preventive health strategies, fostering global collaboration, and investing in research and education initiatives.</a:t>
            </a:r>
          </a:p>
          <a:p>
            <a:pPr marL="0" indent="0">
              <a:buNone/>
            </a:pPr>
            <a:r>
              <a:rPr lang="en-US" sz="2400" i="1" dirty="0"/>
              <a:t> </a:t>
            </a:r>
          </a:p>
          <a:p>
            <a:r>
              <a:rPr lang="en-US" sz="2400" i="1" dirty="0"/>
              <a:t>By embracing these opportunities, we can enhance diabetes prevention, management, and global health outcomes, paving the way for a future where diabetes is better understood, effectively managed, and ultimately prevented.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5242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algn="l">
              <a:buFont typeface="+mj-lt"/>
              <a:buAutoNum type="arabicPeriod"/>
            </a:pPr>
            <a:r>
              <a:rPr lang="en-US" sz="2400" b="0" i="1" dirty="0">
                <a:effectLst/>
              </a:rPr>
              <a:t>Medical journals like JAMA, The Lancet, and Diabetes Care.</a:t>
            </a:r>
            <a:r>
              <a:rPr lang="en-US" sz="2400" i="1" dirty="0"/>
              <a:t> </a:t>
            </a:r>
            <a:endParaRPr lang="en-US" sz="2400" b="0" i="1" dirty="0">
              <a:effectLst/>
            </a:endParaRPr>
          </a:p>
          <a:p>
            <a:pPr algn="l">
              <a:buFont typeface="+mj-lt"/>
              <a:buAutoNum type="arabicPeriod"/>
            </a:pPr>
            <a:r>
              <a:rPr lang="en-US" sz="2400" b="0" i="1" dirty="0">
                <a:effectLst/>
              </a:rPr>
              <a:t>studocu.com/in/document/</a:t>
            </a:r>
            <a:r>
              <a:rPr lang="en-US" sz="2400" b="0" i="1" dirty="0" err="1">
                <a:effectLst/>
              </a:rPr>
              <a:t>indraprastha</a:t>
            </a:r>
            <a:r>
              <a:rPr lang="en-US" sz="2400" b="0" i="1" dirty="0">
                <a:effectLst/>
              </a:rPr>
              <a:t>-institute-of-information-technology-</a:t>
            </a:r>
            <a:r>
              <a:rPr lang="en-US" sz="2400" b="0" i="1" dirty="0" err="1">
                <a:effectLst/>
              </a:rPr>
              <a:t>delhi</a:t>
            </a:r>
            <a:r>
              <a:rPr lang="en-US" sz="2400" b="0" i="1" dirty="0">
                <a:effectLst/>
              </a:rPr>
              <a:t>/computer-sciences-and-applied-mathematics/</a:t>
            </a:r>
            <a:r>
              <a:rPr lang="en-US" sz="2400" b="0" i="1" dirty="0" err="1">
                <a:effectLst/>
              </a:rPr>
              <a:t>projectreport</a:t>
            </a:r>
            <a:r>
              <a:rPr lang="en-US" sz="2400" b="0" i="1" dirty="0">
                <a:effectLst/>
              </a:rPr>
              <a:t>-diabetes-prediction/30748724</a:t>
            </a:r>
          </a:p>
          <a:p>
            <a:pPr algn="l">
              <a:buFont typeface="+mj-lt"/>
              <a:buAutoNum type="arabicPeriod"/>
            </a:pPr>
            <a:r>
              <a:rPr lang="en-US" sz="2400" b="0" i="1" dirty="0">
                <a:effectLst/>
              </a:rPr>
              <a:t>Academic institutions with research departments focusing on diabetes, such as the American Diabetes Association (ADA).</a:t>
            </a:r>
          </a:p>
          <a:p>
            <a:pPr algn="l">
              <a:buFont typeface="+mj-lt"/>
              <a:buAutoNum type="arabicPeriod"/>
            </a:pPr>
            <a:r>
              <a:rPr lang="en-US" sz="2400" b="0" i="1" dirty="0">
                <a:effectLst/>
              </a:rPr>
              <a:t>Books authored by respected experts in the field of endocrinology and diabetes management.</a:t>
            </a:r>
          </a:p>
          <a:p>
            <a:pPr algn="l">
              <a:buFont typeface="+mj-lt"/>
              <a:buAutoNum type="arabicPeriod"/>
            </a:pPr>
            <a:r>
              <a:rPr lang="en-US" sz="2400" b="0" i="1" dirty="0">
                <a:effectLst/>
              </a:rPr>
              <a:t>Online resources like Mayo Clinic, WebMD, and Medscape, ensuring they are peer-reviewed and evidence-based.</a:t>
            </a:r>
          </a:p>
          <a:p>
            <a:endParaRPr lang="en-US" sz="2400" i="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BCD65F-CA91-C2B4-FC30-8C6DEF678344}"/>
              </a:ext>
            </a:extLst>
          </p:cNvPr>
          <p:cNvSpPr>
            <a:spLocks noGrp="1"/>
          </p:cNvSpPr>
          <p:nvPr>
            <p:ph type="sldNum" sz="quarter" idx="12"/>
          </p:nvPr>
        </p:nvSpPr>
        <p:spPr/>
        <p:txBody>
          <a:bodyPr/>
          <a:lstStyle/>
          <a:p>
            <a:fld id="{BDCDBBEF-AA6C-4BA6-85B2-A17D7F280E38}" type="slidenum">
              <a:rPr lang="en-US" smtClean="0"/>
              <a:pPr/>
              <a:t>2</a:t>
            </a:fld>
            <a:endParaRPr lang="en-US"/>
          </a:p>
        </p:txBody>
      </p:sp>
      <p:sp>
        <p:nvSpPr>
          <p:cNvPr id="3" name="Title 1">
            <a:extLst>
              <a:ext uri="{FF2B5EF4-FFF2-40B4-BE49-F238E27FC236}">
                <a16:creationId xmlns:a16="http://schemas.microsoft.com/office/drawing/2014/main" id="{3D4BCE40-4035-F3F2-D3E6-2B5E50564D6A}"/>
              </a:ext>
            </a:extLst>
          </p:cNvPr>
          <p:cNvSpPr txBox="1">
            <a:spLocks/>
          </p:cNvSpPr>
          <p:nvPr/>
        </p:nvSpPr>
        <p:spPr>
          <a:xfrm>
            <a:off x="885676" y="365126"/>
            <a:ext cx="10515600" cy="976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Times New Roman"/>
                <a:cs typeface="Times New Roman"/>
              </a:rPr>
              <a:t>Outline</a:t>
            </a:r>
            <a:endParaRPr lang="en-US" b="1" dirty="0">
              <a:latin typeface="Times New Roman"/>
              <a:cs typeface="Times New Roman"/>
            </a:endParaRPr>
          </a:p>
        </p:txBody>
      </p:sp>
      <p:sp>
        <p:nvSpPr>
          <p:cNvPr id="4" name="Slide Number Placeholder 3">
            <a:extLst>
              <a:ext uri="{FF2B5EF4-FFF2-40B4-BE49-F238E27FC236}">
                <a16:creationId xmlns:a16="http://schemas.microsoft.com/office/drawing/2014/main" id="{81E3AE53-BF69-ABA6-A760-805C3B99A71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pPr/>
              <a:t>2</a:t>
            </a:fld>
            <a:endParaRPr lang="en-US"/>
          </a:p>
        </p:txBody>
      </p:sp>
      <p:graphicFrame>
        <p:nvGraphicFramePr>
          <p:cNvPr id="5" name="Table 7">
            <a:extLst>
              <a:ext uri="{FF2B5EF4-FFF2-40B4-BE49-F238E27FC236}">
                <a16:creationId xmlns:a16="http://schemas.microsoft.com/office/drawing/2014/main" id="{9747AAE0-5CE1-4A08-AFBB-9C76CB8088DB}"/>
              </a:ext>
            </a:extLst>
          </p:cNvPr>
          <p:cNvGraphicFramePr>
            <a:graphicFrameLocks noGrp="1"/>
          </p:cNvGraphicFramePr>
          <p:nvPr>
            <p:extLst>
              <p:ext uri="{D42A27DB-BD31-4B8C-83A1-F6EECF244321}">
                <p14:modId xmlns:p14="http://schemas.microsoft.com/office/powerpoint/2010/main" val="3656912862"/>
              </p:ext>
            </p:extLst>
          </p:nvPr>
        </p:nvGraphicFramePr>
        <p:xfrm>
          <a:off x="1528147" y="1494107"/>
          <a:ext cx="6468188" cy="4079240"/>
        </p:xfrm>
        <a:graphic>
          <a:graphicData uri="http://schemas.openxmlformats.org/drawingml/2006/table">
            <a:tbl>
              <a:tblPr firstRow="1" bandRow="1">
                <a:tableStyleId>{5C22544A-7EE6-4342-B048-85BDC9FD1C3A}</a:tableStyleId>
              </a:tblPr>
              <a:tblGrid>
                <a:gridCol w="669920">
                  <a:extLst>
                    <a:ext uri="{9D8B030D-6E8A-4147-A177-3AD203B41FA5}">
                      <a16:colId xmlns:a16="http://schemas.microsoft.com/office/drawing/2014/main" val="2137225827"/>
                    </a:ext>
                  </a:extLst>
                </a:gridCol>
                <a:gridCol w="5798268">
                  <a:extLst>
                    <a:ext uri="{9D8B030D-6E8A-4147-A177-3AD203B41FA5}">
                      <a16:colId xmlns:a16="http://schemas.microsoft.com/office/drawing/2014/main" val="473453455"/>
                    </a:ext>
                  </a:extLst>
                </a:gridCol>
              </a:tblGrid>
              <a:tr h="370840">
                <a:tc>
                  <a:txBody>
                    <a:bodyPr/>
                    <a:lstStyle/>
                    <a:p>
                      <a:r>
                        <a:rPr lang="en-US" dirty="0"/>
                        <a:t>Sr.no</a:t>
                      </a:r>
                      <a:endParaRPr lang="en-IN" dirty="0"/>
                    </a:p>
                  </a:txBody>
                  <a:tcPr/>
                </a:tc>
                <a:tc>
                  <a:txBody>
                    <a:bodyPr/>
                    <a:lstStyle/>
                    <a:p>
                      <a:r>
                        <a:rPr lang="en-US" dirty="0"/>
                        <a:t>Title</a:t>
                      </a:r>
                      <a:endParaRPr lang="en-IN" dirty="0"/>
                    </a:p>
                  </a:txBody>
                  <a:tcPr/>
                </a:tc>
                <a:extLst>
                  <a:ext uri="{0D108BD9-81ED-4DB2-BD59-A6C34878D82A}">
                    <a16:rowId xmlns:a16="http://schemas.microsoft.com/office/drawing/2014/main" val="1008508967"/>
                  </a:ext>
                </a:extLst>
              </a:tr>
              <a:tr h="370840">
                <a:tc>
                  <a:txBody>
                    <a:bodyPr/>
                    <a:lstStyle/>
                    <a:p>
                      <a:pPr algn="ctr"/>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Introduction to Project</a:t>
                      </a:r>
                    </a:p>
                  </a:txBody>
                  <a:tcPr/>
                </a:tc>
                <a:extLst>
                  <a:ext uri="{0D108BD9-81ED-4DB2-BD59-A6C34878D82A}">
                    <a16:rowId xmlns:a16="http://schemas.microsoft.com/office/drawing/2014/main" val="2081254429"/>
                  </a:ext>
                </a:extLst>
              </a:tr>
              <a:tr h="370840">
                <a:tc>
                  <a:txBody>
                    <a:bodyPr/>
                    <a:lstStyle/>
                    <a:p>
                      <a:pPr algn="ctr"/>
                      <a:r>
                        <a:rPr lang="en-US" dirty="0"/>
                        <a:t>2</a:t>
                      </a:r>
                      <a:endParaRPr lang="en-IN" dirty="0"/>
                    </a:p>
                  </a:txBody>
                  <a:tcPr/>
                </a:tc>
                <a:tc>
                  <a:txBody>
                    <a:bodyPr/>
                    <a:lstStyle/>
                    <a:p>
                      <a:r>
                        <a:rPr lang="en-US" sz="1800" dirty="0">
                          <a:latin typeface="+mn-lt"/>
                          <a:cs typeface="Times New Roman"/>
                        </a:rPr>
                        <a:t>Why Opted this project?</a:t>
                      </a:r>
                      <a:endParaRPr lang="en-IN" dirty="0"/>
                    </a:p>
                  </a:txBody>
                  <a:tcPr/>
                </a:tc>
                <a:extLst>
                  <a:ext uri="{0D108BD9-81ED-4DB2-BD59-A6C34878D82A}">
                    <a16:rowId xmlns:a16="http://schemas.microsoft.com/office/drawing/2014/main" val="4141694742"/>
                  </a:ext>
                </a:extLst>
              </a:tr>
              <a:tr h="370840">
                <a:tc>
                  <a:txBody>
                    <a:bodyPr/>
                    <a:lstStyle/>
                    <a:p>
                      <a:pPr algn="ctr"/>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Problem Formulation</a:t>
                      </a:r>
                    </a:p>
                  </a:txBody>
                  <a:tcPr/>
                </a:tc>
                <a:extLst>
                  <a:ext uri="{0D108BD9-81ED-4DB2-BD59-A6C34878D82A}">
                    <a16:rowId xmlns:a16="http://schemas.microsoft.com/office/drawing/2014/main" val="4108781300"/>
                  </a:ext>
                </a:extLst>
              </a:tr>
              <a:tr h="370840">
                <a:tc>
                  <a:txBody>
                    <a:bodyPr/>
                    <a:lstStyle/>
                    <a:p>
                      <a:pPr algn="ctr"/>
                      <a:r>
                        <a:rPr lang="en-US" dirty="0"/>
                        <a:t>4</a:t>
                      </a:r>
                      <a:endParaRPr lang="en-IN" dirty="0"/>
                    </a:p>
                  </a:txBody>
                  <a:tcPr/>
                </a:tc>
                <a:tc>
                  <a:txBody>
                    <a:bodyPr/>
                    <a:lstStyle/>
                    <a:p>
                      <a:r>
                        <a:rPr lang="en-IN" dirty="0"/>
                        <a:t>Objectives of the work</a:t>
                      </a:r>
                    </a:p>
                  </a:txBody>
                  <a:tcPr/>
                </a:tc>
                <a:extLst>
                  <a:ext uri="{0D108BD9-81ED-4DB2-BD59-A6C34878D82A}">
                    <a16:rowId xmlns:a16="http://schemas.microsoft.com/office/drawing/2014/main" val="2732917267"/>
                  </a:ext>
                </a:extLst>
              </a:tr>
              <a:tr h="370840">
                <a:tc>
                  <a:txBody>
                    <a:bodyPr/>
                    <a:lstStyle/>
                    <a:p>
                      <a:pPr algn="ctr"/>
                      <a:r>
                        <a:rPr lang="en-US" dirty="0"/>
                        <a:t>5</a:t>
                      </a:r>
                      <a:endParaRPr lang="en-IN" dirty="0"/>
                    </a:p>
                  </a:txBody>
                  <a:tcPr/>
                </a:tc>
                <a:tc>
                  <a:txBody>
                    <a:bodyPr/>
                    <a:lstStyle/>
                    <a:p>
                      <a:r>
                        <a:rPr lang="en-IN" dirty="0"/>
                        <a:t>Methodology used &amp; Design Selection</a:t>
                      </a:r>
                    </a:p>
                  </a:txBody>
                  <a:tcPr/>
                </a:tc>
                <a:extLst>
                  <a:ext uri="{0D108BD9-81ED-4DB2-BD59-A6C34878D82A}">
                    <a16:rowId xmlns:a16="http://schemas.microsoft.com/office/drawing/2014/main" val="1345233160"/>
                  </a:ext>
                </a:extLst>
              </a:tr>
              <a:tr h="370840">
                <a:tc>
                  <a:txBody>
                    <a:bodyPr/>
                    <a:lstStyle/>
                    <a:p>
                      <a:pPr algn="ctr"/>
                      <a:r>
                        <a:rPr lang="en-US" dirty="0"/>
                        <a:t>6</a:t>
                      </a:r>
                      <a:endParaRPr lang="en-IN" dirty="0"/>
                    </a:p>
                  </a:txBody>
                  <a:tcPr/>
                </a:tc>
                <a:tc>
                  <a:txBody>
                    <a:bodyPr/>
                    <a:lstStyle/>
                    <a:p>
                      <a:r>
                        <a:rPr lang="en-US" dirty="0"/>
                        <a:t>Analysis of Features</a:t>
                      </a:r>
                      <a:endParaRPr lang="en-IN" dirty="0"/>
                    </a:p>
                  </a:txBody>
                  <a:tcPr/>
                </a:tc>
                <a:extLst>
                  <a:ext uri="{0D108BD9-81ED-4DB2-BD59-A6C34878D82A}">
                    <a16:rowId xmlns:a16="http://schemas.microsoft.com/office/drawing/2014/main" val="2052172510"/>
                  </a:ext>
                </a:extLst>
              </a:tr>
              <a:tr h="370840">
                <a:tc>
                  <a:txBody>
                    <a:bodyPr/>
                    <a:lstStyle/>
                    <a:p>
                      <a:pPr algn="ctr"/>
                      <a:r>
                        <a:rPr lang="en-US" dirty="0"/>
                        <a:t> 7</a:t>
                      </a:r>
                      <a:endParaRPr lang="en-IN" dirty="0"/>
                    </a:p>
                  </a:txBody>
                  <a:tcPr/>
                </a:tc>
                <a:tc>
                  <a:txBody>
                    <a:bodyPr/>
                    <a:lstStyle/>
                    <a:p>
                      <a:r>
                        <a:rPr lang="en-IN" dirty="0"/>
                        <a:t>Results and Outputs</a:t>
                      </a:r>
                    </a:p>
                  </a:txBody>
                  <a:tcPr/>
                </a:tc>
                <a:extLst>
                  <a:ext uri="{0D108BD9-81ED-4DB2-BD59-A6C34878D82A}">
                    <a16:rowId xmlns:a16="http://schemas.microsoft.com/office/drawing/2014/main" val="3951891515"/>
                  </a:ext>
                </a:extLst>
              </a:tr>
              <a:tr h="370840">
                <a:tc>
                  <a:txBody>
                    <a:bodyPr/>
                    <a:lstStyle/>
                    <a:p>
                      <a:pPr algn="ctr"/>
                      <a:r>
                        <a:rPr lang="en-US" dirty="0"/>
                        <a:t>8</a:t>
                      </a:r>
                      <a:endParaRPr lang="en-IN" dirty="0"/>
                    </a:p>
                  </a:txBody>
                  <a:tcPr/>
                </a:tc>
                <a:tc>
                  <a:txBody>
                    <a:bodyPr/>
                    <a:lstStyle/>
                    <a:p>
                      <a:r>
                        <a:rPr lang="en-IN" dirty="0"/>
                        <a:t>Conclusion</a:t>
                      </a:r>
                    </a:p>
                  </a:txBody>
                  <a:tcPr/>
                </a:tc>
                <a:extLst>
                  <a:ext uri="{0D108BD9-81ED-4DB2-BD59-A6C34878D82A}">
                    <a16:rowId xmlns:a16="http://schemas.microsoft.com/office/drawing/2014/main" val="3985513764"/>
                  </a:ext>
                </a:extLst>
              </a:tr>
              <a:tr h="370840">
                <a:tc>
                  <a:txBody>
                    <a:bodyPr/>
                    <a:lstStyle/>
                    <a:p>
                      <a:pPr algn="ctr"/>
                      <a:r>
                        <a:rPr lang="en-US" dirty="0"/>
                        <a:t>9</a:t>
                      </a:r>
                      <a:endParaRPr lang="en-IN" dirty="0"/>
                    </a:p>
                  </a:txBody>
                  <a:tcPr/>
                </a:tc>
                <a:tc>
                  <a:txBody>
                    <a:bodyPr/>
                    <a:lstStyle/>
                    <a:p>
                      <a:r>
                        <a:rPr lang="en-IN" dirty="0"/>
                        <a:t>Future Scope</a:t>
                      </a:r>
                    </a:p>
                  </a:txBody>
                  <a:tcPr/>
                </a:tc>
                <a:extLst>
                  <a:ext uri="{0D108BD9-81ED-4DB2-BD59-A6C34878D82A}">
                    <a16:rowId xmlns:a16="http://schemas.microsoft.com/office/drawing/2014/main" val="2909473703"/>
                  </a:ext>
                </a:extLst>
              </a:tr>
              <a:tr h="370840">
                <a:tc>
                  <a:txBody>
                    <a:bodyPr/>
                    <a:lstStyle/>
                    <a:p>
                      <a:pPr algn="ctr"/>
                      <a:r>
                        <a:rPr lang="en-US" dirty="0"/>
                        <a:t>10</a:t>
                      </a:r>
                      <a:endParaRPr lang="en-IN" dirty="0"/>
                    </a:p>
                  </a:txBody>
                  <a:tcPr/>
                </a:tc>
                <a:tc>
                  <a:txBody>
                    <a:bodyPr/>
                    <a:lstStyle/>
                    <a:p>
                      <a:r>
                        <a:rPr lang="en-IN" dirty="0"/>
                        <a:t>References</a:t>
                      </a:r>
                    </a:p>
                  </a:txBody>
                  <a:tcPr/>
                </a:tc>
                <a:extLst>
                  <a:ext uri="{0D108BD9-81ED-4DB2-BD59-A6C34878D82A}">
                    <a16:rowId xmlns:a16="http://schemas.microsoft.com/office/drawing/2014/main" val="1714034798"/>
                  </a:ext>
                </a:extLst>
              </a:tr>
            </a:tbl>
          </a:graphicData>
        </a:graphic>
      </p:graphicFrame>
    </p:spTree>
    <p:extLst>
      <p:ext uri="{BB962C8B-B14F-4D97-AF65-F5344CB8AC3E}">
        <p14:creationId xmlns:p14="http://schemas.microsoft.com/office/powerpoint/2010/main" val="428123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dirty="0">
                <a:latin typeface="+mn-lt"/>
              </a:rPr>
              <a:t>Introduction</a:t>
            </a:r>
          </a:p>
        </p:txBody>
      </p:sp>
      <p:sp>
        <p:nvSpPr>
          <p:cNvPr id="3" name="Content Placeholder 2"/>
          <p:cNvSpPr>
            <a:spLocks noGrp="1"/>
          </p:cNvSpPr>
          <p:nvPr>
            <p:ph idx="1"/>
          </p:nvPr>
        </p:nvSpPr>
        <p:spPr>
          <a:xfrm>
            <a:off x="838200" y="1706880"/>
            <a:ext cx="6564086" cy="5097689"/>
          </a:xfrm>
        </p:spPr>
        <p:txBody>
          <a:bodyPr>
            <a:noAutofit/>
          </a:bodyPr>
          <a:lstStyle/>
          <a:p>
            <a:r>
              <a:rPr lang="en-US" sz="2200" b="0" i="1" dirty="0">
                <a:effectLst/>
              </a:rPr>
              <a:t>Diabetes is a chronic health condition characterized by the body's inability to effectively convert food into energy. </a:t>
            </a:r>
          </a:p>
          <a:p>
            <a:r>
              <a:rPr lang="en-US" sz="2200" i="1" dirty="0"/>
              <a:t>It occurs when pancreas creates insulin in excess or unable to create insulin to meet the requirements.</a:t>
            </a:r>
          </a:p>
          <a:p>
            <a:r>
              <a:rPr lang="en-US" sz="2200" b="0" i="1" dirty="0">
                <a:effectLst/>
              </a:rPr>
              <a:t>In such cases body becomes deficit of insulin and diabetes occurs.</a:t>
            </a:r>
          </a:p>
          <a:p>
            <a:r>
              <a:rPr lang="en-US" sz="2200" b="0" i="1" dirty="0">
                <a:effectLst/>
              </a:rPr>
              <a:t>It results from either insufficient insulin production or the body's inability to use insulin properly.</a:t>
            </a:r>
          </a:p>
          <a:p>
            <a:r>
              <a:rPr lang="en-US" sz="2200" i="1" dirty="0"/>
              <a:t>Diabetes are divided into different types.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2050" name="Picture 2" descr="What Is Diabetes? - NIDDK">
            <a:extLst>
              <a:ext uri="{FF2B5EF4-FFF2-40B4-BE49-F238E27FC236}">
                <a16:creationId xmlns:a16="http://schemas.microsoft.com/office/drawing/2014/main" id="{DB2BB277-AFBC-B41E-C79D-099F07E5E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61" y="1706880"/>
            <a:ext cx="3944982" cy="296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8"/>
            <a:ext cx="10515600" cy="976206"/>
          </a:xfrm>
        </p:spPr>
        <p:txBody>
          <a:bodyPr>
            <a:normAutofit/>
          </a:bodyPr>
          <a:lstStyle/>
          <a:p>
            <a:r>
              <a:rPr lang="en-US" sz="3300" dirty="0">
                <a:latin typeface="+mn-lt"/>
                <a:cs typeface="Times New Roman"/>
              </a:rPr>
              <a:t>Why Opted this project?</a:t>
            </a:r>
          </a:p>
        </p:txBody>
      </p:sp>
      <p:sp>
        <p:nvSpPr>
          <p:cNvPr id="3" name="Content Placeholder 2"/>
          <p:cNvSpPr>
            <a:spLocks noGrp="1"/>
          </p:cNvSpPr>
          <p:nvPr>
            <p:ph idx="1"/>
          </p:nvPr>
        </p:nvSpPr>
        <p:spPr>
          <a:xfrm>
            <a:off x="672737" y="1638595"/>
            <a:ext cx="6694714" cy="5219405"/>
          </a:xfrm>
        </p:spPr>
        <p:txBody>
          <a:bodyPr>
            <a:noAutofit/>
          </a:bodyPr>
          <a:lstStyle/>
          <a:p>
            <a:r>
              <a:rPr lang="en-US" sz="2200" b="0" i="1" dirty="0">
                <a:effectLst/>
              </a:rPr>
              <a:t>Opting for a project on Understanding Diabetes Health Indicators is imperative due to its significant societal impact. Diabetes affects millions worldwide, with rising prevalence rates. </a:t>
            </a:r>
          </a:p>
          <a:p>
            <a:r>
              <a:rPr lang="en-US" sz="2200" b="0" i="1" dirty="0">
                <a:effectLst/>
              </a:rPr>
              <a:t>Understanding its types and indicators enables proactive health management and prevention strategies.</a:t>
            </a:r>
          </a:p>
          <a:p>
            <a:r>
              <a:rPr lang="en-US" sz="2200" b="0" i="1" dirty="0">
                <a:effectLst/>
              </a:rPr>
              <a:t>Moreover, educating individuals about diabetes fosters early detection, better management, and reduced complications.</a:t>
            </a:r>
          </a:p>
          <a:p>
            <a:r>
              <a:rPr lang="en-US" sz="2200" b="0" i="1" dirty="0">
                <a:effectLst/>
              </a:rPr>
              <a:t>By addressing this crucial health concern, we contribute to enhancing public health outcomes and quality of life.</a:t>
            </a:r>
            <a:endParaRPr lang="en-US" sz="2200" i="1" dirty="0"/>
          </a:p>
          <a:p>
            <a:endParaRPr lang="en-US" sz="2200" i="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1026" name="Picture 2" descr="Diabetes Health Indicators Dataset">
            <a:extLst>
              <a:ext uri="{FF2B5EF4-FFF2-40B4-BE49-F238E27FC236}">
                <a16:creationId xmlns:a16="http://schemas.microsoft.com/office/drawing/2014/main" id="{415FE849-5527-48D4-964F-3083547B31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6755" y="1714500"/>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8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DDF0-4E61-C8D5-DFDE-313C13B96AD0}"/>
              </a:ext>
            </a:extLst>
          </p:cNvPr>
          <p:cNvSpPr>
            <a:spLocks noGrp="1"/>
          </p:cNvSpPr>
          <p:nvPr>
            <p:ph type="title"/>
          </p:nvPr>
        </p:nvSpPr>
        <p:spPr>
          <a:xfrm>
            <a:off x="777240" y="136525"/>
            <a:ext cx="10515600" cy="1325563"/>
          </a:xfrm>
        </p:spPr>
        <p:txBody>
          <a:bodyPr/>
          <a:lstStyle/>
          <a:p>
            <a:r>
              <a:rPr lang="en-IN" b="1" dirty="0"/>
              <a:t>Problem Formulation</a:t>
            </a:r>
          </a:p>
        </p:txBody>
      </p:sp>
      <p:sp>
        <p:nvSpPr>
          <p:cNvPr id="3" name="Slide Number Placeholder 2">
            <a:extLst>
              <a:ext uri="{FF2B5EF4-FFF2-40B4-BE49-F238E27FC236}">
                <a16:creationId xmlns:a16="http://schemas.microsoft.com/office/drawing/2014/main" id="{521AB159-3435-5562-EC3D-36F913F8AB35}"/>
              </a:ext>
            </a:extLst>
          </p:cNvPr>
          <p:cNvSpPr>
            <a:spLocks noGrp="1"/>
          </p:cNvSpPr>
          <p:nvPr>
            <p:ph type="sldNum" sz="quarter" idx="12"/>
          </p:nvPr>
        </p:nvSpPr>
        <p:spPr/>
        <p:txBody>
          <a:bodyPr/>
          <a:lstStyle/>
          <a:p>
            <a:fld id="{BDCDBBEF-AA6C-4BA6-85B2-A17D7F280E38}" type="slidenum">
              <a:rPr lang="en-US" smtClean="0"/>
              <a:pPr/>
              <a:t>5</a:t>
            </a:fld>
            <a:endParaRPr lang="en-US"/>
          </a:p>
        </p:txBody>
      </p:sp>
      <p:sp>
        <p:nvSpPr>
          <p:cNvPr id="4" name="TextBox 3">
            <a:extLst>
              <a:ext uri="{FF2B5EF4-FFF2-40B4-BE49-F238E27FC236}">
                <a16:creationId xmlns:a16="http://schemas.microsoft.com/office/drawing/2014/main" id="{0758F793-FB66-CD7C-75E1-3FA67A7C4609}"/>
              </a:ext>
            </a:extLst>
          </p:cNvPr>
          <p:cNvSpPr txBox="1"/>
          <p:nvPr/>
        </p:nvSpPr>
        <p:spPr>
          <a:xfrm>
            <a:off x="960120" y="1532708"/>
            <a:ext cx="9542417" cy="2800767"/>
          </a:xfrm>
          <a:prstGeom prst="rect">
            <a:avLst/>
          </a:prstGeom>
          <a:noFill/>
        </p:spPr>
        <p:txBody>
          <a:bodyPr wrap="square" rtlCol="0">
            <a:spAutoFit/>
          </a:bodyPr>
          <a:lstStyle/>
          <a:p>
            <a:pPr marL="457200" indent="-457200">
              <a:buFont typeface="Arial" panose="020B0604020202020204" pitchFamily="34" charset="0"/>
              <a:buChar char="•"/>
            </a:pPr>
            <a:r>
              <a:rPr lang="en-US" sz="2200" i="1" dirty="0"/>
              <a:t>Develop a classification model capable of accurately predicting diabetes status. Identify key health indicators that significantly contribute to diabetes classification. Optimize the model for sensitivity to ensure early detection of diabetes cases.</a:t>
            </a:r>
          </a:p>
          <a:p>
            <a:endParaRPr lang="en-US" sz="2200" i="1" dirty="0"/>
          </a:p>
          <a:p>
            <a:pPr marL="457200" indent="-457200">
              <a:buFont typeface="Arial" panose="020B0604020202020204" pitchFamily="34" charset="0"/>
              <a:buChar char="•"/>
            </a:pPr>
            <a:r>
              <a:rPr lang="en-US" sz="2200" i="1" dirty="0"/>
              <a:t>Evaluate the model's performance using appropriate metrics such as accuracy, precision, recall, and F1-score.Provide insights into the importance of various health indicators in diabetes classification.</a:t>
            </a:r>
            <a:endParaRPr lang="en-IN" sz="2200" i="1" dirty="0"/>
          </a:p>
        </p:txBody>
      </p:sp>
    </p:spTree>
    <p:extLst>
      <p:ext uri="{BB962C8B-B14F-4D97-AF65-F5344CB8AC3E}">
        <p14:creationId xmlns:p14="http://schemas.microsoft.com/office/powerpoint/2010/main" val="28368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Objective</a:t>
            </a:r>
          </a:p>
        </p:txBody>
      </p:sp>
      <p:sp>
        <p:nvSpPr>
          <p:cNvPr id="3" name="Content Placeholder 2"/>
          <p:cNvSpPr>
            <a:spLocks noGrp="1"/>
          </p:cNvSpPr>
          <p:nvPr>
            <p:ph idx="1"/>
          </p:nvPr>
        </p:nvSpPr>
        <p:spPr>
          <a:xfrm>
            <a:off x="838200" y="1825625"/>
            <a:ext cx="10927080" cy="4351338"/>
          </a:xfrm>
        </p:spPr>
        <p:txBody>
          <a:bodyPr>
            <a:noAutofit/>
          </a:bodyPr>
          <a:lstStyle/>
          <a:p>
            <a:r>
              <a:rPr lang="en-US" sz="2200" b="0" i="1" dirty="0">
                <a:effectLst/>
              </a:rPr>
              <a:t>In this project, </a:t>
            </a:r>
            <a:r>
              <a:rPr lang="en-US" sz="2200" i="1" dirty="0"/>
              <a:t>the</a:t>
            </a:r>
            <a:r>
              <a:rPr lang="en-US" sz="2200" b="0" i="1" dirty="0">
                <a:effectLst/>
              </a:rPr>
              <a:t> objective is to predict whether the patient has diabetes or not based on various features like Glucose level, Insulin, Age, BMI. </a:t>
            </a:r>
            <a:r>
              <a:rPr lang="en-US" sz="2200" i="1" dirty="0"/>
              <a:t>W</a:t>
            </a:r>
            <a:r>
              <a:rPr lang="en-US" sz="2200" b="0" i="1" dirty="0">
                <a:effectLst/>
              </a:rPr>
              <a:t>ill perform all the steps from Data gathering to Model deployment. </a:t>
            </a:r>
          </a:p>
          <a:p>
            <a:endParaRPr lang="en-US" sz="2200" i="1" dirty="0"/>
          </a:p>
          <a:p>
            <a:r>
              <a:rPr lang="en-US" sz="2200" b="0" i="1" dirty="0">
                <a:effectLst/>
              </a:rPr>
              <a:t>During Model evaluation, compared various machine learning algorithms on the basis of accuracy score metric and find the best one. Then created a web app using Flask which is a python micro framework.</a:t>
            </a:r>
          </a:p>
          <a:p>
            <a:pPr marL="0" indent="0">
              <a:buNone/>
            </a:pPr>
            <a:endParaRPr lang="en-US" sz="2200" b="0" i="1" dirty="0">
              <a:effectLst/>
            </a:endParaRPr>
          </a:p>
          <a:p>
            <a:r>
              <a:rPr lang="en-US" sz="2200" i="1" dirty="0"/>
              <a:t>T</a:t>
            </a:r>
            <a:r>
              <a:rPr lang="en-US" sz="2200" b="0" i="1" dirty="0">
                <a:effectLst/>
              </a:rPr>
              <a:t>he goal is to promote early detection, effective management, and prevention of diabetes-related complications, leading to improved health outcomes for individuals and communities.</a:t>
            </a:r>
          </a:p>
          <a:p>
            <a:endParaRPr lang="en-US" sz="2200" i="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8" name="Rectangle 2">
            <a:extLst>
              <a:ext uri="{FF2B5EF4-FFF2-40B4-BE49-F238E27FC236}">
                <a16:creationId xmlns:a16="http://schemas.microsoft.com/office/drawing/2014/main" id="{7F5C8DE3-6463-5BB0-3FE3-6FD31551499F}"/>
              </a:ext>
            </a:extLst>
          </p:cNvPr>
          <p:cNvSpPr>
            <a:spLocks noChangeArrowheads="1"/>
          </p:cNvSpPr>
          <p:nvPr/>
        </p:nvSpPr>
        <p:spPr bwMode="auto">
          <a:xfrm>
            <a:off x="0" y="0"/>
            <a:ext cx="122555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03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73CA9C-45EC-F152-1373-8CF815304B16}"/>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4" name="Picture 3">
            <a:extLst>
              <a:ext uri="{FF2B5EF4-FFF2-40B4-BE49-F238E27FC236}">
                <a16:creationId xmlns:a16="http://schemas.microsoft.com/office/drawing/2014/main" id="{EAE198C8-AC05-354A-FF00-5F98569CCA45}"/>
              </a:ext>
            </a:extLst>
          </p:cNvPr>
          <p:cNvPicPr>
            <a:picLocks noChangeAspect="1"/>
          </p:cNvPicPr>
          <p:nvPr/>
        </p:nvPicPr>
        <p:blipFill>
          <a:blip r:embed="rId2"/>
          <a:stretch>
            <a:fillRect/>
          </a:stretch>
        </p:blipFill>
        <p:spPr>
          <a:xfrm>
            <a:off x="783771" y="1341120"/>
            <a:ext cx="10859589" cy="5516880"/>
          </a:xfrm>
          <a:prstGeom prst="rect">
            <a:avLst/>
          </a:prstGeom>
        </p:spPr>
      </p:pic>
      <p:pic>
        <p:nvPicPr>
          <p:cNvPr id="6" name="Picture 5">
            <a:extLst>
              <a:ext uri="{FF2B5EF4-FFF2-40B4-BE49-F238E27FC236}">
                <a16:creationId xmlns:a16="http://schemas.microsoft.com/office/drawing/2014/main" id="{4BA9A699-49AF-2550-DF24-181D25C91FE2}"/>
              </a:ext>
            </a:extLst>
          </p:cNvPr>
          <p:cNvPicPr>
            <a:picLocks noChangeAspect="1"/>
          </p:cNvPicPr>
          <p:nvPr/>
        </p:nvPicPr>
        <p:blipFill>
          <a:blip r:embed="rId3"/>
          <a:stretch>
            <a:fillRect/>
          </a:stretch>
        </p:blipFill>
        <p:spPr>
          <a:xfrm>
            <a:off x="783771" y="0"/>
            <a:ext cx="10859589" cy="1480457"/>
          </a:xfrm>
          <a:prstGeom prst="rect">
            <a:avLst/>
          </a:prstGeom>
        </p:spPr>
      </p:pic>
    </p:spTree>
    <p:extLst>
      <p:ext uri="{BB962C8B-B14F-4D97-AF65-F5344CB8AC3E}">
        <p14:creationId xmlns:p14="http://schemas.microsoft.com/office/powerpoint/2010/main" val="2954396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28FF-BD8C-AC98-46EB-C50A74D1D4C5}"/>
              </a:ext>
            </a:extLst>
          </p:cNvPr>
          <p:cNvSpPr>
            <a:spLocks noGrp="1"/>
          </p:cNvSpPr>
          <p:nvPr>
            <p:ph type="title"/>
          </p:nvPr>
        </p:nvSpPr>
        <p:spPr>
          <a:xfrm>
            <a:off x="742405" y="136525"/>
            <a:ext cx="10515600" cy="1189038"/>
          </a:xfrm>
        </p:spPr>
        <p:txBody>
          <a:bodyPr>
            <a:normAutofit/>
          </a:bodyPr>
          <a:lstStyle/>
          <a:p>
            <a:r>
              <a:rPr lang="en-IN" b="1" dirty="0"/>
              <a:t>Preliminary Design</a:t>
            </a:r>
          </a:p>
        </p:txBody>
      </p:sp>
      <p:sp>
        <p:nvSpPr>
          <p:cNvPr id="3" name="Slide Number Placeholder 2">
            <a:extLst>
              <a:ext uri="{FF2B5EF4-FFF2-40B4-BE49-F238E27FC236}">
                <a16:creationId xmlns:a16="http://schemas.microsoft.com/office/drawing/2014/main" id="{168D8626-DA85-CC7C-B89F-BD700335C591}"/>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5" name="Picture 4">
            <a:extLst>
              <a:ext uri="{FF2B5EF4-FFF2-40B4-BE49-F238E27FC236}">
                <a16:creationId xmlns:a16="http://schemas.microsoft.com/office/drawing/2014/main" id="{37B8DBB0-29C0-F701-04C7-8FC3C6F1FE77}"/>
              </a:ext>
            </a:extLst>
          </p:cNvPr>
          <p:cNvPicPr>
            <a:picLocks noChangeAspect="1"/>
          </p:cNvPicPr>
          <p:nvPr/>
        </p:nvPicPr>
        <p:blipFill>
          <a:blip r:embed="rId2"/>
          <a:stretch>
            <a:fillRect/>
          </a:stretch>
        </p:blipFill>
        <p:spPr>
          <a:xfrm>
            <a:off x="1959429" y="1772794"/>
            <a:ext cx="7811589" cy="4501449"/>
          </a:xfrm>
          <a:prstGeom prst="rect">
            <a:avLst/>
          </a:prstGeom>
        </p:spPr>
      </p:pic>
    </p:spTree>
    <p:extLst>
      <p:ext uri="{BB962C8B-B14F-4D97-AF65-F5344CB8AC3E}">
        <p14:creationId xmlns:p14="http://schemas.microsoft.com/office/powerpoint/2010/main" val="314163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81DC-4143-9BCF-6C5B-72D529503A86}"/>
              </a:ext>
            </a:extLst>
          </p:cNvPr>
          <p:cNvSpPr>
            <a:spLocks noGrp="1"/>
          </p:cNvSpPr>
          <p:nvPr>
            <p:ph type="title"/>
          </p:nvPr>
        </p:nvSpPr>
        <p:spPr>
          <a:xfrm>
            <a:off x="759823" y="0"/>
            <a:ext cx="10515600" cy="1325563"/>
          </a:xfrm>
        </p:spPr>
        <p:txBody>
          <a:bodyPr/>
          <a:lstStyle/>
          <a:p>
            <a:r>
              <a:rPr lang="en-US" dirty="0">
                <a:latin typeface="+mn-lt"/>
              </a:rPr>
              <a:t>Methodology</a:t>
            </a:r>
            <a:endParaRPr lang="en-IN" dirty="0"/>
          </a:p>
        </p:txBody>
      </p:sp>
      <p:sp>
        <p:nvSpPr>
          <p:cNvPr id="3" name="Slide Number Placeholder 2">
            <a:extLst>
              <a:ext uri="{FF2B5EF4-FFF2-40B4-BE49-F238E27FC236}">
                <a16:creationId xmlns:a16="http://schemas.microsoft.com/office/drawing/2014/main" id="{F4D24316-FB45-30B5-DB45-8B01808C7706}"/>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4" name="Picture 3" descr="A diagram of a data flow">
            <a:extLst>
              <a:ext uri="{FF2B5EF4-FFF2-40B4-BE49-F238E27FC236}">
                <a16:creationId xmlns:a16="http://schemas.microsoft.com/office/drawing/2014/main" id="{9741B5E3-39D0-1948-E253-EA47AEB1A779}"/>
              </a:ext>
            </a:extLst>
          </p:cNvPr>
          <p:cNvPicPr>
            <a:picLocks noChangeAspect="1"/>
          </p:cNvPicPr>
          <p:nvPr/>
        </p:nvPicPr>
        <p:blipFill rotWithShape="1">
          <a:blip r:embed="rId2"/>
          <a:srcRect t="1049" b="12095"/>
          <a:stretch/>
        </p:blipFill>
        <p:spPr>
          <a:xfrm>
            <a:off x="597791" y="1227909"/>
            <a:ext cx="10897523" cy="5251268"/>
          </a:xfrm>
          <a:prstGeom prst="rect">
            <a:avLst/>
          </a:prstGeom>
        </p:spPr>
      </p:pic>
      <p:sp>
        <p:nvSpPr>
          <p:cNvPr id="7" name="Rectangle 6">
            <a:extLst>
              <a:ext uri="{FF2B5EF4-FFF2-40B4-BE49-F238E27FC236}">
                <a16:creationId xmlns:a16="http://schemas.microsoft.com/office/drawing/2014/main" id="{ADE2990C-1ACE-D0F4-7E64-20FF019A614E}"/>
              </a:ext>
            </a:extLst>
          </p:cNvPr>
          <p:cNvSpPr/>
          <p:nvPr/>
        </p:nvSpPr>
        <p:spPr>
          <a:xfrm>
            <a:off x="9471024" y="2044699"/>
            <a:ext cx="1349375" cy="1152525"/>
          </a:xfrm>
          <a:prstGeom prst="rect">
            <a:avLst/>
          </a:prstGeom>
          <a:solidFill>
            <a:srgbClr val="95D5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DFD8707-44B8-50C2-09F7-07B92BDC8527}"/>
              </a:ext>
            </a:extLst>
          </p:cNvPr>
          <p:cNvSpPr txBox="1"/>
          <p:nvPr/>
        </p:nvSpPr>
        <p:spPr>
          <a:xfrm>
            <a:off x="9471024" y="2182379"/>
            <a:ext cx="1444024" cy="877163"/>
          </a:xfrm>
          <a:prstGeom prst="rect">
            <a:avLst/>
          </a:prstGeom>
          <a:noFill/>
        </p:spPr>
        <p:txBody>
          <a:bodyPr wrap="square" rtlCol="0">
            <a:spAutoFit/>
          </a:bodyPr>
          <a:lstStyle/>
          <a:p>
            <a:r>
              <a:rPr lang="en-IN" sz="1700" dirty="0"/>
              <a:t>Real data from diabetic patients</a:t>
            </a:r>
          </a:p>
        </p:txBody>
      </p:sp>
      <p:sp>
        <p:nvSpPr>
          <p:cNvPr id="9" name="Rectangle 8">
            <a:extLst>
              <a:ext uri="{FF2B5EF4-FFF2-40B4-BE49-F238E27FC236}">
                <a16:creationId xmlns:a16="http://schemas.microsoft.com/office/drawing/2014/main" id="{0A844D5A-0046-8B2A-47F7-7D86F4CFD95C}"/>
              </a:ext>
            </a:extLst>
          </p:cNvPr>
          <p:cNvSpPr/>
          <p:nvPr/>
        </p:nvSpPr>
        <p:spPr>
          <a:xfrm>
            <a:off x="9471024" y="3711188"/>
            <a:ext cx="1349375" cy="1152525"/>
          </a:xfrm>
          <a:prstGeom prst="rect">
            <a:avLst/>
          </a:prstGeom>
          <a:solidFill>
            <a:srgbClr val="95D5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6AA7FDA-667B-D87D-A8FD-B2F077D234D1}"/>
              </a:ext>
            </a:extLst>
          </p:cNvPr>
          <p:cNvSpPr txBox="1"/>
          <p:nvPr/>
        </p:nvSpPr>
        <p:spPr>
          <a:xfrm>
            <a:off x="9726611" y="3976040"/>
            <a:ext cx="838200" cy="646331"/>
          </a:xfrm>
          <a:prstGeom prst="rect">
            <a:avLst/>
          </a:prstGeom>
          <a:noFill/>
        </p:spPr>
        <p:txBody>
          <a:bodyPr wrap="square" rtlCol="0">
            <a:spAutoFit/>
          </a:bodyPr>
          <a:lstStyle/>
          <a:p>
            <a:pPr algn="ctr"/>
            <a:r>
              <a:rPr lang="en-IN" dirty="0"/>
              <a:t>Kaggle data</a:t>
            </a:r>
          </a:p>
        </p:txBody>
      </p:sp>
      <p:sp>
        <p:nvSpPr>
          <p:cNvPr id="11" name="Rectangle 10">
            <a:extLst>
              <a:ext uri="{FF2B5EF4-FFF2-40B4-BE49-F238E27FC236}">
                <a16:creationId xmlns:a16="http://schemas.microsoft.com/office/drawing/2014/main" id="{2DD38A43-CF68-B4CE-DFEF-F4389C037AE9}"/>
              </a:ext>
            </a:extLst>
          </p:cNvPr>
          <p:cNvSpPr/>
          <p:nvPr/>
        </p:nvSpPr>
        <p:spPr>
          <a:xfrm>
            <a:off x="9471024" y="5270499"/>
            <a:ext cx="1349374" cy="1152525"/>
          </a:xfrm>
          <a:prstGeom prst="rect">
            <a:avLst/>
          </a:prstGeom>
          <a:solidFill>
            <a:srgbClr val="95D5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1ABA81F-DA9B-9BD6-665F-2E99208B16F2}"/>
              </a:ext>
            </a:extLst>
          </p:cNvPr>
          <p:cNvSpPr txBox="1"/>
          <p:nvPr/>
        </p:nvSpPr>
        <p:spPr>
          <a:xfrm>
            <a:off x="9516494" y="5412184"/>
            <a:ext cx="1497014" cy="877163"/>
          </a:xfrm>
          <a:prstGeom prst="rect">
            <a:avLst/>
          </a:prstGeom>
          <a:noFill/>
        </p:spPr>
        <p:txBody>
          <a:bodyPr wrap="square" rtlCol="0">
            <a:spAutoFit/>
          </a:bodyPr>
          <a:lstStyle/>
          <a:p>
            <a:r>
              <a:rPr lang="en-IN" sz="1700" dirty="0"/>
              <a:t>Applying ML and DL algorithms</a:t>
            </a:r>
          </a:p>
        </p:txBody>
      </p:sp>
    </p:spTree>
    <p:extLst>
      <p:ext uri="{BB962C8B-B14F-4D97-AF65-F5344CB8AC3E}">
        <p14:creationId xmlns:p14="http://schemas.microsoft.com/office/powerpoint/2010/main" val="23837985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6388</TotalTime>
  <Words>1172</Words>
  <Application>Microsoft Office PowerPoint</Application>
  <PresentationFormat>Widescreen</PresentationFormat>
  <Paragraphs>136</Paragraphs>
  <Slides>19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Arial</vt:lpstr>
      <vt:lpstr>Calibri</vt:lpstr>
      <vt:lpstr>Calibri Light</vt:lpstr>
      <vt:lpstr>Casper</vt:lpstr>
      <vt:lpstr>Raleway ExtraBold</vt:lpstr>
      <vt:lpstr>Roboto</vt:lpstr>
      <vt:lpstr>Söhne</vt:lpstr>
      <vt:lpstr>Times New Roman</vt:lpstr>
      <vt:lpstr>1_Office Theme</vt:lpstr>
      <vt:lpstr>2_Office Theme</vt:lpstr>
      <vt:lpstr>Contents Slide Master</vt:lpstr>
      <vt:lpstr>PowerPoint Presentation</vt:lpstr>
      <vt:lpstr>PowerPoint Presentation</vt:lpstr>
      <vt:lpstr>Introduction</vt:lpstr>
      <vt:lpstr>Why Opted this project?</vt:lpstr>
      <vt:lpstr>Problem Formulation</vt:lpstr>
      <vt:lpstr>Objective</vt:lpstr>
      <vt:lpstr>PowerPoint Presentation</vt:lpstr>
      <vt:lpstr>Preliminary Design</vt:lpstr>
      <vt:lpstr>Methodology</vt:lpstr>
      <vt:lpstr>Methodology</vt:lpstr>
      <vt:lpstr>Block Diagram</vt:lpstr>
      <vt:lpstr>Feature Analysis</vt:lpstr>
      <vt:lpstr>Flowchart</vt:lpstr>
      <vt:lpstr>PowerPoint Presentation</vt:lpstr>
      <vt:lpstr>Result Analysis</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ARYAN</cp:lastModifiedBy>
  <cp:revision>507</cp:revision>
  <dcterms:created xsi:type="dcterms:W3CDTF">2019-01-09T10:33:58Z</dcterms:created>
  <dcterms:modified xsi:type="dcterms:W3CDTF">2024-04-29T18:41:20Z</dcterms:modified>
</cp:coreProperties>
</file>