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3"/>
  </p:notesMasterIdLst>
  <p:handoutMasterIdLst>
    <p:handoutMasterId r:id="rId24"/>
  </p:handoutMasterIdLst>
  <p:sldIdLst>
    <p:sldId id="277" r:id="rId4"/>
    <p:sldId id="399" r:id="rId5"/>
    <p:sldId id="400" r:id="rId6"/>
    <p:sldId id="408" r:id="rId7"/>
    <p:sldId id="401" r:id="rId8"/>
    <p:sldId id="409" r:id="rId9"/>
    <p:sldId id="410" r:id="rId10"/>
    <p:sldId id="414" r:id="rId11"/>
    <p:sldId id="403" r:id="rId12"/>
    <p:sldId id="411" r:id="rId13"/>
    <p:sldId id="412" r:id="rId14"/>
    <p:sldId id="413" r:id="rId15"/>
    <p:sldId id="415" r:id="rId16"/>
    <p:sldId id="416" r:id="rId17"/>
    <p:sldId id="417" r:id="rId18"/>
    <p:sldId id="405" r:id="rId19"/>
    <p:sldId id="406" r:id="rId20"/>
    <p:sldId id="418" r:id="rId21"/>
    <p:sldId id="4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 y="5665622"/>
            <a:ext cx="12191999" cy="827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i="1" dirty="0">
                <a:solidFill>
                  <a:srgbClr val="000000"/>
                </a:solidFill>
              </a:rPr>
              <a:t>BACHELOR OF ENGINEERING </a:t>
            </a:r>
            <a:endParaRPr lang="en-US" sz="2400" i="1"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i="1" dirty="0">
                <a:solidFill>
                  <a:srgbClr val="000000"/>
                </a:solidFill>
              </a:rPr>
              <a:t>Artificial Intelligence &amp; Machine Learning</a:t>
            </a: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i="1" dirty="0">
                <a:latin typeface="Söhne"/>
              </a:rPr>
              <a:t>C</a:t>
            </a:r>
            <a:r>
              <a:rPr lang="en-US" sz="3600" b="0" i="1" dirty="0">
                <a:effectLst/>
                <a:latin typeface="Söhne"/>
              </a:rPr>
              <a:t>lassification of Diabetes Health Indicators</a:t>
            </a:r>
            <a:endParaRPr lang="en-US" sz="3600" i="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091773" y="4642176"/>
            <a:ext cx="5146561" cy="1631216"/>
          </a:xfrm>
          <a:prstGeom prst="rect">
            <a:avLst/>
          </a:prstGeom>
          <a:noFill/>
        </p:spPr>
        <p:txBody>
          <a:bodyPr wrap="square" rtlCol="0">
            <a:spAutoFit/>
          </a:bodyPr>
          <a:lstStyle/>
          <a:p>
            <a:r>
              <a:rPr lang="en-US" sz="2000" b="1" dirty="0"/>
              <a:t>Submitted by: </a:t>
            </a:r>
          </a:p>
          <a:p>
            <a:r>
              <a:rPr lang="en-US" sz="2000" i="1" dirty="0"/>
              <a:t>Aryan Kushwaha (20BCS6691)</a:t>
            </a:r>
            <a:endParaRPr lang="en-US" sz="2000" b="1" dirty="0"/>
          </a:p>
          <a:p>
            <a:r>
              <a:rPr lang="en-US" sz="2000" i="1" dirty="0" err="1"/>
              <a:t>Ankith</a:t>
            </a:r>
            <a:r>
              <a:rPr lang="en-US" sz="2000" i="1" dirty="0"/>
              <a:t> Raj (20BCS6684)</a:t>
            </a:r>
          </a:p>
          <a:p>
            <a:r>
              <a:rPr lang="en-US" sz="2000" i="1" dirty="0"/>
              <a:t>Aryan Gupta (20BCS6656)</a:t>
            </a:r>
          </a:p>
          <a:p>
            <a:r>
              <a:rPr lang="en-US" sz="2000" i="1" dirty="0"/>
              <a:t>Vaibhav Kumar Singh (20BCS3842)</a:t>
            </a:r>
          </a:p>
        </p:txBody>
      </p:sp>
      <p:sp>
        <p:nvSpPr>
          <p:cNvPr id="6" name="TextBox 5"/>
          <p:cNvSpPr txBox="1"/>
          <p:nvPr/>
        </p:nvSpPr>
        <p:spPr>
          <a:xfrm>
            <a:off x="7716084" y="4642176"/>
            <a:ext cx="3163045" cy="707886"/>
          </a:xfrm>
          <a:prstGeom prst="rect">
            <a:avLst/>
          </a:prstGeom>
          <a:noFill/>
        </p:spPr>
        <p:txBody>
          <a:bodyPr wrap="none" rtlCol="0">
            <a:spAutoFit/>
          </a:bodyPr>
          <a:lstStyle/>
          <a:p>
            <a:r>
              <a:rPr lang="en-US" sz="2000" b="1" dirty="0"/>
              <a:t>Under the Supervision of: </a:t>
            </a:r>
            <a:endParaRPr lang="en-US" sz="2000" dirty="0"/>
          </a:p>
          <a:p>
            <a:r>
              <a:rPr lang="en-IN" sz="2000" b="0" i="1" dirty="0" err="1">
                <a:solidFill>
                  <a:srgbClr val="333333"/>
                </a:solidFill>
                <a:effectLst/>
                <a:latin typeface="Roboto" panose="02000000000000000000" pitchFamily="2" charset="0"/>
              </a:rPr>
              <a:t>Dr.</a:t>
            </a:r>
            <a:r>
              <a:rPr lang="en-IN" sz="2000" b="0" i="1" dirty="0">
                <a:solidFill>
                  <a:srgbClr val="333333"/>
                </a:solidFill>
                <a:effectLst/>
                <a:latin typeface="Roboto" panose="02000000000000000000" pitchFamily="2" charset="0"/>
              </a:rPr>
              <a:t> Amit Vajpayee(E14118)</a:t>
            </a:r>
            <a:endParaRPr lang="en-US" sz="2000" i="1"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2AA5-15A0-46FA-DAAE-D235FDCE5CA3}"/>
              </a:ext>
            </a:extLst>
          </p:cNvPr>
          <p:cNvSpPr>
            <a:spLocks noGrp="1"/>
          </p:cNvSpPr>
          <p:nvPr>
            <p:ph type="title"/>
          </p:nvPr>
        </p:nvSpPr>
        <p:spPr>
          <a:xfrm>
            <a:off x="838200" y="136525"/>
            <a:ext cx="10515600" cy="1325563"/>
          </a:xfrm>
        </p:spPr>
        <p:txBody>
          <a:bodyPr/>
          <a:lstStyle/>
          <a:p>
            <a:r>
              <a:rPr lang="en-IN" dirty="0">
                <a:latin typeface="+mn-lt"/>
              </a:rPr>
              <a:t>Block Diagram</a:t>
            </a:r>
          </a:p>
        </p:txBody>
      </p:sp>
      <p:sp>
        <p:nvSpPr>
          <p:cNvPr id="3" name="Slide Number Placeholder 2">
            <a:extLst>
              <a:ext uri="{FF2B5EF4-FFF2-40B4-BE49-F238E27FC236}">
                <a16:creationId xmlns:a16="http://schemas.microsoft.com/office/drawing/2014/main" id="{B41F8D9C-A475-B4D3-74DB-0824F1F5DD9E}"/>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3A424846-0B56-75FD-0EE0-79D4686FF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12" y="1314995"/>
            <a:ext cx="9782175" cy="4501378"/>
          </a:xfrm>
          <a:prstGeom prst="rect">
            <a:avLst/>
          </a:prstGeom>
        </p:spPr>
      </p:pic>
    </p:spTree>
    <p:extLst>
      <p:ext uri="{BB962C8B-B14F-4D97-AF65-F5344CB8AC3E}">
        <p14:creationId xmlns:p14="http://schemas.microsoft.com/office/powerpoint/2010/main" val="148693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2469-72F4-1A7B-E181-AB498ACA0262}"/>
              </a:ext>
            </a:extLst>
          </p:cNvPr>
          <p:cNvSpPr>
            <a:spLocks noGrp="1"/>
          </p:cNvSpPr>
          <p:nvPr>
            <p:ph type="title"/>
          </p:nvPr>
        </p:nvSpPr>
        <p:spPr>
          <a:xfrm>
            <a:off x="838200" y="18255"/>
            <a:ext cx="10515600" cy="1325563"/>
          </a:xfrm>
        </p:spPr>
        <p:txBody>
          <a:bodyPr/>
          <a:lstStyle/>
          <a:p>
            <a:r>
              <a:rPr lang="en-IN" dirty="0">
                <a:latin typeface="+mn-lt"/>
              </a:rPr>
              <a:t>Machine Learning Workflow</a:t>
            </a:r>
          </a:p>
        </p:txBody>
      </p:sp>
      <p:sp>
        <p:nvSpPr>
          <p:cNvPr id="3" name="Content Placeholder 2">
            <a:extLst>
              <a:ext uri="{FF2B5EF4-FFF2-40B4-BE49-F238E27FC236}">
                <a16:creationId xmlns:a16="http://schemas.microsoft.com/office/drawing/2014/main" id="{B115FB37-A501-5819-A5F7-B339A019B1FE}"/>
              </a:ext>
            </a:extLst>
          </p:cNvPr>
          <p:cNvSpPr>
            <a:spLocks noGrp="1"/>
          </p:cNvSpPr>
          <p:nvPr>
            <p:ph idx="1"/>
          </p:nvPr>
        </p:nvSpPr>
        <p:spPr/>
        <p:txBody>
          <a:bodyPr/>
          <a:lstStyle/>
          <a:p>
            <a:pPr marL="0" indent="0">
              <a:buNone/>
            </a:pPr>
            <a:r>
              <a:rPr lang="en-IN" i="1" dirty="0"/>
              <a:t>We can define the machine learning workflow in 5 stages:</a:t>
            </a:r>
          </a:p>
          <a:p>
            <a:pPr marL="0" indent="0">
              <a:buNone/>
            </a:pPr>
            <a:endParaRPr lang="en-IN" i="1" dirty="0"/>
          </a:p>
          <a:p>
            <a:r>
              <a:rPr lang="en-IN" i="1" dirty="0"/>
              <a:t>Gathering data</a:t>
            </a:r>
          </a:p>
          <a:p>
            <a:r>
              <a:rPr lang="en-IN" i="1" dirty="0"/>
              <a:t>Data pre-processing</a:t>
            </a:r>
          </a:p>
          <a:p>
            <a:r>
              <a:rPr lang="en-IN" i="1" dirty="0"/>
              <a:t>Research the model that will be best for the type of data</a:t>
            </a:r>
          </a:p>
          <a:p>
            <a:r>
              <a:rPr lang="en-IN" i="1" dirty="0"/>
              <a:t>Training and testing the model</a:t>
            </a:r>
          </a:p>
          <a:p>
            <a:r>
              <a:rPr lang="en-IN" i="1" dirty="0"/>
              <a:t>Evaluation</a:t>
            </a:r>
          </a:p>
        </p:txBody>
      </p:sp>
      <p:sp>
        <p:nvSpPr>
          <p:cNvPr id="4" name="Slide Number Placeholder 3">
            <a:extLst>
              <a:ext uri="{FF2B5EF4-FFF2-40B4-BE49-F238E27FC236}">
                <a16:creationId xmlns:a16="http://schemas.microsoft.com/office/drawing/2014/main" id="{4C333505-A915-DA9B-B7DE-8D52E89A605D}"/>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8528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FE30-2ECB-6DE5-D523-889B1E24C628}"/>
              </a:ext>
            </a:extLst>
          </p:cNvPr>
          <p:cNvSpPr>
            <a:spLocks noGrp="1"/>
          </p:cNvSpPr>
          <p:nvPr>
            <p:ph type="title"/>
          </p:nvPr>
        </p:nvSpPr>
        <p:spPr>
          <a:xfrm>
            <a:off x="724988" y="0"/>
            <a:ext cx="10515600" cy="1325563"/>
          </a:xfrm>
        </p:spPr>
        <p:txBody>
          <a:bodyPr>
            <a:normAutofit/>
          </a:bodyPr>
          <a:lstStyle/>
          <a:p>
            <a:r>
              <a:rPr lang="en-IN" dirty="0">
                <a:latin typeface="+mn-lt"/>
              </a:rPr>
              <a:t>Flowchart</a:t>
            </a:r>
          </a:p>
        </p:txBody>
      </p:sp>
      <p:sp>
        <p:nvSpPr>
          <p:cNvPr id="3" name="Slide Number Placeholder 2">
            <a:extLst>
              <a:ext uri="{FF2B5EF4-FFF2-40B4-BE49-F238E27FC236}">
                <a16:creationId xmlns:a16="http://schemas.microsoft.com/office/drawing/2014/main" id="{BFAC2CAA-6CF0-656B-8CB1-D8C8693653B5}"/>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4" name="Rectangle 3">
            <a:extLst>
              <a:ext uri="{FF2B5EF4-FFF2-40B4-BE49-F238E27FC236}">
                <a16:creationId xmlns:a16="http://schemas.microsoft.com/office/drawing/2014/main" id="{1FBF08EF-318C-7796-DF8F-37C6EBE09D51}"/>
              </a:ext>
            </a:extLst>
          </p:cNvPr>
          <p:cNvSpPr/>
          <p:nvPr/>
        </p:nvSpPr>
        <p:spPr>
          <a:xfrm>
            <a:off x="818606" y="1706880"/>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Collection and</a:t>
            </a:r>
          </a:p>
          <a:p>
            <a:pPr algn="ctr"/>
            <a:r>
              <a:rPr lang="en-IN" dirty="0"/>
              <a:t>Pre-Processing</a:t>
            </a:r>
          </a:p>
        </p:txBody>
      </p:sp>
      <p:sp>
        <p:nvSpPr>
          <p:cNvPr id="5" name="Arrow: Right 4">
            <a:extLst>
              <a:ext uri="{FF2B5EF4-FFF2-40B4-BE49-F238E27FC236}">
                <a16:creationId xmlns:a16="http://schemas.microsoft.com/office/drawing/2014/main" id="{7D796248-3EC6-E3C9-462D-E67EFB230156}"/>
              </a:ext>
            </a:extLst>
          </p:cNvPr>
          <p:cNvSpPr/>
          <p:nvPr/>
        </p:nvSpPr>
        <p:spPr>
          <a:xfrm>
            <a:off x="3622765" y="1860804"/>
            <a:ext cx="80989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81DE406-4646-B143-8080-639DA30D6C03}"/>
              </a:ext>
            </a:extLst>
          </p:cNvPr>
          <p:cNvSpPr/>
          <p:nvPr/>
        </p:nvSpPr>
        <p:spPr>
          <a:xfrm>
            <a:off x="8220886" y="3371830"/>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Training and Evaluation</a:t>
            </a:r>
          </a:p>
        </p:txBody>
      </p:sp>
      <p:sp>
        <p:nvSpPr>
          <p:cNvPr id="7" name="Rectangle 6">
            <a:extLst>
              <a:ext uri="{FF2B5EF4-FFF2-40B4-BE49-F238E27FC236}">
                <a16:creationId xmlns:a16="http://schemas.microsoft.com/office/drawing/2014/main" id="{58DB469E-3949-739B-46A5-9B6155D50EF0}"/>
              </a:ext>
            </a:extLst>
          </p:cNvPr>
          <p:cNvSpPr/>
          <p:nvPr/>
        </p:nvSpPr>
        <p:spPr>
          <a:xfrm>
            <a:off x="8220886" y="1706880"/>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Selection</a:t>
            </a:r>
          </a:p>
        </p:txBody>
      </p:sp>
      <p:sp>
        <p:nvSpPr>
          <p:cNvPr id="8" name="Rectangle 7">
            <a:extLst>
              <a:ext uri="{FF2B5EF4-FFF2-40B4-BE49-F238E27FC236}">
                <a16:creationId xmlns:a16="http://schemas.microsoft.com/office/drawing/2014/main" id="{7D278B1E-7FEC-0765-E235-6E870C2E3B71}"/>
              </a:ext>
            </a:extLst>
          </p:cNvPr>
          <p:cNvSpPr/>
          <p:nvPr/>
        </p:nvSpPr>
        <p:spPr>
          <a:xfrm>
            <a:off x="4589401" y="5030126"/>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Interpretability</a:t>
            </a:r>
          </a:p>
        </p:txBody>
      </p:sp>
      <p:sp>
        <p:nvSpPr>
          <p:cNvPr id="9" name="Rectangle 8">
            <a:extLst>
              <a:ext uri="{FF2B5EF4-FFF2-40B4-BE49-F238E27FC236}">
                <a16:creationId xmlns:a16="http://schemas.microsoft.com/office/drawing/2014/main" id="{5358FD57-7F34-04F7-7FAE-B67FE2DB2B0E}"/>
              </a:ext>
            </a:extLst>
          </p:cNvPr>
          <p:cNvSpPr/>
          <p:nvPr/>
        </p:nvSpPr>
        <p:spPr>
          <a:xfrm>
            <a:off x="4511038" y="1706880"/>
            <a:ext cx="2743200"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Selection and Engineering</a:t>
            </a:r>
          </a:p>
        </p:txBody>
      </p:sp>
      <p:sp>
        <p:nvSpPr>
          <p:cNvPr id="10" name="Rectangle 9">
            <a:extLst>
              <a:ext uri="{FF2B5EF4-FFF2-40B4-BE49-F238E27FC236}">
                <a16:creationId xmlns:a16="http://schemas.microsoft.com/office/drawing/2014/main" id="{E30BA535-B0BF-76B2-E1AE-F0D10476B36F}"/>
              </a:ext>
            </a:extLst>
          </p:cNvPr>
          <p:cNvSpPr/>
          <p:nvPr/>
        </p:nvSpPr>
        <p:spPr>
          <a:xfrm>
            <a:off x="8168632" y="5030126"/>
            <a:ext cx="2830291"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Hyperparameter Tuning</a:t>
            </a:r>
          </a:p>
        </p:txBody>
      </p:sp>
      <p:sp>
        <p:nvSpPr>
          <p:cNvPr id="12" name="Arrow: Right 11">
            <a:extLst>
              <a:ext uri="{FF2B5EF4-FFF2-40B4-BE49-F238E27FC236}">
                <a16:creationId xmlns:a16="http://schemas.microsoft.com/office/drawing/2014/main" id="{0A87187B-6A8C-24D4-BC45-894F7A362637}"/>
              </a:ext>
            </a:extLst>
          </p:cNvPr>
          <p:cNvSpPr/>
          <p:nvPr/>
        </p:nvSpPr>
        <p:spPr>
          <a:xfrm>
            <a:off x="7332613" y="1860804"/>
            <a:ext cx="783766"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652373FA-C809-652D-E5DF-DDDB187AD3C4}"/>
              </a:ext>
            </a:extLst>
          </p:cNvPr>
          <p:cNvSpPr/>
          <p:nvPr/>
        </p:nvSpPr>
        <p:spPr>
          <a:xfrm>
            <a:off x="9322521" y="2536028"/>
            <a:ext cx="522514" cy="792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a:extLst>
              <a:ext uri="{FF2B5EF4-FFF2-40B4-BE49-F238E27FC236}">
                <a16:creationId xmlns:a16="http://schemas.microsoft.com/office/drawing/2014/main" id="{635FE029-31CC-3FF7-09D2-6AE3DBC626D9}"/>
              </a:ext>
            </a:extLst>
          </p:cNvPr>
          <p:cNvSpPr/>
          <p:nvPr/>
        </p:nvSpPr>
        <p:spPr>
          <a:xfrm>
            <a:off x="9322521" y="4200978"/>
            <a:ext cx="596542" cy="792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A94D64D7-F5E6-6339-5C62-5AD47E3565CF}"/>
              </a:ext>
            </a:extLst>
          </p:cNvPr>
          <p:cNvSpPr/>
          <p:nvPr/>
        </p:nvSpPr>
        <p:spPr>
          <a:xfrm rot="10800000">
            <a:off x="7350026" y="5184430"/>
            <a:ext cx="783766" cy="484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32F147F-45C9-C09B-8E1E-5A2731825F3E}"/>
              </a:ext>
            </a:extLst>
          </p:cNvPr>
          <p:cNvSpPr/>
          <p:nvPr/>
        </p:nvSpPr>
        <p:spPr>
          <a:xfrm rot="10800000">
            <a:off x="3735954" y="5184430"/>
            <a:ext cx="809898" cy="4842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D2D86B57-89DB-DFD7-4D87-8CCE5BA3081A}"/>
              </a:ext>
            </a:extLst>
          </p:cNvPr>
          <p:cNvSpPr/>
          <p:nvPr/>
        </p:nvSpPr>
        <p:spPr>
          <a:xfrm>
            <a:off x="966620" y="5030126"/>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Deployment and Monitoring</a:t>
            </a:r>
          </a:p>
        </p:txBody>
      </p:sp>
    </p:spTree>
    <p:extLst>
      <p:ext uri="{BB962C8B-B14F-4D97-AF65-F5344CB8AC3E}">
        <p14:creationId xmlns:p14="http://schemas.microsoft.com/office/powerpoint/2010/main" val="56273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28FF-BD8C-AC98-46EB-C50A74D1D4C5}"/>
              </a:ext>
            </a:extLst>
          </p:cNvPr>
          <p:cNvSpPr>
            <a:spLocks noGrp="1"/>
          </p:cNvSpPr>
          <p:nvPr>
            <p:ph type="title"/>
          </p:nvPr>
        </p:nvSpPr>
        <p:spPr>
          <a:xfrm>
            <a:off x="742405" y="136525"/>
            <a:ext cx="10515600" cy="1189038"/>
          </a:xfrm>
        </p:spPr>
        <p:txBody>
          <a:bodyPr>
            <a:normAutofit fontScale="90000"/>
          </a:bodyPr>
          <a:lstStyle/>
          <a:p>
            <a:r>
              <a:rPr lang="en-IN" b="1" dirty="0"/>
              <a:t>Proposed model for prediction and Evaluating outcome</a:t>
            </a:r>
          </a:p>
        </p:txBody>
      </p:sp>
      <p:sp>
        <p:nvSpPr>
          <p:cNvPr id="3" name="Slide Number Placeholder 2">
            <a:extLst>
              <a:ext uri="{FF2B5EF4-FFF2-40B4-BE49-F238E27FC236}">
                <a16:creationId xmlns:a16="http://schemas.microsoft.com/office/drawing/2014/main" id="{168D8626-DA85-CC7C-B89F-BD700335C591}"/>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4">
            <a:extLst>
              <a:ext uri="{FF2B5EF4-FFF2-40B4-BE49-F238E27FC236}">
                <a16:creationId xmlns:a16="http://schemas.microsoft.com/office/drawing/2014/main" id="{37B8DBB0-29C0-F701-04C7-8FC3C6F1FE77}"/>
              </a:ext>
            </a:extLst>
          </p:cNvPr>
          <p:cNvPicPr>
            <a:picLocks noChangeAspect="1"/>
          </p:cNvPicPr>
          <p:nvPr/>
        </p:nvPicPr>
        <p:blipFill>
          <a:blip r:embed="rId2"/>
          <a:stretch>
            <a:fillRect/>
          </a:stretch>
        </p:blipFill>
        <p:spPr>
          <a:xfrm>
            <a:off x="1959429" y="1772794"/>
            <a:ext cx="7811589" cy="4501449"/>
          </a:xfrm>
          <a:prstGeom prst="rect">
            <a:avLst/>
          </a:prstGeom>
        </p:spPr>
      </p:pic>
    </p:spTree>
    <p:extLst>
      <p:ext uri="{BB962C8B-B14F-4D97-AF65-F5344CB8AC3E}">
        <p14:creationId xmlns:p14="http://schemas.microsoft.com/office/powerpoint/2010/main" val="314163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6ECE-F3A2-334F-DCFB-C2C76AE0F027}"/>
              </a:ext>
            </a:extLst>
          </p:cNvPr>
          <p:cNvSpPr>
            <a:spLocks noGrp="1"/>
          </p:cNvSpPr>
          <p:nvPr>
            <p:ph type="title"/>
          </p:nvPr>
        </p:nvSpPr>
        <p:spPr>
          <a:xfrm>
            <a:off x="751115" y="60704"/>
            <a:ext cx="10515600" cy="1325563"/>
          </a:xfrm>
        </p:spPr>
        <p:txBody>
          <a:bodyPr/>
          <a:lstStyle/>
          <a:p>
            <a:r>
              <a:rPr lang="en-IN" b="1" dirty="0"/>
              <a:t>Result Analysis</a:t>
            </a:r>
          </a:p>
        </p:txBody>
      </p:sp>
      <p:sp>
        <p:nvSpPr>
          <p:cNvPr id="3" name="Slide Number Placeholder 2">
            <a:extLst>
              <a:ext uri="{FF2B5EF4-FFF2-40B4-BE49-F238E27FC236}">
                <a16:creationId xmlns:a16="http://schemas.microsoft.com/office/drawing/2014/main" id="{26870BDA-8A4D-F582-54DE-1618A9CCBBCD}"/>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Picture 4">
            <a:extLst>
              <a:ext uri="{FF2B5EF4-FFF2-40B4-BE49-F238E27FC236}">
                <a16:creationId xmlns:a16="http://schemas.microsoft.com/office/drawing/2014/main" id="{E987FC96-7D28-3F26-CEBA-68702F743F66}"/>
              </a:ext>
            </a:extLst>
          </p:cNvPr>
          <p:cNvPicPr>
            <a:picLocks noChangeAspect="1"/>
          </p:cNvPicPr>
          <p:nvPr/>
        </p:nvPicPr>
        <p:blipFill>
          <a:blip r:embed="rId2"/>
          <a:stretch>
            <a:fillRect/>
          </a:stretch>
        </p:blipFill>
        <p:spPr>
          <a:xfrm>
            <a:off x="838200" y="2281646"/>
            <a:ext cx="9977846" cy="4189899"/>
          </a:xfrm>
          <a:prstGeom prst="rect">
            <a:avLst/>
          </a:prstGeom>
        </p:spPr>
      </p:pic>
      <p:sp>
        <p:nvSpPr>
          <p:cNvPr id="6" name="TextBox 5">
            <a:extLst>
              <a:ext uri="{FF2B5EF4-FFF2-40B4-BE49-F238E27FC236}">
                <a16:creationId xmlns:a16="http://schemas.microsoft.com/office/drawing/2014/main" id="{6B13CF44-294C-2A69-6901-856B6760069A}"/>
              </a:ext>
            </a:extLst>
          </p:cNvPr>
          <p:cNvSpPr txBox="1"/>
          <p:nvPr/>
        </p:nvSpPr>
        <p:spPr>
          <a:xfrm>
            <a:off x="975360" y="1210491"/>
            <a:ext cx="9977846" cy="830997"/>
          </a:xfrm>
          <a:prstGeom prst="rect">
            <a:avLst/>
          </a:prstGeom>
          <a:noFill/>
        </p:spPr>
        <p:txBody>
          <a:bodyPr wrap="square" rtlCol="0">
            <a:spAutoFit/>
          </a:bodyPr>
          <a:lstStyle/>
          <a:p>
            <a:r>
              <a:rPr lang="en-US" sz="2400" dirty="0"/>
              <a:t>For:10 Folds Cross Validation and 5 Folds Cross Validation -PCA Applied for Number of Components to be 6, 7 and 8 on all algorithms.</a:t>
            </a:r>
            <a:endParaRPr lang="en-IN" sz="2400" dirty="0"/>
          </a:p>
        </p:txBody>
      </p:sp>
    </p:spTree>
    <p:extLst>
      <p:ext uri="{BB962C8B-B14F-4D97-AF65-F5344CB8AC3E}">
        <p14:creationId xmlns:p14="http://schemas.microsoft.com/office/powerpoint/2010/main" val="138029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9AA0BE-0CAC-1C56-7DB3-800D4D63D740}"/>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3" name="TextBox 2">
            <a:extLst>
              <a:ext uri="{FF2B5EF4-FFF2-40B4-BE49-F238E27FC236}">
                <a16:creationId xmlns:a16="http://schemas.microsoft.com/office/drawing/2014/main" id="{3ED212E0-39A9-7AD1-3FBE-B3D6A9EB1A3C}"/>
              </a:ext>
            </a:extLst>
          </p:cNvPr>
          <p:cNvSpPr txBox="1"/>
          <p:nvPr/>
        </p:nvSpPr>
        <p:spPr>
          <a:xfrm>
            <a:off x="714104" y="1093371"/>
            <a:ext cx="11190514"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We can see that bagged trees when applied with 5 fold cross validation with 8 principal components gives us the best accuracy of 93.7% and with10 folds, gives 92.7% accuracy.</a:t>
            </a:r>
          </a:p>
          <a:p>
            <a:endParaRPr lang="en-US" sz="2400" dirty="0"/>
          </a:p>
          <a:p>
            <a:pPr marL="285750" indent="-285750">
              <a:buFont typeface="Arial" panose="020B0604020202020204" pitchFamily="34" charset="0"/>
              <a:buChar char="•"/>
            </a:pPr>
            <a:r>
              <a:rPr lang="en-US" sz="2400" dirty="0"/>
              <a:t>The reason behind this result is, when bagging with decision trees, we are less concerned about individual trees overfitting the training data.</a:t>
            </a:r>
          </a:p>
          <a:p>
            <a:endParaRPr lang="en-US" sz="2400" dirty="0"/>
          </a:p>
          <a:p>
            <a:pPr marL="285750" indent="-285750">
              <a:buFont typeface="Arial" panose="020B0604020202020204" pitchFamily="34" charset="0"/>
              <a:buChar char="•"/>
            </a:pPr>
            <a:r>
              <a:rPr lang="en-US" sz="2400" dirty="0"/>
              <a:t>For this reason and for efficiency, the individual decision trees are grown deep (e.g. few training samples at each leaf-node of the tree) and the trees are not pruned.</a:t>
            </a:r>
          </a:p>
          <a:p>
            <a:endParaRPr lang="en-US" sz="2400" dirty="0"/>
          </a:p>
          <a:p>
            <a:pPr marL="285750" indent="-285750">
              <a:buFont typeface="Arial" panose="020B0604020202020204" pitchFamily="34" charset="0"/>
              <a:buChar char="•"/>
            </a:pPr>
            <a:r>
              <a:rPr lang="en-US" sz="2400" dirty="0"/>
              <a:t>These trees will have both, high variance and low bias.</a:t>
            </a:r>
          </a:p>
          <a:p>
            <a:endParaRPr lang="en-US" sz="2400" dirty="0"/>
          </a:p>
          <a:p>
            <a:pPr marL="285750" indent="-285750">
              <a:buFont typeface="Arial" panose="020B0604020202020204" pitchFamily="34" charset="0"/>
              <a:buChar char="•"/>
            </a:pPr>
            <a:r>
              <a:rPr lang="en-US" sz="2400" dirty="0"/>
              <a:t>These are important characteristics of sub-models when combining predictions using bagging.</a:t>
            </a:r>
            <a:endParaRPr lang="en-IN" sz="2400" dirty="0"/>
          </a:p>
        </p:txBody>
      </p:sp>
    </p:spTree>
    <p:extLst>
      <p:ext uri="{BB962C8B-B14F-4D97-AF65-F5344CB8AC3E}">
        <p14:creationId xmlns:p14="http://schemas.microsoft.com/office/powerpoint/2010/main" val="250921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0"/>
            <a:ext cx="10515600" cy="1325563"/>
          </a:xfrm>
        </p:spPr>
        <p:txBody>
          <a:bodyPr/>
          <a:lstStyle/>
          <a:p>
            <a:r>
              <a:rPr lang="en-US" dirty="0"/>
              <a:t>Conclusion</a:t>
            </a:r>
          </a:p>
        </p:txBody>
      </p:sp>
      <p:sp>
        <p:nvSpPr>
          <p:cNvPr id="3" name="Content Placeholder 2"/>
          <p:cNvSpPr>
            <a:spLocks noGrp="1"/>
          </p:cNvSpPr>
          <p:nvPr>
            <p:ph idx="1"/>
          </p:nvPr>
        </p:nvSpPr>
        <p:spPr>
          <a:xfrm>
            <a:off x="838200" y="1325563"/>
            <a:ext cx="10515600" cy="5179740"/>
          </a:xfrm>
        </p:spPr>
        <p:txBody>
          <a:bodyPr>
            <a:normAutofit/>
          </a:bodyPr>
          <a:lstStyle/>
          <a:p>
            <a:r>
              <a:rPr lang="en-US" sz="2400" i="1" dirty="0"/>
              <a:t>In this paper machine learning methods are used for the prediction of Diabetic Retinopathy in patients, using their health records of diabetes. </a:t>
            </a:r>
          </a:p>
          <a:p>
            <a:r>
              <a:rPr lang="en-US" sz="2400" i="1" dirty="0"/>
              <a:t>These health records were organized in a structured way by eliminating noisy data. With the help of machine learning algorithms, knowledge is extracted from these records in the form of numerical values for the prediction of DR. Then four types of machine learning models were used to find out the results.</a:t>
            </a:r>
          </a:p>
          <a:p>
            <a:r>
              <a:rPr lang="en-US" sz="2400" i="1" dirty="0"/>
              <a:t>To find out the best parameters for our prediction model and overfitting, two types of validation are applied: Cross Validation and Hold-out validation on our dataset. In this paper, records of 300 patients form our experimental dataset.</a:t>
            </a:r>
          </a:p>
          <a:p>
            <a:r>
              <a:rPr lang="en-US" sz="2400" i="1" dirty="0"/>
              <a:t>In our case, 10 folds and 5 folds cross validations are used. Also, for hold-out validation, we have applied 10% and 20% hold out. Along with this, to improve the algorithmic performance, Principal Component Analysis (PCA) with 6, 7 and 8 principal components has also been tested.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US" sz="2400" i="1" dirty="0"/>
              <a:t>The future scope of involves leveraging advanced research and technology, expanding community outreach, emphasizing preventive health strategies, fostering global collaboration, and investing in research and education initiatives.</a:t>
            </a:r>
          </a:p>
          <a:p>
            <a:pPr marL="0" indent="0">
              <a:buNone/>
            </a:pPr>
            <a:r>
              <a:rPr lang="en-US" sz="2400" i="1" dirty="0"/>
              <a:t> </a:t>
            </a:r>
          </a:p>
          <a:p>
            <a:r>
              <a:rPr lang="en-US" sz="2400" i="1" dirty="0"/>
              <a:t>By embracing these opportunities, we can enhance diabetes prevention, management, and global health outcomes, paving the way for a future where diabetes is better understood, effectively managed, and ultimately prevented.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95242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720C-ACEF-8B1F-9048-4068F23510E3}"/>
              </a:ext>
            </a:extLst>
          </p:cNvPr>
          <p:cNvSpPr>
            <a:spLocks noGrp="1"/>
          </p:cNvSpPr>
          <p:nvPr>
            <p:ph type="title"/>
          </p:nvPr>
        </p:nvSpPr>
        <p:spPr/>
        <p:txBody>
          <a:bodyPr/>
          <a:lstStyle/>
          <a:p>
            <a:r>
              <a:rPr lang="en-US" b="1" dirty="0"/>
              <a:t>Result</a:t>
            </a:r>
            <a:endParaRPr lang="en-IN" b="1" dirty="0"/>
          </a:p>
        </p:txBody>
      </p:sp>
      <p:pic>
        <p:nvPicPr>
          <p:cNvPr id="8" name="Content Placeholder 7">
            <a:extLst>
              <a:ext uri="{FF2B5EF4-FFF2-40B4-BE49-F238E27FC236}">
                <a16:creationId xmlns:a16="http://schemas.microsoft.com/office/drawing/2014/main" id="{CB524CF7-ACB0-08A0-0C61-B59C991A13CE}"/>
              </a:ext>
            </a:extLst>
          </p:cNvPr>
          <p:cNvPicPr>
            <a:picLocks noGrp="1" noChangeAspect="1"/>
          </p:cNvPicPr>
          <p:nvPr>
            <p:ph idx="1"/>
          </p:nvPr>
        </p:nvPicPr>
        <p:blipFill>
          <a:blip r:embed="rId2"/>
          <a:stretch>
            <a:fillRect/>
          </a:stretch>
        </p:blipFill>
        <p:spPr>
          <a:xfrm>
            <a:off x="2812413" y="1825625"/>
            <a:ext cx="6567173" cy="4351338"/>
          </a:xfrm>
        </p:spPr>
      </p:pic>
      <p:sp>
        <p:nvSpPr>
          <p:cNvPr id="4" name="Slide Number Placeholder 3">
            <a:extLst>
              <a:ext uri="{FF2B5EF4-FFF2-40B4-BE49-F238E27FC236}">
                <a16:creationId xmlns:a16="http://schemas.microsoft.com/office/drawing/2014/main" id="{C8235EE0-944B-0486-B81A-3C4CCD13172E}"/>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51835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lgn="l">
              <a:buFont typeface="+mj-lt"/>
              <a:buAutoNum type="arabicPeriod"/>
            </a:pPr>
            <a:r>
              <a:rPr lang="en-US" sz="2400" b="0" i="1" dirty="0">
                <a:effectLst/>
              </a:rPr>
              <a:t>Medical journals like JAMA, The Lancet, and Diabetes Care.</a:t>
            </a:r>
            <a:r>
              <a:rPr lang="en-US" sz="2400" i="1" dirty="0"/>
              <a:t> </a:t>
            </a:r>
            <a:endParaRPr lang="en-US" sz="2400" b="0" i="1" dirty="0">
              <a:effectLst/>
            </a:endParaRPr>
          </a:p>
          <a:p>
            <a:pPr algn="l">
              <a:buFont typeface="+mj-lt"/>
              <a:buAutoNum type="arabicPeriod"/>
            </a:pPr>
            <a:r>
              <a:rPr lang="en-US" sz="2400" b="0" i="1" dirty="0">
                <a:effectLst/>
              </a:rPr>
              <a:t>studocu.com/in/document/</a:t>
            </a:r>
            <a:r>
              <a:rPr lang="en-US" sz="2400" b="0" i="1" dirty="0" err="1">
                <a:effectLst/>
              </a:rPr>
              <a:t>indraprastha</a:t>
            </a:r>
            <a:r>
              <a:rPr lang="en-US" sz="2400" b="0" i="1" dirty="0">
                <a:effectLst/>
              </a:rPr>
              <a:t>-institute-of-information-technology-</a:t>
            </a:r>
            <a:r>
              <a:rPr lang="en-US" sz="2400" b="0" i="1" dirty="0" err="1">
                <a:effectLst/>
              </a:rPr>
              <a:t>delhi</a:t>
            </a:r>
            <a:r>
              <a:rPr lang="en-US" sz="2400" b="0" i="1" dirty="0">
                <a:effectLst/>
              </a:rPr>
              <a:t>/computer-sciences-and-applied-mathematics/</a:t>
            </a:r>
            <a:r>
              <a:rPr lang="en-US" sz="2400" b="0" i="1" dirty="0" err="1">
                <a:effectLst/>
              </a:rPr>
              <a:t>projectreport</a:t>
            </a:r>
            <a:r>
              <a:rPr lang="en-US" sz="2400" b="0" i="1" dirty="0">
                <a:effectLst/>
              </a:rPr>
              <a:t>-diabetes-prediction/30748724</a:t>
            </a:r>
          </a:p>
          <a:p>
            <a:pPr algn="l">
              <a:buFont typeface="+mj-lt"/>
              <a:buAutoNum type="arabicPeriod"/>
            </a:pPr>
            <a:r>
              <a:rPr lang="en-US" sz="2400" b="0" i="1" dirty="0">
                <a:effectLst/>
              </a:rPr>
              <a:t>Academic institutions with research departments focusing on diabetes, such as the American Diabetes Association (ADA).</a:t>
            </a:r>
          </a:p>
          <a:p>
            <a:pPr algn="l">
              <a:buFont typeface="+mj-lt"/>
              <a:buAutoNum type="arabicPeriod"/>
            </a:pPr>
            <a:r>
              <a:rPr lang="en-US" sz="2400" b="0" i="1" dirty="0">
                <a:effectLst/>
              </a:rPr>
              <a:t>Books authored by respected experts in the field of endocrinology and diabetes management.</a:t>
            </a:r>
          </a:p>
          <a:p>
            <a:pPr algn="l">
              <a:buFont typeface="+mj-lt"/>
              <a:buAutoNum type="arabicPeriod"/>
            </a:pPr>
            <a:r>
              <a:rPr lang="en-US" sz="2400" b="0" i="1" dirty="0">
                <a:effectLst/>
              </a:rPr>
              <a:t>Online resources like Mayo Clinic, WebMD, and Medscape, ensuring they are peer-reviewed and evidence-based.</a:t>
            </a:r>
          </a:p>
          <a:p>
            <a:endParaRPr lang="en-US" sz="2400"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8"/>
            <a:ext cx="10515600" cy="976206"/>
          </a:xfrm>
        </p:spPr>
        <p:txBody>
          <a:bodyPr>
            <a:normAutofit/>
          </a:bodyPr>
          <a:lstStyle/>
          <a:p>
            <a:r>
              <a:rPr lang="en-US" sz="3300" dirty="0">
                <a:latin typeface="+mn-lt"/>
                <a:cs typeface="Times New Roman"/>
              </a:rPr>
              <a:t>Why Opted this project?</a:t>
            </a:r>
          </a:p>
        </p:txBody>
      </p:sp>
      <p:sp>
        <p:nvSpPr>
          <p:cNvPr id="3" name="Content Placeholder 2"/>
          <p:cNvSpPr>
            <a:spLocks noGrp="1"/>
          </p:cNvSpPr>
          <p:nvPr>
            <p:ph idx="1"/>
          </p:nvPr>
        </p:nvSpPr>
        <p:spPr>
          <a:xfrm>
            <a:off x="664029" y="1319507"/>
            <a:ext cx="6694714" cy="5219405"/>
          </a:xfrm>
        </p:spPr>
        <p:txBody>
          <a:bodyPr>
            <a:noAutofit/>
          </a:bodyPr>
          <a:lstStyle/>
          <a:p>
            <a:r>
              <a:rPr lang="en-US" sz="2200" b="0" i="1" dirty="0">
                <a:effectLst/>
              </a:rPr>
              <a:t>Opting for a project on Understanding Diabetes Health Indicators is imperative due to its significant societal impact. Diabetes affects millions worldwide, with rising prevalence rates. </a:t>
            </a:r>
          </a:p>
          <a:p>
            <a:pPr marL="0" indent="0">
              <a:buNone/>
            </a:pPr>
            <a:endParaRPr lang="en-US" sz="2200" b="0" i="1" dirty="0">
              <a:effectLst/>
            </a:endParaRPr>
          </a:p>
          <a:p>
            <a:r>
              <a:rPr lang="en-US" sz="2200" b="0" i="1" dirty="0">
                <a:effectLst/>
              </a:rPr>
              <a:t>Understanding its types and indicators enables proactive health management and prevention strategies.</a:t>
            </a:r>
          </a:p>
          <a:p>
            <a:pPr marL="0" indent="0">
              <a:buNone/>
            </a:pPr>
            <a:endParaRPr lang="en-US" sz="2200" b="0" i="1" dirty="0">
              <a:effectLst/>
            </a:endParaRPr>
          </a:p>
          <a:p>
            <a:r>
              <a:rPr lang="en-US" sz="2200" b="0" i="1" dirty="0">
                <a:effectLst/>
              </a:rPr>
              <a:t>Moreover, educating individuals about diabetes fosters early detection, better management, and reduced complications.</a:t>
            </a:r>
          </a:p>
          <a:p>
            <a:pPr marL="0" indent="0">
              <a:buNone/>
            </a:pPr>
            <a:r>
              <a:rPr lang="en-US" sz="2200" b="0" i="1" dirty="0">
                <a:effectLst/>
              </a:rPr>
              <a:t> </a:t>
            </a:r>
          </a:p>
          <a:p>
            <a:r>
              <a:rPr lang="en-US" sz="2200" b="0" i="1" dirty="0">
                <a:effectLst/>
              </a:rPr>
              <a:t>By addressing this crucial health concern, we contribute to enhancing public health outcomes and quality of life.</a:t>
            </a:r>
            <a:endParaRPr lang="en-US" sz="2200" i="1" dirty="0"/>
          </a:p>
          <a:p>
            <a:endParaRPr lang="en-US" sz="2200"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1026" name="Picture 2" descr="Diabetes Health Indicators Dataset">
            <a:extLst>
              <a:ext uri="{FF2B5EF4-FFF2-40B4-BE49-F238E27FC236}">
                <a16:creationId xmlns:a16="http://schemas.microsoft.com/office/drawing/2014/main" id="{415FE849-5527-48D4-964F-3083547B31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6755" y="17145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a:latin typeface="+mn-lt"/>
              </a:rPr>
              <a:t>Introduction</a:t>
            </a:r>
          </a:p>
        </p:txBody>
      </p:sp>
      <p:sp>
        <p:nvSpPr>
          <p:cNvPr id="3" name="Content Placeholder 2"/>
          <p:cNvSpPr>
            <a:spLocks noGrp="1"/>
          </p:cNvSpPr>
          <p:nvPr>
            <p:ph idx="1"/>
          </p:nvPr>
        </p:nvSpPr>
        <p:spPr>
          <a:xfrm>
            <a:off x="838200" y="1189898"/>
            <a:ext cx="6564086" cy="5097689"/>
          </a:xfrm>
        </p:spPr>
        <p:txBody>
          <a:bodyPr>
            <a:noAutofit/>
          </a:bodyPr>
          <a:lstStyle/>
          <a:p>
            <a:r>
              <a:rPr lang="en-US" sz="2200" b="0" i="1" dirty="0">
                <a:effectLst/>
              </a:rPr>
              <a:t>Diabetes is a chronic health condition characterized by the body's inability to effectively convert food into energy. </a:t>
            </a:r>
          </a:p>
          <a:p>
            <a:pPr marL="0" indent="0">
              <a:buNone/>
            </a:pPr>
            <a:endParaRPr lang="en-US" sz="2200" b="0" i="1" dirty="0">
              <a:effectLst/>
            </a:endParaRPr>
          </a:p>
          <a:p>
            <a:r>
              <a:rPr lang="en-US" sz="2200" i="1" dirty="0"/>
              <a:t>It occurs when pancreas creates insulin in excess or unable to create insulin to meet the requirements.</a:t>
            </a:r>
          </a:p>
          <a:p>
            <a:pPr marL="0" indent="0">
              <a:buNone/>
            </a:pPr>
            <a:endParaRPr lang="en-US" sz="2200" i="1" dirty="0"/>
          </a:p>
          <a:p>
            <a:r>
              <a:rPr lang="en-US" sz="2200" b="0" i="1" dirty="0">
                <a:effectLst/>
              </a:rPr>
              <a:t>In such cases body becomes deficit of insulin and diabetes occurs.</a:t>
            </a:r>
          </a:p>
          <a:p>
            <a:pPr marL="0" indent="0">
              <a:buNone/>
            </a:pPr>
            <a:endParaRPr lang="en-US" sz="2200" b="0" i="1" dirty="0">
              <a:effectLst/>
            </a:endParaRPr>
          </a:p>
          <a:p>
            <a:r>
              <a:rPr lang="en-US" sz="2200" b="0" i="1" dirty="0">
                <a:effectLst/>
              </a:rPr>
              <a:t>It results from either insufficient insulin production or the body's inability to use insulin properly.</a:t>
            </a:r>
          </a:p>
          <a:p>
            <a:pPr marL="0" indent="0">
              <a:buNone/>
            </a:pPr>
            <a:endParaRPr lang="en-US" sz="2200" b="0" i="1" dirty="0">
              <a:effectLst/>
            </a:endParaRPr>
          </a:p>
          <a:p>
            <a:r>
              <a:rPr lang="en-US" sz="2200" i="1" dirty="0"/>
              <a:t>Diabetes are divided into different types.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2050" name="Picture 2" descr="What Is Diabetes? - NIDDK">
            <a:extLst>
              <a:ext uri="{FF2B5EF4-FFF2-40B4-BE49-F238E27FC236}">
                <a16:creationId xmlns:a16="http://schemas.microsoft.com/office/drawing/2014/main" id="{DB2BB277-AFBC-B41E-C79D-099F07E5E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61" y="1706880"/>
            <a:ext cx="3944982" cy="296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a:latin typeface="+mn-lt"/>
              </a:rPr>
              <a:t>Types of Diabetes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4098" name="Picture 2" descr="Classification of diabetes mellitus. | Download Scientific Diagram">
            <a:extLst>
              <a:ext uri="{FF2B5EF4-FFF2-40B4-BE49-F238E27FC236}">
                <a16:creationId xmlns:a16="http://schemas.microsoft.com/office/drawing/2014/main" id="{73FB2B3F-3070-8BB2-59F7-D89A4EA38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343817"/>
            <a:ext cx="10162903" cy="449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27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Objective</a:t>
            </a:r>
          </a:p>
        </p:txBody>
      </p:sp>
      <p:sp>
        <p:nvSpPr>
          <p:cNvPr id="3" name="Content Placeholder 2"/>
          <p:cNvSpPr>
            <a:spLocks noGrp="1"/>
          </p:cNvSpPr>
          <p:nvPr>
            <p:ph idx="1"/>
          </p:nvPr>
        </p:nvSpPr>
        <p:spPr>
          <a:xfrm>
            <a:off x="838200" y="1825625"/>
            <a:ext cx="10927080" cy="4351338"/>
          </a:xfrm>
        </p:spPr>
        <p:txBody>
          <a:bodyPr>
            <a:normAutofit/>
          </a:bodyPr>
          <a:lstStyle/>
          <a:p>
            <a:r>
              <a:rPr lang="en-US" sz="2200" b="0" i="1" dirty="0">
                <a:effectLst/>
              </a:rPr>
              <a:t>In this project, </a:t>
            </a:r>
            <a:r>
              <a:rPr lang="en-US" sz="2200" i="1" dirty="0"/>
              <a:t>the</a:t>
            </a:r>
            <a:r>
              <a:rPr lang="en-US" sz="2200" b="0" i="1" dirty="0">
                <a:effectLst/>
              </a:rPr>
              <a:t> objective is to predict whether the patient has diabetes or not based on various features like Glucose level, Insulin, Age, BMI. </a:t>
            </a:r>
            <a:r>
              <a:rPr lang="en-US" sz="2200" i="1" dirty="0"/>
              <a:t>W</a:t>
            </a:r>
            <a:r>
              <a:rPr lang="en-US" sz="2200" b="0" i="1" dirty="0">
                <a:effectLst/>
              </a:rPr>
              <a:t>ill perform all the steps from Data gathering to Model deployment. </a:t>
            </a:r>
          </a:p>
          <a:p>
            <a:endParaRPr lang="en-US" sz="2200" i="1" dirty="0"/>
          </a:p>
          <a:p>
            <a:r>
              <a:rPr lang="en-US" sz="2200" b="0" i="1" dirty="0">
                <a:effectLst/>
              </a:rPr>
              <a:t>During Model evaluation, compared various machine learning algorithms on the basis of accuracy score metric and find the best one. Then created a web app using Flask which is a python micro framework.</a:t>
            </a:r>
          </a:p>
          <a:p>
            <a:pPr marL="0" indent="0">
              <a:buNone/>
            </a:pPr>
            <a:endParaRPr lang="en-US" sz="2200" b="0" i="1" dirty="0">
              <a:effectLst/>
            </a:endParaRPr>
          </a:p>
          <a:p>
            <a:r>
              <a:rPr lang="en-US" sz="2200" i="1" dirty="0"/>
              <a:t>T</a:t>
            </a:r>
            <a:r>
              <a:rPr lang="en-US" sz="2200" b="0" i="1" dirty="0">
                <a:effectLst/>
              </a:rPr>
              <a:t>he goal is to promote early detection, effective management, and prevention of diabetes-related complications, leading to improved health outcomes for individuals and communities.</a:t>
            </a:r>
          </a:p>
          <a:p>
            <a:endParaRPr lang="en-US" sz="2200"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8" name="Rectangle 2">
            <a:extLst>
              <a:ext uri="{FF2B5EF4-FFF2-40B4-BE49-F238E27FC236}">
                <a16:creationId xmlns:a16="http://schemas.microsoft.com/office/drawing/2014/main" id="{7F5C8DE3-6463-5BB0-3FE3-6FD31551499F}"/>
              </a:ext>
            </a:extLst>
          </p:cNvPr>
          <p:cNvSpPr>
            <a:spLocks noChangeArrowheads="1"/>
          </p:cNvSpPr>
          <p:nvPr/>
        </p:nvSpPr>
        <p:spPr bwMode="auto">
          <a:xfrm>
            <a:off x="0" y="0"/>
            <a:ext cx="12255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58EE0-40D3-CA8F-1A36-46D3A0BCA882}"/>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4" name="Picture 3">
            <a:extLst>
              <a:ext uri="{FF2B5EF4-FFF2-40B4-BE49-F238E27FC236}">
                <a16:creationId xmlns:a16="http://schemas.microsoft.com/office/drawing/2014/main" id="{31321436-D1E5-C5E8-66AD-4FD95FB17FD6}"/>
              </a:ext>
            </a:extLst>
          </p:cNvPr>
          <p:cNvPicPr>
            <a:picLocks noChangeAspect="1"/>
          </p:cNvPicPr>
          <p:nvPr/>
        </p:nvPicPr>
        <p:blipFill>
          <a:blip r:embed="rId2"/>
          <a:stretch>
            <a:fillRect/>
          </a:stretch>
        </p:blipFill>
        <p:spPr>
          <a:xfrm>
            <a:off x="0" y="0"/>
            <a:ext cx="12122331" cy="6857999"/>
          </a:xfrm>
          <a:prstGeom prst="rect">
            <a:avLst/>
          </a:prstGeom>
        </p:spPr>
      </p:pic>
    </p:spTree>
    <p:extLst>
      <p:ext uri="{BB962C8B-B14F-4D97-AF65-F5344CB8AC3E}">
        <p14:creationId xmlns:p14="http://schemas.microsoft.com/office/powerpoint/2010/main" val="325676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73CA9C-45EC-F152-1373-8CF815304B16}"/>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4" name="Picture 3">
            <a:extLst>
              <a:ext uri="{FF2B5EF4-FFF2-40B4-BE49-F238E27FC236}">
                <a16:creationId xmlns:a16="http://schemas.microsoft.com/office/drawing/2014/main" id="{EAE198C8-AC05-354A-FF00-5F98569CCA45}"/>
              </a:ext>
            </a:extLst>
          </p:cNvPr>
          <p:cNvPicPr>
            <a:picLocks noChangeAspect="1"/>
          </p:cNvPicPr>
          <p:nvPr/>
        </p:nvPicPr>
        <p:blipFill>
          <a:blip r:embed="rId2"/>
          <a:stretch>
            <a:fillRect/>
          </a:stretch>
        </p:blipFill>
        <p:spPr>
          <a:xfrm>
            <a:off x="783771" y="1341120"/>
            <a:ext cx="10859589" cy="5516880"/>
          </a:xfrm>
          <a:prstGeom prst="rect">
            <a:avLst/>
          </a:prstGeom>
        </p:spPr>
      </p:pic>
      <p:pic>
        <p:nvPicPr>
          <p:cNvPr id="6" name="Picture 5">
            <a:extLst>
              <a:ext uri="{FF2B5EF4-FFF2-40B4-BE49-F238E27FC236}">
                <a16:creationId xmlns:a16="http://schemas.microsoft.com/office/drawing/2014/main" id="{4BA9A699-49AF-2550-DF24-181D25C91FE2}"/>
              </a:ext>
            </a:extLst>
          </p:cNvPr>
          <p:cNvPicPr>
            <a:picLocks noChangeAspect="1"/>
          </p:cNvPicPr>
          <p:nvPr/>
        </p:nvPicPr>
        <p:blipFill>
          <a:blip r:embed="rId3"/>
          <a:stretch>
            <a:fillRect/>
          </a:stretch>
        </p:blipFill>
        <p:spPr>
          <a:xfrm>
            <a:off x="783771" y="0"/>
            <a:ext cx="10859589" cy="1480457"/>
          </a:xfrm>
          <a:prstGeom prst="rect">
            <a:avLst/>
          </a:prstGeom>
        </p:spPr>
      </p:pic>
    </p:spTree>
    <p:extLst>
      <p:ext uri="{BB962C8B-B14F-4D97-AF65-F5344CB8AC3E}">
        <p14:creationId xmlns:p14="http://schemas.microsoft.com/office/powerpoint/2010/main" val="295439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81DC-4143-9BCF-6C5B-72D529503A86}"/>
              </a:ext>
            </a:extLst>
          </p:cNvPr>
          <p:cNvSpPr>
            <a:spLocks noGrp="1"/>
          </p:cNvSpPr>
          <p:nvPr>
            <p:ph type="title"/>
          </p:nvPr>
        </p:nvSpPr>
        <p:spPr>
          <a:xfrm>
            <a:off x="759823" y="0"/>
            <a:ext cx="10515600" cy="1325563"/>
          </a:xfrm>
        </p:spPr>
        <p:txBody>
          <a:bodyPr/>
          <a:lstStyle/>
          <a:p>
            <a:r>
              <a:rPr lang="en-US" dirty="0">
                <a:latin typeface="+mn-lt"/>
              </a:rPr>
              <a:t>Methodology</a:t>
            </a:r>
            <a:endParaRPr lang="en-IN" dirty="0"/>
          </a:p>
        </p:txBody>
      </p:sp>
      <p:sp>
        <p:nvSpPr>
          <p:cNvPr id="3" name="Slide Number Placeholder 2">
            <a:extLst>
              <a:ext uri="{FF2B5EF4-FFF2-40B4-BE49-F238E27FC236}">
                <a16:creationId xmlns:a16="http://schemas.microsoft.com/office/drawing/2014/main" id="{F4D24316-FB45-30B5-DB45-8B01808C7706}"/>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4">
            <a:extLst>
              <a:ext uri="{FF2B5EF4-FFF2-40B4-BE49-F238E27FC236}">
                <a16:creationId xmlns:a16="http://schemas.microsoft.com/office/drawing/2014/main" id="{B8C085D4-AB2C-8995-2C9A-DE5E7B30FA9C}"/>
              </a:ext>
            </a:extLst>
          </p:cNvPr>
          <p:cNvPicPr>
            <a:picLocks noChangeAspect="1"/>
          </p:cNvPicPr>
          <p:nvPr/>
        </p:nvPicPr>
        <p:blipFill>
          <a:blip r:embed="rId2"/>
          <a:stretch>
            <a:fillRect/>
          </a:stretch>
        </p:blipFill>
        <p:spPr>
          <a:xfrm>
            <a:off x="751114" y="1325563"/>
            <a:ext cx="10361023" cy="5030787"/>
          </a:xfrm>
          <a:prstGeom prst="rect">
            <a:avLst/>
          </a:prstGeom>
        </p:spPr>
      </p:pic>
    </p:spTree>
    <p:extLst>
      <p:ext uri="{BB962C8B-B14F-4D97-AF65-F5344CB8AC3E}">
        <p14:creationId xmlns:p14="http://schemas.microsoft.com/office/powerpoint/2010/main" val="238379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8255"/>
            <a:ext cx="10515600" cy="1325563"/>
          </a:xfrm>
        </p:spPr>
        <p:txBody>
          <a:bodyPr/>
          <a:lstStyle/>
          <a:p>
            <a:r>
              <a:rPr lang="en-US" dirty="0">
                <a:latin typeface="+mn-lt"/>
              </a:rPr>
              <a:t>Methodology</a:t>
            </a:r>
          </a:p>
        </p:txBody>
      </p:sp>
      <p:sp>
        <p:nvSpPr>
          <p:cNvPr id="3" name="Content Placeholder 2"/>
          <p:cNvSpPr>
            <a:spLocks noGrp="1"/>
          </p:cNvSpPr>
          <p:nvPr>
            <p:ph idx="1"/>
          </p:nvPr>
        </p:nvSpPr>
        <p:spPr>
          <a:xfrm>
            <a:off x="648788" y="1343818"/>
            <a:ext cx="10994572" cy="5283405"/>
          </a:xfrm>
        </p:spPr>
        <p:txBody>
          <a:bodyPr>
            <a:normAutofit/>
          </a:bodyPr>
          <a:lstStyle/>
          <a:p>
            <a:r>
              <a:rPr lang="en-US" sz="2200" i="1" dirty="0"/>
              <a:t>The methodology for the diabetes prediction project involves data collection from reliable sources, including medical records and lifestyle factors. Preprocessing includes data cleaning and feature selection. </a:t>
            </a:r>
          </a:p>
          <a:p>
            <a:pPr marL="0" indent="0">
              <a:buNone/>
            </a:pPr>
            <a:endParaRPr lang="en-US" sz="2200" i="1" dirty="0"/>
          </a:p>
          <a:p>
            <a:r>
              <a:rPr lang="en-US" sz="2200" i="1" dirty="0"/>
              <a:t>Model selection involves comparing algorithms like logistic regression, decision trees, and neural networks. </a:t>
            </a:r>
          </a:p>
          <a:p>
            <a:pPr marL="0" indent="0">
              <a:buNone/>
            </a:pPr>
            <a:endParaRPr lang="en-US" sz="2200" i="1" dirty="0"/>
          </a:p>
          <a:p>
            <a:r>
              <a:rPr lang="en-US" sz="2200" i="1" dirty="0"/>
              <a:t>Evaluation metrics such as accuracy, precision, recall, and F1 score are used for model performance assessment. </a:t>
            </a:r>
          </a:p>
          <a:p>
            <a:pPr marL="0" indent="0">
              <a:buNone/>
            </a:pPr>
            <a:endParaRPr lang="en-US" sz="2200" i="1" dirty="0"/>
          </a:p>
          <a:p>
            <a:r>
              <a:rPr lang="en-US" sz="2200" i="1" dirty="0"/>
              <a:t>Finally, the model undergoes validation and fine-tuning for optimal predictive accuracy.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6300</TotalTime>
  <Words>982</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Calibri</vt:lpstr>
      <vt:lpstr>Calibri Light</vt:lpstr>
      <vt:lpstr>Casper</vt:lpstr>
      <vt:lpstr>Raleway ExtraBold</vt:lpstr>
      <vt:lpstr>Roboto</vt:lpstr>
      <vt:lpstr>Söhne</vt:lpstr>
      <vt:lpstr>1_Office Theme</vt:lpstr>
      <vt:lpstr>2_Office Theme</vt:lpstr>
      <vt:lpstr>Contents Slide Master</vt:lpstr>
      <vt:lpstr>PowerPoint Presentation</vt:lpstr>
      <vt:lpstr>Why Opted this project?</vt:lpstr>
      <vt:lpstr>Introduction</vt:lpstr>
      <vt:lpstr>Types of Diabetes</vt:lpstr>
      <vt:lpstr>Objective</vt:lpstr>
      <vt:lpstr>PowerPoint Presentation</vt:lpstr>
      <vt:lpstr>PowerPoint Presentation</vt:lpstr>
      <vt:lpstr>Methodology</vt:lpstr>
      <vt:lpstr>Methodology</vt:lpstr>
      <vt:lpstr>Block Diagram</vt:lpstr>
      <vt:lpstr>Machine Learning Workflow</vt:lpstr>
      <vt:lpstr>Flowchart</vt:lpstr>
      <vt:lpstr>Proposed model for prediction and Evaluating outcome</vt:lpstr>
      <vt:lpstr>Result Analysis</vt:lpstr>
      <vt:lpstr>PowerPoint Presentation</vt:lpstr>
      <vt:lpstr>Conclusion</vt:lpstr>
      <vt:lpstr>Future Scope</vt:lpstr>
      <vt:lpstr>Result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ARYAN GUPTA</cp:lastModifiedBy>
  <cp:revision>502</cp:revision>
  <dcterms:created xsi:type="dcterms:W3CDTF">2019-01-09T10:33:58Z</dcterms:created>
  <dcterms:modified xsi:type="dcterms:W3CDTF">2024-04-05T05:46:28Z</dcterms:modified>
</cp:coreProperties>
</file>