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6"/>
  </p:notesMasterIdLst>
  <p:handoutMasterIdLst>
    <p:handoutMasterId r:id="rId17"/>
  </p:handoutMasterIdLst>
  <p:sldIdLst>
    <p:sldId id="277" r:id="rId4"/>
    <p:sldId id="399" r:id="rId5"/>
    <p:sldId id="400" r:id="rId6"/>
    <p:sldId id="408" r:id="rId7"/>
    <p:sldId id="401" r:id="rId8"/>
    <p:sldId id="402" r:id="rId9"/>
    <p:sldId id="403" r:id="rId10"/>
    <p:sldId id="404" r:id="rId11"/>
    <p:sldId id="409" r:id="rId12"/>
    <p:sldId id="405" r:id="rId13"/>
    <p:sldId id="406" r:id="rId14"/>
    <p:sldId id="40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5" d="100"/>
          <a:sy n="85" d="100"/>
        </p:scale>
        <p:origin x="816"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5/4/2023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5/4/2023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hbr.org/1971/07/how-to-choose-the-right-forecasting-technique" TargetMode="External"/><Relationship Id="rId7" Type="http://schemas.openxmlformats.org/officeDocument/2006/relationships/hyperlink" Target="https://www.yesware.com/blog/sales-forecast/" TargetMode="External"/><Relationship Id="rId2" Type="http://schemas.openxmlformats.org/officeDocument/2006/relationships/hyperlink" Target="https://www.kaggle.com/datasets/shivan118/big-mart-sales-prediction-datasets" TargetMode="External"/><Relationship Id="rId1" Type="http://schemas.openxmlformats.org/officeDocument/2006/relationships/slideLayout" Target="../slideLayouts/slideLayout2.xml"/><Relationship Id="rId6" Type="http://schemas.openxmlformats.org/officeDocument/2006/relationships/hyperlink" Target="https://www.arnia.com/blog/machine-learning-in-sales-forecasting" TargetMode="External"/><Relationship Id="rId5" Type="http://schemas.openxmlformats.org/officeDocument/2006/relationships/hyperlink" Target="https://portal.abuad.edu.ng/lecturer/documents/1588001295ICH_254_NOTE_2.pdf" TargetMode="External"/><Relationship Id="rId4" Type="http://schemas.openxmlformats.org/officeDocument/2006/relationships/hyperlink" Target="https://www.liveplan.com/blog/the-best-way-to-forecast-sales-and-revenu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1675647" y="1403014"/>
            <a:ext cx="8477096" cy="2704085"/>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SPECIALIZATION WITH Artificial Intelligence &amp; Machine Learning</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i="1" u="dbl" dirty="0">
                <a:latin typeface="Arial Black" pitchFamily="34" charset="0"/>
              </a:rPr>
              <a:t>Sales Forecasting</a:t>
            </a:r>
            <a:endParaRPr lang="en-US" sz="3600" i="1" u="dbl"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982317" y="4511519"/>
            <a:ext cx="3783600" cy="1938992"/>
          </a:xfrm>
          <a:prstGeom prst="rect">
            <a:avLst/>
          </a:prstGeom>
          <a:noFill/>
        </p:spPr>
        <p:txBody>
          <a:bodyPr wrap="none" rtlCol="0">
            <a:spAutoFit/>
          </a:bodyPr>
          <a:lstStyle/>
          <a:p>
            <a:r>
              <a:rPr lang="en-US" sz="2000" b="1" dirty="0"/>
              <a:t>Submitted by: </a:t>
            </a:r>
          </a:p>
          <a:p>
            <a:pPr marL="342900" indent="-342900">
              <a:buFont typeface="Arial" panose="020B0604020202020204" pitchFamily="34" charset="0"/>
              <a:buChar char="•"/>
            </a:pPr>
            <a:r>
              <a:rPr lang="en-US" sz="2000" dirty="0"/>
              <a:t>Aryan Gupta(20BCS6656)</a:t>
            </a:r>
          </a:p>
          <a:p>
            <a:pPr marL="342900" indent="-342900">
              <a:buFont typeface="Arial" panose="020B0604020202020204" pitchFamily="34" charset="0"/>
              <a:buChar char="•"/>
            </a:pPr>
            <a:r>
              <a:rPr lang="en-US" sz="2000" dirty="0"/>
              <a:t>Sheikh Shahnawaz(20BCS6628)</a:t>
            </a:r>
          </a:p>
          <a:p>
            <a:pPr marL="342900" indent="-342900">
              <a:buFont typeface="Arial" panose="020B0604020202020204" pitchFamily="34" charset="0"/>
              <a:buChar char="•"/>
            </a:pPr>
            <a:r>
              <a:rPr lang="en-US" sz="2000" dirty="0" err="1"/>
              <a:t>Ankith</a:t>
            </a:r>
            <a:r>
              <a:rPr lang="en-US" sz="2000" dirty="0"/>
              <a:t> Raj(20BCS6684)</a:t>
            </a:r>
          </a:p>
          <a:p>
            <a:pPr marL="342900" indent="-342900">
              <a:buFont typeface="Arial" panose="020B0604020202020204" pitchFamily="34" charset="0"/>
              <a:buChar char="•"/>
            </a:pPr>
            <a:r>
              <a:rPr lang="en-US" sz="2000" dirty="0"/>
              <a:t>Aryan Kushwaha(20BCS6691)</a:t>
            </a:r>
          </a:p>
          <a:p>
            <a:endParaRPr lang="en-US" sz="2000" dirty="0"/>
          </a:p>
        </p:txBody>
      </p:sp>
      <p:sp>
        <p:nvSpPr>
          <p:cNvPr id="6" name="TextBox 5"/>
          <p:cNvSpPr txBox="1"/>
          <p:nvPr/>
        </p:nvSpPr>
        <p:spPr>
          <a:xfrm>
            <a:off x="7707885" y="4511519"/>
            <a:ext cx="2990883" cy="1015663"/>
          </a:xfrm>
          <a:prstGeom prst="rect">
            <a:avLst/>
          </a:prstGeom>
          <a:noFill/>
        </p:spPr>
        <p:txBody>
          <a:bodyPr wrap="none" rtlCol="0">
            <a:spAutoFit/>
          </a:bodyPr>
          <a:lstStyle/>
          <a:p>
            <a:r>
              <a:rPr lang="en-US" sz="2000" b="1" dirty="0"/>
              <a:t>Under the Supervision of: </a:t>
            </a:r>
            <a:endParaRPr lang="en-US" sz="2000" dirty="0"/>
          </a:p>
          <a:p>
            <a:r>
              <a:rPr lang="en-US" sz="2000"/>
              <a:t>Dr. </a:t>
            </a:r>
            <a:r>
              <a:rPr lang="en-US" sz="2000" dirty="0"/>
              <a:t>Alankrita Aggarwal </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dbl" dirty="0"/>
              <a:t>Conclusion</a:t>
            </a:r>
          </a:p>
        </p:txBody>
      </p:sp>
      <p:sp>
        <p:nvSpPr>
          <p:cNvPr id="3" name="Content Placeholder 2"/>
          <p:cNvSpPr>
            <a:spLocks noGrp="1"/>
          </p:cNvSpPr>
          <p:nvPr>
            <p:ph idx="1"/>
          </p:nvPr>
        </p:nvSpPr>
        <p:spPr>
          <a:xfrm>
            <a:off x="838200" y="1847850"/>
            <a:ext cx="10515600" cy="4351338"/>
          </a:xfrm>
        </p:spPr>
        <p:txBody>
          <a:bodyPr/>
          <a:lstStyle/>
          <a:p>
            <a:pPr marL="0" indent="0">
              <a:buNone/>
            </a:pPr>
            <a:r>
              <a:rPr lang="en-US" sz="2400" b="0" dirty="0">
                <a:solidFill>
                  <a:srgbClr val="0A0A0A"/>
                </a:solidFill>
                <a:effectLst/>
                <a:cs typeface="Arial" panose="020B0604020202020204" pitchFamily="34" charset="0"/>
              </a:rPr>
              <a:t>Therefore, the sales forecasts definition explains it as an indicator of what will likely happen in a specified time frame within a particular field. Also, The basic objective is correct decision making along with the importance to guide the business. However, to help the company there are various sales forecasting methods used according to the nature of business by the firms. </a:t>
            </a:r>
            <a:r>
              <a:rPr lang="en-US" sz="2400" dirty="0">
                <a:effectLst/>
                <a:ea typeface="Times New Roman" panose="02020603050405020304" pitchFamily="18" charset="0"/>
              </a:rPr>
              <a:t>There is a certain degree of predictability when it comes to sales patterns, according to the analysis and modelling done for the sales forecasting project. It is feasible to estimate future sales success by examining previous data and applying the right forecasting tools</a:t>
            </a:r>
            <a:endParaRPr lang="en-IN" sz="2400" dirty="0">
              <a:cs typeface="Arial" panose="020B0604020202020204" pitchFamily="34"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880465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dbl" dirty="0"/>
              <a:t>Future Scope</a:t>
            </a:r>
          </a:p>
        </p:txBody>
      </p:sp>
      <p:sp>
        <p:nvSpPr>
          <p:cNvPr id="3" name="Content Placeholder 2"/>
          <p:cNvSpPr>
            <a:spLocks noGrp="1"/>
          </p:cNvSpPr>
          <p:nvPr>
            <p:ph idx="1"/>
          </p:nvPr>
        </p:nvSpPr>
        <p:spPr>
          <a:xfrm>
            <a:off x="400594" y="1825625"/>
            <a:ext cx="10953206" cy="4351338"/>
          </a:xfrm>
        </p:spPr>
        <p:txBody>
          <a:bodyPr>
            <a:normAutofit fontScale="25000" lnSpcReduction="20000"/>
          </a:bodyPr>
          <a:lstStyle/>
          <a:p>
            <a:pPr marL="342900" indent="-342900" algn="just">
              <a:lnSpc>
                <a:spcPct val="170000"/>
              </a:lnSpc>
              <a:buAutoNum type="arabicParenR"/>
            </a:pPr>
            <a:r>
              <a:rPr lang="en-IN" sz="8000" b="1" dirty="0">
                <a:effectLst/>
                <a:latin typeface="Times New Roman" panose="02020603050405020304" pitchFamily="18" charset="0"/>
                <a:ea typeface="Times New Roman" panose="02020603050405020304" pitchFamily="18" charset="0"/>
              </a:rPr>
              <a:t>Real-time prediction:</a:t>
            </a:r>
            <a:r>
              <a:rPr lang="en-IN" sz="8000" dirty="0">
                <a:effectLst/>
                <a:latin typeface="Times New Roman" panose="02020603050405020304" pitchFamily="18" charset="0"/>
                <a:ea typeface="Times New Roman" panose="02020603050405020304" pitchFamily="18" charset="0"/>
              </a:rPr>
              <a:t> The ability to predict sales in real-time can be a game-changer for businesses, allowing them to quickly adjust their strategies based on market trends and customer </a:t>
            </a:r>
            <a:r>
              <a:rPr lang="en-IN" sz="8000" dirty="0" err="1">
                <a:effectLst/>
                <a:latin typeface="Times New Roman" panose="02020603050405020304" pitchFamily="18" charset="0"/>
                <a:ea typeface="Times New Roman" panose="02020603050405020304" pitchFamily="18" charset="0"/>
              </a:rPr>
              <a:t>behavior</a:t>
            </a:r>
            <a:r>
              <a:rPr lang="en-IN" sz="8000" dirty="0">
                <a:effectLst/>
                <a:latin typeface="Times New Roman" panose="02020603050405020304" pitchFamily="18" charset="0"/>
                <a:ea typeface="Times New Roman" panose="02020603050405020304" pitchFamily="18" charset="0"/>
              </a:rPr>
              <a:t>. User can Upload there CSV Files of any organization and get the future sales </a:t>
            </a:r>
          </a:p>
          <a:p>
            <a:pPr marL="0" indent="0" algn="just">
              <a:lnSpc>
                <a:spcPct val="170000"/>
              </a:lnSpc>
              <a:buNone/>
            </a:pPr>
            <a:r>
              <a:rPr lang="en-IN" sz="8000" b="1" dirty="0">
                <a:effectLst/>
                <a:latin typeface="Times New Roman" panose="02020603050405020304" pitchFamily="18" charset="0"/>
                <a:ea typeface="Times New Roman" panose="02020603050405020304" pitchFamily="18" charset="0"/>
              </a:rPr>
              <a:t>2) </a:t>
            </a:r>
            <a:r>
              <a:rPr lang="en-US" sz="8000" dirty="0">
                <a:effectLst/>
                <a:latin typeface="Times New Roman" panose="02020603050405020304" pitchFamily="18" charset="0"/>
                <a:ea typeface="Times New Roman" panose="02020603050405020304" pitchFamily="18" charset="0"/>
              </a:rPr>
              <a:t>We intend to expand this research to a larger scale in the future so that different embedding models          can be considered on a wider range of datasets</a:t>
            </a:r>
            <a:endParaRPr lang="en-IN" sz="8000" dirty="0">
              <a:latin typeface="Times New Roman" panose="02020603050405020304" pitchFamily="18" charset="0"/>
              <a:ea typeface="Times New Roman" panose="02020603050405020304" pitchFamily="18" charset="0"/>
            </a:endParaRPr>
          </a:p>
          <a:p>
            <a:pPr marL="0" indent="0" algn="just">
              <a:lnSpc>
                <a:spcPct val="170000"/>
              </a:lnSpc>
              <a:buNone/>
            </a:pPr>
            <a:r>
              <a:rPr lang="en-US" sz="8000" b="1" dirty="0">
                <a:effectLst/>
                <a:latin typeface="Times New Roman" panose="02020603050405020304" pitchFamily="18" charset="0"/>
                <a:ea typeface="Times New Roman" panose="02020603050405020304" pitchFamily="18" charset="0"/>
              </a:rPr>
              <a:t>3) </a:t>
            </a:r>
            <a:r>
              <a:rPr lang="en-US" sz="8000" dirty="0">
                <a:effectLst/>
                <a:latin typeface="Times New Roman" panose="02020603050405020304" pitchFamily="18" charset="0"/>
                <a:ea typeface="Times New Roman" panose="02020603050405020304" pitchFamily="18" charset="0"/>
              </a:rPr>
              <a:t>To create an android application based on this machine learning model.</a:t>
            </a:r>
            <a:endParaRPr lang="en-IN" sz="8000" dirty="0">
              <a:latin typeface="Times New Roman" panose="02020603050405020304" pitchFamily="18" charset="0"/>
              <a:ea typeface="Times New Roman" panose="02020603050405020304" pitchFamily="18" charset="0"/>
            </a:endParaRPr>
          </a:p>
          <a:p>
            <a:pPr marL="0" indent="0" algn="just">
              <a:lnSpc>
                <a:spcPct val="170000"/>
              </a:lnSpc>
              <a:buNone/>
            </a:pPr>
            <a:r>
              <a:rPr lang="en-US" sz="8000" b="1" dirty="0">
                <a:effectLst/>
                <a:latin typeface="Times New Roman" panose="02020603050405020304" pitchFamily="18" charset="0"/>
                <a:ea typeface="Times New Roman" panose="02020603050405020304" pitchFamily="18" charset="0"/>
              </a:rPr>
              <a:t>4)</a:t>
            </a:r>
            <a:r>
              <a:rPr lang="en-US" sz="8000" dirty="0">
                <a:effectLst/>
                <a:latin typeface="Times New Roman" panose="02020603050405020304" pitchFamily="18" charset="0"/>
                <a:ea typeface="Times New Roman" panose="02020603050405020304" pitchFamily="18" charset="0"/>
              </a:rPr>
              <a:t> To integrate this model to an offline based system so that it runs completely without an internet connection</a:t>
            </a:r>
            <a:endParaRPr lang="en-IN" sz="8000" dirty="0">
              <a:latin typeface="Times New Roman" panose="02020603050405020304" pitchFamily="18" charset="0"/>
              <a:ea typeface="Times New Roman" panose="02020603050405020304" pitchFamily="18" charset="0"/>
            </a:endParaRPr>
          </a:p>
          <a:p>
            <a:pPr marL="0" indent="0" algn="just">
              <a:lnSpc>
                <a:spcPct val="170000"/>
              </a:lnSpc>
              <a:buNone/>
            </a:pPr>
            <a:r>
              <a:rPr lang="en-US" sz="8000" b="1" dirty="0">
                <a:effectLst/>
                <a:latin typeface="Times New Roman" panose="02020603050405020304" pitchFamily="18" charset="0"/>
                <a:ea typeface="Times New Roman" panose="02020603050405020304" pitchFamily="18" charset="0"/>
              </a:rPr>
              <a:t>5) </a:t>
            </a:r>
            <a:r>
              <a:rPr lang="en-US" sz="8000" dirty="0">
                <a:effectLst/>
                <a:latin typeface="Times New Roman" panose="02020603050405020304" pitchFamily="18" charset="0"/>
                <a:ea typeface="Times New Roman" panose="02020603050405020304" pitchFamily="18" charset="0"/>
              </a:rPr>
              <a:t>To Deploy the Project on Platform like AWS so that anyone with the Link can have access to it.</a:t>
            </a:r>
            <a:endParaRPr lang="en-IN" sz="8000" dirty="0">
              <a:effectLst/>
              <a:latin typeface="Times New Roman" panose="02020603050405020304" pitchFamily="18" charset="0"/>
              <a:ea typeface="Times New Roman" panose="02020603050405020304" pitchFamily="18" charset="0"/>
            </a:endParaRPr>
          </a:p>
          <a:p>
            <a:pPr marL="0" indent="0" algn="just">
              <a:lnSpc>
                <a:spcPct val="170000"/>
              </a:lnSpc>
              <a:buNone/>
            </a:pPr>
            <a:r>
              <a:rPr lang="en-US" sz="4400" dirty="0">
                <a:effectLst/>
                <a:latin typeface="Times New Roman" panose="02020603050405020304" pitchFamily="18" charset="0"/>
                <a:ea typeface="Times New Roman" panose="02020603050405020304" pitchFamily="18" charset="0"/>
              </a:rPr>
              <a:t> </a:t>
            </a:r>
            <a:endParaRPr lang="en-IN" sz="4400" dirty="0">
              <a:effectLst/>
              <a:latin typeface="Times New Roman" panose="02020603050405020304" pitchFamily="18" charset="0"/>
              <a:ea typeface="Times New Roman" panose="02020603050405020304" pitchFamily="18" charset="0"/>
            </a:endParaRPr>
          </a:p>
          <a:p>
            <a:pPr marL="0" indent="0" algn="just">
              <a:lnSpc>
                <a:spcPct val="170000"/>
              </a:lnSpc>
              <a:buNone/>
            </a:pPr>
            <a:r>
              <a:rPr lang="en-US" sz="4400" dirty="0">
                <a:effectLst/>
                <a:latin typeface="Times New Roman" panose="02020603050405020304" pitchFamily="18" charset="0"/>
                <a:ea typeface="Times New Roman" panose="02020603050405020304" pitchFamily="18" charset="0"/>
              </a:rPr>
              <a:t> </a:t>
            </a:r>
            <a:endParaRPr lang="en-IN" sz="44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1952428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dbl" dirty="0"/>
              <a:t>References</a:t>
            </a:r>
          </a:p>
        </p:txBody>
      </p:sp>
      <p:sp>
        <p:nvSpPr>
          <p:cNvPr id="3" name="Content Placeholder 2"/>
          <p:cNvSpPr>
            <a:spLocks noGrp="1"/>
          </p:cNvSpPr>
          <p:nvPr>
            <p:ph idx="1"/>
          </p:nvPr>
        </p:nvSpPr>
        <p:spPr>
          <a:xfrm>
            <a:off x="838200" y="1825625"/>
            <a:ext cx="10515600" cy="4667250"/>
          </a:xfrm>
        </p:spPr>
        <p:txBody>
          <a:bodyPr>
            <a:normAutofit fontScale="92500" lnSpcReduction="20000"/>
          </a:bodyPr>
          <a:lstStyle/>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buSzPts val="1200"/>
              <a:buFont typeface="Times New Roman" panose="02020603050405020304" pitchFamily="18" charset="0"/>
              <a:buAutoNum type="arabicPeriod"/>
              <a:tabLst>
                <a:tab pos="367665" algn="l"/>
              </a:tabLst>
            </a:pPr>
            <a:r>
              <a:rPr lang="en-US" sz="1800" u="sng" spc="-10" dirty="0">
                <a:solidFill>
                  <a:srgbClr val="0000FF"/>
                </a:solidFill>
                <a:effectLst/>
                <a:latin typeface="Times New Roman" panose="02020603050405020304" pitchFamily="18" charset="0"/>
                <a:ea typeface="Times New Roman" panose="02020603050405020304" pitchFamily="18" charset="0"/>
                <a:hlinkClick r:id="rId2"/>
              </a:rPr>
              <a:t>https://www.kaggle.com/datasets/shivan118/big-mart-sales-prediction-datasets</a:t>
            </a:r>
            <a:endParaRPr lang="en-IN" sz="1800" spc="-10" dirty="0">
              <a:effectLst/>
              <a:latin typeface="Times New Roman" panose="02020603050405020304" pitchFamily="18" charset="0"/>
              <a:ea typeface="Times New Roman" panose="02020603050405020304" pitchFamily="18" charset="0"/>
            </a:endParaRPr>
          </a:p>
          <a:p>
            <a:pPr marL="342900" lvl="0" indent="-342900">
              <a:spcBef>
                <a:spcPts val="1140"/>
              </a:spcBef>
              <a:spcAft>
                <a:spcPts val="0"/>
              </a:spcAft>
              <a:buSzPts val="1200"/>
              <a:buFont typeface="Times New Roman" panose="02020603050405020304" pitchFamily="18" charset="0"/>
              <a:buAutoNum type="arabicPeriod"/>
              <a:tabLst>
                <a:tab pos="367665" algn="l"/>
              </a:tabLst>
            </a:pPr>
            <a:r>
              <a:rPr lang="en-US" sz="1800" u="sng" spc="-10" dirty="0">
                <a:solidFill>
                  <a:srgbClr val="0000FF"/>
                </a:solidFill>
                <a:effectLst/>
                <a:latin typeface="Times New Roman" panose="02020603050405020304" pitchFamily="18" charset="0"/>
                <a:ea typeface="Times New Roman" panose="02020603050405020304" pitchFamily="18" charset="0"/>
                <a:hlinkClick r:id="rId3"/>
              </a:rPr>
              <a:t>https://hbr.org/1971/07/how-to-choose-the-right-forecasting-technique</a:t>
            </a:r>
            <a:endParaRPr lang="en-IN" sz="1800" spc="-10" dirty="0">
              <a:effectLst/>
              <a:latin typeface="Times New Roman" panose="02020603050405020304" pitchFamily="18" charset="0"/>
              <a:ea typeface="Times New Roman" panose="02020603050405020304" pitchFamily="18" charset="0"/>
            </a:endParaRPr>
          </a:p>
          <a:p>
            <a:pPr marL="342900" lvl="0" indent="-342900">
              <a:spcBef>
                <a:spcPts val="1140"/>
              </a:spcBef>
              <a:spcAft>
                <a:spcPts val="0"/>
              </a:spcAft>
              <a:buSzPts val="1200"/>
              <a:buFont typeface="Times New Roman" panose="02020603050405020304" pitchFamily="18" charset="0"/>
              <a:buAutoNum type="arabicPeriod"/>
              <a:tabLst>
                <a:tab pos="367665" algn="l"/>
              </a:tabLst>
            </a:pPr>
            <a:r>
              <a:rPr lang="en-US" sz="1800" u="sng" spc="-10" dirty="0">
                <a:solidFill>
                  <a:srgbClr val="0000FF"/>
                </a:solidFill>
                <a:effectLst/>
                <a:latin typeface="Times New Roman" panose="02020603050405020304" pitchFamily="18" charset="0"/>
                <a:ea typeface="Times New Roman" panose="02020603050405020304" pitchFamily="18" charset="0"/>
                <a:hlinkClick r:id="rId4"/>
              </a:rPr>
              <a:t>https://www.liveplan.com/blog/the-best-way-to-forecast-sales-and-revenue/</a:t>
            </a:r>
            <a:endParaRPr lang="en-IN" sz="1800" spc="-10" dirty="0">
              <a:effectLst/>
              <a:latin typeface="Times New Roman" panose="02020603050405020304" pitchFamily="18" charset="0"/>
              <a:ea typeface="Times New Roman" panose="02020603050405020304" pitchFamily="18" charset="0"/>
            </a:endParaRPr>
          </a:p>
          <a:p>
            <a:pPr marL="342900" lvl="0" indent="-342900">
              <a:spcBef>
                <a:spcPts val="1140"/>
              </a:spcBef>
              <a:spcAft>
                <a:spcPts val="0"/>
              </a:spcAft>
              <a:buSzPts val="1200"/>
              <a:buFont typeface="Times New Roman" panose="02020603050405020304" pitchFamily="18" charset="0"/>
              <a:buAutoNum type="arabicPeriod" startAt="4"/>
              <a:tabLst>
                <a:tab pos="367665" algn="l"/>
              </a:tabLst>
            </a:pPr>
            <a:r>
              <a:rPr lang="en-US" sz="1800" u="sng" spc="-10" dirty="0">
                <a:solidFill>
                  <a:srgbClr val="0000FF"/>
                </a:solidFill>
                <a:effectLst/>
                <a:latin typeface="Times New Roman" panose="02020603050405020304" pitchFamily="18" charset="0"/>
                <a:ea typeface="Times New Roman" panose="02020603050405020304" pitchFamily="18" charset="0"/>
                <a:hlinkClick r:id="rId5"/>
              </a:rPr>
              <a:t>https://portal.abuad.edu.ng/lecturer/documents/1588001295ICH_254_NOTE_2.pdf</a:t>
            </a:r>
            <a:endParaRPr lang="en-IN" sz="1800" spc="-1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200"/>
              <a:buFont typeface="Times New Roman" panose="02020603050405020304" pitchFamily="18" charset="0"/>
              <a:buAutoNum type="arabicPeriod" startAt="4"/>
            </a:pPr>
            <a:r>
              <a:rPr lang="en-IN" sz="1800" spc="-10" dirty="0">
                <a:effectLst/>
                <a:latin typeface="Times New Roman" panose="02020603050405020304" pitchFamily="18" charset="0"/>
                <a:ea typeface="Times New Roman" panose="02020603050405020304" pitchFamily="18" charset="0"/>
              </a:rPr>
              <a:t>Gudmundsson, K., &amp; </a:t>
            </a:r>
            <a:r>
              <a:rPr lang="en-IN" sz="1800" spc="-10" dirty="0" err="1">
                <a:effectLst/>
                <a:latin typeface="Times New Roman" panose="02020603050405020304" pitchFamily="18" charset="0"/>
                <a:ea typeface="Times New Roman" panose="02020603050405020304" pitchFamily="18" charset="0"/>
              </a:rPr>
              <a:t>Helgason</a:t>
            </a:r>
            <a:r>
              <a:rPr lang="en-IN" sz="1800" spc="-10" dirty="0">
                <a:effectLst/>
                <a:latin typeface="Times New Roman" panose="02020603050405020304" pitchFamily="18" charset="0"/>
                <a:ea typeface="Times New Roman" panose="02020603050405020304" pitchFamily="18" charset="0"/>
              </a:rPr>
              <a:t>, H. (2020). Machine learning in sales forecasting. Available at: </a:t>
            </a:r>
            <a:r>
              <a:rPr lang="en-IN" sz="1800" u="sng" spc="-10" dirty="0">
                <a:solidFill>
                  <a:srgbClr val="0000FF"/>
                </a:solidFill>
                <a:effectLst/>
                <a:latin typeface="Times New Roman" panose="02020603050405020304" pitchFamily="18" charset="0"/>
                <a:ea typeface="Times New Roman" panose="02020603050405020304" pitchFamily="18" charset="0"/>
                <a:hlinkClick r:id="rId6"/>
              </a:rPr>
              <a:t>https://www.arnia.com/blog/machine-learning-in-sales-forecasting</a:t>
            </a:r>
            <a:endParaRPr lang="en-IN" sz="1800" spc="-10" dirty="0">
              <a:effectLst/>
              <a:latin typeface="Times New Roman" panose="02020603050405020304" pitchFamily="18" charset="0"/>
              <a:ea typeface="Times New Roman" panose="02020603050405020304" pitchFamily="18" charset="0"/>
            </a:endParaRPr>
          </a:p>
          <a:p>
            <a:pPr marL="342900" lvl="0" indent="-342900">
              <a:lnSpc>
                <a:spcPct val="150000"/>
              </a:lnSpc>
              <a:buSzPts val="1200"/>
              <a:buFont typeface="Times New Roman" panose="02020603050405020304" pitchFamily="18" charset="0"/>
              <a:buAutoNum type="arabicPeriod" startAt="4"/>
            </a:pPr>
            <a:r>
              <a:rPr lang="en-US" sz="1800" spc="-10" dirty="0">
                <a:effectLst/>
                <a:latin typeface="Times New Roman" panose="02020603050405020304" pitchFamily="18" charset="0"/>
                <a:ea typeface="Times New Roman" panose="02020603050405020304" pitchFamily="18" charset="0"/>
              </a:rPr>
              <a:t>Hu, Y., Yang, H., &amp; Chao, C. (2018). Sales Forecasting with a Hybrid Method of ARIMA and </a:t>
            </a:r>
            <a:r>
              <a:rPr lang="en-US" sz="1800" spc="-10" dirty="0" err="1">
                <a:effectLst/>
                <a:latin typeface="Times New Roman" panose="02020603050405020304" pitchFamily="18" charset="0"/>
                <a:ea typeface="Times New Roman" panose="02020603050405020304" pitchFamily="18" charset="0"/>
              </a:rPr>
              <a:t>XGBoost</a:t>
            </a:r>
            <a:r>
              <a:rPr lang="en-US" sz="1800" spc="-10" dirty="0">
                <a:effectLst/>
                <a:latin typeface="Times New Roman" panose="02020603050405020304" pitchFamily="18" charset="0"/>
                <a:ea typeface="Times New Roman" panose="02020603050405020304" pitchFamily="18" charset="0"/>
              </a:rPr>
              <a:t>. In 2018   IEEE International Conference on Systems, Man, and Cybernetics (SMC) (pp. 2813-2818). IEEE.</a:t>
            </a:r>
            <a:endParaRPr lang="en-IN" sz="1800" spc="-10" dirty="0">
              <a:effectLst/>
              <a:latin typeface="Times New Roman" panose="02020603050405020304" pitchFamily="18" charset="0"/>
              <a:ea typeface="Times New Roman" panose="02020603050405020304" pitchFamily="18" charset="0"/>
            </a:endParaRPr>
          </a:p>
          <a:p>
            <a:pPr marL="342900" lvl="0" indent="-342900">
              <a:lnSpc>
                <a:spcPct val="150000"/>
              </a:lnSpc>
              <a:buSzPts val="1200"/>
              <a:buFont typeface="Times New Roman" panose="02020603050405020304" pitchFamily="18" charset="0"/>
              <a:buAutoNum type="arabicPeriod" startAt="4"/>
            </a:pPr>
            <a:r>
              <a:rPr lang="en-US" sz="1800" spc="-10" dirty="0">
                <a:effectLst/>
                <a:latin typeface="Times New Roman" panose="02020603050405020304" pitchFamily="18" charset="0"/>
                <a:ea typeface="Times New Roman" panose="02020603050405020304" pitchFamily="18" charset="0"/>
              </a:rPr>
              <a:t> </a:t>
            </a:r>
            <a:r>
              <a:rPr lang="en-IN" sz="1800" spc="-10" dirty="0">
                <a:effectLst/>
                <a:latin typeface="Times New Roman" panose="02020603050405020304" pitchFamily="18" charset="0"/>
                <a:ea typeface="Times New Roman" panose="02020603050405020304" pitchFamily="18" charset="0"/>
              </a:rPr>
              <a:t>Sarkar, S., Rana, S., &amp; Kumar, S. (2021). Sales forecasting using machine learning algorithms: A comprehensive review. Journal of Retailing and Consumer Services, 59, 102376.</a:t>
            </a:r>
          </a:p>
          <a:p>
            <a:pPr marL="342900" lvl="0" indent="-342900">
              <a:lnSpc>
                <a:spcPct val="150000"/>
              </a:lnSpc>
              <a:buSzPts val="1200"/>
              <a:buFont typeface="Times New Roman" panose="02020603050405020304" pitchFamily="18" charset="0"/>
              <a:buAutoNum type="arabicPeriod" startAt="4"/>
            </a:pPr>
            <a:r>
              <a:rPr lang="en-US" sz="1800" u="sng" spc="-10" dirty="0">
                <a:solidFill>
                  <a:srgbClr val="0000FF"/>
                </a:solidFill>
                <a:effectLst/>
                <a:latin typeface="Times New Roman" panose="02020603050405020304" pitchFamily="18" charset="0"/>
                <a:ea typeface="Times New Roman" panose="02020603050405020304" pitchFamily="18" charset="0"/>
                <a:hlinkClick r:id="rId7"/>
              </a:rPr>
              <a:t>https://www.yesware.com/blog/sales-forecast/</a:t>
            </a:r>
            <a:endParaRPr lang="en-IN" sz="1800" spc="-1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dbl" dirty="0"/>
              <a:t>What is Sales Forecasting?</a:t>
            </a:r>
          </a:p>
        </p:txBody>
      </p:sp>
      <p:sp>
        <p:nvSpPr>
          <p:cNvPr id="3" name="Content Placeholder 2"/>
          <p:cNvSpPr>
            <a:spLocks noGrp="1"/>
          </p:cNvSpPr>
          <p:nvPr>
            <p:ph idx="1"/>
          </p:nvPr>
        </p:nvSpPr>
        <p:spPr/>
        <p:txBody>
          <a:bodyPr>
            <a:normAutofit/>
          </a:bodyPr>
          <a:lstStyle/>
          <a:p>
            <a:pPr marL="0" indent="0">
              <a:buNone/>
            </a:pPr>
            <a:r>
              <a:rPr lang="en-US" sz="2400" b="0" dirty="0">
                <a:solidFill>
                  <a:srgbClr val="333333"/>
                </a:solidFill>
                <a:effectLst/>
              </a:rPr>
              <a:t>Sales forecasting is one of the most important things a company does. It fuels sales planning and is used throughout an enterprise for staffing and budgeting. Despite its importance, many organizations use outmoded practices that produce bad forecasts.</a:t>
            </a:r>
          </a:p>
          <a:p>
            <a:pPr marL="0" indent="0">
              <a:buNone/>
            </a:pPr>
            <a:r>
              <a:rPr lang="en-US" sz="2400" b="0" dirty="0">
                <a:solidFill>
                  <a:srgbClr val="333333"/>
                </a:solidFill>
                <a:effectLst/>
              </a:rPr>
              <a:t>A comparison could be drawn with times past, when farmers depended on signals like cats washing behind their ears or the ache in an old-timer’s knee to forecast the weather. With the advent of  supercomputers, weather prediction has vastly improved. But in large enterprises, </a:t>
            </a:r>
            <a:r>
              <a:rPr lang="en-US" sz="2400" b="0" u="none" strike="noStrike" dirty="0">
                <a:effectLst/>
              </a:rPr>
              <a:t>the tools used to foresee sales</a:t>
            </a:r>
            <a:r>
              <a:rPr lang="en-US" sz="2400" b="0" dirty="0">
                <a:effectLst/>
              </a:rPr>
              <a:t> </a:t>
            </a:r>
            <a:r>
              <a:rPr lang="en-US" sz="2400" b="0" dirty="0">
                <a:solidFill>
                  <a:srgbClr val="333333"/>
                </a:solidFill>
                <a:effectLst/>
              </a:rPr>
              <a:t>remain only somewhat more reliable than an arthritic knee</a:t>
            </a:r>
            <a:r>
              <a:rPr lang="en-US" sz="2600" b="0" dirty="0">
                <a:solidFill>
                  <a:srgbClr val="333333"/>
                </a:solidFill>
                <a:effectLst/>
              </a:rPr>
              <a:t>.</a:t>
            </a:r>
          </a:p>
          <a:p>
            <a:pPr marL="0" indent="0">
              <a:buNone/>
            </a:pPr>
            <a:endParaRPr lang="en-US" sz="2800" b="0" dirty="0">
              <a:solidFill>
                <a:srgbClr val="333333"/>
              </a:solidFill>
              <a:effectLst/>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FC61-FFAA-342F-6499-96DABBA7870F}"/>
              </a:ext>
            </a:extLst>
          </p:cNvPr>
          <p:cNvSpPr>
            <a:spLocks noGrp="1"/>
          </p:cNvSpPr>
          <p:nvPr>
            <p:ph type="title"/>
          </p:nvPr>
        </p:nvSpPr>
        <p:spPr>
          <a:xfrm>
            <a:off x="838200" y="136524"/>
            <a:ext cx="10515600" cy="1325563"/>
          </a:xfrm>
        </p:spPr>
        <p:txBody>
          <a:bodyPr/>
          <a:lstStyle/>
          <a:p>
            <a:r>
              <a:rPr lang="en-IN" i="1" u="dbl" dirty="0"/>
              <a:t>Sales Data</a:t>
            </a:r>
          </a:p>
        </p:txBody>
      </p:sp>
      <p:sp>
        <p:nvSpPr>
          <p:cNvPr id="3" name="Content Placeholder 2">
            <a:extLst>
              <a:ext uri="{FF2B5EF4-FFF2-40B4-BE49-F238E27FC236}">
                <a16:creationId xmlns:a16="http://schemas.microsoft.com/office/drawing/2014/main" id="{2BD72993-43B2-80F2-B753-6303AA0F0132}"/>
              </a:ext>
            </a:extLst>
          </p:cNvPr>
          <p:cNvSpPr>
            <a:spLocks noGrp="1"/>
          </p:cNvSpPr>
          <p:nvPr>
            <p:ph idx="1"/>
          </p:nvPr>
        </p:nvSpPr>
        <p:spPr>
          <a:xfrm>
            <a:off x="838200" y="1150291"/>
            <a:ext cx="6291020" cy="5707709"/>
          </a:xfrm>
        </p:spPr>
        <p:txBody>
          <a:bodyPr>
            <a:noAutofit/>
          </a:bodyPr>
          <a:lstStyle/>
          <a:p>
            <a:pPr marL="0" indent="0">
              <a:buNone/>
            </a:pPr>
            <a:r>
              <a:rPr lang="en-US" sz="2400" b="0" dirty="0">
                <a:effectLst/>
              </a:rPr>
              <a:t>Sales data is any information that can be used by a sales team to make informed decisions. It offers valuable insights into a team's performance, allowing them to develop better sales strategies and improve </a:t>
            </a:r>
            <a:r>
              <a:rPr lang="en-US" sz="2400" b="0" dirty="0" err="1">
                <a:effectLst/>
              </a:rPr>
              <a:t>organisational</a:t>
            </a:r>
            <a:r>
              <a:rPr lang="en-US" sz="2400" b="0" dirty="0">
                <a:effectLst/>
              </a:rPr>
              <a:t> decision-making.</a:t>
            </a:r>
          </a:p>
          <a:p>
            <a:pPr marL="0" indent="0">
              <a:buNone/>
            </a:pPr>
            <a:r>
              <a:rPr lang="en-US" sz="2300" b="1" i="0" dirty="0">
                <a:effectLst/>
              </a:rPr>
              <a:t>How is sales data used?</a:t>
            </a:r>
            <a:endParaRPr lang="en-US" sz="2300" b="0" i="0" dirty="0">
              <a:effectLst/>
            </a:endParaRPr>
          </a:p>
          <a:p>
            <a:pPr algn="l"/>
            <a:r>
              <a:rPr lang="en-US" sz="2300" b="0" i="0" dirty="0">
                <a:effectLst/>
              </a:rPr>
              <a:t>Sales data can be used by your team to: </a:t>
            </a:r>
          </a:p>
          <a:p>
            <a:pPr algn="l"/>
            <a:r>
              <a:rPr lang="en-US" sz="2300" dirty="0"/>
              <a:t>1. </a:t>
            </a:r>
            <a:r>
              <a:rPr lang="en-US" sz="2300" b="0" i="0" dirty="0">
                <a:effectLst/>
              </a:rPr>
              <a:t>Identify new opportunities </a:t>
            </a:r>
          </a:p>
          <a:p>
            <a:pPr algn="l"/>
            <a:r>
              <a:rPr lang="en-US" sz="2300" b="0" i="0" dirty="0">
                <a:effectLst/>
              </a:rPr>
              <a:t>2. Avoid pursuing bad-fit customers </a:t>
            </a:r>
          </a:p>
          <a:p>
            <a:pPr algn="l"/>
            <a:r>
              <a:rPr lang="en-US" sz="2300" b="0" i="0" dirty="0">
                <a:effectLst/>
              </a:rPr>
              <a:t>3. Enable effective prospecting </a:t>
            </a:r>
          </a:p>
          <a:p>
            <a:pPr algn="l"/>
            <a:r>
              <a:rPr lang="en-US" sz="2300" b="0" i="0" dirty="0">
                <a:effectLst/>
              </a:rPr>
              <a:t>4. Optimize the sales process </a:t>
            </a:r>
          </a:p>
          <a:p>
            <a:pPr algn="l"/>
            <a:r>
              <a:rPr lang="en-US" sz="2300" b="0" i="0" dirty="0">
                <a:effectLst/>
              </a:rPr>
              <a:t>5. Provide sales forecasts </a:t>
            </a:r>
          </a:p>
          <a:p>
            <a:pPr algn="l"/>
            <a:r>
              <a:rPr lang="en-US" sz="2300" b="0" i="0" dirty="0">
                <a:effectLst/>
              </a:rPr>
              <a:t>6. Track performance against key objectives </a:t>
            </a:r>
          </a:p>
        </p:txBody>
      </p:sp>
      <p:sp>
        <p:nvSpPr>
          <p:cNvPr id="4" name="Slide Number Placeholder 3">
            <a:extLst>
              <a:ext uri="{FF2B5EF4-FFF2-40B4-BE49-F238E27FC236}">
                <a16:creationId xmlns:a16="http://schemas.microsoft.com/office/drawing/2014/main" id="{B0C67876-1595-8D4E-926E-13050E0BEBFD}"/>
              </a:ext>
            </a:extLst>
          </p:cNvPr>
          <p:cNvSpPr>
            <a:spLocks noGrp="1"/>
          </p:cNvSpPr>
          <p:nvPr>
            <p:ph type="sldNum" sz="quarter" idx="12"/>
          </p:nvPr>
        </p:nvSpPr>
        <p:spPr/>
        <p:txBody>
          <a:bodyPr/>
          <a:lstStyle/>
          <a:p>
            <a:fld id="{BDCDBBEF-AA6C-4BA6-85B2-A17D7F280E38}" type="slidenum">
              <a:rPr lang="en-US" smtClean="0"/>
              <a:pPr/>
              <a:t>4</a:t>
            </a:fld>
            <a:endParaRPr lang="en-US"/>
          </a:p>
        </p:txBody>
      </p:sp>
      <p:pic>
        <p:nvPicPr>
          <p:cNvPr id="5" name="Picture 4">
            <a:extLst>
              <a:ext uri="{FF2B5EF4-FFF2-40B4-BE49-F238E27FC236}">
                <a16:creationId xmlns:a16="http://schemas.microsoft.com/office/drawing/2014/main" id="{C423CC00-E623-16AF-254C-1286ADAB5B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0732" y="1921022"/>
            <a:ext cx="4667794" cy="3015955"/>
          </a:xfrm>
          <a:prstGeom prst="rect">
            <a:avLst/>
          </a:prstGeom>
        </p:spPr>
      </p:pic>
    </p:spTree>
    <p:extLst>
      <p:ext uri="{BB962C8B-B14F-4D97-AF65-F5344CB8AC3E}">
        <p14:creationId xmlns:p14="http://schemas.microsoft.com/office/powerpoint/2010/main" val="2441362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dbl" dirty="0"/>
              <a:t>Why opt Sales Forecasting?</a:t>
            </a:r>
          </a:p>
        </p:txBody>
      </p:sp>
      <p:sp>
        <p:nvSpPr>
          <p:cNvPr id="3" name="Content Placeholder 2"/>
          <p:cNvSpPr>
            <a:spLocks noGrp="1"/>
          </p:cNvSpPr>
          <p:nvPr>
            <p:ph idx="1"/>
          </p:nvPr>
        </p:nvSpPr>
        <p:spPr>
          <a:xfrm>
            <a:off x="590874" y="2187574"/>
            <a:ext cx="5981054" cy="4351338"/>
          </a:xfrm>
        </p:spPr>
        <p:txBody>
          <a:bodyPr/>
          <a:lstStyle/>
          <a:p>
            <a:r>
              <a:rPr lang="en-US" sz="2400" i="0" dirty="0">
                <a:effectLst/>
                <a:ea typeface="Calibri" panose="020F0502020204030204" pitchFamily="34" charset="0"/>
                <a:cs typeface="Calibri" panose="020F0502020204030204" pitchFamily="34" charset="0"/>
              </a:rPr>
              <a:t>Sales forecasting allows companies to:</a:t>
            </a:r>
          </a:p>
          <a:p>
            <a:pPr marL="457200" indent="-457200">
              <a:buAutoNum type="arabicPeriod"/>
            </a:pPr>
            <a:r>
              <a:rPr lang="en-US" sz="2400" dirty="0">
                <a:ea typeface="Calibri" panose="020F0502020204030204" pitchFamily="34" charset="0"/>
                <a:cs typeface="Calibri" panose="020F0502020204030204" pitchFamily="34" charset="0"/>
              </a:rPr>
              <a:t>E</a:t>
            </a:r>
            <a:r>
              <a:rPr lang="en-US" sz="2400" i="0" dirty="0">
                <a:effectLst/>
                <a:ea typeface="Calibri" panose="020F0502020204030204" pitchFamily="34" charset="0"/>
                <a:cs typeface="Calibri" panose="020F0502020204030204" pitchFamily="34" charset="0"/>
              </a:rPr>
              <a:t>fficiently allocate resources for future growth </a:t>
            </a:r>
            <a:r>
              <a:rPr lang="en-US" sz="2400" dirty="0">
                <a:ea typeface="Calibri" panose="020F0502020204030204" pitchFamily="34" charset="0"/>
                <a:cs typeface="Calibri" panose="020F0502020204030204" pitchFamily="34" charset="0"/>
              </a:rPr>
              <a:t>and </a:t>
            </a:r>
            <a:r>
              <a:rPr lang="en-US" sz="2400" i="0" dirty="0">
                <a:effectLst/>
                <a:ea typeface="Calibri" panose="020F0502020204030204" pitchFamily="34" charset="0"/>
                <a:cs typeface="Calibri" panose="020F0502020204030204" pitchFamily="34" charset="0"/>
              </a:rPr>
              <a:t>manage its cash flow. </a:t>
            </a:r>
          </a:p>
          <a:p>
            <a:pPr marL="457200" indent="-457200">
              <a:buAutoNum type="arabicPeriod"/>
            </a:pPr>
            <a:r>
              <a:rPr lang="en-US" sz="2400" i="0" dirty="0">
                <a:effectLst/>
                <a:ea typeface="Calibri" panose="020F0502020204030204" pitchFamily="34" charset="0"/>
                <a:cs typeface="Calibri" panose="020F0502020204030204" pitchFamily="34" charset="0"/>
              </a:rPr>
              <a:t>Sales forecasting also helps businesses to estimate their costs and revenue accurately based on which they are able to predict their short-term and long-term performance.</a:t>
            </a:r>
            <a:endParaRPr lang="en-IN" sz="2400" dirty="0">
              <a:ea typeface="Calibri" panose="020F0502020204030204" pitchFamily="34" charset="0"/>
              <a:cs typeface="Calibri" panose="020F0502020204030204" pitchFamily="34"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pic>
        <p:nvPicPr>
          <p:cNvPr id="5" name="Picture 4">
            <a:extLst>
              <a:ext uri="{FF2B5EF4-FFF2-40B4-BE49-F238E27FC236}">
                <a16:creationId xmlns:a16="http://schemas.microsoft.com/office/drawing/2014/main" id="{5D57D17A-F82C-1371-F271-96364FEB6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7859" y="2144953"/>
            <a:ext cx="4005941" cy="2994797"/>
          </a:xfrm>
          <a:prstGeom prst="rect">
            <a:avLst/>
          </a:prstGeom>
        </p:spPr>
      </p:pic>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dbl" dirty="0"/>
              <a:t>Objectives</a:t>
            </a:r>
          </a:p>
        </p:txBody>
      </p:sp>
      <p:sp>
        <p:nvSpPr>
          <p:cNvPr id="3" name="Content Placeholder 2"/>
          <p:cNvSpPr>
            <a:spLocks noGrp="1"/>
          </p:cNvSpPr>
          <p:nvPr>
            <p:ph idx="1"/>
          </p:nvPr>
        </p:nvSpPr>
        <p:spPr>
          <a:xfrm>
            <a:off x="838200" y="1690688"/>
            <a:ext cx="10515600" cy="4351338"/>
          </a:xfrm>
        </p:spPr>
        <p:txBody>
          <a:bodyPr>
            <a:normAutofit/>
          </a:bodyPr>
          <a:lstStyle/>
          <a:p>
            <a:pPr marL="0" indent="0">
              <a:buNone/>
            </a:pPr>
            <a:r>
              <a:rPr lang="en-US" sz="2400" dirty="0">
                <a:effectLst/>
                <a:ea typeface="Times New Roman" panose="02020603050405020304" pitchFamily="18" charset="0"/>
              </a:rPr>
              <a:t>The proposed work is aimed to carry out work leading to the development of an approach for predicting sales. The sales forecasting system, which is proposed work will be achieved by dividing the work into the following objectives:</a:t>
            </a:r>
          </a:p>
          <a:p>
            <a:pPr marL="514350" indent="-514350">
              <a:buFont typeface="+mj-lt"/>
              <a:buAutoNum type="arabicPeriod"/>
            </a:pPr>
            <a:r>
              <a:rPr lang="en-US" sz="2400" dirty="0">
                <a:ea typeface="Times New Roman" panose="02020603050405020304" pitchFamily="18" charset="0"/>
              </a:rPr>
              <a:t>Obtain the Big Mart dataset from Kaggle.</a:t>
            </a:r>
          </a:p>
          <a:p>
            <a:pPr marL="514350" indent="-514350">
              <a:buFont typeface="+mj-lt"/>
              <a:buAutoNum type="arabicPeriod"/>
            </a:pPr>
            <a:r>
              <a:rPr lang="en-US" sz="2400" dirty="0">
                <a:effectLst/>
                <a:ea typeface="Times New Roman" panose="02020603050405020304" pitchFamily="18" charset="0"/>
              </a:rPr>
              <a:t>Perform data wrangling.</a:t>
            </a:r>
          </a:p>
          <a:p>
            <a:pPr marL="514350" indent="-514350">
              <a:buFont typeface="+mj-lt"/>
              <a:buAutoNum type="arabicPeriod"/>
            </a:pPr>
            <a:r>
              <a:rPr lang="en-US" sz="2400" dirty="0">
                <a:effectLst/>
                <a:ea typeface="Times New Roman" panose="02020603050405020304" pitchFamily="18" charset="0"/>
              </a:rPr>
              <a:t> Work on different Machine learning algorithm.</a:t>
            </a:r>
          </a:p>
          <a:p>
            <a:pPr marL="514350" indent="-514350">
              <a:buFont typeface="+mj-lt"/>
              <a:buAutoNum type="arabicPeriod"/>
            </a:pPr>
            <a:r>
              <a:rPr lang="en-US" sz="2400" dirty="0">
                <a:ea typeface="Times New Roman" panose="02020603050405020304" pitchFamily="18" charset="0"/>
              </a:rPr>
              <a:t>Try to develop algorithm based on different models to achieve maximum accuracy.</a:t>
            </a:r>
          </a:p>
          <a:p>
            <a:pPr marL="514350" indent="-514350">
              <a:buFont typeface="+mj-lt"/>
              <a:buAutoNum type="arabicPeriod"/>
            </a:pPr>
            <a:r>
              <a:rPr lang="en-US" sz="2400" dirty="0">
                <a:effectLst/>
                <a:ea typeface="Times New Roman" panose="02020603050405020304" pitchFamily="18" charset="0"/>
              </a:rPr>
              <a:t>To develop the GUI using flask and deploy the model with AWS.</a:t>
            </a:r>
            <a:endParaRPr lang="en-IN" sz="2400" dirty="0">
              <a:effectLst/>
              <a:ea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788"/>
            <a:ext cx="10515600" cy="1325563"/>
          </a:xfrm>
        </p:spPr>
        <p:txBody>
          <a:bodyPr/>
          <a:lstStyle/>
          <a:p>
            <a:r>
              <a:rPr lang="en-US" i="1" u="dbl" dirty="0"/>
              <a:t>Methodology used</a:t>
            </a:r>
          </a:p>
        </p:txBody>
      </p:sp>
      <p:sp>
        <p:nvSpPr>
          <p:cNvPr id="3" name="Content Placeholder 2"/>
          <p:cNvSpPr>
            <a:spLocks noGrp="1"/>
          </p:cNvSpPr>
          <p:nvPr>
            <p:ph idx="1"/>
          </p:nvPr>
        </p:nvSpPr>
        <p:spPr>
          <a:xfrm>
            <a:off x="838200" y="1323975"/>
            <a:ext cx="11018003" cy="5032375"/>
          </a:xfrm>
        </p:spPr>
        <p:txBody>
          <a:bodyPr>
            <a:noAutofit/>
          </a:bodyPr>
          <a:lstStyle/>
          <a:p>
            <a:pPr>
              <a:lnSpc>
                <a:spcPct val="150000"/>
              </a:lnSpc>
            </a:pPr>
            <a:r>
              <a:rPr lang="en-US" sz="1800" dirty="0">
                <a:effectLst/>
                <a:latin typeface="Times New Roman" panose="02020603050405020304" pitchFamily="18" charset="0"/>
                <a:ea typeface="Times New Roman" panose="02020603050405020304" pitchFamily="18" charset="0"/>
              </a:rPr>
              <a:t>The system flowchart of our project, which is based on Sales Forecasting, is illustrated in the diagram. It is split into two parts: the backend and the frontend. The </a:t>
            </a:r>
            <a:r>
              <a:rPr lang="en-US" sz="1800" dirty="0" err="1">
                <a:effectLst/>
                <a:latin typeface="Times New Roman" panose="02020603050405020304" pitchFamily="18" charset="0"/>
                <a:ea typeface="Times New Roman" panose="02020603050405020304" pitchFamily="18" charset="0"/>
              </a:rPr>
              <a:t>Bigmart</a:t>
            </a:r>
            <a:r>
              <a:rPr lang="en-US" sz="1800" dirty="0">
                <a:effectLst/>
                <a:latin typeface="Times New Roman" panose="02020603050405020304" pitchFamily="18" charset="0"/>
                <a:ea typeface="Times New Roman" panose="02020603050405020304" pitchFamily="18" charset="0"/>
              </a:rPr>
              <a:t> dataset make up the backend element. The Python code is  separated into preprocessing, model building, training, and prediction sections.</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Flask is a micro web framework written in Python, is what we used for the front-end and connecting to Python Code. Front End is made Using HTML/CSS and consists of various input fields like Item weight, Item visibility, Item Type, Item MRP, Outlet Type, Outlet Location type. User will enter values in these fields and the values will be passed to model and the result of future outlet sales will be shown to the user in JSON Format</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pic>
        <p:nvPicPr>
          <p:cNvPr id="5" name="Picture 4">
            <a:extLst>
              <a:ext uri="{FF2B5EF4-FFF2-40B4-BE49-F238E27FC236}">
                <a16:creationId xmlns:a16="http://schemas.microsoft.com/office/drawing/2014/main" id="{98EB2ABD-C9F4-278C-78F4-49D1370C6D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0870" y="4495346"/>
            <a:ext cx="8316684" cy="2362654"/>
          </a:xfrm>
          <a:prstGeom prst="rect">
            <a:avLst/>
          </a:prstGeom>
          <a:noFill/>
          <a:ln>
            <a:noFill/>
          </a:ln>
        </p:spPr>
      </p:pic>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dbl" dirty="0"/>
              <a:t>Results and Outputs</a:t>
            </a:r>
          </a:p>
        </p:txBody>
      </p:sp>
      <p:sp>
        <p:nvSpPr>
          <p:cNvPr id="3" name="Content Placeholder 2"/>
          <p:cNvSpPr>
            <a:spLocks noGrp="1"/>
          </p:cNvSpPr>
          <p:nvPr>
            <p:ph idx="1"/>
          </p:nvPr>
        </p:nvSpPr>
        <p:spPr/>
        <p:txBody>
          <a:bodyPr/>
          <a:lstStyle/>
          <a:p>
            <a:pPr algn="just">
              <a:lnSpc>
                <a:spcPct val="200000"/>
              </a:lnSpc>
            </a:pPr>
            <a:r>
              <a:rPr lang="en-US" sz="1800" dirty="0">
                <a:effectLst/>
                <a:latin typeface="Times New Roman" panose="02020603050405020304" pitchFamily="18" charset="0"/>
                <a:ea typeface="Times New Roman" panose="02020603050405020304" pitchFamily="18" charset="0"/>
              </a:rPr>
              <a:t>The sales of several Big Mart outlets have been predicted using machine learning methods like Linear Regression, </a:t>
            </a:r>
            <a:r>
              <a:rPr lang="en-US" sz="1800" dirty="0" err="1">
                <a:effectLst/>
                <a:latin typeface="Times New Roman" panose="02020603050405020304" pitchFamily="18" charset="0"/>
                <a:ea typeface="Times New Roman" panose="02020603050405020304" pitchFamily="18" charset="0"/>
              </a:rPr>
              <a:t>KNearest</a:t>
            </a:r>
            <a:r>
              <a:rPr lang="en-US" sz="1800" dirty="0">
                <a:effectLst/>
                <a:latin typeface="Times New Roman" panose="02020603050405020304" pitchFamily="18" charset="0"/>
                <a:ea typeface="Times New Roman" panose="02020603050405020304" pitchFamily="18" charset="0"/>
              </a:rPr>
              <a:t> Neighbors, </a:t>
            </a:r>
            <a:r>
              <a:rPr lang="en-US" sz="1800" dirty="0" err="1">
                <a:effectLst/>
                <a:latin typeface="Times New Roman" panose="02020603050405020304" pitchFamily="18" charset="0"/>
                <a:ea typeface="Times New Roman" panose="02020603050405020304" pitchFamily="18" charset="0"/>
              </a:rPr>
              <a:t>XGBoost</a:t>
            </a:r>
            <a:r>
              <a:rPr lang="en-US" sz="1800" dirty="0">
                <a:effectLst/>
                <a:latin typeface="Times New Roman" panose="02020603050405020304" pitchFamily="18" charset="0"/>
                <a:ea typeface="Times New Roman" panose="02020603050405020304" pitchFamily="18" charset="0"/>
              </a:rPr>
              <a:t>, and Random Forest. For each of the four methods, many metrics that affect the accuracy of results are tabulated, including Root Mean Squared Error (RMSE), Variance Score, Training and Testing Accuracy, and more. </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4003662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BF4D52-2D4F-C435-CD1C-70247A32626C}"/>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3" name="Picture 2">
            <a:extLst>
              <a:ext uri="{FF2B5EF4-FFF2-40B4-BE49-F238E27FC236}">
                <a16:creationId xmlns:a16="http://schemas.microsoft.com/office/drawing/2014/main" id="{764C09E1-122F-5135-5A4A-10913FBB8C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0057" y="540895"/>
            <a:ext cx="7183120" cy="5519420"/>
          </a:xfrm>
          <a:prstGeom prst="rect">
            <a:avLst/>
          </a:prstGeom>
          <a:noFill/>
          <a:ln>
            <a:noFill/>
          </a:ln>
        </p:spPr>
      </p:pic>
      <p:pic>
        <p:nvPicPr>
          <p:cNvPr id="5" name="Picture 4">
            <a:extLst>
              <a:ext uri="{FF2B5EF4-FFF2-40B4-BE49-F238E27FC236}">
                <a16:creationId xmlns:a16="http://schemas.microsoft.com/office/drawing/2014/main" id="{97AFCB23-D5AF-5C20-BF23-196268B54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7459" y="2181440"/>
            <a:ext cx="3856054" cy="1310754"/>
          </a:xfrm>
          <a:prstGeom prst="rect">
            <a:avLst/>
          </a:prstGeom>
        </p:spPr>
      </p:pic>
    </p:spTree>
    <p:extLst>
      <p:ext uri="{BB962C8B-B14F-4D97-AF65-F5344CB8AC3E}">
        <p14:creationId xmlns:p14="http://schemas.microsoft.com/office/powerpoint/2010/main" val="132391572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6150</TotalTime>
  <Words>1092</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12</vt:i4>
      </vt:variant>
    </vt:vector>
  </HeadingPairs>
  <TitlesOfParts>
    <vt:vector size="22" baseType="lpstr">
      <vt:lpstr>Arial</vt:lpstr>
      <vt:lpstr>Arial Black</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What is Sales Forecasting?</vt:lpstr>
      <vt:lpstr>Sales Data</vt:lpstr>
      <vt:lpstr>Why opt Sales Forecasting?</vt:lpstr>
      <vt:lpstr>Objectives</vt:lpstr>
      <vt:lpstr>Methodology used</vt:lpstr>
      <vt:lpstr>Results and Outputs</vt:lpstr>
      <vt:lpstr>PowerPoint Presentation</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ARYAN GUPTA</cp:lastModifiedBy>
  <cp:revision>494</cp:revision>
  <dcterms:created xsi:type="dcterms:W3CDTF">2019-01-09T10:33:58Z</dcterms:created>
  <dcterms:modified xsi:type="dcterms:W3CDTF">2023-05-04T10:04:35Z</dcterms:modified>
</cp:coreProperties>
</file>