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Slab"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6c3de23531_5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6c3de23531_5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5dcb00bc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5dcb00b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5dcb00bc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5dcb00b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5dcb00bc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5dcb00bc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5dcb00bcd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5dcb00bcd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5dcb00b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5dcb00b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5dcb00bc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5dcb00b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5dcb00bc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5dcb00bc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5dcb00bc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5dcb00b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dcb00bcd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dcb00bc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5dcb00bc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5dcb00b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dcb00bc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dcb00bc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hyperlink" Target="https://www.thoughtco.com/low-and-high-pressure-1434434" TargetMode="External"/><Relationship Id="rId4" Type="http://schemas.openxmlformats.org/officeDocument/2006/relationships/hyperlink" Target="http://www.climate.psu.edu/data/city_information/index.php?city=phl&amp;page=dwa&amp;type=big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62"/>
        <p:cNvGrpSpPr/>
        <p:nvPr/>
      </p:nvGrpSpPr>
      <p:grpSpPr>
        <a:xfrm>
          <a:off x="0" y="0"/>
          <a:ext cx="0" cy="0"/>
          <a:chOff x="0" y="0"/>
          <a:chExt cx="0" cy="0"/>
        </a:xfrm>
      </p:grpSpPr>
      <p:sp>
        <p:nvSpPr>
          <p:cNvPr id="63" name="Google Shape;63;p13"/>
          <p:cNvSpPr txBox="1"/>
          <p:nvPr/>
        </p:nvSpPr>
        <p:spPr>
          <a:xfrm>
            <a:off x="2616200" y="91083"/>
            <a:ext cx="4233000" cy="245400"/>
          </a:xfrm>
          <a:prstGeom prst="rect">
            <a:avLst/>
          </a:prstGeom>
          <a:noFill/>
          <a:ln>
            <a:noFill/>
          </a:ln>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 sz="1800" b="1"/>
              <a:t>Weather Forecast</a:t>
            </a:r>
            <a:endParaRPr sz="300" b="1"/>
          </a:p>
        </p:txBody>
      </p:sp>
      <p:sp>
        <p:nvSpPr>
          <p:cNvPr id="64" name="Google Shape;64;p13"/>
          <p:cNvSpPr txBox="1"/>
          <p:nvPr/>
        </p:nvSpPr>
        <p:spPr>
          <a:xfrm>
            <a:off x="89297" y="440829"/>
            <a:ext cx="8961600" cy="95100"/>
          </a:xfrm>
          <a:prstGeom prst="rect">
            <a:avLst/>
          </a:prstGeom>
          <a:noFill/>
          <a:ln>
            <a:noFill/>
          </a:ln>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chemeClr val="dk1"/>
              </a:buClr>
              <a:buSzPts val="600"/>
              <a:buFont typeface="Arial"/>
              <a:buNone/>
            </a:pPr>
            <a:r>
              <a:rPr lang="en" sz="600"/>
              <a:t>December 9th, 2019 Drexel University</a:t>
            </a:r>
            <a:endParaRPr sz="300"/>
          </a:p>
        </p:txBody>
      </p:sp>
      <p:cxnSp>
        <p:nvCxnSpPr>
          <p:cNvPr id="65" name="Google Shape;65;p13"/>
          <p:cNvCxnSpPr/>
          <p:nvPr/>
        </p:nvCxnSpPr>
        <p:spPr>
          <a:xfrm>
            <a:off x="165894" y="606921"/>
            <a:ext cx="8761200" cy="0"/>
          </a:xfrm>
          <a:prstGeom prst="straightConnector1">
            <a:avLst/>
          </a:prstGeom>
          <a:noFill/>
          <a:ln w="9525" cap="flat" cmpd="sng">
            <a:solidFill>
              <a:schemeClr val="dk1"/>
            </a:solidFill>
            <a:prstDash val="solid"/>
            <a:miter lim="800000"/>
            <a:headEnd type="none" w="med" len="med"/>
            <a:tailEnd type="none" w="med" len="med"/>
          </a:ln>
        </p:spPr>
      </p:cxnSp>
      <p:sp>
        <p:nvSpPr>
          <p:cNvPr id="66" name="Google Shape;66;p13"/>
          <p:cNvSpPr txBox="1"/>
          <p:nvPr/>
        </p:nvSpPr>
        <p:spPr>
          <a:xfrm>
            <a:off x="1966515" y="316111"/>
            <a:ext cx="5207100" cy="118200"/>
          </a:xfrm>
          <a:prstGeom prst="rect">
            <a:avLst/>
          </a:prstGeom>
          <a:noFill/>
          <a:ln>
            <a:noFill/>
          </a:ln>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dirty="0"/>
              <a:t>Group 3 - Akhilesh Yadav Gaddam, and Vinay Gandhi</a:t>
            </a:r>
            <a:endParaRPr sz="300" dirty="0"/>
          </a:p>
        </p:txBody>
      </p:sp>
      <p:sp>
        <p:nvSpPr>
          <p:cNvPr id="67" name="Google Shape;67;p13"/>
          <p:cNvSpPr txBox="1"/>
          <p:nvPr/>
        </p:nvSpPr>
        <p:spPr>
          <a:xfrm>
            <a:off x="7352109" y="4286845"/>
            <a:ext cx="1552200" cy="1608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Acknowledgement</a:t>
            </a:r>
            <a:endParaRPr sz="300"/>
          </a:p>
        </p:txBody>
      </p:sp>
      <p:pic>
        <p:nvPicPr>
          <p:cNvPr id="68" name="Google Shape;68;p13" descr="Drex"/>
          <p:cNvPicPr preferRelativeResize="0"/>
          <p:nvPr/>
        </p:nvPicPr>
        <p:blipFill rotWithShape="1">
          <a:blip r:embed="rId3">
            <a:alphaModFix/>
          </a:blip>
          <a:srcRect/>
          <a:stretch/>
        </p:blipFill>
        <p:spPr>
          <a:xfrm>
            <a:off x="8395097" y="75902"/>
            <a:ext cx="374452" cy="399157"/>
          </a:xfrm>
          <a:prstGeom prst="rect">
            <a:avLst/>
          </a:prstGeom>
          <a:noFill/>
          <a:ln>
            <a:noFill/>
          </a:ln>
        </p:spPr>
      </p:pic>
      <p:sp>
        <p:nvSpPr>
          <p:cNvPr id="69" name="Google Shape;69;p13"/>
          <p:cNvSpPr txBox="1"/>
          <p:nvPr/>
        </p:nvSpPr>
        <p:spPr>
          <a:xfrm>
            <a:off x="7310028" y="3284311"/>
            <a:ext cx="1552200" cy="1608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References</a:t>
            </a:r>
            <a:endParaRPr sz="300"/>
          </a:p>
        </p:txBody>
      </p:sp>
      <p:cxnSp>
        <p:nvCxnSpPr>
          <p:cNvPr id="70" name="Google Shape;70;p13"/>
          <p:cNvCxnSpPr/>
          <p:nvPr/>
        </p:nvCxnSpPr>
        <p:spPr>
          <a:xfrm>
            <a:off x="2103438" y="632817"/>
            <a:ext cx="0" cy="4372200"/>
          </a:xfrm>
          <a:prstGeom prst="straightConnector1">
            <a:avLst/>
          </a:prstGeom>
          <a:noFill/>
          <a:ln w="9525" cap="flat" cmpd="sng">
            <a:solidFill>
              <a:schemeClr val="dk1"/>
            </a:solidFill>
            <a:prstDash val="solid"/>
            <a:miter lim="800000"/>
            <a:headEnd type="none" w="med" len="med"/>
            <a:tailEnd type="none" w="med" len="med"/>
          </a:ln>
        </p:spPr>
      </p:cxnSp>
      <p:sp>
        <p:nvSpPr>
          <p:cNvPr id="71" name="Google Shape;71;p13"/>
          <p:cNvSpPr txBox="1"/>
          <p:nvPr/>
        </p:nvSpPr>
        <p:spPr>
          <a:xfrm>
            <a:off x="316309" y="661094"/>
            <a:ext cx="1548600" cy="1608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Abstract</a:t>
            </a:r>
            <a:endParaRPr sz="300"/>
          </a:p>
        </p:txBody>
      </p:sp>
      <p:sp>
        <p:nvSpPr>
          <p:cNvPr id="72" name="Google Shape;72;p13"/>
          <p:cNvSpPr txBox="1"/>
          <p:nvPr/>
        </p:nvSpPr>
        <p:spPr>
          <a:xfrm>
            <a:off x="240506" y="922437"/>
            <a:ext cx="1668000" cy="2444100"/>
          </a:xfrm>
          <a:prstGeom prst="rect">
            <a:avLst/>
          </a:prstGeom>
          <a:noFill/>
          <a:ln>
            <a:noFill/>
          </a:ln>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b="1" dirty="0"/>
              <a:t>Seasons, Wind Speed, Air Pressure </a:t>
            </a:r>
            <a:r>
              <a:rPr lang="en" sz="800" b="1" i="0" u="none" strike="noStrike" cap="none" dirty="0">
                <a:latin typeface="Arial"/>
                <a:ea typeface="Arial"/>
                <a:cs typeface="Arial"/>
                <a:sym typeface="Arial"/>
              </a:rPr>
              <a:t>and </a:t>
            </a:r>
            <a:r>
              <a:rPr lang="en" sz="800" b="1" dirty="0"/>
              <a:t>Weather Temperature</a:t>
            </a:r>
            <a:endParaRPr sz="300" dirty="0"/>
          </a:p>
          <a:p>
            <a:pPr marL="0" marR="0" lvl="0" indent="0" algn="just" rtl="0">
              <a:lnSpc>
                <a:spcPct val="100000"/>
              </a:lnSpc>
              <a:spcBef>
                <a:spcPts val="300"/>
              </a:spcBef>
              <a:spcAft>
                <a:spcPts val="0"/>
              </a:spcAft>
              <a:buClr>
                <a:schemeClr val="dk1"/>
              </a:buClr>
              <a:buSzPts val="600"/>
              <a:buFont typeface="Arial"/>
              <a:buNone/>
            </a:pPr>
            <a:r>
              <a:rPr lang="en" sz="600" b="0" i="0" u="none" strike="noStrike" cap="none" dirty="0">
                <a:latin typeface="Arial"/>
                <a:ea typeface="Arial"/>
                <a:cs typeface="Arial"/>
                <a:sym typeface="Arial"/>
              </a:rPr>
              <a:t>This project investigates the factors that affect</a:t>
            </a:r>
            <a:r>
              <a:rPr lang="en" sz="600" dirty="0"/>
              <a:t> Philadelphia weather temperature</a:t>
            </a:r>
            <a:r>
              <a:rPr lang="en" sz="600" b="0" i="0" u="none" strike="noStrike" cap="none" dirty="0">
                <a:latin typeface="Arial"/>
                <a:ea typeface="Arial"/>
                <a:cs typeface="Arial"/>
                <a:sym typeface="Arial"/>
              </a:rPr>
              <a:t> and make forecasting</a:t>
            </a:r>
            <a:r>
              <a:rPr lang="en" sz="600" dirty="0"/>
              <a:t> </a:t>
            </a:r>
            <a:r>
              <a:rPr lang="en" sz="600" b="0" i="0" u="none" strike="noStrike" cap="none" dirty="0">
                <a:latin typeface="Arial"/>
                <a:ea typeface="Arial"/>
                <a:cs typeface="Arial"/>
                <a:sym typeface="Arial"/>
              </a:rPr>
              <a:t>for future </a:t>
            </a:r>
            <a:r>
              <a:rPr lang="en" sz="600" dirty="0"/>
              <a:t>average weather</a:t>
            </a:r>
            <a:r>
              <a:rPr lang="en" sz="600" b="0" i="0" u="none" strike="noStrike" cap="none" dirty="0">
                <a:latin typeface="Arial"/>
                <a:ea typeface="Arial"/>
                <a:cs typeface="Arial"/>
                <a:sym typeface="Arial"/>
              </a:rPr>
              <a:t> changes in Philadelphia. Current literature suggests that historical </a:t>
            </a:r>
            <a:r>
              <a:rPr lang="en" sz="600" dirty="0"/>
              <a:t>weather</a:t>
            </a:r>
            <a:r>
              <a:rPr lang="en" sz="600" b="0" i="0" u="none" strike="noStrike" cap="none" dirty="0">
                <a:latin typeface="Arial"/>
                <a:ea typeface="Arial"/>
                <a:cs typeface="Arial"/>
                <a:sym typeface="Arial"/>
              </a:rPr>
              <a:t> are influenced by the </a:t>
            </a:r>
            <a:r>
              <a:rPr lang="en" sz="600" dirty="0"/>
              <a:t>Seasons</a:t>
            </a:r>
            <a:r>
              <a:rPr lang="en" sz="600" b="0" i="0" u="none" strike="noStrike" cap="none" dirty="0">
                <a:latin typeface="Arial"/>
                <a:ea typeface="Arial"/>
                <a:cs typeface="Arial"/>
                <a:sym typeface="Arial"/>
              </a:rPr>
              <a:t>, Air</a:t>
            </a:r>
            <a:r>
              <a:rPr lang="en" sz="600" dirty="0"/>
              <a:t> Pressure</a:t>
            </a:r>
            <a:r>
              <a:rPr lang="en" sz="600" b="0" i="0" u="none" strike="noStrike" cap="none" dirty="0">
                <a:latin typeface="Arial"/>
                <a:ea typeface="Arial"/>
                <a:cs typeface="Arial"/>
                <a:sym typeface="Arial"/>
              </a:rPr>
              <a:t>, and some risk factors. Using </a:t>
            </a:r>
            <a:r>
              <a:rPr lang="en" sz="600" dirty="0"/>
              <a:t>daily</a:t>
            </a:r>
            <a:r>
              <a:rPr lang="en" sz="600" b="0" i="0" u="none" strike="noStrike" cap="none" dirty="0">
                <a:latin typeface="Arial"/>
                <a:ea typeface="Arial"/>
                <a:cs typeface="Arial"/>
                <a:sym typeface="Arial"/>
              </a:rPr>
              <a:t> data for the sample period from 20</a:t>
            </a:r>
            <a:r>
              <a:rPr lang="en" sz="600" dirty="0"/>
              <a:t>18/01/01</a:t>
            </a:r>
            <a:r>
              <a:rPr lang="en" sz="600" b="0" i="0" u="none" strike="noStrike" cap="none" dirty="0">
                <a:latin typeface="Arial"/>
                <a:ea typeface="Arial"/>
                <a:cs typeface="Arial"/>
                <a:sym typeface="Arial"/>
              </a:rPr>
              <a:t> to 201</a:t>
            </a:r>
            <a:r>
              <a:rPr lang="en" sz="600" dirty="0"/>
              <a:t>9/11/30</a:t>
            </a:r>
            <a:r>
              <a:rPr lang="en" sz="600" b="0" i="0" u="none" strike="noStrike" cap="none" dirty="0">
                <a:latin typeface="Arial"/>
                <a:ea typeface="Arial"/>
                <a:cs typeface="Arial"/>
                <a:sym typeface="Arial"/>
              </a:rPr>
              <a:t>, this project estimates two types of models: time series model and regression model. The time series model is to extract the historical pattern to forecast future </a:t>
            </a:r>
            <a:r>
              <a:rPr lang="en" sz="600" dirty="0"/>
              <a:t>Average Temperature</a:t>
            </a:r>
            <a:r>
              <a:rPr lang="en" sz="600" b="0" i="0" u="none" strike="noStrike" cap="none" dirty="0">
                <a:latin typeface="Arial"/>
                <a:ea typeface="Arial"/>
                <a:cs typeface="Arial"/>
                <a:sym typeface="Arial"/>
              </a:rPr>
              <a:t> changes. The regression model is to link the </a:t>
            </a:r>
            <a:r>
              <a:rPr lang="en" sz="600" dirty="0"/>
              <a:t>temperature</a:t>
            </a:r>
            <a:r>
              <a:rPr lang="en" sz="600" b="0" i="0" u="none" strike="noStrike" cap="none" dirty="0">
                <a:latin typeface="Arial"/>
                <a:ea typeface="Arial"/>
                <a:cs typeface="Arial"/>
                <a:sym typeface="Arial"/>
              </a:rPr>
              <a:t> change to some </a:t>
            </a:r>
            <a:r>
              <a:rPr lang="en" sz="600" dirty="0"/>
              <a:t>independent variables</a:t>
            </a:r>
            <a:r>
              <a:rPr lang="en" sz="600" b="0" i="0" u="none" strike="noStrike" cap="none" dirty="0">
                <a:latin typeface="Arial"/>
                <a:ea typeface="Arial"/>
                <a:cs typeface="Arial"/>
                <a:sym typeface="Arial"/>
              </a:rPr>
              <a:t>.  The time series analysis suggests that the </a:t>
            </a:r>
            <a:r>
              <a:rPr lang="en" sz="600" dirty="0"/>
              <a:t>Avg Temp</a:t>
            </a:r>
            <a:r>
              <a:rPr lang="en" sz="600" b="0" i="0" u="none" strike="noStrike" cap="none" dirty="0">
                <a:latin typeface="Arial"/>
                <a:ea typeface="Arial"/>
                <a:cs typeface="Arial"/>
                <a:sym typeface="Arial"/>
              </a:rPr>
              <a:t> change series follows an autocorrelation process with 1</a:t>
            </a:r>
            <a:r>
              <a:rPr lang="en" sz="600" dirty="0"/>
              <a:t>0</a:t>
            </a:r>
            <a:r>
              <a:rPr lang="en" sz="600" b="0" i="0" u="none" strike="noStrike" cap="none" dirty="0">
                <a:latin typeface="Arial"/>
                <a:ea typeface="Arial"/>
                <a:cs typeface="Arial"/>
                <a:sym typeface="Arial"/>
              </a:rPr>
              <a:t> month lag.  The evidence from the regression model indicates that the change in </a:t>
            </a:r>
            <a:r>
              <a:rPr lang="en" sz="600" dirty="0"/>
              <a:t>temperature</a:t>
            </a:r>
            <a:r>
              <a:rPr lang="en" sz="600" b="0" i="0" u="none" strike="noStrike" cap="none" dirty="0">
                <a:latin typeface="Arial"/>
                <a:ea typeface="Arial"/>
                <a:cs typeface="Arial"/>
                <a:sym typeface="Arial"/>
              </a:rPr>
              <a:t>  is positively correlated with the  change in the </a:t>
            </a:r>
            <a:r>
              <a:rPr lang="en" sz="600" dirty="0"/>
              <a:t>Q2 &amp; Q3 </a:t>
            </a:r>
            <a:r>
              <a:rPr lang="en" sz="600" b="0" i="0" u="none" strike="noStrike" cap="none" dirty="0">
                <a:latin typeface="Arial"/>
                <a:ea typeface="Arial"/>
                <a:cs typeface="Arial"/>
                <a:sym typeface="Arial"/>
              </a:rPr>
              <a:t>and negatively correlated with change of</a:t>
            </a:r>
            <a:r>
              <a:rPr lang="en" sz="600" dirty="0"/>
              <a:t> average wind speed (-1), average wind direction(-1), average wind speed (-1), and Q1</a:t>
            </a:r>
            <a:r>
              <a:rPr lang="en" sz="600" b="0" i="0" u="none" strike="noStrike" cap="none" dirty="0">
                <a:latin typeface="Arial"/>
                <a:ea typeface="Arial"/>
                <a:cs typeface="Arial"/>
                <a:sym typeface="Arial"/>
              </a:rPr>
              <a:t>. The root of mean squared error suggests that the regression model (5.498) outperforms the time series model (17.808). </a:t>
            </a:r>
            <a:endParaRPr sz="300" dirty="0"/>
          </a:p>
        </p:txBody>
      </p:sp>
      <p:sp>
        <p:nvSpPr>
          <p:cNvPr id="73" name="Google Shape;73;p13"/>
          <p:cNvSpPr txBox="1"/>
          <p:nvPr/>
        </p:nvSpPr>
        <p:spPr>
          <a:xfrm>
            <a:off x="3572272" y="666750"/>
            <a:ext cx="1950600" cy="1608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Estimated Results</a:t>
            </a:r>
            <a:endParaRPr sz="300"/>
          </a:p>
        </p:txBody>
      </p:sp>
      <p:sp>
        <p:nvSpPr>
          <p:cNvPr id="74" name="Google Shape;74;p13"/>
          <p:cNvSpPr txBox="1"/>
          <p:nvPr/>
        </p:nvSpPr>
        <p:spPr>
          <a:xfrm>
            <a:off x="7327503" y="657820"/>
            <a:ext cx="1547100" cy="1608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Conclusion</a:t>
            </a:r>
            <a:endParaRPr sz="300"/>
          </a:p>
        </p:txBody>
      </p:sp>
      <p:sp>
        <p:nvSpPr>
          <p:cNvPr id="75" name="Google Shape;75;p13"/>
          <p:cNvSpPr txBox="1"/>
          <p:nvPr/>
        </p:nvSpPr>
        <p:spPr>
          <a:xfrm>
            <a:off x="7320359" y="1693069"/>
            <a:ext cx="1510200" cy="1608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17450" tIns="8725" rIns="17450" bIns="872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Future Work</a:t>
            </a:r>
            <a:endParaRPr sz="300"/>
          </a:p>
        </p:txBody>
      </p:sp>
      <p:sp>
        <p:nvSpPr>
          <p:cNvPr id="76" name="Google Shape;76;p13"/>
          <p:cNvSpPr txBox="1"/>
          <p:nvPr/>
        </p:nvSpPr>
        <p:spPr>
          <a:xfrm>
            <a:off x="2233613" y="908147"/>
            <a:ext cx="4615800" cy="662700"/>
          </a:xfrm>
          <a:prstGeom prst="rect">
            <a:avLst/>
          </a:prstGeom>
          <a:noFill/>
          <a:ln>
            <a:noFill/>
          </a:ln>
        </p:spPr>
        <p:txBody>
          <a:bodyPr spcFirstLastPara="1" wrap="square" lIns="20950" tIns="10475" rIns="20950" bIns="10475" anchor="t" anchorCtr="0">
            <a:noAutofit/>
          </a:bodyPr>
          <a:lstStyle/>
          <a:p>
            <a:pPr marL="0" marR="0" lvl="0" indent="0" algn="l" rtl="0">
              <a:lnSpc>
                <a:spcPct val="115000"/>
              </a:lnSpc>
              <a:spcBef>
                <a:spcPts val="0"/>
              </a:spcBef>
              <a:spcAft>
                <a:spcPts val="0"/>
              </a:spcAft>
              <a:buClr>
                <a:schemeClr val="dk1"/>
              </a:buClr>
              <a:buSzPts val="800"/>
              <a:buFont typeface="Arial"/>
              <a:buNone/>
            </a:pPr>
            <a:r>
              <a:rPr lang="en" sz="600" b="1" i="0" u="none" strike="noStrike" cap="none" dirty="0">
                <a:latin typeface="Arial"/>
                <a:ea typeface="Arial"/>
                <a:cs typeface="Arial"/>
                <a:sym typeface="Arial"/>
              </a:rPr>
              <a:t>1. Time series (ARIMA) model</a:t>
            </a:r>
            <a:endParaRPr sz="600" dirty="0"/>
          </a:p>
          <a:p>
            <a:pPr marL="0" marR="0" lvl="0" indent="0" algn="l" rtl="0">
              <a:lnSpc>
                <a:spcPct val="115000"/>
              </a:lnSpc>
              <a:spcBef>
                <a:spcPts val="0"/>
              </a:spcBef>
              <a:spcAft>
                <a:spcPts val="0"/>
              </a:spcAft>
              <a:buClr>
                <a:schemeClr val="dk1"/>
              </a:buClr>
              <a:buSzPts val="800"/>
              <a:buFont typeface="Arial"/>
              <a:buNone/>
            </a:pPr>
            <a:r>
              <a:rPr lang="en" sz="600" dirty="0"/>
              <a:t>T</a:t>
            </a:r>
            <a:r>
              <a:rPr lang="en" sz="600" b="0" i="0" u="none" strike="noStrike" cap="none" dirty="0">
                <a:latin typeface="Arial"/>
                <a:ea typeface="Arial"/>
                <a:cs typeface="Arial"/>
                <a:sym typeface="Arial"/>
              </a:rPr>
              <a:t>he </a:t>
            </a:r>
            <a:r>
              <a:rPr lang="en" sz="600" dirty="0"/>
              <a:t>weather time series is not stationary </a:t>
            </a:r>
            <a:r>
              <a:rPr lang="en" sz="600" b="0" i="0" u="none" strike="noStrike" cap="none" dirty="0">
                <a:latin typeface="Arial"/>
                <a:ea typeface="Arial"/>
                <a:cs typeface="Arial"/>
                <a:sym typeface="Arial"/>
              </a:rPr>
              <a:t>but its first order difference is stationary.</a:t>
            </a:r>
            <a:endParaRPr sz="600" dirty="0"/>
          </a:p>
          <a:p>
            <a:pPr marL="0" marR="0" lvl="0" indent="0" algn="l" rtl="0">
              <a:lnSpc>
                <a:spcPct val="115000"/>
              </a:lnSpc>
              <a:spcBef>
                <a:spcPts val="0"/>
              </a:spcBef>
              <a:spcAft>
                <a:spcPts val="0"/>
              </a:spcAft>
              <a:buClr>
                <a:schemeClr val="dk1"/>
              </a:buClr>
              <a:buSzPts val="800"/>
              <a:buFont typeface="Arial"/>
              <a:buNone/>
            </a:pPr>
            <a:r>
              <a:rPr lang="en" sz="600" dirty="0"/>
              <a:t>The average daily temperature can be modeled as SARIMA(28, 1, 1) with seasonal order of differencing being 365.   </a:t>
            </a:r>
            <a:endParaRPr sz="600" b="0" i="0" u="none" strike="noStrike" cap="none" dirty="0">
              <a:latin typeface="Arial"/>
              <a:ea typeface="Arial"/>
              <a:cs typeface="Arial"/>
              <a:sym typeface="Arial"/>
            </a:endParaRPr>
          </a:p>
          <a:p>
            <a:pPr marL="0" marR="0" lvl="0" indent="0" algn="l" rtl="0">
              <a:lnSpc>
                <a:spcPct val="115000"/>
              </a:lnSpc>
              <a:spcBef>
                <a:spcPts val="0"/>
              </a:spcBef>
              <a:spcAft>
                <a:spcPts val="0"/>
              </a:spcAft>
              <a:buClr>
                <a:srgbClr val="000000"/>
              </a:buClr>
              <a:buSzPts val="800"/>
              <a:buFont typeface="Arial"/>
              <a:buNone/>
            </a:pPr>
            <a:r>
              <a:rPr lang="en" sz="600" b="1" i="0" u="none" strike="noStrike" cap="none" dirty="0">
                <a:latin typeface="Arial"/>
                <a:ea typeface="Arial"/>
                <a:cs typeface="Arial"/>
                <a:sym typeface="Arial"/>
              </a:rPr>
              <a:t>Δ </a:t>
            </a:r>
            <a:r>
              <a:rPr lang="en" sz="600" b="1" dirty="0"/>
              <a:t>AvgTemp</a:t>
            </a:r>
            <a:r>
              <a:rPr lang="en" sz="600" b="1" i="0" u="none" strike="noStrike" cap="none" dirty="0">
                <a:latin typeface="Arial"/>
                <a:ea typeface="Arial"/>
                <a:cs typeface="Arial"/>
                <a:sym typeface="Arial"/>
              </a:rPr>
              <a:t>(t) = </a:t>
            </a:r>
            <a:r>
              <a:rPr lang="en" sz="600" b="1" dirty="0"/>
              <a:t>-0.046</a:t>
            </a:r>
            <a:r>
              <a:rPr lang="en" sz="600" b="1" i="0" u="none" strike="noStrike" cap="none" dirty="0">
                <a:latin typeface="Arial"/>
                <a:ea typeface="Arial"/>
                <a:cs typeface="Arial"/>
                <a:sym typeface="Arial"/>
              </a:rPr>
              <a:t> </a:t>
            </a:r>
            <a:r>
              <a:rPr lang="en" sz="600" b="1" dirty="0"/>
              <a:t>+ 0.593 Δ AvgTemp(t-1)</a:t>
            </a:r>
            <a:r>
              <a:rPr lang="en" sz="600" b="1" i="0" u="none" strike="noStrike" cap="none" dirty="0">
                <a:latin typeface="Arial"/>
                <a:ea typeface="Arial"/>
                <a:cs typeface="Arial"/>
                <a:sym typeface="Arial"/>
              </a:rPr>
              <a:t> - 0.</a:t>
            </a:r>
            <a:r>
              <a:rPr lang="en" sz="600" b="1" dirty="0"/>
              <a:t>307 Δ </a:t>
            </a:r>
            <a:r>
              <a:rPr lang="en" sz="600" b="1" i="0" u="none" strike="noStrike" cap="none" dirty="0">
                <a:latin typeface="Arial"/>
                <a:ea typeface="Arial"/>
                <a:cs typeface="Arial"/>
                <a:sym typeface="Arial"/>
              </a:rPr>
              <a:t>AvgTemp</a:t>
            </a:r>
            <a:r>
              <a:rPr lang="en" sz="600" b="1" dirty="0"/>
              <a:t>(t-2) + 0.125 ΔAvgTemp(t-10) </a:t>
            </a:r>
            <a:endParaRPr sz="600" b="1" dirty="0"/>
          </a:p>
          <a:p>
            <a:pPr marL="101600" marR="0" lvl="0" indent="-88900" algn="l" rtl="0">
              <a:lnSpc>
                <a:spcPct val="115000"/>
              </a:lnSpc>
              <a:spcBef>
                <a:spcPts val="0"/>
              </a:spcBef>
              <a:spcAft>
                <a:spcPts val="0"/>
              </a:spcAft>
              <a:buSzPts val="600"/>
              <a:buChar char="+"/>
            </a:pPr>
            <a:r>
              <a:rPr lang="en" sz="600" b="1" dirty="0"/>
              <a:t>0.123 Δ AvgTemp(t-28) + 0.098 Δ AvgTemp(t-365)</a:t>
            </a:r>
            <a:r>
              <a:rPr lang="en" sz="600" b="1" i="0" u="none" strike="noStrike" cap="none" dirty="0">
                <a:latin typeface="Arial"/>
                <a:ea typeface="Arial"/>
                <a:cs typeface="Arial"/>
                <a:sym typeface="Arial"/>
              </a:rPr>
              <a:t> </a:t>
            </a:r>
            <a:r>
              <a:rPr lang="en" sz="600" b="1" dirty="0"/>
              <a:t>+ error(Δ AvgTemp(t-1)) + error(t)</a:t>
            </a:r>
            <a:endParaRPr sz="600" dirty="0"/>
          </a:p>
          <a:p>
            <a:pPr marL="0" marR="0" lvl="0" indent="0" algn="l" rtl="0">
              <a:lnSpc>
                <a:spcPct val="115000"/>
              </a:lnSpc>
              <a:spcBef>
                <a:spcPts val="0"/>
              </a:spcBef>
              <a:spcAft>
                <a:spcPts val="0"/>
              </a:spcAft>
              <a:buClr>
                <a:schemeClr val="dk1"/>
              </a:buClr>
              <a:buSzPts val="800"/>
              <a:buFont typeface="Arial"/>
              <a:buNone/>
            </a:pPr>
            <a:r>
              <a:rPr lang="en" sz="600" u="none" strike="noStrike" cap="none" dirty="0"/>
              <a:t>Adj </a:t>
            </a:r>
            <a:r>
              <a:rPr lang="en" sz="600" dirty="0"/>
              <a:t>R-squared: 0.21</a:t>
            </a:r>
            <a:endParaRPr sz="600" dirty="0"/>
          </a:p>
        </p:txBody>
      </p:sp>
      <p:sp>
        <p:nvSpPr>
          <p:cNvPr id="77" name="Google Shape;77;p13"/>
          <p:cNvSpPr txBox="1"/>
          <p:nvPr/>
        </p:nvSpPr>
        <p:spPr>
          <a:xfrm>
            <a:off x="2233613" y="2839641"/>
            <a:ext cx="4850400" cy="662700"/>
          </a:xfrm>
          <a:prstGeom prst="rect">
            <a:avLst/>
          </a:prstGeom>
          <a:noFill/>
          <a:ln>
            <a:noFill/>
          </a:ln>
        </p:spPr>
        <p:txBody>
          <a:bodyPr spcFirstLastPara="1" wrap="square" lIns="20950" tIns="10475" rIns="20950" bIns="10475" anchor="t" anchorCtr="0">
            <a:noAutofit/>
          </a:bodyPr>
          <a:lstStyle/>
          <a:p>
            <a:pPr marL="0" marR="0" lvl="0" indent="0" algn="l" rtl="0">
              <a:lnSpc>
                <a:spcPct val="115000"/>
              </a:lnSpc>
              <a:spcBef>
                <a:spcPts val="0"/>
              </a:spcBef>
              <a:spcAft>
                <a:spcPts val="0"/>
              </a:spcAft>
              <a:buClr>
                <a:schemeClr val="dk1"/>
              </a:buClr>
              <a:buSzPts val="800"/>
              <a:buFont typeface="Arial"/>
              <a:buNone/>
            </a:pPr>
            <a:r>
              <a:rPr lang="en" sz="600" b="1" i="0" u="none" strike="noStrike" cap="none">
                <a:latin typeface="Arial"/>
                <a:ea typeface="Arial"/>
                <a:cs typeface="Arial"/>
                <a:sym typeface="Arial"/>
              </a:rPr>
              <a:t>2. Regression model</a:t>
            </a:r>
            <a:endParaRPr sz="600"/>
          </a:p>
          <a:p>
            <a:pPr marL="0" marR="0" lvl="0" indent="0" algn="l" rtl="0">
              <a:lnSpc>
                <a:spcPct val="115000"/>
              </a:lnSpc>
              <a:spcBef>
                <a:spcPts val="0"/>
              </a:spcBef>
              <a:spcAft>
                <a:spcPts val="0"/>
              </a:spcAft>
              <a:buClr>
                <a:schemeClr val="dk1"/>
              </a:buClr>
              <a:buSzPts val="800"/>
              <a:buFont typeface="Arial"/>
              <a:buNone/>
            </a:pPr>
            <a:r>
              <a:rPr lang="en" sz="600"/>
              <a:t>Average Pressure, CDD, Q2 and Q3 are positively related to Avg Temperature while HDD, Avg Wind Direction and Avg Wind Speed are negatively related to Avg Temperature. The model is given as: </a:t>
            </a:r>
            <a:endParaRPr sz="600"/>
          </a:p>
          <a:p>
            <a:pPr marL="0" marR="0" lvl="0" indent="0" algn="l" rtl="0">
              <a:lnSpc>
                <a:spcPct val="115000"/>
              </a:lnSpc>
              <a:spcBef>
                <a:spcPts val="0"/>
              </a:spcBef>
              <a:spcAft>
                <a:spcPts val="0"/>
              </a:spcAft>
              <a:buClr>
                <a:schemeClr val="dk1"/>
              </a:buClr>
              <a:buSzPts val="800"/>
              <a:buFont typeface="Arial"/>
              <a:buNone/>
            </a:pPr>
            <a:r>
              <a:rPr lang="en" sz="600" b="1"/>
              <a:t>AvgTemp</a:t>
            </a:r>
            <a:r>
              <a:rPr lang="en" sz="600" b="1" i="0" u="none" strike="noStrike" cap="none">
                <a:latin typeface="Arial"/>
                <a:ea typeface="Arial"/>
                <a:cs typeface="Arial"/>
                <a:sym typeface="Arial"/>
              </a:rPr>
              <a:t>(t) = </a:t>
            </a:r>
            <a:r>
              <a:rPr lang="en" sz="600" b="1"/>
              <a:t>-145.9 + 0.209 AvgPressure(t-1) + 0.873 CDD(t-1) - 0.805 HDD(t-1) </a:t>
            </a:r>
            <a:endParaRPr sz="600" b="1"/>
          </a:p>
          <a:p>
            <a:pPr marL="0" marR="0" lvl="0" indent="0" algn="l" rtl="0">
              <a:lnSpc>
                <a:spcPct val="115000"/>
              </a:lnSpc>
              <a:spcBef>
                <a:spcPts val="0"/>
              </a:spcBef>
              <a:spcAft>
                <a:spcPts val="0"/>
              </a:spcAft>
              <a:buClr>
                <a:schemeClr val="dk1"/>
              </a:buClr>
              <a:buSzPts val="800"/>
              <a:buFont typeface="Arial"/>
              <a:buNone/>
            </a:pPr>
            <a:r>
              <a:rPr lang="en" sz="600" b="1"/>
              <a:t>- 0.009 AvgWindDirection(t-1) - 0.332 AvgWindSpeed(t-1) - 1.967 Q1 + 3.575 Q2 + 3.740 Q3</a:t>
            </a:r>
            <a:endParaRPr sz="600" b="1"/>
          </a:p>
          <a:p>
            <a:pPr marL="0" marR="0" lvl="0" indent="0" algn="l" rtl="0">
              <a:lnSpc>
                <a:spcPct val="115000"/>
              </a:lnSpc>
              <a:spcBef>
                <a:spcPts val="0"/>
              </a:spcBef>
              <a:spcAft>
                <a:spcPts val="0"/>
              </a:spcAft>
              <a:buClr>
                <a:schemeClr val="dk1"/>
              </a:buClr>
              <a:buSzPts val="800"/>
              <a:buFont typeface="Arial"/>
              <a:buNone/>
            </a:pPr>
            <a:r>
              <a:rPr lang="en" sz="600">
                <a:solidFill>
                  <a:schemeClr val="dk1"/>
                </a:solidFill>
              </a:rPr>
              <a:t>Adj R-squared: 0.91</a:t>
            </a:r>
            <a:endParaRPr sz="600">
              <a:solidFill>
                <a:schemeClr val="dk1"/>
              </a:solidFill>
            </a:endParaRPr>
          </a:p>
          <a:p>
            <a:pPr marL="0" marR="0" lvl="0" indent="0" algn="l" rtl="0">
              <a:lnSpc>
                <a:spcPct val="115000"/>
              </a:lnSpc>
              <a:spcBef>
                <a:spcPts val="0"/>
              </a:spcBef>
              <a:spcAft>
                <a:spcPts val="0"/>
              </a:spcAft>
              <a:buClr>
                <a:schemeClr val="dk1"/>
              </a:buClr>
              <a:buSzPts val="800"/>
              <a:buFont typeface="Arial"/>
              <a:buNone/>
            </a:pPr>
            <a:r>
              <a:rPr lang="en" sz="600" b="1" i="0" u="none" strike="noStrike" cap="none">
                <a:solidFill>
                  <a:schemeClr val="dk1"/>
                </a:solidFill>
                <a:latin typeface="Arial"/>
                <a:ea typeface="Arial"/>
                <a:cs typeface="Arial"/>
                <a:sym typeface="Arial"/>
              </a:rPr>
              <a:t>                        </a:t>
            </a:r>
            <a:endParaRPr sz="600"/>
          </a:p>
        </p:txBody>
      </p:sp>
      <p:sp>
        <p:nvSpPr>
          <p:cNvPr id="78" name="Google Shape;78;p13"/>
          <p:cNvSpPr txBox="1"/>
          <p:nvPr/>
        </p:nvSpPr>
        <p:spPr>
          <a:xfrm>
            <a:off x="7290994" y="869456"/>
            <a:ext cx="1637100" cy="582900"/>
          </a:xfrm>
          <a:prstGeom prst="rect">
            <a:avLst/>
          </a:prstGeom>
          <a:noFill/>
          <a:ln>
            <a:noFill/>
          </a:ln>
        </p:spPr>
        <p:txBody>
          <a:bodyPr spcFirstLastPara="1" wrap="square" lIns="20950" tIns="10475" rIns="20950" bIns="10475" anchor="t" anchorCtr="0">
            <a:noAutofit/>
          </a:bodyPr>
          <a:lstStyle/>
          <a:p>
            <a:pPr marL="0" marR="0" lvl="0" indent="0" algn="just" rtl="0">
              <a:lnSpc>
                <a:spcPct val="100000"/>
              </a:lnSpc>
              <a:spcBef>
                <a:spcPts val="0"/>
              </a:spcBef>
              <a:spcAft>
                <a:spcPts val="0"/>
              </a:spcAft>
              <a:buClr>
                <a:schemeClr val="dk1"/>
              </a:buClr>
              <a:buSzPts val="600"/>
              <a:buFont typeface="Arial"/>
              <a:buNone/>
            </a:pPr>
            <a:r>
              <a:rPr lang="en" sz="600"/>
              <a:t>Our models suggest that quarter/season is the most important predictor of average temperature. Climatory measures of a day can be used to forecast the average temperature of the next day. In this project the regression model performs better than the time series model considering both RMSE and Adjusted R-squared. </a:t>
            </a:r>
            <a:endParaRPr sz="300"/>
          </a:p>
        </p:txBody>
      </p:sp>
      <p:cxnSp>
        <p:nvCxnSpPr>
          <p:cNvPr id="79" name="Google Shape;79;p13"/>
          <p:cNvCxnSpPr/>
          <p:nvPr/>
        </p:nvCxnSpPr>
        <p:spPr>
          <a:xfrm>
            <a:off x="7128272" y="605730"/>
            <a:ext cx="0" cy="4425900"/>
          </a:xfrm>
          <a:prstGeom prst="straightConnector1">
            <a:avLst/>
          </a:prstGeom>
          <a:noFill/>
          <a:ln w="9525" cap="flat" cmpd="sng">
            <a:solidFill>
              <a:schemeClr val="dk1"/>
            </a:solidFill>
            <a:prstDash val="solid"/>
            <a:miter lim="800000"/>
            <a:headEnd type="none" w="med" len="med"/>
            <a:tailEnd type="none" w="med" len="med"/>
          </a:ln>
        </p:spPr>
      </p:cxnSp>
      <p:sp>
        <p:nvSpPr>
          <p:cNvPr id="80" name="Google Shape;80;p13"/>
          <p:cNvSpPr txBox="1"/>
          <p:nvPr/>
        </p:nvSpPr>
        <p:spPr>
          <a:xfrm>
            <a:off x="7362825" y="4577063"/>
            <a:ext cx="1599000" cy="259500"/>
          </a:xfrm>
          <a:prstGeom prst="rect">
            <a:avLst/>
          </a:prstGeom>
          <a:noFill/>
          <a:ln>
            <a:noFill/>
          </a:ln>
        </p:spPr>
        <p:txBody>
          <a:bodyPr spcFirstLastPara="1" wrap="square" lIns="20950" tIns="10475" rIns="20950" bIns="10475" anchor="t" anchorCtr="0">
            <a:noAutofit/>
          </a:bodyPr>
          <a:lstStyle/>
          <a:p>
            <a:pPr marL="0" marR="0" lvl="0" indent="0" algn="l" rtl="0">
              <a:lnSpc>
                <a:spcPct val="100000"/>
              </a:lnSpc>
              <a:spcBef>
                <a:spcPts val="0"/>
              </a:spcBef>
              <a:spcAft>
                <a:spcPts val="0"/>
              </a:spcAft>
              <a:buClr>
                <a:schemeClr val="dk1"/>
              </a:buClr>
              <a:buSzPts val="600"/>
              <a:buFont typeface="Arial"/>
              <a:buNone/>
            </a:pPr>
            <a:r>
              <a:rPr lang="en" sz="600" b="0" i="0" u="none" strike="noStrike" cap="none">
                <a:latin typeface="Arial"/>
                <a:ea typeface="Arial"/>
                <a:cs typeface="Arial"/>
                <a:sym typeface="Arial"/>
              </a:rPr>
              <a:t>We appreciate </a:t>
            </a:r>
            <a:r>
              <a:rPr lang="en" sz="600"/>
              <a:t>Dr. Thomas Chiang’s guidance and earlier feedback on our project. </a:t>
            </a:r>
            <a:endParaRPr sz="300"/>
          </a:p>
        </p:txBody>
      </p:sp>
      <p:sp>
        <p:nvSpPr>
          <p:cNvPr id="81" name="Google Shape;81;p13"/>
          <p:cNvSpPr txBox="1"/>
          <p:nvPr/>
        </p:nvSpPr>
        <p:spPr>
          <a:xfrm>
            <a:off x="7309650" y="3574555"/>
            <a:ext cx="1637100" cy="582900"/>
          </a:xfrm>
          <a:prstGeom prst="rect">
            <a:avLst/>
          </a:prstGeom>
          <a:noFill/>
          <a:ln>
            <a:noFill/>
          </a:ln>
        </p:spPr>
        <p:txBody>
          <a:bodyPr spcFirstLastPara="1" wrap="square" lIns="20950" tIns="10475" rIns="20950" bIns="10475" anchor="t" anchorCtr="0">
            <a:noAutofit/>
          </a:bodyPr>
          <a:lstStyle/>
          <a:p>
            <a:pPr marL="101600" marR="0" lvl="0" indent="-88900" algn="just" rtl="0">
              <a:lnSpc>
                <a:spcPct val="100000"/>
              </a:lnSpc>
              <a:spcBef>
                <a:spcPts val="0"/>
              </a:spcBef>
              <a:spcAft>
                <a:spcPts val="0"/>
              </a:spcAft>
              <a:buSzPts val="600"/>
              <a:buAutoNum type="arabicPeriod"/>
            </a:pPr>
            <a:r>
              <a:rPr lang="en" sz="600"/>
              <a:t>Data sources from </a:t>
            </a:r>
            <a:r>
              <a:rPr lang="en" sz="600" u="sng">
                <a:solidFill>
                  <a:schemeClr val="hlink"/>
                </a:solidFill>
                <a:hlinkClick r:id="rId4"/>
              </a:rPr>
              <a:t>The Pennsylvania State Climatologist </a:t>
            </a:r>
            <a:endParaRPr sz="600"/>
          </a:p>
          <a:p>
            <a:pPr marL="101600" marR="0" lvl="0" indent="-88900" algn="just" rtl="0">
              <a:lnSpc>
                <a:spcPct val="100000"/>
              </a:lnSpc>
              <a:spcBef>
                <a:spcPts val="0"/>
              </a:spcBef>
              <a:spcAft>
                <a:spcPts val="0"/>
              </a:spcAft>
              <a:buSzPts val="600"/>
              <a:buAutoNum type="arabicPeriod"/>
            </a:pPr>
            <a:r>
              <a:rPr lang="en" sz="600"/>
              <a:t>What is Air Pressure and How It Affects the Weather: </a:t>
            </a:r>
            <a:r>
              <a:rPr lang="en" sz="600" u="sng">
                <a:solidFill>
                  <a:schemeClr val="hlink"/>
                </a:solidFill>
                <a:hlinkClick r:id="rId5"/>
              </a:rPr>
              <a:t>https://www.thoughtco.com/low-and-high-pressure-1434434</a:t>
            </a:r>
            <a:endParaRPr sz="600"/>
          </a:p>
          <a:p>
            <a:pPr marL="0" marR="0" lvl="0" indent="0" algn="just" rtl="0">
              <a:lnSpc>
                <a:spcPct val="100000"/>
              </a:lnSpc>
              <a:spcBef>
                <a:spcPts val="0"/>
              </a:spcBef>
              <a:spcAft>
                <a:spcPts val="0"/>
              </a:spcAft>
              <a:buNone/>
            </a:pPr>
            <a:endParaRPr sz="600"/>
          </a:p>
        </p:txBody>
      </p:sp>
      <p:sp>
        <p:nvSpPr>
          <p:cNvPr id="82" name="Google Shape;82;p13"/>
          <p:cNvSpPr txBox="1"/>
          <p:nvPr/>
        </p:nvSpPr>
        <p:spPr>
          <a:xfrm>
            <a:off x="335756" y="3724273"/>
            <a:ext cx="1485000" cy="161700"/>
          </a:xfrm>
          <a:prstGeom prst="rect">
            <a:avLst/>
          </a:prstGeom>
          <a:gradFill>
            <a:gsLst>
              <a:gs pos="0">
                <a:srgbClr val="A3C4FF"/>
              </a:gs>
              <a:gs pos="35000">
                <a:srgbClr val="BFD5FF"/>
              </a:gs>
              <a:gs pos="100000">
                <a:srgbClr val="E5EEFF"/>
              </a:gs>
            </a:gsLst>
            <a:lin ang="16200038" scaled="0"/>
          </a:gradFill>
          <a:ln w="9525" cap="flat" cmpd="sng">
            <a:solidFill>
              <a:srgbClr val="4A7EBB"/>
            </a:solidFill>
            <a:prstDash val="solid"/>
            <a:miter lim="800000"/>
            <a:headEnd type="none" w="sm" len="sm"/>
            <a:tailEnd type="none" w="sm" len="sm"/>
          </a:ln>
          <a:effectLst>
            <a:outerShdw blurRad="63500" dist="20000" dir="5400000">
              <a:srgbClr val="000000">
                <a:alpha val="37650"/>
              </a:srgbClr>
            </a:outerShdw>
          </a:effectLst>
        </p:spPr>
        <p:txBody>
          <a:bodyPr spcFirstLastPara="1" wrap="square" lIns="20950" tIns="10475" rIns="20950" bIns="10475" anchor="t" anchorCtr="0">
            <a:noAutofit/>
          </a:bodyPr>
          <a:lstStyle/>
          <a:p>
            <a:pPr marL="0" marR="0" lvl="0" indent="0" algn="ctr" rtl="0">
              <a:lnSpc>
                <a:spcPct val="100000"/>
              </a:lnSpc>
              <a:spcBef>
                <a:spcPts val="0"/>
              </a:spcBef>
              <a:spcAft>
                <a:spcPts val="0"/>
              </a:spcAft>
              <a:buClr>
                <a:srgbClr val="000000"/>
              </a:buClr>
              <a:buSzPts val="1100"/>
              <a:buFont typeface="Calibri"/>
              <a:buNone/>
            </a:pPr>
            <a:r>
              <a:rPr lang="en" sz="1100" b="1" i="0" u="none" strike="noStrike" cap="none">
                <a:solidFill>
                  <a:srgbClr val="000000"/>
                </a:solidFill>
                <a:latin typeface="Calibri"/>
                <a:ea typeface="Calibri"/>
                <a:cs typeface="Calibri"/>
                <a:sym typeface="Calibri"/>
              </a:rPr>
              <a:t>Method and Data</a:t>
            </a:r>
            <a:endParaRPr sz="300"/>
          </a:p>
        </p:txBody>
      </p:sp>
      <p:sp>
        <p:nvSpPr>
          <p:cNvPr id="83" name="Google Shape;83;p13"/>
          <p:cNvSpPr txBox="1"/>
          <p:nvPr/>
        </p:nvSpPr>
        <p:spPr>
          <a:xfrm>
            <a:off x="210112" y="3963934"/>
            <a:ext cx="1761000" cy="1067700"/>
          </a:xfrm>
          <a:prstGeom prst="rect">
            <a:avLst/>
          </a:prstGeom>
          <a:noFill/>
          <a:ln>
            <a:noFill/>
          </a:ln>
        </p:spPr>
        <p:txBody>
          <a:bodyPr spcFirstLastPara="1" wrap="square" lIns="20950" tIns="10475" rIns="20950" bIns="10475" anchor="t" anchorCtr="0">
            <a:noAutofit/>
          </a:bodyPr>
          <a:lstStyle/>
          <a:p>
            <a:pPr marL="101600" marR="0" lvl="0" indent="-82550" algn="l" rtl="0">
              <a:lnSpc>
                <a:spcPct val="100000"/>
              </a:lnSpc>
              <a:spcBef>
                <a:spcPts val="0"/>
              </a:spcBef>
              <a:spcAft>
                <a:spcPts val="0"/>
              </a:spcAft>
              <a:buSzPts val="500"/>
              <a:buFont typeface="Arial"/>
              <a:buChar char="●"/>
            </a:pPr>
            <a:r>
              <a:rPr lang="en" sz="500" b="0" i="0" u="none" strike="noStrike" cap="none">
                <a:latin typeface="Arial"/>
                <a:ea typeface="Arial"/>
                <a:cs typeface="Arial"/>
                <a:sym typeface="Arial"/>
              </a:rPr>
              <a:t>Methodology: Time series model vs. Regression analysis</a:t>
            </a:r>
            <a:endParaRPr sz="500"/>
          </a:p>
          <a:p>
            <a:pPr marL="101600" marR="0" lvl="0" indent="-82550" algn="l" rtl="0">
              <a:lnSpc>
                <a:spcPct val="100000"/>
              </a:lnSpc>
              <a:spcBef>
                <a:spcPts val="0"/>
              </a:spcBef>
              <a:spcAft>
                <a:spcPts val="0"/>
              </a:spcAft>
              <a:buSzPts val="500"/>
              <a:buChar char="●"/>
            </a:pPr>
            <a:r>
              <a:rPr lang="en" sz="500"/>
              <a:t>Data Range: 1/1/2018 - 11/30/2019 (Daily)</a:t>
            </a:r>
            <a:endParaRPr sz="500"/>
          </a:p>
          <a:p>
            <a:pPr marL="101600" marR="0" lvl="0" indent="-82550" algn="l" rtl="0">
              <a:lnSpc>
                <a:spcPct val="100000"/>
              </a:lnSpc>
              <a:spcBef>
                <a:spcPts val="0"/>
              </a:spcBef>
              <a:spcAft>
                <a:spcPts val="0"/>
              </a:spcAft>
              <a:buSzPts val="500"/>
              <a:buChar char="●"/>
            </a:pPr>
            <a:r>
              <a:rPr lang="en" sz="500"/>
              <a:t>Sample Period: 1/1/2018 - 10/30/2018 (Daily)</a:t>
            </a:r>
            <a:endParaRPr sz="500"/>
          </a:p>
          <a:p>
            <a:pPr marL="101600" marR="0" lvl="0" indent="-82550" algn="l" rtl="0">
              <a:lnSpc>
                <a:spcPct val="100000"/>
              </a:lnSpc>
              <a:spcBef>
                <a:spcPts val="0"/>
              </a:spcBef>
              <a:spcAft>
                <a:spcPts val="0"/>
              </a:spcAft>
              <a:buSzPts val="500"/>
              <a:buChar char="●"/>
            </a:pPr>
            <a:r>
              <a:rPr lang="en" sz="500" b="0" i="0" u="none" strike="noStrike" cap="none">
                <a:latin typeface="Arial"/>
                <a:ea typeface="Arial"/>
                <a:cs typeface="Arial"/>
                <a:sym typeface="Arial"/>
              </a:rPr>
              <a:t>Data Source: </a:t>
            </a:r>
            <a:r>
              <a:rPr lang="en" sz="500"/>
              <a:t>The Pennsylvania State Climatologist Daily Temperature</a:t>
            </a:r>
            <a:endParaRPr sz="500" b="0" i="0" u="none" strike="noStrike" cap="none">
              <a:latin typeface="Arial"/>
              <a:ea typeface="Arial"/>
              <a:cs typeface="Arial"/>
              <a:sym typeface="Arial"/>
            </a:endParaRPr>
          </a:p>
          <a:p>
            <a:pPr marL="0" marR="0" lvl="0" indent="0" algn="l" rtl="0">
              <a:lnSpc>
                <a:spcPct val="100000"/>
              </a:lnSpc>
              <a:spcBef>
                <a:spcPts val="0"/>
              </a:spcBef>
              <a:spcAft>
                <a:spcPts val="0"/>
              </a:spcAft>
              <a:buClr>
                <a:schemeClr val="dk1"/>
              </a:buClr>
              <a:buSzPts val="600"/>
              <a:buFont typeface="Arial"/>
              <a:buNone/>
            </a:pPr>
            <a:r>
              <a:rPr lang="en" sz="500" b="0" i="0" u="none" strike="noStrike" cap="none">
                <a:latin typeface="Arial"/>
                <a:ea typeface="Arial"/>
                <a:cs typeface="Arial"/>
                <a:sym typeface="Arial"/>
              </a:rPr>
              <a:t>Definition and measure of variables:</a:t>
            </a:r>
            <a:endParaRPr sz="500" b="0" i="0" u="none" strike="noStrike" cap="none">
              <a:latin typeface="Arial"/>
              <a:ea typeface="Arial"/>
              <a:cs typeface="Arial"/>
              <a:sym typeface="Arial"/>
            </a:endParaRPr>
          </a:p>
          <a:p>
            <a:pPr marL="0" marR="0" lvl="0" indent="-31750" algn="l" rtl="0">
              <a:lnSpc>
                <a:spcPct val="100000"/>
              </a:lnSpc>
              <a:spcBef>
                <a:spcPts val="0"/>
              </a:spcBef>
              <a:spcAft>
                <a:spcPts val="0"/>
              </a:spcAft>
              <a:buSzPts val="500"/>
              <a:buFont typeface="Calibri"/>
              <a:buAutoNum type="arabicPeriod"/>
            </a:pPr>
            <a:r>
              <a:rPr lang="en" sz="500"/>
              <a:t> Average Temperature</a:t>
            </a:r>
            <a:r>
              <a:rPr lang="en" sz="500" b="0" i="0" u="none" strike="noStrike" cap="none">
                <a:latin typeface="Arial"/>
                <a:ea typeface="Arial"/>
                <a:cs typeface="Arial"/>
                <a:sym typeface="Arial"/>
              </a:rPr>
              <a:t> </a:t>
            </a:r>
            <a:r>
              <a:rPr lang="en" sz="500"/>
              <a:t>(°F) (dependent variable)</a:t>
            </a:r>
            <a:endParaRPr sz="500"/>
          </a:p>
          <a:p>
            <a:pPr marL="0" marR="0" lvl="0" indent="-31750" algn="l" rtl="0">
              <a:lnSpc>
                <a:spcPct val="100000"/>
              </a:lnSpc>
              <a:spcBef>
                <a:spcPts val="0"/>
              </a:spcBef>
              <a:spcAft>
                <a:spcPts val="0"/>
              </a:spcAft>
              <a:buSzPts val="500"/>
              <a:buFont typeface="Calibri"/>
              <a:buAutoNum type="arabicPeriod"/>
            </a:pPr>
            <a:r>
              <a:rPr lang="en" sz="500"/>
              <a:t> Average Pressure (explanatory variable) </a:t>
            </a:r>
            <a:endParaRPr sz="500"/>
          </a:p>
          <a:p>
            <a:pPr marL="0" marR="0" lvl="0" indent="-31750" algn="l" rtl="0">
              <a:lnSpc>
                <a:spcPct val="100000"/>
              </a:lnSpc>
              <a:spcBef>
                <a:spcPts val="0"/>
              </a:spcBef>
              <a:spcAft>
                <a:spcPts val="0"/>
              </a:spcAft>
              <a:buSzPts val="500"/>
              <a:buAutoNum type="arabicPeriod"/>
            </a:pPr>
            <a:r>
              <a:rPr lang="en" sz="500"/>
              <a:t> Average Wind Direction (explanatory variable)</a:t>
            </a:r>
            <a:endParaRPr sz="500"/>
          </a:p>
          <a:p>
            <a:pPr marL="0" marR="0" lvl="0" indent="-31750" algn="l" rtl="0">
              <a:lnSpc>
                <a:spcPct val="100000"/>
              </a:lnSpc>
              <a:spcBef>
                <a:spcPts val="0"/>
              </a:spcBef>
              <a:spcAft>
                <a:spcPts val="0"/>
              </a:spcAft>
              <a:buSzPts val="500"/>
              <a:buAutoNum type="arabicPeriod"/>
            </a:pPr>
            <a:r>
              <a:rPr lang="en" sz="500"/>
              <a:t> Average Wind Speed (explanatory variable)</a:t>
            </a:r>
            <a:endParaRPr sz="500"/>
          </a:p>
          <a:p>
            <a:pPr marL="0" marR="0" lvl="0" indent="-31750" algn="l" rtl="0">
              <a:lnSpc>
                <a:spcPct val="100000"/>
              </a:lnSpc>
              <a:spcBef>
                <a:spcPts val="0"/>
              </a:spcBef>
              <a:spcAft>
                <a:spcPts val="0"/>
              </a:spcAft>
              <a:buSzPts val="500"/>
              <a:buAutoNum type="arabicPeriod"/>
            </a:pPr>
            <a:r>
              <a:rPr lang="en" sz="500"/>
              <a:t> Cooling Degree Days (CDD - explanatory variable)</a:t>
            </a:r>
            <a:endParaRPr sz="500"/>
          </a:p>
          <a:p>
            <a:pPr marL="0" marR="0" lvl="0" indent="-31750" algn="l" rtl="0">
              <a:lnSpc>
                <a:spcPct val="100000"/>
              </a:lnSpc>
              <a:spcBef>
                <a:spcPts val="0"/>
              </a:spcBef>
              <a:spcAft>
                <a:spcPts val="0"/>
              </a:spcAft>
              <a:buSzPts val="500"/>
              <a:buAutoNum type="arabicPeriod"/>
            </a:pPr>
            <a:r>
              <a:rPr lang="en" sz="500"/>
              <a:t> Heating Degree Days (HDD - explanatory variable)</a:t>
            </a:r>
            <a:endParaRPr sz="500"/>
          </a:p>
          <a:p>
            <a:pPr marL="0" marR="0" lvl="0" indent="-31750" algn="l" rtl="0">
              <a:lnSpc>
                <a:spcPct val="100000"/>
              </a:lnSpc>
              <a:spcBef>
                <a:spcPts val="0"/>
              </a:spcBef>
              <a:spcAft>
                <a:spcPts val="0"/>
              </a:spcAft>
              <a:buSzPts val="500"/>
              <a:buAutoNum type="arabicPeriod"/>
            </a:pPr>
            <a:r>
              <a:rPr lang="en" sz="500"/>
              <a:t> Quarter of the year (dummy variables)</a:t>
            </a:r>
            <a:endParaRPr sz="500"/>
          </a:p>
        </p:txBody>
      </p:sp>
      <p:sp>
        <p:nvSpPr>
          <p:cNvPr id="84" name="Google Shape;84;p13"/>
          <p:cNvSpPr txBox="1"/>
          <p:nvPr/>
        </p:nvSpPr>
        <p:spPr>
          <a:xfrm>
            <a:off x="7286625" y="1915716"/>
            <a:ext cx="1599000" cy="1200900"/>
          </a:xfrm>
          <a:prstGeom prst="rect">
            <a:avLst/>
          </a:prstGeom>
          <a:noFill/>
          <a:ln>
            <a:noFill/>
          </a:ln>
        </p:spPr>
        <p:txBody>
          <a:bodyPr spcFirstLastPara="1" wrap="square" lIns="20950" tIns="10475" rIns="20950" bIns="10475" anchor="t" anchorCtr="0">
            <a:noAutofit/>
          </a:bodyPr>
          <a:lstStyle/>
          <a:p>
            <a:pPr marL="0" marR="0" lvl="0" indent="0" algn="just" rtl="0">
              <a:lnSpc>
                <a:spcPct val="100000"/>
              </a:lnSpc>
              <a:spcBef>
                <a:spcPts val="0"/>
              </a:spcBef>
              <a:spcAft>
                <a:spcPts val="0"/>
              </a:spcAft>
              <a:buClr>
                <a:schemeClr val="dk1"/>
              </a:buClr>
              <a:buSzPts val="600"/>
              <a:buFont typeface="Arial"/>
              <a:buNone/>
            </a:pPr>
            <a:r>
              <a:rPr lang="en" sz="600"/>
              <a:t>Our t</a:t>
            </a:r>
            <a:r>
              <a:rPr lang="en" sz="600" b="0" i="0" u="none" strike="noStrike" cap="none">
                <a:latin typeface="Arial"/>
                <a:ea typeface="Arial"/>
                <a:cs typeface="Arial"/>
                <a:sym typeface="Arial"/>
              </a:rPr>
              <a:t>ime series model and regression model</a:t>
            </a:r>
            <a:r>
              <a:rPr lang="en" sz="600"/>
              <a:t> could be used as a basic predictive model for temperature. To move forward</a:t>
            </a:r>
            <a:r>
              <a:rPr lang="en" sz="600" b="0" i="0" u="none" strike="noStrike" cap="none">
                <a:latin typeface="Arial"/>
                <a:ea typeface="Arial"/>
                <a:cs typeface="Arial"/>
                <a:sym typeface="Arial"/>
              </a:rPr>
              <a:t>, </a:t>
            </a:r>
            <a:r>
              <a:rPr lang="en" sz="600"/>
              <a:t>we can invite climatologists, meteorologists, or weather researchers to provide their expertise on what impacts temperature and further improve our models.</a:t>
            </a:r>
            <a:endParaRPr sz="600"/>
          </a:p>
          <a:p>
            <a:pPr marL="0" marR="0" lvl="0" indent="0" algn="just" rtl="0">
              <a:lnSpc>
                <a:spcPct val="100000"/>
              </a:lnSpc>
              <a:spcBef>
                <a:spcPts val="0"/>
              </a:spcBef>
              <a:spcAft>
                <a:spcPts val="0"/>
              </a:spcAft>
              <a:buClr>
                <a:schemeClr val="dk1"/>
              </a:buClr>
              <a:buSzPts val="600"/>
              <a:buFont typeface="Arial"/>
              <a:buNone/>
            </a:pPr>
            <a:endParaRPr sz="600"/>
          </a:p>
          <a:p>
            <a:pPr marL="0" marR="0" lvl="0" indent="0" algn="just" rtl="0">
              <a:lnSpc>
                <a:spcPct val="100000"/>
              </a:lnSpc>
              <a:spcBef>
                <a:spcPts val="0"/>
              </a:spcBef>
              <a:spcAft>
                <a:spcPts val="0"/>
              </a:spcAft>
              <a:buClr>
                <a:schemeClr val="dk1"/>
              </a:buClr>
              <a:buSzPts val="600"/>
              <a:buFont typeface="Arial"/>
              <a:buNone/>
            </a:pPr>
            <a:r>
              <a:rPr lang="en" sz="600"/>
              <a:t>In addition, our sample data were from Philadelphia. We can explore different cities and see if the explanatory variables change when the targeted location changes.</a:t>
            </a:r>
            <a:endParaRPr sz="600"/>
          </a:p>
        </p:txBody>
      </p:sp>
      <p:sp>
        <p:nvSpPr>
          <p:cNvPr id="85" name="Google Shape;85;p13"/>
          <p:cNvSpPr txBox="1"/>
          <p:nvPr/>
        </p:nvSpPr>
        <p:spPr>
          <a:xfrm rot="-5400000">
            <a:off x="2575400" y="1811738"/>
            <a:ext cx="959400" cy="153900"/>
          </a:xfrm>
          <a:prstGeom prst="rect">
            <a:avLst/>
          </a:prstGeom>
          <a:noFill/>
          <a:ln>
            <a:noFill/>
          </a:ln>
        </p:spPr>
        <p:txBody>
          <a:bodyPr spcFirstLastPara="1" wrap="square" lIns="20950" tIns="10475" rIns="20950" bIns="10475" anchor="t" anchorCtr="0">
            <a:noAutofit/>
          </a:bodyPr>
          <a:lstStyle/>
          <a:p>
            <a:pPr marL="0" marR="0" lvl="0" indent="0" algn="ctr" rtl="0">
              <a:lnSpc>
                <a:spcPct val="100000"/>
              </a:lnSpc>
              <a:spcBef>
                <a:spcPts val="0"/>
              </a:spcBef>
              <a:spcAft>
                <a:spcPts val="0"/>
              </a:spcAft>
              <a:buClr>
                <a:schemeClr val="dk1"/>
              </a:buClr>
              <a:buSzPts val="600"/>
              <a:buFont typeface="Arial"/>
              <a:buNone/>
            </a:pPr>
            <a:r>
              <a:rPr lang="en" sz="600">
                <a:solidFill>
                  <a:schemeClr val="dk1"/>
                </a:solidFill>
              </a:rPr>
              <a:t>Average Temperature (°F)</a:t>
            </a:r>
            <a:endParaRPr sz="300"/>
          </a:p>
        </p:txBody>
      </p:sp>
      <p:sp>
        <p:nvSpPr>
          <p:cNvPr id="86" name="Google Shape;86;p13"/>
          <p:cNvSpPr txBox="1"/>
          <p:nvPr/>
        </p:nvSpPr>
        <p:spPr>
          <a:xfrm rot="-5400000">
            <a:off x="2156600" y="3923379"/>
            <a:ext cx="1072800" cy="153600"/>
          </a:xfrm>
          <a:prstGeom prst="rect">
            <a:avLst/>
          </a:prstGeom>
          <a:noFill/>
          <a:ln>
            <a:noFill/>
          </a:ln>
        </p:spPr>
        <p:txBody>
          <a:bodyPr spcFirstLastPara="1" wrap="square" lIns="20950" tIns="10475" rIns="20950" bIns="10475" anchor="t" anchorCtr="0">
            <a:noAutofit/>
          </a:bodyPr>
          <a:lstStyle/>
          <a:p>
            <a:pPr marL="0" lvl="0" indent="0" algn="ctr" rtl="0">
              <a:spcBef>
                <a:spcPts val="0"/>
              </a:spcBef>
              <a:spcAft>
                <a:spcPts val="0"/>
              </a:spcAft>
              <a:buClr>
                <a:schemeClr val="dk1"/>
              </a:buClr>
              <a:buSzPts val="600"/>
              <a:buFont typeface="Arial"/>
              <a:buNone/>
            </a:pPr>
            <a:r>
              <a:rPr lang="en" sz="600">
                <a:solidFill>
                  <a:schemeClr val="dk1"/>
                </a:solidFill>
              </a:rPr>
              <a:t>Average Temperature (°F)</a:t>
            </a:r>
            <a:endParaRPr sz="300"/>
          </a:p>
          <a:p>
            <a:pPr marL="0" marR="0" lvl="0" indent="0" algn="l" rtl="0">
              <a:lnSpc>
                <a:spcPct val="100000"/>
              </a:lnSpc>
              <a:spcBef>
                <a:spcPts val="0"/>
              </a:spcBef>
              <a:spcAft>
                <a:spcPts val="0"/>
              </a:spcAft>
              <a:buClr>
                <a:schemeClr val="dk1"/>
              </a:buClr>
              <a:buSzPts val="600"/>
              <a:buFont typeface="Arial"/>
              <a:buNone/>
            </a:pPr>
            <a:r>
              <a:rPr lang="en" sz="600">
                <a:solidFill>
                  <a:schemeClr val="dk1"/>
                </a:solidFill>
              </a:rPr>
              <a:t> </a:t>
            </a:r>
            <a:r>
              <a:rPr lang="en" sz="600" b="0" i="0" u="none" strike="noStrike" cap="none">
                <a:solidFill>
                  <a:schemeClr val="dk1"/>
                </a:solidFill>
                <a:latin typeface="Arial"/>
                <a:ea typeface="Arial"/>
                <a:cs typeface="Arial"/>
                <a:sym typeface="Arial"/>
              </a:rPr>
              <a:t> </a:t>
            </a:r>
            <a:endParaRPr sz="300"/>
          </a:p>
        </p:txBody>
      </p:sp>
      <p:sp>
        <p:nvSpPr>
          <p:cNvPr id="87" name="Google Shape;87;p13"/>
          <p:cNvSpPr txBox="1"/>
          <p:nvPr/>
        </p:nvSpPr>
        <p:spPr>
          <a:xfrm>
            <a:off x="319462" y="111033"/>
            <a:ext cx="1510200" cy="328800"/>
          </a:xfrm>
          <a:prstGeom prst="rect">
            <a:avLst/>
          </a:prstGeom>
          <a:solidFill>
            <a:srgbClr val="C9DAF8"/>
          </a:solidFill>
          <a:ln w="9525" cap="flat" cmpd="sng">
            <a:solidFill>
              <a:srgbClr val="0070C0"/>
            </a:solidFill>
            <a:prstDash val="solid"/>
            <a:miter lim="800000"/>
            <a:headEnd type="none" w="sm" len="sm"/>
            <a:tailEnd type="none" w="sm" len="sm"/>
          </a:ln>
        </p:spPr>
        <p:txBody>
          <a:bodyPr spcFirstLastPara="1" wrap="square" lIns="20950" tIns="10475" rIns="20950" bIns="10475"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latin typeface="Arial"/>
                <a:ea typeface="Arial"/>
                <a:cs typeface="Arial"/>
                <a:sym typeface="Arial"/>
              </a:rPr>
              <a:t>F</a:t>
            </a:r>
            <a:r>
              <a:rPr lang="en" sz="1200"/>
              <a:t>IN</a:t>
            </a:r>
            <a:r>
              <a:rPr lang="en" sz="1200" b="0" i="0" u="none" strike="noStrike" cap="none">
                <a:latin typeface="Arial"/>
                <a:ea typeface="Arial"/>
                <a:cs typeface="Arial"/>
                <a:sym typeface="Arial"/>
              </a:rPr>
              <a:t>642 </a:t>
            </a:r>
            <a:r>
              <a:rPr lang="en" sz="1200"/>
              <a:t>Project </a:t>
            </a:r>
            <a:r>
              <a:rPr lang="en" sz="1200" b="0" i="0" u="none" strike="noStrike" cap="none">
                <a:latin typeface="Arial"/>
                <a:ea typeface="Arial"/>
                <a:cs typeface="Arial"/>
                <a:sym typeface="Arial"/>
              </a:rPr>
              <a:t>201</a:t>
            </a:r>
            <a:r>
              <a:rPr lang="en" sz="1200"/>
              <a:t>9</a:t>
            </a:r>
            <a:endParaRPr sz="300"/>
          </a:p>
        </p:txBody>
      </p:sp>
      <p:pic>
        <p:nvPicPr>
          <p:cNvPr id="88" name="Google Shape;88;p13"/>
          <p:cNvPicPr preferRelativeResize="0"/>
          <p:nvPr/>
        </p:nvPicPr>
        <p:blipFill>
          <a:blip r:embed="rId6">
            <a:alphaModFix/>
          </a:blip>
          <a:stretch>
            <a:fillRect/>
          </a:stretch>
        </p:blipFill>
        <p:spPr>
          <a:xfrm>
            <a:off x="2769800" y="3406756"/>
            <a:ext cx="4053668" cy="1552323"/>
          </a:xfrm>
          <a:prstGeom prst="rect">
            <a:avLst/>
          </a:prstGeom>
          <a:noFill/>
          <a:ln>
            <a:noFill/>
          </a:ln>
        </p:spPr>
      </p:pic>
      <p:pic>
        <p:nvPicPr>
          <p:cNvPr id="89" name="Google Shape;89;p13"/>
          <p:cNvPicPr preferRelativeResize="0"/>
          <p:nvPr/>
        </p:nvPicPr>
        <p:blipFill>
          <a:blip r:embed="rId7">
            <a:alphaModFix/>
          </a:blip>
          <a:stretch>
            <a:fillRect/>
          </a:stretch>
        </p:blipFill>
        <p:spPr>
          <a:xfrm>
            <a:off x="3192470" y="1466946"/>
            <a:ext cx="2477239" cy="13003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51" name="Google Shape;151;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t>Q</a:t>
            </a:r>
            <a:r>
              <a:rPr lang="en">
                <a:solidFill>
                  <a:schemeClr val="dk1"/>
                </a:solidFill>
              </a:rPr>
              <a:t>uarter/season is the most important predictor of average temperature. </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t>Climatic data </a:t>
            </a:r>
            <a:r>
              <a:rPr lang="en">
                <a:solidFill>
                  <a:schemeClr val="dk1"/>
                </a:solidFill>
              </a:rPr>
              <a:t>of a day can be used to forecast the average temperature of the next day. </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t>R</a:t>
            </a:r>
            <a:r>
              <a:rPr lang="en">
                <a:solidFill>
                  <a:schemeClr val="dk1"/>
                </a:solidFill>
              </a:rPr>
              <a:t>egression model performs better than time series model considering both RMSE and Adjusted R-squared.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a:p>
        </p:txBody>
      </p:sp>
      <p:sp>
        <p:nvSpPr>
          <p:cNvPr id="157" name="Google Shape;157;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solidFill>
                  <a:schemeClr val="dk1"/>
                </a:solidFill>
              </a:rPr>
              <a:t>Invite climatologists, meteorologists, or weather researchers to provide expertise on what impacts temperature </a:t>
            </a:r>
            <a:r>
              <a:rPr lang="en"/>
              <a:t>to </a:t>
            </a:r>
            <a:r>
              <a:rPr lang="en">
                <a:solidFill>
                  <a:schemeClr val="dk1"/>
                </a:solidFill>
              </a:rPr>
              <a:t>further improve our models.</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Explore different cities and see if the explanatory variables change when the targeted location changes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
        <p:nvSpPr>
          <p:cNvPr id="163" name="Google Shape;16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4" name="Google Shape;164;p24"/>
          <p:cNvPicPr preferRelativeResize="0"/>
          <p:nvPr/>
        </p:nvPicPr>
        <p:blipFill>
          <a:blip r:embed="rId3">
            <a:alphaModFix/>
          </a:blip>
          <a:stretch>
            <a:fillRect/>
          </a:stretch>
        </p:blipFill>
        <p:spPr>
          <a:xfrm>
            <a:off x="3614469" y="0"/>
            <a:ext cx="528360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
        <p:nvSpPr>
          <p:cNvPr id="170" name="Google Shape;170;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1" name="Google Shape;171;p25"/>
          <p:cNvPicPr preferRelativeResize="0"/>
          <p:nvPr/>
        </p:nvPicPr>
        <p:blipFill>
          <a:blip r:embed="rId3">
            <a:alphaModFix/>
          </a:blip>
          <a:stretch>
            <a:fillRect/>
          </a:stretch>
        </p:blipFill>
        <p:spPr>
          <a:xfrm>
            <a:off x="3506138" y="0"/>
            <a:ext cx="5406587"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Weather Forecast</a:t>
            </a:r>
            <a:endParaRPr/>
          </a:p>
        </p:txBody>
      </p:sp>
      <p:sp>
        <p:nvSpPr>
          <p:cNvPr id="95" name="Google Shape;95;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3</a:t>
            </a:r>
          </a:p>
          <a:p>
            <a:pPr marL="0" lvl="0" indent="0" algn="ctr" rtl="0">
              <a:spcBef>
                <a:spcPts val="0"/>
              </a:spcBef>
              <a:spcAft>
                <a:spcPts val="0"/>
              </a:spcAft>
              <a:buNone/>
            </a:pPr>
            <a:r>
              <a:rPr lang="en-US" sz="1400" dirty="0"/>
              <a:t> </a:t>
            </a:r>
          </a:p>
          <a:p>
            <a:pPr marL="0" lvl="0" indent="0"/>
            <a:r>
              <a:rPr lang="en-US" sz="1400" dirty="0"/>
              <a:t>Akhilesh Yadav </a:t>
            </a:r>
            <a:r>
              <a:rPr lang="en-US" sz="1400" dirty="0" err="1"/>
              <a:t>Gaddam</a:t>
            </a:r>
            <a:r>
              <a:rPr lang="en-US" sz="1400" dirty="0"/>
              <a:t>, Vinay Gandhi </a:t>
            </a:r>
          </a:p>
          <a:p>
            <a:pPr marL="0" lvl="0" indent="0" algn="ctr" rtl="0">
              <a:spcBef>
                <a:spcPts val="0"/>
              </a:spcBef>
              <a:spcAft>
                <a:spcPts val="0"/>
              </a:spcAft>
              <a:buNone/>
            </a:pPr>
            <a:endParaRPr sz="1400" dirty="0"/>
          </a:p>
          <a:p>
            <a:pPr marL="0" lvl="0" indent="0" algn="ctr" rtl="0">
              <a:spcBef>
                <a:spcPts val="0"/>
              </a:spcBef>
              <a:spcAft>
                <a:spcPts val="0"/>
              </a:spcAft>
              <a:buNone/>
            </a:pPr>
            <a:r>
              <a:rPr lang="en" sz="1400" dirty="0"/>
              <a:t>12/09/19</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Purpose </a:t>
            </a:r>
            <a:endParaRPr/>
          </a:p>
        </p:txBody>
      </p:sp>
      <p:sp>
        <p:nvSpPr>
          <p:cNvPr id="101" name="Google Shape;101;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400"/>
              </a:spcBef>
              <a:spcAft>
                <a:spcPts val="0"/>
              </a:spcAft>
              <a:buClr>
                <a:schemeClr val="dk1"/>
              </a:buClr>
              <a:buSzPts val="2400"/>
              <a:buChar char="●"/>
            </a:pPr>
            <a:r>
              <a:rPr lang="en" sz="2400">
                <a:solidFill>
                  <a:schemeClr val="dk1"/>
                </a:solidFill>
              </a:rPr>
              <a:t>Investigate factors that affect weather temperature in </a:t>
            </a:r>
            <a:r>
              <a:rPr lang="en" sz="2400"/>
              <a:t>Philadelphia</a:t>
            </a:r>
            <a:endParaRPr sz="2400">
              <a:solidFill>
                <a:schemeClr val="dk1"/>
              </a:solidFill>
            </a:endParaRPr>
          </a:p>
          <a:p>
            <a:pPr marL="457200" lvl="0" indent="-381000" algn="l" rtl="0">
              <a:lnSpc>
                <a:spcPct val="100000"/>
              </a:lnSpc>
              <a:spcBef>
                <a:spcPts val="0"/>
              </a:spcBef>
              <a:spcAft>
                <a:spcPts val="0"/>
              </a:spcAft>
              <a:buClr>
                <a:schemeClr val="dk1"/>
              </a:buClr>
              <a:buSzPts val="2400"/>
              <a:buChar char="●"/>
            </a:pPr>
            <a:r>
              <a:rPr lang="en" sz="2400">
                <a:solidFill>
                  <a:schemeClr val="dk1"/>
                </a:solidFill>
              </a:rPr>
              <a:t>Forecast </a:t>
            </a:r>
            <a:r>
              <a:rPr lang="en" sz="2400"/>
              <a:t>daily average temperature using available climatic data and daily weather archives </a:t>
            </a:r>
            <a:endParaRPr sz="2400"/>
          </a:p>
          <a:p>
            <a:pPr marL="0" lvl="0" indent="0" algn="l" rtl="0">
              <a:lnSpc>
                <a:spcPct val="100000"/>
              </a:lnSpc>
              <a:spcBef>
                <a:spcPts val="1400"/>
              </a:spcBef>
              <a:spcAft>
                <a:spcPts val="0"/>
              </a:spcAft>
              <a:buNone/>
            </a:pPr>
            <a:endParaRPr sz="2400"/>
          </a:p>
        </p:txBody>
      </p:sp>
      <p:pic>
        <p:nvPicPr>
          <p:cNvPr id="102" name="Google Shape;102;p15"/>
          <p:cNvPicPr preferRelativeResize="0"/>
          <p:nvPr/>
        </p:nvPicPr>
        <p:blipFill>
          <a:blip r:embed="rId3">
            <a:alphaModFix/>
          </a:blip>
          <a:stretch>
            <a:fillRect/>
          </a:stretch>
        </p:blipFill>
        <p:spPr>
          <a:xfrm>
            <a:off x="2166700" y="3469450"/>
            <a:ext cx="4810601" cy="150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1700" y="26507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108" name="Google Shape;108;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a:solidFill>
                  <a:schemeClr val="dk1"/>
                </a:solidFill>
              </a:rPr>
              <a:t>Methodology: Time series model vs. Regression analysis</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Data Range: 1/1/2018 - 11/30/2019  (Daily)</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Sample Period: 1/1/2018 - 10/3</a:t>
            </a:r>
            <a:r>
              <a:rPr lang="en"/>
              <a:t>1</a:t>
            </a:r>
            <a:r>
              <a:rPr lang="en">
                <a:solidFill>
                  <a:schemeClr val="dk1"/>
                </a:solidFill>
              </a:rPr>
              <a:t>/2018 (Daily)</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Data Source: The Pennsylvania State Climatologist</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Pre-</a:t>
            </a:r>
            <a:r>
              <a:rPr lang="en"/>
              <a:t>p</a:t>
            </a:r>
            <a:r>
              <a:rPr lang="en">
                <a:solidFill>
                  <a:schemeClr val="dk1"/>
                </a:solidFill>
              </a:rPr>
              <a:t>rocessing the data: Re</a:t>
            </a:r>
            <a:r>
              <a:rPr lang="en"/>
              <a:t>order</a:t>
            </a:r>
            <a:r>
              <a:rPr lang="en">
                <a:solidFill>
                  <a:schemeClr val="dk1"/>
                </a:solidFill>
              </a:rPr>
              <a:t> dates and </a:t>
            </a:r>
            <a:r>
              <a:rPr lang="en"/>
              <a:t>handle </a:t>
            </a:r>
            <a:r>
              <a:rPr lang="en">
                <a:solidFill>
                  <a:schemeClr val="dk1"/>
                </a:solidFill>
              </a:rPr>
              <a:t>missing values</a:t>
            </a:r>
            <a:endParaRPr>
              <a:solidFill>
                <a:schemeClr val="dk1"/>
              </a:solidFill>
            </a:endParaRPr>
          </a:p>
          <a:p>
            <a:pPr marL="0" lvl="0" indent="0" algn="l" rtl="0">
              <a:lnSpc>
                <a:spcPct val="100000"/>
              </a:lnSpc>
              <a:spcBef>
                <a:spcPts val="0"/>
              </a:spcBef>
              <a:spcAft>
                <a:spcPts val="0"/>
              </a:spcAft>
              <a:buClr>
                <a:schemeClr val="dk1"/>
              </a:buClr>
              <a:buSzPts val="2800"/>
              <a:buFont typeface="Arial"/>
              <a:buNone/>
            </a:pPr>
            <a:endParaRPr sz="2400">
              <a:solidFill>
                <a:schemeClr val="dk1"/>
              </a:solidFill>
            </a:endParaRPr>
          </a:p>
          <a:p>
            <a:pPr marL="0" lvl="0" indent="0" algn="l" rtl="0">
              <a:spcBef>
                <a:spcPts val="0"/>
              </a:spcBef>
              <a:spcAft>
                <a:spcPts val="1600"/>
              </a:spcAft>
              <a:buNone/>
            </a:pPr>
            <a:endParaRPr/>
          </a:p>
        </p:txBody>
      </p:sp>
      <p:pic>
        <p:nvPicPr>
          <p:cNvPr id="109" name="Google Shape;109;p16"/>
          <p:cNvPicPr preferRelativeResize="0"/>
          <p:nvPr/>
        </p:nvPicPr>
        <p:blipFill>
          <a:blip r:embed="rId3">
            <a:alphaModFix/>
          </a:blip>
          <a:stretch>
            <a:fillRect/>
          </a:stretch>
        </p:blipFill>
        <p:spPr>
          <a:xfrm>
            <a:off x="38975" y="2703655"/>
            <a:ext cx="9143999" cy="1981989"/>
          </a:xfrm>
          <a:prstGeom prst="rect">
            <a:avLst/>
          </a:prstGeom>
          <a:noFill/>
          <a:ln>
            <a:noFill/>
          </a:ln>
        </p:spPr>
      </p:pic>
      <p:sp>
        <p:nvSpPr>
          <p:cNvPr id="110" name="Google Shape;110;p16"/>
          <p:cNvSpPr/>
          <p:nvPr/>
        </p:nvSpPr>
        <p:spPr>
          <a:xfrm>
            <a:off x="0" y="2864150"/>
            <a:ext cx="944700" cy="2339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7517800" y="2864150"/>
            <a:ext cx="1037100" cy="2458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 Series Model</a:t>
            </a:r>
            <a:endParaRPr/>
          </a:p>
        </p:txBody>
      </p:sp>
      <p:sp>
        <p:nvSpPr>
          <p:cNvPr id="117" name="Google Shape;117;p17"/>
          <p:cNvSpPr txBox="1">
            <a:spLocks noGrp="1"/>
          </p:cNvSpPr>
          <p:nvPr>
            <p:ph type="body" idx="1"/>
          </p:nvPr>
        </p:nvSpPr>
        <p:spPr>
          <a:xfrm>
            <a:off x="387900" y="1489825"/>
            <a:ext cx="8368200" cy="3320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The weather series is not stationary but its first order difference is stationary</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42900" algn="l" rtl="0">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Average daily temperature can be modeled as SARIMA(28, 1, 1) with seasonal differencing of 365. </a:t>
            </a:r>
            <a:endParaRPr>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457200" lvl="0" indent="-342900" algn="l" rtl="0">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Model formula: </a:t>
            </a:r>
            <a:endParaRPr>
              <a:solidFill>
                <a:srgbClr val="FFFFFF"/>
              </a:solidFill>
              <a:latin typeface="Arial"/>
              <a:ea typeface="Arial"/>
              <a:cs typeface="Arial"/>
              <a:sym typeface="Arial"/>
            </a:endParaRPr>
          </a:p>
          <a:p>
            <a:pPr marL="0" lvl="0" indent="0" algn="l" rtl="0">
              <a:spcBef>
                <a:spcPts val="0"/>
              </a:spcBef>
              <a:spcAft>
                <a:spcPts val="0"/>
              </a:spcAft>
              <a:buNone/>
            </a:pPr>
            <a:r>
              <a:rPr lang="en" b="1">
                <a:solidFill>
                  <a:srgbClr val="FFFFFF"/>
                </a:solidFill>
                <a:latin typeface="Arial"/>
                <a:ea typeface="Arial"/>
                <a:cs typeface="Arial"/>
                <a:sym typeface="Arial"/>
              </a:rPr>
              <a:t>Δ AvgTemp(t) = -0.046 + 0.593 Δ AvgTemp(t-1) - 0.307 Δ AvgTemp(t-2) + 0.125 ΔAvgTemp(t-10) + 0.123 Δ AvgTemp(t-28) + 0.098 Δ AvgTemp(t-365) + error(Δ AvgTemp(t-1)) + error(t)</a:t>
            </a:r>
            <a:endParaRPr b="1">
              <a:solidFill>
                <a:srgbClr val="FFFFFF"/>
              </a:solidFill>
              <a:latin typeface="Arial"/>
              <a:ea typeface="Arial"/>
              <a:cs typeface="Arial"/>
              <a:sym typeface="Arial"/>
            </a:endParaRPr>
          </a:p>
          <a:p>
            <a:pPr marL="0" lvl="0" indent="0" algn="l" rtl="0">
              <a:spcBef>
                <a:spcPts val="0"/>
              </a:spcBef>
              <a:spcAft>
                <a:spcPts val="0"/>
              </a:spcAft>
              <a:buNone/>
            </a:pPr>
            <a:endParaRPr b="1">
              <a:solidFill>
                <a:srgbClr val="FFFFFF"/>
              </a:solidFill>
              <a:latin typeface="Arial"/>
              <a:ea typeface="Arial"/>
              <a:cs typeface="Arial"/>
              <a:sym typeface="Arial"/>
            </a:endParaRPr>
          </a:p>
          <a:p>
            <a:pPr marL="457200" lvl="0" indent="-342900" algn="l" rtl="0">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Adj R-squared: 0.21</a:t>
            </a:r>
            <a:endParaRPr>
              <a:solidFill>
                <a:srgbClr val="FFFFFF"/>
              </a:solidFill>
              <a:latin typeface="Arial"/>
              <a:ea typeface="Arial"/>
              <a:cs typeface="Arial"/>
              <a:sym typeface="Aria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 Series Model</a:t>
            </a:r>
            <a:endParaRPr/>
          </a:p>
        </p:txBody>
      </p:sp>
      <p:sp>
        <p:nvSpPr>
          <p:cNvPr id="123" name="Google Shape;123;p18"/>
          <p:cNvSpPr txBox="1">
            <a:spLocks noGrp="1"/>
          </p:cNvSpPr>
          <p:nvPr>
            <p:ph type="body" idx="1"/>
          </p:nvPr>
        </p:nvSpPr>
        <p:spPr>
          <a:xfrm>
            <a:off x="430675" y="14553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18"/>
          <p:cNvPicPr preferRelativeResize="0"/>
          <p:nvPr/>
        </p:nvPicPr>
        <p:blipFill>
          <a:blip r:embed="rId3">
            <a:alphaModFix/>
          </a:blip>
          <a:stretch>
            <a:fillRect/>
          </a:stretch>
        </p:blipFill>
        <p:spPr>
          <a:xfrm>
            <a:off x="14006275" y="8230999"/>
            <a:ext cx="5978250" cy="3138100"/>
          </a:xfrm>
          <a:prstGeom prst="rect">
            <a:avLst/>
          </a:prstGeom>
          <a:noFill/>
          <a:ln>
            <a:noFill/>
          </a:ln>
        </p:spPr>
      </p:pic>
      <p:pic>
        <p:nvPicPr>
          <p:cNvPr id="125" name="Google Shape;125;p18"/>
          <p:cNvPicPr preferRelativeResize="0"/>
          <p:nvPr/>
        </p:nvPicPr>
        <p:blipFill>
          <a:blip r:embed="rId3">
            <a:alphaModFix/>
          </a:blip>
          <a:stretch>
            <a:fillRect/>
          </a:stretch>
        </p:blipFill>
        <p:spPr>
          <a:xfrm>
            <a:off x="1590700" y="1297125"/>
            <a:ext cx="6468251" cy="339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Regression Model</a:t>
            </a:r>
            <a:endParaRPr/>
          </a:p>
        </p:txBody>
      </p:sp>
      <p:sp>
        <p:nvSpPr>
          <p:cNvPr id="131" name="Google Shape;131;p19"/>
          <p:cNvSpPr txBox="1">
            <a:spLocks noGrp="1"/>
          </p:cNvSpPr>
          <p:nvPr>
            <p:ph type="body" idx="1"/>
          </p:nvPr>
        </p:nvSpPr>
        <p:spPr>
          <a:xfrm>
            <a:off x="387900" y="1240149"/>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Q1, Q2, and Q3 converted to dummy variables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IVs from the previous day</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Checked correlations and removed the highly related explanatory variables to avoid multicollinearity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Definition and measure of variables:</a:t>
            </a:r>
            <a:endParaRPr>
              <a:solidFill>
                <a:schemeClr val="dk1"/>
              </a:solidFill>
            </a:endParaRPr>
          </a:p>
          <a:p>
            <a:pPr marL="0" lvl="0" indent="-114300" algn="l" rtl="0">
              <a:lnSpc>
                <a:spcPct val="100000"/>
              </a:lnSpc>
              <a:spcBef>
                <a:spcPts val="0"/>
              </a:spcBef>
              <a:spcAft>
                <a:spcPts val="0"/>
              </a:spcAft>
              <a:buClr>
                <a:schemeClr val="dk1"/>
              </a:buClr>
              <a:buSzPts val="1800"/>
              <a:buFont typeface="Calibri"/>
              <a:buAutoNum type="arabicPeriod"/>
            </a:pPr>
            <a:r>
              <a:rPr lang="en">
                <a:solidFill>
                  <a:schemeClr val="dk1"/>
                </a:solidFill>
              </a:rPr>
              <a:t> </a:t>
            </a:r>
            <a:r>
              <a:rPr lang="en" b="1">
                <a:solidFill>
                  <a:schemeClr val="dk1"/>
                </a:solidFill>
              </a:rPr>
              <a:t>Average Temperature (°F) (dependent variable)</a:t>
            </a:r>
            <a:endParaRPr b="1">
              <a:solidFill>
                <a:schemeClr val="dk1"/>
              </a:solidFill>
            </a:endParaRPr>
          </a:p>
          <a:p>
            <a:pPr marL="0" lvl="0" indent="-114300" algn="l" rtl="0">
              <a:lnSpc>
                <a:spcPct val="100000"/>
              </a:lnSpc>
              <a:spcBef>
                <a:spcPts val="0"/>
              </a:spcBef>
              <a:spcAft>
                <a:spcPts val="0"/>
              </a:spcAft>
              <a:buClr>
                <a:schemeClr val="dk1"/>
              </a:buClr>
              <a:buSzPts val="1800"/>
              <a:buFont typeface="Calibri"/>
              <a:buAutoNum type="arabicPeriod"/>
            </a:pPr>
            <a:r>
              <a:rPr lang="en">
                <a:solidFill>
                  <a:schemeClr val="dk1"/>
                </a:solidFill>
              </a:rPr>
              <a:t> Average Pressure (explanatory variable) </a:t>
            </a:r>
            <a:endParaRPr>
              <a:solidFill>
                <a:schemeClr val="dk1"/>
              </a:solidFill>
            </a:endParaRPr>
          </a:p>
          <a:p>
            <a:pPr marL="0" lvl="0" indent="-114300" algn="l" rtl="0">
              <a:lnSpc>
                <a:spcPct val="100000"/>
              </a:lnSpc>
              <a:spcBef>
                <a:spcPts val="0"/>
              </a:spcBef>
              <a:spcAft>
                <a:spcPts val="0"/>
              </a:spcAft>
              <a:buClr>
                <a:schemeClr val="dk1"/>
              </a:buClr>
              <a:buSzPts val="1800"/>
              <a:buAutoNum type="arabicPeriod"/>
            </a:pPr>
            <a:r>
              <a:rPr lang="en">
                <a:solidFill>
                  <a:schemeClr val="dk1"/>
                </a:solidFill>
              </a:rPr>
              <a:t> Average Wind Direction (explanatory variable)</a:t>
            </a:r>
            <a:endParaRPr>
              <a:solidFill>
                <a:schemeClr val="dk1"/>
              </a:solidFill>
            </a:endParaRPr>
          </a:p>
          <a:p>
            <a:pPr marL="0" lvl="0" indent="-114300" algn="l" rtl="0">
              <a:lnSpc>
                <a:spcPct val="100000"/>
              </a:lnSpc>
              <a:spcBef>
                <a:spcPts val="0"/>
              </a:spcBef>
              <a:spcAft>
                <a:spcPts val="0"/>
              </a:spcAft>
              <a:buClr>
                <a:schemeClr val="dk1"/>
              </a:buClr>
              <a:buSzPts val="1800"/>
              <a:buAutoNum type="arabicPeriod"/>
            </a:pPr>
            <a:r>
              <a:rPr lang="en">
                <a:solidFill>
                  <a:schemeClr val="dk1"/>
                </a:solidFill>
              </a:rPr>
              <a:t> Average Wind Speed (explanatory variable)</a:t>
            </a:r>
            <a:endParaRPr>
              <a:solidFill>
                <a:schemeClr val="dk1"/>
              </a:solidFill>
            </a:endParaRPr>
          </a:p>
          <a:p>
            <a:pPr marL="0" lvl="0" indent="-114300" algn="l" rtl="0">
              <a:lnSpc>
                <a:spcPct val="100000"/>
              </a:lnSpc>
              <a:spcBef>
                <a:spcPts val="0"/>
              </a:spcBef>
              <a:spcAft>
                <a:spcPts val="0"/>
              </a:spcAft>
              <a:buClr>
                <a:schemeClr val="dk1"/>
              </a:buClr>
              <a:buSzPts val="1800"/>
              <a:buAutoNum type="arabicPeriod"/>
            </a:pPr>
            <a:r>
              <a:rPr lang="en">
                <a:solidFill>
                  <a:schemeClr val="dk1"/>
                </a:solidFill>
              </a:rPr>
              <a:t> Cooling Degree Days (CDD - explanatory variable)</a:t>
            </a:r>
            <a:endParaRPr>
              <a:solidFill>
                <a:schemeClr val="dk1"/>
              </a:solidFill>
            </a:endParaRPr>
          </a:p>
          <a:p>
            <a:pPr marL="0" lvl="0" indent="-114300" algn="l" rtl="0">
              <a:lnSpc>
                <a:spcPct val="100000"/>
              </a:lnSpc>
              <a:spcBef>
                <a:spcPts val="0"/>
              </a:spcBef>
              <a:spcAft>
                <a:spcPts val="0"/>
              </a:spcAft>
              <a:buClr>
                <a:schemeClr val="dk1"/>
              </a:buClr>
              <a:buSzPts val="1800"/>
              <a:buAutoNum type="arabicPeriod"/>
            </a:pPr>
            <a:r>
              <a:rPr lang="en">
                <a:solidFill>
                  <a:schemeClr val="dk1"/>
                </a:solidFill>
              </a:rPr>
              <a:t> Heating Degree Days (HDD - explanatory variable)</a:t>
            </a:r>
            <a:endParaRPr>
              <a:solidFill>
                <a:schemeClr val="dk1"/>
              </a:solidFill>
            </a:endParaRPr>
          </a:p>
          <a:p>
            <a:pPr marL="0" lvl="0" indent="-114300" algn="l" rtl="0">
              <a:lnSpc>
                <a:spcPct val="100000"/>
              </a:lnSpc>
              <a:spcBef>
                <a:spcPts val="0"/>
              </a:spcBef>
              <a:spcAft>
                <a:spcPts val="0"/>
              </a:spcAft>
              <a:buClr>
                <a:schemeClr val="dk1"/>
              </a:buClr>
              <a:buSzPts val="1800"/>
              <a:buAutoNum type="arabicPeriod"/>
            </a:pPr>
            <a:r>
              <a:rPr lang="en">
                <a:solidFill>
                  <a:schemeClr val="dk1"/>
                </a:solidFill>
              </a:rPr>
              <a:t> Quarter of the year (dummy variables)</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a:t>
            </a:r>
            <a:endParaRPr/>
          </a:p>
        </p:txBody>
      </p:sp>
      <p:sp>
        <p:nvSpPr>
          <p:cNvPr id="137" name="Google Shape;137;p20"/>
          <p:cNvSpPr txBox="1">
            <a:spLocks noGrp="1"/>
          </p:cNvSpPr>
          <p:nvPr>
            <p:ph type="body" idx="1"/>
          </p:nvPr>
        </p:nvSpPr>
        <p:spPr>
          <a:xfrm>
            <a:off x="387800" y="3462300"/>
            <a:ext cx="8368200" cy="16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Arial"/>
              <a:ea typeface="Arial"/>
              <a:cs typeface="Arial"/>
              <a:sym typeface="Arial"/>
            </a:endParaRPr>
          </a:p>
          <a:p>
            <a:pPr marL="0" lvl="0" indent="0" algn="l" rtl="0">
              <a:spcBef>
                <a:spcPts val="0"/>
              </a:spcBef>
              <a:spcAft>
                <a:spcPts val="0"/>
              </a:spcAft>
              <a:buNone/>
            </a:pPr>
            <a:r>
              <a:rPr lang="en">
                <a:solidFill>
                  <a:srgbClr val="FFFFFF"/>
                </a:solidFill>
                <a:latin typeface="Arial"/>
                <a:ea typeface="Arial"/>
                <a:cs typeface="Arial"/>
                <a:sym typeface="Arial"/>
              </a:rPr>
              <a:t>Model formula:</a:t>
            </a:r>
            <a:endParaRPr>
              <a:solidFill>
                <a:srgbClr val="FFFFFF"/>
              </a:solidFill>
              <a:latin typeface="Arial"/>
              <a:ea typeface="Arial"/>
              <a:cs typeface="Arial"/>
              <a:sym typeface="Arial"/>
            </a:endParaRPr>
          </a:p>
          <a:p>
            <a:pPr marL="0" lvl="0" indent="0" algn="l" rtl="0">
              <a:spcBef>
                <a:spcPts val="0"/>
              </a:spcBef>
              <a:spcAft>
                <a:spcPts val="0"/>
              </a:spcAft>
              <a:buClr>
                <a:srgbClr val="000000"/>
              </a:buClr>
              <a:buSzPts val="3600"/>
              <a:buFont typeface="Arial"/>
              <a:buNone/>
            </a:pPr>
            <a:r>
              <a:rPr lang="en" b="1">
                <a:solidFill>
                  <a:srgbClr val="FFFFFF"/>
                </a:solidFill>
                <a:latin typeface="Arial"/>
                <a:ea typeface="Arial"/>
                <a:cs typeface="Arial"/>
                <a:sym typeface="Arial"/>
              </a:rPr>
              <a:t>AvgTemp(t) = -145.9 + 0.209 AvgPressure(t-1) + 0.873 CDD(t-1) - 0.805 HDD(t-1) - 0.009 AvgWindDirection(t-1) - 0.332 AvgWindSpeed(t-1) - 1.967 Q1 + 3.575 Q2 + 3.740 Q3</a:t>
            </a:r>
            <a:endParaRPr b="1">
              <a:solidFill>
                <a:srgbClr val="FFFFFF"/>
              </a:solidFill>
              <a:latin typeface="Arial"/>
              <a:ea typeface="Arial"/>
              <a:cs typeface="Arial"/>
              <a:sym typeface="Arial"/>
            </a:endParaRPr>
          </a:p>
          <a:p>
            <a:pPr marL="457200" lvl="0" indent="0" algn="l" rtl="0">
              <a:spcBef>
                <a:spcPts val="0"/>
              </a:spcBef>
              <a:spcAft>
                <a:spcPts val="0"/>
              </a:spcAft>
              <a:buNone/>
            </a:pPr>
            <a:endParaRPr>
              <a:solidFill>
                <a:srgbClr val="FFFFFF"/>
              </a:solidFill>
              <a:latin typeface="Arial"/>
              <a:ea typeface="Arial"/>
              <a:cs typeface="Arial"/>
              <a:sym typeface="Arial"/>
            </a:endParaRPr>
          </a:p>
          <a:p>
            <a:pPr marL="0" lvl="0" indent="0" algn="l" rtl="0">
              <a:spcBef>
                <a:spcPts val="0"/>
              </a:spcBef>
              <a:spcAft>
                <a:spcPts val="1600"/>
              </a:spcAft>
              <a:buNone/>
            </a:pPr>
            <a:endParaRPr>
              <a:solidFill>
                <a:srgbClr val="FFFFFF"/>
              </a:solidFill>
            </a:endParaRPr>
          </a:p>
        </p:txBody>
      </p:sp>
      <p:pic>
        <p:nvPicPr>
          <p:cNvPr id="138" name="Google Shape;138;p20"/>
          <p:cNvPicPr preferRelativeResize="0"/>
          <p:nvPr/>
        </p:nvPicPr>
        <p:blipFill>
          <a:blip r:embed="rId3">
            <a:alphaModFix/>
          </a:blip>
          <a:stretch>
            <a:fillRect/>
          </a:stretch>
        </p:blipFill>
        <p:spPr>
          <a:xfrm>
            <a:off x="3845000" y="266350"/>
            <a:ext cx="4911100" cy="364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a:t>
            </a:r>
            <a:endParaRPr/>
          </a:p>
        </p:txBody>
      </p:sp>
      <p:sp>
        <p:nvSpPr>
          <p:cNvPr id="144" name="Google Shape;144;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Adj R-squared:</a:t>
            </a:r>
            <a:endParaRPr>
              <a:latin typeface="Arial"/>
              <a:ea typeface="Arial"/>
              <a:cs typeface="Arial"/>
              <a:sym typeface="Arial"/>
            </a:endParaRPr>
          </a:p>
          <a:p>
            <a:pPr marL="457200" lvl="0" indent="0" algn="l" rtl="0">
              <a:spcBef>
                <a:spcPts val="0"/>
              </a:spcBef>
              <a:spcAft>
                <a:spcPts val="0"/>
              </a:spcAft>
              <a:buNone/>
            </a:pPr>
            <a:r>
              <a:rPr lang="en">
                <a:latin typeface="Arial"/>
                <a:ea typeface="Arial"/>
                <a:cs typeface="Arial"/>
                <a:sym typeface="Arial"/>
              </a:rPr>
              <a:t> 0.91</a:t>
            </a:r>
            <a:endParaRPr/>
          </a:p>
        </p:txBody>
      </p:sp>
      <p:pic>
        <p:nvPicPr>
          <p:cNvPr id="145" name="Google Shape;145;p21"/>
          <p:cNvPicPr preferRelativeResize="0"/>
          <p:nvPr/>
        </p:nvPicPr>
        <p:blipFill>
          <a:blip r:embed="rId3">
            <a:alphaModFix/>
          </a:blip>
          <a:stretch>
            <a:fillRect/>
          </a:stretch>
        </p:blipFill>
        <p:spPr>
          <a:xfrm>
            <a:off x="2553363" y="1489813"/>
            <a:ext cx="6386275" cy="33522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1135</Words>
  <Application>Microsoft Office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Roboto</vt:lpstr>
      <vt:lpstr>Roboto Slab</vt:lpstr>
      <vt:lpstr>Marina</vt:lpstr>
      <vt:lpstr>PowerPoint Presentation</vt:lpstr>
      <vt:lpstr>Weather Forecast</vt:lpstr>
      <vt:lpstr>Purpose </vt:lpstr>
      <vt:lpstr>Methodology</vt:lpstr>
      <vt:lpstr>Time Series Model</vt:lpstr>
      <vt:lpstr>Time Series Model</vt:lpstr>
      <vt:lpstr>Regression Model</vt:lpstr>
      <vt:lpstr>Regression Model</vt:lpstr>
      <vt:lpstr>Regression Model</vt:lpstr>
      <vt:lpstr>Conclusion</vt:lpstr>
      <vt:lpstr>Future Work</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Mamidi,Pavan Reddy</cp:lastModifiedBy>
  <cp:revision>4</cp:revision>
  <dcterms:modified xsi:type="dcterms:W3CDTF">2020-06-01T19:42:43Z</dcterms:modified>
</cp:coreProperties>
</file>