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4"/>
  </p:notesMasterIdLst>
  <p:sldIdLst>
    <p:sldId id="256" r:id="rId2"/>
    <p:sldId id="257" r:id="rId3"/>
    <p:sldId id="269" r:id="rId4"/>
    <p:sldId id="258" r:id="rId5"/>
    <p:sldId id="281" r:id="rId6"/>
    <p:sldId id="272" r:id="rId7"/>
    <p:sldId id="259" r:id="rId8"/>
    <p:sldId id="260" r:id="rId9"/>
    <p:sldId id="270" r:id="rId10"/>
    <p:sldId id="261" r:id="rId11"/>
    <p:sldId id="262" r:id="rId12"/>
    <p:sldId id="263" r:id="rId13"/>
    <p:sldId id="273" r:id="rId14"/>
    <p:sldId id="274" r:id="rId15"/>
    <p:sldId id="275" r:id="rId16"/>
    <p:sldId id="276" r:id="rId17"/>
    <p:sldId id="264" r:id="rId18"/>
    <p:sldId id="277" r:id="rId19"/>
    <p:sldId id="278" r:id="rId20"/>
    <p:sldId id="279" r:id="rId21"/>
    <p:sldId id="280" r:id="rId22"/>
    <p:sldId id="282" r:id="rId23"/>
  </p:sldIdLst>
  <p:sldSz cx="9144000" cy="5143500" type="screen16x9"/>
  <p:notesSz cx="7315200" cy="9601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26E06E7-CBFD-44B7-901A-9C4D32DF2ADC}">
  <a:tblStyle styleId="{926E06E7-CBFD-44B7-901A-9C4D32DF2AD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08" autoAdjust="0"/>
    <p:restoredTop sz="97312" autoAdjust="0"/>
  </p:normalViewPr>
  <p:slideViewPr>
    <p:cSldViewPr>
      <p:cViewPr>
        <p:scale>
          <a:sx n="87" d="100"/>
          <a:sy n="87" d="100"/>
        </p:scale>
        <p:origin x="-858" y="-2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/>
              <a:t>Number of Authors over the years - Total and </a:t>
            </a:r>
            <a:r>
              <a:rPr lang="en-US" sz="1400" baseline="0"/>
              <a:t>Tier wise</a:t>
            </a:r>
            <a:endParaRPr lang="en-US" sz="140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Sheet1!$B$2:$B$47</c:f>
              <c:numCache>
                <c:formatCode>General</c:formatCode>
                <c:ptCount val="46"/>
                <c:pt idx="0">
                  <c:v>15</c:v>
                </c:pt>
                <c:pt idx="1">
                  <c:v>30</c:v>
                </c:pt>
                <c:pt idx="2">
                  <c:v>27</c:v>
                </c:pt>
                <c:pt idx="3">
                  <c:v>33</c:v>
                </c:pt>
                <c:pt idx="4">
                  <c:v>10</c:v>
                </c:pt>
                <c:pt idx="5">
                  <c:v>84</c:v>
                </c:pt>
                <c:pt idx="6">
                  <c:v>189</c:v>
                </c:pt>
                <c:pt idx="7">
                  <c:v>108</c:v>
                </c:pt>
                <c:pt idx="8">
                  <c:v>193</c:v>
                </c:pt>
                <c:pt idx="9">
                  <c:v>209</c:v>
                </c:pt>
                <c:pt idx="10">
                  <c:v>243</c:v>
                </c:pt>
                <c:pt idx="11">
                  <c:v>284</c:v>
                </c:pt>
                <c:pt idx="12">
                  <c:v>354</c:v>
                </c:pt>
                <c:pt idx="13">
                  <c:v>381</c:v>
                </c:pt>
                <c:pt idx="14">
                  <c:v>528</c:v>
                </c:pt>
                <c:pt idx="15">
                  <c:v>497</c:v>
                </c:pt>
                <c:pt idx="16">
                  <c:v>468</c:v>
                </c:pt>
                <c:pt idx="17">
                  <c:v>711</c:v>
                </c:pt>
                <c:pt idx="18">
                  <c:v>698</c:v>
                </c:pt>
                <c:pt idx="19">
                  <c:v>920</c:v>
                </c:pt>
                <c:pt idx="20">
                  <c:v>883</c:v>
                </c:pt>
                <c:pt idx="21">
                  <c:v>1033</c:v>
                </c:pt>
                <c:pt idx="22">
                  <c:v>1170</c:v>
                </c:pt>
                <c:pt idx="23">
                  <c:v>1301</c:v>
                </c:pt>
                <c:pt idx="24">
                  <c:v>1638</c:v>
                </c:pt>
                <c:pt idx="25">
                  <c:v>1775</c:v>
                </c:pt>
                <c:pt idx="26">
                  <c:v>2069</c:v>
                </c:pt>
                <c:pt idx="27">
                  <c:v>1820</c:v>
                </c:pt>
                <c:pt idx="28">
                  <c:v>2321</c:v>
                </c:pt>
                <c:pt idx="29">
                  <c:v>2454</c:v>
                </c:pt>
                <c:pt idx="30">
                  <c:v>2993</c:v>
                </c:pt>
                <c:pt idx="31">
                  <c:v>3488</c:v>
                </c:pt>
                <c:pt idx="32">
                  <c:v>3649</c:v>
                </c:pt>
                <c:pt idx="33">
                  <c:v>4052</c:v>
                </c:pt>
                <c:pt idx="34">
                  <c:v>4586</c:v>
                </c:pt>
                <c:pt idx="35">
                  <c:v>5095</c:v>
                </c:pt>
                <c:pt idx="36">
                  <c:v>5534</c:v>
                </c:pt>
                <c:pt idx="37">
                  <c:v>5736</c:v>
                </c:pt>
                <c:pt idx="38">
                  <c:v>6461</c:v>
                </c:pt>
                <c:pt idx="39">
                  <c:v>6100</c:v>
                </c:pt>
                <c:pt idx="40">
                  <c:v>7356</c:v>
                </c:pt>
                <c:pt idx="41">
                  <c:v>6833</c:v>
                </c:pt>
                <c:pt idx="42">
                  <c:v>7501</c:v>
                </c:pt>
                <c:pt idx="43">
                  <c:v>8091</c:v>
                </c:pt>
                <c:pt idx="44">
                  <c:v>8422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Sheet1!$C$2:$C$47</c:f>
              <c:numCache>
                <c:formatCode>General</c:formatCode>
                <c:ptCount val="46"/>
                <c:pt idx="0">
                  <c:v>15</c:v>
                </c:pt>
                <c:pt idx="1">
                  <c:v>30</c:v>
                </c:pt>
                <c:pt idx="2">
                  <c:v>27</c:v>
                </c:pt>
                <c:pt idx="3">
                  <c:v>33</c:v>
                </c:pt>
                <c:pt idx="4">
                  <c:v>10</c:v>
                </c:pt>
                <c:pt idx="5">
                  <c:v>61</c:v>
                </c:pt>
                <c:pt idx="6">
                  <c:v>173</c:v>
                </c:pt>
                <c:pt idx="7">
                  <c:v>68</c:v>
                </c:pt>
                <c:pt idx="8">
                  <c:v>175</c:v>
                </c:pt>
                <c:pt idx="9">
                  <c:v>186</c:v>
                </c:pt>
                <c:pt idx="10">
                  <c:v>139</c:v>
                </c:pt>
                <c:pt idx="11">
                  <c:v>204</c:v>
                </c:pt>
                <c:pt idx="12">
                  <c:v>154</c:v>
                </c:pt>
                <c:pt idx="13">
                  <c:v>213</c:v>
                </c:pt>
                <c:pt idx="14">
                  <c:v>271</c:v>
                </c:pt>
                <c:pt idx="15">
                  <c:v>393</c:v>
                </c:pt>
                <c:pt idx="16">
                  <c:v>198</c:v>
                </c:pt>
                <c:pt idx="17">
                  <c:v>402</c:v>
                </c:pt>
                <c:pt idx="18">
                  <c:v>395</c:v>
                </c:pt>
                <c:pt idx="19">
                  <c:v>431</c:v>
                </c:pt>
                <c:pt idx="20">
                  <c:v>402</c:v>
                </c:pt>
                <c:pt idx="21">
                  <c:v>405</c:v>
                </c:pt>
                <c:pt idx="22">
                  <c:v>472</c:v>
                </c:pt>
                <c:pt idx="23">
                  <c:v>461</c:v>
                </c:pt>
                <c:pt idx="24">
                  <c:v>589</c:v>
                </c:pt>
                <c:pt idx="25">
                  <c:v>592</c:v>
                </c:pt>
                <c:pt idx="26">
                  <c:v>656</c:v>
                </c:pt>
                <c:pt idx="27">
                  <c:v>638</c:v>
                </c:pt>
                <c:pt idx="28">
                  <c:v>648</c:v>
                </c:pt>
                <c:pt idx="29">
                  <c:v>720</c:v>
                </c:pt>
                <c:pt idx="30">
                  <c:v>766</c:v>
                </c:pt>
                <c:pt idx="31">
                  <c:v>912</c:v>
                </c:pt>
                <c:pt idx="32">
                  <c:v>1087</c:v>
                </c:pt>
                <c:pt idx="33">
                  <c:v>1239</c:v>
                </c:pt>
                <c:pt idx="34">
                  <c:v>1393</c:v>
                </c:pt>
                <c:pt idx="35">
                  <c:v>1512</c:v>
                </c:pt>
                <c:pt idx="36">
                  <c:v>2057</c:v>
                </c:pt>
                <c:pt idx="37">
                  <c:v>2363</c:v>
                </c:pt>
                <c:pt idx="38">
                  <c:v>2211</c:v>
                </c:pt>
                <c:pt idx="39">
                  <c:v>2193</c:v>
                </c:pt>
                <c:pt idx="40">
                  <c:v>2007</c:v>
                </c:pt>
                <c:pt idx="41">
                  <c:v>2286</c:v>
                </c:pt>
                <c:pt idx="42">
                  <c:v>2171</c:v>
                </c:pt>
                <c:pt idx="43">
                  <c:v>2155</c:v>
                </c:pt>
                <c:pt idx="44">
                  <c:v>2364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Sheet1!$D$2:$D$47</c:f>
              <c:numCache>
                <c:formatCode>General</c:formatCode>
                <c:ptCount val="46"/>
                <c:pt idx="12">
                  <c:v>96</c:v>
                </c:pt>
                <c:pt idx="13">
                  <c:v>0</c:v>
                </c:pt>
                <c:pt idx="14">
                  <c:v>89</c:v>
                </c:pt>
                <c:pt idx="15">
                  <c:v>0</c:v>
                </c:pt>
                <c:pt idx="16">
                  <c:v>95</c:v>
                </c:pt>
                <c:pt idx="17">
                  <c:v>126</c:v>
                </c:pt>
                <c:pt idx="18">
                  <c:v>23</c:v>
                </c:pt>
                <c:pt idx="19">
                  <c:v>236</c:v>
                </c:pt>
                <c:pt idx="20">
                  <c:v>300</c:v>
                </c:pt>
                <c:pt idx="21">
                  <c:v>388</c:v>
                </c:pt>
                <c:pt idx="22">
                  <c:v>444</c:v>
                </c:pt>
                <c:pt idx="23">
                  <c:v>454</c:v>
                </c:pt>
                <c:pt idx="24">
                  <c:v>678</c:v>
                </c:pt>
                <c:pt idx="25">
                  <c:v>588</c:v>
                </c:pt>
                <c:pt idx="26">
                  <c:v>659</c:v>
                </c:pt>
                <c:pt idx="27">
                  <c:v>531</c:v>
                </c:pt>
                <c:pt idx="28">
                  <c:v>988</c:v>
                </c:pt>
                <c:pt idx="29">
                  <c:v>936</c:v>
                </c:pt>
                <c:pt idx="30">
                  <c:v>1206</c:v>
                </c:pt>
                <c:pt idx="31">
                  <c:v>1292</c:v>
                </c:pt>
                <c:pt idx="32">
                  <c:v>1422</c:v>
                </c:pt>
                <c:pt idx="33">
                  <c:v>1593</c:v>
                </c:pt>
                <c:pt idx="34">
                  <c:v>1778</c:v>
                </c:pt>
                <c:pt idx="35">
                  <c:v>2133</c:v>
                </c:pt>
                <c:pt idx="36">
                  <c:v>2198</c:v>
                </c:pt>
                <c:pt idx="37">
                  <c:v>2096</c:v>
                </c:pt>
                <c:pt idx="38">
                  <c:v>2601</c:v>
                </c:pt>
                <c:pt idx="39">
                  <c:v>2641</c:v>
                </c:pt>
                <c:pt idx="40">
                  <c:v>3473</c:v>
                </c:pt>
                <c:pt idx="41">
                  <c:v>3290</c:v>
                </c:pt>
                <c:pt idx="42">
                  <c:v>3591</c:v>
                </c:pt>
                <c:pt idx="43">
                  <c:v>3884</c:v>
                </c:pt>
                <c:pt idx="44">
                  <c:v>3953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Sheet1!$E$2:$E$47</c:f>
              <c:numCache>
                <c:formatCode>General</c:formatCode>
                <c:ptCount val="46"/>
                <c:pt idx="12">
                  <c:v>20</c:v>
                </c:pt>
                <c:pt idx="13">
                  <c:v>34</c:v>
                </c:pt>
                <c:pt idx="14">
                  <c:v>0</c:v>
                </c:pt>
                <c:pt idx="15">
                  <c:v>50</c:v>
                </c:pt>
                <c:pt idx="16">
                  <c:v>40</c:v>
                </c:pt>
                <c:pt idx="17">
                  <c:v>20</c:v>
                </c:pt>
                <c:pt idx="18">
                  <c:v>0</c:v>
                </c:pt>
                <c:pt idx="19">
                  <c:v>19</c:v>
                </c:pt>
                <c:pt idx="20">
                  <c:v>53</c:v>
                </c:pt>
                <c:pt idx="21">
                  <c:v>31</c:v>
                </c:pt>
                <c:pt idx="22">
                  <c:v>148</c:v>
                </c:pt>
                <c:pt idx="23">
                  <c:v>113</c:v>
                </c:pt>
                <c:pt idx="24">
                  <c:v>199</c:v>
                </c:pt>
                <c:pt idx="25">
                  <c:v>205</c:v>
                </c:pt>
                <c:pt idx="26">
                  <c:v>296</c:v>
                </c:pt>
                <c:pt idx="27">
                  <c:v>181</c:v>
                </c:pt>
                <c:pt idx="28">
                  <c:v>320</c:v>
                </c:pt>
                <c:pt idx="29">
                  <c:v>305</c:v>
                </c:pt>
                <c:pt idx="30">
                  <c:v>474</c:v>
                </c:pt>
                <c:pt idx="31">
                  <c:v>576</c:v>
                </c:pt>
                <c:pt idx="32">
                  <c:v>411</c:v>
                </c:pt>
                <c:pt idx="33">
                  <c:v>565</c:v>
                </c:pt>
                <c:pt idx="34">
                  <c:v>505</c:v>
                </c:pt>
                <c:pt idx="35">
                  <c:v>554</c:v>
                </c:pt>
                <c:pt idx="36">
                  <c:v>593</c:v>
                </c:pt>
                <c:pt idx="37">
                  <c:v>639</c:v>
                </c:pt>
                <c:pt idx="38">
                  <c:v>533</c:v>
                </c:pt>
                <c:pt idx="39">
                  <c:v>526</c:v>
                </c:pt>
                <c:pt idx="40">
                  <c:v>601</c:v>
                </c:pt>
                <c:pt idx="41">
                  <c:v>491</c:v>
                </c:pt>
                <c:pt idx="42">
                  <c:v>475</c:v>
                </c:pt>
                <c:pt idx="43">
                  <c:v>514</c:v>
                </c:pt>
                <c:pt idx="44">
                  <c:v>408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Sheet1!$F$2:$F$47</c:f>
              <c:numCache>
                <c:formatCode>General</c:formatCode>
                <c:ptCount val="46"/>
                <c:pt idx="17">
                  <c:v>84</c:v>
                </c:pt>
                <c:pt idx="18">
                  <c:v>48</c:v>
                </c:pt>
                <c:pt idx="19">
                  <c:v>101</c:v>
                </c:pt>
                <c:pt idx="20">
                  <c:v>136</c:v>
                </c:pt>
                <c:pt idx="21">
                  <c:v>0</c:v>
                </c:pt>
                <c:pt idx="22">
                  <c:v>144</c:v>
                </c:pt>
                <c:pt idx="23">
                  <c:v>184</c:v>
                </c:pt>
                <c:pt idx="24">
                  <c:v>48</c:v>
                </c:pt>
                <c:pt idx="25">
                  <c:v>242</c:v>
                </c:pt>
                <c:pt idx="26">
                  <c:v>263</c:v>
                </c:pt>
                <c:pt idx="27">
                  <c:v>322</c:v>
                </c:pt>
                <c:pt idx="28">
                  <c:v>303</c:v>
                </c:pt>
                <c:pt idx="29">
                  <c:v>323</c:v>
                </c:pt>
                <c:pt idx="30">
                  <c:v>238</c:v>
                </c:pt>
                <c:pt idx="31">
                  <c:v>809</c:v>
                </c:pt>
                <c:pt idx="32">
                  <c:v>423</c:v>
                </c:pt>
                <c:pt idx="33">
                  <c:v>853</c:v>
                </c:pt>
                <c:pt idx="34">
                  <c:v>812</c:v>
                </c:pt>
                <c:pt idx="35">
                  <c:v>854</c:v>
                </c:pt>
                <c:pt idx="36">
                  <c:v>499</c:v>
                </c:pt>
                <c:pt idx="37">
                  <c:v>876</c:v>
                </c:pt>
                <c:pt idx="38">
                  <c:v>601</c:v>
                </c:pt>
                <c:pt idx="39">
                  <c:v>579</c:v>
                </c:pt>
                <c:pt idx="40">
                  <c:v>673</c:v>
                </c:pt>
                <c:pt idx="41">
                  <c:v>441</c:v>
                </c:pt>
                <c:pt idx="42">
                  <c:v>612</c:v>
                </c:pt>
                <c:pt idx="43">
                  <c:v>806</c:v>
                </c:pt>
                <c:pt idx="44">
                  <c:v>629</c:v>
                </c:pt>
              </c:numCache>
            </c:numRef>
          </c:val>
        </c:ser>
        <c:marker val="1"/>
        <c:axId val="85384192"/>
        <c:axId val="85406848"/>
      </c:lineChart>
      <c:catAx>
        <c:axId val="853841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85406848"/>
        <c:crosses val="autoZero"/>
        <c:auto val="1"/>
        <c:lblAlgn val="ctr"/>
        <c:lblOffset val="100"/>
      </c:catAx>
      <c:valAx>
        <c:axId val="8540684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Authors</a:t>
                </a:r>
              </a:p>
            </c:rich>
          </c:tx>
          <c:layout/>
        </c:title>
        <c:numFmt formatCode="General" sourceLinked="1"/>
        <c:tickLblPos val="nextTo"/>
        <c:crossAx val="8538419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/>
              <a:t>Average number of papers per author over the years </a:t>
            </a:r>
            <a:br>
              <a:rPr lang="en-US" sz="1400"/>
            </a:br>
            <a:r>
              <a:rPr lang="en-US" sz="1400"/>
              <a:t>Total and </a:t>
            </a:r>
            <a:r>
              <a:rPr lang="en-US" sz="1400" baseline="0"/>
              <a:t>Tier wise</a:t>
            </a:r>
            <a:endParaRPr lang="en-US" sz="1400"/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strRef>
              <c:f>Sheet2!$B$1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Sheet2!$B$2:$B$46</c:f>
              <c:numCache>
                <c:formatCode>General</c:formatCode>
                <c:ptCount val="45"/>
                <c:pt idx="0">
                  <c:v>1.5333332999999996</c:v>
                </c:pt>
                <c:pt idx="1">
                  <c:v>1.1000000000000001</c:v>
                </c:pt>
                <c:pt idx="2">
                  <c:v>1.2592591999999998</c:v>
                </c:pt>
                <c:pt idx="3">
                  <c:v>1.3333333999999994</c:v>
                </c:pt>
                <c:pt idx="4">
                  <c:v>1.2</c:v>
                </c:pt>
                <c:pt idx="5">
                  <c:v>1.2857142999999995</c:v>
                </c:pt>
                <c:pt idx="6">
                  <c:v>1.1534391999999998</c:v>
                </c:pt>
                <c:pt idx="7">
                  <c:v>1.0277778</c:v>
                </c:pt>
                <c:pt idx="8">
                  <c:v>1.1295335999999998</c:v>
                </c:pt>
                <c:pt idx="9">
                  <c:v>1.2535885999999998</c:v>
                </c:pt>
                <c:pt idx="10">
                  <c:v>1.1646091000000001</c:v>
                </c:pt>
                <c:pt idx="11">
                  <c:v>1.3133801999999999</c:v>
                </c:pt>
                <c:pt idx="12">
                  <c:v>1.2288135</c:v>
                </c:pt>
                <c:pt idx="13">
                  <c:v>1.2965880000000001</c:v>
                </c:pt>
                <c:pt idx="14">
                  <c:v>1.259469699999999</c:v>
                </c:pt>
                <c:pt idx="15">
                  <c:v>1.1790744</c:v>
                </c:pt>
                <c:pt idx="16">
                  <c:v>1.1752137</c:v>
                </c:pt>
                <c:pt idx="17">
                  <c:v>1.3136426999999995</c:v>
                </c:pt>
                <c:pt idx="18">
                  <c:v>1.2722062999999995</c:v>
                </c:pt>
                <c:pt idx="19">
                  <c:v>1.331521699999999</c:v>
                </c:pt>
                <c:pt idx="20">
                  <c:v>1.3363533000000001</c:v>
                </c:pt>
                <c:pt idx="21">
                  <c:v>1.3136494999999995</c:v>
                </c:pt>
                <c:pt idx="22">
                  <c:v>1.3222221999999999</c:v>
                </c:pt>
                <c:pt idx="23">
                  <c:v>1.32206</c:v>
                </c:pt>
                <c:pt idx="24">
                  <c:v>1.3846153999999999</c:v>
                </c:pt>
                <c:pt idx="25">
                  <c:v>1.3628169000000001</c:v>
                </c:pt>
                <c:pt idx="26">
                  <c:v>1.3460608999999999</c:v>
                </c:pt>
                <c:pt idx="27">
                  <c:v>1.3318681999999995</c:v>
                </c:pt>
                <c:pt idx="28">
                  <c:v>1.3843172000000001</c:v>
                </c:pt>
                <c:pt idx="29">
                  <c:v>1.3602281999999999</c:v>
                </c:pt>
                <c:pt idx="30">
                  <c:v>1.427664499999999</c:v>
                </c:pt>
                <c:pt idx="31">
                  <c:v>1.4053898999999996</c:v>
                </c:pt>
                <c:pt idx="32">
                  <c:v>1.4091531999999998</c:v>
                </c:pt>
                <c:pt idx="33">
                  <c:v>1.4528626999999996</c:v>
                </c:pt>
                <c:pt idx="34">
                  <c:v>1.4339292999999989</c:v>
                </c:pt>
                <c:pt idx="35">
                  <c:v>1.4420018999999995</c:v>
                </c:pt>
                <c:pt idx="36">
                  <c:v>1.4407299999999996</c:v>
                </c:pt>
                <c:pt idx="37">
                  <c:v>1.4735006999999996</c:v>
                </c:pt>
                <c:pt idx="38">
                  <c:v>1.425321099999999</c:v>
                </c:pt>
                <c:pt idx="39">
                  <c:v>1.4645901999999995</c:v>
                </c:pt>
                <c:pt idx="40">
                  <c:v>1.4566339999999998</c:v>
                </c:pt>
                <c:pt idx="41">
                  <c:v>1.4192887999999995</c:v>
                </c:pt>
                <c:pt idx="42">
                  <c:v>1.4342088</c:v>
                </c:pt>
                <c:pt idx="43">
                  <c:v>1.3759732999999996</c:v>
                </c:pt>
                <c:pt idx="44">
                  <c:v>1.4216337999999991</c:v>
                </c:pt>
              </c:numCache>
            </c:numRef>
          </c:val>
        </c:ser>
        <c:ser>
          <c:idx val="2"/>
          <c:order val="1"/>
          <c:tx>
            <c:strRef>
              <c:f>Sheet2!$C$1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Sheet2!$C$2:$C$46</c:f>
              <c:numCache>
                <c:formatCode>General</c:formatCode>
                <c:ptCount val="45"/>
                <c:pt idx="0">
                  <c:v>1.5333332999999996</c:v>
                </c:pt>
                <c:pt idx="1">
                  <c:v>1.1000000000000001</c:v>
                </c:pt>
                <c:pt idx="2">
                  <c:v>1.2592591999999998</c:v>
                </c:pt>
                <c:pt idx="3">
                  <c:v>1.3333333999999994</c:v>
                </c:pt>
                <c:pt idx="4">
                  <c:v>1.2</c:v>
                </c:pt>
                <c:pt idx="5">
                  <c:v>1.3114754</c:v>
                </c:pt>
                <c:pt idx="6">
                  <c:v>1.1271675999999999</c:v>
                </c:pt>
                <c:pt idx="7">
                  <c:v>1.0147059</c:v>
                </c:pt>
                <c:pt idx="8">
                  <c:v>1.0971428000000001</c:v>
                </c:pt>
                <c:pt idx="9">
                  <c:v>1.2634407999999995</c:v>
                </c:pt>
                <c:pt idx="10">
                  <c:v>1.0935251999999998</c:v>
                </c:pt>
                <c:pt idx="11">
                  <c:v>1.3039215999999993</c:v>
                </c:pt>
                <c:pt idx="12">
                  <c:v>1.1753246999999996</c:v>
                </c:pt>
                <c:pt idx="13">
                  <c:v>1.2769952999999996</c:v>
                </c:pt>
                <c:pt idx="14">
                  <c:v>1.2250922999999996</c:v>
                </c:pt>
                <c:pt idx="15">
                  <c:v>1.13486</c:v>
                </c:pt>
                <c:pt idx="16">
                  <c:v>1.1565657</c:v>
                </c:pt>
                <c:pt idx="17">
                  <c:v>1.2412934999999996</c:v>
                </c:pt>
                <c:pt idx="18">
                  <c:v>1.2531644999999996</c:v>
                </c:pt>
                <c:pt idx="19">
                  <c:v>1.2227378</c:v>
                </c:pt>
                <c:pt idx="20">
                  <c:v>1.2711442999999996</c:v>
                </c:pt>
                <c:pt idx="21">
                  <c:v>1.3950616999999996</c:v>
                </c:pt>
                <c:pt idx="22">
                  <c:v>1.2415253999999996</c:v>
                </c:pt>
                <c:pt idx="23">
                  <c:v>1.3080261</c:v>
                </c:pt>
                <c:pt idx="24">
                  <c:v>1.3378607999999996</c:v>
                </c:pt>
                <c:pt idx="25">
                  <c:v>1.3412161999999999</c:v>
                </c:pt>
                <c:pt idx="26">
                  <c:v>1.2606708</c:v>
                </c:pt>
                <c:pt idx="27">
                  <c:v>1.3510971999999999</c:v>
                </c:pt>
                <c:pt idx="28">
                  <c:v>1.3950616999999996</c:v>
                </c:pt>
                <c:pt idx="29">
                  <c:v>1.3694445</c:v>
                </c:pt>
                <c:pt idx="30">
                  <c:v>1.3577024</c:v>
                </c:pt>
                <c:pt idx="31">
                  <c:v>1.4111841999999994</c:v>
                </c:pt>
                <c:pt idx="32">
                  <c:v>1.3873044999999995</c:v>
                </c:pt>
                <c:pt idx="33">
                  <c:v>1.4390637999999996</c:v>
                </c:pt>
                <c:pt idx="34">
                  <c:v>1.4364679999999999</c:v>
                </c:pt>
                <c:pt idx="35">
                  <c:v>1.4345237999999996</c:v>
                </c:pt>
                <c:pt idx="36">
                  <c:v>1.3801653</c:v>
                </c:pt>
                <c:pt idx="37">
                  <c:v>1.3787558000000004</c:v>
                </c:pt>
                <c:pt idx="38">
                  <c:v>1.4283129999999999</c:v>
                </c:pt>
                <c:pt idx="39">
                  <c:v>1.4081166999999997</c:v>
                </c:pt>
                <c:pt idx="40">
                  <c:v>1.3248629999999999</c:v>
                </c:pt>
                <c:pt idx="41">
                  <c:v>1.3101487000000001</c:v>
                </c:pt>
                <c:pt idx="42">
                  <c:v>1.2901889000000004</c:v>
                </c:pt>
                <c:pt idx="43">
                  <c:v>1.2454755999999998</c:v>
                </c:pt>
                <c:pt idx="44">
                  <c:v>1.2770728</c:v>
                </c:pt>
              </c:numCache>
            </c:numRef>
          </c:val>
        </c:ser>
        <c:ser>
          <c:idx val="3"/>
          <c:order val="2"/>
          <c:tx>
            <c:strRef>
              <c:f>Sheet2!$D$1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Sheet2!$D$2:$D$46</c:f>
              <c:numCache>
                <c:formatCode>General</c:formatCode>
                <c:ptCount val="45"/>
                <c:pt idx="12">
                  <c:v>1.1458333999999994</c:v>
                </c:pt>
                <c:pt idx="13">
                  <c:v>0</c:v>
                </c:pt>
                <c:pt idx="14">
                  <c:v>1.2134830999999995</c:v>
                </c:pt>
                <c:pt idx="15">
                  <c:v>0</c:v>
                </c:pt>
                <c:pt idx="16">
                  <c:v>1.1157895</c:v>
                </c:pt>
                <c:pt idx="17">
                  <c:v>1.0317459999999998</c:v>
                </c:pt>
                <c:pt idx="18">
                  <c:v>1.0434782999999996</c:v>
                </c:pt>
                <c:pt idx="19">
                  <c:v>1.0762711999999999</c:v>
                </c:pt>
                <c:pt idx="20">
                  <c:v>1.1066666999999994</c:v>
                </c:pt>
                <c:pt idx="21">
                  <c:v>1.0438143999999996</c:v>
                </c:pt>
                <c:pt idx="22">
                  <c:v>1.0653154</c:v>
                </c:pt>
                <c:pt idx="23">
                  <c:v>1.0594713999999996</c:v>
                </c:pt>
                <c:pt idx="24">
                  <c:v>1.1578170999999999</c:v>
                </c:pt>
                <c:pt idx="25">
                  <c:v>1.0748298999999994</c:v>
                </c:pt>
                <c:pt idx="26">
                  <c:v>1.1320182000000001</c:v>
                </c:pt>
                <c:pt idx="27">
                  <c:v>1.1224105000000004</c:v>
                </c:pt>
                <c:pt idx="28">
                  <c:v>1.1406883000000001</c:v>
                </c:pt>
                <c:pt idx="29">
                  <c:v>1.1346153999999999</c:v>
                </c:pt>
                <c:pt idx="30">
                  <c:v>1.1932007</c:v>
                </c:pt>
                <c:pt idx="31">
                  <c:v>1.1880805000000005</c:v>
                </c:pt>
                <c:pt idx="32">
                  <c:v>1.1863573000000005</c:v>
                </c:pt>
                <c:pt idx="33">
                  <c:v>1.1770244999999995</c:v>
                </c:pt>
                <c:pt idx="34">
                  <c:v>1.1512935999999998</c:v>
                </c:pt>
                <c:pt idx="35">
                  <c:v>1.2283169</c:v>
                </c:pt>
                <c:pt idx="36">
                  <c:v>1.217925399999999</c:v>
                </c:pt>
                <c:pt idx="37">
                  <c:v>1.2480915999999995</c:v>
                </c:pt>
                <c:pt idx="38">
                  <c:v>1.1883891000000004</c:v>
                </c:pt>
                <c:pt idx="39">
                  <c:v>1.2593713999999996</c:v>
                </c:pt>
                <c:pt idx="40">
                  <c:v>1.3066514</c:v>
                </c:pt>
                <c:pt idx="41">
                  <c:v>1.2787233999999996</c:v>
                </c:pt>
                <c:pt idx="42">
                  <c:v>1.2653855999999999</c:v>
                </c:pt>
                <c:pt idx="43">
                  <c:v>1.2610710999999994</c:v>
                </c:pt>
                <c:pt idx="44">
                  <c:v>1.3033139999999999</c:v>
                </c:pt>
              </c:numCache>
            </c:numRef>
          </c:val>
        </c:ser>
        <c:ser>
          <c:idx val="4"/>
          <c:order val="3"/>
          <c:tx>
            <c:strRef>
              <c:f>Sheet2!$E$1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Sheet2!$E$2:$E$46</c:f>
              <c:numCache>
                <c:formatCode>General</c:formatCode>
                <c:ptCount val="45"/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1.02</c:v>
                </c:pt>
                <c:pt idx="16">
                  <c:v>1.0249999999999995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1.0754715999999995</c:v>
                </c:pt>
                <c:pt idx="21">
                  <c:v>1</c:v>
                </c:pt>
                <c:pt idx="22">
                  <c:v>1.0472971999999998</c:v>
                </c:pt>
                <c:pt idx="23">
                  <c:v>1.0884955999999999</c:v>
                </c:pt>
                <c:pt idx="24">
                  <c:v>1.0552763999999994</c:v>
                </c:pt>
                <c:pt idx="25">
                  <c:v>1.1560975000000004</c:v>
                </c:pt>
                <c:pt idx="26">
                  <c:v>1.0979729999999999</c:v>
                </c:pt>
                <c:pt idx="27">
                  <c:v>1.0607735</c:v>
                </c:pt>
                <c:pt idx="28">
                  <c:v>1.09375</c:v>
                </c:pt>
                <c:pt idx="29">
                  <c:v>1.1442623000000001</c:v>
                </c:pt>
                <c:pt idx="30">
                  <c:v>1.1097045999999995</c:v>
                </c:pt>
                <c:pt idx="31">
                  <c:v>1.1475693999999996</c:v>
                </c:pt>
                <c:pt idx="32">
                  <c:v>1.1167883000000001</c:v>
                </c:pt>
                <c:pt idx="33">
                  <c:v>1.1203539000000005</c:v>
                </c:pt>
                <c:pt idx="34">
                  <c:v>1.1584158000000004</c:v>
                </c:pt>
                <c:pt idx="35">
                  <c:v>1.1191335999999998</c:v>
                </c:pt>
                <c:pt idx="36">
                  <c:v>1.1129848</c:v>
                </c:pt>
                <c:pt idx="37">
                  <c:v>1.1862284999999999</c:v>
                </c:pt>
                <c:pt idx="38">
                  <c:v>1.1181989000000001</c:v>
                </c:pt>
                <c:pt idx="39">
                  <c:v>1.1121673999999999</c:v>
                </c:pt>
                <c:pt idx="40">
                  <c:v>1.093178</c:v>
                </c:pt>
                <c:pt idx="41">
                  <c:v>1.1242361999999999</c:v>
                </c:pt>
                <c:pt idx="42">
                  <c:v>1.1536842999999997</c:v>
                </c:pt>
                <c:pt idx="43">
                  <c:v>1.1225681000000001</c:v>
                </c:pt>
                <c:pt idx="44">
                  <c:v>1.1642157000000004</c:v>
                </c:pt>
              </c:numCache>
            </c:numRef>
          </c:val>
        </c:ser>
        <c:ser>
          <c:idx val="5"/>
          <c:order val="4"/>
          <c:tx>
            <c:strRef>
              <c:f>Sheet2!$F$1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Sheet2!$F$2:$F$46</c:f>
              <c:numCache>
                <c:formatCode>General</c:formatCode>
                <c:ptCount val="45"/>
                <c:pt idx="17">
                  <c:v>1.0238095999999994</c:v>
                </c:pt>
                <c:pt idx="18">
                  <c:v>1.0208333999999994</c:v>
                </c:pt>
                <c:pt idx="19">
                  <c:v>1.0099009999999995</c:v>
                </c:pt>
                <c:pt idx="20">
                  <c:v>1.125</c:v>
                </c:pt>
                <c:pt idx="21">
                  <c:v>0</c:v>
                </c:pt>
                <c:pt idx="22">
                  <c:v>1.0972221999999998</c:v>
                </c:pt>
                <c:pt idx="23">
                  <c:v>1.0543479000000004</c:v>
                </c:pt>
                <c:pt idx="24">
                  <c:v>1.1666665999999999</c:v>
                </c:pt>
                <c:pt idx="25">
                  <c:v>1.0785123999999999</c:v>
                </c:pt>
                <c:pt idx="26">
                  <c:v>1.0608365999999998</c:v>
                </c:pt>
                <c:pt idx="27">
                  <c:v>1.0372671</c:v>
                </c:pt>
                <c:pt idx="28">
                  <c:v>1.1551155000000004</c:v>
                </c:pt>
                <c:pt idx="29">
                  <c:v>1.0712074</c:v>
                </c:pt>
                <c:pt idx="30">
                  <c:v>1.1218486999999995</c:v>
                </c:pt>
                <c:pt idx="31">
                  <c:v>1.1705810000000001</c:v>
                </c:pt>
                <c:pt idx="32">
                  <c:v>1.1654846999999995</c:v>
                </c:pt>
                <c:pt idx="33">
                  <c:v>1.1066822999999999</c:v>
                </c:pt>
                <c:pt idx="34">
                  <c:v>1.1034482999999995</c:v>
                </c:pt>
                <c:pt idx="35">
                  <c:v>1.1030445</c:v>
                </c:pt>
                <c:pt idx="36">
                  <c:v>1.0881764</c:v>
                </c:pt>
                <c:pt idx="37">
                  <c:v>1.1175799</c:v>
                </c:pt>
                <c:pt idx="38">
                  <c:v>1.0865225000000001</c:v>
                </c:pt>
                <c:pt idx="39">
                  <c:v>1.0967184000000001</c:v>
                </c:pt>
                <c:pt idx="40">
                  <c:v>1.1099554</c:v>
                </c:pt>
                <c:pt idx="41">
                  <c:v>1.0861677999999999</c:v>
                </c:pt>
                <c:pt idx="42">
                  <c:v>1.1388887999999999</c:v>
                </c:pt>
                <c:pt idx="43">
                  <c:v>1.0980148000000001</c:v>
                </c:pt>
                <c:pt idx="44">
                  <c:v>1.1192367999999995</c:v>
                </c:pt>
              </c:numCache>
            </c:numRef>
          </c:val>
        </c:ser>
        <c:marker val="1"/>
        <c:axId val="85521152"/>
        <c:axId val="85523072"/>
      </c:lineChart>
      <c:catAx>
        <c:axId val="855211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85523072"/>
        <c:crosses val="autoZero"/>
        <c:auto val="1"/>
        <c:lblAlgn val="ctr"/>
        <c:lblOffset val="100"/>
      </c:catAx>
      <c:valAx>
        <c:axId val="8552307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Papers per Author</a:t>
                </a:r>
              </a:p>
            </c:rich>
          </c:tx>
          <c:layout/>
        </c:title>
        <c:numFmt formatCode="General" sourceLinked="1"/>
        <c:tickLblPos val="nextTo"/>
        <c:crossAx val="8552115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 b="1" i="0" u="none" strike="noStrike" baseline="0"/>
              <a:t>Average number of collaborators per author</a:t>
            </a:r>
            <a:r>
              <a:rPr lang="en-US" sz="1400" b="1"/>
              <a:t> over the years </a:t>
            </a:r>
            <a:br>
              <a:rPr lang="en-US" sz="1400" b="1"/>
            </a:br>
            <a:r>
              <a:rPr lang="en-US" sz="1400" b="1"/>
              <a:t>Total and </a:t>
            </a:r>
            <a:r>
              <a:rPr lang="en-US" sz="1400" b="1" baseline="0"/>
              <a:t>Tier wise</a:t>
            </a:r>
            <a:endParaRPr lang="en-US" sz="1400" b="1"/>
          </a:p>
        </c:rich>
      </c:tx>
      <c:layout/>
    </c:title>
    <c:plotArea>
      <c:layout/>
      <c:lineChart>
        <c:grouping val="standard"/>
        <c:ser>
          <c:idx val="2"/>
          <c:order val="0"/>
          <c:tx>
            <c:strRef>
              <c:f>Sheet3!$B$1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Sheet3!$B$2:$B$46</c:f>
              <c:numCache>
                <c:formatCode>General</c:formatCode>
                <c:ptCount val="45"/>
                <c:pt idx="0">
                  <c:v>0.17391305000000007</c:v>
                </c:pt>
                <c:pt idx="1">
                  <c:v>0.54545455999999981</c:v>
                </c:pt>
                <c:pt idx="2">
                  <c:v>0.29411766000000011</c:v>
                </c:pt>
                <c:pt idx="3">
                  <c:v>1.1363635999999999</c:v>
                </c:pt>
                <c:pt idx="4">
                  <c:v>0.16666666999999993</c:v>
                </c:pt>
                <c:pt idx="5">
                  <c:v>0.7777778000000003</c:v>
                </c:pt>
                <c:pt idx="6">
                  <c:v>1.1743119000000004</c:v>
                </c:pt>
                <c:pt idx="7">
                  <c:v>1.3153154</c:v>
                </c:pt>
                <c:pt idx="8">
                  <c:v>1.4954128</c:v>
                </c:pt>
                <c:pt idx="9">
                  <c:v>1.1908395999999999</c:v>
                </c:pt>
                <c:pt idx="10">
                  <c:v>2.0989399999999998</c:v>
                </c:pt>
                <c:pt idx="11">
                  <c:v>1.5335121</c:v>
                </c:pt>
                <c:pt idx="12">
                  <c:v>1.0298849999999995</c:v>
                </c:pt>
                <c:pt idx="13">
                  <c:v>1.6923077000000004</c:v>
                </c:pt>
                <c:pt idx="14">
                  <c:v>1.7082706999999995</c:v>
                </c:pt>
                <c:pt idx="15">
                  <c:v>2.9522184999999981</c:v>
                </c:pt>
                <c:pt idx="16">
                  <c:v>1.9163635999999999</c:v>
                </c:pt>
                <c:pt idx="17">
                  <c:v>2.1970022</c:v>
                </c:pt>
                <c:pt idx="18">
                  <c:v>1.7837837999999995</c:v>
                </c:pt>
                <c:pt idx="19">
                  <c:v>2.0865307000000008</c:v>
                </c:pt>
                <c:pt idx="20">
                  <c:v>1.9779660999999995</c:v>
                </c:pt>
                <c:pt idx="21">
                  <c:v>1.9395726</c:v>
                </c:pt>
                <c:pt idx="22">
                  <c:v>1.6845508000000005</c:v>
                </c:pt>
                <c:pt idx="23">
                  <c:v>1.8872092999999996</c:v>
                </c:pt>
                <c:pt idx="24">
                  <c:v>1.9656085000000001</c:v>
                </c:pt>
                <c:pt idx="25">
                  <c:v>2.5084746</c:v>
                </c:pt>
                <c:pt idx="26">
                  <c:v>2.2369838</c:v>
                </c:pt>
                <c:pt idx="27">
                  <c:v>2.3622112</c:v>
                </c:pt>
                <c:pt idx="28">
                  <c:v>2.4158107999999991</c:v>
                </c:pt>
                <c:pt idx="29">
                  <c:v>2.4032353999999998</c:v>
                </c:pt>
                <c:pt idx="30">
                  <c:v>2.4905219999999999</c:v>
                </c:pt>
                <c:pt idx="31">
                  <c:v>2.401876699999999</c:v>
                </c:pt>
                <c:pt idx="32">
                  <c:v>2.463244</c:v>
                </c:pt>
                <c:pt idx="33">
                  <c:v>2.5999659999999993</c:v>
                </c:pt>
                <c:pt idx="34">
                  <c:v>2.694342999999999</c:v>
                </c:pt>
                <c:pt idx="35">
                  <c:v>2.7635770000000011</c:v>
                </c:pt>
                <c:pt idx="36">
                  <c:v>2.849617499999999</c:v>
                </c:pt>
                <c:pt idx="37">
                  <c:v>2.6204448</c:v>
                </c:pt>
                <c:pt idx="38">
                  <c:v>2.8344010999999991</c:v>
                </c:pt>
                <c:pt idx="39">
                  <c:v>2.8538169999999989</c:v>
                </c:pt>
                <c:pt idx="40">
                  <c:v>2.909565999999999</c:v>
                </c:pt>
                <c:pt idx="41">
                  <c:v>3.0385646999999998</c:v>
                </c:pt>
                <c:pt idx="42">
                  <c:v>2.9349322</c:v>
                </c:pt>
                <c:pt idx="43">
                  <c:v>3.1488369</c:v>
                </c:pt>
                <c:pt idx="44">
                  <c:v>3.3665748</c:v>
                </c:pt>
              </c:numCache>
            </c:numRef>
          </c:val>
        </c:ser>
        <c:ser>
          <c:idx val="3"/>
          <c:order val="1"/>
          <c:tx>
            <c:strRef>
              <c:f>Sheet3!$C$1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Sheet3!$C$2:$C$46</c:f>
              <c:numCache>
                <c:formatCode>General</c:formatCode>
                <c:ptCount val="45"/>
                <c:pt idx="0">
                  <c:v>0.17391305000000007</c:v>
                </c:pt>
                <c:pt idx="1">
                  <c:v>0.54545455999999981</c:v>
                </c:pt>
                <c:pt idx="2">
                  <c:v>0.29411766000000011</c:v>
                </c:pt>
                <c:pt idx="3">
                  <c:v>1.1363635999999999</c:v>
                </c:pt>
                <c:pt idx="4">
                  <c:v>0.16666666999999993</c:v>
                </c:pt>
                <c:pt idx="5">
                  <c:v>0.7250000000000002</c:v>
                </c:pt>
                <c:pt idx="6">
                  <c:v>1.2717948999999993</c:v>
                </c:pt>
                <c:pt idx="7">
                  <c:v>0.86956520000000004</c:v>
                </c:pt>
                <c:pt idx="8">
                  <c:v>1.5416665999999994</c:v>
                </c:pt>
                <c:pt idx="9">
                  <c:v>1.2340424999999999</c:v>
                </c:pt>
                <c:pt idx="10">
                  <c:v>2.9736842999999999</c:v>
                </c:pt>
                <c:pt idx="11">
                  <c:v>1.7368421999999999</c:v>
                </c:pt>
                <c:pt idx="12">
                  <c:v>0.93922649999999996</c:v>
                </c:pt>
                <c:pt idx="13">
                  <c:v>1.4191176999999995</c:v>
                </c:pt>
                <c:pt idx="14">
                  <c:v>1.6385542</c:v>
                </c:pt>
                <c:pt idx="15">
                  <c:v>2.1928249999999991</c:v>
                </c:pt>
                <c:pt idx="16">
                  <c:v>1.4061135</c:v>
                </c:pt>
                <c:pt idx="17">
                  <c:v>2.288577000000001</c:v>
                </c:pt>
                <c:pt idx="18">
                  <c:v>1.5838382999999996</c:v>
                </c:pt>
                <c:pt idx="19">
                  <c:v>1.9582542000000001</c:v>
                </c:pt>
                <c:pt idx="20">
                  <c:v>1.8630137</c:v>
                </c:pt>
                <c:pt idx="21">
                  <c:v>1.8761061000000001</c:v>
                </c:pt>
                <c:pt idx="22">
                  <c:v>1.7542662999999996</c:v>
                </c:pt>
                <c:pt idx="23">
                  <c:v>1.7545605999999998</c:v>
                </c:pt>
                <c:pt idx="24">
                  <c:v>2.2081218000000016</c:v>
                </c:pt>
                <c:pt idx="25">
                  <c:v>3.2745593</c:v>
                </c:pt>
                <c:pt idx="26">
                  <c:v>2.4328899999999987</c:v>
                </c:pt>
                <c:pt idx="27">
                  <c:v>2.9071924999999998</c:v>
                </c:pt>
                <c:pt idx="28">
                  <c:v>3.2920352999999998</c:v>
                </c:pt>
                <c:pt idx="29">
                  <c:v>3.0385396</c:v>
                </c:pt>
                <c:pt idx="30">
                  <c:v>3.4365384999999993</c:v>
                </c:pt>
                <c:pt idx="31">
                  <c:v>3.006993</c:v>
                </c:pt>
                <c:pt idx="32">
                  <c:v>3.0331563999999998</c:v>
                </c:pt>
                <c:pt idx="33">
                  <c:v>3.2540662</c:v>
                </c:pt>
                <c:pt idx="34">
                  <c:v>3.2573714000000002</c:v>
                </c:pt>
                <c:pt idx="35">
                  <c:v>3.1304748</c:v>
                </c:pt>
                <c:pt idx="36">
                  <c:v>3.3807678000000001</c:v>
                </c:pt>
                <c:pt idx="37">
                  <c:v>2.8305709999999991</c:v>
                </c:pt>
                <c:pt idx="38">
                  <c:v>3.0557314999999998</c:v>
                </c:pt>
                <c:pt idx="39">
                  <c:v>3.3432643</c:v>
                </c:pt>
                <c:pt idx="40">
                  <c:v>3.2824369999999998</c:v>
                </c:pt>
                <c:pt idx="41">
                  <c:v>3.3916527999999984</c:v>
                </c:pt>
                <c:pt idx="42">
                  <c:v>3.4116386999999992</c:v>
                </c:pt>
                <c:pt idx="43">
                  <c:v>3.6609538000000001</c:v>
                </c:pt>
                <c:pt idx="44">
                  <c:v>3.6303413</c:v>
                </c:pt>
              </c:numCache>
            </c:numRef>
          </c:val>
        </c:ser>
        <c:ser>
          <c:idx val="4"/>
          <c:order val="2"/>
          <c:tx>
            <c:strRef>
              <c:f>Sheet3!$D$1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Sheet3!$D$2:$D$46</c:f>
              <c:numCache>
                <c:formatCode>General</c:formatCode>
                <c:ptCount val="45"/>
                <c:pt idx="12">
                  <c:v>1.0545454000000001</c:v>
                </c:pt>
                <c:pt idx="13">
                  <c:v>0</c:v>
                </c:pt>
                <c:pt idx="14">
                  <c:v>2.0185183999999992</c:v>
                </c:pt>
                <c:pt idx="15">
                  <c:v>0</c:v>
                </c:pt>
                <c:pt idx="16">
                  <c:v>1.6792452</c:v>
                </c:pt>
                <c:pt idx="17">
                  <c:v>2.8307692999999992</c:v>
                </c:pt>
                <c:pt idx="18">
                  <c:v>0.16666666999999993</c:v>
                </c:pt>
                <c:pt idx="19">
                  <c:v>1.9842520000000003</c:v>
                </c:pt>
                <c:pt idx="20">
                  <c:v>2.1144577999999998</c:v>
                </c:pt>
                <c:pt idx="21">
                  <c:v>1.6296295999999995</c:v>
                </c:pt>
                <c:pt idx="22">
                  <c:v>1.7885835000000001</c:v>
                </c:pt>
                <c:pt idx="23">
                  <c:v>1.7297297999999992</c:v>
                </c:pt>
                <c:pt idx="24">
                  <c:v>1.9057325000000001</c:v>
                </c:pt>
                <c:pt idx="25">
                  <c:v>2.3955695999999991</c:v>
                </c:pt>
                <c:pt idx="26">
                  <c:v>2.1179623999999997</c:v>
                </c:pt>
                <c:pt idx="27">
                  <c:v>2.1308724999999993</c:v>
                </c:pt>
                <c:pt idx="28">
                  <c:v>2.0940549999999991</c:v>
                </c:pt>
                <c:pt idx="29">
                  <c:v>2.0075330000000009</c:v>
                </c:pt>
                <c:pt idx="30">
                  <c:v>2.1250868000000001</c:v>
                </c:pt>
                <c:pt idx="31">
                  <c:v>2.2644951</c:v>
                </c:pt>
                <c:pt idx="32">
                  <c:v>2.2133965000000009</c:v>
                </c:pt>
                <c:pt idx="33">
                  <c:v>2.4949333999999999</c:v>
                </c:pt>
                <c:pt idx="34">
                  <c:v>2.6888130000000001</c:v>
                </c:pt>
                <c:pt idx="35">
                  <c:v>2.7335877000000011</c:v>
                </c:pt>
                <c:pt idx="36">
                  <c:v>2.5760178999999992</c:v>
                </c:pt>
                <c:pt idx="37">
                  <c:v>2.6123852999999997</c:v>
                </c:pt>
                <c:pt idx="38">
                  <c:v>2.571982999999999</c:v>
                </c:pt>
                <c:pt idx="39">
                  <c:v>2.5315694999999989</c:v>
                </c:pt>
                <c:pt idx="40">
                  <c:v>2.888938</c:v>
                </c:pt>
                <c:pt idx="41">
                  <c:v>2.9545993999999998</c:v>
                </c:pt>
                <c:pt idx="42">
                  <c:v>2.8023766999999991</c:v>
                </c:pt>
                <c:pt idx="43">
                  <c:v>2.9869335000000001</c:v>
                </c:pt>
                <c:pt idx="44">
                  <c:v>3.1696429999999993</c:v>
                </c:pt>
              </c:numCache>
            </c:numRef>
          </c:val>
        </c:ser>
        <c:ser>
          <c:idx val="5"/>
          <c:order val="3"/>
          <c:tx>
            <c:strRef>
              <c:f>Sheet3!$E$1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Sheet3!$E$2:$E$46</c:f>
              <c:numCache>
                <c:formatCode>General</c:formatCode>
                <c:ptCount val="45"/>
                <c:pt idx="12">
                  <c:v>1.3</c:v>
                </c:pt>
                <c:pt idx="13">
                  <c:v>2.294117700000001</c:v>
                </c:pt>
                <c:pt idx="14">
                  <c:v>0</c:v>
                </c:pt>
                <c:pt idx="15">
                  <c:v>10.862745000000004</c:v>
                </c:pt>
                <c:pt idx="16">
                  <c:v>6.9756100000000014</c:v>
                </c:pt>
                <c:pt idx="17">
                  <c:v>1.9000000000000001</c:v>
                </c:pt>
                <c:pt idx="18">
                  <c:v>0</c:v>
                </c:pt>
                <c:pt idx="19">
                  <c:v>1.2631578000000001</c:v>
                </c:pt>
                <c:pt idx="20">
                  <c:v>2</c:v>
                </c:pt>
                <c:pt idx="21">
                  <c:v>1.5483870000000004</c:v>
                </c:pt>
                <c:pt idx="22">
                  <c:v>1.8580645</c:v>
                </c:pt>
                <c:pt idx="23">
                  <c:v>1.9674796999999995</c:v>
                </c:pt>
                <c:pt idx="24">
                  <c:v>2.2571428</c:v>
                </c:pt>
                <c:pt idx="25">
                  <c:v>1.5021095999999998</c:v>
                </c:pt>
                <c:pt idx="26">
                  <c:v>2.7076924</c:v>
                </c:pt>
                <c:pt idx="27">
                  <c:v>2.1458333000000001</c:v>
                </c:pt>
                <c:pt idx="28">
                  <c:v>1.9771428000000004</c:v>
                </c:pt>
                <c:pt idx="29">
                  <c:v>2.1318051999999987</c:v>
                </c:pt>
                <c:pt idx="30">
                  <c:v>2.0038022999999998</c:v>
                </c:pt>
                <c:pt idx="31">
                  <c:v>2.3721632999999991</c:v>
                </c:pt>
                <c:pt idx="32">
                  <c:v>2.1176472</c:v>
                </c:pt>
                <c:pt idx="33">
                  <c:v>2.151658799999999</c:v>
                </c:pt>
                <c:pt idx="34">
                  <c:v>2.0410255999999998</c:v>
                </c:pt>
                <c:pt idx="35">
                  <c:v>2.1451614000000001</c:v>
                </c:pt>
                <c:pt idx="36">
                  <c:v>2.306060599999999</c:v>
                </c:pt>
                <c:pt idx="37">
                  <c:v>2.2163589999999993</c:v>
                </c:pt>
                <c:pt idx="38">
                  <c:v>2.2852350000000001</c:v>
                </c:pt>
                <c:pt idx="39">
                  <c:v>2.2017095000000002</c:v>
                </c:pt>
                <c:pt idx="40">
                  <c:v>2.5540335000000001</c:v>
                </c:pt>
                <c:pt idx="41">
                  <c:v>2.3913042999999998</c:v>
                </c:pt>
                <c:pt idx="42">
                  <c:v>2.4927007999999997</c:v>
                </c:pt>
                <c:pt idx="43">
                  <c:v>2.4263431999999989</c:v>
                </c:pt>
                <c:pt idx="44">
                  <c:v>2.9642105000000001</c:v>
                </c:pt>
              </c:numCache>
            </c:numRef>
          </c:val>
        </c:ser>
        <c:ser>
          <c:idx val="0"/>
          <c:order val="4"/>
          <c:tx>
            <c:strRef>
              <c:f>Sheet3!$F$1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Sheet3!$F$2:$F$46</c:f>
              <c:numCache>
                <c:formatCode>General</c:formatCode>
                <c:ptCount val="45"/>
                <c:pt idx="17">
                  <c:v>2.4186045999999997</c:v>
                </c:pt>
                <c:pt idx="18">
                  <c:v>1.2653060999999997</c:v>
                </c:pt>
                <c:pt idx="19">
                  <c:v>3.5882353999999999</c:v>
                </c:pt>
                <c:pt idx="20">
                  <c:v>1.6339870000000001</c:v>
                </c:pt>
                <c:pt idx="21">
                  <c:v>0</c:v>
                </c:pt>
                <c:pt idx="22">
                  <c:v>1.1392405000000001</c:v>
                </c:pt>
                <c:pt idx="23">
                  <c:v>1.6597938999999995</c:v>
                </c:pt>
                <c:pt idx="24">
                  <c:v>2.2142855999999997</c:v>
                </c:pt>
                <c:pt idx="25">
                  <c:v>1.4942529000000004</c:v>
                </c:pt>
                <c:pt idx="26">
                  <c:v>1.9354838000000001</c:v>
                </c:pt>
                <c:pt idx="27">
                  <c:v>1.7245508000000001</c:v>
                </c:pt>
                <c:pt idx="28">
                  <c:v>1.8742856999999999</c:v>
                </c:pt>
                <c:pt idx="29">
                  <c:v>2.0635839000000002</c:v>
                </c:pt>
                <c:pt idx="30">
                  <c:v>2.2696628999999997</c:v>
                </c:pt>
                <c:pt idx="31">
                  <c:v>1.8986273</c:v>
                </c:pt>
                <c:pt idx="32">
                  <c:v>2.2150102</c:v>
                </c:pt>
                <c:pt idx="33">
                  <c:v>2.2394067999999998</c:v>
                </c:pt>
                <c:pt idx="34">
                  <c:v>2.2455356000000002</c:v>
                </c:pt>
                <c:pt idx="35">
                  <c:v>2.3248407999999992</c:v>
                </c:pt>
                <c:pt idx="36">
                  <c:v>2.3941068999999997</c:v>
                </c:pt>
                <c:pt idx="37">
                  <c:v>2.4412664999999989</c:v>
                </c:pt>
                <c:pt idx="38">
                  <c:v>2.3614089999999988</c:v>
                </c:pt>
                <c:pt idx="39">
                  <c:v>2.3622047999999998</c:v>
                </c:pt>
                <c:pt idx="40">
                  <c:v>2.717537000000001</c:v>
                </c:pt>
                <c:pt idx="41">
                  <c:v>2.1294363000000001</c:v>
                </c:pt>
                <c:pt idx="42">
                  <c:v>2.8550931999999993</c:v>
                </c:pt>
                <c:pt idx="43">
                  <c:v>2.5514122999999991</c:v>
                </c:pt>
                <c:pt idx="44">
                  <c:v>2.4375</c:v>
                </c:pt>
              </c:numCache>
            </c:numRef>
          </c:val>
        </c:ser>
        <c:marker val="1"/>
        <c:axId val="85747968"/>
        <c:axId val="85754240"/>
      </c:lineChart>
      <c:catAx>
        <c:axId val="857479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85754240"/>
        <c:crosses val="autoZero"/>
        <c:auto val="1"/>
        <c:lblAlgn val="ctr"/>
        <c:lblOffset val="100"/>
      </c:catAx>
      <c:valAx>
        <c:axId val="8575424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Collaborators per Author</a:t>
                </a:r>
              </a:p>
            </c:rich>
          </c:tx>
          <c:layout/>
        </c:title>
        <c:numFmt formatCode="General" sourceLinked="1"/>
        <c:tickLblPos val="nextTo"/>
        <c:crossAx val="8574796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 b="1" i="0" u="none" strike="noStrike" baseline="0"/>
              <a:t>Number of single authored papers </a:t>
            </a:r>
            <a:r>
              <a:rPr lang="en-US" sz="1400" b="1"/>
              <a:t>over the years </a:t>
            </a:r>
            <a:br>
              <a:rPr lang="en-US" sz="1400" b="1"/>
            </a:br>
            <a:r>
              <a:rPr lang="en-US" sz="1400" b="1"/>
              <a:t>Total and </a:t>
            </a:r>
            <a:r>
              <a:rPr lang="en-US" sz="1400" b="1" baseline="0"/>
              <a:t>Tier wise - normalized</a:t>
            </a:r>
            <a:endParaRPr lang="en-US" sz="1400" b="1"/>
          </a:p>
        </c:rich>
      </c:tx>
      <c:layout/>
    </c:title>
    <c:plotArea>
      <c:layout/>
      <c:lineChart>
        <c:grouping val="standard"/>
        <c:ser>
          <c:idx val="3"/>
          <c:order val="0"/>
          <c:tx>
            <c:strRef>
              <c:f>Sheet4!$B$1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Sheet4!$B$2:$B$46</c:f>
              <c:numCache>
                <c:formatCode>General</c:formatCode>
                <c:ptCount val="45"/>
                <c:pt idx="0">
                  <c:v>0.90476190000000001</c:v>
                </c:pt>
                <c:pt idx="1">
                  <c:v>0.7200000000000002</c:v>
                </c:pt>
                <c:pt idx="2">
                  <c:v>0.82758622999999976</c:v>
                </c:pt>
                <c:pt idx="3">
                  <c:v>0.59259259999999969</c:v>
                </c:pt>
                <c:pt idx="4">
                  <c:v>0.90909094000000001</c:v>
                </c:pt>
                <c:pt idx="5">
                  <c:v>0.63513509999999995</c:v>
                </c:pt>
                <c:pt idx="6">
                  <c:v>0.5496183</c:v>
                </c:pt>
                <c:pt idx="7">
                  <c:v>0.46774193999999997</c:v>
                </c:pt>
                <c:pt idx="8">
                  <c:v>0.48760330000000002</c:v>
                </c:pt>
                <c:pt idx="9">
                  <c:v>0.59627329999999978</c:v>
                </c:pt>
                <c:pt idx="10">
                  <c:v>0.46308726000000011</c:v>
                </c:pt>
                <c:pt idx="11">
                  <c:v>0.57603689999999996</c:v>
                </c:pt>
                <c:pt idx="12">
                  <c:v>0.54307114999999972</c:v>
                </c:pt>
                <c:pt idx="13">
                  <c:v>0.49450550000000015</c:v>
                </c:pt>
                <c:pt idx="14">
                  <c:v>0.43323442000000001</c:v>
                </c:pt>
                <c:pt idx="15">
                  <c:v>0.39852400000000027</c:v>
                </c:pt>
                <c:pt idx="16">
                  <c:v>0.4014337</c:v>
                </c:pt>
                <c:pt idx="17">
                  <c:v>0.40178570000000002</c:v>
                </c:pt>
                <c:pt idx="18">
                  <c:v>0.35071090000000016</c:v>
                </c:pt>
                <c:pt idx="19">
                  <c:v>0.29945552000000009</c:v>
                </c:pt>
                <c:pt idx="20">
                  <c:v>0.33211678000000022</c:v>
                </c:pt>
                <c:pt idx="21">
                  <c:v>0.29508197000000025</c:v>
                </c:pt>
                <c:pt idx="22">
                  <c:v>0.29542303000000009</c:v>
                </c:pt>
                <c:pt idx="23">
                  <c:v>0.3211586800000002</c:v>
                </c:pt>
                <c:pt idx="24">
                  <c:v>0.27709612</c:v>
                </c:pt>
                <c:pt idx="25">
                  <c:v>0.23289071</c:v>
                </c:pt>
                <c:pt idx="26">
                  <c:v>0.21908126999999999</c:v>
                </c:pt>
                <c:pt idx="27">
                  <c:v>0.24220374000000006</c:v>
                </c:pt>
                <c:pt idx="28">
                  <c:v>0.19274193000000006</c:v>
                </c:pt>
                <c:pt idx="29">
                  <c:v>0.17367169999999996</c:v>
                </c:pt>
                <c:pt idx="30">
                  <c:v>0.18029740000000011</c:v>
                </c:pt>
                <c:pt idx="31">
                  <c:v>0.1883746</c:v>
                </c:pt>
                <c:pt idx="32">
                  <c:v>0.16648993000000006</c:v>
                </c:pt>
                <c:pt idx="33">
                  <c:v>0.15242164999999999</c:v>
                </c:pt>
                <c:pt idx="34">
                  <c:v>0.15173596000000006</c:v>
                </c:pt>
                <c:pt idx="35">
                  <c:v>0.10950080000000002</c:v>
                </c:pt>
                <c:pt idx="36">
                  <c:v>0.10484178000000002</c:v>
                </c:pt>
                <c:pt idx="37">
                  <c:v>9.1723400000000024E-2</c:v>
                </c:pt>
                <c:pt idx="38">
                  <c:v>8.5435584000000009E-2</c:v>
                </c:pt>
                <c:pt idx="39">
                  <c:v>0.103067905</c:v>
                </c:pt>
                <c:pt idx="40">
                  <c:v>9.3842514000000016E-2</c:v>
                </c:pt>
                <c:pt idx="41">
                  <c:v>9.5622900000000052E-2</c:v>
                </c:pt>
                <c:pt idx="42">
                  <c:v>9.1988130000000001E-2</c:v>
                </c:pt>
                <c:pt idx="43">
                  <c:v>7.9018260000000035E-2</c:v>
                </c:pt>
                <c:pt idx="44">
                  <c:v>8.2352940000000027E-2</c:v>
                </c:pt>
              </c:numCache>
            </c:numRef>
          </c:val>
        </c:ser>
        <c:ser>
          <c:idx val="4"/>
          <c:order val="1"/>
          <c:tx>
            <c:strRef>
              <c:f>Sheet4!$C$1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Sheet4!$C$2:$C$46</c:f>
              <c:numCache>
                <c:formatCode>General</c:formatCode>
                <c:ptCount val="45"/>
                <c:pt idx="0">
                  <c:v>0.90476190000000001</c:v>
                </c:pt>
                <c:pt idx="1">
                  <c:v>0.7200000000000002</c:v>
                </c:pt>
                <c:pt idx="2">
                  <c:v>0.82758622999999976</c:v>
                </c:pt>
                <c:pt idx="3">
                  <c:v>0.59259259999999969</c:v>
                </c:pt>
                <c:pt idx="4">
                  <c:v>0.90909094000000001</c:v>
                </c:pt>
                <c:pt idx="5">
                  <c:v>0.61818180000000023</c:v>
                </c:pt>
                <c:pt idx="6">
                  <c:v>0.48648650000000027</c:v>
                </c:pt>
                <c:pt idx="7">
                  <c:v>0.4883721000000002</c:v>
                </c:pt>
                <c:pt idx="8">
                  <c:v>0.48113210000000001</c:v>
                </c:pt>
                <c:pt idx="9">
                  <c:v>0.61111110000000002</c:v>
                </c:pt>
                <c:pt idx="10">
                  <c:v>0.45833333999999998</c:v>
                </c:pt>
                <c:pt idx="11">
                  <c:v>0.57046980000000003</c:v>
                </c:pt>
                <c:pt idx="12">
                  <c:v>0.63865550000000026</c:v>
                </c:pt>
                <c:pt idx="13">
                  <c:v>0.44966444</c:v>
                </c:pt>
                <c:pt idx="14">
                  <c:v>0.43195266000000021</c:v>
                </c:pt>
                <c:pt idx="15">
                  <c:v>0.37962964000000016</c:v>
                </c:pt>
                <c:pt idx="16">
                  <c:v>0.28947368000000012</c:v>
                </c:pt>
                <c:pt idx="17">
                  <c:v>0.31838566000000029</c:v>
                </c:pt>
                <c:pt idx="18">
                  <c:v>0.33744857000000023</c:v>
                </c:pt>
                <c:pt idx="19">
                  <c:v>0.29387754000000016</c:v>
                </c:pt>
                <c:pt idx="20">
                  <c:v>0.37354085000000009</c:v>
                </c:pt>
                <c:pt idx="21">
                  <c:v>0.26104417000000002</c:v>
                </c:pt>
                <c:pt idx="22">
                  <c:v>0.25283018000000002</c:v>
                </c:pt>
                <c:pt idx="23">
                  <c:v>0.35314685000000001</c:v>
                </c:pt>
                <c:pt idx="24">
                  <c:v>0.25786164</c:v>
                </c:pt>
                <c:pt idx="25">
                  <c:v>0.23129252</c:v>
                </c:pt>
                <c:pt idx="26">
                  <c:v>0.22291021000000005</c:v>
                </c:pt>
                <c:pt idx="27">
                  <c:v>0.24437300000000001</c:v>
                </c:pt>
                <c:pt idx="28">
                  <c:v>0.11784512000000003</c:v>
                </c:pt>
                <c:pt idx="29">
                  <c:v>0.21159421000000006</c:v>
                </c:pt>
                <c:pt idx="30">
                  <c:v>0.19943820000000007</c:v>
                </c:pt>
                <c:pt idx="31">
                  <c:v>0.18013857</c:v>
                </c:pt>
                <c:pt idx="32">
                  <c:v>0.18091450000000006</c:v>
                </c:pt>
                <c:pt idx="33">
                  <c:v>0.19275123000000005</c:v>
                </c:pt>
                <c:pt idx="34">
                  <c:v>0.17530487</c:v>
                </c:pt>
                <c:pt idx="35">
                  <c:v>0.12063952999999999</c:v>
                </c:pt>
                <c:pt idx="36">
                  <c:v>8.4023670000000023E-2</c:v>
                </c:pt>
                <c:pt idx="37">
                  <c:v>6.9101679999999999E-2</c:v>
                </c:pt>
                <c:pt idx="38">
                  <c:v>5.9322033000000038E-2</c:v>
                </c:pt>
                <c:pt idx="39">
                  <c:v>8.8552915000000038E-2</c:v>
                </c:pt>
                <c:pt idx="40">
                  <c:v>8.4398980000000026E-2</c:v>
                </c:pt>
                <c:pt idx="41">
                  <c:v>7.6833524000000028E-2</c:v>
                </c:pt>
                <c:pt idx="42">
                  <c:v>5.9113300000000021E-2</c:v>
                </c:pt>
                <c:pt idx="43">
                  <c:v>7.9118030000000034E-2</c:v>
                </c:pt>
                <c:pt idx="44">
                  <c:v>8.7008340000000031E-2</c:v>
                </c:pt>
              </c:numCache>
            </c:numRef>
          </c:val>
        </c:ser>
        <c:ser>
          <c:idx val="5"/>
          <c:order val="2"/>
          <c:tx>
            <c:strRef>
              <c:f>Sheet4!$D$1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Sheet4!$D$2:$D$46</c:f>
              <c:numCache>
                <c:formatCode>General</c:formatCode>
                <c:ptCount val="45"/>
                <c:pt idx="12">
                  <c:v>0.52238803999999983</c:v>
                </c:pt>
                <c:pt idx="13">
                  <c:v>0</c:v>
                </c:pt>
                <c:pt idx="14">
                  <c:v>0.48214287000000011</c:v>
                </c:pt>
                <c:pt idx="15">
                  <c:v>0</c:v>
                </c:pt>
                <c:pt idx="16">
                  <c:v>0.41818180000000016</c:v>
                </c:pt>
                <c:pt idx="17">
                  <c:v>0.52173910000000001</c:v>
                </c:pt>
                <c:pt idx="18">
                  <c:v>0.90909094000000001</c:v>
                </c:pt>
                <c:pt idx="19">
                  <c:v>0.2982456</c:v>
                </c:pt>
                <c:pt idx="20">
                  <c:v>0.31034482000000013</c:v>
                </c:pt>
                <c:pt idx="21">
                  <c:v>0.31282052000000027</c:v>
                </c:pt>
                <c:pt idx="22">
                  <c:v>0.27014217000000001</c:v>
                </c:pt>
                <c:pt idx="23">
                  <c:v>0.26146790000000009</c:v>
                </c:pt>
                <c:pt idx="24">
                  <c:v>0.21276596000000006</c:v>
                </c:pt>
                <c:pt idx="25">
                  <c:v>0.18431373000000006</c:v>
                </c:pt>
                <c:pt idx="26">
                  <c:v>0.17567568</c:v>
                </c:pt>
                <c:pt idx="27">
                  <c:v>0.17826085999999999</c:v>
                </c:pt>
                <c:pt idx="28">
                  <c:v>0.22004356999999997</c:v>
                </c:pt>
                <c:pt idx="29">
                  <c:v>0.15914490000000006</c:v>
                </c:pt>
                <c:pt idx="30">
                  <c:v>0.17406750000000001</c:v>
                </c:pt>
                <c:pt idx="31">
                  <c:v>0.18398637000000007</c:v>
                </c:pt>
                <c:pt idx="32">
                  <c:v>0.13333333999999999</c:v>
                </c:pt>
                <c:pt idx="33">
                  <c:v>0.12366412600000005</c:v>
                </c:pt>
                <c:pt idx="34">
                  <c:v>0.12569060999999995</c:v>
                </c:pt>
                <c:pt idx="35">
                  <c:v>7.043880000000001E-2</c:v>
                </c:pt>
                <c:pt idx="36">
                  <c:v>8.7912089999999998E-2</c:v>
                </c:pt>
                <c:pt idx="37">
                  <c:v>7.7464790000000033E-2</c:v>
                </c:pt>
                <c:pt idx="38">
                  <c:v>7.7223849999999997E-2</c:v>
                </c:pt>
                <c:pt idx="39">
                  <c:v>9.6483319999999997E-2</c:v>
                </c:pt>
                <c:pt idx="40">
                  <c:v>6.5201980000000007E-2</c:v>
                </c:pt>
                <c:pt idx="41">
                  <c:v>6.9400630000000046E-2</c:v>
                </c:pt>
                <c:pt idx="42">
                  <c:v>7.9131655000000023E-2</c:v>
                </c:pt>
                <c:pt idx="43">
                  <c:v>4.5170259999999983E-2</c:v>
                </c:pt>
                <c:pt idx="44">
                  <c:v>6.0053980000000021E-2</c:v>
                </c:pt>
              </c:numCache>
            </c:numRef>
          </c:val>
        </c:ser>
        <c:ser>
          <c:idx val="0"/>
          <c:order val="3"/>
          <c:tx>
            <c:strRef>
              <c:f>Sheet4!$E$1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Sheet4!$E$2:$E$46</c:f>
              <c:numCache>
                <c:formatCode>General</c:formatCode>
                <c:ptCount val="45"/>
                <c:pt idx="12">
                  <c:v>0.54545455999999981</c:v>
                </c:pt>
                <c:pt idx="13">
                  <c:v>0.4</c:v>
                </c:pt>
                <c:pt idx="14">
                  <c:v>0</c:v>
                </c:pt>
                <c:pt idx="15">
                  <c:v>0.66666669999999995</c:v>
                </c:pt>
                <c:pt idx="16">
                  <c:v>0.25</c:v>
                </c:pt>
                <c:pt idx="17">
                  <c:v>0.75000000000000022</c:v>
                </c:pt>
                <c:pt idx="18">
                  <c:v>0</c:v>
                </c:pt>
                <c:pt idx="19">
                  <c:v>0.4</c:v>
                </c:pt>
                <c:pt idx="20">
                  <c:v>0.17391305000000007</c:v>
                </c:pt>
                <c:pt idx="21">
                  <c:v>0.4</c:v>
                </c:pt>
                <c:pt idx="22">
                  <c:v>0.23880596000000001</c:v>
                </c:pt>
                <c:pt idx="23">
                  <c:v>0.17307692999999993</c:v>
                </c:pt>
                <c:pt idx="24">
                  <c:v>0.28735632000000011</c:v>
                </c:pt>
                <c:pt idx="25">
                  <c:v>0.30769232000000002</c:v>
                </c:pt>
                <c:pt idx="26">
                  <c:v>0.21969696999999999</c:v>
                </c:pt>
                <c:pt idx="27">
                  <c:v>0.25301205999999998</c:v>
                </c:pt>
                <c:pt idx="28">
                  <c:v>0.21379310000000007</c:v>
                </c:pt>
                <c:pt idx="29">
                  <c:v>0.13235295</c:v>
                </c:pt>
                <c:pt idx="30">
                  <c:v>0.19354837999999999</c:v>
                </c:pt>
                <c:pt idx="31">
                  <c:v>0.14741036000000007</c:v>
                </c:pt>
                <c:pt idx="32">
                  <c:v>0.13559321999999999</c:v>
                </c:pt>
                <c:pt idx="33">
                  <c:v>0.12393162400000003</c:v>
                </c:pt>
                <c:pt idx="34">
                  <c:v>0.14096916000000007</c:v>
                </c:pt>
                <c:pt idx="35">
                  <c:v>0.11814346000000002</c:v>
                </c:pt>
                <c:pt idx="36">
                  <c:v>0.11965812000000002</c:v>
                </c:pt>
                <c:pt idx="37">
                  <c:v>9.259259000000003E-2</c:v>
                </c:pt>
                <c:pt idx="38">
                  <c:v>0.10232558000000003</c:v>
                </c:pt>
                <c:pt idx="39">
                  <c:v>0.17777778000000005</c:v>
                </c:pt>
                <c:pt idx="40">
                  <c:v>0.15879828000000015</c:v>
                </c:pt>
                <c:pt idx="41">
                  <c:v>0.16915422999999993</c:v>
                </c:pt>
                <c:pt idx="42">
                  <c:v>0.15706806000000006</c:v>
                </c:pt>
                <c:pt idx="43">
                  <c:v>0.13592233000000006</c:v>
                </c:pt>
                <c:pt idx="44">
                  <c:v>8.4415585000000001E-2</c:v>
                </c:pt>
              </c:numCache>
            </c:numRef>
          </c:val>
        </c:ser>
        <c:ser>
          <c:idx val="1"/>
          <c:order val="4"/>
          <c:tx>
            <c:strRef>
              <c:f>Sheet4!$F$1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Sheet4!$F$2:$F$46</c:f>
              <c:numCache>
                <c:formatCode>General</c:formatCode>
                <c:ptCount val="45"/>
                <c:pt idx="17">
                  <c:v>0.5</c:v>
                </c:pt>
                <c:pt idx="18">
                  <c:v>0.30769232000000002</c:v>
                </c:pt>
                <c:pt idx="19">
                  <c:v>0.31578946000000013</c:v>
                </c:pt>
                <c:pt idx="20">
                  <c:v>0.48750000000000016</c:v>
                </c:pt>
                <c:pt idx="21">
                  <c:v>0</c:v>
                </c:pt>
                <c:pt idx="22">
                  <c:v>0.41573032999999998</c:v>
                </c:pt>
                <c:pt idx="23">
                  <c:v>0.38775510000000002</c:v>
                </c:pt>
                <c:pt idx="24">
                  <c:v>0.21739130000000007</c:v>
                </c:pt>
                <c:pt idx="25">
                  <c:v>0.40151515999999998</c:v>
                </c:pt>
                <c:pt idx="26">
                  <c:v>0.26271184999999997</c:v>
                </c:pt>
                <c:pt idx="27">
                  <c:v>0.3670886200000002</c:v>
                </c:pt>
                <c:pt idx="28">
                  <c:v>0.25165563999999996</c:v>
                </c:pt>
                <c:pt idx="29">
                  <c:v>0.29333332000000001</c:v>
                </c:pt>
                <c:pt idx="30">
                  <c:v>0.15686275000000005</c:v>
                </c:pt>
                <c:pt idx="31">
                  <c:v>0.19035532999999993</c:v>
                </c:pt>
                <c:pt idx="32">
                  <c:v>0.18421051999999999</c:v>
                </c:pt>
                <c:pt idx="33">
                  <c:v>0.19125684000000001</c:v>
                </c:pt>
                <c:pt idx="34">
                  <c:v>0.13173652999999994</c:v>
                </c:pt>
                <c:pt idx="35">
                  <c:v>0.14845939000000011</c:v>
                </c:pt>
                <c:pt idx="36">
                  <c:v>0.15979381000000006</c:v>
                </c:pt>
                <c:pt idx="37">
                  <c:v>0.105882354</c:v>
                </c:pt>
                <c:pt idx="38">
                  <c:v>8.9686096000000035E-2</c:v>
                </c:pt>
                <c:pt idx="39">
                  <c:v>0.15948276000000006</c:v>
                </c:pt>
                <c:pt idx="40">
                  <c:v>9.1666670000000033E-2</c:v>
                </c:pt>
                <c:pt idx="41">
                  <c:v>0.15384616000000007</c:v>
                </c:pt>
                <c:pt idx="42">
                  <c:v>0.13675213999999999</c:v>
                </c:pt>
                <c:pt idx="43">
                  <c:v>0.10891089</c:v>
                </c:pt>
                <c:pt idx="44">
                  <c:v>9.1286310000000009E-2</c:v>
                </c:pt>
              </c:numCache>
            </c:numRef>
          </c:val>
        </c:ser>
        <c:marker val="1"/>
        <c:axId val="56987648"/>
        <c:axId val="56989568"/>
      </c:lineChart>
      <c:catAx>
        <c:axId val="569876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56989568"/>
        <c:crosses val="autoZero"/>
        <c:auto val="1"/>
        <c:lblAlgn val="ctr"/>
        <c:lblOffset val="100"/>
      </c:catAx>
      <c:valAx>
        <c:axId val="5698956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Single Authored Papers</a:t>
                </a:r>
              </a:p>
            </c:rich>
          </c:tx>
          <c:layout/>
        </c:title>
        <c:numFmt formatCode="General" sourceLinked="1"/>
        <c:tickLblPos val="nextTo"/>
        <c:crossAx val="5698764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400" b="1" i="0" u="none" strike="noStrike" baseline="0"/>
              <a:t>Number of new authors </a:t>
            </a:r>
            <a:r>
              <a:rPr lang="en-US" sz="1400" b="1"/>
              <a:t>over the years </a:t>
            </a:r>
            <a:br>
              <a:rPr lang="en-US" sz="1400" b="1"/>
            </a:br>
            <a:r>
              <a:rPr lang="en-US" sz="1400" b="1"/>
              <a:t>Total and </a:t>
            </a:r>
            <a:r>
              <a:rPr lang="en-US" sz="1400" b="1" baseline="0"/>
              <a:t>Tier wise - normalized</a:t>
            </a:r>
            <a:endParaRPr lang="en-US" sz="1400" b="1"/>
          </a:p>
        </c:rich>
      </c:tx>
      <c:layout/>
    </c:title>
    <c:plotArea>
      <c:layout/>
      <c:lineChart>
        <c:grouping val="standard"/>
        <c:ser>
          <c:idx val="4"/>
          <c:order val="0"/>
          <c:tx>
            <c:strRef>
              <c:f>Sheet5!$B$1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Sheet5!$B$2:$B$46</c:f>
              <c:numCache>
                <c:formatCode>General</c:formatCode>
                <c:ptCount val="45"/>
                <c:pt idx="0">
                  <c:v>0.39473686000000013</c:v>
                </c:pt>
                <c:pt idx="1">
                  <c:v>0.43103448000000011</c:v>
                </c:pt>
                <c:pt idx="2">
                  <c:v>0.39285713000000011</c:v>
                </c:pt>
                <c:pt idx="3">
                  <c:v>0.35294120000000001</c:v>
                </c:pt>
                <c:pt idx="4">
                  <c:v>0.33333334000000009</c:v>
                </c:pt>
                <c:pt idx="5">
                  <c:v>0.3828571400000001</c:v>
                </c:pt>
                <c:pt idx="6">
                  <c:v>0.42021278000000012</c:v>
                </c:pt>
                <c:pt idx="7">
                  <c:v>0.4</c:v>
                </c:pt>
                <c:pt idx="8">
                  <c:v>0.40437160000000011</c:v>
                </c:pt>
                <c:pt idx="9">
                  <c:v>0.34500000000000008</c:v>
                </c:pt>
                <c:pt idx="10">
                  <c:v>0.34490740000000009</c:v>
                </c:pt>
                <c:pt idx="11">
                  <c:v>0.32549730000000016</c:v>
                </c:pt>
                <c:pt idx="12">
                  <c:v>0.35650888000000014</c:v>
                </c:pt>
                <c:pt idx="13">
                  <c:v>0.30909090000000011</c:v>
                </c:pt>
                <c:pt idx="14">
                  <c:v>0.33366734000000009</c:v>
                </c:pt>
                <c:pt idx="15">
                  <c:v>0.3348467600000003</c:v>
                </c:pt>
                <c:pt idx="16">
                  <c:v>0.30904523</c:v>
                </c:pt>
                <c:pt idx="17">
                  <c:v>0.29615673000000009</c:v>
                </c:pt>
                <c:pt idx="18">
                  <c:v>0.30078740000000009</c:v>
                </c:pt>
                <c:pt idx="19">
                  <c:v>0.28613054999999998</c:v>
                </c:pt>
                <c:pt idx="20">
                  <c:v>0.26111460000000009</c:v>
                </c:pt>
                <c:pt idx="21">
                  <c:v>0.28541338000000016</c:v>
                </c:pt>
                <c:pt idx="22">
                  <c:v>0.28610983000000001</c:v>
                </c:pt>
                <c:pt idx="23">
                  <c:v>0.28393005999999998</c:v>
                </c:pt>
                <c:pt idx="24">
                  <c:v>0.28114103999999995</c:v>
                </c:pt>
                <c:pt idx="25">
                  <c:v>0.28283426000000012</c:v>
                </c:pt>
                <c:pt idx="26">
                  <c:v>0.27681120000000009</c:v>
                </c:pt>
                <c:pt idx="27">
                  <c:v>0.26723096000000002</c:v>
                </c:pt>
                <c:pt idx="28">
                  <c:v>0.27504513000000003</c:v>
                </c:pt>
                <c:pt idx="29">
                  <c:v>0.26990375</c:v>
                </c:pt>
                <c:pt idx="30">
                  <c:v>0.25944540000000005</c:v>
                </c:pt>
                <c:pt idx="31">
                  <c:v>0.27752396000000012</c:v>
                </c:pt>
                <c:pt idx="32">
                  <c:v>0.26793850000000002</c:v>
                </c:pt>
                <c:pt idx="33">
                  <c:v>0.26292726000000011</c:v>
                </c:pt>
                <c:pt idx="34">
                  <c:v>0.27176080000000002</c:v>
                </c:pt>
                <c:pt idx="35">
                  <c:v>0.26227533999999997</c:v>
                </c:pt>
                <c:pt idx="36">
                  <c:v>0.26093808000000002</c:v>
                </c:pt>
                <c:pt idx="37">
                  <c:v>0.25572383000000004</c:v>
                </c:pt>
                <c:pt idx="38">
                  <c:v>0.26038070000000013</c:v>
                </c:pt>
                <c:pt idx="39">
                  <c:v>0.23894710000000011</c:v>
                </c:pt>
                <c:pt idx="40">
                  <c:v>0.24907141999999999</c:v>
                </c:pt>
                <c:pt idx="41">
                  <c:v>0.24722503000000007</c:v>
                </c:pt>
                <c:pt idx="42">
                  <c:v>0.24600504000000006</c:v>
                </c:pt>
                <c:pt idx="43">
                  <c:v>0.2606097</c:v>
                </c:pt>
                <c:pt idx="44">
                  <c:v>0.25238840000000012</c:v>
                </c:pt>
              </c:numCache>
            </c:numRef>
          </c:val>
        </c:ser>
        <c:ser>
          <c:idx val="5"/>
          <c:order val="1"/>
          <c:tx>
            <c:strRef>
              <c:f>Sheet5!$C$1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Sheet5!$C$2:$C$46</c:f>
              <c:numCache>
                <c:formatCode>General</c:formatCode>
                <c:ptCount val="45"/>
                <c:pt idx="0">
                  <c:v>0.39473686000000013</c:v>
                </c:pt>
                <c:pt idx="1">
                  <c:v>0.43103448000000011</c:v>
                </c:pt>
                <c:pt idx="2">
                  <c:v>0.39285713000000011</c:v>
                </c:pt>
                <c:pt idx="3">
                  <c:v>0.35294120000000001</c:v>
                </c:pt>
                <c:pt idx="4">
                  <c:v>0.33333334000000009</c:v>
                </c:pt>
                <c:pt idx="5">
                  <c:v>0.37500000000000011</c:v>
                </c:pt>
                <c:pt idx="6">
                  <c:v>0.43478260000000013</c:v>
                </c:pt>
                <c:pt idx="7">
                  <c:v>0.41025642000000001</c:v>
                </c:pt>
                <c:pt idx="8">
                  <c:v>0.42168674000000012</c:v>
                </c:pt>
                <c:pt idx="9">
                  <c:v>0.35792350000000012</c:v>
                </c:pt>
                <c:pt idx="10">
                  <c:v>0.35593220000000009</c:v>
                </c:pt>
                <c:pt idx="11">
                  <c:v>0.32658228000000022</c:v>
                </c:pt>
                <c:pt idx="12">
                  <c:v>0.32962963000000012</c:v>
                </c:pt>
                <c:pt idx="13">
                  <c:v>0.3078880300000002</c:v>
                </c:pt>
                <c:pt idx="14">
                  <c:v>0.33600000000000013</c:v>
                </c:pt>
                <c:pt idx="15">
                  <c:v>0.35362318000000009</c:v>
                </c:pt>
                <c:pt idx="16">
                  <c:v>0.29102167000000012</c:v>
                </c:pt>
                <c:pt idx="17">
                  <c:v>0.3001402600000001</c:v>
                </c:pt>
                <c:pt idx="18">
                  <c:v>0.30183357000000011</c:v>
                </c:pt>
                <c:pt idx="19">
                  <c:v>0.28396740000000009</c:v>
                </c:pt>
                <c:pt idx="20">
                  <c:v>0.24631268000000006</c:v>
                </c:pt>
                <c:pt idx="21">
                  <c:v>0.23337855999999996</c:v>
                </c:pt>
                <c:pt idx="22">
                  <c:v>0.26289308</c:v>
                </c:pt>
                <c:pt idx="23">
                  <c:v>0.25371285999999998</c:v>
                </c:pt>
                <c:pt idx="24">
                  <c:v>0.26697674000000016</c:v>
                </c:pt>
                <c:pt idx="25">
                  <c:v>0.26070764999999996</c:v>
                </c:pt>
                <c:pt idx="26">
                  <c:v>0.27709790000000001</c:v>
                </c:pt>
                <c:pt idx="27">
                  <c:v>0.25303292000000005</c:v>
                </c:pt>
                <c:pt idx="28">
                  <c:v>0.25474032999999996</c:v>
                </c:pt>
                <c:pt idx="29">
                  <c:v>0.2513287700000002</c:v>
                </c:pt>
                <c:pt idx="30">
                  <c:v>0.24909747000000007</c:v>
                </c:pt>
                <c:pt idx="31">
                  <c:v>0.26161790000000001</c:v>
                </c:pt>
                <c:pt idx="32">
                  <c:v>0.27079304999999987</c:v>
                </c:pt>
                <c:pt idx="33">
                  <c:v>0.26866284000000001</c:v>
                </c:pt>
                <c:pt idx="34">
                  <c:v>0.26271184999999997</c:v>
                </c:pt>
                <c:pt idx="35">
                  <c:v>0.25591767000000015</c:v>
                </c:pt>
                <c:pt idx="36">
                  <c:v>0.28071954999999998</c:v>
                </c:pt>
                <c:pt idx="37">
                  <c:v>0.28911194000000001</c:v>
                </c:pt>
                <c:pt idx="38">
                  <c:v>0.25641630000000015</c:v>
                </c:pt>
                <c:pt idx="39">
                  <c:v>0.24902724000000007</c:v>
                </c:pt>
                <c:pt idx="40">
                  <c:v>0.25933146000000001</c:v>
                </c:pt>
                <c:pt idx="41">
                  <c:v>0.27657005000000001</c:v>
                </c:pt>
                <c:pt idx="42">
                  <c:v>0.27753420000000001</c:v>
                </c:pt>
                <c:pt idx="43">
                  <c:v>0.28862974000000002</c:v>
                </c:pt>
                <c:pt idx="44">
                  <c:v>0.27636626000000014</c:v>
                </c:pt>
              </c:numCache>
            </c:numRef>
          </c:val>
        </c:ser>
        <c:ser>
          <c:idx val="0"/>
          <c:order val="2"/>
          <c:tx>
            <c:strRef>
              <c:f>Sheet5!$D$1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Sheet5!$D$2:$D$46</c:f>
              <c:numCache>
                <c:formatCode>General</c:formatCode>
                <c:ptCount val="45"/>
                <c:pt idx="12">
                  <c:v>0.46601942000000002</c:v>
                </c:pt>
                <c:pt idx="13">
                  <c:v>0</c:v>
                </c:pt>
                <c:pt idx="14">
                  <c:v>0.39664805000000009</c:v>
                </c:pt>
                <c:pt idx="15">
                  <c:v>0</c:v>
                </c:pt>
                <c:pt idx="16">
                  <c:v>0.45360824</c:v>
                </c:pt>
                <c:pt idx="17">
                  <c:v>0.43231440000000027</c:v>
                </c:pt>
                <c:pt idx="18">
                  <c:v>0.47826087000000012</c:v>
                </c:pt>
                <c:pt idx="19">
                  <c:v>0.42792794000000012</c:v>
                </c:pt>
                <c:pt idx="20">
                  <c:v>0.42659760000000002</c:v>
                </c:pt>
                <c:pt idx="21">
                  <c:v>0.42225394000000005</c:v>
                </c:pt>
                <c:pt idx="22">
                  <c:v>0.40428212000000002</c:v>
                </c:pt>
                <c:pt idx="23">
                  <c:v>0.39572865000000013</c:v>
                </c:pt>
                <c:pt idx="24">
                  <c:v>0.38527800000000012</c:v>
                </c:pt>
                <c:pt idx="25">
                  <c:v>0.37301588000000013</c:v>
                </c:pt>
                <c:pt idx="26">
                  <c:v>0.33094170000000012</c:v>
                </c:pt>
                <c:pt idx="27">
                  <c:v>0.34216334999999998</c:v>
                </c:pt>
                <c:pt idx="28">
                  <c:v>0.36756453000000011</c:v>
                </c:pt>
                <c:pt idx="29">
                  <c:v>0.3366646000000002</c:v>
                </c:pt>
                <c:pt idx="30">
                  <c:v>0.33502772000000014</c:v>
                </c:pt>
                <c:pt idx="31">
                  <c:v>0.3331885300000002</c:v>
                </c:pt>
                <c:pt idx="32">
                  <c:v>0.33055556000000025</c:v>
                </c:pt>
                <c:pt idx="33">
                  <c:v>0.33815742000000015</c:v>
                </c:pt>
                <c:pt idx="34">
                  <c:v>0.34454050000000008</c:v>
                </c:pt>
                <c:pt idx="35">
                  <c:v>0.32456818000000021</c:v>
                </c:pt>
                <c:pt idx="36">
                  <c:v>0.32107532000000011</c:v>
                </c:pt>
                <c:pt idx="37">
                  <c:v>0.31139773000000009</c:v>
                </c:pt>
                <c:pt idx="38">
                  <c:v>0.33797386000000029</c:v>
                </c:pt>
                <c:pt idx="39">
                  <c:v>0.31095920000000016</c:v>
                </c:pt>
                <c:pt idx="40">
                  <c:v>0.29828360000000009</c:v>
                </c:pt>
                <c:pt idx="41">
                  <c:v>0.29460093000000009</c:v>
                </c:pt>
                <c:pt idx="42">
                  <c:v>0.28699198000000009</c:v>
                </c:pt>
                <c:pt idx="43">
                  <c:v>0.29229880000000008</c:v>
                </c:pt>
                <c:pt idx="44">
                  <c:v>0.28225132999999997</c:v>
                </c:pt>
              </c:numCache>
            </c:numRef>
          </c:val>
        </c:ser>
        <c:ser>
          <c:idx val="1"/>
          <c:order val="3"/>
          <c:tx>
            <c:strRef>
              <c:f>Sheet5!$E$1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Sheet5!$E$2:$E$46</c:f>
              <c:numCache>
                <c:formatCode>General</c:formatCode>
                <c:ptCount val="45"/>
                <c:pt idx="12">
                  <c:v>0.5</c:v>
                </c:pt>
                <c:pt idx="13">
                  <c:v>0.46031746000000012</c:v>
                </c:pt>
                <c:pt idx="14">
                  <c:v>0</c:v>
                </c:pt>
                <c:pt idx="15">
                  <c:v>0.45161290000000009</c:v>
                </c:pt>
                <c:pt idx="16">
                  <c:v>0.41428572000000002</c:v>
                </c:pt>
                <c:pt idx="17">
                  <c:v>0.42857143000000009</c:v>
                </c:pt>
                <c:pt idx="18">
                  <c:v>0</c:v>
                </c:pt>
                <c:pt idx="19">
                  <c:v>0.44117647000000015</c:v>
                </c:pt>
                <c:pt idx="20">
                  <c:v>0.48181817000000027</c:v>
                </c:pt>
                <c:pt idx="21">
                  <c:v>0.42592594000000011</c:v>
                </c:pt>
                <c:pt idx="22">
                  <c:v>0.45229682000000004</c:v>
                </c:pt>
                <c:pt idx="23">
                  <c:v>0.44594594999999998</c:v>
                </c:pt>
                <c:pt idx="24">
                  <c:v>0.43548387000000022</c:v>
                </c:pt>
                <c:pt idx="25">
                  <c:v>0.4</c:v>
                </c:pt>
                <c:pt idx="26">
                  <c:v>0.40036902000000002</c:v>
                </c:pt>
                <c:pt idx="27">
                  <c:v>0.4</c:v>
                </c:pt>
                <c:pt idx="28">
                  <c:v>0.41176470000000009</c:v>
                </c:pt>
                <c:pt idx="29">
                  <c:v>0.36545455000000016</c:v>
                </c:pt>
                <c:pt idx="30">
                  <c:v>0.40698984000000016</c:v>
                </c:pt>
                <c:pt idx="31">
                  <c:v>0.365643</c:v>
                </c:pt>
                <c:pt idx="32">
                  <c:v>0.35352114000000001</c:v>
                </c:pt>
                <c:pt idx="33">
                  <c:v>0.36445785000000008</c:v>
                </c:pt>
                <c:pt idx="34">
                  <c:v>0.34855235000000001</c:v>
                </c:pt>
                <c:pt idx="35">
                  <c:v>0.35884178000000011</c:v>
                </c:pt>
                <c:pt idx="36">
                  <c:v>0.36046510000000009</c:v>
                </c:pt>
                <c:pt idx="37">
                  <c:v>0.33972126000000014</c:v>
                </c:pt>
                <c:pt idx="38">
                  <c:v>0.35076252000000002</c:v>
                </c:pt>
                <c:pt idx="39">
                  <c:v>0.33371300000000015</c:v>
                </c:pt>
                <c:pt idx="40">
                  <c:v>0.35079050000000001</c:v>
                </c:pt>
                <c:pt idx="41">
                  <c:v>0.36842105000000008</c:v>
                </c:pt>
                <c:pt idx="42">
                  <c:v>0.33333334000000009</c:v>
                </c:pt>
                <c:pt idx="43">
                  <c:v>0.35746104000000001</c:v>
                </c:pt>
                <c:pt idx="44">
                  <c:v>0.35197818000000014</c:v>
                </c:pt>
              </c:numCache>
            </c:numRef>
          </c:val>
        </c:ser>
        <c:ser>
          <c:idx val="2"/>
          <c:order val="4"/>
          <c:tx>
            <c:strRef>
              <c:f>Sheet5!$F$1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Sheet5!$F$2:$F$46</c:f>
              <c:numCache>
                <c:formatCode>General</c:formatCode>
                <c:ptCount val="45"/>
                <c:pt idx="17">
                  <c:v>0.49411765000000002</c:v>
                </c:pt>
                <c:pt idx="18">
                  <c:v>0.46153845999999998</c:v>
                </c:pt>
                <c:pt idx="19">
                  <c:v>0.41379311999999996</c:v>
                </c:pt>
                <c:pt idx="20">
                  <c:v>0.41379311999999996</c:v>
                </c:pt>
                <c:pt idx="21">
                  <c:v>0</c:v>
                </c:pt>
                <c:pt idx="22">
                  <c:v>0.38759690000000013</c:v>
                </c:pt>
                <c:pt idx="23">
                  <c:v>0.41212120000000002</c:v>
                </c:pt>
                <c:pt idx="24">
                  <c:v>0.34883720000000001</c:v>
                </c:pt>
                <c:pt idx="25">
                  <c:v>0.4238410600000001</c:v>
                </c:pt>
                <c:pt idx="26">
                  <c:v>0.41875000000000001</c:v>
                </c:pt>
                <c:pt idx="27">
                  <c:v>0.40989400000000009</c:v>
                </c:pt>
                <c:pt idx="28">
                  <c:v>0.38271606000000014</c:v>
                </c:pt>
                <c:pt idx="29">
                  <c:v>0.41455162000000001</c:v>
                </c:pt>
                <c:pt idx="30">
                  <c:v>0.37176472000000016</c:v>
                </c:pt>
                <c:pt idx="31">
                  <c:v>0.39333760000000012</c:v>
                </c:pt>
                <c:pt idx="32">
                  <c:v>0.37277353000000002</c:v>
                </c:pt>
                <c:pt idx="33">
                  <c:v>0.3929260400000002</c:v>
                </c:pt>
                <c:pt idx="34">
                  <c:v>0.40583554000000005</c:v>
                </c:pt>
                <c:pt idx="35">
                  <c:v>0.37615895000000016</c:v>
                </c:pt>
                <c:pt idx="36">
                  <c:v>0.3794285700000003</c:v>
                </c:pt>
                <c:pt idx="37">
                  <c:v>0.40304878000000011</c:v>
                </c:pt>
                <c:pt idx="38">
                  <c:v>0.38045540000000011</c:v>
                </c:pt>
                <c:pt idx="39">
                  <c:v>0.36180905000000002</c:v>
                </c:pt>
                <c:pt idx="40">
                  <c:v>0.38162252000000013</c:v>
                </c:pt>
                <c:pt idx="41">
                  <c:v>0.3561827800000002</c:v>
                </c:pt>
                <c:pt idx="42">
                  <c:v>0.36865940000000008</c:v>
                </c:pt>
                <c:pt idx="43">
                  <c:v>0.39836845000000026</c:v>
                </c:pt>
                <c:pt idx="44">
                  <c:v>0.38137080000000023</c:v>
                </c:pt>
              </c:numCache>
            </c:numRef>
          </c:val>
        </c:ser>
        <c:marker val="1"/>
        <c:axId val="65173376"/>
        <c:axId val="65179648"/>
      </c:lineChart>
      <c:catAx>
        <c:axId val="651733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65179648"/>
        <c:crosses val="autoZero"/>
        <c:auto val="1"/>
        <c:lblAlgn val="ctr"/>
        <c:lblOffset val="100"/>
      </c:catAx>
      <c:valAx>
        <c:axId val="6517964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New Authos</a:t>
                </a:r>
              </a:p>
            </c:rich>
          </c:tx>
          <c:layout/>
        </c:title>
        <c:numFmt formatCode="General" sourceLinked="1"/>
        <c:tickLblPos val="nextTo"/>
        <c:crossAx val="6517337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" dirty="0"/>
              <a:t>Should we mention the things we thought of, but didn’t get working.. like related work/future work?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" dirty="0"/>
              <a:t>Should we mention the things we thought of, but didn’t get working.. like related work/future work?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" dirty="0"/>
              <a:t>Should we mention the things we thought of, but didn’t get working.. like related work/future work?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" dirty="0"/>
              <a:t>Should we mention the things we thought of, but didn’t get working.. like related work/future work?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" dirty="0"/>
              <a:t>Need to add more colums to include Google Scholar, ResearchIndex and whatever is there in Diablo’s paper</a:t>
            </a:r>
          </a:p>
          <a:p>
            <a:r>
              <a:rPr lang="en" dirty="0"/>
              <a:t>What was the size of the Citeseer data first downloaded ?</a:t>
            </a:r>
          </a:p>
          <a:p>
            <a:r>
              <a:rPr lang="en" dirty="0"/>
              <a:t>We tried a few things that didn’t work for us, when you see the # our ppt it’s for an approach we tried but didn’t work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" dirty="0"/>
              <a:t>Need to add more colums to include Google Scholar, ResearchIndex and whatever is there in Diablo’s paper</a:t>
            </a:r>
          </a:p>
          <a:p>
            <a:r>
              <a:rPr lang="en" dirty="0"/>
              <a:t>What was the size of the Citeseer data first downloaded ?</a:t>
            </a:r>
          </a:p>
          <a:p>
            <a:r>
              <a:rPr lang="en" dirty="0"/>
              <a:t>We tried a few things that didn’t work for us, when you see the # our ppt it’s for an approach we tried but didn’t work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" dirty="0"/>
              <a:t>Need to add more colums to include Google Scholar, ResearchIndex and whatever is there in Diablo’s paper</a:t>
            </a:r>
          </a:p>
          <a:p>
            <a:r>
              <a:rPr lang="en" dirty="0"/>
              <a:t>What was the size of the Citeseer data first downloaded ?</a:t>
            </a:r>
          </a:p>
          <a:p>
            <a:r>
              <a:rPr lang="en" dirty="0"/>
              <a:t>We tried a few things that didn’t work for us, when you see the # our ppt it’s for an approach we tried but didn’t work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" dirty="0"/>
              <a:t>Need to put in the chart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" dirty="0"/>
              <a:t>Need to put in the chart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" dirty="0"/>
              <a:t>Replace intersection and union with correct signs</a:t>
            </a:r>
          </a:p>
          <a:p>
            <a:r>
              <a:rPr lang="en" dirty="0"/>
              <a:t>Colour of the boxes represent degree of similarity. This has been normalized to 0.3 to highlight similarities.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" dirty="0"/>
              <a:t>Replace intersection and union with correct signs</a:t>
            </a:r>
          </a:p>
          <a:p>
            <a:r>
              <a:rPr lang="en" dirty="0"/>
              <a:t>Colour of the boxes represent degree of similarity. This has been normalized to 0.3 to highlight similarities.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spcBef>
                <a:spcPts val="0"/>
              </a:spcBef>
              <a:buSzPct val="100000"/>
              <a:defRPr sz="4800"/>
            </a:lvl1pPr>
            <a:lvl2pPr indent="304800" algn="ctr">
              <a:spcBef>
                <a:spcPts val="0"/>
              </a:spcBef>
              <a:buSzPct val="100000"/>
              <a:defRPr sz="4800"/>
            </a:lvl2pPr>
            <a:lvl3pPr indent="304800" algn="ctr">
              <a:spcBef>
                <a:spcPts val="0"/>
              </a:spcBef>
              <a:buSzPct val="100000"/>
              <a:defRPr sz="4800"/>
            </a:lvl3pPr>
            <a:lvl4pPr indent="304800" algn="ctr">
              <a:spcBef>
                <a:spcPts val="0"/>
              </a:spcBef>
              <a:buSzPct val="100000"/>
              <a:defRPr sz="4800"/>
            </a:lvl4pPr>
            <a:lvl5pPr indent="304800" algn="ctr">
              <a:spcBef>
                <a:spcPts val="0"/>
              </a:spcBef>
              <a:buSzPct val="100000"/>
              <a:defRPr sz="4800"/>
            </a:lvl5pPr>
            <a:lvl6pPr indent="304800" algn="ctr">
              <a:spcBef>
                <a:spcPts val="0"/>
              </a:spcBef>
              <a:buSzPct val="100000"/>
              <a:defRPr sz="4800"/>
            </a:lvl6pPr>
            <a:lvl7pPr indent="304800" algn="ctr">
              <a:spcBef>
                <a:spcPts val="0"/>
              </a:spcBef>
              <a:buSzPct val="100000"/>
              <a:defRPr sz="4800"/>
            </a:lvl7pPr>
            <a:lvl8pPr indent="304800" algn="ctr">
              <a:spcBef>
                <a:spcPts val="0"/>
              </a:spcBef>
              <a:buSzPct val="100000"/>
              <a:defRPr sz="4800"/>
            </a:lvl8pPr>
            <a:lvl9pPr indent="304800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 indent="457200">
              <a:spcBef>
                <a:spcPts val="0"/>
              </a:spcBef>
              <a:defRPr/>
            </a:lvl2pPr>
            <a:lvl3pPr indent="914400">
              <a:spcBef>
                <a:spcPts val="0"/>
              </a:spcBef>
              <a:defRPr/>
            </a:lvl3pPr>
            <a:lvl4pPr indent="1371600"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dirty="0" smtClean="0">
                <a:latin typeface="Times New Roman" pitchFamily="18" charset="0"/>
                <a:cs typeface="Times New Roman" pitchFamily="18" charset="0"/>
              </a:rPr>
              <a:t>Understanding Hierarchies in Computer Science Conferences</a:t>
            </a:r>
            <a:endParaRPr lang="e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5867400" y="3638550"/>
            <a:ext cx="3048000" cy="12747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Aditya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Garg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Aashutosh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Trivedi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Ansa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Mary Ephraim</a:t>
            </a:r>
            <a:endParaRPr sz="2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2859" y="23624"/>
            <a:ext cx="3622490" cy="27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80425" y="2565675"/>
            <a:ext cx="3529049" cy="27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358525" y="8451"/>
            <a:ext cx="3776224" cy="2846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504950" y="2636074"/>
            <a:ext cx="3529053" cy="26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209950" y="11243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1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8134750" y="5909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2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8210950" y="36389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4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133750" y="36389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statistics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82296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i="1" u="sng" dirty="0" smtClean="0"/>
              <a:t>Hadoop MR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000" dirty="0" smtClean="0"/>
              <a:t>Selected &lt;xml&gt; data was transformed and flattened to get each record into a single line for easier implementation of MR.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 smtClean="0"/>
              <a:t>E</a:t>
            </a:r>
            <a:r>
              <a:rPr lang="en" sz="2000" dirty="0" smtClean="0"/>
              <a:t>.g.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0" y="318135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/>
              <a:t>Inproceedings</a:t>
            </a:r>
            <a:r>
              <a:rPr lang="en-US" dirty="0" smtClean="0"/>
              <a:t>	</a:t>
            </a:r>
            <a:r>
              <a:rPr lang="en-US" dirty="0" err="1" smtClean="0"/>
              <a:t>author:Roberto</a:t>
            </a:r>
            <a:r>
              <a:rPr lang="en-US" dirty="0" smtClean="0"/>
              <a:t> </a:t>
            </a:r>
            <a:r>
              <a:rPr lang="en-US" dirty="0" err="1" smtClean="0"/>
              <a:t>Brunelli|Ornella</a:t>
            </a:r>
            <a:r>
              <a:rPr lang="en-US" dirty="0" smtClean="0"/>
              <a:t> </a:t>
            </a:r>
            <a:r>
              <a:rPr lang="en-US" dirty="0" err="1" smtClean="0"/>
              <a:t>Mich</a:t>
            </a:r>
            <a:r>
              <a:rPr lang="en-US" dirty="0" smtClean="0"/>
              <a:t>	</a:t>
            </a:r>
            <a:r>
              <a:rPr lang="en-US" dirty="0" err="1" smtClean="0"/>
              <a:t>title:Efficient</a:t>
            </a:r>
            <a:r>
              <a:rPr lang="en-US" dirty="0" smtClean="0"/>
              <a:t> Image Retrieval by Examples.</a:t>
            </a:r>
          </a:p>
          <a:p>
            <a:pPr lvl="0"/>
            <a:r>
              <a:rPr lang="en-US" dirty="0" smtClean="0"/>
              <a:t>year:2000		pages:145-162	</a:t>
            </a:r>
            <a:r>
              <a:rPr lang="en-US" dirty="0" err="1" smtClean="0"/>
              <a:t>crossref:conf</a:t>
            </a:r>
            <a:r>
              <a:rPr lang="en-US" dirty="0" smtClean="0"/>
              <a:t>/</a:t>
            </a:r>
            <a:r>
              <a:rPr lang="en-US" dirty="0" err="1" smtClean="0"/>
              <a:t>vdb</a:t>
            </a:r>
            <a:r>
              <a:rPr lang="en-US" dirty="0" smtClean="0"/>
              <a:t>/2000	</a:t>
            </a:r>
            <a:r>
              <a:rPr lang="en-US" dirty="0" err="1" smtClean="0"/>
              <a:t>booktitle:VDB</a:t>
            </a:r>
            <a:endParaRPr lang="en-US" dirty="0" smtClean="0"/>
          </a:p>
          <a:p>
            <a:pPr lvl="0"/>
            <a:r>
              <a:rPr lang="en-US" dirty="0" smtClean="0"/>
              <a:t>url:db/conf/</a:t>
            </a:r>
            <a:r>
              <a:rPr lang="en-US" dirty="0" err="1" smtClean="0"/>
              <a:t>vdb</a:t>
            </a:r>
            <a:r>
              <a:rPr lang="en-US" dirty="0" smtClean="0"/>
              <a:t>/vdb2000.html#BrunelliM00</a:t>
            </a:r>
            <a:endParaRPr lang="en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</a:t>
            </a:r>
            <a:r>
              <a:rPr lang="en" dirty="0" smtClean="0"/>
              <a:t>statistics</a:t>
            </a:r>
            <a:endParaRPr lang="en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162300" y="15430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1885950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More people getting into research</a:t>
            </a:r>
          </a:p>
          <a:p>
            <a:pPr algn="just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Healthy increase of top tier conferences instead of lower tier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</a:t>
            </a:r>
            <a:r>
              <a:rPr lang="en"/>
              <a:t>based </a:t>
            </a:r>
            <a:r>
              <a:rPr lang="en" smtClean="0"/>
              <a:t>statistics</a:t>
            </a:r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950"/>
            <a:ext cx="2819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Steady amount of research per author; good as number of authors increasing</a:t>
            </a:r>
          </a:p>
          <a:p>
            <a:pPr algn="just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Top tier conferences performing better than lower tier</a:t>
            </a:r>
          </a:p>
          <a:p>
            <a:pPr algn="just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Lotka’s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Law of 60%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3162300" y="15430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</a:t>
            </a:r>
            <a:r>
              <a:rPr lang="en" dirty="0" smtClean="0"/>
              <a:t>statistics</a:t>
            </a:r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950"/>
            <a:ext cx="281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Steady number of collaborators</a:t>
            </a:r>
          </a:p>
          <a:p>
            <a:pPr algn="just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Many conferences also have limit on maximum number of collaborators</a:t>
            </a:r>
          </a:p>
          <a:p>
            <a:pPr algn="just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3162300" y="15430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</a:t>
            </a:r>
            <a:r>
              <a:rPr lang="en" dirty="0" smtClean="0"/>
              <a:t>statistics</a:t>
            </a:r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950"/>
            <a:ext cx="2819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Number of single authored papers reducing over time. Better networking &amp; collaboration opportunity.</a:t>
            </a:r>
          </a:p>
          <a:p>
            <a:pPr algn="just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Good as collaborators allow different perspective and usually allow deeper research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3162300" y="15430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</a:t>
            </a:r>
            <a:r>
              <a:rPr lang="en" dirty="0" smtClean="0"/>
              <a:t>statistics</a:t>
            </a:r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950"/>
            <a:ext cx="281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New people coming into research more or less stable</a:t>
            </a:r>
          </a:p>
          <a:p>
            <a:pPr algn="just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Higher in lower ranked conferences. Makes sense since usually people will enter with lower ranked conferences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3162300" y="15430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Paper based statistics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800" u="sng" dirty="0" smtClean="0"/>
              <a:t>Hive: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As only certain fields were required for Hive analytics, the files were transformed into a tab delimited file having the following format</a:t>
            </a:r>
          </a:p>
          <a:p>
            <a:r>
              <a:rPr lang="en-US" sz="1400" i="1" smtClean="0"/>
              <a:t>	</a:t>
            </a:r>
            <a:r>
              <a:rPr lang="en-US" sz="1400" i="1" dirty="0" smtClean="0"/>
              <a:t>			key year conference authors-array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Then these were put in the tables through Hive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configured file was also split according to the Tiers and the analytics were also found on the tier files</a:t>
            </a:r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endParaRPr lang="en" sz="1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Paper based statistics</a:t>
            </a:r>
          </a:p>
        </p:txBody>
      </p:sp>
      <p:pic>
        <p:nvPicPr>
          <p:cNvPr id="1026" name="Picture 2" descr="C:\Users\Aditya Garg\Documents\GitHub\RTBDProject\ResultGraphs\AvgAuthCom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6911" y="971550"/>
            <a:ext cx="6747089" cy="417195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52400" y="2112824"/>
            <a:ext cx="259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Steady increase shows increasing trend of collaboration amongst authors.</a:t>
            </a:r>
          </a:p>
          <a:p>
            <a:pPr algn="just" fontAlgn="base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Publish or Perish Theory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Paper based statistics</a:t>
            </a:r>
          </a:p>
        </p:txBody>
      </p:sp>
      <p:pic>
        <p:nvPicPr>
          <p:cNvPr id="1026" name="Picture 2" descr="C:\Users\Aditya Garg\Documents\GitHub\RTBDProject\ResultGraphs\NumPaperCom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950087"/>
            <a:ext cx="6781800" cy="4193413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52400" y="2036624"/>
            <a:ext cx="2438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Healthy and steady increase in number of papers published</a:t>
            </a:r>
          </a:p>
          <a:p>
            <a:pPr fontAlgn="base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More papers published in top tier conferences.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Different conferences are rated differently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We attempt to understand the structure of the community associated with conferences at different tiers of rating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find various trends of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Similarity between venues/conferences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Measure of research carried out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Measure of people getting into research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metrics are evaluated year on year as well as tier wise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Future Work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Our data-set and associated techniques can also be used for further predictions like</a:t>
            </a:r>
            <a:endParaRPr lang="en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" sz="2200" dirty="0">
                <a:latin typeface="Times New Roman" pitchFamily="18" charset="0"/>
                <a:cs typeface="Times New Roman" pitchFamily="18" charset="0"/>
              </a:rPr>
              <a:t>What makes a paper acceptable</a:t>
            </a:r>
          </a:p>
          <a:p>
            <a:pPr lvl="1">
              <a:buFont typeface="Arial" pitchFamily="34" charset="0"/>
              <a:buChar char="•"/>
            </a:pPr>
            <a:r>
              <a:rPr lang="en" sz="2200" dirty="0">
                <a:latin typeface="Times New Roman" pitchFamily="18" charset="0"/>
                <a:cs typeface="Times New Roman" pitchFamily="18" charset="0"/>
              </a:rPr>
              <a:t>What gets a paper cited more often than others</a:t>
            </a:r>
          </a:p>
          <a:p>
            <a:pPr lvl="1">
              <a:buFont typeface="Arial" pitchFamily="34" charset="0"/>
              <a:buChar char="•"/>
            </a:pPr>
            <a:r>
              <a:rPr lang="en" sz="2200" dirty="0">
                <a:latin typeface="Times New Roman" pitchFamily="18" charset="0"/>
                <a:cs typeface="Times New Roman" pitchFamily="18" charset="0"/>
              </a:rPr>
              <a:t>Do people who get published, work in groups or alone</a:t>
            </a:r>
            <a:r>
              <a:rPr lang="en" sz="22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" sz="2200" dirty="0" smtClean="0">
                <a:latin typeface="Times New Roman" pitchFamily="18" charset="0"/>
                <a:cs typeface="Times New Roman" pitchFamily="18" charset="0"/>
              </a:rPr>
              <a:t>hat are the likely venues to publish gi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" sz="2200" dirty="0" smtClean="0">
                <a:latin typeface="Times New Roman" pitchFamily="18" charset="0"/>
                <a:cs typeface="Times New Roman" pitchFamily="18" charset="0"/>
              </a:rPr>
              <a:t>n the authors one has worked with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" sz="2200" dirty="0" smtClean="0">
                <a:latin typeface="Times New Roman" pitchFamily="18" charset="0"/>
                <a:cs typeface="Times New Roman" pitchFamily="18" charset="0"/>
              </a:rPr>
              <a:t>eyword analysis to identify what gets a paper cited more often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" sz="2200" dirty="0" smtClean="0">
                <a:latin typeface="Times New Roman" pitchFamily="18" charset="0"/>
                <a:cs typeface="Times New Roman" pitchFamily="18" charset="0"/>
              </a:rPr>
              <a:t>tructure of collaboration network/degrees of separation</a:t>
            </a:r>
            <a:endParaRPr lang="en" sz="22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References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T. White.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 The Definitive Guide. O’Reilly Media Inc., Sebastopol, CA, May 2012.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J. Dean and S.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Ghemawat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 Simplified data processing on large clusters. In proceedings of 6th Symposium on Operating Systems Design and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Implemenation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2004.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Ghemawat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H.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Gobioff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S. T. Leung. The Google File System. In Proceedings of the nineteenth ACM Symposium on Operating Systems Principles – SOSP ‘03, 2003.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Mario A.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Nascimento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Jorg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Sander and Jeffrey Pound. Analysis of SIGMOD’s Co-Authorship Graph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Vladimir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Batagelj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and Andrew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Mrvar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Some Analyses of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Erdos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˝ Collaboration Graph.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Michal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Jacovi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Vladimir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Soroka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Gail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Gilboa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-Freedman,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Sigalit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Ur,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Elad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Shahar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Natalia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Marmasse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The Chasms of CSCW : A Citation Graph Analysis of the CSCW Conference.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Yi Han, Bin Zhou,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Jian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Pei, Yan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Jia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Understanding Importance of Collaborations in Co-authorship Networks: A Supportiveness Analysis Approach.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M.E.J. Newman. The structure of scientific collaboration networks.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Alan F.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Smeaton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Gary Keogh,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Cathal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Gurrin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Kieran McDonald and Tom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Sodring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Analysis of Papers from Twenty-Five Years of SIGIR Conferences: What Have We Been Doing for the Last Quarter of a Century ?</a:t>
            </a:r>
          </a:p>
          <a:p>
            <a:pPr>
              <a:buFont typeface="Arial" pitchFamily="34" charset="0"/>
              <a:buChar char="•"/>
            </a:pP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Special Thanks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25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Professor McIntosh for her continuous support in providing guidance and data options.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Penn State University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28600" y="571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The data</a:t>
            </a:r>
          </a:p>
        </p:txBody>
      </p:sp>
      <p:graphicFrame>
        <p:nvGraphicFramePr>
          <p:cNvPr id="36" name="Shape 36"/>
          <p:cNvGraphicFramePr/>
          <p:nvPr/>
        </p:nvGraphicFramePr>
        <p:xfrm>
          <a:off x="152400" y="1540026"/>
          <a:ext cx="8839200" cy="3089124"/>
        </p:xfrm>
        <a:graphic>
          <a:graphicData uri="http://schemas.openxmlformats.org/drawingml/2006/table">
            <a:tbl>
              <a:tblPr>
                <a:noFill/>
                <a:tableStyleId>{926E06E7-CBFD-44B7-901A-9C4D32DF2ADC}</a:tableStyleId>
              </a:tblPr>
              <a:tblGrid>
                <a:gridCol w="1477171"/>
                <a:gridCol w="1477171"/>
                <a:gridCol w="1477171"/>
                <a:gridCol w="1469229"/>
                <a:gridCol w="1469229"/>
                <a:gridCol w="1469229"/>
              </a:tblGrid>
              <a:tr h="710936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400" b="1">
                        <a:solidFill>
                          <a:srgbClr val="00B0F0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ACM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DBLP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 smtClean="0">
                          <a:solidFill>
                            <a:srgbClr val="00B0F0"/>
                          </a:solidFill>
                        </a:rPr>
                        <a:t>CiteSeerX</a:t>
                      </a:r>
                      <a:endParaRPr lang="en" sz="14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 smtClean="0">
                          <a:solidFill>
                            <a:srgbClr val="00B0F0"/>
                          </a:solidFill>
                        </a:rPr>
                        <a:t>Google Scholar</a:t>
                      </a:r>
                      <a:endParaRPr lang="en" sz="14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00B0F0"/>
                          </a:solidFill>
                        </a:rPr>
                        <a:t>Web of Science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Free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Partly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N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o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Downloadable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N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o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N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o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Citation info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Few </a:t>
                      </a: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records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00B0F0"/>
                          </a:solidFill>
                        </a:rPr>
                        <a:t># records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1.59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1.46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32.23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NA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45.68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2971800" y="1047750"/>
            <a:ext cx="1676400" cy="403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28600" y="571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The data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152400" y="1276350"/>
            <a:ext cx="8839200" cy="312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i="1" u="sng" dirty="0" smtClean="0">
                <a:latin typeface="Times New Roman" pitchFamily="18" charset="0"/>
                <a:cs typeface="Times New Roman" pitchFamily="18" charset="0"/>
              </a:rPr>
              <a:t>Initial hurdles</a:t>
            </a:r>
            <a:r>
              <a:rPr lang="en" sz="2000" i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" sz="2000" i="1" smtClean="0">
                <a:latin typeface="Times New Roman" pitchFamily="18" charset="0"/>
                <a:cs typeface="Times New Roman" pitchFamily="18" charset="0"/>
              </a:rPr>
              <a:t>5 datasets </a:t>
            </a:r>
            <a:r>
              <a:rPr lang="en" sz="2000" i="1" dirty="0" smtClean="0">
                <a:latin typeface="Times New Roman" pitchFamily="18" charset="0"/>
                <a:cs typeface="Times New Roman" pitchFamily="18" charset="0"/>
              </a:rPr>
              <a:t>but still couldn’t get the data we were looking for</a:t>
            </a:r>
          </a:p>
          <a:p>
            <a:pPr lvl="0" rtl="0">
              <a:spcBef>
                <a:spcPts val="0"/>
              </a:spcBef>
              <a:buNone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SNAP database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: very small dataset, for Physic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papers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not in interest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set.</a:t>
            </a: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Scholar : Used </a:t>
            </a:r>
            <a:r>
              <a:rPr lang="en" sz="1800" i="1" dirty="0">
                <a:latin typeface="Times New Roman" pitchFamily="18" charset="0"/>
                <a:cs typeface="Times New Roman" pitchFamily="18" charset="0"/>
              </a:rPr>
              <a:t>Scrapy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 to start building a web scraper.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Involved sharp learning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curve, limit on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downloads. Required restarts,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cleaning and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manipulation.</a:t>
            </a:r>
          </a:p>
          <a:p>
            <a:pPr lvl="0">
              <a:spcAft>
                <a:spcPts val="50"/>
              </a:spcAft>
              <a:buFont typeface="Arial" pitchFamily="34" charset="0"/>
              <a:buChar char="•"/>
            </a:pP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DBLP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: 1.3 Gb of clean annotated metadata for papers published in Computer Science. Missing citation and keyword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information.</a:t>
            </a: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CiteseerX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from the website :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&lt;xml&gt; data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no citation information present.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28600" y="571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The data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152400" y="819150"/>
            <a:ext cx="88392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i="1" u="sng" dirty="0" smtClean="0">
                <a:latin typeface="Times New Roman" pitchFamily="18" charset="0"/>
                <a:cs typeface="Times New Roman" pitchFamily="18" charset="0"/>
              </a:rPr>
              <a:t>Initial hurdles</a:t>
            </a:r>
            <a:r>
              <a:rPr lang="en" sz="2000" i="1" dirty="0" smtClean="0">
                <a:latin typeface="Times New Roman" pitchFamily="18" charset="0"/>
                <a:cs typeface="Times New Roman" pitchFamily="18" charset="0"/>
              </a:rPr>
              <a:t> – 5 datasets but still couldn’t get the data we were looking for</a:t>
            </a:r>
          </a:p>
          <a:p>
            <a:pPr lvl="0" rtl="0">
              <a:spcBef>
                <a:spcPts val="0"/>
              </a:spcBef>
              <a:buNone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spcAft>
                <a:spcPts val="50"/>
              </a:spcAft>
            </a:pPr>
            <a:r>
              <a:rPr lang="en" sz="1800" u="sng" dirty="0" smtClean="0">
                <a:latin typeface="Times New Roman" pitchFamily="18" charset="0"/>
                <a:cs typeface="Times New Roman" pitchFamily="18" charset="0"/>
              </a:rPr>
              <a:t>CiteseerX </a:t>
            </a:r>
            <a:r>
              <a:rPr lang="en" sz="1800" u="sng" dirty="0">
                <a:latin typeface="Times New Roman" pitchFamily="18" charset="0"/>
                <a:cs typeface="Times New Roman" pitchFamily="18" charset="0"/>
              </a:rPr>
              <a:t>directly from Penn State : </a:t>
            </a:r>
            <a:endParaRPr lang="en" sz="1800" u="sng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Over 40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Gb of data in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XML and over 60 Gb MYSQL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dump stored in Amazon S3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lvl="7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Stored on HPC. </a:t>
            </a:r>
          </a:p>
          <a:p>
            <a:pPr lvl="7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No mySQL on HPC. </a:t>
            </a:r>
          </a:p>
          <a:p>
            <a:pPr lvl="7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Tried parsing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Perl, Python and Bash scripts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one line at a time.</a:t>
            </a:r>
            <a:r>
              <a:rPr lang="en" sz="1800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i="1" dirty="0" smtClean="0">
                <a:latin typeface="Times New Roman" pitchFamily="18" charset="0"/>
                <a:cs typeface="Times New Roman" pitchFamily="18" charset="0"/>
              </a:rPr>
              <a:t>Data not indexed. </a:t>
            </a:r>
          </a:p>
          <a:p>
            <a:pPr lvl="7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leaning and clustering required due to data being automatically scraped by a crawler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971550"/>
            <a:ext cx="1143000" cy="7386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Collection &amp; analyzing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587573"/>
            <a:ext cx="5334000" cy="30777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Worked on Google Scholar, Web of Science, SNAP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CiteseerX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1371600" y="741462"/>
            <a:ext cx="609600" cy="599420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1200" y="1184647"/>
            <a:ext cx="5334000" cy="30777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Decided on DBLP &amp; changes on metrics | 1.46 mil records | 1.29 GB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4" idx="3"/>
            <a:endCxn id="12" idx="1"/>
          </p:cNvCxnSpPr>
          <p:nvPr/>
        </p:nvCxnSpPr>
        <p:spPr>
          <a:xfrm flipV="1">
            <a:off x="1371600" y="1338536"/>
            <a:ext cx="609600" cy="2346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9" idx="0"/>
          </p:cNvCxnSpPr>
          <p:nvPr/>
        </p:nvCxnSpPr>
        <p:spPr>
          <a:xfrm rot="5400000">
            <a:off x="4445174" y="1695450"/>
            <a:ext cx="406052" cy="1588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2200" y="1898476"/>
            <a:ext cx="4572000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Filter only database related conferences and journals using unique keys – JAVA and XML</a:t>
            </a:r>
            <a:endParaRPr lang="en-US" dirty="0" smtClean="0"/>
          </a:p>
        </p:txBody>
      </p:sp>
      <p:cxnSp>
        <p:nvCxnSpPr>
          <p:cNvPr id="21" name="Straight Arrow Connector 20"/>
          <p:cNvCxnSpPr>
            <a:stCxn id="19" idx="2"/>
            <a:endCxn id="22" idx="0"/>
          </p:cNvCxnSpPr>
          <p:nvPr/>
        </p:nvCxnSpPr>
        <p:spPr>
          <a:xfrm rot="5400000">
            <a:off x="4498462" y="2571434"/>
            <a:ext cx="299477" cy="1588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57600" y="2721173"/>
            <a:ext cx="1981200" cy="30777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hop data tier wise.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38400" y="3406973"/>
            <a:ext cx="4419600" cy="30777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ransform data for Map Reduce, HIVE, pig processing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2" idx="2"/>
            <a:endCxn id="25" idx="0"/>
          </p:cNvCxnSpPr>
          <p:nvPr/>
        </p:nvCxnSpPr>
        <p:spPr>
          <a:xfrm rot="5400000">
            <a:off x="4459189" y="3217961"/>
            <a:ext cx="378023" cy="1588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90600" y="4171950"/>
            <a:ext cx="2209800" cy="7386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PIG/Java used for ‘Similarity between authors across conferences’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2"/>
            <a:endCxn id="27" idx="0"/>
          </p:cNvCxnSpPr>
          <p:nvPr/>
        </p:nvCxnSpPr>
        <p:spPr>
          <a:xfrm rot="5400000">
            <a:off x="3143250" y="2667000"/>
            <a:ext cx="457200" cy="2552700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24600" y="4171950"/>
            <a:ext cx="1328056" cy="7386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Map Reduce for ‘author based’ metrics.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5" idx="2"/>
            <a:endCxn id="39" idx="0"/>
          </p:cNvCxnSpPr>
          <p:nvPr/>
        </p:nvCxnSpPr>
        <p:spPr>
          <a:xfrm rot="16200000" flipH="1">
            <a:off x="5589814" y="2773136"/>
            <a:ext cx="457200" cy="2340428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62400" y="4171950"/>
            <a:ext cx="1371600" cy="7386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HIVE used for ‘Paper based’ metrics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25" idx="2"/>
            <a:endCxn id="55" idx="0"/>
          </p:cNvCxnSpPr>
          <p:nvPr/>
        </p:nvCxnSpPr>
        <p:spPr>
          <a:xfrm rot="5400000">
            <a:off x="4419600" y="3943350"/>
            <a:ext cx="457200" cy="1588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8600" y="2721173"/>
            <a:ext cx="1981200" cy="30777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CORE Ranking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3"/>
            <a:endCxn id="22" idx="1"/>
          </p:cNvCxnSpPr>
          <p:nvPr/>
        </p:nvCxnSpPr>
        <p:spPr>
          <a:xfrm>
            <a:off x="2209800" y="2875062"/>
            <a:ext cx="1447800" cy="1588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7924800" y="514350"/>
            <a:ext cx="1066800" cy="609600"/>
            <a:chOff x="7924800" y="514350"/>
            <a:chExt cx="1066800" cy="609600"/>
          </a:xfrm>
        </p:grpSpPr>
        <p:sp>
          <p:nvSpPr>
            <p:cNvPr id="31" name="Rectangle 30"/>
            <p:cNvSpPr/>
            <p:nvPr/>
          </p:nvSpPr>
          <p:spPr>
            <a:xfrm>
              <a:off x="7924800" y="514350"/>
              <a:ext cx="1066800" cy="609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01000" y="52453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Data Source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924800" y="1352550"/>
            <a:ext cx="1066800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24800" y="13335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Legend</a:t>
            </a:r>
            <a:endParaRPr lang="en-US" i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81000" y="742950"/>
            <a:ext cx="8458200" cy="220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400" i="1" u="sng" dirty="0" smtClean="0">
                <a:latin typeface="Times New Roman" pitchFamily="18" charset="0"/>
                <a:cs typeface="Times New Roman" pitchFamily="18" charset="0"/>
              </a:rPr>
              <a:t>Tiers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CORE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Computing Research &amp; Education – computer science rankings</a:t>
            </a:r>
          </a:p>
          <a:p>
            <a:pPr>
              <a:buFont typeface="Arial" pitchFamily="34" charset="0"/>
              <a:buChar char="•"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We decided to split the data into 4 different tiers as per ranking of the conference/journal. </a:t>
            </a:r>
          </a:p>
          <a:p>
            <a:pPr lvl="0">
              <a:buFont typeface="Arial" pitchFamily="34" charset="0"/>
              <a:buChar char="•"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This gave us a better picture about the kind/measure of research at what level.</a:t>
            </a:r>
          </a:p>
          <a:p>
            <a:pPr lvl="0">
              <a:buFont typeface="Arial" pitchFamily="34" charset="0"/>
              <a:buChar char="•"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Tier 1 - flagship conferences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Tier 2 – excellent conferences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Tier 3 – good conferences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Tier 4 – other honorable conferences</a:t>
            </a:r>
            <a:endParaRPr lang="e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0150"/>
            <a:ext cx="5130939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533400" y="2857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Similarity between authors across conferences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648200" y="1439251"/>
            <a:ext cx="4343400" cy="3342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 dirty="0"/>
              <a:t>Focused on the Database community in </a:t>
            </a:r>
            <a:r>
              <a:rPr lang="en" sz="1500" dirty="0" smtClean="0"/>
              <a:t>DBLP</a:t>
            </a:r>
          </a:p>
          <a:p>
            <a:pPr lvl="0" rtl="0">
              <a:spcBef>
                <a:spcPts val="0"/>
              </a:spcBef>
              <a:buNone/>
            </a:pPr>
            <a:endParaRPr lang="en" sz="1500" dirty="0"/>
          </a:p>
          <a:p>
            <a:pPr lvl="0" rtl="0">
              <a:spcBef>
                <a:spcPts val="0"/>
              </a:spcBef>
              <a:buNone/>
            </a:pPr>
            <a:r>
              <a:rPr lang="en" sz="1500" dirty="0"/>
              <a:t>Similarity measured using Jaccard distance </a:t>
            </a:r>
            <a:r>
              <a:rPr lang="en" sz="1500" dirty="0" smtClean="0"/>
              <a:t>on the </a:t>
            </a:r>
            <a:r>
              <a:rPr lang="en" sz="1500" dirty="0"/>
              <a:t>author </a:t>
            </a:r>
            <a:r>
              <a:rPr lang="en" sz="1500" dirty="0" smtClean="0"/>
              <a:t>sets</a:t>
            </a:r>
          </a:p>
          <a:p>
            <a:pPr lvl="0" rtl="0">
              <a:spcBef>
                <a:spcPts val="0"/>
              </a:spcBef>
              <a:buNone/>
            </a:pPr>
            <a:endParaRPr lang="en" sz="15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500" dirty="0" smtClean="0"/>
              <a:t>#</a:t>
            </a:r>
            <a:r>
              <a:rPr lang="en" sz="1500" dirty="0"/>
              <a:t>1 Hive partitioning by </a:t>
            </a:r>
            <a:r>
              <a:rPr lang="en" sz="1500" dirty="0" smtClean="0"/>
              <a:t>conference.</a:t>
            </a:r>
            <a:endParaRPr lang="en" sz="1500" dirty="0"/>
          </a:p>
          <a:p>
            <a:pPr lvl="0" rtl="0">
              <a:spcBef>
                <a:spcPts val="0"/>
              </a:spcBef>
              <a:buNone/>
            </a:pPr>
            <a:r>
              <a:rPr lang="en" sz="1500" dirty="0"/>
              <a:t># 2 Hive streaming with Python map reduce </a:t>
            </a:r>
            <a:r>
              <a:rPr lang="en" sz="1500" dirty="0" smtClean="0"/>
              <a:t>functions.</a:t>
            </a:r>
            <a:endParaRPr lang="en" sz="1500" dirty="0"/>
          </a:p>
          <a:p>
            <a:pPr lvl="0" rtl="0">
              <a:spcBef>
                <a:spcPts val="0"/>
              </a:spcBef>
              <a:buNone/>
            </a:pPr>
            <a:r>
              <a:rPr lang="en" sz="1500" dirty="0"/>
              <a:t># 3 Pig followed by Java</a:t>
            </a:r>
          </a:p>
          <a:p>
            <a:pPr lvl="0" rtl="0">
              <a:spcBef>
                <a:spcPts val="0"/>
              </a:spcBef>
              <a:buNone/>
            </a:pPr>
            <a:endParaRPr lang="en" sz="1500" dirty="0" smtClean="0"/>
          </a:p>
          <a:p>
            <a:pPr lvl="0"/>
            <a:r>
              <a:rPr lang="en" sz="1500" dirty="0" smtClean="0"/>
              <a:t>Jaccard </a:t>
            </a:r>
            <a:r>
              <a:rPr lang="en" sz="1500" dirty="0"/>
              <a:t>distance = </a:t>
            </a:r>
            <a:r>
              <a:rPr lang="en" sz="1500" dirty="0" smtClean="0"/>
              <a:t>A </a:t>
            </a:r>
            <a:r>
              <a:rPr lang="en-US" sz="1600" dirty="0" smtClean="0"/>
              <a:t> </a:t>
            </a:r>
            <a:r>
              <a:rPr lang="en-US" sz="1600" b="1" dirty="0" smtClean="0"/>
              <a:t>∩</a:t>
            </a:r>
            <a:r>
              <a:rPr lang="en" sz="1500" dirty="0" smtClean="0"/>
              <a:t> B</a:t>
            </a:r>
            <a:r>
              <a:rPr lang="en" sz="1500" dirty="0"/>
              <a:t>/ A </a:t>
            </a:r>
            <a:r>
              <a:rPr lang="en-US" sz="1600" dirty="0" smtClean="0"/>
              <a:t> ∪ </a:t>
            </a:r>
            <a:r>
              <a:rPr lang="en" sz="1500" dirty="0" smtClean="0"/>
              <a:t> </a:t>
            </a:r>
            <a:r>
              <a:rPr lang="en" sz="1500" dirty="0"/>
              <a:t>B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hape 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228600" y="0"/>
            <a:ext cx="10058400" cy="56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1438</Words>
  <PresentationFormat>On-screen Show (16:9)</PresentationFormat>
  <Paragraphs>204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simple-light</vt:lpstr>
      <vt:lpstr>Understanding Hierarchies in Computer Science Conferences</vt:lpstr>
      <vt:lpstr>Motivation</vt:lpstr>
      <vt:lpstr>The data</vt:lpstr>
      <vt:lpstr>The data</vt:lpstr>
      <vt:lpstr>The data</vt:lpstr>
      <vt:lpstr>Design</vt:lpstr>
      <vt:lpstr>Design</vt:lpstr>
      <vt:lpstr>Similarity between authors across conferences</vt:lpstr>
      <vt:lpstr>Slide 9</vt:lpstr>
      <vt:lpstr>Slide 10</vt:lpstr>
      <vt:lpstr>Author based statistics</vt:lpstr>
      <vt:lpstr>Author based statistics</vt:lpstr>
      <vt:lpstr>Author based statistics</vt:lpstr>
      <vt:lpstr>Author based statistics</vt:lpstr>
      <vt:lpstr>Author based statistics</vt:lpstr>
      <vt:lpstr>Author based statistics</vt:lpstr>
      <vt:lpstr>Paper based statistics</vt:lpstr>
      <vt:lpstr>Paper based statistics</vt:lpstr>
      <vt:lpstr>Paper based statistics</vt:lpstr>
      <vt:lpstr>Future Work</vt:lpstr>
      <vt:lpstr>References</vt:lpstr>
      <vt:lpstr>Special 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Hierarchies in Computer Science Conferences</dc:title>
  <dc:creator>Aditya Garg</dc:creator>
  <cp:lastModifiedBy>Aditya Garg</cp:lastModifiedBy>
  <cp:revision>78</cp:revision>
  <dcterms:modified xsi:type="dcterms:W3CDTF">2014-05-11T23:13:09Z</dcterms:modified>
</cp:coreProperties>
</file>