
<file path=[Content_Types].xml><?xml version="1.0" encoding="utf-8"?>
<Types xmlns="http://schemas.openxmlformats.org/package/2006/content-types">
  <Override PartName="/_rels/.rels" ContentType="application/vnd.openxmlformats-package.relationships+xml"/>
  <Override PartName="/ppt/notesSlides/notesSlide7.xml" ContentType="application/vnd.openxmlformats-officedocument.presentationml.notesSlide+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9.xml.rels" ContentType="application/vnd.openxmlformats-package.relationships+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2.png" ContentType="image/png"/>
  <Override PartName="/ppt/media/image6.png" ContentType="image/png"/>
  <Override PartName="/ppt/media/image3.png" ContentType="image/png"/>
  <Override PartName="/ppt/media/image7.png" ContentType="image/png"/>
  <Override PartName="/ppt/media/image4.png" ContentType="image/png"/>
  <Override PartName="/ppt/media/image8.png" ContentType="image/png"/>
  <Override PartName="/ppt/media/image1.png" ContentType="image/png"/>
  <Override PartName="/ppt/media/image5.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charts/chart1.xml" ContentType="application/vnd.openxmlformats-officedocument.drawingml.chart+xml"/>
  <Override PartName="/ppt/charts/chart5.xml" ContentType="application/vnd.openxmlformats-officedocument.drawingml.chart+xml"/>
  <Override PartName="/ppt/charts/chart2.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charts/chart1.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sz="1400">
                <a:solidFill>
                  <a:srgbClr val="000000"/>
                </a:solidFill>
              </a:rPr>
              <a:t>Number of Authors over the years - Total and Tier wise</a:t>
            </a:r>
          </a:p>
        </c:rich>
      </c:tx>
    </c:title>
    <c:plotArea>
      <c:layout/>
      <c:lineChart>
        <c:grouping val="standard"/>
        <c:ser>
          <c:idx val="0"/>
          <c:order val="0"/>
          <c:tx>
            <c:strRef>
              <c:f>label 1</c:f>
              <c:strCache>
                <c:ptCount val="1"/>
                <c:pt idx="0">
                  <c:v>All</c:v>
                </c:pt>
              </c:strCache>
            </c:strRef>
          </c:tx>
          <c:spPr>
            <a:solidFill>
              <a:srgbClr val="357eb8"/>
            </a:solidFill>
            <a:ln w="28440">
              <a:solidFill>
                <a:srgbClr val="357eb8"/>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0</c:f>
              <c:numCache>
                <c:formatCode>General</c:formatCode>
                <c:ptCount val="45"/>
                <c:pt idx="0">
                  <c:v>15</c:v>
                </c:pt>
                <c:pt idx="1">
                  <c:v>30</c:v>
                </c:pt>
                <c:pt idx="2">
                  <c:v>27</c:v>
                </c:pt>
                <c:pt idx="3">
                  <c:v>33</c:v>
                </c:pt>
                <c:pt idx="4">
                  <c:v>10</c:v>
                </c:pt>
                <c:pt idx="5">
                  <c:v>84</c:v>
                </c:pt>
                <c:pt idx="6">
                  <c:v>189</c:v>
                </c:pt>
                <c:pt idx="7">
                  <c:v>108</c:v>
                </c:pt>
                <c:pt idx="8">
                  <c:v>193</c:v>
                </c:pt>
                <c:pt idx="9">
                  <c:v>209</c:v>
                </c:pt>
                <c:pt idx="10">
                  <c:v>243</c:v>
                </c:pt>
                <c:pt idx="11">
                  <c:v>284</c:v>
                </c:pt>
                <c:pt idx="12">
                  <c:v>354</c:v>
                </c:pt>
                <c:pt idx="13">
                  <c:v>381</c:v>
                </c:pt>
                <c:pt idx="14">
                  <c:v>528</c:v>
                </c:pt>
                <c:pt idx="15">
                  <c:v>497</c:v>
                </c:pt>
                <c:pt idx="16">
                  <c:v>468</c:v>
                </c:pt>
                <c:pt idx="17">
                  <c:v>711</c:v>
                </c:pt>
                <c:pt idx="18">
                  <c:v>698</c:v>
                </c:pt>
                <c:pt idx="19">
                  <c:v>920</c:v>
                </c:pt>
                <c:pt idx="20">
                  <c:v>883</c:v>
                </c:pt>
                <c:pt idx="21">
                  <c:v>1033</c:v>
                </c:pt>
                <c:pt idx="22">
                  <c:v>1170</c:v>
                </c:pt>
                <c:pt idx="23">
                  <c:v>1301</c:v>
                </c:pt>
                <c:pt idx="24">
                  <c:v>1638</c:v>
                </c:pt>
                <c:pt idx="25">
                  <c:v>1775</c:v>
                </c:pt>
                <c:pt idx="26">
                  <c:v>2069</c:v>
                </c:pt>
                <c:pt idx="27">
                  <c:v>1820</c:v>
                </c:pt>
                <c:pt idx="28">
                  <c:v>2321</c:v>
                </c:pt>
                <c:pt idx="29">
                  <c:v>2454</c:v>
                </c:pt>
                <c:pt idx="30">
                  <c:v>2993</c:v>
                </c:pt>
                <c:pt idx="31">
                  <c:v>3488</c:v>
                </c:pt>
                <c:pt idx="32">
                  <c:v>3649</c:v>
                </c:pt>
                <c:pt idx="33">
                  <c:v>4052</c:v>
                </c:pt>
                <c:pt idx="34">
                  <c:v>4586</c:v>
                </c:pt>
                <c:pt idx="35">
                  <c:v>5095</c:v>
                </c:pt>
                <c:pt idx="36">
                  <c:v>5534</c:v>
                </c:pt>
                <c:pt idx="37">
                  <c:v>5736</c:v>
                </c:pt>
                <c:pt idx="38">
                  <c:v>6461</c:v>
                </c:pt>
                <c:pt idx="39">
                  <c:v>6100</c:v>
                </c:pt>
                <c:pt idx="40">
                  <c:v>7356</c:v>
                </c:pt>
                <c:pt idx="41">
                  <c:v>6833</c:v>
                </c:pt>
                <c:pt idx="42">
                  <c:v>7501</c:v>
                </c:pt>
                <c:pt idx="43">
                  <c:v>8091</c:v>
                </c:pt>
                <c:pt idx="44">
                  <c:v>8422</c:v>
                </c:pt>
              </c:numCache>
            </c:numRef>
          </c:val>
        </c:ser>
        <c:ser>
          <c:idx val="1"/>
          <c:order val="1"/>
          <c:tx>
            <c:strRef>
              <c:f>label 2</c:f>
              <c:strCache>
                <c:ptCount val="1"/>
                <c:pt idx="0">
                  <c:v>Tier 1</c:v>
                </c:pt>
              </c:strCache>
            </c:strRef>
          </c:tx>
          <c:spPr>
            <a:solidFill>
              <a:srgbClr val="d79c33"/>
            </a:solidFill>
            <a:ln w="28440">
              <a:solidFill>
                <a:srgbClr val="d79c33"/>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1</c:f>
              <c:numCache>
                <c:formatCode>General</c:formatCode>
                <c:ptCount val="45"/>
                <c:pt idx="0">
                  <c:v>15</c:v>
                </c:pt>
                <c:pt idx="1">
                  <c:v>30</c:v>
                </c:pt>
                <c:pt idx="2">
                  <c:v>27</c:v>
                </c:pt>
                <c:pt idx="3">
                  <c:v>33</c:v>
                </c:pt>
                <c:pt idx="4">
                  <c:v>10</c:v>
                </c:pt>
                <c:pt idx="5">
                  <c:v>61</c:v>
                </c:pt>
                <c:pt idx="6">
                  <c:v>173</c:v>
                </c:pt>
                <c:pt idx="7">
                  <c:v>68</c:v>
                </c:pt>
                <c:pt idx="8">
                  <c:v>175</c:v>
                </c:pt>
                <c:pt idx="9">
                  <c:v>186</c:v>
                </c:pt>
                <c:pt idx="10">
                  <c:v>139</c:v>
                </c:pt>
                <c:pt idx="11">
                  <c:v>204</c:v>
                </c:pt>
                <c:pt idx="12">
                  <c:v>154</c:v>
                </c:pt>
                <c:pt idx="13">
                  <c:v>213</c:v>
                </c:pt>
                <c:pt idx="14">
                  <c:v>271</c:v>
                </c:pt>
                <c:pt idx="15">
                  <c:v>393</c:v>
                </c:pt>
                <c:pt idx="16">
                  <c:v>198</c:v>
                </c:pt>
                <c:pt idx="17">
                  <c:v>402</c:v>
                </c:pt>
                <c:pt idx="18">
                  <c:v>395</c:v>
                </c:pt>
                <c:pt idx="19">
                  <c:v>431</c:v>
                </c:pt>
                <c:pt idx="20">
                  <c:v>402</c:v>
                </c:pt>
                <c:pt idx="21">
                  <c:v>405</c:v>
                </c:pt>
                <c:pt idx="22">
                  <c:v>472</c:v>
                </c:pt>
                <c:pt idx="23">
                  <c:v>461</c:v>
                </c:pt>
                <c:pt idx="24">
                  <c:v>589</c:v>
                </c:pt>
                <c:pt idx="25">
                  <c:v>592</c:v>
                </c:pt>
                <c:pt idx="26">
                  <c:v>656</c:v>
                </c:pt>
                <c:pt idx="27">
                  <c:v>638</c:v>
                </c:pt>
                <c:pt idx="28">
                  <c:v>648</c:v>
                </c:pt>
                <c:pt idx="29">
                  <c:v>720</c:v>
                </c:pt>
                <c:pt idx="30">
                  <c:v>766</c:v>
                </c:pt>
                <c:pt idx="31">
                  <c:v>912</c:v>
                </c:pt>
                <c:pt idx="32">
                  <c:v>1087</c:v>
                </c:pt>
                <c:pt idx="33">
                  <c:v>1239</c:v>
                </c:pt>
                <c:pt idx="34">
                  <c:v>1393</c:v>
                </c:pt>
                <c:pt idx="35">
                  <c:v>1512</c:v>
                </c:pt>
                <c:pt idx="36">
                  <c:v>2057</c:v>
                </c:pt>
                <c:pt idx="37">
                  <c:v>2363</c:v>
                </c:pt>
                <c:pt idx="38">
                  <c:v>2211</c:v>
                </c:pt>
                <c:pt idx="39">
                  <c:v>2193</c:v>
                </c:pt>
                <c:pt idx="40">
                  <c:v>2007</c:v>
                </c:pt>
                <c:pt idx="41">
                  <c:v>2286</c:v>
                </c:pt>
                <c:pt idx="42">
                  <c:v>2171</c:v>
                </c:pt>
                <c:pt idx="43">
                  <c:v>2155</c:v>
                </c:pt>
                <c:pt idx="44">
                  <c:v>2364</c:v>
                </c:pt>
              </c:numCache>
            </c:numRef>
          </c:val>
        </c:ser>
        <c:ser>
          <c:idx val="2"/>
          <c:order val="2"/>
          <c:tx>
            <c:strRef>
              <c:f>label 3</c:f>
              <c:strCache>
                <c:ptCount val="1"/>
                <c:pt idx="0">
                  <c:v>Tier 2</c:v>
                </c:pt>
              </c:strCache>
            </c:strRef>
          </c:tx>
          <c:spPr>
            <a:solidFill>
              <a:srgbClr val="88aa3d"/>
            </a:solidFill>
            <a:ln w="28440">
              <a:solidFill>
                <a:srgbClr val="88aa3d"/>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2</c:f>
              <c:numCache>
                <c:formatCode>General</c:formatCode>
                <c:ptCount val="45"/>
                <c:pt idx="0">
                  <c:v>96</c:v>
                </c:pt>
                <c:pt idx="1">
                  <c:v>0</c:v>
                </c:pt>
                <c:pt idx="2">
                  <c:v>89</c:v>
                </c:pt>
                <c:pt idx="3">
                  <c:v>0</c:v>
                </c:pt>
                <c:pt idx="4">
                  <c:v>95</c:v>
                </c:pt>
                <c:pt idx="5">
                  <c:v>126</c:v>
                </c:pt>
                <c:pt idx="6">
                  <c:v>23</c:v>
                </c:pt>
                <c:pt idx="7">
                  <c:v>236</c:v>
                </c:pt>
                <c:pt idx="8">
                  <c:v>300</c:v>
                </c:pt>
                <c:pt idx="9">
                  <c:v>388</c:v>
                </c:pt>
                <c:pt idx="10">
                  <c:v>444</c:v>
                </c:pt>
                <c:pt idx="11">
                  <c:v>454</c:v>
                </c:pt>
                <c:pt idx="12">
                  <c:v>678</c:v>
                </c:pt>
                <c:pt idx="13">
                  <c:v>588</c:v>
                </c:pt>
                <c:pt idx="14">
                  <c:v>659</c:v>
                </c:pt>
                <c:pt idx="15">
                  <c:v>531</c:v>
                </c:pt>
                <c:pt idx="16">
                  <c:v>988</c:v>
                </c:pt>
                <c:pt idx="17">
                  <c:v>936</c:v>
                </c:pt>
                <c:pt idx="18">
                  <c:v>1206</c:v>
                </c:pt>
                <c:pt idx="19">
                  <c:v>1292</c:v>
                </c:pt>
                <c:pt idx="20">
                  <c:v>1422</c:v>
                </c:pt>
                <c:pt idx="21">
                  <c:v>1593</c:v>
                </c:pt>
                <c:pt idx="22">
                  <c:v>1778</c:v>
                </c:pt>
                <c:pt idx="23">
                  <c:v>2133</c:v>
                </c:pt>
                <c:pt idx="24">
                  <c:v>2198</c:v>
                </c:pt>
                <c:pt idx="25">
                  <c:v>2096</c:v>
                </c:pt>
                <c:pt idx="26">
                  <c:v>2601</c:v>
                </c:pt>
                <c:pt idx="27">
                  <c:v>2641</c:v>
                </c:pt>
                <c:pt idx="28">
                  <c:v>3473</c:v>
                </c:pt>
                <c:pt idx="29">
                  <c:v>3290</c:v>
                </c:pt>
                <c:pt idx="30">
                  <c:v>3591</c:v>
                </c:pt>
                <c:pt idx="31">
                  <c:v>3884</c:v>
                </c:pt>
                <c:pt idx="32">
                  <c:v>3953</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3"/>
          <c:order val="3"/>
          <c:tx>
            <c:strRef>
              <c:f>label 4</c:f>
              <c:strCache>
                <c:ptCount val="1"/>
                <c:pt idx="0">
                  <c:v>Tier 3</c:v>
                </c:pt>
              </c:strCache>
            </c:strRef>
          </c:tx>
          <c:spPr>
            <a:solidFill>
              <a:srgbClr val="53a5b3"/>
            </a:solidFill>
            <a:ln w="28440">
              <a:solidFill>
                <a:srgbClr val="53a5b3"/>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3</c:f>
              <c:numCache>
                <c:formatCode>General</c:formatCode>
                <c:ptCount val="45"/>
                <c:pt idx="0">
                  <c:v>20</c:v>
                </c:pt>
                <c:pt idx="1">
                  <c:v>34</c:v>
                </c:pt>
                <c:pt idx="2">
                  <c:v>0</c:v>
                </c:pt>
                <c:pt idx="3">
                  <c:v>50</c:v>
                </c:pt>
                <c:pt idx="4">
                  <c:v>40</c:v>
                </c:pt>
                <c:pt idx="5">
                  <c:v>20</c:v>
                </c:pt>
                <c:pt idx="6">
                  <c:v>0</c:v>
                </c:pt>
                <c:pt idx="7">
                  <c:v>19</c:v>
                </c:pt>
                <c:pt idx="8">
                  <c:v>53</c:v>
                </c:pt>
                <c:pt idx="9">
                  <c:v>31</c:v>
                </c:pt>
                <c:pt idx="10">
                  <c:v>148</c:v>
                </c:pt>
                <c:pt idx="11">
                  <c:v>113</c:v>
                </c:pt>
                <c:pt idx="12">
                  <c:v>199</c:v>
                </c:pt>
                <c:pt idx="13">
                  <c:v>205</c:v>
                </c:pt>
                <c:pt idx="14">
                  <c:v>296</c:v>
                </c:pt>
                <c:pt idx="15">
                  <c:v>181</c:v>
                </c:pt>
                <c:pt idx="16">
                  <c:v>320</c:v>
                </c:pt>
                <c:pt idx="17">
                  <c:v>305</c:v>
                </c:pt>
                <c:pt idx="18">
                  <c:v>474</c:v>
                </c:pt>
                <c:pt idx="19">
                  <c:v>576</c:v>
                </c:pt>
                <c:pt idx="20">
                  <c:v>411</c:v>
                </c:pt>
                <c:pt idx="21">
                  <c:v>565</c:v>
                </c:pt>
                <c:pt idx="22">
                  <c:v>505</c:v>
                </c:pt>
                <c:pt idx="23">
                  <c:v>554</c:v>
                </c:pt>
                <c:pt idx="24">
                  <c:v>593</c:v>
                </c:pt>
                <c:pt idx="25">
                  <c:v>639</c:v>
                </c:pt>
                <c:pt idx="26">
                  <c:v>533</c:v>
                </c:pt>
                <c:pt idx="27">
                  <c:v>526</c:v>
                </c:pt>
                <c:pt idx="28">
                  <c:v>601</c:v>
                </c:pt>
                <c:pt idx="29">
                  <c:v>491</c:v>
                </c:pt>
                <c:pt idx="30">
                  <c:v>475</c:v>
                </c:pt>
                <c:pt idx="31">
                  <c:v>514</c:v>
                </c:pt>
                <c:pt idx="32">
                  <c:v>408</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4"/>
          <c:order val="4"/>
          <c:tx>
            <c:strRef>
              <c:f>label 5</c:f>
              <c:strCache>
                <c:ptCount val="1"/>
                <c:pt idx="0">
                  <c:v>Tier 4</c:v>
                </c:pt>
              </c:strCache>
            </c:strRef>
          </c:tx>
          <c:spPr>
            <a:solidFill>
              <a:srgbClr val="857ccf"/>
            </a:solidFill>
            <a:ln w="28440">
              <a:solidFill>
                <a:srgbClr val="857ccf"/>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4</c:f>
              <c:numCache>
                <c:formatCode>General</c:formatCode>
                <c:ptCount val="45"/>
                <c:pt idx="0">
                  <c:v>84</c:v>
                </c:pt>
                <c:pt idx="1">
                  <c:v>48</c:v>
                </c:pt>
                <c:pt idx="2">
                  <c:v>101</c:v>
                </c:pt>
                <c:pt idx="3">
                  <c:v>136</c:v>
                </c:pt>
                <c:pt idx="4">
                  <c:v>0</c:v>
                </c:pt>
                <c:pt idx="5">
                  <c:v>144</c:v>
                </c:pt>
                <c:pt idx="6">
                  <c:v>184</c:v>
                </c:pt>
                <c:pt idx="7">
                  <c:v>48</c:v>
                </c:pt>
                <c:pt idx="8">
                  <c:v>242</c:v>
                </c:pt>
                <c:pt idx="9">
                  <c:v>263</c:v>
                </c:pt>
                <c:pt idx="10">
                  <c:v>322</c:v>
                </c:pt>
                <c:pt idx="11">
                  <c:v>303</c:v>
                </c:pt>
                <c:pt idx="12">
                  <c:v>323</c:v>
                </c:pt>
                <c:pt idx="13">
                  <c:v>238</c:v>
                </c:pt>
                <c:pt idx="14">
                  <c:v>809</c:v>
                </c:pt>
                <c:pt idx="15">
                  <c:v>423</c:v>
                </c:pt>
                <c:pt idx="16">
                  <c:v>853</c:v>
                </c:pt>
                <c:pt idx="17">
                  <c:v>812</c:v>
                </c:pt>
                <c:pt idx="18">
                  <c:v>854</c:v>
                </c:pt>
                <c:pt idx="19">
                  <c:v>499</c:v>
                </c:pt>
                <c:pt idx="20">
                  <c:v>876</c:v>
                </c:pt>
                <c:pt idx="21">
                  <c:v>601</c:v>
                </c:pt>
                <c:pt idx="22">
                  <c:v>579</c:v>
                </c:pt>
                <c:pt idx="23">
                  <c:v>673</c:v>
                </c:pt>
                <c:pt idx="24">
                  <c:v>441</c:v>
                </c:pt>
                <c:pt idx="25">
                  <c:v>612</c:v>
                </c:pt>
                <c:pt idx="26">
                  <c:v>806</c:v>
                </c:pt>
                <c:pt idx="27">
                  <c:v>629</c:v>
                </c:pt>
                <c:pt idx="28">
                  <c:v>NaN</c:v>
                </c:pt>
                <c:pt idx="29">
                  <c:v>NaN</c:v>
                </c:pt>
                <c:pt idx="30">
                  <c:v>NaN</c:v>
                </c:pt>
                <c:pt idx="31">
                  <c:v>NaN</c:v>
                </c:pt>
                <c:pt idx="32">
                  <c:v>NaN</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marker val="0"/>
        <c:axId val="75930153"/>
        <c:axId val="17522985"/>
      </c:lineChart>
      <c:catAx>
        <c:axId val="75930153"/>
        <c:scaling>
          <c:orientation val="minMax"/>
        </c:scaling>
        <c:title>
          <c:layout/>
          <c:tx>
            <c:rich>
              <a:bodyPr/>
              <a:lstStyle/>
              <a:p>
                <a:pPr>
                  <a:defRPr/>
                </a:pPr>
                <a:r>
                  <a:rPr b="1" sz="1000">
                    <a:solidFill>
                      <a:srgbClr val="000000"/>
                    </a:solidFill>
                  </a:rPr>
                  <a:t>Years</a:t>
                </a:r>
              </a:p>
            </c:rich>
          </c:tx>
        </c:title>
        <c:axPos val="b"/>
        <c:majorTickMark val="out"/>
        <c:minorTickMark val="none"/>
        <c:tickLblPos val="nextTo"/>
        <c:crossAx val="17522985"/>
        <c:crossesAt val="0"/>
        <c:lblAlgn val="ctr"/>
        <c:auto val="1"/>
        <c:lblOffset val="100"/>
        <c:spPr>
          <a:ln w="9360">
            <a:solidFill>
              <a:srgbClr val="878787"/>
            </a:solidFill>
            <a:round/>
          </a:ln>
        </c:spPr>
      </c:catAx>
      <c:valAx>
        <c:axId val="17522985"/>
        <c:scaling>
          <c:orientation val="minMax"/>
        </c:scaling>
        <c:title>
          <c:layout/>
          <c:tx>
            <c:rich>
              <a:bodyPr/>
              <a:lstStyle/>
              <a:p>
                <a:pPr>
                  <a:defRPr/>
                </a:pPr>
                <a:r>
                  <a:rPr b="1" sz="1000">
                    <a:solidFill>
                      <a:srgbClr val="000000"/>
                    </a:solidFill>
                  </a:rPr>
                  <a:t>Number of Authors</a:t>
                </a:r>
              </a:p>
            </c:rich>
          </c:tx>
        </c:title>
        <c:axPos val="l"/>
        <c:majorGridlines>
          <c:spPr>
            <a:ln w="9360">
              <a:solidFill>
                <a:srgbClr val="878787"/>
              </a:solidFill>
              <a:round/>
            </a:ln>
          </c:spPr>
        </c:majorGridlines>
        <c:majorTickMark val="out"/>
        <c:minorTickMark val="none"/>
        <c:tickLblPos val="nextTo"/>
        <c:crossAx val="75930153"/>
        <c:crossesAt val="0"/>
        <c:spPr>
          <a:ln w="9360">
            <a:solidFill>
              <a:srgbClr val="878787"/>
            </a:solidFill>
            <a:round/>
          </a:ln>
        </c:spPr>
      </c:valAx>
      <c:spPr>
        <a:solidFill>
          <a:srgbClr val="ffffff"/>
        </a:solidFill>
      </c:spPr>
    </c:plotArea>
    <c:legend>
      <c:legendPos val="r"/>
      <c:spPr/>
    </c:legend>
    <c:plotVisOnly val="1"/>
  </c:chart>
  <c:spPr/>
</c:chartSpace>
</file>

<file path=ppt/charts/chart2.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sz="1400">
                <a:solidFill>
                  <a:srgbClr val="000000"/>
                </a:solidFill>
              </a:rPr>
              <a:t>Average number of papers per author over the years Total and Tier wise</a:t>
            </a:r>
          </a:p>
        </c:rich>
      </c:tx>
    </c:title>
    <c:plotArea>
      <c:layout/>
      <c:lineChart>
        <c:grouping val="standard"/>
        <c:ser>
          <c:idx val="0"/>
          <c:order val="0"/>
          <c:tx>
            <c:strRef>
              <c:f>label 1</c:f>
              <c:strCache>
                <c:ptCount val="1"/>
                <c:pt idx="0">
                  <c:v>All</c:v>
                </c:pt>
              </c:strCache>
            </c:strRef>
          </c:tx>
          <c:spPr>
            <a:solidFill>
              <a:srgbClr val="d79c33"/>
            </a:solidFill>
            <a:ln w="28440">
              <a:solidFill>
                <a:srgbClr val="d79c33"/>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0</c:f>
              <c:numCache>
                <c:formatCode>General</c:formatCode>
                <c:ptCount val="45"/>
                <c:pt idx="0">
                  <c:v>1.5333333</c:v>
                </c:pt>
                <c:pt idx="1">
                  <c:v>1.1</c:v>
                </c:pt>
                <c:pt idx="2">
                  <c:v>1.2592592</c:v>
                </c:pt>
                <c:pt idx="3">
                  <c:v>1.3333334</c:v>
                </c:pt>
                <c:pt idx="4">
                  <c:v>1.2</c:v>
                </c:pt>
                <c:pt idx="5">
                  <c:v>1.2857143</c:v>
                </c:pt>
                <c:pt idx="6">
                  <c:v>1.1534392</c:v>
                </c:pt>
                <c:pt idx="7">
                  <c:v>1.0277778</c:v>
                </c:pt>
                <c:pt idx="8">
                  <c:v>1.1295336</c:v>
                </c:pt>
                <c:pt idx="9">
                  <c:v>1.2535886</c:v>
                </c:pt>
                <c:pt idx="10">
                  <c:v>1.1646091</c:v>
                </c:pt>
                <c:pt idx="11">
                  <c:v>1.3133802</c:v>
                </c:pt>
                <c:pt idx="12">
                  <c:v>1.2288135</c:v>
                </c:pt>
                <c:pt idx="13">
                  <c:v>1.296588</c:v>
                </c:pt>
                <c:pt idx="14">
                  <c:v>1.2594697</c:v>
                </c:pt>
                <c:pt idx="15">
                  <c:v>1.1790744</c:v>
                </c:pt>
                <c:pt idx="16">
                  <c:v>1.1752137</c:v>
                </c:pt>
                <c:pt idx="17">
                  <c:v>1.3136427</c:v>
                </c:pt>
                <c:pt idx="18">
                  <c:v>1.2722063</c:v>
                </c:pt>
                <c:pt idx="19">
                  <c:v>1.3315217</c:v>
                </c:pt>
                <c:pt idx="20">
                  <c:v>1.3363533</c:v>
                </c:pt>
                <c:pt idx="21">
                  <c:v>1.3136495</c:v>
                </c:pt>
                <c:pt idx="22">
                  <c:v>1.3222222</c:v>
                </c:pt>
                <c:pt idx="23">
                  <c:v>1.32206</c:v>
                </c:pt>
                <c:pt idx="24">
                  <c:v>1.3846154</c:v>
                </c:pt>
                <c:pt idx="25">
                  <c:v>1.3628169</c:v>
                </c:pt>
                <c:pt idx="26">
                  <c:v>1.3460609</c:v>
                </c:pt>
                <c:pt idx="27">
                  <c:v>1.3318682</c:v>
                </c:pt>
                <c:pt idx="28">
                  <c:v>1.3843172</c:v>
                </c:pt>
                <c:pt idx="29">
                  <c:v>1.3602282</c:v>
                </c:pt>
                <c:pt idx="30">
                  <c:v>1.4276645</c:v>
                </c:pt>
                <c:pt idx="31">
                  <c:v>1.4053899</c:v>
                </c:pt>
                <c:pt idx="32">
                  <c:v>1.4091532</c:v>
                </c:pt>
                <c:pt idx="33">
                  <c:v>1.4528627</c:v>
                </c:pt>
                <c:pt idx="34">
                  <c:v>1.4339293</c:v>
                </c:pt>
                <c:pt idx="35">
                  <c:v>1.4420019</c:v>
                </c:pt>
                <c:pt idx="36">
                  <c:v>1.44073</c:v>
                </c:pt>
                <c:pt idx="37">
                  <c:v>1.4735007</c:v>
                </c:pt>
                <c:pt idx="38">
                  <c:v>1.4253211</c:v>
                </c:pt>
                <c:pt idx="39">
                  <c:v>1.4645902</c:v>
                </c:pt>
                <c:pt idx="40">
                  <c:v>1.456634</c:v>
                </c:pt>
                <c:pt idx="41">
                  <c:v>1.4192888</c:v>
                </c:pt>
                <c:pt idx="42">
                  <c:v>1.4342088</c:v>
                </c:pt>
                <c:pt idx="43">
                  <c:v>1.3759733</c:v>
                </c:pt>
                <c:pt idx="44">
                  <c:v>1.4216338</c:v>
                </c:pt>
              </c:numCache>
            </c:numRef>
          </c:val>
        </c:ser>
        <c:ser>
          <c:idx val="1"/>
          <c:order val="1"/>
          <c:tx>
            <c:strRef>
              <c:f>label 2</c:f>
              <c:strCache>
                <c:ptCount val="1"/>
                <c:pt idx="0">
                  <c:v>Tier 1</c:v>
                </c:pt>
              </c:strCache>
            </c:strRef>
          </c:tx>
          <c:spPr>
            <a:solidFill>
              <a:srgbClr val="88aa3d"/>
            </a:solidFill>
            <a:ln w="28440">
              <a:solidFill>
                <a:srgbClr val="88aa3d"/>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1</c:f>
              <c:numCache>
                <c:formatCode>General</c:formatCode>
                <c:ptCount val="45"/>
                <c:pt idx="0">
                  <c:v>1.5333333</c:v>
                </c:pt>
                <c:pt idx="1">
                  <c:v>1.1</c:v>
                </c:pt>
                <c:pt idx="2">
                  <c:v>1.2592592</c:v>
                </c:pt>
                <c:pt idx="3">
                  <c:v>1.3333334</c:v>
                </c:pt>
                <c:pt idx="4">
                  <c:v>1.2</c:v>
                </c:pt>
                <c:pt idx="5">
                  <c:v>1.3114754</c:v>
                </c:pt>
                <c:pt idx="6">
                  <c:v>1.1271676</c:v>
                </c:pt>
                <c:pt idx="7">
                  <c:v>1.0147059</c:v>
                </c:pt>
                <c:pt idx="8">
                  <c:v>1.0971428</c:v>
                </c:pt>
                <c:pt idx="9">
                  <c:v>1.2634408</c:v>
                </c:pt>
                <c:pt idx="10">
                  <c:v>1.0935252</c:v>
                </c:pt>
                <c:pt idx="11">
                  <c:v>1.3039216</c:v>
                </c:pt>
                <c:pt idx="12">
                  <c:v>1.1753247</c:v>
                </c:pt>
                <c:pt idx="13">
                  <c:v>1.2769953</c:v>
                </c:pt>
                <c:pt idx="14">
                  <c:v>1.2250923</c:v>
                </c:pt>
                <c:pt idx="15">
                  <c:v>1.13486</c:v>
                </c:pt>
                <c:pt idx="16">
                  <c:v>1.1565657</c:v>
                </c:pt>
                <c:pt idx="17">
                  <c:v>1.2412935</c:v>
                </c:pt>
                <c:pt idx="18">
                  <c:v>1.2531645</c:v>
                </c:pt>
                <c:pt idx="19">
                  <c:v>1.2227378</c:v>
                </c:pt>
                <c:pt idx="20">
                  <c:v>1.2711443</c:v>
                </c:pt>
                <c:pt idx="21">
                  <c:v>1.3950617</c:v>
                </c:pt>
                <c:pt idx="22">
                  <c:v>1.2415254</c:v>
                </c:pt>
                <c:pt idx="23">
                  <c:v>1.3080261</c:v>
                </c:pt>
                <c:pt idx="24">
                  <c:v>1.3378608</c:v>
                </c:pt>
                <c:pt idx="25">
                  <c:v>1.3412162</c:v>
                </c:pt>
                <c:pt idx="26">
                  <c:v>1.2606708</c:v>
                </c:pt>
                <c:pt idx="27">
                  <c:v>1.3510972</c:v>
                </c:pt>
                <c:pt idx="28">
                  <c:v>1.3950617</c:v>
                </c:pt>
                <c:pt idx="29">
                  <c:v>1.3694445</c:v>
                </c:pt>
                <c:pt idx="30">
                  <c:v>1.3577024</c:v>
                </c:pt>
                <c:pt idx="31">
                  <c:v>1.4111842</c:v>
                </c:pt>
                <c:pt idx="32">
                  <c:v>1.3873045</c:v>
                </c:pt>
                <c:pt idx="33">
                  <c:v>1.4390638</c:v>
                </c:pt>
                <c:pt idx="34">
                  <c:v>1.436468</c:v>
                </c:pt>
                <c:pt idx="35">
                  <c:v>1.4345238</c:v>
                </c:pt>
                <c:pt idx="36">
                  <c:v>1.3801653</c:v>
                </c:pt>
                <c:pt idx="37">
                  <c:v>1.3787558</c:v>
                </c:pt>
                <c:pt idx="38">
                  <c:v>1.428313</c:v>
                </c:pt>
                <c:pt idx="39">
                  <c:v>1.4081167</c:v>
                </c:pt>
                <c:pt idx="40">
                  <c:v>1.324863</c:v>
                </c:pt>
                <c:pt idx="41">
                  <c:v>1.3101487</c:v>
                </c:pt>
                <c:pt idx="42">
                  <c:v>1.2901889</c:v>
                </c:pt>
                <c:pt idx="43">
                  <c:v>1.2454756</c:v>
                </c:pt>
                <c:pt idx="44">
                  <c:v>1.2770728</c:v>
                </c:pt>
              </c:numCache>
            </c:numRef>
          </c:val>
        </c:ser>
        <c:ser>
          <c:idx val="2"/>
          <c:order val="2"/>
          <c:tx>
            <c:strRef>
              <c:f>label 3</c:f>
              <c:strCache>
                <c:ptCount val="1"/>
                <c:pt idx="0">
                  <c:v>Tier 2</c:v>
                </c:pt>
              </c:strCache>
            </c:strRef>
          </c:tx>
          <c:spPr>
            <a:solidFill>
              <a:srgbClr val="53a5b3"/>
            </a:solidFill>
            <a:ln w="28440">
              <a:solidFill>
                <a:srgbClr val="53a5b3"/>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2</c:f>
              <c:numCache>
                <c:formatCode>General</c:formatCode>
                <c:ptCount val="45"/>
                <c:pt idx="0">
                  <c:v>1.1458334</c:v>
                </c:pt>
                <c:pt idx="1">
                  <c:v>0</c:v>
                </c:pt>
                <c:pt idx="2">
                  <c:v>1.2134831</c:v>
                </c:pt>
                <c:pt idx="3">
                  <c:v>0</c:v>
                </c:pt>
                <c:pt idx="4">
                  <c:v>1.1157895</c:v>
                </c:pt>
                <c:pt idx="5">
                  <c:v>1.031746</c:v>
                </c:pt>
                <c:pt idx="6">
                  <c:v>1.0434783</c:v>
                </c:pt>
                <c:pt idx="7">
                  <c:v>1.0762712</c:v>
                </c:pt>
                <c:pt idx="8">
                  <c:v>1.1066667</c:v>
                </c:pt>
                <c:pt idx="9">
                  <c:v>1.0438144</c:v>
                </c:pt>
                <c:pt idx="10">
                  <c:v>1.0653154</c:v>
                </c:pt>
                <c:pt idx="11">
                  <c:v>1.0594714</c:v>
                </c:pt>
                <c:pt idx="12">
                  <c:v>1.1578171</c:v>
                </c:pt>
                <c:pt idx="13">
                  <c:v>1.0748299</c:v>
                </c:pt>
                <c:pt idx="14">
                  <c:v>1.1320182</c:v>
                </c:pt>
                <c:pt idx="15">
                  <c:v>1.1224105</c:v>
                </c:pt>
                <c:pt idx="16">
                  <c:v>1.1406883</c:v>
                </c:pt>
                <c:pt idx="17">
                  <c:v>1.1346154</c:v>
                </c:pt>
                <c:pt idx="18">
                  <c:v>1.1932007</c:v>
                </c:pt>
                <c:pt idx="19">
                  <c:v>1.1880805</c:v>
                </c:pt>
                <c:pt idx="20">
                  <c:v>1.1863573</c:v>
                </c:pt>
                <c:pt idx="21">
                  <c:v>1.1770245</c:v>
                </c:pt>
                <c:pt idx="22">
                  <c:v>1.1512936</c:v>
                </c:pt>
                <c:pt idx="23">
                  <c:v>1.2283169</c:v>
                </c:pt>
                <c:pt idx="24">
                  <c:v>1.2179254</c:v>
                </c:pt>
                <c:pt idx="25">
                  <c:v>1.2480916</c:v>
                </c:pt>
                <c:pt idx="26">
                  <c:v>1.1883891</c:v>
                </c:pt>
                <c:pt idx="27">
                  <c:v>1.2593714</c:v>
                </c:pt>
                <c:pt idx="28">
                  <c:v>1.3066514</c:v>
                </c:pt>
                <c:pt idx="29">
                  <c:v>1.2787234</c:v>
                </c:pt>
                <c:pt idx="30">
                  <c:v>1.2653856</c:v>
                </c:pt>
                <c:pt idx="31">
                  <c:v>1.2610711</c:v>
                </c:pt>
                <c:pt idx="32">
                  <c:v>1.303314</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3"/>
          <c:order val="3"/>
          <c:tx>
            <c:strRef>
              <c:f>label 4</c:f>
              <c:strCache>
                <c:ptCount val="1"/>
                <c:pt idx="0">
                  <c:v>Tier 3</c:v>
                </c:pt>
              </c:strCache>
            </c:strRef>
          </c:tx>
          <c:spPr>
            <a:solidFill>
              <a:srgbClr val="857ccf"/>
            </a:solidFill>
            <a:ln w="28440">
              <a:solidFill>
                <a:srgbClr val="857ccf"/>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3</c:f>
              <c:numCache>
                <c:formatCode>General</c:formatCode>
                <c:ptCount val="45"/>
                <c:pt idx="0">
                  <c:v>1</c:v>
                </c:pt>
                <c:pt idx="1">
                  <c:v>1</c:v>
                </c:pt>
                <c:pt idx="2">
                  <c:v>0</c:v>
                </c:pt>
                <c:pt idx="3">
                  <c:v>1.02</c:v>
                </c:pt>
                <c:pt idx="4">
                  <c:v>1.025</c:v>
                </c:pt>
                <c:pt idx="5">
                  <c:v>1</c:v>
                </c:pt>
                <c:pt idx="6">
                  <c:v>0</c:v>
                </c:pt>
                <c:pt idx="7">
                  <c:v>1</c:v>
                </c:pt>
                <c:pt idx="8">
                  <c:v>1.0754716</c:v>
                </c:pt>
                <c:pt idx="9">
                  <c:v>1</c:v>
                </c:pt>
                <c:pt idx="10">
                  <c:v>1.0472972</c:v>
                </c:pt>
                <c:pt idx="11">
                  <c:v>1.0884956</c:v>
                </c:pt>
                <c:pt idx="12">
                  <c:v>1.0552764</c:v>
                </c:pt>
                <c:pt idx="13">
                  <c:v>1.1560975</c:v>
                </c:pt>
                <c:pt idx="14">
                  <c:v>1.097973</c:v>
                </c:pt>
                <c:pt idx="15">
                  <c:v>1.0607735</c:v>
                </c:pt>
                <c:pt idx="16">
                  <c:v>1.09375</c:v>
                </c:pt>
                <c:pt idx="17">
                  <c:v>1.1442623</c:v>
                </c:pt>
                <c:pt idx="18">
                  <c:v>1.1097046</c:v>
                </c:pt>
                <c:pt idx="19">
                  <c:v>1.1475694</c:v>
                </c:pt>
                <c:pt idx="20">
                  <c:v>1.1167883</c:v>
                </c:pt>
                <c:pt idx="21">
                  <c:v>1.1203539</c:v>
                </c:pt>
                <c:pt idx="22">
                  <c:v>1.1584158</c:v>
                </c:pt>
                <c:pt idx="23">
                  <c:v>1.1191336</c:v>
                </c:pt>
                <c:pt idx="24">
                  <c:v>1.1129848</c:v>
                </c:pt>
                <c:pt idx="25">
                  <c:v>1.1862285</c:v>
                </c:pt>
                <c:pt idx="26">
                  <c:v>1.1181989</c:v>
                </c:pt>
                <c:pt idx="27">
                  <c:v>1.1121674</c:v>
                </c:pt>
                <c:pt idx="28">
                  <c:v>1.093178</c:v>
                </c:pt>
                <c:pt idx="29">
                  <c:v>1.1242362</c:v>
                </c:pt>
                <c:pt idx="30">
                  <c:v>1.1536843</c:v>
                </c:pt>
                <c:pt idx="31">
                  <c:v>1.1225681</c:v>
                </c:pt>
                <c:pt idx="32">
                  <c:v>1.1642157</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4"/>
          <c:order val="4"/>
          <c:tx>
            <c:strRef>
              <c:f>label 5</c:f>
              <c:strCache>
                <c:ptCount val="1"/>
                <c:pt idx="0">
                  <c:v>Tier 4</c:v>
                </c:pt>
              </c:strCache>
            </c:strRef>
          </c:tx>
          <c:spPr>
            <a:solidFill>
              <a:srgbClr val="942f30"/>
            </a:solidFill>
            <a:ln w="28440">
              <a:solidFill>
                <a:srgbClr val="942f30"/>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4</c:f>
              <c:numCache>
                <c:formatCode>General</c:formatCode>
                <c:ptCount val="45"/>
                <c:pt idx="0">
                  <c:v>1.0238096</c:v>
                </c:pt>
                <c:pt idx="1">
                  <c:v>1.0208334</c:v>
                </c:pt>
                <c:pt idx="2">
                  <c:v>1.009901</c:v>
                </c:pt>
                <c:pt idx="3">
                  <c:v>1.125</c:v>
                </c:pt>
                <c:pt idx="4">
                  <c:v>0</c:v>
                </c:pt>
                <c:pt idx="5">
                  <c:v>1.0972222</c:v>
                </c:pt>
                <c:pt idx="6">
                  <c:v>1.0543479</c:v>
                </c:pt>
                <c:pt idx="7">
                  <c:v>1.1666666</c:v>
                </c:pt>
                <c:pt idx="8">
                  <c:v>1.0785124</c:v>
                </c:pt>
                <c:pt idx="9">
                  <c:v>1.0608366</c:v>
                </c:pt>
                <c:pt idx="10">
                  <c:v>1.0372671</c:v>
                </c:pt>
                <c:pt idx="11">
                  <c:v>1.1551155</c:v>
                </c:pt>
                <c:pt idx="12">
                  <c:v>1.0712074</c:v>
                </c:pt>
                <c:pt idx="13">
                  <c:v>1.1218487</c:v>
                </c:pt>
                <c:pt idx="14">
                  <c:v>1.170581</c:v>
                </c:pt>
                <c:pt idx="15">
                  <c:v>1.1654847</c:v>
                </c:pt>
                <c:pt idx="16">
                  <c:v>1.1066823</c:v>
                </c:pt>
                <c:pt idx="17">
                  <c:v>1.1034483</c:v>
                </c:pt>
                <c:pt idx="18">
                  <c:v>1.1030445</c:v>
                </c:pt>
                <c:pt idx="19">
                  <c:v>1.0881764</c:v>
                </c:pt>
                <c:pt idx="20">
                  <c:v>1.1175799</c:v>
                </c:pt>
                <c:pt idx="21">
                  <c:v>1.0865225</c:v>
                </c:pt>
                <c:pt idx="22">
                  <c:v>1.0967184</c:v>
                </c:pt>
                <c:pt idx="23">
                  <c:v>1.1099554</c:v>
                </c:pt>
                <c:pt idx="24">
                  <c:v>1.0861678</c:v>
                </c:pt>
                <c:pt idx="25">
                  <c:v>1.1388888</c:v>
                </c:pt>
                <c:pt idx="26">
                  <c:v>1.0980148</c:v>
                </c:pt>
                <c:pt idx="27">
                  <c:v>1.1192368</c:v>
                </c:pt>
                <c:pt idx="28">
                  <c:v>NaN</c:v>
                </c:pt>
                <c:pt idx="29">
                  <c:v>NaN</c:v>
                </c:pt>
                <c:pt idx="30">
                  <c:v>NaN</c:v>
                </c:pt>
                <c:pt idx="31">
                  <c:v>NaN</c:v>
                </c:pt>
                <c:pt idx="32">
                  <c:v>NaN</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marker val="0"/>
        <c:axId val="92206645"/>
        <c:axId val="71833950"/>
      </c:lineChart>
      <c:catAx>
        <c:axId val="92206645"/>
        <c:scaling>
          <c:orientation val="minMax"/>
        </c:scaling>
        <c:title>
          <c:layout/>
          <c:tx>
            <c:rich>
              <a:bodyPr/>
              <a:lstStyle/>
              <a:p>
                <a:pPr>
                  <a:defRPr/>
                </a:pPr>
                <a:r>
                  <a:rPr b="1" sz="1000">
                    <a:solidFill>
                      <a:srgbClr val="000000"/>
                    </a:solidFill>
                  </a:rPr>
                  <a:t>Years</a:t>
                </a:r>
              </a:p>
            </c:rich>
          </c:tx>
        </c:title>
        <c:axPos val="b"/>
        <c:majorTickMark val="out"/>
        <c:minorTickMark val="none"/>
        <c:tickLblPos val="nextTo"/>
        <c:crossAx val="71833950"/>
        <c:crossesAt val="0"/>
        <c:lblAlgn val="ctr"/>
        <c:auto val="1"/>
        <c:lblOffset val="100"/>
        <c:spPr>
          <a:ln w="9360">
            <a:solidFill>
              <a:srgbClr val="878787"/>
            </a:solidFill>
            <a:round/>
          </a:ln>
        </c:spPr>
      </c:catAx>
      <c:valAx>
        <c:axId val="71833950"/>
        <c:scaling>
          <c:orientation val="minMax"/>
        </c:scaling>
        <c:title>
          <c:layout/>
          <c:tx>
            <c:rich>
              <a:bodyPr/>
              <a:lstStyle/>
              <a:p>
                <a:pPr>
                  <a:defRPr/>
                </a:pPr>
                <a:r>
                  <a:rPr b="1" sz="1000">
                    <a:solidFill>
                      <a:srgbClr val="000000"/>
                    </a:solidFill>
                  </a:rPr>
                  <a:t>Number of Papers</a:t>
                </a:r>
              </a:p>
            </c:rich>
          </c:tx>
        </c:title>
        <c:axPos val="l"/>
        <c:majorGridlines>
          <c:spPr>
            <a:ln w="9360">
              <a:solidFill>
                <a:srgbClr val="878787"/>
              </a:solidFill>
              <a:round/>
            </a:ln>
          </c:spPr>
        </c:majorGridlines>
        <c:majorTickMark val="out"/>
        <c:minorTickMark val="none"/>
        <c:tickLblPos val="nextTo"/>
        <c:crossAx val="92206645"/>
        <c:crossesAt val="0"/>
        <c:spPr>
          <a:ln w="9360">
            <a:solidFill>
              <a:srgbClr val="878787"/>
            </a:solidFill>
            <a:round/>
          </a:ln>
        </c:spPr>
      </c:valAx>
      <c:spPr>
        <a:solidFill>
          <a:srgbClr val="ffffff"/>
        </a:solidFill>
      </c:spPr>
    </c:plotArea>
    <c:legend>
      <c:legendPos val="r"/>
      <c:spPr/>
    </c:legend>
    <c:plotVisOnly val="1"/>
  </c:chart>
  <c:spPr/>
</c:chartSpace>
</file>

<file path=ppt/charts/chart3.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sz="1400">
                <a:solidFill>
                  <a:srgbClr val="000000"/>
                </a:solidFill>
              </a:rPr>
              <a:t>Average number of collaborators per author over the years Total and Tier wise</a:t>
            </a:r>
          </a:p>
        </c:rich>
      </c:tx>
    </c:title>
    <c:plotArea>
      <c:layout/>
      <c:lineChart>
        <c:grouping val="standard"/>
        <c:ser>
          <c:idx val="0"/>
          <c:order val="0"/>
          <c:tx>
            <c:strRef>
              <c:f>label 1</c:f>
              <c:strCache>
                <c:ptCount val="1"/>
                <c:pt idx="0">
                  <c:v>All</c:v>
                </c:pt>
              </c:strCache>
            </c:strRef>
          </c:tx>
          <c:spPr>
            <a:solidFill>
              <a:srgbClr val="88aa3d"/>
            </a:solidFill>
            <a:ln w="28440">
              <a:solidFill>
                <a:srgbClr val="88aa3d"/>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0</c:f>
              <c:numCache>
                <c:formatCode>General</c:formatCode>
                <c:ptCount val="45"/>
                <c:pt idx="0">
                  <c:v>0.17391305</c:v>
                </c:pt>
                <c:pt idx="1">
                  <c:v>0.54545456</c:v>
                </c:pt>
                <c:pt idx="2">
                  <c:v>0.29411766</c:v>
                </c:pt>
                <c:pt idx="3">
                  <c:v>1.1363636</c:v>
                </c:pt>
                <c:pt idx="4">
                  <c:v>0.16666667</c:v>
                </c:pt>
                <c:pt idx="5">
                  <c:v>0.777777800000001</c:v>
                </c:pt>
                <c:pt idx="6">
                  <c:v>1.1743119</c:v>
                </c:pt>
                <c:pt idx="7">
                  <c:v>1.3153154</c:v>
                </c:pt>
                <c:pt idx="8">
                  <c:v>1.4954128</c:v>
                </c:pt>
                <c:pt idx="9">
                  <c:v>1.1908396</c:v>
                </c:pt>
                <c:pt idx="10">
                  <c:v>2.09894</c:v>
                </c:pt>
                <c:pt idx="11">
                  <c:v>1.5335121</c:v>
                </c:pt>
                <c:pt idx="12">
                  <c:v>1.029885</c:v>
                </c:pt>
                <c:pt idx="13">
                  <c:v>1.6923077</c:v>
                </c:pt>
                <c:pt idx="14">
                  <c:v>1.7082707</c:v>
                </c:pt>
                <c:pt idx="15">
                  <c:v>2.9522185</c:v>
                </c:pt>
                <c:pt idx="16">
                  <c:v>1.9163636</c:v>
                </c:pt>
                <c:pt idx="17">
                  <c:v>2.1970022</c:v>
                </c:pt>
                <c:pt idx="18">
                  <c:v>1.7837838</c:v>
                </c:pt>
                <c:pt idx="19">
                  <c:v>2.0865307</c:v>
                </c:pt>
                <c:pt idx="20">
                  <c:v>1.9779661</c:v>
                </c:pt>
                <c:pt idx="21">
                  <c:v>1.9395726</c:v>
                </c:pt>
                <c:pt idx="22">
                  <c:v>1.6845508</c:v>
                </c:pt>
                <c:pt idx="23">
                  <c:v>1.8872093</c:v>
                </c:pt>
                <c:pt idx="24">
                  <c:v>1.9656085</c:v>
                </c:pt>
                <c:pt idx="25">
                  <c:v>2.5084746</c:v>
                </c:pt>
                <c:pt idx="26">
                  <c:v>2.2369838</c:v>
                </c:pt>
                <c:pt idx="27">
                  <c:v>2.3622112</c:v>
                </c:pt>
                <c:pt idx="28">
                  <c:v>2.4158108</c:v>
                </c:pt>
                <c:pt idx="29">
                  <c:v>2.4032354</c:v>
                </c:pt>
                <c:pt idx="30">
                  <c:v>2.490522</c:v>
                </c:pt>
                <c:pt idx="31">
                  <c:v>2.4018767</c:v>
                </c:pt>
                <c:pt idx="32">
                  <c:v>2.463244</c:v>
                </c:pt>
                <c:pt idx="33">
                  <c:v>2.599966</c:v>
                </c:pt>
                <c:pt idx="34">
                  <c:v>2.694343</c:v>
                </c:pt>
                <c:pt idx="35">
                  <c:v>2.763577</c:v>
                </c:pt>
                <c:pt idx="36">
                  <c:v>2.8496175</c:v>
                </c:pt>
                <c:pt idx="37">
                  <c:v>2.6204448</c:v>
                </c:pt>
                <c:pt idx="38">
                  <c:v>2.8344011</c:v>
                </c:pt>
                <c:pt idx="39">
                  <c:v>2.853817</c:v>
                </c:pt>
                <c:pt idx="40">
                  <c:v>2.909566</c:v>
                </c:pt>
                <c:pt idx="41">
                  <c:v>3.0385647</c:v>
                </c:pt>
                <c:pt idx="42">
                  <c:v>2.9349322</c:v>
                </c:pt>
                <c:pt idx="43">
                  <c:v>3.1488369</c:v>
                </c:pt>
                <c:pt idx="44">
                  <c:v>3.3665748</c:v>
                </c:pt>
              </c:numCache>
            </c:numRef>
          </c:val>
        </c:ser>
        <c:ser>
          <c:idx val="1"/>
          <c:order val="1"/>
          <c:tx>
            <c:strRef>
              <c:f>label 2</c:f>
              <c:strCache>
                <c:ptCount val="1"/>
                <c:pt idx="0">
                  <c:v>Tier 1</c:v>
                </c:pt>
              </c:strCache>
            </c:strRef>
          </c:tx>
          <c:spPr>
            <a:solidFill>
              <a:srgbClr val="53a5b3"/>
            </a:solidFill>
            <a:ln w="28440">
              <a:solidFill>
                <a:srgbClr val="53a5b3"/>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1</c:f>
              <c:numCache>
                <c:formatCode>General</c:formatCode>
                <c:ptCount val="45"/>
                <c:pt idx="0">
                  <c:v>0.17391305</c:v>
                </c:pt>
                <c:pt idx="1">
                  <c:v>0.54545456</c:v>
                </c:pt>
                <c:pt idx="2">
                  <c:v>0.29411766</c:v>
                </c:pt>
                <c:pt idx="3">
                  <c:v>1.1363636</c:v>
                </c:pt>
                <c:pt idx="4">
                  <c:v>0.16666667</c:v>
                </c:pt>
                <c:pt idx="5">
                  <c:v>0.725</c:v>
                </c:pt>
                <c:pt idx="6">
                  <c:v>1.2717949</c:v>
                </c:pt>
                <c:pt idx="7">
                  <c:v>0.8695652</c:v>
                </c:pt>
                <c:pt idx="8">
                  <c:v>1.5416666</c:v>
                </c:pt>
                <c:pt idx="9">
                  <c:v>1.2340425</c:v>
                </c:pt>
                <c:pt idx="10">
                  <c:v>2.9736843</c:v>
                </c:pt>
                <c:pt idx="11">
                  <c:v>1.7368422</c:v>
                </c:pt>
                <c:pt idx="12">
                  <c:v>0.9392265</c:v>
                </c:pt>
                <c:pt idx="13">
                  <c:v>1.4191177</c:v>
                </c:pt>
                <c:pt idx="14">
                  <c:v>1.6385542</c:v>
                </c:pt>
                <c:pt idx="15">
                  <c:v>2.192825</c:v>
                </c:pt>
                <c:pt idx="16">
                  <c:v>1.4061135</c:v>
                </c:pt>
                <c:pt idx="17">
                  <c:v>2.288577</c:v>
                </c:pt>
                <c:pt idx="18">
                  <c:v>1.5838383</c:v>
                </c:pt>
                <c:pt idx="19">
                  <c:v>1.9582542</c:v>
                </c:pt>
                <c:pt idx="20">
                  <c:v>1.8630137</c:v>
                </c:pt>
                <c:pt idx="21">
                  <c:v>1.8761061</c:v>
                </c:pt>
                <c:pt idx="22">
                  <c:v>1.7542663</c:v>
                </c:pt>
                <c:pt idx="23">
                  <c:v>1.7545606</c:v>
                </c:pt>
                <c:pt idx="24">
                  <c:v>2.2081218</c:v>
                </c:pt>
                <c:pt idx="25">
                  <c:v>3.2745593</c:v>
                </c:pt>
                <c:pt idx="26">
                  <c:v>2.43289</c:v>
                </c:pt>
                <c:pt idx="27">
                  <c:v>2.9071925</c:v>
                </c:pt>
                <c:pt idx="28">
                  <c:v>3.2920353</c:v>
                </c:pt>
                <c:pt idx="29">
                  <c:v>3.0385396</c:v>
                </c:pt>
                <c:pt idx="30">
                  <c:v>3.4365385</c:v>
                </c:pt>
                <c:pt idx="31">
                  <c:v>3.006993</c:v>
                </c:pt>
                <c:pt idx="32">
                  <c:v>3.0331564</c:v>
                </c:pt>
                <c:pt idx="33">
                  <c:v>3.2540662</c:v>
                </c:pt>
                <c:pt idx="34">
                  <c:v>3.2573714</c:v>
                </c:pt>
                <c:pt idx="35">
                  <c:v>3.1304748</c:v>
                </c:pt>
                <c:pt idx="36">
                  <c:v>3.3807678</c:v>
                </c:pt>
                <c:pt idx="37">
                  <c:v>2.830571</c:v>
                </c:pt>
                <c:pt idx="38">
                  <c:v>3.0557315</c:v>
                </c:pt>
                <c:pt idx="39">
                  <c:v>3.3432643</c:v>
                </c:pt>
                <c:pt idx="40">
                  <c:v>3.282437</c:v>
                </c:pt>
                <c:pt idx="41">
                  <c:v>3.3916528</c:v>
                </c:pt>
                <c:pt idx="42">
                  <c:v>3.4116387</c:v>
                </c:pt>
                <c:pt idx="43">
                  <c:v>3.6609538</c:v>
                </c:pt>
                <c:pt idx="44">
                  <c:v>3.6303413</c:v>
                </c:pt>
              </c:numCache>
            </c:numRef>
          </c:val>
        </c:ser>
        <c:ser>
          <c:idx val="2"/>
          <c:order val="2"/>
          <c:tx>
            <c:strRef>
              <c:f>label 3</c:f>
              <c:strCache>
                <c:ptCount val="1"/>
                <c:pt idx="0">
                  <c:v>Tier 2</c:v>
                </c:pt>
              </c:strCache>
            </c:strRef>
          </c:tx>
          <c:spPr>
            <a:solidFill>
              <a:srgbClr val="857ccf"/>
            </a:solidFill>
            <a:ln w="28440">
              <a:solidFill>
                <a:srgbClr val="857ccf"/>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2</c:f>
              <c:numCache>
                <c:formatCode>General</c:formatCode>
                <c:ptCount val="45"/>
                <c:pt idx="0">
                  <c:v>1.0545454</c:v>
                </c:pt>
                <c:pt idx="1">
                  <c:v>0</c:v>
                </c:pt>
                <c:pt idx="2">
                  <c:v>2.0185184</c:v>
                </c:pt>
                <c:pt idx="3">
                  <c:v>0</c:v>
                </c:pt>
                <c:pt idx="4">
                  <c:v>1.6792452</c:v>
                </c:pt>
                <c:pt idx="5">
                  <c:v>2.8307693</c:v>
                </c:pt>
                <c:pt idx="6">
                  <c:v>0.16666667</c:v>
                </c:pt>
                <c:pt idx="7">
                  <c:v>1.984252</c:v>
                </c:pt>
                <c:pt idx="8">
                  <c:v>2.1144578</c:v>
                </c:pt>
                <c:pt idx="9">
                  <c:v>1.6296296</c:v>
                </c:pt>
                <c:pt idx="10">
                  <c:v>1.7885835</c:v>
                </c:pt>
                <c:pt idx="11">
                  <c:v>1.7297298</c:v>
                </c:pt>
                <c:pt idx="12">
                  <c:v>1.9057325</c:v>
                </c:pt>
                <c:pt idx="13">
                  <c:v>2.3955696</c:v>
                </c:pt>
                <c:pt idx="14">
                  <c:v>2.1179624</c:v>
                </c:pt>
                <c:pt idx="15">
                  <c:v>2.1308725</c:v>
                </c:pt>
                <c:pt idx="16">
                  <c:v>2.094055</c:v>
                </c:pt>
                <c:pt idx="17">
                  <c:v>2.007533</c:v>
                </c:pt>
                <c:pt idx="18">
                  <c:v>2.1250868</c:v>
                </c:pt>
                <c:pt idx="19">
                  <c:v>2.2644951</c:v>
                </c:pt>
                <c:pt idx="20">
                  <c:v>2.2133965</c:v>
                </c:pt>
                <c:pt idx="21">
                  <c:v>2.4949334</c:v>
                </c:pt>
                <c:pt idx="22">
                  <c:v>2.688813</c:v>
                </c:pt>
                <c:pt idx="23">
                  <c:v>2.7335877</c:v>
                </c:pt>
                <c:pt idx="24">
                  <c:v>2.5760179</c:v>
                </c:pt>
                <c:pt idx="25">
                  <c:v>2.6123853</c:v>
                </c:pt>
                <c:pt idx="26">
                  <c:v>2.571983</c:v>
                </c:pt>
                <c:pt idx="27">
                  <c:v>2.5315695</c:v>
                </c:pt>
                <c:pt idx="28">
                  <c:v>2.888938</c:v>
                </c:pt>
                <c:pt idx="29">
                  <c:v>2.9545994</c:v>
                </c:pt>
                <c:pt idx="30">
                  <c:v>2.8023767</c:v>
                </c:pt>
                <c:pt idx="31">
                  <c:v>2.9869335</c:v>
                </c:pt>
                <c:pt idx="32">
                  <c:v>3.169643</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3"/>
          <c:order val="3"/>
          <c:tx>
            <c:strRef>
              <c:f>label 4</c:f>
              <c:strCache>
                <c:ptCount val="1"/>
                <c:pt idx="0">
                  <c:v>Tier 3</c:v>
                </c:pt>
              </c:strCache>
            </c:strRef>
          </c:tx>
          <c:spPr>
            <a:solidFill>
              <a:srgbClr val="942f30"/>
            </a:solidFill>
            <a:ln w="28440">
              <a:solidFill>
                <a:srgbClr val="942f30"/>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3</c:f>
              <c:numCache>
                <c:formatCode>General</c:formatCode>
                <c:ptCount val="45"/>
                <c:pt idx="0">
                  <c:v>1.3</c:v>
                </c:pt>
                <c:pt idx="1">
                  <c:v>2.2941177</c:v>
                </c:pt>
                <c:pt idx="2">
                  <c:v>0</c:v>
                </c:pt>
                <c:pt idx="3">
                  <c:v>10.862745</c:v>
                </c:pt>
                <c:pt idx="4">
                  <c:v>6.97561</c:v>
                </c:pt>
                <c:pt idx="5">
                  <c:v>1.9</c:v>
                </c:pt>
                <c:pt idx="6">
                  <c:v>0</c:v>
                </c:pt>
                <c:pt idx="7">
                  <c:v>1.2631578</c:v>
                </c:pt>
                <c:pt idx="8">
                  <c:v>2</c:v>
                </c:pt>
                <c:pt idx="9">
                  <c:v>1.548387</c:v>
                </c:pt>
                <c:pt idx="10">
                  <c:v>1.8580645</c:v>
                </c:pt>
                <c:pt idx="11">
                  <c:v>1.9674797</c:v>
                </c:pt>
                <c:pt idx="12">
                  <c:v>2.2571428</c:v>
                </c:pt>
                <c:pt idx="13">
                  <c:v>1.5021096</c:v>
                </c:pt>
                <c:pt idx="14">
                  <c:v>2.7076924</c:v>
                </c:pt>
                <c:pt idx="15">
                  <c:v>2.1458333</c:v>
                </c:pt>
                <c:pt idx="16">
                  <c:v>1.9771428</c:v>
                </c:pt>
                <c:pt idx="17">
                  <c:v>2.1318052</c:v>
                </c:pt>
                <c:pt idx="18">
                  <c:v>2.0038023</c:v>
                </c:pt>
                <c:pt idx="19">
                  <c:v>2.3721633</c:v>
                </c:pt>
                <c:pt idx="20">
                  <c:v>2.1176472</c:v>
                </c:pt>
                <c:pt idx="21">
                  <c:v>2.1516588</c:v>
                </c:pt>
                <c:pt idx="22">
                  <c:v>2.0410256</c:v>
                </c:pt>
                <c:pt idx="23">
                  <c:v>2.1451614</c:v>
                </c:pt>
                <c:pt idx="24">
                  <c:v>2.3060606</c:v>
                </c:pt>
                <c:pt idx="25">
                  <c:v>2.216359</c:v>
                </c:pt>
                <c:pt idx="26">
                  <c:v>2.285235</c:v>
                </c:pt>
                <c:pt idx="27">
                  <c:v>2.2017095</c:v>
                </c:pt>
                <c:pt idx="28">
                  <c:v>2.5540335</c:v>
                </c:pt>
                <c:pt idx="29">
                  <c:v>2.3913043</c:v>
                </c:pt>
                <c:pt idx="30">
                  <c:v>2.4927008</c:v>
                </c:pt>
                <c:pt idx="31">
                  <c:v>2.4263432</c:v>
                </c:pt>
                <c:pt idx="32">
                  <c:v>2.9642105</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4"/>
          <c:order val="4"/>
          <c:tx>
            <c:strRef>
              <c:f>label 5</c:f>
              <c:strCache>
                <c:ptCount val="1"/>
                <c:pt idx="0">
                  <c:v>Tier 4</c:v>
                </c:pt>
              </c:strCache>
            </c:strRef>
          </c:tx>
          <c:spPr>
            <a:solidFill>
              <a:srgbClr val="357eb8"/>
            </a:solidFill>
            <a:ln w="28440">
              <a:solidFill>
                <a:srgbClr val="357eb8"/>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4</c:f>
              <c:numCache>
                <c:formatCode>General</c:formatCode>
                <c:ptCount val="45"/>
                <c:pt idx="0">
                  <c:v>2.4186046</c:v>
                </c:pt>
                <c:pt idx="1">
                  <c:v>1.2653061</c:v>
                </c:pt>
                <c:pt idx="2">
                  <c:v>3.5882354</c:v>
                </c:pt>
                <c:pt idx="3">
                  <c:v>1.633987</c:v>
                </c:pt>
                <c:pt idx="4">
                  <c:v>0</c:v>
                </c:pt>
                <c:pt idx="5">
                  <c:v>1.1392405</c:v>
                </c:pt>
                <c:pt idx="6">
                  <c:v>1.6597939</c:v>
                </c:pt>
                <c:pt idx="7">
                  <c:v>2.2142856</c:v>
                </c:pt>
                <c:pt idx="8">
                  <c:v>1.4942529</c:v>
                </c:pt>
                <c:pt idx="9">
                  <c:v>1.9354838</c:v>
                </c:pt>
                <c:pt idx="10">
                  <c:v>1.7245508</c:v>
                </c:pt>
                <c:pt idx="11">
                  <c:v>1.8742857</c:v>
                </c:pt>
                <c:pt idx="12">
                  <c:v>2.0635839</c:v>
                </c:pt>
                <c:pt idx="13">
                  <c:v>2.2696629</c:v>
                </c:pt>
                <c:pt idx="14">
                  <c:v>1.8986273</c:v>
                </c:pt>
                <c:pt idx="15">
                  <c:v>2.2150102</c:v>
                </c:pt>
                <c:pt idx="16">
                  <c:v>2.2394068</c:v>
                </c:pt>
                <c:pt idx="17">
                  <c:v>2.2455356</c:v>
                </c:pt>
                <c:pt idx="18">
                  <c:v>2.3248408</c:v>
                </c:pt>
                <c:pt idx="19">
                  <c:v>2.3941069</c:v>
                </c:pt>
                <c:pt idx="20">
                  <c:v>2.4412665</c:v>
                </c:pt>
                <c:pt idx="21">
                  <c:v>2.361409</c:v>
                </c:pt>
                <c:pt idx="22">
                  <c:v>2.3622048</c:v>
                </c:pt>
                <c:pt idx="23">
                  <c:v>2.717537</c:v>
                </c:pt>
                <c:pt idx="24">
                  <c:v>2.1294363</c:v>
                </c:pt>
                <c:pt idx="25">
                  <c:v>2.8550932</c:v>
                </c:pt>
                <c:pt idx="26">
                  <c:v>2.5514123</c:v>
                </c:pt>
                <c:pt idx="27">
                  <c:v>2.4375</c:v>
                </c:pt>
                <c:pt idx="28">
                  <c:v>NaN</c:v>
                </c:pt>
                <c:pt idx="29">
                  <c:v>NaN</c:v>
                </c:pt>
                <c:pt idx="30">
                  <c:v>NaN</c:v>
                </c:pt>
                <c:pt idx="31">
                  <c:v>NaN</c:v>
                </c:pt>
                <c:pt idx="32">
                  <c:v>NaN</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marker val="0"/>
        <c:axId val="35965750"/>
        <c:axId val="66815103"/>
      </c:lineChart>
      <c:catAx>
        <c:axId val="35965750"/>
        <c:scaling>
          <c:orientation val="minMax"/>
        </c:scaling>
        <c:title>
          <c:layout/>
          <c:tx>
            <c:rich>
              <a:bodyPr/>
              <a:lstStyle/>
              <a:p>
                <a:pPr>
                  <a:defRPr/>
                </a:pPr>
                <a:r>
                  <a:rPr b="1" sz="1000">
                    <a:solidFill>
                      <a:srgbClr val="000000"/>
                    </a:solidFill>
                  </a:rPr>
                  <a:t>Years</a:t>
                </a:r>
              </a:p>
            </c:rich>
          </c:tx>
        </c:title>
        <c:axPos val="b"/>
        <c:majorTickMark val="out"/>
        <c:minorTickMark val="none"/>
        <c:tickLblPos val="nextTo"/>
        <c:crossAx val="66815103"/>
        <c:crossesAt val="0"/>
        <c:lblAlgn val="ctr"/>
        <c:auto val="1"/>
        <c:lblOffset val="100"/>
        <c:spPr>
          <a:ln w="9360">
            <a:solidFill>
              <a:srgbClr val="878787"/>
            </a:solidFill>
            <a:round/>
          </a:ln>
        </c:spPr>
      </c:catAx>
      <c:valAx>
        <c:axId val="66815103"/>
        <c:scaling>
          <c:orientation val="minMax"/>
        </c:scaling>
        <c:title>
          <c:layout/>
          <c:tx>
            <c:rich>
              <a:bodyPr/>
              <a:lstStyle/>
              <a:p>
                <a:pPr>
                  <a:defRPr/>
                </a:pPr>
                <a:r>
                  <a:rPr b="1" sz="1000">
                    <a:solidFill>
                      <a:srgbClr val="000000"/>
                    </a:solidFill>
                  </a:rPr>
                  <a:t>Number of Papers</a:t>
                </a:r>
              </a:p>
            </c:rich>
          </c:tx>
        </c:title>
        <c:axPos val="l"/>
        <c:majorGridlines>
          <c:spPr>
            <a:ln w="9360">
              <a:solidFill>
                <a:srgbClr val="878787"/>
              </a:solidFill>
              <a:round/>
            </a:ln>
          </c:spPr>
        </c:majorGridlines>
        <c:majorTickMark val="out"/>
        <c:minorTickMark val="none"/>
        <c:tickLblPos val="nextTo"/>
        <c:crossAx val="35965750"/>
        <c:crossesAt val="0"/>
        <c:spPr>
          <a:ln w="9360">
            <a:solidFill>
              <a:srgbClr val="878787"/>
            </a:solidFill>
            <a:round/>
          </a:ln>
        </c:spPr>
      </c:valAx>
      <c:spPr>
        <a:solidFill>
          <a:srgbClr val="ffffff"/>
        </a:solidFill>
      </c:spPr>
    </c:plotArea>
    <c:legend>
      <c:legendPos val="r"/>
      <c:spPr/>
    </c:legend>
    <c:plotVisOnly val="1"/>
  </c:chart>
  <c:spPr/>
</c:chartSpace>
</file>

<file path=ppt/charts/chart4.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sz="1400">
                <a:solidFill>
                  <a:srgbClr val="000000"/>
                </a:solidFill>
              </a:rPr>
              <a:t>Number of single authored papers over the years Total and Tier wise - normalized</a:t>
            </a:r>
          </a:p>
        </c:rich>
      </c:tx>
    </c:title>
    <c:plotArea>
      <c:layout/>
      <c:lineChart>
        <c:grouping val="standard"/>
        <c:ser>
          <c:idx val="0"/>
          <c:order val="0"/>
          <c:tx>
            <c:strRef>
              <c:f>label 1</c:f>
              <c:strCache>
                <c:ptCount val="1"/>
                <c:pt idx="0">
                  <c:v>All</c:v>
                </c:pt>
              </c:strCache>
            </c:strRef>
          </c:tx>
          <c:spPr>
            <a:solidFill>
              <a:srgbClr val="53a5b3"/>
            </a:solidFill>
            <a:ln w="28440">
              <a:solidFill>
                <a:srgbClr val="53a5b3"/>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0</c:f>
              <c:numCache>
                <c:formatCode>General</c:formatCode>
                <c:ptCount val="45"/>
                <c:pt idx="0">
                  <c:v>0.9047619</c:v>
                </c:pt>
                <c:pt idx="1">
                  <c:v>0.72</c:v>
                </c:pt>
                <c:pt idx="2">
                  <c:v>0.82758623</c:v>
                </c:pt>
                <c:pt idx="3">
                  <c:v>0.592592599999999</c:v>
                </c:pt>
                <c:pt idx="4">
                  <c:v>0.90909094</c:v>
                </c:pt>
                <c:pt idx="5">
                  <c:v>0.6351351</c:v>
                </c:pt>
                <c:pt idx="6">
                  <c:v>0.5496183</c:v>
                </c:pt>
                <c:pt idx="7">
                  <c:v>0.46774194</c:v>
                </c:pt>
                <c:pt idx="8">
                  <c:v>0.4876033</c:v>
                </c:pt>
                <c:pt idx="9">
                  <c:v>0.5962733</c:v>
                </c:pt>
                <c:pt idx="10">
                  <c:v>0.46308726</c:v>
                </c:pt>
                <c:pt idx="11">
                  <c:v>0.5760369</c:v>
                </c:pt>
                <c:pt idx="12">
                  <c:v>0.54307115</c:v>
                </c:pt>
                <c:pt idx="13">
                  <c:v>0.4945055</c:v>
                </c:pt>
                <c:pt idx="14">
                  <c:v>0.43323442</c:v>
                </c:pt>
                <c:pt idx="15">
                  <c:v>0.398524</c:v>
                </c:pt>
                <c:pt idx="16">
                  <c:v>0.4014337</c:v>
                </c:pt>
                <c:pt idx="17">
                  <c:v>0.4017857</c:v>
                </c:pt>
                <c:pt idx="18">
                  <c:v>0.3507109</c:v>
                </c:pt>
                <c:pt idx="19">
                  <c:v>0.29945552</c:v>
                </c:pt>
                <c:pt idx="20">
                  <c:v>0.33211678</c:v>
                </c:pt>
                <c:pt idx="21">
                  <c:v>0.29508197</c:v>
                </c:pt>
                <c:pt idx="22">
                  <c:v>0.29542303</c:v>
                </c:pt>
                <c:pt idx="23">
                  <c:v>0.32115868</c:v>
                </c:pt>
                <c:pt idx="24">
                  <c:v>0.27709612</c:v>
                </c:pt>
                <c:pt idx="25">
                  <c:v>0.23289071</c:v>
                </c:pt>
                <c:pt idx="26">
                  <c:v>0.21908127</c:v>
                </c:pt>
                <c:pt idx="27">
                  <c:v>0.24220374</c:v>
                </c:pt>
                <c:pt idx="28">
                  <c:v>0.19274193</c:v>
                </c:pt>
                <c:pt idx="29">
                  <c:v>0.1736717</c:v>
                </c:pt>
                <c:pt idx="30">
                  <c:v>0.1802974</c:v>
                </c:pt>
                <c:pt idx="31">
                  <c:v>0.1883746</c:v>
                </c:pt>
                <c:pt idx="32">
                  <c:v>0.16648993</c:v>
                </c:pt>
                <c:pt idx="33">
                  <c:v>0.15242165</c:v>
                </c:pt>
                <c:pt idx="34">
                  <c:v>0.15173596</c:v>
                </c:pt>
                <c:pt idx="35">
                  <c:v>0.1095008</c:v>
                </c:pt>
                <c:pt idx="36">
                  <c:v>0.10484178</c:v>
                </c:pt>
                <c:pt idx="37">
                  <c:v>0.0917234</c:v>
                </c:pt>
                <c:pt idx="38">
                  <c:v>0.085435584</c:v>
                </c:pt>
                <c:pt idx="39">
                  <c:v>0.103067905</c:v>
                </c:pt>
                <c:pt idx="40">
                  <c:v>0.093842514</c:v>
                </c:pt>
                <c:pt idx="41">
                  <c:v>0.0956229000000001</c:v>
                </c:pt>
                <c:pt idx="42">
                  <c:v>0.09198813</c:v>
                </c:pt>
                <c:pt idx="43">
                  <c:v>0.0790182600000001</c:v>
                </c:pt>
                <c:pt idx="44">
                  <c:v>0.08235294</c:v>
                </c:pt>
              </c:numCache>
            </c:numRef>
          </c:val>
        </c:ser>
        <c:ser>
          <c:idx val="1"/>
          <c:order val="1"/>
          <c:tx>
            <c:strRef>
              <c:f>label 2</c:f>
              <c:strCache>
                <c:ptCount val="1"/>
                <c:pt idx="0">
                  <c:v>Tier 1</c:v>
                </c:pt>
              </c:strCache>
            </c:strRef>
          </c:tx>
          <c:spPr>
            <a:solidFill>
              <a:srgbClr val="857ccf"/>
            </a:solidFill>
            <a:ln w="28440">
              <a:solidFill>
                <a:srgbClr val="857ccf"/>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1</c:f>
              <c:numCache>
                <c:formatCode>General</c:formatCode>
                <c:ptCount val="45"/>
                <c:pt idx="0">
                  <c:v>0.9047619</c:v>
                </c:pt>
                <c:pt idx="1">
                  <c:v>0.72</c:v>
                </c:pt>
                <c:pt idx="2">
                  <c:v>0.82758623</c:v>
                </c:pt>
                <c:pt idx="3">
                  <c:v>0.592592599999999</c:v>
                </c:pt>
                <c:pt idx="4">
                  <c:v>0.90909094</c:v>
                </c:pt>
                <c:pt idx="5">
                  <c:v>0.6181818</c:v>
                </c:pt>
                <c:pt idx="6">
                  <c:v>0.4864865</c:v>
                </c:pt>
                <c:pt idx="7">
                  <c:v>0.4883721</c:v>
                </c:pt>
                <c:pt idx="8">
                  <c:v>0.4811321</c:v>
                </c:pt>
                <c:pt idx="9">
                  <c:v>0.6111111</c:v>
                </c:pt>
                <c:pt idx="10">
                  <c:v>0.45833334</c:v>
                </c:pt>
                <c:pt idx="11">
                  <c:v>0.5704698</c:v>
                </c:pt>
                <c:pt idx="12">
                  <c:v>0.638655500000001</c:v>
                </c:pt>
                <c:pt idx="13">
                  <c:v>0.44966444</c:v>
                </c:pt>
                <c:pt idx="14">
                  <c:v>0.43195266</c:v>
                </c:pt>
                <c:pt idx="15">
                  <c:v>0.37962964</c:v>
                </c:pt>
                <c:pt idx="16">
                  <c:v>0.28947368</c:v>
                </c:pt>
                <c:pt idx="17">
                  <c:v>0.31838566</c:v>
                </c:pt>
                <c:pt idx="18">
                  <c:v>0.33744857</c:v>
                </c:pt>
                <c:pt idx="19">
                  <c:v>0.29387754</c:v>
                </c:pt>
                <c:pt idx="20">
                  <c:v>0.37354085</c:v>
                </c:pt>
                <c:pt idx="21">
                  <c:v>0.26104417</c:v>
                </c:pt>
                <c:pt idx="22">
                  <c:v>0.25283018</c:v>
                </c:pt>
                <c:pt idx="23">
                  <c:v>0.35314685</c:v>
                </c:pt>
                <c:pt idx="24">
                  <c:v>0.25786164</c:v>
                </c:pt>
                <c:pt idx="25">
                  <c:v>0.23129252</c:v>
                </c:pt>
                <c:pt idx="26">
                  <c:v>0.22291021</c:v>
                </c:pt>
                <c:pt idx="27">
                  <c:v>0.244373</c:v>
                </c:pt>
                <c:pt idx="28">
                  <c:v>0.11784512</c:v>
                </c:pt>
                <c:pt idx="29">
                  <c:v>0.21159421</c:v>
                </c:pt>
                <c:pt idx="30">
                  <c:v>0.1994382</c:v>
                </c:pt>
                <c:pt idx="31">
                  <c:v>0.18013857</c:v>
                </c:pt>
                <c:pt idx="32">
                  <c:v>0.1809145</c:v>
                </c:pt>
                <c:pt idx="33">
                  <c:v>0.19275123</c:v>
                </c:pt>
                <c:pt idx="34">
                  <c:v>0.17530487</c:v>
                </c:pt>
                <c:pt idx="35">
                  <c:v>0.12063953</c:v>
                </c:pt>
                <c:pt idx="36">
                  <c:v>0.08402367</c:v>
                </c:pt>
                <c:pt idx="37">
                  <c:v>0.06910168</c:v>
                </c:pt>
                <c:pt idx="38">
                  <c:v>0.0593220330000001</c:v>
                </c:pt>
                <c:pt idx="39">
                  <c:v>0.0885529150000001</c:v>
                </c:pt>
                <c:pt idx="40">
                  <c:v>0.08439898</c:v>
                </c:pt>
                <c:pt idx="41">
                  <c:v>0.076833524</c:v>
                </c:pt>
                <c:pt idx="42">
                  <c:v>0.0591133</c:v>
                </c:pt>
                <c:pt idx="43">
                  <c:v>0.07911803</c:v>
                </c:pt>
                <c:pt idx="44">
                  <c:v>0.08700834</c:v>
                </c:pt>
              </c:numCache>
            </c:numRef>
          </c:val>
        </c:ser>
        <c:ser>
          <c:idx val="2"/>
          <c:order val="2"/>
          <c:tx>
            <c:strRef>
              <c:f>label 3</c:f>
              <c:strCache>
                <c:ptCount val="1"/>
                <c:pt idx="0">
                  <c:v>Tier 2</c:v>
                </c:pt>
              </c:strCache>
            </c:strRef>
          </c:tx>
          <c:spPr>
            <a:solidFill>
              <a:srgbClr val="942f30"/>
            </a:solidFill>
            <a:ln w="28440">
              <a:solidFill>
                <a:srgbClr val="942f30"/>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2</c:f>
              <c:numCache>
                <c:formatCode>General</c:formatCode>
                <c:ptCount val="45"/>
                <c:pt idx="0">
                  <c:v>0.52238804</c:v>
                </c:pt>
                <c:pt idx="1">
                  <c:v>0</c:v>
                </c:pt>
                <c:pt idx="2">
                  <c:v>0.48214287</c:v>
                </c:pt>
                <c:pt idx="3">
                  <c:v>0</c:v>
                </c:pt>
                <c:pt idx="4">
                  <c:v>0.4181818</c:v>
                </c:pt>
                <c:pt idx="5">
                  <c:v>0.5217391</c:v>
                </c:pt>
                <c:pt idx="6">
                  <c:v>0.90909094</c:v>
                </c:pt>
                <c:pt idx="7">
                  <c:v>0.2982456</c:v>
                </c:pt>
                <c:pt idx="8">
                  <c:v>0.31034482</c:v>
                </c:pt>
                <c:pt idx="9">
                  <c:v>0.31282052</c:v>
                </c:pt>
                <c:pt idx="10">
                  <c:v>0.27014217</c:v>
                </c:pt>
                <c:pt idx="11">
                  <c:v>0.2614679</c:v>
                </c:pt>
                <c:pt idx="12">
                  <c:v>0.21276596</c:v>
                </c:pt>
                <c:pt idx="13">
                  <c:v>0.18431373</c:v>
                </c:pt>
                <c:pt idx="14">
                  <c:v>0.17567568</c:v>
                </c:pt>
                <c:pt idx="15">
                  <c:v>0.17826086</c:v>
                </c:pt>
                <c:pt idx="16">
                  <c:v>0.22004357</c:v>
                </c:pt>
                <c:pt idx="17">
                  <c:v>0.1591449</c:v>
                </c:pt>
                <c:pt idx="18">
                  <c:v>0.1740675</c:v>
                </c:pt>
                <c:pt idx="19">
                  <c:v>0.18398637</c:v>
                </c:pt>
                <c:pt idx="20">
                  <c:v>0.13333334</c:v>
                </c:pt>
                <c:pt idx="21">
                  <c:v>0.123664126</c:v>
                </c:pt>
                <c:pt idx="22">
                  <c:v>0.12569061</c:v>
                </c:pt>
                <c:pt idx="23">
                  <c:v>0.0704388</c:v>
                </c:pt>
                <c:pt idx="24">
                  <c:v>0.08791209</c:v>
                </c:pt>
                <c:pt idx="25">
                  <c:v>0.07746479</c:v>
                </c:pt>
                <c:pt idx="26">
                  <c:v>0.07722385</c:v>
                </c:pt>
                <c:pt idx="27">
                  <c:v>0.09648332</c:v>
                </c:pt>
                <c:pt idx="28">
                  <c:v>0.06520198</c:v>
                </c:pt>
                <c:pt idx="29">
                  <c:v>0.0694006300000001</c:v>
                </c:pt>
                <c:pt idx="30">
                  <c:v>0.079131655</c:v>
                </c:pt>
                <c:pt idx="31">
                  <c:v>0.04517026</c:v>
                </c:pt>
                <c:pt idx="32">
                  <c:v>0.06005398</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3"/>
          <c:order val="3"/>
          <c:tx>
            <c:strRef>
              <c:f>label 4</c:f>
              <c:strCache>
                <c:ptCount val="1"/>
                <c:pt idx="0">
                  <c:v>Tier 3</c:v>
                </c:pt>
              </c:strCache>
            </c:strRef>
          </c:tx>
          <c:spPr>
            <a:solidFill>
              <a:srgbClr val="357eb8"/>
            </a:solidFill>
            <a:ln w="28440">
              <a:solidFill>
                <a:srgbClr val="357eb8"/>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3</c:f>
              <c:numCache>
                <c:formatCode>General</c:formatCode>
                <c:ptCount val="45"/>
                <c:pt idx="0">
                  <c:v>0.54545456</c:v>
                </c:pt>
                <c:pt idx="1">
                  <c:v>0.4</c:v>
                </c:pt>
                <c:pt idx="2">
                  <c:v>0</c:v>
                </c:pt>
                <c:pt idx="3">
                  <c:v>0.6666667</c:v>
                </c:pt>
                <c:pt idx="4">
                  <c:v>0.25</c:v>
                </c:pt>
                <c:pt idx="5">
                  <c:v>0.75</c:v>
                </c:pt>
                <c:pt idx="6">
                  <c:v>0</c:v>
                </c:pt>
                <c:pt idx="7">
                  <c:v>0.4</c:v>
                </c:pt>
                <c:pt idx="8">
                  <c:v>0.17391305</c:v>
                </c:pt>
                <c:pt idx="9">
                  <c:v>0.4</c:v>
                </c:pt>
                <c:pt idx="10">
                  <c:v>0.23880596</c:v>
                </c:pt>
                <c:pt idx="11">
                  <c:v>0.17307693</c:v>
                </c:pt>
                <c:pt idx="12">
                  <c:v>0.28735632</c:v>
                </c:pt>
                <c:pt idx="13">
                  <c:v>0.30769232</c:v>
                </c:pt>
                <c:pt idx="14">
                  <c:v>0.21969697</c:v>
                </c:pt>
                <c:pt idx="15">
                  <c:v>0.25301206</c:v>
                </c:pt>
                <c:pt idx="16">
                  <c:v>0.2137931</c:v>
                </c:pt>
                <c:pt idx="17">
                  <c:v>0.13235295</c:v>
                </c:pt>
                <c:pt idx="18">
                  <c:v>0.19354838</c:v>
                </c:pt>
                <c:pt idx="19">
                  <c:v>0.14741036</c:v>
                </c:pt>
                <c:pt idx="20">
                  <c:v>0.13559322</c:v>
                </c:pt>
                <c:pt idx="21">
                  <c:v>0.123931624</c:v>
                </c:pt>
                <c:pt idx="22">
                  <c:v>0.14096916</c:v>
                </c:pt>
                <c:pt idx="23">
                  <c:v>0.11814346</c:v>
                </c:pt>
                <c:pt idx="24">
                  <c:v>0.11965812</c:v>
                </c:pt>
                <c:pt idx="25">
                  <c:v>0.09259259</c:v>
                </c:pt>
                <c:pt idx="26">
                  <c:v>0.10232558</c:v>
                </c:pt>
                <c:pt idx="27">
                  <c:v>0.17777778</c:v>
                </c:pt>
                <c:pt idx="28">
                  <c:v>0.15879828</c:v>
                </c:pt>
                <c:pt idx="29">
                  <c:v>0.16915423</c:v>
                </c:pt>
                <c:pt idx="30">
                  <c:v>0.15706806</c:v>
                </c:pt>
                <c:pt idx="31">
                  <c:v>0.13592233</c:v>
                </c:pt>
                <c:pt idx="32">
                  <c:v>0.084415585</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4"/>
          <c:order val="4"/>
          <c:tx>
            <c:strRef>
              <c:f>label 5</c:f>
              <c:strCache>
                <c:ptCount val="1"/>
                <c:pt idx="0">
                  <c:v>Tier 4</c:v>
                </c:pt>
              </c:strCache>
            </c:strRef>
          </c:tx>
          <c:spPr>
            <a:solidFill>
              <a:srgbClr val="d79c33"/>
            </a:solidFill>
            <a:ln w="28440">
              <a:solidFill>
                <a:srgbClr val="d79c33"/>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4</c:f>
              <c:numCache>
                <c:formatCode>General</c:formatCode>
                <c:ptCount val="45"/>
                <c:pt idx="0">
                  <c:v>0.5</c:v>
                </c:pt>
                <c:pt idx="1">
                  <c:v>0.30769232</c:v>
                </c:pt>
                <c:pt idx="2">
                  <c:v>0.31578946</c:v>
                </c:pt>
                <c:pt idx="3">
                  <c:v>0.4875</c:v>
                </c:pt>
                <c:pt idx="4">
                  <c:v>0</c:v>
                </c:pt>
                <c:pt idx="5">
                  <c:v>0.41573033</c:v>
                </c:pt>
                <c:pt idx="6">
                  <c:v>0.3877551</c:v>
                </c:pt>
                <c:pt idx="7">
                  <c:v>0.2173913</c:v>
                </c:pt>
                <c:pt idx="8">
                  <c:v>0.40151516</c:v>
                </c:pt>
                <c:pt idx="9">
                  <c:v>0.26271185</c:v>
                </c:pt>
                <c:pt idx="10">
                  <c:v>0.36708862</c:v>
                </c:pt>
                <c:pt idx="11">
                  <c:v>0.25165564</c:v>
                </c:pt>
                <c:pt idx="12">
                  <c:v>0.29333332</c:v>
                </c:pt>
                <c:pt idx="13">
                  <c:v>0.15686275</c:v>
                </c:pt>
                <c:pt idx="14">
                  <c:v>0.19035533</c:v>
                </c:pt>
                <c:pt idx="15">
                  <c:v>0.18421052</c:v>
                </c:pt>
                <c:pt idx="16">
                  <c:v>0.19125684</c:v>
                </c:pt>
                <c:pt idx="17">
                  <c:v>0.13173653</c:v>
                </c:pt>
                <c:pt idx="18">
                  <c:v>0.14845939</c:v>
                </c:pt>
                <c:pt idx="19">
                  <c:v>0.15979381</c:v>
                </c:pt>
                <c:pt idx="20">
                  <c:v>0.105882354</c:v>
                </c:pt>
                <c:pt idx="21">
                  <c:v>0.089686096</c:v>
                </c:pt>
                <c:pt idx="22">
                  <c:v>0.15948276</c:v>
                </c:pt>
                <c:pt idx="23">
                  <c:v>0.09166667</c:v>
                </c:pt>
                <c:pt idx="24">
                  <c:v>0.15384616</c:v>
                </c:pt>
                <c:pt idx="25">
                  <c:v>0.13675214</c:v>
                </c:pt>
                <c:pt idx="26">
                  <c:v>0.10891089</c:v>
                </c:pt>
                <c:pt idx="27">
                  <c:v>0.09128631</c:v>
                </c:pt>
                <c:pt idx="28">
                  <c:v>NaN</c:v>
                </c:pt>
                <c:pt idx="29">
                  <c:v>NaN</c:v>
                </c:pt>
                <c:pt idx="30">
                  <c:v>NaN</c:v>
                </c:pt>
                <c:pt idx="31">
                  <c:v>NaN</c:v>
                </c:pt>
                <c:pt idx="32">
                  <c:v>NaN</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marker val="0"/>
        <c:axId val="30463839"/>
        <c:axId val="63002507"/>
      </c:lineChart>
      <c:catAx>
        <c:axId val="30463839"/>
        <c:scaling>
          <c:orientation val="minMax"/>
        </c:scaling>
        <c:title>
          <c:layout/>
          <c:tx>
            <c:rich>
              <a:bodyPr/>
              <a:lstStyle/>
              <a:p>
                <a:pPr>
                  <a:defRPr/>
                </a:pPr>
                <a:r>
                  <a:rPr b="1" sz="1000">
                    <a:solidFill>
                      <a:srgbClr val="000000"/>
                    </a:solidFill>
                  </a:rPr>
                  <a:t>Years</a:t>
                </a:r>
              </a:p>
            </c:rich>
          </c:tx>
        </c:title>
        <c:axPos val="b"/>
        <c:majorTickMark val="out"/>
        <c:minorTickMark val="none"/>
        <c:tickLblPos val="nextTo"/>
        <c:crossAx val="63002507"/>
        <c:crossesAt val="0"/>
        <c:lblAlgn val="ctr"/>
        <c:auto val="1"/>
        <c:lblOffset val="100"/>
        <c:spPr>
          <a:ln w="9360">
            <a:solidFill>
              <a:srgbClr val="878787"/>
            </a:solidFill>
            <a:round/>
          </a:ln>
        </c:spPr>
      </c:catAx>
      <c:valAx>
        <c:axId val="63002507"/>
        <c:scaling>
          <c:orientation val="minMax"/>
        </c:scaling>
        <c:title>
          <c:layout/>
          <c:tx>
            <c:rich>
              <a:bodyPr/>
              <a:lstStyle/>
              <a:p>
                <a:pPr>
                  <a:defRPr/>
                </a:pPr>
                <a:r>
                  <a:rPr b="1" sz="1000">
                    <a:solidFill>
                      <a:srgbClr val="000000"/>
                    </a:solidFill>
                  </a:rPr>
                  <a:t>Number of Papers</a:t>
                </a:r>
              </a:p>
            </c:rich>
          </c:tx>
        </c:title>
        <c:axPos val="l"/>
        <c:majorGridlines>
          <c:spPr>
            <a:ln w="9360">
              <a:solidFill>
                <a:srgbClr val="878787"/>
              </a:solidFill>
              <a:round/>
            </a:ln>
          </c:spPr>
        </c:majorGridlines>
        <c:majorTickMark val="out"/>
        <c:minorTickMark val="none"/>
        <c:tickLblPos val="nextTo"/>
        <c:crossAx val="30463839"/>
        <c:crossesAt val="0"/>
        <c:spPr>
          <a:ln w="9360">
            <a:solidFill>
              <a:srgbClr val="878787"/>
            </a:solidFill>
            <a:round/>
          </a:ln>
        </c:spPr>
      </c:valAx>
      <c:spPr>
        <a:solidFill>
          <a:srgbClr val="ffffff"/>
        </a:solidFill>
      </c:spPr>
    </c:plotArea>
    <c:legend>
      <c:legendPos val="r"/>
      <c:spPr/>
    </c:legend>
    <c:plotVisOnly val="1"/>
  </c:chart>
  <c:spPr/>
</c:chartSpace>
</file>

<file path=ppt/charts/chart5.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sz="1400">
                <a:solidFill>
                  <a:srgbClr val="000000"/>
                </a:solidFill>
              </a:rPr>
              <a:t>Number of new authors over the years Total and Tier wise - normalized</a:t>
            </a:r>
          </a:p>
        </c:rich>
      </c:tx>
    </c:title>
    <c:plotArea>
      <c:layout/>
      <c:lineChart>
        <c:grouping val="standard"/>
        <c:ser>
          <c:idx val="0"/>
          <c:order val="0"/>
          <c:tx>
            <c:strRef>
              <c:f>label 1</c:f>
              <c:strCache>
                <c:ptCount val="1"/>
                <c:pt idx="0">
                  <c:v>All</c:v>
                </c:pt>
              </c:strCache>
            </c:strRef>
          </c:tx>
          <c:spPr>
            <a:solidFill>
              <a:srgbClr val="857ccf"/>
            </a:solidFill>
            <a:ln w="28440">
              <a:solidFill>
                <a:srgbClr val="857ccf"/>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0</c:f>
              <c:numCache>
                <c:formatCode>General</c:formatCode>
                <c:ptCount val="45"/>
                <c:pt idx="0">
                  <c:v>2.5333333</c:v>
                </c:pt>
                <c:pt idx="1">
                  <c:v>2.32</c:v>
                </c:pt>
                <c:pt idx="2">
                  <c:v>2.5454545</c:v>
                </c:pt>
                <c:pt idx="3">
                  <c:v>2.8333333</c:v>
                </c:pt>
                <c:pt idx="4">
                  <c:v>3</c:v>
                </c:pt>
                <c:pt idx="5">
                  <c:v>2.6119404</c:v>
                </c:pt>
                <c:pt idx="6">
                  <c:v>2.379747</c:v>
                </c:pt>
                <c:pt idx="7">
                  <c:v>2.5</c:v>
                </c:pt>
                <c:pt idx="8">
                  <c:v>2.4729729</c:v>
                </c:pt>
                <c:pt idx="9">
                  <c:v>2.8985507</c:v>
                </c:pt>
                <c:pt idx="10">
                  <c:v>2.899329</c:v>
                </c:pt>
                <c:pt idx="11">
                  <c:v>3.0722222</c:v>
                </c:pt>
                <c:pt idx="12">
                  <c:v>2.8049793</c:v>
                </c:pt>
                <c:pt idx="13">
                  <c:v>3.235294</c:v>
                </c:pt>
                <c:pt idx="14">
                  <c:v>2.9969969</c:v>
                </c:pt>
                <c:pt idx="15">
                  <c:v>2.9864407</c:v>
                </c:pt>
                <c:pt idx="16">
                  <c:v>3.2357724</c:v>
                </c:pt>
                <c:pt idx="17">
                  <c:v>3.3765903</c:v>
                </c:pt>
                <c:pt idx="18">
                  <c:v>3.3246074</c:v>
                </c:pt>
                <c:pt idx="19">
                  <c:v>3.4949083</c:v>
                </c:pt>
                <c:pt idx="20">
                  <c:v>3.8297362</c:v>
                </c:pt>
                <c:pt idx="21">
                  <c:v>3.50369</c:v>
                </c:pt>
                <c:pt idx="22">
                  <c:v>3.4951613</c:v>
                </c:pt>
                <c:pt idx="23">
                  <c:v>3.521994</c:v>
                </c:pt>
                <c:pt idx="24">
                  <c:v>3.5569334</c:v>
                </c:pt>
                <c:pt idx="25">
                  <c:v>3.5356395</c:v>
                </c:pt>
                <c:pt idx="26">
                  <c:v>3.6125703</c:v>
                </c:pt>
                <c:pt idx="27">
                  <c:v>3.7420814</c:v>
                </c:pt>
                <c:pt idx="28">
                  <c:v>3.635767</c:v>
                </c:pt>
                <c:pt idx="29">
                  <c:v>3.7050242</c:v>
                </c:pt>
                <c:pt idx="30">
                  <c:v>3.8543754</c:v>
                </c:pt>
                <c:pt idx="31">
                  <c:v>3.6032927</c:v>
                </c:pt>
                <c:pt idx="32">
                  <c:v>3.7321997</c:v>
                </c:pt>
                <c:pt idx="33">
                  <c:v>3.8033333</c:v>
                </c:pt>
                <c:pt idx="34">
                  <c:v>3.6797066</c:v>
                </c:pt>
                <c:pt idx="35">
                  <c:v>3.812787</c:v>
                </c:pt>
                <c:pt idx="36">
                  <c:v>3.832327</c:v>
                </c:pt>
                <c:pt idx="37">
                  <c:v>3.9104683</c:v>
                </c:pt>
                <c:pt idx="38">
                  <c:v>3.8405306</c:v>
                </c:pt>
                <c:pt idx="39">
                  <c:v>4.1850266</c:v>
                </c:pt>
                <c:pt idx="40">
                  <c:v>4.01491259999999</c:v>
                </c:pt>
                <c:pt idx="41">
                  <c:v>4.044898</c:v>
                </c:pt>
                <c:pt idx="42">
                  <c:v>4.06495699999999</c:v>
                </c:pt>
                <c:pt idx="43">
                  <c:v>3.837156</c:v>
                </c:pt>
                <c:pt idx="44">
                  <c:v>3.9621475</c:v>
                </c:pt>
              </c:numCache>
            </c:numRef>
          </c:val>
        </c:ser>
        <c:ser>
          <c:idx val="1"/>
          <c:order val="1"/>
          <c:tx>
            <c:strRef>
              <c:f>label 2</c:f>
              <c:strCache>
                <c:ptCount val="1"/>
                <c:pt idx="0">
                  <c:v>Tier 1</c:v>
                </c:pt>
              </c:strCache>
            </c:strRef>
          </c:tx>
          <c:spPr>
            <a:solidFill>
              <a:srgbClr val="942f30"/>
            </a:solidFill>
            <a:ln w="28440">
              <a:solidFill>
                <a:srgbClr val="942f30"/>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1</c:f>
              <c:numCache>
                <c:formatCode>General</c:formatCode>
                <c:ptCount val="45"/>
                <c:pt idx="0">
                  <c:v>2.5333333</c:v>
                </c:pt>
                <c:pt idx="1">
                  <c:v>2.32</c:v>
                </c:pt>
                <c:pt idx="2">
                  <c:v>2.5454545</c:v>
                </c:pt>
                <c:pt idx="3">
                  <c:v>2.8333333</c:v>
                </c:pt>
                <c:pt idx="4">
                  <c:v>3</c:v>
                </c:pt>
                <c:pt idx="5">
                  <c:v>2.6666667</c:v>
                </c:pt>
                <c:pt idx="6">
                  <c:v>2.3</c:v>
                </c:pt>
                <c:pt idx="7">
                  <c:v>2.4375</c:v>
                </c:pt>
                <c:pt idx="8">
                  <c:v>2.3714285</c:v>
                </c:pt>
                <c:pt idx="9">
                  <c:v>2.793893</c:v>
                </c:pt>
                <c:pt idx="10">
                  <c:v>2.8095238</c:v>
                </c:pt>
                <c:pt idx="11">
                  <c:v>3.0620155</c:v>
                </c:pt>
                <c:pt idx="12">
                  <c:v>3.0337079</c:v>
                </c:pt>
                <c:pt idx="13">
                  <c:v>3.2479339</c:v>
                </c:pt>
                <c:pt idx="14">
                  <c:v>2.9761906</c:v>
                </c:pt>
                <c:pt idx="15">
                  <c:v>2.827869</c:v>
                </c:pt>
                <c:pt idx="16">
                  <c:v>3.43617</c:v>
                </c:pt>
                <c:pt idx="17">
                  <c:v>3.3317757</c:v>
                </c:pt>
                <c:pt idx="18">
                  <c:v>3.3130841</c:v>
                </c:pt>
                <c:pt idx="19">
                  <c:v>3.521531</c:v>
                </c:pt>
                <c:pt idx="20">
                  <c:v>4.0598803</c:v>
                </c:pt>
                <c:pt idx="21">
                  <c:v>4.2848835</c:v>
                </c:pt>
                <c:pt idx="22">
                  <c:v>3.8038278</c:v>
                </c:pt>
                <c:pt idx="23">
                  <c:v>3.9414635</c:v>
                </c:pt>
                <c:pt idx="24">
                  <c:v>3.7456446</c:v>
                </c:pt>
                <c:pt idx="25">
                  <c:v>3.8357143</c:v>
                </c:pt>
                <c:pt idx="26">
                  <c:v>3.6088328</c:v>
                </c:pt>
                <c:pt idx="27">
                  <c:v>3.9520547</c:v>
                </c:pt>
                <c:pt idx="28">
                  <c:v>3.9255664</c:v>
                </c:pt>
                <c:pt idx="29">
                  <c:v>3.978852</c:v>
                </c:pt>
                <c:pt idx="30">
                  <c:v>4.014493</c:v>
                </c:pt>
                <c:pt idx="31">
                  <c:v>3.8223684</c:v>
                </c:pt>
                <c:pt idx="32">
                  <c:v>3.692857</c:v>
                </c:pt>
                <c:pt idx="33">
                  <c:v>3.7221375</c:v>
                </c:pt>
                <c:pt idx="34">
                  <c:v>3.8064516</c:v>
                </c:pt>
                <c:pt idx="35">
                  <c:v>3.9075067</c:v>
                </c:pt>
                <c:pt idx="36">
                  <c:v>3.5622745</c:v>
                </c:pt>
                <c:pt idx="37">
                  <c:v>3.458868</c:v>
                </c:pt>
                <c:pt idx="38">
                  <c:v>3.899908</c:v>
                </c:pt>
                <c:pt idx="39">
                  <c:v>4.015625</c:v>
                </c:pt>
                <c:pt idx="40">
                  <c:v>3.8560688</c:v>
                </c:pt>
                <c:pt idx="41">
                  <c:v>3.6157205</c:v>
                </c:pt>
                <c:pt idx="42">
                  <c:v>3.60316</c:v>
                </c:pt>
                <c:pt idx="43">
                  <c:v>3.4646466</c:v>
                </c:pt>
                <c:pt idx="44">
                  <c:v>3.6183867</c:v>
                </c:pt>
              </c:numCache>
            </c:numRef>
          </c:val>
        </c:ser>
        <c:ser>
          <c:idx val="2"/>
          <c:order val="2"/>
          <c:tx>
            <c:strRef>
              <c:f>label 3</c:f>
              <c:strCache>
                <c:ptCount val="1"/>
                <c:pt idx="0">
                  <c:v>Tier 2</c:v>
                </c:pt>
              </c:strCache>
            </c:strRef>
          </c:tx>
          <c:spPr>
            <a:solidFill>
              <a:srgbClr val="357eb8"/>
            </a:solidFill>
            <a:ln w="28440">
              <a:solidFill>
                <a:srgbClr val="357eb8"/>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2</c:f>
              <c:numCache>
                <c:formatCode>General</c:formatCode>
                <c:ptCount val="45"/>
                <c:pt idx="0">
                  <c:v>2.1458333</c:v>
                </c:pt>
                <c:pt idx="1">
                  <c:v>0</c:v>
                </c:pt>
                <c:pt idx="2">
                  <c:v>2.5211267</c:v>
                </c:pt>
                <c:pt idx="3">
                  <c:v>0</c:v>
                </c:pt>
                <c:pt idx="4">
                  <c:v>2.2045455</c:v>
                </c:pt>
                <c:pt idx="5">
                  <c:v>2.3131313</c:v>
                </c:pt>
                <c:pt idx="6">
                  <c:v>2.090909</c:v>
                </c:pt>
                <c:pt idx="7">
                  <c:v>2.336842</c:v>
                </c:pt>
                <c:pt idx="8">
                  <c:v>2.3441296</c:v>
                </c:pt>
                <c:pt idx="9">
                  <c:v>2.3682432</c:v>
                </c:pt>
                <c:pt idx="10">
                  <c:v>2.4735203</c:v>
                </c:pt>
                <c:pt idx="11">
                  <c:v>2.5269842</c:v>
                </c:pt>
                <c:pt idx="12">
                  <c:v>2.5955284</c:v>
                </c:pt>
                <c:pt idx="13">
                  <c:v>2.680851</c:v>
                </c:pt>
                <c:pt idx="14">
                  <c:v>3.02168</c:v>
                </c:pt>
                <c:pt idx="15">
                  <c:v>2.9225807</c:v>
                </c:pt>
                <c:pt idx="16">
                  <c:v>2.7206106</c:v>
                </c:pt>
                <c:pt idx="17">
                  <c:v>2.9703155</c:v>
                </c:pt>
                <c:pt idx="18">
                  <c:v>2.9848275</c:v>
                </c:pt>
                <c:pt idx="19">
                  <c:v>3.0013037</c:v>
                </c:pt>
                <c:pt idx="20">
                  <c:v>3.0252101</c:v>
                </c:pt>
                <c:pt idx="21">
                  <c:v>2.9572024</c:v>
                </c:pt>
                <c:pt idx="22">
                  <c:v>2.9024165</c:v>
                </c:pt>
                <c:pt idx="23">
                  <c:v>3.0810168</c:v>
                </c:pt>
                <c:pt idx="24">
                  <c:v>3.114534</c:v>
                </c:pt>
                <c:pt idx="25">
                  <c:v>3.211327</c:v>
                </c:pt>
                <c:pt idx="26">
                  <c:v>2.9588087</c:v>
                </c:pt>
                <c:pt idx="27">
                  <c:v>3.215856</c:v>
                </c:pt>
                <c:pt idx="28">
                  <c:v>3.3525143</c:v>
                </c:pt>
                <c:pt idx="29">
                  <c:v>3.3944223</c:v>
                </c:pt>
                <c:pt idx="30">
                  <c:v>3.4844177</c:v>
                </c:pt>
                <c:pt idx="31">
                  <c:v>3.4211566</c:v>
                </c:pt>
                <c:pt idx="32">
                  <c:v>3.5429418</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3"/>
          <c:order val="3"/>
          <c:tx>
            <c:strRef>
              <c:f>label 4</c:f>
              <c:strCache>
                <c:ptCount val="1"/>
                <c:pt idx="0">
                  <c:v>Tier 3</c:v>
                </c:pt>
              </c:strCache>
            </c:strRef>
          </c:tx>
          <c:spPr>
            <a:solidFill>
              <a:srgbClr val="d79c33"/>
            </a:solidFill>
            <a:ln w="28440">
              <a:solidFill>
                <a:srgbClr val="d79c33"/>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3</c:f>
              <c:numCache>
                <c:formatCode>General</c:formatCode>
                <c:ptCount val="45"/>
                <c:pt idx="0">
                  <c:v>2</c:v>
                </c:pt>
                <c:pt idx="1">
                  <c:v>2.1724138</c:v>
                </c:pt>
                <c:pt idx="2">
                  <c:v>0</c:v>
                </c:pt>
                <c:pt idx="3">
                  <c:v>2.2142856</c:v>
                </c:pt>
                <c:pt idx="4">
                  <c:v>2.413793</c:v>
                </c:pt>
                <c:pt idx="5">
                  <c:v>2.3333333</c:v>
                </c:pt>
                <c:pt idx="6">
                  <c:v>0</c:v>
                </c:pt>
                <c:pt idx="7">
                  <c:v>2.2666667</c:v>
                </c:pt>
                <c:pt idx="8">
                  <c:v>2.0754716</c:v>
                </c:pt>
                <c:pt idx="9">
                  <c:v>2.347826</c:v>
                </c:pt>
                <c:pt idx="10">
                  <c:v>2.2109375</c:v>
                </c:pt>
                <c:pt idx="11">
                  <c:v>2.2424242</c:v>
                </c:pt>
                <c:pt idx="12">
                  <c:v>2.2962964</c:v>
                </c:pt>
                <c:pt idx="13">
                  <c:v>2.5</c:v>
                </c:pt>
                <c:pt idx="14">
                  <c:v>2.497696</c:v>
                </c:pt>
                <c:pt idx="15">
                  <c:v>2.5</c:v>
                </c:pt>
                <c:pt idx="16">
                  <c:v>2.4285715</c:v>
                </c:pt>
                <c:pt idx="17">
                  <c:v>2.7363183</c:v>
                </c:pt>
                <c:pt idx="18">
                  <c:v>2.4570637</c:v>
                </c:pt>
                <c:pt idx="19">
                  <c:v>2.734908</c:v>
                </c:pt>
                <c:pt idx="20">
                  <c:v>2.8286853</c:v>
                </c:pt>
                <c:pt idx="21">
                  <c:v>2.7438016</c:v>
                </c:pt>
                <c:pt idx="22">
                  <c:v>2.8690095</c:v>
                </c:pt>
                <c:pt idx="23">
                  <c:v>2.7867434</c:v>
                </c:pt>
                <c:pt idx="24">
                  <c:v>2.7741935</c:v>
                </c:pt>
                <c:pt idx="25">
                  <c:v>2.9435897</c:v>
                </c:pt>
                <c:pt idx="26">
                  <c:v>2.8509316</c:v>
                </c:pt>
                <c:pt idx="27">
                  <c:v>2.996587</c:v>
                </c:pt>
                <c:pt idx="28">
                  <c:v>2.8507042</c:v>
                </c:pt>
                <c:pt idx="29">
                  <c:v>2.7142856</c:v>
                </c:pt>
                <c:pt idx="30">
                  <c:v>3</c:v>
                </c:pt>
                <c:pt idx="31">
                  <c:v>2.7975078</c:v>
                </c:pt>
                <c:pt idx="32">
                  <c:v>2.8410852</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ser>
          <c:idx val="4"/>
          <c:order val="4"/>
          <c:tx>
            <c:strRef>
              <c:f>label 5</c:f>
              <c:strCache>
                <c:ptCount val="1"/>
                <c:pt idx="0">
                  <c:v>Tier 4</c:v>
                </c:pt>
              </c:strCache>
            </c:strRef>
          </c:tx>
          <c:spPr>
            <a:solidFill>
              <a:srgbClr val="88aa3d"/>
            </a:solidFill>
            <a:ln w="28440">
              <a:solidFill>
                <a:srgbClr val="88aa3d"/>
              </a:solidFill>
              <a:round/>
            </a:ln>
          </c:spPr>
          <c:marker>
            <c:symbol val="none"/>
          </c:marker>
          <c:cat>
            <c:strRef>
              <c:f>categories</c:f>
              <c:strCache>
                <c:ptCount val="45"/>
                <c:pt idx="0">
                  <c:v>1969</c:v>
                </c:pt>
                <c:pt idx="1">
                  <c:v>1970</c:v>
                </c:pt>
                <c:pt idx="2">
                  <c:v>1971</c:v>
                </c:pt>
                <c:pt idx="3">
                  <c:v>1972</c:v>
                </c:pt>
                <c:pt idx="4">
                  <c:v>1973</c:v>
                </c:pt>
                <c:pt idx="5">
                  <c:v>1974</c:v>
                </c:pt>
                <c:pt idx="6">
                  <c:v>1975</c:v>
                </c:pt>
                <c:pt idx="7">
                  <c:v>1976</c:v>
                </c:pt>
                <c:pt idx="8">
                  <c:v>1977</c:v>
                </c:pt>
                <c:pt idx="9">
                  <c:v>1978</c:v>
                </c:pt>
                <c:pt idx="10">
                  <c:v>1979</c:v>
                </c:pt>
                <c:pt idx="11">
                  <c:v>1980</c:v>
                </c:pt>
                <c:pt idx="12">
                  <c:v>1981</c:v>
                </c:pt>
                <c:pt idx="13">
                  <c:v>1982</c:v>
                </c:pt>
                <c:pt idx="14">
                  <c:v>1983</c:v>
                </c:pt>
                <c:pt idx="15">
                  <c:v>1984</c:v>
                </c:pt>
                <c:pt idx="16">
                  <c:v>1985</c:v>
                </c:pt>
                <c:pt idx="17">
                  <c:v>1986</c:v>
                </c:pt>
                <c:pt idx="18">
                  <c:v>1987</c:v>
                </c:pt>
                <c:pt idx="19">
                  <c:v>1988</c:v>
                </c:pt>
                <c:pt idx="20">
                  <c:v>1989</c:v>
                </c:pt>
                <c:pt idx="21">
                  <c:v>1990</c:v>
                </c:pt>
                <c:pt idx="22">
                  <c:v>1991</c:v>
                </c:pt>
                <c:pt idx="23">
                  <c:v>1992</c:v>
                </c:pt>
                <c:pt idx="24">
                  <c:v>1993</c:v>
                </c:pt>
                <c:pt idx="25">
                  <c:v>1994</c:v>
                </c:pt>
                <c:pt idx="26">
                  <c:v>1995</c:v>
                </c:pt>
                <c:pt idx="27">
                  <c:v>1996</c:v>
                </c:pt>
                <c:pt idx="28">
                  <c:v>1997</c:v>
                </c:pt>
                <c:pt idx="29">
                  <c:v>1998</c:v>
                </c:pt>
                <c:pt idx="30">
                  <c:v>1999</c:v>
                </c:pt>
                <c:pt idx="31">
                  <c:v>2000</c:v>
                </c:pt>
                <c:pt idx="32">
                  <c:v>2001</c:v>
                </c:pt>
                <c:pt idx="33">
                  <c:v>2002</c:v>
                </c:pt>
                <c:pt idx="34">
                  <c:v>2003</c:v>
                </c:pt>
                <c:pt idx="35">
                  <c:v>2004</c:v>
                </c:pt>
                <c:pt idx="36">
                  <c:v>2005</c:v>
                </c:pt>
                <c:pt idx="37">
                  <c:v>2006</c:v>
                </c:pt>
                <c:pt idx="38">
                  <c:v>2007</c:v>
                </c:pt>
                <c:pt idx="39">
                  <c:v>2008</c:v>
                </c:pt>
                <c:pt idx="40">
                  <c:v>2009</c:v>
                </c:pt>
                <c:pt idx="41">
                  <c:v>2010</c:v>
                </c:pt>
                <c:pt idx="42">
                  <c:v>2011</c:v>
                </c:pt>
                <c:pt idx="43">
                  <c:v>2012</c:v>
                </c:pt>
                <c:pt idx="44">
                  <c:v>2013</c:v>
                </c:pt>
              </c:strCache>
            </c:strRef>
          </c:cat>
          <c:val>
            <c:numRef>
              <c:f>4</c:f>
              <c:numCache>
                <c:formatCode>General</c:formatCode>
                <c:ptCount val="45"/>
                <c:pt idx="0">
                  <c:v>2.0238094</c:v>
                </c:pt>
                <c:pt idx="1">
                  <c:v>2.1666667</c:v>
                </c:pt>
                <c:pt idx="2">
                  <c:v>2.4166667</c:v>
                </c:pt>
                <c:pt idx="3">
                  <c:v>2.4166667</c:v>
                </c:pt>
                <c:pt idx="4">
                  <c:v>0</c:v>
                </c:pt>
                <c:pt idx="5">
                  <c:v>2.58</c:v>
                </c:pt>
                <c:pt idx="6">
                  <c:v>2.4264705</c:v>
                </c:pt>
                <c:pt idx="7">
                  <c:v>2.8666666</c:v>
                </c:pt>
                <c:pt idx="8">
                  <c:v>2.359375</c:v>
                </c:pt>
                <c:pt idx="9">
                  <c:v>2.3880596</c:v>
                </c:pt>
                <c:pt idx="10">
                  <c:v>2.439655</c:v>
                </c:pt>
                <c:pt idx="11">
                  <c:v>2.612903</c:v>
                </c:pt>
                <c:pt idx="12">
                  <c:v>2.4122448</c:v>
                </c:pt>
                <c:pt idx="13">
                  <c:v>2.6898735</c:v>
                </c:pt>
                <c:pt idx="14">
                  <c:v>2.5423453</c:v>
                </c:pt>
                <c:pt idx="15">
                  <c:v>2.6825938</c:v>
                </c:pt>
                <c:pt idx="16">
                  <c:v>2.5450082</c:v>
                </c:pt>
                <c:pt idx="17">
                  <c:v>2.4640522</c:v>
                </c:pt>
                <c:pt idx="18">
                  <c:v>2.6584506</c:v>
                </c:pt>
                <c:pt idx="19">
                  <c:v>2.6355422</c:v>
                </c:pt>
                <c:pt idx="20">
                  <c:v>2.4810894</c:v>
                </c:pt>
                <c:pt idx="21">
                  <c:v>2.628429</c:v>
                </c:pt>
                <c:pt idx="22">
                  <c:v>2.7638888</c:v>
                </c:pt>
                <c:pt idx="23">
                  <c:v>2.6203904</c:v>
                </c:pt>
                <c:pt idx="24">
                  <c:v>2.807547</c:v>
                </c:pt>
                <c:pt idx="25">
                  <c:v>2.7125306</c:v>
                </c:pt>
                <c:pt idx="26">
                  <c:v>2.510239</c:v>
                </c:pt>
                <c:pt idx="27">
                  <c:v>2.62212</c:v>
                </c:pt>
                <c:pt idx="28">
                  <c:v>NaN</c:v>
                </c:pt>
                <c:pt idx="29">
                  <c:v>NaN</c:v>
                </c:pt>
                <c:pt idx="30">
                  <c:v>NaN</c:v>
                </c:pt>
                <c:pt idx="31">
                  <c:v>NaN</c:v>
                </c:pt>
                <c:pt idx="32">
                  <c:v>NaN</c:v>
                </c:pt>
                <c:pt idx="33">
                  <c:v>NaN</c:v>
                </c:pt>
                <c:pt idx="34">
                  <c:v>NaN</c:v>
                </c:pt>
                <c:pt idx="35">
                  <c:v>NaN</c:v>
                </c:pt>
                <c:pt idx="36">
                  <c:v>NaN</c:v>
                </c:pt>
                <c:pt idx="37">
                  <c:v>NaN</c:v>
                </c:pt>
                <c:pt idx="38">
                  <c:v>NaN</c:v>
                </c:pt>
                <c:pt idx="39">
                  <c:v>NaN</c:v>
                </c:pt>
                <c:pt idx="40">
                  <c:v>NaN</c:v>
                </c:pt>
                <c:pt idx="41">
                  <c:v>NaN</c:v>
                </c:pt>
                <c:pt idx="42">
                  <c:v>NaN</c:v>
                </c:pt>
                <c:pt idx="43">
                  <c:v>NaN</c:v>
                </c:pt>
                <c:pt idx="44">
                  <c:v>NaN</c:v>
                </c:pt>
              </c:numCache>
            </c:numRef>
          </c:val>
        </c:ser>
        <c:marker val="0"/>
        <c:axId val="38807087"/>
        <c:axId val="33731743"/>
      </c:lineChart>
      <c:catAx>
        <c:axId val="38807087"/>
        <c:scaling>
          <c:orientation val="minMax"/>
        </c:scaling>
        <c:title>
          <c:layout/>
          <c:tx>
            <c:rich>
              <a:bodyPr/>
              <a:lstStyle/>
              <a:p>
                <a:pPr>
                  <a:defRPr/>
                </a:pPr>
                <a:r>
                  <a:rPr b="1" sz="1000">
                    <a:solidFill>
                      <a:srgbClr val="000000"/>
                    </a:solidFill>
                  </a:rPr>
                  <a:t>Years</a:t>
                </a:r>
              </a:p>
            </c:rich>
          </c:tx>
        </c:title>
        <c:axPos val="b"/>
        <c:majorTickMark val="out"/>
        <c:minorTickMark val="none"/>
        <c:tickLblPos val="nextTo"/>
        <c:crossAx val="33731743"/>
        <c:crossesAt val="0"/>
        <c:lblAlgn val="ctr"/>
        <c:auto val="1"/>
        <c:lblOffset val="100"/>
        <c:spPr>
          <a:ln w="9360">
            <a:solidFill>
              <a:srgbClr val="878787"/>
            </a:solidFill>
            <a:round/>
          </a:ln>
        </c:spPr>
      </c:catAx>
      <c:valAx>
        <c:axId val="33731743"/>
        <c:scaling>
          <c:orientation val="minMax"/>
        </c:scaling>
        <c:title>
          <c:layout/>
          <c:tx>
            <c:rich>
              <a:bodyPr/>
              <a:lstStyle/>
              <a:p>
                <a:pPr>
                  <a:defRPr/>
                </a:pPr>
                <a:r>
                  <a:rPr b="1" sz="1000">
                    <a:solidFill>
                      <a:srgbClr val="000000"/>
                    </a:solidFill>
                  </a:rPr>
                  <a:t>Number of Papers</a:t>
                </a:r>
              </a:p>
            </c:rich>
          </c:tx>
        </c:title>
        <c:axPos val="l"/>
        <c:majorGridlines>
          <c:spPr>
            <a:ln w="9360">
              <a:solidFill>
                <a:srgbClr val="878787"/>
              </a:solidFill>
              <a:round/>
            </a:ln>
          </c:spPr>
        </c:majorGridlines>
        <c:majorTickMark val="out"/>
        <c:minorTickMark val="none"/>
        <c:tickLblPos val="nextTo"/>
        <c:crossAx val="38807087"/>
        <c:crossesAt val="0"/>
        <c:spPr>
          <a:ln w="9360">
            <a:solidFill>
              <a:srgbClr val="878787"/>
            </a:solidFill>
            <a:round/>
          </a:ln>
        </c:spPr>
      </c:valAx>
      <c:spPr>
        <a:solidFill>
          <a:srgbClr val="ffffff"/>
        </a:solidFill>
      </c:spPr>
    </c:plotArea>
    <c:legend>
      <c:legendPos val="r"/>
      <c:spPr/>
    </c:legend>
    <c:plotVisOnly val="1"/>
  </c:chart>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69"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70"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71"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72" name="PlaceHolder 5"/>
          <p:cNvSpPr>
            <a:spLocks noGrp="1"/>
          </p:cNvSpPr>
          <p:nvPr>
            <p:ph type="sldNum"/>
          </p:nvPr>
        </p:nvSpPr>
        <p:spPr>
          <a:xfrm>
            <a:off x="4399200" y="9555480"/>
            <a:ext cx="3372840" cy="502560"/>
          </a:xfrm>
          <a:prstGeom prst="rect">
            <a:avLst/>
          </a:prstGeom>
        </p:spPr>
        <p:txBody>
          <a:bodyPr anchor="b" bIns="0" lIns="0" rIns="0" tIns="0" wrap="none"/>
          <a:p>
            <a:pPr algn="r"/>
            <a:fld id="{E1D1A111-9101-41A1-B1D1-C1A1C151B13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343400"/>
            <a:ext cx="5486040" cy="4114440"/>
          </a:xfrm>
          <a:prstGeom prst="rect">
            <a:avLst/>
          </a:prstGeom>
        </p:spPr>
        <p:txBody>
          <a:bodyPr bIns="91440" tIns="91440"/>
          <a:p>
            <a:pPr>
              <a:lnSpc>
                <a:spcPct val="100000"/>
              </a:lnSpc>
            </a:pPr>
            <a:r>
              <a:rPr lang="en-US"/>
              <a:t>Should we mention the things we thought of, but didn’t get working.. like related work/future work?</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6040" cy="4114440"/>
          </a:xfrm>
          <a:prstGeom prst="rect">
            <a:avLst/>
          </a:prstGeom>
        </p:spPr>
        <p:txBody>
          <a:bodyPr bIns="91440" tIns="91440"/>
          <a:p>
            <a:pPr>
              <a:lnSpc>
                <a:spcPct val="100000"/>
              </a:lnSpc>
            </a:pPr>
            <a:r>
              <a:rPr lang="en-US"/>
              <a:t>Should we mention the things we thought of, but didn’t get working.. like related work/future work?</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343400"/>
            <a:ext cx="5486040" cy="4114440"/>
          </a:xfrm>
          <a:prstGeom prst="rect">
            <a:avLst/>
          </a:prstGeom>
        </p:spPr>
        <p:txBody>
          <a:bodyPr bIns="91440" tIns="91440"/>
          <a:p>
            <a:pPr>
              <a:lnSpc>
                <a:spcPct val="100000"/>
              </a:lnSpc>
            </a:pPr>
            <a:r>
              <a:rPr lang="en-US"/>
              <a:t>Need to add more colums to include Google Scholar, ResearchIndex and whatever is there in Diablo’s paper</a:t>
            </a:r>
            <a:endParaRPr/>
          </a:p>
          <a:p>
            <a:pPr>
              <a:lnSpc>
                <a:spcPct val="100000"/>
              </a:lnSpc>
            </a:pPr>
            <a:r>
              <a:rPr lang="en-US"/>
              <a:t>What was the size of the Citeseer data first downloaded ?</a:t>
            </a:r>
            <a:endParaRPr/>
          </a:p>
          <a:p>
            <a:pPr>
              <a:lnSpc>
                <a:spcPct val="100000"/>
              </a:lnSpc>
            </a:pPr>
            <a:r>
              <a:rPr lang="en-US"/>
              <a:t>We tried a few things that didn’t work for us, when you see the # our ppt it’s for an approach we tried but didn’t work</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685800" y="4343400"/>
            <a:ext cx="5486040" cy="4114440"/>
          </a:xfrm>
          <a:prstGeom prst="rect">
            <a:avLst/>
          </a:prstGeom>
        </p:spPr>
        <p:txBody>
          <a:bodyPr bIns="91440" tIns="91440"/>
          <a:p>
            <a:pPr>
              <a:lnSpc>
                <a:spcPct val="100000"/>
              </a:lnSpc>
            </a:pPr>
            <a:r>
              <a:rPr lang="en-US"/>
              <a:t>Need to put in the chart</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343400"/>
            <a:ext cx="5486040" cy="4114440"/>
          </a:xfrm>
          <a:prstGeom prst="rect">
            <a:avLst/>
          </a:prstGeom>
        </p:spPr>
        <p:txBody>
          <a:bodyPr bIns="91440" tIns="91440"/>
          <a:p>
            <a:pPr>
              <a:lnSpc>
                <a:spcPct val="100000"/>
              </a:lnSpc>
            </a:pPr>
            <a:r>
              <a:rPr lang="en-US"/>
              <a:t>Need to put in the chart</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343400"/>
            <a:ext cx="5486040" cy="4114440"/>
          </a:xfrm>
          <a:prstGeom prst="rect">
            <a:avLst/>
          </a:prstGeom>
        </p:spPr>
        <p:txBody>
          <a:bodyPr bIns="91440" tIns="91440"/>
          <a:p>
            <a:pPr>
              <a:lnSpc>
                <a:spcPct val="100000"/>
              </a:lnSpc>
            </a:pPr>
            <a:r>
              <a:rPr lang="en-US"/>
              <a:t>Replace intersection and union with correct signs</a:t>
            </a:r>
            <a:endParaRPr/>
          </a:p>
          <a:p>
            <a:pPr>
              <a:lnSpc>
                <a:spcPct val="100000"/>
              </a:lnSpc>
            </a:pPr>
            <a:r>
              <a:rPr lang="en-US"/>
              <a:t>Colour of the boxes represent degree of similarity. This has been normalized to 0.3 to highlight similarities.</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6040" cy="4114440"/>
          </a:xfrm>
          <a:prstGeom prst="rect">
            <a:avLst/>
          </a:prstGeom>
        </p:spPr>
        <p:txBody>
          <a:bodyPr bIns="91440" tIns="91440"/>
          <a:p>
            <a:pPr>
              <a:lnSpc>
                <a:spcPct val="100000"/>
              </a:lnSpc>
            </a:pPr>
            <a:r>
              <a:rPr lang="en-US"/>
              <a:t>Replace intersection and union with correct signs</a:t>
            </a:r>
            <a:endParaRPr/>
          </a:p>
          <a:p>
            <a:pPr>
              <a:lnSpc>
                <a:spcPct val="100000"/>
              </a:lnSpc>
            </a:pPr>
            <a:r>
              <a:rPr lang="en-US"/>
              <a:t>Colour of the boxes represent degree of similarity. This has been normalized to 0.3 to highlight similarities.</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24" name="PlaceHolder 2"/>
          <p:cNvSpPr>
            <a:spLocks noGrp="1"/>
          </p:cNvSpPr>
          <p:nvPr>
            <p:ph type="body"/>
          </p:nvPr>
        </p:nvSpPr>
        <p:spPr>
          <a:xfrm>
            <a:off x="457200" y="1200240"/>
            <a:ext cx="8229240" cy="1776600"/>
          </a:xfrm>
          <a:prstGeom prst="rect">
            <a:avLst/>
          </a:prstGeom>
        </p:spPr>
        <p:txBody>
          <a:bodyPr bIns="0" lIns="0" rIns="0" tIns="0" wrap="none"/>
          <a:p>
            <a:endParaRPr/>
          </a:p>
        </p:txBody>
      </p:sp>
      <p:sp>
        <p:nvSpPr>
          <p:cNvPr id="25" name="PlaceHolder 3"/>
          <p:cNvSpPr>
            <a:spLocks noGrp="1"/>
          </p:cNvSpPr>
          <p:nvPr>
            <p:ph type="body"/>
          </p:nvPr>
        </p:nvSpPr>
        <p:spPr>
          <a:xfrm>
            <a:off x="457200" y="3145680"/>
            <a:ext cx="8229240" cy="17766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27" name="PlaceHolder 2"/>
          <p:cNvSpPr>
            <a:spLocks noGrp="1"/>
          </p:cNvSpPr>
          <p:nvPr>
            <p:ph type="body"/>
          </p:nvPr>
        </p:nvSpPr>
        <p:spPr>
          <a:xfrm>
            <a:off x="457200" y="1200240"/>
            <a:ext cx="4015440" cy="1776600"/>
          </a:xfrm>
          <a:prstGeom prst="rect">
            <a:avLst/>
          </a:prstGeom>
        </p:spPr>
        <p:txBody>
          <a:bodyPr bIns="0" lIns="0" rIns="0" tIns="0" wrap="none"/>
          <a:p>
            <a:endParaRPr/>
          </a:p>
        </p:txBody>
      </p:sp>
      <p:sp>
        <p:nvSpPr>
          <p:cNvPr id="28" name="PlaceHolder 3"/>
          <p:cNvSpPr>
            <a:spLocks noGrp="1"/>
          </p:cNvSpPr>
          <p:nvPr>
            <p:ph type="body"/>
          </p:nvPr>
        </p:nvSpPr>
        <p:spPr>
          <a:xfrm>
            <a:off x="4673520" y="1200240"/>
            <a:ext cx="4015440" cy="1776600"/>
          </a:xfrm>
          <a:prstGeom prst="rect">
            <a:avLst/>
          </a:prstGeom>
        </p:spPr>
        <p:txBody>
          <a:bodyPr bIns="0" lIns="0" rIns="0" tIns="0" wrap="none"/>
          <a:p>
            <a:endParaRPr/>
          </a:p>
        </p:txBody>
      </p:sp>
      <p:sp>
        <p:nvSpPr>
          <p:cNvPr id="29" name="PlaceHolder 4"/>
          <p:cNvSpPr>
            <a:spLocks noGrp="1"/>
          </p:cNvSpPr>
          <p:nvPr>
            <p:ph type="body"/>
          </p:nvPr>
        </p:nvSpPr>
        <p:spPr>
          <a:xfrm>
            <a:off x="4673520" y="3145680"/>
            <a:ext cx="4015440" cy="1776600"/>
          </a:xfrm>
          <a:prstGeom prst="rect">
            <a:avLst/>
          </a:prstGeom>
        </p:spPr>
        <p:txBody>
          <a:bodyPr bIns="0" lIns="0" rIns="0" tIns="0" wrap="none"/>
          <a:p>
            <a:endParaRPr/>
          </a:p>
        </p:txBody>
      </p:sp>
      <p:sp>
        <p:nvSpPr>
          <p:cNvPr id="30" name="PlaceHolder 5"/>
          <p:cNvSpPr>
            <a:spLocks noGrp="1"/>
          </p:cNvSpPr>
          <p:nvPr>
            <p:ph type="body"/>
          </p:nvPr>
        </p:nvSpPr>
        <p:spPr>
          <a:xfrm>
            <a:off x="457200" y="3145680"/>
            <a:ext cx="4015440" cy="17766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32" name="PlaceHolder 2"/>
          <p:cNvSpPr>
            <a:spLocks noGrp="1"/>
          </p:cNvSpPr>
          <p:nvPr>
            <p:ph type="body"/>
          </p:nvPr>
        </p:nvSpPr>
        <p:spPr>
          <a:xfrm>
            <a:off x="457200" y="1200240"/>
            <a:ext cx="4015440" cy="1776600"/>
          </a:xfrm>
          <a:prstGeom prst="rect">
            <a:avLst/>
          </a:prstGeom>
        </p:spPr>
        <p:txBody>
          <a:bodyPr bIns="0" lIns="0" rIns="0" tIns="0" wrap="none"/>
          <a:p>
            <a:endParaRPr/>
          </a:p>
        </p:txBody>
      </p:sp>
      <p:sp>
        <p:nvSpPr>
          <p:cNvPr id="33" name="PlaceHolder 3"/>
          <p:cNvSpPr>
            <a:spLocks noGrp="1"/>
          </p:cNvSpPr>
          <p:nvPr>
            <p:ph type="body"/>
          </p:nvPr>
        </p:nvSpPr>
        <p:spPr>
          <a:xfrm>
            <a:off x="4673520" y="1200240"/>
            <a:ext cx="4015440" cy="17766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37" name="PlaceHolder 2"/>
          <p:cNvSpPr>
            <a:spLocks noGrp="1"/>
          </p:cNvSpPr>
          <p:nvPr>
            <p:ph type="subTitle"/>
          </p:nvPr>
        </p:nvSpPr>
        <p:spPr>
          <a:xfrm>
            <a:off x="457200" y="1200240"/>
            <a:ext cx="8229240" cy="3725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39" name="PlaceHolder 2"/>
          <p:cNvSpPr>
            <a:spLocks noGrp="1"/>
          </p:cNvSpPr>
          <p:nvPr>
            <p:ph type="body"/>
          </p:nvPr>
        </p:nvSpPr>
        <p:spPr>
          <a:xfrm>
            <a:off x="457200" y="1200240"/>
            <a:ext cx="8229240" cy="3725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41" name="PlaceHolder 2"/>
          <p:cNvSpPr>
            <a:spLocks noGrp="1"/>
          </p:cNvSpPr>
          <p:nvPr>
            <p:ph type="body"/>
          </p:nvPr>
        </p:nvSpPr>
        <p:spPr>
          <a:xfrm>
            <a:off x="457200" y="1200240"/>
            <a:ext cx="4015440" cy="3725280"/>
          </a:xfrm>
          <a:prstGeom prst="rect">
            <a:avLst/>
          </a:prstGeom>
        </p:spPr>
        <p:txBody>
          <a:bodyPr bIns="0" lIns="0" rIns="0" tIns="0" wrap="none"/>
          <a:p>
            <a:endParaRPr/>
          </a:p>
        </p:txBody>
      </p:sp>
      <p:sp>
        <p:nvSpPr>
          <p:cNvPr id="42" name="PlaceHolder 3"/>
          <p:cNvSpPr>
            <a:spLocks noGrp="1"/>
          </p:cNvSpPr>
          <p:nvPr>
            <p:ph type="body"/>
          </p:nvPr>
        </p:nvSpPr>
        <p:spPr>
          <a:xfrm>
            <a:off x="4673520" y="1200240"/>
            <a:ext cx="4015440" cy="3725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05920"/>
            <a:ext cx="8229240" cy="47196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46" name="PlaceHolder 2"/>
          <p:cNvSpPr>
            <a:spLocks noGrp="1"/>
          </p:cNvSpPr>
          <p:nvPr>
            <p:ph type="body"/>
          </p:nvPr>
        </p:nvSpPr>
        <p:spPr>
          <a:xfrm>
            <a:off x="457200" y="1200240"/>
            <a:ext cx="4015440" cy="1776600"/>
          </a:xfrm>
          <a:prstGeom prst="rect">
            <a:avLst/>
          </a:prstGeom>
        </p:spPr>
        <p:txBody>
          <a:bodyPr bIns="0" lIns="0" rIns="0" tIns="0" wrap="none"/>
          <a:p>
            <a:endParaRPr/>
          </a:p>
        </p:txBody>
      </p:sp>
      <p:sp>
        <p:nvSpPr>
          <p:cNvPr id="47" name="PlaceHolder 3"/>
          <p:cNvSpPr>
            <a:spLocks noGrp="1"/>
          </p:cNvSpPr>
          <p:nvPr>
            <p:ph type="body"/>
          </p:nvPr>
        </p:nvSpPr>
        <p:spPr>
          <a:xfrm>
            <a:off x="457200" y="3145680"/>
            <a:ext cx="4015440" cy="1776600"/>
          </a:xfrm>
          <a:prstGeom prst="rect">
            <a:avLst/>
          </a:prstGeom>
        </p:spPr>
        <p:txBody>
          <a:bodyPr bIns="0" lIns="0" rIns="0" tIns="0" wrap="none"/>
          <a:p>
            <a:endParaRPr/>
          </a:p>
        </p:txBody>
      </p:sp>
      <p:sp>
        <p:nvSpPr>
          <p:cNvPr id="48" name="PlaceHolder 4"/>
          <p:cNvSpPr>
            <a:spLocks noGrp="1"/>
          </p:cNvSpPr>
          <p:nvPr>
            <p:ph type="body"/>
          </p:nvPr>
        </p:nvSpPr>
        <p:spPr>
          <a:xfrm>
            <a:off x="4673520" y="1200240"/>
            <a:ext cx="4015440" cy="3725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3" name="PlaceHolder 2"/>
          <p:cNvSpPr>
            <a:spLocks noGrp="1"/>
          </p:cNvSpPr>
          <p:nvPr>
            <p:ph type="subTitle"/>
          </p:nvPr>
        </p:nvSpPr>
        <p:spPr>
          <a:xfrm>
            <a:off x="457200" y="1200240"/>
            <a:ext cx="8229240" cy="3725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50" name="PlaceHolder 2"/>
          <p:cNvSpPr>
            <a:spLocks noGrp="1"/>
          </p:cNvSpPr>
          <p:nvPr>
            <p:ph type="body"/>
          </p:nvPr>
        </p:nvSpPr>
        <p:spPr>
          <a:xfrm>
            <a:off x="457200" y="1200240"/>
            <a:ext cx="4015440" cy="3725280"/>
          </a:xfrm>
          <a:prstGeom prst="rect">
            <a:avLst/>
          </a:prstGeom>
        </p:spPr>
        <p:txBody>
          <a:bodyPr bIns="0" lIns="0" rIns="0" tIns="0" wrap="none"/>
          <a:p>
            <a:endParaRPr/>
          </a:p>
        </p:txBody>
      </p:sp>
      <p:sp>
        <p:nvSpPr>
          <p:cNvPr id="51" name="PlaceHolder 3"/>
          <p:cNvSpPr>
            <a:spLocks noGrp="1"/>
          </p:cNvSpPr>
          <p:nvPr>
            <p:ph type="body"/>
          </p:nvPr>
        </p:nvSpPr>
        <p:spPr>
          <a:xfrm>
            <a:off x="4673520" y="1200240"/>
            <a:ext cx="4015440" cy="1776600"/>
          </a:xfrm>
          <a:prstGeom prst="rect">
            <a:avLst/>
          </a:prstGeom>
        </p:spPr>
        <p:txBody>
          <a:bodyPr bIns="0" lIns="0" rIns="0" tIns="0" wrap="none"/>
          <a:p>
            <a:endParaRPr/>
          </a:p>
        </p:txBody>
      </p:sp>
      <p:sp>
        <p:nvSpPr>
          <p:cNvPr id="52" name="PlaceHolder 4"/>
          <p:cNvSpPr>
            <a:spLocks noGrp="1"/>
          </p:cNvSpPr>
          <p:nvPr>
            <p:ph type="body"/>
          </p:nvPr>
        </p:nvSpPr>
        <p:spPr>
          <a:xfrm>
            <a:off x="4673520" y="3145680"/>
            <a:ext cx="4015440" cy="17766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54" name="PlaceHolder 2"/>
          <p:cNvSpPr>
            <a:spLocks noGrp="1"/>
          </p:cNvSpPr>
          <p:nvPr>
            <p:ph type="body"/>
          </p:nvPr>
        </p:nvSpPr>
        <p:spPr>
          <a:xfrm>
            <a:off x="457200" y="1200240"/>
            <a:ext cx="4015440" cy="1776600"/>
          </a:xfrm>
          <a:prstGeom prst="rect">
            <a:avLst/>
          </a:prstGeom>
        </p:spPr>
        <p:txBody>
          <a:bodyPr bIns="0" lIns="0" rIns="0" tIns="0" wrap="none"/>
          <a:p>
            <a:endParaRPr/>
          </a:p>
        </p:txBody>
      </p:sp>
      <p:sp>
        <p:nvSpPr>
          <p:cNvPr id="55" name="PlaceHolder 3"/>
          <p:cNvSpPr>
            <a:spLocks noGrp="1"/>
          </p:cNvSpPr>
          <p:nvPr>
            <p:ph type="body"/>
          </p:nvPr>
        </p:nvSpPr>
        <p:spPr>
          <a:xfrm>
            <a:off x="4673520" y="1200240"/>
            <a:ext cx="4015440" cy="1776600"/>
          </a:xfrm>
          <a:prstGeom prst="rect">
            <a:avLst/>
          </a:prstGeom>
        </p:spPr>
        <p:txBody>
          <a:bodyPr bIns="0" lIns="0" rIns="0" tIns="0" wrap="none"/>
          <a:p>
            <a:endParaRPr/>
          </a:p>
        </p:txBody>
      </p:sp>
      <p:sp>
        <p:nvSpPr>
          <p:cNvPr id="56" name="PlaceHolder 4"/>
          <p:cNvSpPr>
            <a:spLocks noGrp="1"/>
          </p:cNvSpPr>
          <p:nvPr>
            <p:ph type="body"/>
          </p:nvPr>
        </p:nvSpPr>
        <p:spPr>
          <a:xfrm>
            <a:off x="457200" y="3145680"/>
            <a:ext cx="8228520" cy="17766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58" name="PlaceHolder 2"/>
          <p:cNvSpPr>
            <a:spLocks noGrp="1"/>
          </p:cNvSpPr>
          <p:nvPr>
            <p:ph type="body"/>
          </p:nvPr>
        </p:nvSpPr>
        <p:spPr>
          <a:xfrm>
            <a:off x="457200" y="1200240"/>
            <a:ext cx="8229240" cy="1776600"/>
          </a:xfrm>
          <a:prstGeom prst="rect">
            <a:avLst/>
          </a:prstGeom>
        </p:spPr>
        <p:txBody>
          <a:bodyPr bIns="0" lIns="0" rIns="0" tIns="0" wrap="none"/>
          <a:p>
            <a:endParaRPr/>
          </a:p>
        </p:txBody>
      </p:sp>
      <p:sp>
        <p:nvSpPr>
          <p:cNvPr id="59" name="PlaceHolder 3"/>
          <p:cNvSpPr>
            <a:spLocks noGrp="1"/>
          </p:cNvSpPr>
          <p:nvPr>
            <p:ph type="body"/>
          </p:nvPr>
        </p:nvSpPr>
        <p:spPr>
          <a:xfrm>
            <a:off x="457200" y="3145680"/>
            <a:ext cx="8229240" cy="17766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61" name="PlaceHolder 2"/>
          <p:cNvSpPr>
            <a:spLocks noGrp="1"/>
          </p:cNvSpPr>
          <p:nvPr>
            <p:ph type="body"/>
          </p:nvPr>
        </p:nvSpPr>
        <p:spPr>
          <a:xfrm>
            <a:off x="457200" y="1200240"/>
            <a:ext cx="4015440" cy="1776600"/>
          </a:xfrm>
          <a:prstGeom prst="rect">
            <a:avLst/>
          </a:prstGeom>
        </p:spPr>
        <p:txBody>
          <a:bodyPr bIns="0" lIns="0" rIns="0" tIns="0" wrap="none"/>
          <a:p>
            <a:endParaRPr/>
          </a:p>
        </p:txBody>
      </p:sp>
      <p:sp>
        <p:nvSpPr>
          <p:cNvPr id="62" name="PlaceHolder 3"/>
          <p:cNvSpPr>
            <a:spLocks noGrp="1"/>
          </p:cNvSpPr>
          <p:nvPr>
            <p:ph type="body"/>
          </p:nvPr>
        </p:nvSpPr>
        <p:spPr>
          <a:xfrm>
            <a:off x="4673520" y="1200240"/>
            <a:ext cx="4015440" cy="1776600"/>
          </a:xfrm>
          <a:prstGeom prst="rect">
            <a:avLst/>
          </a:prstGeom>
        </p:spPr>
        <p:txBody>
          <a:bodyPr bIns="0" lIns="0" rIns="0" tIns="0" wrap="none"/>
          <a:p>
            <a:endParaRPr/>
          </a:p>
        </p:txBody>
      </p:sp>
      <p:sp>
        <p:nvSpPr>
          <p:cNvPr id="63" name="PlaceHolder 4"/>
          <p:cNvSpPr>
            <a:spLocks noGrp="1"/>
          </p:cNvSpPr>
          <p:nvPr>
            <p:ph type="body"/>
          </p:nvPr>
        </p:nvSpPr>
        <p:spPr>
          <a:xfrm>
            <a:off x="4673520" y="3145680"/>
            <a:ext cx="4015440" cy="1776600"/>
          </a:xfrm>
          <a:prstGeom prst="rect">
            <a:avLst/>
          </a:prstGeom>
        </p:spPr>
        <p:txBody>
          <a:bodyPr bIns="0" lIns="0" rIns="0" tIns="0" wrap="none"/>
          <a:p>
            <a:endParaRPr/>
          </a:p>
        </p:txBody>
      </p:sp>
      <p:sp>
        <p:nvSpPr>
          <p:cNvPr id="64" name="PlaceHolder 5"/>
          <p:cNvSpPr>
            <a:spLocks noGrp="1"/>
          </p:cNvSpPr>
          <p:nvPr>
            <p:ph type="body"/>
          </p:nvPr>
        </p:nvSpPr>
        <p:spPr>
          <a:xfrm>
            <a:off x="457200" y="3145680"/>
            <a:ext cx="4015440" cy="17766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66" name="PlaceHolder 2"/>
          <p:cNvSpPr>
            <a:spLocks noGrp="1"/>
          </p:cNvSpPr>
          <p:nvPr>
            <p:ph type="body"/>
          </p:nvPr>
        </p:nvSpPr>
        <p:spPr>
          <a:xfrm>
            <a:off x="457200" y="1200240"/>
            <a:ext cx="4015440" cy="1776600"/>
          </a:xfrm>
          <a:prstGeom prst="rect">
            <a:avLst/>
          </a:prstGeom>
        </p:spPr>
        <p:txBody>
          <a:bodyPr bIns="0" lIns="0" rIns="0" tIns="0" wrap="none"/>
          <a:p>
            <a:endParaRPr/>
          </a:p>
        </p:txBody>
      </p:sp>
      <p:sp>
        <p:nvSpPr>
          <p:cNvPr id="67" name="PlaceHolder 3"/>
          <p:cNvSpPr>
            <a:spLocks noGrp="1"/>
          </p:cNvSpPr>
          <p:nvPr>
            <p:ph type="body"/>
          </p:nvPr>
        </p:nvSpPr>
        <p:spPr>
          <a:xfrm>
            <a:off x="4673520" y="1200240"/>
            <a:ext cx="4015440" cy="177660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5" name="PlaceHolder 2"/>
          <p:cNvSpPr>
            <a:spLocks noGrp="1"/>
          </p:cNvSpPr>
          <p:nvPr>
            <p:ph type="body"/>
          </p:nvPr>
        </p:nvSpPr>
        <p:spPr>
          <a:xfrm>
            <a:off x="457200" y="1200240"/>
            <a:ext cx="8229240" cy="3725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7" name="PlaceHolder 2"/>
          <p:cNvSpPr>
            <a:spLocks noGrp="1"/>
          </p:cNvSpPr>
          <p:nvPr>
            <p:ph type="body"/>
          </p:nvPr>
        </p:nvSpPr>
        <p:spPr>
          <a:xfrm>
            <a:off x="457200" y="1200240"/>
            <a:ext cx="4015440" cy="3725280"/>
          </a:xfrm>
          <a:prstGeom prst="rect">
            <a:avLst/>
          </a:prstGeom>
        </p:spPr>
        <p:txBody>
          <a:bodyPr bIns="0" lIns="0" rIns="0" tIns="0" wrap="none"/>
          <a:p>
            <a:endParaRPr/>
          </a:p>
        </p:txBody>
      </p:sp>
      <p:sp>
        <p:nvSpPr>
          <p:cNvPr id="8" name="PlaceHolder 3"/>
          <p:cNvSpPr>
            <a:spLocks noGrp="1"/>
          </p:cNvSpPr>
          <p:nvPr>
            <p:ph type="body"/>
          </p:nvPr>
        </p:nvSpPr>
        <p:spPr>
          <a:xfrm>
            <a:off x="4673520" y="1200240"/>
            <a:ext cx="4015440" cy="3725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920"/>
            <a:ext cx="8229240" cy="47196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12" name="PlaceHolder 2"/>
          <p:cNvSpPr>
            <a:spLocks noGrp="1"/>
          </p:cNvSpPr>
          <p:nvPr>
            <p:ph type="body"/>
          </p:nvPr>
        </p:nvSpPr>
        <p:spPr>
          <a:xfrm>
            <a:off x="457200" y="1200240"/>
            <a:ext cx="4015440" cy="1776600"/>
          </a:xfrm>
          <a:prstGeom prst="rect">
            <a:avLst/>
          </a:prstGeom>
        </p:spPr>
        <p:txBody>
          <a:bodyPr bIns="0" lIns="0" rIns="0" tIns="0" wrap="none"/>
          <a:p>
            <a:endParaRPr/>
          </a:p>
        </p:txBody>
      </p:sp>
      <p:sp>
        <p:nvSpPr>
          <p:cNvPr id="13" name="PlaceHolder 3"/>
          <p:cNvSpPr>
            <a:spLocks noGrp="1"/>
          </p:cNvSpPr>
          <p:nvPr>
            <p:ph type="body"/>
          </p:nvPr>
        </p:nvSpPr>
        <p:spPr>
          <a:xfrm>
            <a:off x="457200" y="3145680"/>
            <a:ext cx="4015440" cy="1776600"/>
          </a:xfrm>
          <a:prstGeom prst="rect">
            <a:avLst/>
          </a:prstGeom>
        </p:spPr>
        <p:txBody>
          <a:bodyPr bIns="0" lIns="0" rIns="0" tIns="0" wrap="none"/>
          <a:p>
            <a:endParaRPr/>
          </a:p>
        </p:txBody>
      </p:sp>
      <p:sp>
        <p:nvSpPr>
          <p:cNvPr id="14" name="PlaceHolder 4"/>
          <p:cNvSpPr>
            <a:spLocks noGrp="1"/>
          </p:cNvSpPr>
          <p:nvPr>
            <p:ph type="body"/>
          </p:nvPr>
        </p:nvSpPr>
        <p:spPr>
          <a:xfrm>
            <a:off x="4673520" y="1200240"/>
            <a:ext cx="4015440" cy="3725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16" name="PlaceHolder 2"/>
          <p:cNvSpPr>
            <a:spLocks noGrp="1"/>
          </p:cNvSpPr>
          <p:nvPr>
            <p:ph type="body"/>
          </p:nvPr>
        </p:nvSpPr>
        <p:spPr>
          <a:xfrm>
            <a:off x="457200" y="1200240"/>
            <a:ext cx="4015440" cy="3725280"/>
          </a:xfrm>
          <a:prstGeom prst="rect">
            <a:avLst/>
          </a:prstGeom>
        </p:spPr>
        <p:txBody>
          <a:bodyPr bIns="0" lIns="0" rIns="0" tIns="0" wrap="none"/>
          <a:p>
            <a:endParaRPr/>
          </a:p>
        </p:txBody>
      </p:sp>
      <p:sp>
        <p:nvSpPr>
          <p:cNvPr id="17" name="PlaceHolder 3"/>
          <p:cNvSpPr>
            <a:spLocks noGrp="1"/>
          </p:cNvSpPr>
          <p:nvPr>
            <p:ph type="body"/>
          </p:nvPr>
        </p:nvSpPr>
        <p:spPr>
          <a:xfrm>
            <a:off x="4673520" y="1200240"/>
            <a:ext cx="4015440" cy="1776600"/>
          </a:xfrm>
          <a:prstGeom prst="rect">
            <a:avLst/>
          </a:prstGeom>
        </p:spPr>
        <p:txBody>
          <a:bodyPr bIns="0" lIns="0" rIns="0" tIns="0" wrap="none"/>
          <a:p>
            <a:endParaRPr/>
          </a:p>
        </p:txBody>
      </p:sp>
      <p:sp>
        <p:nvSpPr>
          <p:cNvPr id="18" name="PlaceHolder 4"/>
          <p:cNvSpPr>
            <a:spLocks noGrp="1"/>
          </p:cNvSpPr>
          <p:nvPr>
            <p:ph type="body"/>
          </p:nvPr>
        </p:nvSpPr>
        <p:spPr>
          <a:xfrm>
            <a:off x="4673520" y="3145680"/>
            <a:ext cx="4015440" cy="17766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920"/>
            <a:ext cx="8229240" cy="857160"/>
          </a:xfrm>
          <a:prstGeom prst="rect">
            <a:avLst/>
          </a:prstGeom>
        </p:spPr>
        <p:txBody>
          <a:bodyPr anchor="ctr" bIns="0" lIns="0" rIns="0" tIns="0" wrap="none"/>
          <a:p>
            <a:endParaRPr/>
          </a:p>
        </p:txBody>
      </p:sp>
      <p:sp>
        <p:nvSpPr>
          <p:cNvPr id="20" name="PlaceHolder 2"/>
          <p:cNvSpPr>
            <a:spLocks noGrp="1"/>
          </p:cNvSpPr>
          <p:nvPr>
            <p:ph type="body"/>
          </p:nvPr>
        </p:nvSpPr>
        <p:spPr>
          <a:xfrm>
            <a:off x="457200" y="1200240"/>
            <a:ext cx="4015440" cy="1776600"/>
          </a:xfrm>
          <a:prstGeom prst="rect">
            <a:avLst/>
          </a:prstGeom>
        </p:spPr>
        <p:txBody>
          <a:bodyPr bIns="0" lIns="0" rIns="0" tIns="0" wrap="none"/>
          <a:p>
            <a:endParaRPr/>
          </a:p>
        </p:txBody>
      </p:sp>
      <p:sp>
        <p:nvSpPr>
          <p:cNvPr id="21" name="PlaceHolder 3"/>
          <p:cNvSpPr>
            <a:spLocks noGrp="1"/>
          </p:cNvSpPr>
          <p:nvPr>
            <p:ph type="body"/>
          </p:nvPr>
        </p:nvSpPr>
        <p:spPr>
          <a:xfrm>
            <a:off x="4673520" y="1200240"/>
            <a:ext cx="4015440" cy="1776600"/>
          </a:xfrm>
          <a:prstGeom prst="rect">
            <a:avLst/>
          </a:prstGeom>
        </p:spPr>
        <p:txBody>
          <a:bodyPr bIns="0" lIns="0" rIns="0" tIns="0" wrap="none"/>
          <a:p>
            <a:endParaRPr/>
          </a:p>
        </p:txBody>
      </p:sp>
      <p:sp>
        <p:nvSpPr>
          <p:cNvPr id="22" name="PlaceHolder 4"/>
          <p:cNvSpPr>
            <a:spLocks noGrp="1"/>
          </p:cNvSpPr>
          <p:nvPr>
            <p:ph type="body"/>
          </p:nvPr>
        </p:nvSpPr>
        <p:spPr>
          <a:xfrm>
            <a:off x="457200" y="3145680"/>
            <a:ext cx="8228520" cy="17766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83280"/>
            <a:ext cx="7772040" cy="1159560"/>
          </a:xfrm>
          <a:prstGeom prst="rect">
            <a:avLst/>
          </a:prstGeom>
        </p:spPr>
        <p:txBody>
          <a:bodyPr anchor="b" bIns="91440" tIns="91440"/>
          <a:p>
            <a:pPr>
              <a:lnSpc>
                <a:spcPct val="100000"/>
              </a:lnSpc>
            </a:pPr>
            <a:r>
              <a:rPr b="1" lang="en-US" sz="4800">
                <a:solidFill>
                  <a:srgbClr val="000000"/>
                </a:solidFill>
                <a:latin typeface="Arial"/>
                <a:ea typeface="Arial"/>
              </a:rPr>
              <a:t>Click to edit the title text format</a:t>
            </a:r>
            <a:endParaRPr/>
          </a:p>
        </p:txBody>
      </p:sp>
      <p:sp>
        <p:nvSpPr>
          <p:cNvPr id="1" name="PlaceHolder 2"/>
          <p:cNvSpPr>
            <a:spLocks noGrp="1"/>
          </p:cNvSpPr>
          <p:nvPr>
            <p:ph type="body"/>
          </p:nvPr>
        </p:nvSpPr>
        <p:spPr>
          <a:xfrm>
            <a:off x="457200" y="1203480"/>
            <a:ext cx="8046360" cy="298296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p:spPr>
        <p:txBody>
          <a:bodyPr anchor="b" bIns="91440" tIns="91440"/>
          <a:p>
            <a:pPr>
              <a:lnSpc>
                <a:spcPct val="100000"/>
              </a:lnSpc>
            </a:pPr>
            <a:r>
              <a:rPr b="1" lang="en-US" sz="3600">
                <a:solidFill>
                  <a:srgbClr val="000000"/>
                </a:solidFill>
                <a:latin typeface="Arial"/>
                <a:ea typeface="Arial"/>
              </a:rPr>
              <a:t>Click to edit the title text format</a:t>
            </a:r>
            <a:endParaRPr/>
          </a:p>
        </p:txBody>
      </p:sp>
      <p:sp>
        <p:nvSpPr>
          <p:cNvPr id="35" name="PlaceHolder 2"/>
          <p:cNvSpPr>
            <a:spLocks noGrp="1"/>
          </p:cNvSpPr>
          <p:nvPr>
            <p:ph type="body"/>
          </p:nvPr>
        </p:nvSpPr>
        <p:spPr>
          <a:xfrm>
            <a:off x="457200" y="1200240"/>
            <a:ext cx="8229240" cy="3725280"/>
          </a:xfrm>
          <a:prstGeom prst="rect">
            <a:avLst/>
          </a:prstGeom>
        </p:spPr>
        <p:txBody>
          <a:bodyPr bIns="91440" tIns="91440"/>
          <a:p>
            <a:pPr>
              <a:lnSpc>
                <a:spcPct val="100000"/>
              </a:lnSpc>
            </a:pPr>
            <a:r>
              <a:rPr lang="en-US" sz="3000">
                <a:solidFill>
                  <a:srgbClr val="000000"/>
                </a:solidFill>
                <a:latin typeface="Arial"/>
                <a:ea typeface="Arial"/>
              </a:rPr>
              <a:t>Click to edit the outline text format</a:t>
            </a:r>
            <a:endParaRPr/>
          </a:p>
          <a:p>
            <a:pPr lvl="1">
              <a:lnSpc>
                <a:spcPct val="100000"/>
              </a:lnSpc>
              <a:buSzPct val="75000"/>
              <a:buFont typeface="StarSymbol"/>
              <a:buChar char=""/>
            </a:pPr>
            <a:r>
              <a:rPr lang="en-US" sz="3000">
                <a:solidFill>
                  <a:srgbClr val="000000"/>
                </a:solidFill>
                <a:latin typeface="Arial"/>
                <a:ea typeface="Arial"/>
              </a:rPr>
              <a:t>Second Outline Level</a:t>
            </a:r>
            <a:endParaRPr/>
          </a:p>
          <a:p>
            <a:pPr lvl="2">
              <a:lnSpc>
                <a:spcPct val="100000"/>
              </a:lnSpc>
              <a:buSzPct val="45000"/>
              <a:buFont typeface="StarSymbol"/>
              <a:buChar char=""/>
            </a:pPr>
            <a:r>
              <a:rPr lang="en-US" sz="3000">
                <a:solidFill>
                  <a:srgbClr val="000000"/>
                </a:solidFill>
                <a:latin typeface="Arial"/>
                <a:ea typeface="Arial"/>
              </a:rPr>
              <a:t>Third Outline Level</a:t>
            </a:r>
            <a:endParaRPr/>
          </a:p>
          <a:p>
            <a:pPr lvl="3">
              <a:lnSpc>
                <a:spcPct val="100000"/>
              </a:lnSpc>
              <a:buSzPct val="75000"/>
              <a:buFont typeface="StarSymbol"/>
              <a:buChar char=""/>
            </a:pPr>
            <a:r>
              <a:rPr lang="en-US" sz="3000">
                <a:solidFill>
                  <a:srgbClr val="000000"/>
                </a:solidFill>
                <a:latin typeface="Arial"/>
                <a:ea typeface="Arial"/>
              </a:rPr>
              <a:t>Fourth Outline Level</a:t>
            </a:r>
            <a:endParaRPr/>
          </a:p>
          <a:p>
            <a:pPr lvl="4">
              <a:lnSpc>
                <a:spcPct val="100000"/>
              </a:lnSpc>
              <a:buSzPct val="45000"/>
              <a:buFont typeface="StarSymbol"/>
              <a:buChar char=""/>
            </a:pPr>
            <a:r>
              <a:rPr lang="en-US" sz="3000">
                <a:solidFill>
                  <a:srgbClr val="000000"/>
                </a:solidFill>
                <a:latin typeface="Arial"/>
                <a:ea typeface="Arial"/>
              </a:rPr>
              <a:t>Fifth Outline Level</a:t>
            </a:r>
            <a:endParaRPr/>
          </a:p>
          <a:p>
            <a:pPr lvl="5">
              <a:lnSpc>
                <a:spcPct val="100000"/>
              </a:lnSpc>
              <a:buSzPct val="45000"/>
              <a:buFont typeface="StarSymbol"/>
              <a:buChar char=""/>
            </a:pPr>
            <a:r>
              <a:rPr lang="en-US" sz="3000">
                <a:solidFill>
                  <a:srgbClr val="000000"/>
                </a:solidFill>
                <a:latin typeface="Arial"/>
                <a:ea typeface="Arial"/>
              </a:rPr>
              <a:t>Sixth Outline Level</a:t>
            </a:r>
            <a:endParaRPr/>
          </a:p>
          <a:p>
            <a:pPr lvl="6">
              <a:lnSpc>
                <a:spcPct val="100000"/>
              </a:lnSpc>
              <a:buSzPct val="45000"/>
              <a:buFont typeface="StarSymbol"/>
              <a:buChar char=""/>
            </a:pPr>
            <a:r>
              <a:rPr lang="en-US" sz="3000">
                <a:solidFill>
                  <a:srgbClr val="000000"/>
                </a:solidFill>
                <a:latin typeface="Arial"/>
                <a:ea typeface="Arial"/>
              </a:rPr>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685800" y="1583280"/>
            <a:ext cx="7772040" cy="1159560"/>
          </a:xfrm>
          <a:prstGeom prst="rect">
            <a:avLst/>
          </a:prstGeom>
        </p:spPr>
        <p:txBody>
          <a:bodyPr anchor="b" bIns="91440" tIns="91440"/>
          <a:p>
            <a:pPr>
              <a:lnSpc>
                <a:spcPct val="100000"/>
              </a:lnSpc>
            </a:pPr>
            <a:r>
              <a:rPr b="1" lang="en-US" sz="3600">
                <a:solidFill>
                  <a:srgbClr val="000000"/>
                </a:solidFill>
                <a:latin typeface="Times New Roman"/>
                <a:ea typeface="Arial"/>
              </a:rPr>
              <a:t>Understanding Hierarchies in Computer Science Conferences</a:t>
            </a:r>
            <a:endParaRPr/>
          </a:p>
        </p:txBody>
      </p:sp>
      <p:sp>
        <p:nvSpPr>
          <p:cNvPr id="74" name="TextShape 2"/>
          <p:cNvSpPr txBox="1"/>
          <p:nvPr/>
        </p:nvSpPr>
        <p:spPr>
          <a:xfrm>
            <a:off x="6629400" y="3638520"/>
            <a:ext cx="2285640" cy="1274400"/>
          </a:xfrm>
          <a:prstGeom prst="rect">
            <a:avLst/>
          </a:prstGeom>
        </p:spPr>
        <p:txBody>
          <a:bodyPr bIns="91440" tIns="91440"/>
          <a:p>
            <a:pPr algn="ctr">
              <a:lnSpc>
                <a:spcPct val="100000"/>
              </a:lnSpc>
            </a:pPr>
            <a:r>
              <a:rPr lang="en-US" sz="2000">
                <a:solidFill>
                  <a:srgbClr val="000000"/>
                </a:solidFill>
                <a:latin typeface="Times New Roman"/>
                <a:ea typeface="Arial"/>
              </a:rPr>
              <a:t>Aditya Garg</a:t>
            </a:r>
            <a:endParaRPr/>
          </a:p>
          <a:p>
            <a:pPr algn="ctr">
              <a:lnSpc>
                <a:spcPct val="100000"/>
              </a:lnSpc>
            </a:pPr>
            <a:r>
              <a:rPr lang="en-US" sz="2000">
                <a:solidFill>
                  <a:srgbClr val="000000"/>
                </a:solidFill>
                <a:latin typeface="Times New Roman"/>
                <a:ea typeface="Arial"/>
              </a:rPr>
              <a:t>Aashutosh Trivedi</a:t>
            </a:r>
            <a:endParaRPr/>
          </a:p>
          <a:p>
            <a:pPr algn="ctr">
              <a:lnSpc>
                <a:spcPct val="100000"/>
              </a:lnSpc>
            </a:pPr>
            <a:r>
              <a:rPr lang="en-US" sz="2000">
                <a:solidFill>
                  <a:srgbClr val="000000"/>
                </a:solidFill>
                <a:latin typeface="Times New Roman"/>
                <a:ea typeface="Arial"/>
              </a:rPr>
              <a:t>Ansa Ephraim</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Author based statistics</a:t>
            </a:r>
            <a:endParaRPr/>
          </a:p>
        </p:txBody>
      </p:sp>
      <p:sp>
        <p:nvSpPr>
          <p:cNvPr id="120" name="TextShape 2"/>
          <p:cNvSpPr txBox="1"/>
          <p:nvPr/>
        </p:nvSpPr>
        <p:spPr>
          <a:xfrm>
            <a:off x="457200" y="1352520"/>
            <a:ext cx="8229240" cy="1523520"/>
          </a:xfrm>
          <a:prstGeom prst="rect">
            <a:avLst/>
          </a:prstGeom>
        </p:spPr>
        <p:txBody>
          <a:bodyPr bIns="91440" tIns="91440"/>
          <a:p>
            <a:pPr>
              <a:lnSpc>
                <a:spcPct val="100000"/>
              </a:lnSpc>
            </a:pPr>
            <a:r>
              <a:rPr i="1" lang="en-US" sz="2800" u="sng">
                <a:solidFill>
                  <a:srgbClr val="000000"/>
                </a:solidFill>
                <a:latin typeface="Arial"/>
                <a:ea typeface="Arial"/>
              </a:rPr>
              <a:t>Hadoop MR</a:t>
            </a:r>
            <a:endParaRPr/>
          </a:p>
          <a:p>
            <a:pPr>
              <a:lnSpc>
                <a:spcPct val="100000"/>
              </a:lnSpc>
              <a:buFont typeface="Arial"/>
              <a:buChar char="•"/>
            </a:pPr>
            <a:r>
              <a:rPr lang="en-US" sz="2000">
                <a:solidFill>
                  <a:srgbClr val="000000"/>
                </a:solidFill>
                <a:latin typeface="Arial"/>
                <a:ea typeface="Arial"/>
              </a:rPr>
              <a:t>Selected &lt;xml&gt; data was transformed and flattened to get each record into a single line for easier implementation of MR.</a:t>
            </a:r>
            <a:endParaRPr/>
          </a:p>
          <a:p>
            <a:pPr>
              <a:lnSpc>
                <a:spcPct val="100000"/>
              </a:lnSpc>
              <a:buFont typeface="Arial"/>
              <a:buChar char="•"/>
            </a:pPr>
            <a:r>
              <a:rPr lang="en-US" sz="2000">
                <a:solidFill>
                  <a:srgbClr val="000000"/>
                </a:solidFill>
                <a:latin typeface="Arial"/>
                <a:ea typeface="Arial"/>
              </a:rPr>
              <a:t>E.g.</a:t>
            </a:r>
            <a:endParaRPr/>
          </a:p>
        </p:txBody>
      </p:sp>
      <p:sp>
        <p:nvSpPr>
          <p:cNvPr id="121" name="CustomShape 3"/>
          <p:cNvSpPr/>
          <p:nvPr/>
        </p:nvSpPr>
        <p:spPr>
          <a:xfrm>
            <a:off x="0" y="3181320"/>
            <a:ext cx="9143640" cy="942840"/>
          </a:xfrm>
          <a:prstGeom prst="rect">
            <a:avLst/>
          </a:prstGeom>
        </p:spPr>
        <p:txBody>
          <a:bodyPr bIns="45000" lIns="90000" rIns="90000" tIns="45000"/>
          <a:p>
            <a:pPr>
              <a:lnSpc>
                <a:spcPct val="100000"/>
              </a:lnSpc>
            </a:pPr>
            <a:r>
              <a:rPr lang="en-US" sz="1400">
                <a:solidFill>
                  <a:srgbClr val="000000"/>
                </a:solidFill>
                <a:latin typeface="Arial"/>
                <a:ea typeface="Arial"/>
              </a:rPr>
              <a:t>Inproceedings</a:t>
            </a:r>
            <a:r>
              <a:rPr lang="en-US" sz="1400">
                <a:solidFill>
                  <a:srgbClr val="000000"/>
                </a:solidFill>
                <a:latin typeface="Arial"/>
                <a:ea typeface="Arial"/>
              </a:rPr>
              <a:t>	</a:t>
            </a:r>
            <a:r>
              <a:rPr lang="en-US" sz="1400">
                <a:solidFill>
                  <a:srgbClr val="000000"/>
                </a:solidFill>
                <a:latin typeface="Arial"/>
                <a:ea typeface="Arial"/>
              </a:rPr>
              <a:t>author:Roberto Brunelli|Ornella Mich</a:t>
            </a:r>
            <a:r>
              <a:rPr lang="en-US" sz="1400">
                <a:solidFill>
                  <a:srgbClr val="000000"/>
                </a:solidFill>
                <a:latin typeface="Arial"/>
                <a:ea typeface="Arial"/>
              </a:rPr>
              <a:t>	</a:t>
            </a:r>
            <a:r>
              <a:rPr lang="en-US" sz="1400">
                <a:solidFill>
                  <a:srgbClr val="000000"/>
                </a:solidFill>
                <a:latin typeface="Arial"/>
                <a:ea typeface="Arial"/>
              </a:rPr>
              <a:t>title:Efficient Image Retrieval by Examples.</a:t>
            </a:r>
            <a:endParaRPr/>
          </a:p>
          <a:p>
            <a:pPr>
              <a:lnSpc>
                <a:spcPct val="100000"/>
              </a:lnSpc>
            </a:pPr>
            <a:r>
              <a:rPr lang="en-US" sz="1400">
                <a:solidFill>
                  <a:srgbClr val="000000"/>
                </a:solidFill>
                <a:latin typeface="Arial"/>
                <a:ea typeface="Arial"/>
              </a:rPr>
              <a:t>year:2000</a:t>
            </a:r>
            <a:r>
              <a:rPr lang="en-US" sz="1400">
                <a:solidFill>
                  <a:srgbClr val="000000"/>
                </a:solidFill>
                <a:latin typeface="Arial"/>
                <a:ea typeface="Arial"/>
              </a:rPr>
              <a:t>	</a:t>
            </a:r>
            <a:r>
              <a:rPr lang="en-US" sz="1400">
                <a:solidFill>
                  <a:srgbClr val="000000"/>
                </a:solidFill>
                <a:latin typeface="Arial"/>
                <a:ea typeface="Arial"/>
              </a:rPr>
              <a:t>	</a:t>
            </a:r>
            <a:r>
              <a:rPr lang="en-US" sz="1400">
                <a:solidFill>
                  <a:srgbClr val="000000"/>
                </a:solidFill>
                <a:latin typeface="Arial"/>
                <a:ea typeface="Arial"/>
              </a:rPr>
              <a:t>pages:145-162</a:t>
            </a:r>
            <a:r>
              <a:rPr lang="en-US" sz="1400">
                <a:solidFill>
                  <a:srgbClr val="000000"/>
                </a:solidFill>
                <a:latin typeface="Arial"/>
                <a:ea typeface="Arial"/>
              </a:rPr>
              <a:t>	</a:t>
            </a:r>
            <a:r>
              <a:rPr lang="en-US" sz="1400">
                <a:solidFill>
                  <a:srgbClr val="000000"/>
                </a:solidFill>
                <a:latin typeface="Arial"/>
                <a:ea typeface="Arial"/>
              </a:rPr>
              <a:t>crossref:conf/vdb/2000</a:t>
            </a:r>
            <a:r>
              <a:rPr lang="en-US" sz="1400">
                <a:solidFill>
                  <a:srgbClr val="000000"/>
                </a:solidFill>
                <a:latin typeface="Arial"/>
                <a:ea typeface="Arial"/>
              </a:rPr>
              <a:t>	</a:t>
            </a:r>
            <a:r>
              <a:rPr lang="en-US" sz="1400">
                <a:solidFill>
                  <a:srgbClr val="000000"/>
                </a:solidFill>
                <a:latin typeface="Arial"/>
                <a:ea typeface="Arial"/>
              </a:rPr>
              <a:t>booktitle:VDB</a:t>
            </a:r>
            <a:endParaRPr/>
          </a:p>
          <a:p>
            <a:pPr>
              <a:lnSpc>
                <a:spcPct val="100000"/>
              </a:lnSpc>
            </a:pPr>
            <a:r>
              <a:rPr lang="en-US" sz="1400">
                <a:solidFill>
                  <a:srgbClr val="000000"/>
                </a:solidFill>
                <a:latin typeface="Arial"/>
                <a:ea typeface="Arial"/>
              </a:rPr>
              <a:t>url:db/conf/vdb/vdb2000.html#BrunelliM00</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Author based statistics</a:t>
            </a:r>
            <a:endParaRPr/>
          </a:p>
        </p:txBody>
      </p:sp>
      <p:graphicFrame>
        <p:nvGraphicFramePr>
          <p:cNvPr id="123" name="Chart 3"/>
          <p:cNvGraphicFramePr/>
          <p:nvPr/>
        </p:nvGraphicFramePr>
        <p:xfrm>
          <a:off x="3162240" y="1542960"/>
          <a:ext cx="5981400" cy="360000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Author based statistics</a:t>
            </a:r>
            <a:endParaRPr/>
          </a:p>
        </p:txBody>
      </p:sp>
      <p:graphicFrame>
        <p:nvGraphicFramePr>
          <p:cNvPr id="125" name="Chart 2"/>
          <p:cNvGraphicFramePr/>
          <p:nvPr/>
        </p:nvGraphicFramePr>
        <p:xfrm>
          <a:off x="3146040" y="1548360"/>
          <a:ext cx="5981400" cy="360000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Author based statistics</a:t>
            </a:r>
            <a:endParaRPr/>
          </a:p>
        </p:txBody>
      </p:sp>
      <p:graphicFrame>
        <p:nvGraphicFramePr>
          <p:cNvPr id="127" name="Chart 2"/>
          <p:cNvGraphicFramePr/>
          <p:nvPr/>
        </p:nvGraphicFramePr>
        <p:xfrm>
          <a:off x="3162240" y="1542960"/>
          <a:ext cx="5981400" cy="360000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Author based statistics</a:t>
            </a:r>
            <a:endParaRPr/>
          </a:p>
        </p:txBody>
      </p:sp>
      <p:graphicFrame>
        <p:nvGraphicFramePr>
          <p:cNvPr id="129" name="Chart 2"/>
          <p:cNvGraphicFramePr/>
          <p:nvPr/>
        </p:nvGraphicFramePr>
        <p:xfrm>
          <a:off x="3162240" y="1542960"/>
          <a:ext cx="5981400" cy="360000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Author based statistics</a:t>
            </a:r>
            <a:endParaRPr/>
          </a:p>
        </p:txBody>
      </p:sp>
      <p:graphicFrame>
        <p:nvGraphicFramePr>
          <p:cNvPr id="131" name="Chart 2"/>
          <p:cNvGraphicFramePr/>
          <p:nvPr/>
        </p:nvGraphicFramePr>
        <p:xfrm>
          <a:off x="3162240" y="1542960"/>
          <a:ext cx="5981400" cy="360000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Paper based statistics</a:t>
            </a:r>
            <a:endParaRPr/>
          </a:p>
        </p:txBody>
      </p:sp>
      <p:sp>
        <p:nvSpPr>
          <p:cNvPr id="133" name="TextShape 2"/>
          <p:cNvSpPr txBox="1"/>
          <p:nvPr/>
        </p:nvSpPr>
        <p:spPr>
          <a:xfrm>
            <a:off x="457200" y="1200240"/>
            <a:ext cx="8229240" cy="3725280"/>
          </a:xfrm>
          <a:prstGeom prst="rect">
            <a:avLst/>
          </a:prstGeom>
        </p:spPr>
        <p:txBody>
          <a:bodyPr bIns="91440" tIns="91440"/>
          <a:p>
            <a:pPr>
              <a:lnSpc>
                <a:spcPct val="100000"/>
              </a:lnSpc>
            </a:pPr>
            <a:r>
              <a:rPr lang="en-US" sz="2800" u="sng">
                <a:solidFill>
                  <a:srgbClr val="000000"/>
                </a:solidFill>
                <a:latin typeface="Arial"/>
                <a:ea typeface="Arial"/>
              </a:rPr>
              <a:t>Hive:</a:t>
            </a:r>
            <a:endParaRPr/>
          </a:p>
          <a:p>
            <a:pPr>
              <a:lnSpc>
                <a:spcPct val="100000"/>
              </a:lnSpc>
              <a:buFont typeface="Arial"/>
              <a:buChar char="•"/>
            </a:pPr>
            <a:r>
              <a:rPr lang="en-US" sz="2000">
                <a:solidFill>
                  <a:srgbClr val="000000"/>
                </a:solidFill>
                <a:latin typeface="Arial"/>
                <a:ea typeface="Arial"/>
              </a:rPr>
              <a:t>As only certain fields were required for Hive analytics, the files were transformed into a tab delimited file having the following format</a:t>
            </a:r>
            <a:endParaRPr/>
          </a:p>
          <a:p>
            <a:pPr>
              <a:lnSpc>
                <a:spcPct val="100000"/>
              </a:lnSpc>
            </a:pPr>
            <a:r>
              <a:rPr i="1" lang="en-US" sz="1400">
                <a:solidFill>
                  <a:srgbClr val="000000"/>
                </a:solidFill>
                <a:latin typeface="Arial"/>
                <a:ea typeface="Arial"/>
              </a:rPr>
              <a:t>	</a:t>
            </a:r>
            <a:r>
              <a:rPr i="1" lang="en-US" sz="1400">
                <a:solidFill>
                  <a:srgbClr val="000000"/>
                </a:solidFill>
                <a:latin typeface="Arial"/>
                <a:ea typeface="Arial"/>
              </a:rPr>
              <a:t>	</a:t>
            </a:r>
            <a:r>
              <a:rPr i="1" lang="en-US" sz="1400">
                <a:solidFill>
                  <a:srgbClr val="000000"/>
                </a:solidFill>
                <a:latin typeface="Arial"/>
                <a:ea typeface="Arial"/>
              </a:rPr>
              <a:t>	</a:t>
            </a:r>
            <a:r>
              <a:rPr i="1" lang="en-US" sz="1400">
                <a:solidFill>
                  <a:srgbClr val="000000"/>
                </a:solidFill>
                <a:latin typeface="Arial"/>
                <a:ea typeface="Arial"/>
              </a:rPr>
              <a:t>	</a:t>
            </a:r>
            <a:r>
              <a:rPr i="1" lang="en-US" sz="1400">
                <a:solidFill>
                  <a:srgbClr val="000000"/>
                </a:solidFill>
                <a:latin typeface="Arial"/>
                <a:ea typeface="Arial"/>
              </a:rPr>
              <a:t>key year conference authors-array</a:t>
            </a:r>
            <a:endParaRPr/>
          </a:p>
          <a:p>
            <a:pPr>
              <a:lnSpc>
                <a:spcPct val="100000"/>
              </a:lnSpc>
            </a:pPr>
            <a:endParaRPr/>
          </a:p>
          <a:p>
            <a:pPr>
              <a:lnSpc>
                <a:spcPct val="100000"/>
              </a:lnSpc>
              <a:buFont typeface="Arial"/>
              <a:buChar char="•"/>
            </a:pPr>
            <a:r>
              <a:rPr lang="en-US" sz="2000">
                <a:solidFill>
                  <a:srgbClr val="000000"/>
                </a:solidFill>
                <a:latin typeface="Arial"/>
                <a:ea typeface="Arial"/>
              </a:rPr>
              <a:t>Then these were put in the tables through Hive</a:t>
            </a:r>
            <a:endParaRPr/>
          </a:p>
          <a:p>
            <a:pPr>
              <a:lnSpc>
                <a:spcPct val="100000"/>
              </a:lnSpc>
              <a:buFont typeface="Arial"/>
              <a:buChar char="•"/>
            </a:pPr>
            <a:r>
              <a:rPr lang="en-US" sz="2000">
                <a:solidFill>
                  <a:srgbClr val="000000"/>
                </a:solidFill>
                <a:latin typeface="Arial"/>
                <a:ea typeface="Arial"/>
              </a:rPr>
              <a:t>The configured file was also split according to the Tiers and the analytics were also found on the tier files</a:t>
            </a:r>
            <a:endParaRPr/>
          </a:p>
          <a:p>
            <a:pPr>
              <a:lnSpc>
                <a:spcPct val="100000"/>
              </a:lnSpc>
            </a:pPr>
            <a:r>
              <a:rPr lang="en-US" sz="1400">
                <a:solidFill>
                  <a:srgbClr val="000000"/>
                </a:solidFill>
                <a:latin typeface="Arial"/>
                <a:ea typeface="Arial"/>
              </a:rPr>
              <a:t>
</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Paper based statistics</a:t>
            </a:r>
            <a:endParaRPr/>
          </a:p>
        </p:txBody>
      </p:sp>
      <p:pic>
        <p:nvPicPr>
          <p:cNvPr descr="" id="135" name="Picture 2"/>
          <p:cNvPicPr/>
          <p:nvPr/>
        </p:nvPicPr>
        <p:blipFill>
          <a:blip r:embed="rId1"/>
          <a:stretch>
            <a:fillRect/>
          </a:stretch>
        </p:blipFill>
        <p:spPr>
          <a:xfrm>
            <a:off x="2396880" y="971640"/>
            <a:ext cx="6746760" cy="4171680"/>
          </a:xfrm>
          <a:prstGeom prst="rect">
            <a:avLst/>
          </a:prstGeom>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Paper based statistics</a:t>
            </a:r>
            <a:endParaRPr/>
          </a:p>
        </p:txBody>
      </p:sp>
      <p:pic>
        <p:nvPicPr>
          <p:cNvPr descr="" id="137" name="Picture 2"/>
          <p:cNvPicPr/>
          <p:nvPr/>
        </p:nvPicPr>
        <p:blipFill>
          <a:blip r:embed="rId1"/>
          <a:stretch>
            <a:fillRect/>
          </a:stretch>
        </p:blipFill>
        <p:spPr>
          <a:xfrm>
            <a:off x="2362320" y="950040"/>
            <a:ext cx="6781320" cy="4192920"/>
          </a:xfrm>
          <a:prstGeom prst="rect">
            <a:avLst/>
          </a:prstGeom>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Future Work</a:t>
            </a:r>
            <a:endParaRPr/>
          </a:p>
        </p:txBody>
      </p:sp>
      <p:sp>
        <p:nvSpPr>
          <p:cNvPr id="139" name="TextShape 2"/>
          <p:cNvSpPr txBox="1"/>
          <p:nvPr/>
        </p:nvSpPr>
        <p:spPr>
          <a:xfrm>
            <a:off x="457200" y="1200240"/>
            <a:ext cx="8229240" cy="3725280"/>
          </a:xfrm>
          <a:prstGeom prst="rect">
            <a:avLst/>
          </a:prstGeom>
        </p:spPr>
        <p:txBody>
          <a:bodyPr bIns="91440" tIns="91440"/>
          <a:p>
            <a:pPr>
              <a:lnSpc>
                <a:spcPct val="100000"/>
              </a:lnSpc>
              <a:buFont typeface="Arial"/>
              <a:buChar char="•"/>
            </a:pPr>
            <a:r>
              <a:rPr lang="en-US" sz="2400">
                <a:solidFill>
                  <a:srgbClr val="000000"/>
                </a:solidFill>
                <a:latin typeface="Times New Roman"/>
                <a:ea typeface="Arial"/>
              </a:rPr>
              <a:t>Our data-set and associated techniques can also be used for further predictions like</a:t>
            </a:r>
            <a:endParaRPr/>
          </a:p>
          <a:p>
            <a:pPr>
              <a:buFont typeface="Arial"/>
              <a:buChar char="•"/>
            </a:pPr>
            <a:endParaRPr/>
          </a:p>
          <a:p>
            <a:pPr>
              <a:buFont typeface="Arial"/>
              <a:buChar char="•"/>
            </a:pPr>
            <a:r>
              <a:rPr lang="en-US" sz="2200">
                <a:solidFill>
                  <a:srgbClr val="000000"/>
                </a:solidFill>
                <a:latin typeface="Times New Roman"/>
                <a:ea typeface="Arial"/>
              </a:rPr>
              <a:t>Do people who get published, work in groups or alone?</a:t>
            </a:r>
            <a:endParaRPr/>
          </a:p>
          <a:p>
            <a:pPr>
              <a:buFont typeface="Arial"/>
              <a:buChar char="•"/>
            </a:pPr>
            <a:r>
              <a:rPr lang="en-US" sz="2200">
                <a:solidFill>
                  <a:srgbClr val="000000"/>
                </a:solidFill>
                <a:latin typeface="Times New Roman"/>
                <a:ea typeface="Arial"/>
              </a:rPr>
              <a:t>Popular authors in each field based on collaboration distance</a:t>
            </a:r>
            <a:endParaRPr/>
          </a:p>
          <a:p>
            <a:pPr>
              <a:buFont typeface="Arial"/>
              <a:buChar char="•"/>
            </a:pPr>
            <a:r>
              <a:rPr lang="en-US" sz="2200">
                <a:solidFill>
                  <a:srgbClr val="000000"/>
                </a:solidFill>
                <a:latin typeface="Times New Roman"/>
                <a:ea typeface="Arial"/>
              </a:rPr>
              <a:t>What are the likely venues to publish given the authors one has worked with</a:t>
            </a:r>
            <a:endParaRPr/>
          </a:p>
          <a:p>
            <a:pPr>
              <a:buFont typeface="Arial"/>
              <a:buChar char="•"/>
            </a:pPr>
            <a:r>
              <a:rPr lang="en-US" sz="2200">
                <a:solidFill>
                  <a:srgbClr val="000000"/>
                </a:solidFill>
                <a:latin typeface="Times New Roman"/>
                <a:ea typeface="Arial"/>
              </a:rPr>
              <a:t>Keyword analysis to identify what gets a paper cited more often</a:t>
            </a:r>
            <a:endParaRPr/>
          </a:p>
          <a:p>
            <a:pPr>
              <a:buFont typeface="Arial"/>
              <a:buChar char="•"/>
            </a:pPr>
            <a:r>
              <a:rPr lang="en-US" sz="2200">
                <a:solidFill>
                  <a:srgbClr val="000000"/>
                </a:solidFill>
                <a:latin typeface="Times New Roman"/>
                <a:ea typeface="Arial"/>
              </a:rPr>
              <a:t>Structure of collaboration network/degrees of separation</a:t>
            </a:r>
            <a:endParaRPr/>
          </a:p>
          <a:p>
            <a:pPr>
              <a:lnSpc>
                <a:spcPct val="100000"/>
              </a:lnSpc>
            </a:pP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457200" y="205920"/>
            <a:ext cx="8229240" cy="857160"/>
          </a:xfrm>
          <a:prstGeom prst="rect">
            <a:avLst/>
          </a:prstGeom>
        </p:spPr>
        <p:txBody>
          <a:bodyPr anchor="b" bIns="91440" tIns="91440"/>
          <a:p>
            <a:pPr>
              <a:lnSpc>
                <a:spcPct val="100000"/>
              </a:lnSpc>
            </a:pPr>
            <a:r>
              <a:rPr b="1" lang="en-US" sz="3600">
                <a:solidFill>
                  <a:srgbClr val="000000"/>
                </a:solidFill>
                <a:latin typeface="Arial"/>
                <a:ea typeface="Arial"/>
              </a:rPr>
              <a:t>Motivation</a:t>
            </a:r>
            <a:endParaRPr/>
          </a:p>
        </p:txBody>
      </p:sp>
      <p:sp>
        <p:nvSpPr>
          <p:cNvPr id="76" name="TextShape 2"/>
          <p:cNvSpPr txBox="1"/>
          <p:nvPr/>
        </p:nvSpPr>
        <p:spPr>
          <a:xfrm>
            <a:off x="457200" y="1200240"/>
            <a:ext cx="8229240" cy="3725280"/>
          </a:xfrm>
          <a:prstGeom prst="rect">
            <a:avLst/>
          </a:prstGeom>
        </p:spPr>
        <p:txBody>
          <a:bodyPr bIns="91440" tIns="91440"/>
          <a:p>
            <a:pPr>
              <a:lnSpc>
                <a:spcPct val="100000"/>
              </a:lnSpc>
              <a:buFont typeface="Arial"/>
              <a:buChar char="•"/>
            </a:pPr>
            <a:r>
              <a:rPr lang="en-US" sz="2400">
                <a:solidFill>
                  <a:srgbClr val="000000"/>
                </a:solidFill>
                <a:latin typeface="Times New Roman"/>
                <a:ea typeface="Arial"/>
              </a:rPr>
              <a:t>Different conferences are rated differently</a:t>
            </a:r>
            <a:endParaRPr/>
          </a:p>
          <a:p>
            <a:pPr>
              <a:lnSpc>
                <a:spcPct val="100000"/>
              </a:lnSpc>
              <a:buFont typeface="Arial"/>
              <a:buChar char="•"/>
            </a:pPr>
            <a:r>
              <a:rPr lang="en-US" sz="2400">
                <a:solidFill>
                  <a:srgbClr val="000000"/>
                </a:solidFill>
                <a:latin typeface="Times New Roman"/>
                <a:ea typeface="Arial"/>
              </a:rPr>
              <a:t>We attempt to understand the structure of the community associated with conferences at different tiers of rating</a:t>
            </a:r>
            <a:endParaRPr/>
          </a:p>
          <a:p>
            <a:pPr>
              <a:lnSpc>
                <a:spcPct val="100000"/>
              </a:lnSpc>
              <a:buFont typeface="Arial"/>
              <a:buChar char="•"/>
            </a:pPr>
            <a:r>
              <a:rPr lang="en-US" sz="2400">
                <a:solidFill>
                  <a:srgbClr val="000000"/>
                </a:solidFill>
                <a:latin typeface="Times New Roman"/>
                <a:ea typeface="Arial"/>
              </a:rPr>
              <a:t>We find various trends of </a:t>
            </a:r>
            <a:endParaRPr/>
          </a:p>
          <a:p>
            <a:pPr lvl="1">
              <a:lnSpc>
                <a:spcPct val="100000"/>
              </a:lnSpc>
              <a:buFont typeface="Arial"/>
              <a:buChar char="•"/>
            </a:pPr>
            <a:r>
              <a:rPr lang="en-US" sz="2400">
                <a:solidFill>
                  <a:srgbClr val="000000"/>
                </a:solidFill>
                <a:latin typeface="Times New Roman"/>
                <a:ea typeface="Arial"/>
              </a:rPr>
              <a:t>Similarity between venues/conferences</a:t>
            </a:r>
            <a:endParaRPr/>
          </a:p>
          <a:p>
            <a:pPr lvl="1">
              <a:lnSpc>
                <a:spcPct val="100000"/>
              </a:lnSpc>
              <a:buFont typeface="Arial"/>
              <a:buChar char="•"/>
            </a:pPr>
            <a:r>
              <a:rPr lang="en-US" sz="2400">
                <a:solidFill>
                  <a:srgbClr val="000000"/>
                </a:solidFill>
                <a:latin typeface="Times New Roman"/>
                <a:ea typeface="Arial"/>
              </a:rPr>
              <a:t>Measure of research carried out</a:t>
            </a:r>
            <a:endParaRPr/>
          </a:p>
          <a:p>
            <a:pPr lvl="1">
              <a:lnSpc>
                <a:spcPct val="100000"/>
              </a:lnSpc>
              <a:buFont typeface="Arial"/>
              <a:buChar char="•"/>
            </a:pPr>
            <a:r>
              <a:rPr lang="en-US" sz="2400">
                <a:solidFill>
                  <a:srgbClr val="000000"/>
                </a:solidFill>
                <a:latin typeface="Times New Roman"/>
                <a:ea typeface="Arial"/>
              </a:rPr>
              <a:t>Measure of people getting into research</a:t>
            </a:r>
            <a:endParaRPr/>
          </a:p>
          <a:p>
            <a:pPr>
              <a:lnSpc>
                <a:spcPct val="100000"/>
              </a:lnSpc>
              <a:buFont typeface="Arial"/>
              <a:buChar char="•"/>
            </a:pPr>
            <a:r>
              <a:rPr lang="en-US" sz="2400">
                <a:solidFill>
                  <a:srgbClr val="000000"/>
                </a:solidFill>
                <a:latin typeface="Times New Roman"/>
                <a:ea typeface="Arial"/>
              </a:rPr>
              <a:t>These metrics are evaluated year on year as well as tier wise</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560" y="2366280"/>
            <a:ext cx="8229240" cy="857160"/>
          </a:xfrm>
          <a:prstGeom prst="rect">
            <a:avLst/>
          </a:prstGeom>
        </p:spPr>
        <p:txBody>
          <a:bodyPr anchor="b" bIns="91440" tIns="91440"/>
          <a:p>
            <a:pPr>
              <a:lnSpc>
                <a:spcPct val="100000"/>
              </a:lnSpc>
            </a:pPr>
            <a:r>
              <a:rPr b="1" lang="en-US" sz="3600">
                <a:solidFill>
                  <a:srgbClr val="000000"/>
                </a:solidFill>
                <a:latin typeface="Arial"/>
                <a:ea typeface="Arial"/>
              </a:rPr>
              <a:t>Thank you!</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7" name="Table 1"/>
          <p:cNvGraphicFramePr/>
          <p:nvPr/>
        </p:nvGraphicFramePr>
        <p:xfrm>
          <a:off x="152640" y="1540440"/>
          <a:ext cx="8838720" cy="3088800"/>
        </p:xfrm>
        <a:graphic>
          <a:graphicData uri="http://schemas.openxmlformats.org/drawingml/2006/table">
            <a:tbl>
              <a:tblPr/>
              <a:tblGrid>
                <a:gridCol w="1771560"/>
                <a:gridCol w="1771560"/>
                <a:gridCol w="1771560"/>
                <a:gridCol w="1761840"/>
                <a:gridCol w="1762200"/>
              </a:tblGrid>
              <a:tr h="710640">
                <a:tc>
                  <a:tcPr/>
                </a:tc>
                <a:tc>
                  <a:txBody>
                    <a:bodyPr bIns="91080" lIns="91080" rIns="91080" tIns="91080" wrap="none"/>
                    <a:p>
                      <a:pPr>
                        <a:lnSpc>
                          <a:spcPct val="115000"/>
                        </a:lnSpc>
                      </a:pPr>
                      <a:r>
                        <a:rPr b="1" lang="en-US" sz="1400">
                          <a:solidFill>
                            <a:srgbClr val="00b0f0"/>
                          </a:solidFill>
                          <a:latin typeface="Arial"/>
                          <a:ea typeface="Arial"/>
                        </a:rPr>
                        <a:t>ACM</a:t>
                      </a:r>
                      <a:endParaRPr/>
                    </a:p>
                  </a:txBody>
                  <a:tcPr/>
                </a:tc>
                <a:tc>
                  <a:txBody>
                    <a:bodyPr bIns="91080" lIns="91080" rIns="91080" tIns="91080" wrap="none"/>
                    <a:p>
                      <a:pPr>
                        <a:lnSpc>
                          <a:spcPct val="115000"/>
                        </a:lnSpc>
                      </a:pPr>
                      <a:r>
                        <a:rPr b="1" lang="en-US" sz="1400">
                          <a:solidFill>
                            <a:srgbClr val="00b0f0"/>
                          </a:solidFill>
                          <a:latin typeface="Arial"/>
                          <a:ea typeface="Arial"/>
                        </a:rPr>
                        <a:t>DBLP</a:t>
                      </a:r>
                      <a:endParaRPr/>
                    </a:p>
                  </a:txBody>
                  <a:tcPr/>
                </a:tc>
                <a:tc>
                  <a:txBody>
                    <a:bodyPr bIns="91080" lIns="91080" rIns="91080" tIns="91080" wrap="none"/>
                    <a:p>
                      <a:pPr>
                        <a:lnSpc>
                          <a:spcPct val="115000"/>
                        </a:lnSpc>
                      </a:pPr>
                      <a:r>
                        <a:rPr b="1" lang="en-US" sz="1400">
                          <a:solidFill>
                            <a:srgbClr val="00b0f0"/>
                          </a:solidFill>
                          <a:latin typeface="Arial"/>
                          <a:ea typeface="Arial"/>
                        </a:rPr>
                        <a:t>CiteSeerX</a:t>
                      </a:r>
                      <a:endParaRPr/>
                    </a:p>
                  </a:txBody>
                  <a:tcPr/>
                </a:tc>
                <a:tc>
                  <a:txBody>
                    <a:bodyPr bIns="91080" lIns="91080" rIns="91080" tIns="91080" wrap="none"/>
                    <a:p>
                      <a:pPr>
                        <a:lnSpc>
                          <a:spcPct val="115000"/>
                        </a:lnSpc>
                      </a:pPr>
                      <a:r>
                        <a:rPr b="1" lang="en-US" sz="1400">
                          <a:solidFill>
                            <a:srgbClr val="00b0f0"/>
                          </a:solidFill>
                          <a:latin typeface="Arial"/>
                          <a:ea typeface="Arial"/>
                        </a:rPr>
                        <a:t>Web of Science</a:t>
                      </a:r>
                      <a:endParaRPr/>
                    </a:p>
                  </a:txBody>
                  <a:tcPr/>
                </a:tc>
              </a:tr>
              <a:tr h="594360">
                <a:tc>
                  <a:txBody>
                    <a:bodyPr bIns="91080" lIns="91080" rIns="91080" tIns="91080" wrap="none"/>
                    <a:p>
                      <a:pPr>
                        <a:lnSpc>
                          <a:spcPct val="115000"/>
                        </a:lnSpc>
                      </a:pPr>
                      <a:r>
                        <a:rPr b="1" lang="en-US" sz="1400">
                          <a:solidFill>
                            <a:srgbClr val="00b0f0"/>
                          </a:solidFill>
                          <a:latin typeface="Arial"/>
                          <a:ea typeface="Arial"/>
                        </a:rPr>
                        <a:t>Free</a:t>
                      </a:r>
                      <a:endParaRPr/>
                    </a:p>
                  </a:txBody>
                  <a:tcPr/>
                </a:tc>
                <a:tc>
                  <a:txBody>
                    <a:bodyPr bIns="91080" lIns="91080" rIns="91080" tIns="91080" wrap="none"/>
                    <a:p>
                      <a:pPr>
                        <a:lnSpc>
                          <a:spcPct val="115000"/>
                        </a:lnSpc>
                      </a:pPr>
                      <a:r>
                        <a:rPr b="1" lang="en-US" sz="1400">
                          <a:solidFill>
                            <a:srgbClr val="222222"/>
                          </a:solidFill>
                          <a:latin typeface="Arial"/>
                          <a:ea typeface="Arial"/>
                        </a:rPr>
                        <a:t>partly</a:t>
                      </a:r>
                      <a:endParaRPr/>
                    </a:p>
                  </a:txBody>
                  <a:tcPr/>
                </a:tc>
                <a:tc>
                  <a:txBody>
                    <a:bodyPr bIns="91080" lIns="91080" rIns="91080" tIns="91080" wrap="none"/>
                    <a:p>
                      <a:pPr>
                        <a:lnSpc>
                          <a:spcPct val="115000"/>
                        </a:lnSpc>
                      </a:pPr>
                      <a:r>
                        <a:rPr b="1" lang="en-US" sz="1400">
                          <a:solidFill>
                            <a:srgbClr val="222222"/>
                          </a:solidFill>
                          <a:latin typeface="Arial"/>
                          <a:ea typeface="Arial"/>
                        </a:rPr>
                        <a:t>yes</a:t>
                      </a:r>
                      <a:endParaRPr/>
                    </a:p>
                  </a:txBody>
                  <a:tcPr/>
                </a:tc>
                <a:tc>
                  <a:txBody>
                    <a:bodyPr bIns="91080" lIns="91080" rIns="91080" tIns="91080" wrap="none"/>
                    <a:p>
                      <a:pPr>
                        <a:lnSpc>
                          <a:spcPct val="115000"/>
                        </a:lnSpc>
                      </a:pPr>
                      <a:r>
                        <a:rPr b="1" lang="en-US" sz="1400">
                          <a:solidFill>
                            <a:srgbClr val="222222"/>
                          </a:solidFill>
                          <a:latin typeface="Arial"/>
                          <a:ea typeface="Arial"/>
                        </a:rPr>
                        <a:t>yes</a:t>
                      </a:r>
                      <a:endParaRPr/>
                    </a:p>
                  </a:txBody>
                  <a:tcPr/>
                </a:tc>
                <a:tc>
                  <a:txBody>
                    <a:bodyPr bIns="91080" lIns="91080" rIns="91080" tIns="91080" wrap="none"/>
                    <a:p>
                      <a:pPr>
                        <a:lnSpc>
                          <a:spcPct val="115000"/>
                        </a:lnSpc>
                      </a:pPr>
                      <a:r>
                        <a:rPr b="1" lang="en-US" sz="1400">
                          <a:solidFill>
                            <a:srgbClr val="222222"/>
                          </a:solidFill>
                          <a:latin typeface="Arial"/>
                          <a:ea typeface="Arial"/>
                        </a:rPr>
                        <a:t>no</a:t>
                      </a:r>
                      <a:endParaRPr/>
                    </a:p>
                  </a:txBody>
                  <a:tcPr/>
                </a:tc>
              </a:tr>
              <a:tr h="594360">
                <a:tc>
                  <a:txBody>
                    <a:bodyPr bIns="91080" lIns="91080" rIns="91080" tIns="91080" wrap="none"/>
                    <a:p>
                      <a:pPr>
                        <a:lnSpc>
                          <a:spcPct val="115000"/>
                        </a:lnSpc>
                      </a:pPr>
                      <a:r>
                        <a:rPr b="1" lang="en-US" sz="1400">
                          <a:solidFill>
                            <a:srgbClr val="00b0f0"/>
                          </a:solidFill>
                          <a:latin typeface="Arial"/>
                          <a:ea typeface="Arial"/>
                        </a:rPr>
                        <a:t>Downloadable</a:t>
                      </a:r>
                      <a:endParaRPr/>
                    </a:p>
                  </a:txBody>
                  <a:tcPr/>
                </a:tc>
                <a:tc>
                  <a:txBody>
                    <a:bodyPr bIns="91080" lIns="91080" rIns="91080" tIns="91080" wrap="none"/>
                    <a:p>
                      <a:pPr>
                        <a:lnSpc>
                          <a:spcPct val="115000"/>
                        </a:lnSpc>
                      </a:pPr>
                      <a:r>
                        <a:rPr b="1" lang="en-US" sz="1400">
                          <a:solidFill>
                            <a:srgbClr val="222222"/>
                          </a:solidFill>
                          <a:latin typeface="Arial"/>
                          <a:ea typeface="Arial"/>
                        </a:rPr>
                        <a:t>no</a:t>
                      </a:r>
                      <a:endParaRPr/>
                    </a:p>
                  </a:txBody>
                  <a:tcPr/>
                </a:tc>
                <a:tc>
                  <a:txBody>
                    <a:bodyPr bIns="91080" lIns="91080" rIns="91080" tIns="91080" wrap="none"/>
                    <a:p>
                      <a:pPr>
                        <a:lnSpc>
                          <a:spcPct val="115000"/>
                        </a:lnSpc>
                      </a:pPr>
                      <a:r>
                        <a:rPr b="1" lang="en-US" sz="1400">
                          <a:solidFill>
                            <a:srgbClr val="222222"/>
                          </a:solidFill>
                          <a:latin typeface="Arial"/>
                          <a:ea typeface="Arial"/>
                        </a:rPr>
                        <a:t>yes</a:t>
                      </a:r>
                      <a:endParaRPr/>
                    </a:p>
                  </a:txBody>
                  <a:tcPr/>
                </a:tc>
                <a:tc>
                  <a:txBody>
                    <a:bodyPr bIns="91080" lIns="91080" rIns="91080" tIns="91080" wrap="none"/>
                    <a:p>
                      <a:pPr>
                        <a:lnSpc>
                          <a:spcPct val="115000"/>
                        </a:lnSpc>
                      </a:pPr>
                      <a:r>
                        <a:rPr b="1" lang="en-US" sz="1400">
                          <a:solidFill>
                            <a:srgbClr val="222222"/>
                          </a:solidFill>
                          <a:latin typeface="Arial"/>
                          <a:ea typeface="Arial"/>
                        </a:rPr>
                        <a:t>yes</a:t>
                      </a:r>
                      <a:endParaRPr/>
                    </a:p>
                  </a:txBody>
                  <a:tcPr/>
                </a:tc>
                <a:tc>
                  <a:txBody>
                    <a:bodyPr bIns="91080" lIns="91080" rIns="91080" tIns="91080" wrap="none"/>
                    <a:p>
                      <a:pPr>
                        <a:lnSpc>
                          <a:spcPct val="115000"/>
                        </a:lnSpc>
                      </a:pPr>
                      <a:r>
                        <a:rPr b="1" lang="en-US" sz="1400">
                          <a:solidFill>
                            <a:srgbClr val="222222"/>
                          </a:solidFill>
                          <a:latin typeface="Arial"/>
                          <a:ea typeface="Arial"/>
                        </a:rPr>
                        <a:t>yes</a:t>
                      </a:r>
                      <a:endParaRPr/>
                    </a:p>
                  </a:txBody>
                  <a:tcPr/>
                </a:tc>
              </a:tr>
              <a:tr h="594360">
                <a:tc>
                  <a:txBody>
                    <a:bodyPr bIns="91080" lIns="91080" rIns="91080" tIns="91080" wrap="none"/>
                    <a:p>
                      <a:pPr>
                        <a:lnSpc>
                          <a:spcPct val="115000"/>
                        </a:lnSpc>
                      </a:pPr>
                      <a:r>
                        <a:rPr b="1" lang="en-US" sz="1400">
                          <a:solidFill>
                            <a:srgbClr val="00b0f0"/>
                          </a:solidFill>
                          <a:latin typeface="Arial"/>
                          <a:ea typeface="Arial"/>
                        </a:rPr>
                        <a:t>Citation info</a:t>
                      </a:r>
                      <a:endParaRPr/>
                    </a:p>
                  </a:txBody>
                  <a:tcPr/>
                </a:tc>
                <a:tc>
                  <a:txBody>
                    <a:bodyPr bIns="91080" lIns="91080" rIns="91080" tIns="91080" wrap="none"/>
                    <a:p>
                      <a:pPr>
                        <a:lnSpc>
                          <a:spcPct val="115000"/>
                        </a:lnSpc>
                      </a:pPr>
                      <a:r>
                        <a:rPr b="1" lang="en-US" sz="1400">
                          <a:solidFill>
                            <a:srgbClr val="222222"/>
                          </a:solidFill>
                          <a:latin typeface="Arial"/>
                          <a:ea typeface="Arial"/>
                        </a:rPr>
                        <a:t>yes</a:t>
                      </a:r>
                      <a:endParaRPr/>
                    </a:p>
                  </a:txBody>
                  <a:tcPr/>
                </a:tc>
                <a:tc>
                  <a:txBody>
                    <a:bodyPr bIns="91080" lIns="91080" rIns="91080" tIns="91080" wrap="none"/>
                    <a:p>
                      <a:pPr>
                        <a:lnSpc>
                          <a:spcPct val="115000"/>
                        </a:lnSpc>
                      </a:pPr>
                      <a:r>
                        <a:rPr b="1" lang="en-US" sz="1400">
                          <a:solidFill>
                            <a:srgbClr val="222222"/>
                          </a:solidFill>
                          <a:latin typeface="Arial"/>
                          <a:ea typeface="Arial"/>
                        </a:rPr>
                        <a:t>Few records</a:t>
                      </a:r>
                      <a:endParaRPr/>
                    </a:p>
                  </a:txBody>
                  <a:tcPr/>
                </a:tc>
                <a:tc>
                  <a:txBody>
                    <a:bodyPr bIns="91080" lIns="91080" rIns="91080" tIns="91080" wrap="none"/>
                    <a:p>
                      <a:pPr>
                        <a:lnSpc>
                          <a:spcPct val="115000"/>
                        </a:lnSpc>
                      </a:pPr>
                      <a:r>
                        <a:rPr b="1" lang="en-US" sz="1400">
                          <a:solidFill>
                            <a:srgbClr val="222222"/>
                          </a:solidFill>
                          <a:latin typeface="Arial"/>
                          <a:ea typeface="Arial"/>
                        </a:rPr>
                        <a:t>yes</a:t>
                      </a:r>
                      <a:endParaRPr/>
                    </a:p>
                  </a:txBody>
                  <a:tcPr/>
                </a:tc>
                <a:tc>
                  <a:txBody>
                    <a:bodyPr bIns="91080" lIns="91080" rIns="91080" tIns="91080" wrap="none"/>
                    <a:p>
                      <a:pPr>
                        <a:lnSpc>
                          <a:spcPct val="115000"/>
                        </a:lnSpc>
                      </a:pPr>
                      <a:r>
                        <a:rPr b="1" lang="en-US" sz="1400">
                          <a:solidFill>
                            <a:srgbClr val="222222"/>
                          </a:solidFill>
                          <a:latin typeface="Arial"/>
                          <a:ea typeface="Arial"/>
                        </a:rPr>
                        <a:t>yes</a:t>
                      </a:r>
                      <a:endParaRPr/>
                    </a:p>
                  </a:txBody>
                  <a:tcPr/>
                </a:tc>
              </a:tr>
              <a:tr h="595080">
                <a:tc>
                  <a:txBody>
                    <a:bodyPr bIns="91080" lIns="91080" rIns="91080" tIns="91080" wrap="none"/>
                    <a:p>
                      <a:pPr>
                        <a:lnSpc>
                          <a:spcPct val="115000"/>
                        </a:lnSpc>
                      </a:pPr>
                      <a:r>
                        <a:rPr b="1" lang="en-US" sz="1400">
                          <a:solidFill>
                            <a:srgbClr val="00b0f0"/>
                          </a:solidFill>
                          <a:latin typeface="Arial"/>
                          <a:ea typeface="Arial"/>
                        </a:rPr>
                        <a:t># records</a:t>
                      </a:r>
                      <a:endParaRPr/>
                    </a:p>
                  </a:txBody>
                  <a:tcPr/>
                </a:tc>
                <a:tc>
                  <a:txBody>
                    <a:bodyPr bIns="91080" lIns="91080" rIns="91080" tIns="91080" wrap="none"/>
                    <a:p>
                      <a:pPr>
                        <a:lnSpc>
                          <a:spcPct val="115000"/>
                        </a:lnSpc>
                      </a:pPr>
                      <a:r>
                        <a:rPr b="1" lang="en-US" sz="1400">
                          <a:solidFill>
                            <a:srgbClr val="222222"/>
                          </a:solidFill>
                          <a:latin typeface="Arial"/>
                          <a:ea typeface="Arial"/>
                        </a:rPr>
                        <a:t>1.59 mil</a:t>
                      </a:r>
                      <a:endParaRPr/>
                    </a:p>
                  </a:txBody>
                  <a:tcPr/>
                </a:tc>
                <a:tc>
                  <a:txBody>
                    <a:bodyPr bIns="91080" lIns="91080" rIns="91080" tIns="91080" wrap="none"/>
                    <a:p>
                      <a:pPr>
                        <a:lnSpc>
                          <a:spcPct val="115000"/>
                        </a:lnSpc>
                      </a:pPr>
                      <a:r>
                        <a:rPr b="1" lang="en-US" sz="1400">
                          <a:solidFill>
                            <a:srgbClr val="222222"/>
                          </a:solidFill>
                          <a:latin typeface="Arial"/>
                          <a:ea typeface="Arial"/>
                        </a:rPr>
                        <a:t>1.46 mil</a:t>
                      </a:r>
                      <a:endParaRPr/>
                    </a:p>
                  </a:txBody>
                  <a:tcPr/>
                </a:tc>
                <a:tc>
                  <a:txBody>
                    <a:bodyPr bIns="91080" lIns="91080" rIns="91080" tIns="91080" wrap="none"/>
                    <a:p>
                      <a:pPr>
                        <a:lnSpc>
                          <a:spcPct val="115000"/>
                        </a:lnSpc>
                      </a:pPr>
                      <a:r>
                        <a:rPr b="1" lang="en-US" sz="1400">
                          <a:solidFill>
                            <a:srgbClr val="222222"/>
                          </a:solidFill>
                          <a:latin typeface="Arial"/>
                          <a:ea typeface="Arial"/>
                        </a:rPr>
                        <a:t>32.23 mil</a:t>
                      </a:r>
                      <a:endParaRPr/>
                    </a:p>
                  </a:txBody>
                  <a:tcPr/>
                </a:tc>
                <a:tc>
                  <a:txBody>
                    <a:bodyPr bIns="91080" lIns="91080" rIns="91080" tIns="91080" wrap="none"/>
                    <a:p>
                      <a:pPr>
                        <a:lnSpc>
                          <a:spcPct val="115000"/>
                        </a:lnSpc>
                      </a:pPr>
                      <a:r>
                        <a:rPr b="1" lang="en-US" sz="1400">
                          <a:solidFill>
                            <a:srgbClr val="222222"/>
                          </a:solidFill>
                          <a:latin typeface="Arial"/>
                          <a:ea typeface="Arial"/>
                        </a:rPr>
                        <a:t>45.68 mil</a:t>
                      </a:r>
                      <a:endParaRPr/>
                    </a:p>
                  </a:txBody>
                  <a:tcPr/>
                </a:tc>
              </a:tr>
            </a:tbl>
          </a:graphicData>
        </a:graphic>
      </p:graphicFrame>
      <p:sp>
        <p:nvSpPr>
          <p:cNvPr id="78" name="TextShape 2"/>
          <p:cNvSpPr txBox="1"/>
          <p:nvPr/>
        </p:nvSpPr>
        <p:spPr>
          <a:xfrm>
            <a:off x="457200" y="401760"/>
            <a:ext cx="2059920" cy="512640"/>
          </a:xfrm>
          <a:prstGeom prst="rect">
            <a:avLst/>
          </a:prstGeom>
        </p:spPr>
        <p:txBody>
          <a:bodyPr anchor="ctr" bIns="0" lIns="0" rIns="0" tIns="0" wrap="none"/>
          <a:p>
            <a:pPr>
              <a:lnSpc>
                <a:spcPct val="100000"/>
              </a:lnSpc>
            </a:pPr>
            <a:r>
              <a:rPr b="1" lang="en-US" sz="3600">
                <a:solidFill>
                  <a:srgbClr val="000000"/>
                </a:solidFill>
                <a:latin typeface="Arial"/>
                <a:ea typeface="Arial"/>
              </a:rPr>
              <a:t>The data</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228600" y="57240"/>
            <a:ext cx="8229240" cy="857160"/>
          </a:xfrm>
          <a:prstGeom prst="rect">
            <a:avLst/>
          </a:prstGeom>
        </p:spPr>
        <p:txBody>
          <a:bodyPr anchor="b" bIns="91440" tIns="91440"/>
          <a:p>
            <a:pPr>
              <a:lnSpc>
                <a:spcPct val="100000"/>
              </a:lnSpc>
            </a:pPr>
            <a:r>
              <a:rPr b="1" lang="en-US" sz="3600">
                <a:solidFill>
                  <a:srgbClr val="000000"/>
                </a:solidFill>
                <a:latin typeface="Arial"/>
                <a:ea typeface="Arial"/>
              </a:rPr>
              <a:t>The data</a:t>
            </a:r>
            <a:endParaRPr/>
          </a:p>
        </p:txBody>
      </p:sp>
      <p:sp>
        <p:nvSpPr>
          <p:cNvPr id="80" name="CustomShape 2"/>
          <p:cNvSpPr/>
          <p:nvPr/>
        </p:nvSpPr>
        <p:spPr>
          <a:xfrm>
            <a:off x="152280" y="819000"/>
            <a:ext cx="8838720" cy="4038120"/>
          </a:xfrm>
          <a:prstGeom prst="rect">
            <a:avLst/>
          </a:prstGeom>
        </p:spPr>
        <p:txBody>
          <a:bodyPr bIns="91440" tIns="91440"/>
          <a:p>
            <a:pPr>
              <a:lnSpc>
                <a:spcPct val="100000"/>
              </a:lnSpc>
            </a:pPr>
            <a:r>
              <a:rPr i="1" lang="en-US" sz="2000" u="sng">
                <a:solidFill>
                  <a:srgbClr val="000000"/>
                </a:solidFill>
                <a:latin typeface="Times New Roman"/>
                <a:ea typeface="Arial"/>
              </a:rPr>
              <a:t>Initial hurdles</a:t>
            </a:r>
            <a:endParaRPr/>
          </a:p>
          <a:p>
            <a:pPr>
              <a:lnSpc>
                <a:spcPct val="100000"/>
              </a:lnSpc>
            </a:pPr>
            <a:endParaRPr/>
          </a:p>
          <a:p>
            <a:pPr>
              <a:lnSpc>
                <a:spcPct val="100000"/>
              </a:lnSpc>
              <a:buFont typeface="Arial"/>
              <a:buChar char="•"/>
            </a:pPr>
            <a:r>
              <a:rPr lang="en-US">
                <a:solidFill>
                  <a:srgbClr val="000000"/>
                </a:solidFill>
                <a:latin typeface="Times New Roman"/>
                <a:ea typeface="Arial"/>
              </a:rPr>
              <a:t>SNAP database : very small dataset, for Physic papers not in interest set and very less data.</a:t>
            </a:r>
            <a:endParaRPr/>
          </a:p>
          <a:p>
            <a:pPr>
              <a:lnSpc>
                <a:spcPct val="100000"/>
              </a:lnSpc>
            </a:pPr>
            <a:endParaRPr/>
          </a:p>
          <a:p>
            <a:pPr>
              <a:lnSpc>
                <a:spcPct val="100000"/>
              </a:lnSpc>
              <a:buFont typeface="Arial"/>
              <a:buChar char="•"/>
            </a:pPr>
            <a:r>
              <a:rPr lang="en-US">
                <a:solidFill>
                  <a:srgbClr val="000000"/>
                </a:solidFill>
                <a:latin typeface="Times New Roman"/>
                <a:ea typeface="Arial"/>
              </a:rPr>
              <a:t>Google Scholar : Used </a:t>
            </a:r>
            <a:r>
              <a:rPr i="1" lang="en-US">
                <a:solidFill>
                  <a:srgbClr val="000000"/>
                </a:solidFill>
                <a:latin typeface="Times New Roman"/>
                <a:ea typeface="Arial"/>
              </a:rPr>
              <a:t>Scrapy</a:t>
            </a:r>
            <a:r>
              <a:rPr lang="en-US">
                <a:solidFill>
                  <a:srgbClr val="000000"/>
                </a:solidFill>
                <a:latin typeface="Times New Roman"/>
                <a:ea typeface="Arial"/>
              </a:rPr>
              <a:t> to start building a web scraper. Involved sharp learning curve, limit on downloads. Required restarts, cleaning and manipulation.</a:t>
            </a:r>
            <a:endParaRPr/>
          </a:p>
          <a:p>
            <a:pPr>
              <a:lnSpc>
                <a:spcPct val="100000"/>
              </a:lnSpc>
            </a:pPr>
            <a:endParaRPr/>
          </a:p>
          <a:p>
            <a:pPr>
              <a:lnSpc>
                <a:spcPct val="100000"/>
              </a:lnSpc>
              <a:buFont typeface="Arial"/>
              <a:buChar char="•"/>
            </a:pPr>
            <a:r>
              <a:rPr lang="en-US">
                <a:solidFill>
                  <a:srgbClr val="000000"/>
                </a:solidFill>
                <a:latin typeface="Times New Roman"/>
                <a:ea typeface="Arial"/>
              </a:rPr>
              <a:t>DBLP : 1.3 Gb of annotated metadata for papers published in Computer Science. Missing citation and keyword information.</a:t>
            </a:r>
            <a:endParaRPr/>
          </a:p>
          <a:p>
            <a:pPr>
              <a:lnSpc>
                <a:spcPct val="100000"/>
              </a:lnSpc>
            </a:pPr>
            <a:endParaRPr/>
          </a:p>
          <a:p>
            <a:pPr>
              <a:lnSpc>
                <a:spcPct val="100000"/>
              </a:lnSpc>
              <a:buFont typeface="Arial"/>
              <a:buChar char="•"/>
            </a:pPr>
            <a:r>
              <a:rPr lang="en-US">
                <a:solidFill>
                  <a:srgbClr val="000000"/>
                </a:solidFill>
                <a:latin typeface="Times New Roman"/>
                <a:ea typeface="Arial"/>
              </a:rPr>
              <a:t>CiteseerX from the website : &lt;xml&gt; data, no citation information present.</a:t>
            </a:r>
            <a:endParaRPr/>
          </a:p>
          <a:p>
            <a:pPr>
              <a:lnSpc>
                <a:spcPct val="100000"/>
              </a:lnSpc>
            </a:pPr>
            <a:endParaRPr/>
          </a:p>
          <a:p>
            <a:pPr>
              <a:lnSpc>
                <a:spcPct val="100000"/>
              </a:lnSpc>
              <a:buFont typeface="Arial"/>
              <a:buChar char="•"/>
            </a:pPr>
            <a:r>
              <a:rPr lang="en-US">
                <a:solidFill>
                  <a:srgbClr val="000000"/>
                </a:solidFill>
                <a:latin typeface="Times New Roman"/>
                <a:ea typeface="Arial"/>
              </a:rPr>
              <a:t>CiteseerX directly from Penn State : Over 40 Gb of data in XML and over 60 Gb MYSQL dump streamed from Amazon S3.  No mySQL on HPC. Tried parsing using Perl and Python scripts one line at a time.</a:t>
            </a:r>
            <a:r>
              <a:rPr i="1" lang="en-US">
                <a:solidFill>
                  <a:srgbClr val="000000"/>
                </a:solidFill>
                <a:latin typeface="Times New Roman"/>
                <a:ea typeface="Arial"/>
              </a:rPr>
              <a:t> Data not indexed. C</a:t>
            </a:r>
            <a:r>
              <a:rPr lang="en-US">
                <a:solidFill>
                  <a:srgbClr val="000000"/>
                </a:solidFill>
                <a:latin typeface="Times New Roman"/>
                <a:ea typeface="Arial"/>
              </a:rPr>
              <a:t>leaning and clustering required due to data being automatically scraped by a crawler.</a:t>
            </a:r>
            <a:endParaRPr/>
          </a:p>
          <a:p>
            <a:pPr>
              <a:lnSpc>
                <a:spcPct val="100000"/>
              </a:lnSpc>
            </a:pP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0" y="-19080"/>
            <a:ext cx="8229240" cy="857160"/>
          </a:xfrm>
          <a:prstGeom prst="rect">
            <a:avLst/>
          </a:prstGeom>
        </p:spPr>
        <p:txBody>
          <a:bodyPr anchor="b" bIns="91440" tIns="91440"/>
          <a:p>
            <a:pPr>
              <a:lnSpc>
                <a:spcPct val="100000"/>
              </a:lnSpc>
            </a:pPr>
            <a:r>
              <a:rPr b="1" lang="en-US" sz="3600">
                <a:solidFill>
                  <a:srgbClr val="000000"/>
                </a:solidFill>
                <a:latin typeface="Arial"/>
                <a:ea typeface="Arial"/>
              </a:rPr>
              <a:t>Design</a:t>
            </a:r>
            <a:endParaRPr/>
          </a:p>
        </p:txBody>
      </p:sp>
      <p:sp>
        <p:nvSpPr>
          <p:cNvPr id="82" name="CustomShape 2"/>
          <p:cNvSpPr/>
          <p:nvPr/>
        </p:nvSpPr>
        <p:spPr>
          <a:xfrm>
            <a:off x="228600" y="971640"/>
            <a:ext cx="1142640" cy="729720"/>
          </a:xfrm>
          <a:prstGeom prst="rect">
            <a:avLst/>
          </a:prstGeom>
          <a:solidFill>
            <a:srgbClr val="3a81ba"/>
          </a:solidFill>
        </p:spPr>
        <p:txBody>
          <a:bodyPr bIns="45000" lIns="90000" rIns="90000" tIns="45000"/>
          <a:p>
            <a:pPr>
              <a:lnSpc>
                <a:spcPct val="100000"/>
              </a:lnSpc>
            </a:pPr>
            <a:r>
              <a:rPr lang="en-US" sz="1400">
                <a:solidFill>
                  <a:srgbClr val="ffffff"/>
                </a:solidFill>
                <a:latin typeface="Arial"/>
                <a:ea typeface="Arial"/>
              </a:rPr>
              <a:t>Data Collection &amp; analyzing</a:t>
            </a:r>
            <a:endParaRPr/>
          </a:p>
        </p:txBody>
      </p:sp>
      <p:sp>
        <p:nvSpPr>
          <p:cNvPr id="83" name="CustomShape 3"/>
          <p:cNvSpPr/>
          <p:nvPr/>
        </p:nvSpPr>
        <p:spPr>
          <a:xfrm>
            <a:off x="1981080" y="587520"/>
            <a:ext cx="5333760" cy="303480"/>
          </a:xfrm>
          <a:prstGeom prst="rect">
            <a:avLst/>
          </a:prstGeom>
          <a:solidFill>
            <a:srgbClr val="963334"/>
          </a:solidFill>
          <a:ln w="25560">
            <a:solidFill>
              <a:srgbClr val="6e2526"/>
            </a:solidFill>
            <a:round/>
          </a:ln>
        </p:spPr>
        <p:txBody>
          <a:bodyPr bIns="45000" lIns="90000" rIns="90000" tIns="45000"/>
          <a:p>
            <a:pPr>
              <a:lnSpc>
                <a:spcPct val="100000"/>
              </a:lnSpc>
            </a:pPr>
            <a:r>
              <a:rPr lang="en-US" sz="1400">
                <a:solidFill>
                  <a:srgbClr val="ffffff"/>
                </a:solidFill>
                <a:latin typeface="Times New Roman"/>
                <a:ea typeface="Arial"/>
              </a:rPr>
              <a:t>Worked on Google Scholar, Web of Science, SNAP and CiteseerX</a:t>
            </a:r>
            <a:endParaRPr/>
          </a:p>
        </p:txBody>
      </p:sp>
      <p:sp>
        <p:nvSpPr>
          <p:cNvPr id="84" name="CustomShape 4"/>
          <p:cNvSpPr/>
          <p:nvPr/>
        </p:nvSpPr>
        <p:spPr>
          <a:xfrm>
            <a:off x="1371600" y="741600"/>
            <a:ext cx="609120" cy="599040"/>
          </a:xfrm>
          <a:prstGeom prst="straightConnector1">
            <a:avLst/>
          </a:prstGeom>
          <a:ln w="9360">
            <a:solidFill>
              <a:srgbClr val="357eb8"/>
            </a:solidFill>
            <a:round/>
            <a:tailEnd len="med" type="triangle" w="med"/>
          </a:ln>
        </p:spPr>
      </p:sp>
      <p:sp>
        <p:nvSpPr>
          <p:cNvPr id="85" name="CustomShape 5"/>
          <p:cNvSpPr/>
          <p:nvPr/>
        </p:nvSpPr>
        <p:spPr>
          <a:xfrm>
            <a:off x="1981080" y="1184760"/>
            <a:ext cx="5333760" cy="303480"/>
          </a:xfrm>
          <a:prstGeom prst="rect">
            <a:avLst/>
          </a:prstGeom>
          <a:solidFill>
            <a:srgbClr val="963334"/>
          </a:solidFill>
          <a:ln w="25560">
            <a:solidFill>
              <a:srgbClr val="6e2526"/>
            </a:solidFill>
            <a:round/>
          </a:ln>
        </p:spPr>
        <p:txBody>
          <a:bodyPr bIns="45000" lIns="90000" rIns="90000" tIns="45000"/>
          <a:p>
            <a:pPr>
              <a:lnSpc>
                <a:spcPct val="100000"/>
              </a:lnSpc>
            </a:pPr>
            <a:r>
              <a:rPr lang="en-US" sz="1400">
                <a:solidFill>
                  <a:srgbClr val="ffffff"/>
                </a:solidFill>
                <a:latin typeface="Times New Roman"/>
                <a:ea typeface="Arial"/>
              </a:rPr>
              <a:t>Decided on DBLP &amp; changes on metrics | 1.46 mil records | 1.29 GB</a:t>
            </a:r>
            <a:endParaRPr/>
          </a:p>
        </p:txBody>
      </p:sp>
      <p:sp>
        <p:nvSpPr>
          <p:cNvPr id="86" name="CustomShape 6"/>
          <p:cNvSpPr/>
          <p:nvPr/>
        </p:nvSpPr>
        <p:spPr>
          <a:xfrm>
            <a:off x="1371600" y="1338480"/>
            <a:ext cx="609120" cy="2160"/>
          </a:xfrm>
          <a:prstGeom prst="straightConnector1">
            <a:avLst/>
          </a:prstGeom>
          <a:ln w="9360">
            <a:solidFill>
              <a:srgbClr val="357eb8"/>
            </a:solidFill>
            <a:round/>
            <a:tailEnd len="med" type="triangle" w="med"/>
          </a:ln>
        </p:spPr>
      </p:sp>
      <p:sp>
        <p:nvSpPr>
          <p:cNvPr id="87" name="CustomShape 7"/>
          <p:cNvSpPr/>
          <p:nvPr/>
        </p:nvSpPr>
        <p:spPr>
          <a:xfrm>
            <a:off x="4649040" y="1493280"/>
            <a:ext cx="405720" cy="1080"/>
          </a:xfrm>
          <a:prstGeom prst="straightConnector1">
            <a:avLst/>
          </a:prstGeom>
          <a:ln w="9360">
            <a:solidFill>
              <a:srgbClr val="357eb8"/>
            </a:solidFill>
            <a:round/>
            <a:tailEnd len="med" type="triangle" w="med"/>
          </a:ln>
        </p:spPr>
      </p:sp>
      <p:sp>
        <p:nvSpPr>
          <p:cNvPr id="88" name="CustomShape 8"/>
          <p:cNvSpPr/>
          <p:nvPr/>
        </p:nvSpPr>
        <p:spPr>
          <a:xfrm>
            <a:off x="1981080" y="1898640"/>
            <a:ext cx="5333760" cy="303480"/>
          </a:xfrm>
          <a:prstGeom prst="rect">
            <a:avLst/>
          </a:prstGeom>
          <a:solidFill>
            <a:srgbClr val="3a81ba"/>
          </a:solidFill>
        </p:spPr>
        <p:txBody>
          <a:bodyPr bIns="45000" lIns="90000" rIns="90000" tIns="45000"/>
          <a:p>
            <a:pPr>
              <a:lnSpc>
                <a:spcPct val="100000"/>
              </a:lnSpc>
            </a:pPr>
            <a:r>
              <a:rPr lang="en-US" sz="1400">
                <a:solidFill>
                  <a:srgbClr val="ffffff"/>
                </a:solidFill>
                <a:latin typeface="Times New Roman"/>
                <a:ea typeface="Arial"/>
              </a:rPr>
              <a:t>Filter only Database related conferences and journals using unique keys</a:t>
            </a:r>
            <a:endParaRPr/>
          </a:p>
        </p:txBody>
      </p:sp>
      <p:sp>
        <p:nvSpPr>
          <p:cNvPr id="89" name="CustomShape 9"/>
          <p:cNvSpPr/>
          <p:nvPr/>
        </p:nvSpPr>
        <p:spPr>
          <a:xfrm>
            <a:off x="4649040" y="2207160"/>
            <a:ext cx="289080" cy="1080"/>
          </a:xfrm>
          <a:prstGeom prst="straightConnector1">
            <a:avLst/>
          </a:prstGeom>
          <a:ln w="9360">
            <a:solidFill>
              <a:srgbClr val="357eb8"/>
            </a:solidFill>
            <a:round/>
            <a:tailEnd len="med" type="triangle" w="med"/>
          </a:ln>
        </p:spPr>
      </p:sp>
      <p:sp>
        <p:nvSpPr>
          <p:cNvPr id="90" name="CustomShape 10"/>
          <p:cNvSpPr/>
          <p:nvPr/>
        </p:nvSpPr>
        <p:spPr>
          <a:xfrm>
            <a:off x="3657600" y="2495520"/>
            <a:ext cx="1980720" cy="303480"/>
          </a:xfrm>
          <a:prstGeom prst="rect">
            <a:avLst/>
          </a:prstGeom>
          <a:solidFill>
            <a:srgbClr val="3a81ba"/>
          </a:solidFill>
        </p:spPr>
        <p:txBody>
          <a:bodyPr bIns="45000" lIns="90000" rIns="90000" tIns="45000"/>
          <a:p>
            <a:pPr algn="ctr">
              <a:lnSpc>
                <a:spcPct val="100000"/>
              </a:lnSpc>
            </a:pPr>
            <a:r>
              <a:rPr lang="en-US" sz="1400">
                <a:solidFill>
                  <a:srgbClr val="ffffff"/>
                </a:solidFill>
                <a:latin typeface="Times New Roman"/>
                <a:ea typeface="Arial"/>
              </a:rPr>
              <a:t>Chop data tier wise.</a:t>
            </a:r>
            <a:endParaRPr/>
          </a:p>
        </p:txBody>
      </p:sp>
      <p:sp>
        <p:nvSpPr>
          <p:cNvPr id="91" name="CustomShape 11"/>
          <p:cNvSpPr/>
          <p:nvPr/>
        </p:nvSpPr>
        <p:spPr>
          <a:xfrm>
            <a:off x="1981080" y="3181320"/>
            <a:ext cx="5333760" cy="303480"/>
          </a:xfrm>
          <a:prstGeom prst="rect">
            <a:avLst/>
          </a:prstGeom>
          <a:solidFill>
            <a:srgbClr val="3a81ba"/>
          </a:solidFill>
        </p:spPr>
        <p:txBody>
          <a:bodyPr bIns="45000" lIns="90000" rIns="90000" tIns="45000"/>
          <a:p>
            <a:pPr>
              <a:lnSpc>
                <a:spcPct val="100000"/>
              </a:lnSpc>
            </a:pPr>
            <a:r>
              <a:rPr lang="en-US" sz="1400">
                <a:solidFill>
                  <a:srgbClr val="ffffff"/>
                </a:solidFill>
                <a:latin typeface="Times New Roman"/>
                <a:ea typeface="Arial"/>
              </a:rPr>
              <a:t>Transform data for Map Reduce/ HIVE/ pig processing</a:t>
            </a:r>
            <a:endParaRPr/>
          </a:p>
        </p:txBody>
      </p:sp>
      <p:sp>
        <p:nvSpPr>
          <p:cNvPr id="92" name="CustomShape 12"/>
          <p:cNvSpPr/>
          <p:nvPr/>
        </p:nvSpPr>
        <p:spPr>
          <a:xfrm>
            <a:off x="4649040" y="2804040"/>
            <a:ext cx="377640" cy="1080"/>
          </a:xfrm>
          <a:prstGeom prst="straightConnector1">
            <a:avLst/>
          </a:prstGeom>
          <a:ln w="9360">
            <a:solidFill>
              <a:srgbClr val="357eb8"/>
            </a:solidFill>
            <a:round/>
            <a:tailEnd len="med" type="triangle" w="med"/>
          </a:ln>
        </p:spPr>
      </p:sp>
      <p:sp>
        <p:nvSpPr>
          <p:cNvPr id="93" name="CustomShape 13"/>
          <p:cNvSpPr/>
          <p:nvPr/>
        </p:nvSpPr>
        <p:spPr>
          <a:xfrm>
            <a:off x="990720" y="4172040"/>
            <a:ext cx="2209320" cy="729720"/>
          </a:xfrm>
          <a:prstGeom prst="rect">
            <a:avLst/>
          </a:prstGeom>
          <a:solidFill>
            <a:srgbClr val="3a81ba"/>
          </a:solidFill>
        </p:spPr>
        <p:txBody>
          <a:bodyPr bIns="45000" lIns="90000" rIns="90000" tIns="45000"/>
          <a:p>
            <a:pPr>
              <a:lnSpc>
                <a:spcPct val="100000"/>
              </a:lnSpc>
            </a:pPr>
            <a:r>
              <a:rPr lang="en-US" sz="1400">
                <a:solidFill>
                  <a:srgbClr val="ffffff"/>
                </a:solidFill>
                <a:latin typeface="Times New Roman"/>
                <a:ea typeface="Arial"/>
              </a:rPr>
              <a:t>PIG/Java used for ‘Similarity between authors across conferences’</a:t>
            </a:r>
            <a:endParaRPr/>
          </a:p>
        </p:txBody>
      </p:sp>
      <p:sp>
        <p:nvSpPr>
          <p:cNvPr id="94" name="CustomShape 14"/>
          <p:cNvSpPr/>
          <p:nvPr/>
        </p:nvSpPr>
        <p:spPr>
          <a:xfrm>
            <a:off x="4648320" y="3489120"/>
            <a:ext cx="682560" cy="2552400"/>
          </a:xfrm>
          <a:prstGeom prst="straightConnector1">
            <a:avLst/>
          </a:prstGeom>
          <a:ln w="9360">
            <a:solidFill>
              <a:srgbClr val="357eb8"/>
            </a:solidFill>
            <a:round/>
            <a:tailEnd len="med" type="triangle" w="med"/>
          </a:ln>
        </p:spPr>
      </p:sp>
      <p:sp>
        <p:nvSpPr>
          <p:cNvPr id="95" name="CustomShape 15"/>
          <p:cNvSpPr/>
          <p:nvPr/>
        </p:nvSpPr>
        <p:spPr>
          <a:xfrm>
            <a:off x="6324480" y="4172040"/>
            <a:ext cx="1327680" cy="729720"/>
          </a:xfrm>
          <a:prstGeom prst="rect">
            <a:avLst/>
          </a:prstGeom>
          <a:solidFill>
            <a:srgbClr val="3a81ba"/>
          </a:solidFill>
        </p:spPr>
        <p:txBody>
          <a:bodyPr bIns="45000" lIns="90000" rIns="90000" tIns="45000"/>
          <a:p>
            <a:pPr>
              <a:lnSpc>
                <a:spcPct val="100000"/>
              </a:lnSpc>
            </a:pPr>
            <a:r>
              <a:rPr lang="en-US" sz="1400">
                <a:solidFill>
                  <a:srgbClr val="ffffff"/>
                </a:solidFill>
                <a:latin typeface="Times New Roman"/>
                <a:ea typeface="Arial"/>
              </a:rPr>
              <a:t>Map Reduce for ‘author based’ metrics.</a:t>
            </a:r>
            <a:endParaRPr/>
          </a:p>
        </p:txBody>
      </p:sp>
      <p:sp>
        <p:nvSpPr>
          <p:cNvPr id="96" name="CustomShape 16"/>
          <p:cNvSpPr/>
          <p:nvPr/>
        </p:nvSpPr>
        <p:spPr>
          <a:xfrm>
            <a:off x="4648320" y="4172040"/>
            <a:ext cx="682560" cy="2340000"/>
          </a:xfrm>
          <a:prstGeom prst="straightConnector1">
            <a:avLst/>
          </a:prstGeom>
          <a:ln w="9360">
            <a:solidFill>
              <a:srgbClr val="357eb8"/>
            </a:solidFill>
            <a:round/>
            <a:tailEnd len="med" type="triangle" w="med"/>
          </a:ln>
        </p:spPr>
      </p:sp>
      <p:sp>
        <p:nvSpPr>
          <p:cNvPr id="97" name="CustomShape 17"/>
          <p:cNvSpPr/>
          <p:nvPr/>
        </p:nvSpPr>
        <p:spPr>
          <a:xfrm>
            <a:off x="3962520" y="4172040"/>
            <a:ext cx="1371240" cy="729720"/>
          </a:xfrm>
          <a:prstGeom prst="rect">
            <a:avLst/>
          </a:prstGeom>
          <a:solidFill>
            <a:srgbClr val="3a81ba"/>
          </a:solidFill>
        </p:spPr>
        <p:txBody>
          <a:bodyPr bIns="45000" lIns="90000" rIns="90000" tIns="45000"/>
          <a:p>
            <a:pPr>
              <a:lnSpc>
                <a:spcPct val="100000"/>
              </a:lnSpc>
            </a:pPr>
            <a:r>
              <a:rPr lang="en-US" sz="1400">
                <a:solidFill>
                  <a:srgbClr val="ffffff"/>
                </a:solidFill>
                <a:latin typeface="Times New Roman"/>
                <a:ea typeface="Arial"/>
              </a:rPr>
              <a:t>HIVE used for ‘Paper based’ metrics</a:t>
            </a:r>
            <a:endParaRPr/>
          </a:p>
        </p:txBody>
      </p:sp>
      <p:sp>
        <p:nvSpPr>
          <p:cNvPr id="98" name="CustomShape 18"/>
          <p:cNvSpPr/>
          <p:nvPr/>
        </p:nvSpPr>
        <p:spPr>
          <a:xfrm>
            <a:off x="4649040" y="3489840"/>
            <a:ext cx="682560" cy="1080"/>
          </a:xfrm>
          <a:prstGeom prst="straightConnector1">
            <a:avLst/>
          </a:prstGeom>
          <a:ln w="9360">
            <a:solidFill>
              <a:srgbClr val="357eb8"/>
            </a:solidFill>
            <a:round/>
            <a:tailEnd len="med" type="triangle" w="med"/>
          </a:ln>
        </p:spPr>
      </p:sp>
      <p:sp>
        <p:nvSpPr>
          <p:cNvPr id="99" name="CustomShape 19"/>
          <p:cNvSpPr/>
          <p:nvPr/>
        </p:nvSpPr>
        <p:spPr>
          <a:xfrm>
            <a:off x="228600" y="2495520"/>
            <a:ext cx="1980720" cy="303480"/>
          </a:xfrm>
          <a:prstGeom prst="rect">
            <a:avLst/>
          </a:prstGeom>
          <a:solidFill>
            <a:srgbClr val="963334"/>
          </a:solidFill>
          <a:ln w="25560">
            <a:solidFill>
              <a:srgbClr val="6e2526"/>
            </a:solidFill>
            <a:round/>
          </a:ln>
        </p:spPr>
        <p:txBody>
          <a:bodyPr bIns="45000" lIns="90000" rIns="90000" tIns="45000"/>
          <a:p>
            <a:pPr algn="ctr">
              <a:lnSpc>
                <a:spcPct val="100000"/>
              </a:lnSpc>
            </a:pPr>
            <a:r>
              <a:rPr lang="en-US" sz="1400">
                <a:solidFill>
                  <a:srgbClr val="ffffff"/>
                </a:solidFill>
                <a:latin typeface="Times New Roman"/>
                <a:ea typeface="Arial"/>
              </a:rPr>
              <a:t>CORE Ranking</a:t>
            </a:r>
            <a:endParaRPr/>
          </a:p>
        </p:txBody>
      </p:sp>
      <p:sp>
        <p:nvSpPr>
          <p:cNvPr id="100" name="CustomShape 20"/>
          <p:cNvSpPr/>
          <p:nvPr/>
        </p:nvSpPr>
        <p:spPr>
          <a:xfrm>
            <a:off x="2209680" y="2649600"/>
            <a:ext cx="1447560" cy="1080"/>
          </a:xfrm>
          <a:prstGeom prst="straightConnector1">
            <a:avLst/>
          </a:prstGeom>
          <a:ln w="9360">
            <a:solidFill>
              <a:srgbClr val="357eb8"/>
            </a:solidFill>
            <a:round/>
            <a:tailEnd len="med" type="triangle" w="med"/>
          </a:ln>
        </p:spPr>
      </p:sp>
      <p:sp>
        <p:nvSpPr>
          <p:cNvPr id="101" name="CustomShape 21"/>
          <p:cNvSpPr/>
          <p:nvPr/>
        </p:nvSpPr>
        <p:spPr>
          <a:xfrm>
            <a:off x="7924680" y="514440"/>
            <a:ext cx="1066320" cy="609120"/>
          </a:xfrm>
          <a:prstGeom prst="rect">
            <a:avLst/>
          </a:prstGeom>
          <a:solidFill>
            <a:srgbClr val="963334"/>
          </a:solidFill>
          <a:ln w="25560">
            <a:solidFill>
              <a:srgbClr val="6e2526"/>
            </a:solidFill>
            <a:round/>
          </a:ln>
        </p:spPr>
      </p:sp>
      <p:sp>
        <p:nvSpPr>
          <p:cNvPr id="102" name="CustomShape 22"/>
          <p:cNvSpPr/>
          <p:nvPr/>
        </p:nvSpPr>
        <p:spPr>
          <a:xfrm>
            <a:off x="8001000" y="524520"/>
            <a:ext cx="914040" cy="638280"/>
          </a:xfrm>
          <a:prstGeom prst="rect">
            <a:avLst/>
          </a:prstGeom>
        </p:spPr>
        <p:txBody>
          <a:bodyPr bIns="45000" lIns="90000" rIns="90000" tIns="45000"/>
          <a:p>
            <a:pPr algn="ctr">
              <a:lnSpc>
                <a:spcPct val="100000"/>
              </a:lnSpc>
            </a:pPr>
            <a:r>
              <a:rPr lang="en-US">
                <a:solidFill>
                  <a:srgbClr val="ffffff"/>
                </a:solidFill>
              </a:rPr>
              <a:t>Data Source</a:t>
            </a:r>
            <a:endParaRPr/>
          </a:p>
        </p:txBody>
      </p:sp>
      <p:sp>
        <p:nvSpPr>
          <p:cNvPr id="103" name="CustomShape 23"/>
          <p:cNvSpPr/>
          <p:nvPr/>
        </p:nvSpPr>
        <p:spPr>
          <a:xfrm>
            <a:off x="7924680" y="1352520"/>
            <a:ext cx="1066320" cy="303480"/>
          </a:xfrm>
          <a:prstGeom prst="rect">
            <a:avLst/>
          </a:prstGeom>
          <a:solidFill>
            <a:srgbClr val="3a81ba"/>
          </a:solidFill>
        </p:spPr>
        <p:txBody>
          <a:bodyPr bIns="45000" lIns="90000" rIns="90000" tIns="45000"/>
          <a:p>
            <a:pPr algn="ctr">
              <a:lnSpc>
                <a:spcPct val="100000"/>
              </a:lnSpc>
            </a:pPr>
            <a:r>
              <a:rPr lang="en-US" sz="1400">
                <a:solidFill>
                  <a:srgbClr val="ffffff"/>
                </a:solidFill>
                <a:latin typeface="Arial"/>
                <a:ea typeface="Arial"/>
              </a:rPr>
              <a:t>Process</a:t>
            </a:r>
            <a:endParaRPr/>
          </a:p>
        </p:txBody>
      </p:sp>
      <p:sp>
        <p:nvSpPr>
          <p:cNvPr id="104" name="CustomShape 24"/>
          <p:cNvSpPr/>
          <p:nvPr/>
        </p:nvSpPr>
        <p:spPr>
          <a:xfrm>
            <a:off x="7924680" y="133200"/>
            <a:ext cx="990360" cy="303480"/>
          </a:xfrm>
          <a:prstGeom prst="rect">
            <a:avLst/>
          </a:prstGeom>
        </p:spPr>
        <p:txBody>
          <a:bodyPr bIns="45000" lIns="90000" rIns="90000" tIns="45000"/>
          <a:p>
            <a:pPr algn="ctr">
              <a:lnSpc>
                <a:spcPct val="100000"/>
              </a:lnSpc>
            </a:pPr>
            <a:r>
              <a:rPr i="1" lang="en-US" sz="1400">
                <a:solidFill>
                  <a:srgbClr val="000000"/>
                </a:solidFill>
                <a:latin typeface="Arial"/>
                <a:ea typeface="Arial"/>
              </a:rPr>
              <a:t>Legend</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0" y="-19080"/>
            <a:ext cx="8229240" cy="857160"/>
          </a:xfrm>
          <a:prstGeom prst="rect">
            <a:avLst/>
          </a:prstGeom>
        </p:spPr>
        <p:txBody>
          <a:bodyPr anchor="b" bIns="91440" tIns="91440"/>
          <a:p>
            <a:pPr>
              <a:lnSpc>
                <a:spcPct val="100000"/>
              </a:lnSpc>
            </a:pPr>
            <a:r>
              <a:rPr b="1" lang="en-US" sz="3600">
                <a:solidFill>
                  <a:srgbClr val="000000"/>
                </a:solidFill>
                <a:latin typeface="Arial"/>
                <a:ea typeface="Arial"/>
              </a:rPr>
              <a:t>Design</a:t>
            </a:r>
            <a:endParaRPr/>
          </a:p>
        </p:txBody>
      </p:sp>
      <p:sp>
        <p:nvSpPr>
          <p:cNvPr id="106" name="TextShape 2"/>
          <p:cNvSpPr txBox="1"/>
          <p:nvPr/>
        </p:nvSpPr>
        <p:spPr>
          <a:xfrm>
            <a:off x="380880" y="743040"/>
            <a:ext cx="8457840" cy="2209320"/>
          </a:xfrm>
          <a:prstGeom prst="rect">
            <a:avLst/>
          </a:prstGeom>
        </p:spPr>
        <p:txBody>
          <a:bodyPr bIns="91440" tIns="91440"/>
          <a:p>
            <a:pPr>
              <a:lnSpc>
                <a:spcPct val="100000"/>
              </a:lnSpc>
            </a:pPr>
            <a:r>
              <a:rPr i="1" lang="en-US" sz="2400" u="sng">
                <a:solidFill>
                  <a:srgbClr val="000000"/>
                </a:solidFill>
                <a:latin typeface="Times New Roman"/>
                <a:ea typeface="Arial"/>
              </a:rPr>
              <a:t>Tiers</a:t>
            </a:r>
            <a:endParaRPr/>
          </a:p>
          <a:p>
            <a:pPr>
              <a:lnSpc>
                <a:spcPct val="100000"/>
              </a:lnSpc>
              <a:buFont typeface="Arial"/>
              <a:buChar char="•"/>
            </a:pPr>
            <a:r>
              <a:rPr i="1" lang="en-US" sz="2400">
                <a:solidFill>
                  <a:srgbClr val="000000"/>
                </a:solidFill>
                <a:latin typeface="Times New Roman"/>
                <a:ea typeface="Arial"/>
              </a:rPr>
              <a:t>CORE </a:t>
            </a:r>
            <a:r>
              <a:rPr lang="en-US" sz="2400">
                <a:solidFill>
                  <a:srgbClr val="000000"/>
                </a:solidFill>
                <a:latin typeface="Times New Roman"/>
                <a:ea typeface="Arial"/>
              </a:rPr>
              <a:t>– Computing Research &amp; Education – computer science rankings</a:t>
            </a:r>
            <a:endParaRPr/>
          </a:p>
          <a:p>
            <a:pPr>
              <a:lnSpc>
                <a:spcPct val="100000"/>
              </a:lnSpc>
            </a:pPr>
            <a:endParaRPr/>
          </a:p>
          <a:p>
            <a:pPr>
              <a:lnSpc>
                <a:spcPct val="100000"/>
              </a:lnSpc>
              <a:buFont typeface="Arial"/>
              <a:buChar char="•"/>
            </a:pPr>
            <a:r>
              <a:rPr lang="en-US" sz="2400">
                <a:solidFill>
                  <a:srgbClr val="000000"/>
                </a:solidFill>
                <a:latin typeface="Times New Roman"/>
                <a:ea typeface="Arial"/>
              </a:rPr>
              <a:t>We decided to split the data into 4 different tiers as per ranking of the conference/journal. </a:t>
            </a:r>
            <a:endParaRPr/>
          </a:p>
          <a:p>
            <a:pPr>
              <a:lnSpc>
                <a:spcPct val="100000"/>
              </a:lnSpc>
            </a:pPr>
            <a:endParaRPr/>
          </a:p>
          <a:p>
            <a:pPr>
              <a:lnSpc>
                <a:spcPct val="100000"/>
              </a:lnSpc>
              <a:buFont typeface="Arial"/>
              <a:buChar char="•"/>
            </a:pPr>
            <a:r>
              <a:rPr lang="en-US" sz="2400">
                <a:solidFill>
                  <a:srgbClr val="000000"/>
                </a:solidFill>
                <a:latin typeface="Times New Roman"/>
                <a:ea typeface="Arial"/>
              </a:rPr>
              <a:t>This gave us a better picture about the kind/measure of research at what level.</a:t>
            </a:r>
            <a:endParaRPr/>
          </a:p>
          <a:p>
            <a:pPr>
              <a:lnSpc>
                <a:spcPct val="100000"/>
              </a:lnSpc>
            </a:pPr>
            <a:endParaRPr/>
          </a:p>
          <a:p>
            <a:pPr lvl="1">
              <a:lnSpc>
                <a:spcPct val="100000"/>
              </a:lnSpc>
              <a:buFont typeface="Arial"/>
              <a:buChar char="•"/>
            </a:pPr>
            <a:r>
              <a:rPr lang="en-US">
                <a:solidFill>
                  <a:srgbClr val="000000"/>
                </a:solidFill>
                <a:latin typeface="Times New Roman"/>
                <a:ea typeface="Arial"/>
              </a:rPr>
              <a:t>Tier 1 - flagship conferences</a:t>
            </a:r>
            <a:endParaRPr/>
          </a:p>
          <a:p>
            <a:pPr lvl="1">
              <a:lnSpc>
                <a:spcPct val="100000"/>
              </a:lnSpc>
              <a:buFont typeface="Arial"/>
              <a:buChar char="•"/>
            </a:pPr>
            <a:r>
              <a:rPr lang="en-US">
                <a:solidFill>
                  <a:srgbClr val="000000"/>
                </a:solidFill>
                <a:latin typeface="Times New Roman"/>
                <a:ea typeface="Arial"/>
              </a:rPr>
              <a:t>Tier 2 – excellent conferences</a:t>
            </a:r>
            <a:endParaRPr/>
          </a:p>
          <a:p>
            <a:pPr lvl="1">
              <a:lnSpc>
                <a:spcPct val="100000"/>
              </a:lnSpc>
              <a:buFont typeface="Arial"/>
              <a:buChar char="•"/>
            </a:pPr>
            <a:r>
              <a:rPr lang="en-US">
                <a:solidFill>
                  <a:srgbClr val="000000"/>
                </a:solidFill>
                <a:latin typeface="Times New Roman"/>
                <a:ea typeface="Arial"/>
              </a:rPr>
              <a:t>Tier 3 – good conferences</a:t>
            </a:r>
            <a:endParaRPr/>
          </a:p>
          <a:p>
            <a:pPr lvl="1">
              <a:lnSpc>
                <a:spcPct val="100000"/>
              </a:lnSpc>
              <a:buFont typeface="Arial"/>
              <a:buChar char="•"/>
            </a:pPr>
            <a:r>
              <a:rPr lang="en-US">
                <a:solidFill>
                  <a:srgbClr val="000000"/>
                </a:solidFill>
                <a:latin typeface="Times New Roman"/>
                <a:ea typeface="Arial"/>
              </a:rPr>
              <a:t>Tier 4 – other honorable conferences</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7" name="Shape 48"/>
          <p:cNvPicPr/>
          <p:nvPr/>
        </p:nvPicPr>
        <p:blipFill>
          <a:blip r:embed="rId1"/>
          <a:stretch>
            <a:fillRect/>
          </a:stretch>
        </p:blipFill>
        <p:spPr>
          <a:xfrm>
            <a:off x="0" y="1200240"/>
            <a:ext cx="5130720" cy="3866760"/>
          </a:xfrm>
          <a:prstGeom prst="rect">
            <a:avLst/>
          </a:prstGeom>
        </p:spPr>
      </p:pic>
      <p:sp>
        <p:nvSpPr>
          <p:cNvPr id="108" name="TextShape 1"/>
          <p:cNvSpPr txBox="1"/>
          <p:nvPr/>
        </p:nvSpPr>
        <p:spPr>
          <a:xfrm>
            <a:off x="533520" y="285840"/>
            <a:ext cx="8229240" cy="857160"/>
          </a:xfrm>
          <a:prstGeom prst="rect">
            <a:avLst/>
          </a:prstGeom>
        </p:spPr>
        <p:txBody>
          <a:bodyPr anchor="b" bIns="91440" tIns="91440"/>
          <a:p>
            <a:pPr>
              <a:lnSpc>
                <a:spcPct val="100000"/>
              </a:lnSpc>
            </a:pPr>
            <a:r>
              <a:rPr b="1" lang="en-US" sz="2400">
                <a:solidFill>
                  <a:srgbClr val="000000"/>
                </a:solidFill>
                <a:latin typeface="Arial"/>
                <a:ea typeface="Arial"/>
              </a:rPr>
              <a:t>Results: Similarity between authors across conferences</a:t>
            </a:r>
            <a:endParaRPr/>
          </a:p>
        </p:txBody>
      </p:sp>
      <p:sp>
        <p:nvSpPr>
          <p:cNvPr id="109" name="TextShape 2"/>
          <p:cNvSpPr txBox="1"/>
          <p:nvPr/>
        </p:nvSpPr>
        <p:spPr>
          <a:xfrm>
            <a:off x="4648320" y="1439280"/>
            <a:ext cx="4343040" cy="3341880"/>
          </a:xfrm>
          <a:prstGeom prst="rect">
            <a:avLst/>
          </a:prstGeom>
        </p:spPr>
        <p:txBody>
          <a:bodyPr bIns="91440" tIns="91440"/>
          <a:p>
            <a:pPr>
              <a:lnSpc>
                <a:spcPct val="100000"/>
              </a:lnSpc>
            </a:pPr>
            <a:r>
              <a:rPr lang="en-US" sz="1500">
                <a:solidFill>
                  <a:srgbClr val="000000"/>
                </a:solidFill>
                <a:latin typeface="Arial"/>
                <a:ea typeface="Arial"/>
              </a:rPr>
              <a:t>Focused on the Database community in DBLP</a:t>
            </a:r>
            <a:endParaRPr/>
          </a:p>
          <a:p>
            <a:pPr>
              <a:lnSpc>
                <a:spcPct val="100000"/>
              </a:lnSpc>
            </a:pPr>
            <a:endParaRPr/>
          </a:p>
          <a:p>
            <a:pPr>
              <a:lnSpc>
                <a:spcPct val="100000"/>
              </a:lnSpc>
            </a:pPr>
            <a:r>
              <a:rPr lang="en-US" sz="1500">
                <a:solidFill>
                  <a:srgbClr val="000000"/>
                </a:solidFill>
                <a:latin typeface="Arial"/>
                <a:ea typeface="Arial"/>
              </a:rPr>
              <a:t>Similarity measured using Jaccard distance on the author sets</a:t>
            </a:r>
            <a:endParaRPr/>
          </a:p>
          <a:p>
            <a:pPr>
              <a:lnSpc>
                <a:spcPct val="100000"/>
              </a:lnSpc>
            </a:pPr>
            <a:endParaRPr/>
          </a:p>
          <a:p>
            <a:pPr>
              <a:lnSpc>
                <a:spcPct val="100000"/>
              </a:lnSpc>
            </a:pPr>
            <a:r>
              <a:rPr lang="en-US" sz="1500">
                <a:solidFill>
                  <a:srgbClr val="000000"/>
                </a:solidFill>
                <a:latin typeface="Arial"/>
                <a:ea typeface="Arial"/>
              </a:rPr>
              <a:t>#1 Hive partitioning by conference.</a:t>
            </a:r>
            <a:endParaRPr/>
          </a:p>
          <a:p>
            <a:pPr>
              <a:lnSpc>
                <a:spcPct val="100000"/>
              </a:lnSpc>
            </a:pPr>
            <a:r>
              <a:rPr lang="en-US" sz="1500">
                <a:solidFill>
                  <a:srgbClr val="000000"/>
                </a:solidFill>
                <a:latin typeface="Arial"/>
                <a:ea typeface="Arial"/>
              </a:rPr>
              <a:t># 2 Hive streaming with Python map reduce functions.</a:t>
            </a:r>
            <a:endParaRPr/>
          </a:p>
          <a:p>
            <a:pPr>
              <a:lnSpc>
                <a:spcPct val="100000"/>
              </a:lnSpc>
            </a:pPr>
            <a:r>
              <a:rPr lang="en-US" sz="1500">
                <a:solidFill>
                  <a:srgbClr val="000000"/>
                </a:solidFill>
                <a:latin typeface="Arial"/>
                <a:ea typeface="Arial"/>
              </a:rPr>
              <a:t># 3 Pig followed by Java</a:t>
            </a:r>
            <a:endParaRPr/>
          </a:p>
          <a:p>
            <a:pPr>
              <a:lnSpc>
                <a:spcPct val="100000"/>
              </a:lnSpc>
            </a:pPr>
            <a:endParaRPr/>
          </a:p>
          <a:p>
            <a:pPr>
              <a:lnSpc>
                <a:spcPct val="100000"/>
              </a:lnSpc>
            </a:pPr>
            <a:r>
              <a:rPr lang="en-US" sz="1500">
                <a:solidFill>
                  <a:srgbClr val="000000"/>
                </a:solidFill>
                <a:latin typeface="Arial"/>
                <a:ea typeface="Arial"/>
              </a:rPr>
              <a:t>Jaccard distance = A </a:t>
            </a:r>
            <a:r>
              <a:rPr lang="en-US" sz="1600">
                <a:solidFill>
                  <a:srgbClr val="000000"/>
                </a:solidFill>
                <a:latin typeface="Arial"/>
                <a:ea typeface="Arial"/>
              </a:rPr>
              <a:t> </a:t>
            </a:r>
            <a:r>
              <a:rPr b="1" lang="en-US" sz="1600">
                <a:solidFill>
                  <a:srgbClr val="000000"/>
                </a:solidFill>
                <a:latin typeface="Arial"/>
                <a:ea typeface="Arial"/>
              </a:rPr>
              <a:t>∩</a:t>
            </a:r>
            <a:r>
              <a:rPr lang="en-US" sz="1500">
                <a:solidFill>
                  <a:srgbClr val="000000"/>
                </a:solidFill>
                <a:latin typeface="Arial"/>
                <a:ea typeface="Arial"/>
              </a:rPr>
              <a:t> B/ A </a:t>
            </a:r>
            <a:r>
              <a:rPr lang="en-US" sz="1600">
                <a:solidFill>
                  <a:srgbClr val="000000"/>
                </a:solidFill>
                <a:latin typeface="Arial"/>
                <a:ea typeface="Arial"/>
              </a:rPr>
              <a:t> ∪ </a:t>
            </a:r>
            <a:r>
              <a:rPr lang="en-US" sz="1500">
                <a:solidFill>
                  <a:srgbClr val="000000"/>
                </a:solidFill>
                <a:latin typeface="Arial"/>
                <a:ea typeface="Arial"/>
              </a:rPr>
              <a:t> B</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0" name="Shape 49"/>
          <p:cNvPicPr/>
          <p:nvPr/>
        </p:nvPicPr>
        <p:blipFill>
          <a:blip r:embed="rId1"/>
          <a:stretch>
            <a:fillRect/>
          </a:stretch>
        </p:blipFill>
        <p:spPr>
          <a:xfrm>
            <a:off x="-228600" y="0"/>
            <a:ext cx="10058040" cy="561924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1" name="Shape 56"/>
          <p:cNvPicPr/>
          <p:nvPr/>
        </p:nvPicPr>
        <p:blipFill>
          <a:blip r:embed="rId1"/>
          <a:stretch>
            <a:fillRect/>
          </a:stretch>
        </p:blipFill>
        <p:spPr>
          <a:xfrm>
            <a:off x="603000" y="23760"/>
            <a:ext cx="3621960" cy="2729880"/>
          </a:xfrm>
          <a:prstGeom prst="rect">
            <a:avLst/>
          </a:prstGeom>
        </p:spPr>
      </p:pic>
      <p:pic>
        <p:nvPicPr>
          <p:cNvPr descr="" id="112" name="Shape 57"/>
          <p:cNvPicPr/>
          <p:nvPr/>
        </p:nvPicPr>
        <p:blipFill>
          <a:blip r:embed="rId2"/>
          <a:stretch>
            <a:fillRect/>
          </a:stretch>
        </p:blipFill>
        <p:spPr>
          <a:xfrm>
            <a:off x="680400" y="2565720"/>
            <a:ext cx="3528720" cy="2729880"/>
          </a:xfrm>
          <a:prstGeom prst="rect">
            <a:avLst/>
          </a:prstGeom>
        </p:spPr>
      </p:pic>
      <p:pic>
        <p:nvPicPr>
          <p:cNvPr descr="" id="113" name="Shape 58"/>
          <p:cNvPicPr/>
          <p:nvPr/>
        </p:nvPicPr>
        <p:blipFill>
          <a:blip r:embed="rId3"/>
          <a:stretch>
            <a:fillRect/>
          </a:stretch>
        </p:blipFill>
        <p:spPr>
          <a:xfrm>
            <a:off x="4358520" y="8280"/>
            <a:ext cx="3776040" cy="2845800"/>
          </a:xfrm>
          <a:prstGeom prst="rect">
            <a:avLst/>
          </a:prstGeom>
        </p:spPr>
      </p:pic>
      <p:pic>
        <p:nvPicPr>
          <p:cNvPr descr="" id="114" name="Shape 59"/>
          <p:cNvPicPr/>
          <p:nvPr/>
        </p:nvPicPr>
        <p:blipFill>
          <a:blip r:embed="rId4"/>
          <a:stretch>
            <a:fillRect/>
          </a:stretch>
        </p:blipFill>
        <p:spPr>
          <a:xfrm>
            <a:off x="4505040" y="2635920"/>
            <a:ext cx="3528720" cy="2659320"/>
          </a:xfrm>
          <a:prstGeom prst="rect">
            <a:avLst/>
          </a:prstGeom>
        </p:spPr>
      </p:pic>
      <p:sp>
        <p:nvSpPr>
          <p:cNvPr id="115" name="CustomShape 1"/>
          <p:cNvSpPr/>
          <p:nvPr/>
        </p:nvSpPr>
        <p:spPr>
          <a:xfrm>
            <a:off x="209880" y="1124280"/>
            <a:ext cx="1300680" cy="182160"/>
          </a:xfrm>
          <a:prstGeom prst="rect">
            <a:avLst/>
          </a:prstGeom>
        </p:spPr>
        <p:txBody>
          <a:bodyPr bIns="91440" tIns="91440"/>
          <a:p>
            <a:pPr>
              <a:lnSpc>
                <a:spcPct val="100000"/>
              </a:lnSpc>
            </a:pPr>
            <a:r>
              <a:rPr lang="en-US" sz="1400">
                <a:solidFill>
                  <a:srgbClr val="000000"/>
                </a:solidFill>
                <a:latin typeface="Arial"/>
                <a:ea typeface="Arial"/>
              </a:rPr>
              <a:t>Tier 1</a:t>
            </a:r>
            <a:endParaRPr/>
          </a:p>
        </p:txBody>
      </p:sp>
      <p:sp>
        <p:nvSpPr>
          <p:cNvPr id="116" name="CustomShape 2"/>
          <p:cNvSpPr/>
          <p:nvPr/>
        </p:nvSpPr>
        <p:spPr>
          <a:xfrm>
            <a:off x="8134920" y="591120"/>
            <a:ext cx="1300680" cy="182160"/>
          </a:xfrm>
          <a:prstGeom prst="rect">
            <a:avLst/>
          </a:prstGeom>
        </p:spPr>
        <p:txBody>
          <a:bodyPr bIns="91440" tIns="91440"/>
          <a:p>
            <a:pPr>
              <a:lnSpc>
                <a:spcPct val="100000"/>
              </a:lnSpc>
            </a:pPr>
            <a:r>
              <a:rPr lang="en-US" sz="1400">
                <a:solidFill>
                  <a:srgbClr val="000000"/>
                </a:solidFill>
                <a:latin typeface="Arial"/>
                <a:ea typeface="Arial"/>
              </a:rPr>
              <a:t>Tier 2</a:t>
            </a:r>
            <a:endParaRPr/>
          </a:p>
        </p:txBody>
      </p:sp>
      <p:sp>
        <p:nvSpPr>
          <p:cNvPr id="117" name="CustomShape 3"/>
          <p:cNvSpPr/>
          <p:nvPr/>
        </p:nvSpPr>
        <p:spPr>
          <a:xfrm>
            <a:off x="8210880" y="3638880"/>
            <a:ext cx="1300680" cy="182160"/>
          </a:xfrm>
          <a:prstGeom prst="rect">
            <a:avLst/>
          </a:prstGeom>
        </p:spPr>
        <p:txBody>
          <a:bodyPr bIns="91440" tIns="91440"/>
          <a:p>
            <a:pPr>
              <a:lnSpc>
                <a:spcPct val="100000"/>
              </a:lnSpc>
            </a:pPr>
            <a:r>
              <a:rPr lang="en-US" sz="1400">
                <a:solidFill>
                  <a:srgbClr val="000000"/>
                </a:solidFill>
                <a:latin typeface="Arial"/>
                <a:ea typeface="Arial"/>
              </a:rPr>
              <a:t>Tier 4</a:t>
            </a:r>
            <a:endParaRPr/>
          </a:p>
        </p:txBody>
      </p:sp>
      <p:sp>
        <p:nvSpPr>
          <p:cNvPr id="118" name="CustomShape 4"/>
          <p:cNvSpPr/>
          <p:nvPr/>
        </p:nvSpPr>
        <p:spPr>
          <a:xfrm>
            <a:off x="133920" y="3638880"/>
            <a:ext cx="1300680" cy="182160"/>
          </a:xfrm>
          <a:prstGeom prst="rect">
            <a:avLst/>
          </a:prstGeom>
        </p:spPr>
        <p:txBody>
          <a:bodyPr bIns="91440" tIns="91440"/>
          <a:p>
            <a:pPr>
              <a:lnSpc>
                <a:spcPct val="100000"/>
              </a:lnSpc>
            </a:pPr>
            <a:r>
              <a:rPr lang="en-US" sz="1400">
                <a:solidFill>
                  <a:srgbClr val="000000"/>
                </a:solidFill>
                <a:latin typeface="Arial"/>
                <a:ea typeface="Arial"/>
              </a:rPr>
              <a:t>Tier 3</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