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9" r:id="rId3"/>
    <p:sldId id="262" r:id="rId4"/>
    <p:sldId id="260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19"/>
    <p:restoredTop sz="94637"/>
  </p:normalViewPr>
  <p:slideViewPr>
    <p:cSldViewPr snapToGrid="0">
      <p:cViewPr varScale="1">
        <p:scale>
          <a:sx n="82" d="100"/>
          <a:sy n="82" d="100"/>
        </p:scale>
        <p:origin x="15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f5e642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f5e642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422150" y="1139850"/>
            <a:ext cx="6299700" cy="4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To-Go ER Diagrams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6F28EE-F622-ED48-AD6C-A41408A06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732" y="295556"/>
            <a:ext cx="7994279" cy="739867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To-Go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CONCEPTUAL ER DIAGRAM</a:t>
            </a:r>
          </a:p>
        </p:txBody>
      </p:sp>
      <p:pic>
        <p:nvPicPr>
          <p:cNvPr id="5" name="Picture 4" descr="A picture containing television, black, monitor, sitting&#10;&#10;Description automatically generated">
            <a:extLst>
              <a:ext uri="{FF2B5EF4-FFF2-40B4-BE49-F238E27FC236}">
                <a16:creationId xmlns:a16="http://schemas.microsoft.com/office/drawing/2014/main" id="{0A8BE49E-FB85-EF4B-9336-FDCBB1530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07" y="1352275"/>
            <a:ext cx="8448630" cy="52803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898124-21C7-491A-B71A-EBB7709D64FF}"/>
              </a:ext>
            </a:extLst>
          </p:cNvPr>
          <p:cNvSpPr/>
          <p:nvPr/>
        </p:nvSpPr>
        <p:spPr>
          <a:xfrm>
            <a:off x="4169340" y="3312853"/>
            <a:ext cx="933061" cy="3732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55175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EE6917-69CA-1946-AB52-4E74389C8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182" y="564790"/>
            <a:ext cx="7879842" cy="530352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To-Go Logical ER Diagram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I3  Scope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EF643DF7-CE1A-41D5-ADAE-D0931041B2E8}"/>
              </a:ext>
            </a:extLst>
          </p:cNvPr>
          <p:cNvGraphicFramePr>
            <a:graphicFrameLocks noGrp="1"/>
          </p:cNvGraphicFramePr>
          <p:nvPr/>
        </p:nvGraphicFramePr>
        <p:xfrm>
          <a:off x="606491" y="1406330"/>
          <a:ext cx="1800808" cy="9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808">
                  <a:extLst>
                    <a:ext uri="{9D8B030D-6E8A-4147-A177-3AD203B41FA5}">
                      <a16:colId xmlns:a16="http://schemas.microsoft.com/office/drawing/2014/main" val="222865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1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PK – ID : INTEGER</a:t>
                      </a:r>
                    </a:p>
                    <a:p>
                      <a:r>
                        <a:rPr lang="en-US" sz="1100" dirty="0" err="1"/>
                        <a:t>UserName</a:t>
                      </a:r>
                      <a:r>
                        <a:rPr lang="en-US" sz="1100" dirty="0"/>
                        <a:t> : VARCHAR</a:t>
                      </a:r>
                    </a:p>
                    <a:p>
                      <a:r>
                        <a:rPr lang="en-US" sz="1100" dirty="0"/>
                        <a:t>Password : 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26195"/>
                  </a:ext>
                </a:extLst>
              </a:tr>
            </a:tbl>
          </a:graphicData>
        </a:graphic>
      </p:graphicFrame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5D387677-E016-4AE5-9437-606ABEC22928}"/>
              </a:ext>
            </a:extLst>
          </p:cNvPr>
          <p:cNvGraphicFramePr>
            <a:graphicFrameLocks noGrp="1"/>
          </p:cNvGraphicFramePr>
          <p:nvPr/>
        </p:nvGraphicFramePr>
        <p:xfrm>
          <a:off x="5233481" y="2611120"/>
          <a:ext cx="1945532" cy="163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5532">
                  <a:extLst>
                    <a:ext uri="{9D8B030D-6E8A-4147-A177-3AD203B41FA5}">
                      <a16:colId xmlns:a16="http://schemas.microsoft.com/office/drawing/2014/main" val="222865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PAYMENTMETHOD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1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PK – ID : INTEGER</a:t>
                      </a:r>
                    </a:p>
                    <a:p>
                      <a:r>
                        <a:rPr lang="en-US" sz="1100" dirty="0"/>
                        <a:t>FK – </a:t>
                      </a:r>
                      <a:r>
                        <a:rPr lang="en-US" sz="1100" dirty="0" err="1"/>
                        <a:t>UserID</a:t>
                      </a:r>
                      <a:r>
                        <a:rPr lang="en-US" sz="1100" dirty="0"/>
                        <a:t> : INTEGER</a:t>
                      </a:r>
                    </a:p>
                    <a:p>
                      <a:r>
                        <a:rPr lang="en-US" sz="1100" dirty="0"/>
                        <a:t>FK – </a:t>
                      </a:r>
                      <a:r>
                        <a:rPr lang="en-US" sz="1100" dirty="0" err="1"/>
                        <a:t>OrderID</a:t>
                      </a:r>
                      <a:r>
                        <a:rPr lang="en-US" sz="1100" dirty="0"/>
                        <a:t> : INTEGER</a:t>
                      </a:r>
                    </a:p>
                    <a:p>
                      <a:r>
                        <a:rPr lang="en-US" sz="1100" dirty="0" err="1"/>
                        <a:t>paymentType</a:t>
                      </a:r>
                      <a:r>
                        <a:rPr lang="en-US" sz="1100" dirty="0"/>
                        <a:t> : VARCHAR</a:t>
                      </a:r>
                    </a:p>
                    <a:p>
                      <a:r>
                        <a:rPr lang="en-US" sz="1100" dirty="0" err="1"/>
                        <a:t>cardNumber</a:t>
                      </a:r>
                      <a:r>
                        <a:rPr lang="en-US" sz="1100" dirty="0"/>
                        <a:t> : INTEGER</a:t>
                      </a:r>
                    </a:p>
                    <a:p>
                      <a:r>
                        <a:rPr lang="en-US" sz="1100" dirty="0" err="1"/>
                        <a:t>createdTS</a:t>
                      </a:r>
                      <a:r>
                        <a:rPr lang="en-US" sz="1100" dirty="0"/>
                        <a:t> : TIMESTAMP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2619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202D78-99FD-4E27-B589-965877443122}"/>
              </a:ext>
            </a:extLst>
          </p:cNvPr>
          <p:cNvCxnSpPr/>
          <p:nvPr/>
        </p:nvCxnSpPr>
        <p:spPr>
          <a:xfrm>
            <a:off x="2407299" y="2178996"/>
            <a:ext cx="2855365" cy="1361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3D28927-4066-447A-A1A2-FDFD5CCA2936}"/>
              </a:ext>
            </a:extLst>
          </p:cNvPr>
          <p:cNvSpPr txBox="1"/>
          <p:nvPr/>
        </p:nvSpPr>
        <p:spPr>
          <a:xfrm>
            <a:off x="2125196" y="3359481"/>
            <a:ext cx="28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F89BF9-47B0-4BB0-8390-BFFAE48CAFD8}"/>
              </a:ext>
            </a:extLst>
          </p:cNvPr>
          <p:cNvSpPr txBox="1"/>
          <p:nvPr/>
        </p:nvSpPr>
        <p:spPr>
          <a:xfrm>
            <a:off x="2407299" y="1851330"/>
            <a:ext cx="28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D5AA456E-CEF7-401A-AE51-D31ABA9C78AC}"/>
              </a:ext>
            </a:extLst>
          </p:cNvPr>
          <p:cNvGraphicFramePr>
            <a:graphicFrameLocks noGrp="1"/>
          </p:cNvGraphicFramePr>
          <p:nvPr/>
        </p:nvGraphicFramePr>
        <p:xfrm>
          <a:off x="1964988" y="3658465"/>
          <a:ext cx="1945532" cy="197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5532">
                  <a:extLst>
                    <a:ext uri="{9D8B030D-6E8A-4147-A177-3AD203B41FA5}">
                      <a16:colId xmlns:a16="http://schemas.microsoft.com/office/drawing/2014/main" val="222865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CARDINFO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1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PK – ID : INTEGER</a:t>
                      </a:r>
                    </a:p>
                    <a:p>
                      <a:r>
                        <a:rPr lang="en-US" sz="1100" dirty="0"/>
                        <a:t>FK – </a:t>
                      </a:r>
                      <a:r>
                        <a:rPr lang="en-US" sz="1100" dirty="0" err="1"/>
                        <a:t>UserID</a:t>
                      </a:r>
                      <a:r>
                        <a:rPr lang="en-US" sz="1100" dirty="0"/>
                        <a:t> : INTEGER</a:t>
                      </a:r>
                    </a:p>
                    <a:p>
                      <a:r>
                        <a:rPr lang="en-US" sz="1100" dirty="0"/>
                        <a:t>FK – </a:t>
                      </a:r>
                      <a:r>
                        <a:rPr lang="en-US" sz="1100" dirty="0" err="1"/>
                        <a:t>OrderID</a:t>
                      </a:r>
                      <a:r>
                        <a:rPr lang="en-US" sz="1100" dirty="0"/>
                        <a:t> : INTEGER</a:t>
                      </a:r>
                    </a:p>
                    <a:p>
                      <a:r>
                        <a:rPr lang="en-US" sz="1100" dirty="0" err="1"/>
                        <a:t>paymentType</a:t>
                      </a:r>
                      <a:r>
                        <a:rPr lang="en-US" sz="1100" dirty="0"/>
                        <a:t> : VARCHAR</a:t>
                      </a:r>
                    </a:p>
                    <a:p>
                      <a:r>
                        <a:rPr lang="en-US" sz="1100" dirty="0" err="1"/>
                        <a:t>cardNumber</a:t>
                      </a:r>
                      <a:r>
                        <a:rPr lang="en-US" sz="1100" dirty="0"/>
                        <a:t> : INTEGER</a:t>
                      </a:r>
                    </a:p>
                    <a:p>
                      <a:r>
                        <a:rPr lang="en-US" sz="1100" dirty="0" err="1"/>
                        <a:t>expirtyDate</a:t>
                      </a:r>
                      <a:r>
                        <a:rPr lang="en-US" sz="1100" dirty="0"/>
                        <a:t>: VARCHAR</a:t>
                      </a:r>
                    </a:p>
                    <a:p>
                      <a:r>
                        <a:rPr lang="en-US" sz="1100" dirty="0" err="1"/>
                        <a:t>zipCode</a:t>
                      </a:r>
                      <a:r>
                        <a:rPr lang="en-US" sz="1100" dirty="0"/>
                        <a:t>: INTEGER</a:t>
                      </a:r>
                    </a:p>
                    <a:p>
                      <a:r>
                        <a:rPr lang="en-US" sz="1100" dirty="0" err="1"/>
                        <a:t>createdTS</a:t>
                      </a:r>
                      <a:r>
                        <a:rPr lang="en-US" sz="1100" dirty="0"/>
                        <a:t> : TIMESTAMP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2619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F0BA31-00BE-45A8-B2D3-350303416F77}"/>
              </a:ext>
            </a:extLst>
          </p:cNvPr>
          <p:cNvCxnSpPr>
            <a:cxnSpLocks/>
          </p:cNvCxnSpPr>
          <p:nvPr/>
        </p:nvCxnSpPr>
        <p:spPr>
          <a:xfrm>
            <a:off x="1867711" y="2382077"/>
            <a:ext cx="680639" cy="127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687A71-0412-4C93-B084-2601B3BB869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10520" y="3770333"/>
            <a:ext cx="1322961" cy="873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E22CC2-9277-4E37-8902-9B002F49B611}"/>
              </a:ext>
            </a:extLst>
          </p:cNvPr>
          <p:cNvSpPr txBox="1"/>
          <p:nvPr/>
        </p:nvSpPr>
        <p:spPr>
          <a:xfrm>
            <a:off x="1577799" y="2420722"/>
            <a:ext cx="38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BD657-89F8-4708-B36C-3D06280D1FFB}"/>
              </a:ext>
            </a:extLst>
          </p:cNvPr>
          <p:cNvSpPr txBox="1"/>
          <p:nvPr/>
        </p:nvSpPr>
        <p:spPr>
          <a:xfrm>
            <a:off x="4951378" y="3163572"/>
            <a:ext cx="28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6A57C5-F582-4101-8325-E385EA5D384A}"/>
              </a:ext>
            </a:extLst>
          </p:cNvPr>
          <p:cNvSpPr txBox="1"/>
          <p:nvPr/>
        </p:nvSpPr>
        <p:spPr>
          <a:xfrm>
            <a:off x="3910520" y="4610840"/>
            <a:ext cx="38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09C846-6D91-4CBE-9C49-F044432FF926}"/>
              </a:ext>
            </a:extLst>
          </p:cNvPr>
          <p:cNvSpPr txBox="1"/>
          <p:nvPr/>
        </p:nvSpPr>
        <p:spPr>
          <a:xfrm>
            <a:off x="4951378" y="3922531"/>
            <a:ext cx="38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516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EE6917-69CA-1946-AB52-4E74389C8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182" y="564790"/>
            <a:ext cx="7879842" cy="530352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To-Go Logical ER Diagram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I4  Scope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EF643DF7-CE1A-41D5-ADAE-D0931041B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89842"/>
              </p:ext>
            </p:extLst>
          </p:nvPr>
        </p:nvGraphicFramePr>
        <p:xfrm>
          <a:off x="606491" y="1406330"/>
          <a:ext cx="1800808" cy="9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808">
                  <a:extLst>
                    <a:ext uri="{9D8B030D-6E8A-4147-A177-3AD203B41FA5}">
                      <a16:colId xmlns:a16="http://schemas.microsoft.com/office/drawing/2014/main" val="222865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1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PK – ID : INTEGER</a:t>
                      </a:r>
                    </a:p>
                    <a:p>
                      <a:r>
                        <a:rPr lang="en-US" sz="1100" dirty="0" err="1"/>
                        <a:t>UserName</a:t>
                      </a:r>
                      <a:r>
                        <a:rPr lang="en-US" sz="1100" dirty="0"/>
                        <a:t> : VARCHAR</a:t>
                      </a:r>
                    </a:p>
                    <a:p>
                      <a:r>
                        <a:rPr lang="en-US" sz="1100" dirty="0"/>
                        <a:t>Password : 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261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D28927-4066-447A-A1A2-FDFD5CCA2936}"/>
              </a:ext>
            </a:extLst>
          </p:cNvPr>
          <p:cNvSpPr txBox="1"/>
          <p:nvPr/>
        </p:nvSpPr>
        <p:spPr>
          <a:xfrm>
            <a:off x="3410442" y="4291091"/>
            <a:ext cx="28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F89BF9-47B0-4BB0-8390-BFFAE48CAFD8}"/>
              </a:ext>
            </a:extLst>
          </p:cNvPr>
          <p:cNvSpPr txBox="1"/>
          <p:nvPr/>
        </p:nvSpPr>
        <p:spPr>
          <a:xfrm>
            <a:off x="2407299" y="1851330"/>
            <a:ext cx="28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F0BA31-00BE-45A8-B2D3-350303416F77}"/>
              </a:ext>
            </a:extLst>
          </p:cNvPr>
          <p:cNvCxnSpPr>
            <a:cxnSpLocks/>
          </p:cNvCxnSpPr>
          <p:nvPr/>
        </p:nvCxnSpPr>
        <p:spPr>
          <a:xfrm>
            <a:off x="1867711" y="2382077"/>
            <a:ext cx="1923535" cy="190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E22CC2-9277-4E37-8902-9B002F49B611}"/>
              </a:ext>
            </a:extLst>
          </p:cNvPr>
          <p:cNvSpPr txBox="1"/>
          <p:nvPr/>
        </p:nvSpPr>
        <p:spPr>
          <a:xfrm>
            <a:off x="1577799" y="2420722"/>
            <a:ext cx="38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E0B5BAFE-88EF-4183-B2E3-E6440CB53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81438"/>
              </p:ext>
            </p:extLst>
          </p:nvPr>
        </p:nvGraphicFramePr>
        <p:xfrm>
          <a:off x="6736703" y="1585040"/>
          <a:ext cx="1945532" cy="146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5532">
                  <a:extLst>
                    <a:ext uri="{9D8B030D-6E8A-4147-A177-3AD203B41FA5}">
                      <a16:colId xmlns:a16="http://schemas.microsoft.com/office/drawing/2014/main" val="222865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1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PK – ID : INTEGER</a:t>
                      </a:r>
                    </a:p>
                    <a:p>
                      <a:r>
                        <a:rPr lang="en-US" sz="1100" dirty="0"/>
                        <a:t>FK – </a:t>
                      </a:r>
                      <a:r>
                        <a:rPr lang="en-US" sz="1100" dirty="0" err="1"/>
                        <a:t>UserID</a:t>
                      </a:r>
                      <a:r>
                        <a:rPr lang="en-US" sz="1100" dirty="0"/>
                        <a:t> : INTEGER</a:t>
                      </a:r>
                    </a:p>
                    <a:p>
                      <a:r>
                        <a:rPr lang="en-US" sz="1100" dirty="0"/>
                        <a:t>FK – </a:t>
                      </a:r>
                      <a:r>
                        <a:rPr lang="en-US" sz="1100" dirty="0" err="1"/>
                        <a:t>OrderID</a:t>
                      </a:r>
                      <a:r>
                        <a:rPr lang="en-US" sz="1100" dirty="0"/>
                        <a:t> : INTEGER</a:t>
                      </a:r>
                    </a:p>
                    <a:p>
                      <a:r>
                        <a:rPr lang="en-US" sz="1100" dirty="0"/>
                        <a:t>Order item : VARCHAR</a:t>
                      </a:r>
                    </a:p>
                    <a:p>
                      <a:r>
                        <a:rPr lang="en-US" sz="1100" dirty="0" err="1"/>
                        <a:t>createdTS</a:t>
                      </a:r>
                      <a:r>
                        <a:rPr lang="en-US" sz="1100" dirty="0"/>
                        <a:t> : TIMESTAMP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26195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FCABD792-19BC-489B-94F2-780575A81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03276"/>
              </p:ext>
            </p:extLst>
          </p:nvPr>
        </p:nvGraphicFramePr>
        <p:xfrm>
          <a:off x="3791246" y="4055323"/>
          <a:ext cx="1945532" cy="151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5532">
                  <a:extLst>
                    <a:ext uri="{9D8B030D-6E8A-4147-A177-3AD203B41FA5}">
                      <a16:colId xmlns:a16="http://schemas.microsoft.com/office/drawing/2014/main" val="2228650631"/>
                    </a:ext>
                  </a:extLst>
                </a:gridCol>
              </a:tblGrid>
              <a:tr h="415600">
                <a:tc>
                  <a:txBody>
                    <a:bodyPr/>
                    <a:lstStyle/>
                    <a:p>
                      <a:r>
                        <a:rPr lang="en-US" b="1" dirty="0"/>
                        <a:t>ORDER TRACK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1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PK – Track ID : INTEGER</a:t>
                      </a:r>
                    </a:p>
                    <a:p>
                      <a:r>
                        <a:rPr lang="en-US" sz="1100" dirty="0"/>
                        <a:t>FK – </a:t>
                      </a:r>
                      <a:r>
                        <a:rPr lang="en-US" sz="1100" dirty="0" err="1"/>
                        <a:t>UserID</a:t>
                      </a:r>
                      <a:r>
                        <a:rPr lang="en-US" sz="1100" dirty="0"/>
                        <a:t> : INTEGER</a:t>
                      </a:r>
                    </a:p>
                    <a:p>
                      <a:r>
                        <a:rPr lang="en-US" sz="1100" dirty="0"/>
                        <a:t>FK – </a:t>
                      </a:r>
                      <a:r>
                        <a:rPr lang="en-US" sz="1100" dirty="0" err="1"/>
                        <a:t>OrderID</a:t>
                      </a:r>
                      <a:r>
                        <a:rPr lang="en-US" sz="1100" dirty="0"/>
                        <a:t> : INTEGER</a:t>
                      </a:r>
                    </a:p>
                    <a:p>
                      <a:r>
                        <a:rPr lang="en-US" sz="1100" dirty="0" err="1"/>
                        <a:t>DeliveryDate</a:t>
                      </a:r>
                      <a:r>
                        <a:rPr lang="en-US" sz="1100" dirty="0"/>
                        <a:t> : TIMESTAMP</a:t>
                      </a:r>
                    </a:p>
                    <a:p>
                      <a:r>
                        <a:rPr lang="en-US" sz="1100" dirty="0" err="1"/>
                        <a:t>OrderStatus</a:t>
                      </a:r>
                      <a:r>
                        <a:rPr lang="en-US" sz="1100" dirty="0"/>
                        <a:t>: VARCHAR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26195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93259E-E18F-4C57-906B-C5F3B7513377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407298" y="2169654"/>
            <a:ext cx="4329405" cy="149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5F238C-BFFB-43B7-9A8B-898757A34BFF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5736778" y="3053160"/>
            <a:ext cx="1539512" cy="175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AB8FC93-BE4C-4FEB-88B7-DAAA86AC6F5C}"/>
              </a:ext>
            </a:extLst>
          </p:cNvPr>
          <p:cNvSpPr txBox="1"/>
          <p:nvPr/>
        </p:nvSpPr>
        <p:spPr>
          <a:xfrm>
            <a:off x="5736778" y="4727943"/>
            <a:ext cx="28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B43FC-0129-4189-A5DE-97D90D1B5A86}"/>
              </a:ext>
            </a:extLst>
          </p:cNvPr>
          <p:cNvSpPr txBox="1"/>
          <p:nvPr/>
        </p:nvSpPr>
        <p:spPr>
          <a:xfrm>
            <a:off x="7273912" y="3121223"/>
            <a:ext cx="28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16C515-F19F-49A8-A6B1-C620010204D4}"/>
              </a:ext>
            </a:extLst>
          </p:cNvPr>
          <p:cNvSpPr txBox="1"/>
          <p:nvPr/>
        </p:nvSpPr>
        <p:spPr>
          <a:xfrm>
            <a:off x="6425836" y="2420721"/>
            <a:ext cx="28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1379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160</Words>
  <Application>Microsoft Office PowerPoint</Application>
  <PresentationFormat>On-screen Show (4:3)</PresentationFormat>
  <Paragraphs>56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Chamarthi, Ms. Lakshmi Karthikeya</dc:creator>
  <cp:lastModifiedBy>Purti Choudhary</cp:lastModifiedBy>
  <cp:revision>23</cp:revision>
  <dcterms:created xsi:type="dcterms:W3CDTF">2019-12-16T21:04:05Z</dcterms:created>
  <dcterms:modified xsi:type="dcterms:W3CDTF">2020-05-11T00:20:40Z</dcterms:modified>
</cp:coreProperties>
</file>