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62" r:id="rId2"/>
    <p:sldId id="261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1F1"/>
    <a:srgbClr val="EBF0F5"/>
    <a:srgbClr val="4F7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0"/>
    <p:restoredTop sz="94783"/>
  </p:normalViewPr>
  <p:slideViewPr>
    <p:cSldViewPr snapToGrid="0">
      <p:cViewPr varScale="1">
        <p:scale>
          <a:sx n="108" d="100"/>
          <a:sy n="108" d="100"/>
        </p:scale>
        <p:origin x="73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3eb551e89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3eb551e89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2319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 rot="-5400000">
            <a:off x="-531025" y="2137743"/>
            <a:ext cx="3701100" cy="20346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Google Shape;115;p17"/>
          <p:cNvSpPr/>
          <p:nvPr/>
        </p:nvSpPr>
        <p:spPr>
          <a:xfrm rot="5400000">
            <a:off x="5962150" y="2137743"/>
            <a:ext cx="3701100" cy="20346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C4D1F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2493940" y="1289743"/>
            <a:ext cx="4095900" cy="3701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2518225" y="739693"/>
            <a:ext cx="40959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2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Organization Selected Parts</a:t>
            </a:r>
            <a:endParaRPr sz="1600" dirty="0">
              <a:solidFill>
                <a:schemeClr val="bg2"/>
              </a:solidFill>
              <a:latin typeface="Calibri" panose="020F0502020204030204" pitchFamily="34" charset="0"/>
              <a:ea typeface="Comfortaa"/>
              <a:cs typeface="Calibri" panose="020F0502020204030204" pitchFamily="34" charset="0"/>
              <a:sym typeface="Comfortaa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6795400" y="739693"/>
            <a:ext cx="20346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2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Customers</a:t>
            </a:r>
            <a:endParaRPr sz="1600" dirty="0">
              <a:solidFill>
                <a:schemeClr val="bg2"/>
              </a:solidFill>
              <a:latin typeface="Calibri" panose="020F0502020204030204" pitchFamily="34" charset="0"/>
              <a:ea typeface="Comfortaa"/>
              <a:cs typeface="Calibri" panose="020F0502020204030204" pitchFamily="34" charset="0"/>
              <a:sym typeface="Comfortaa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302350" y="739693"/>
            <a:ext cx="20346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2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Suppliers</a:t>
            </a:r>
            <a:endParaRPr sz="1600" dirty="0">
              <a:solidFill>
                <a:schemeClr val="bg2"/>
              </a:solidFill>
              <a:latin typeface="Calibri" panose="020F0502020204030204" pitchFamily="34" charset="0"/>
              <a:ea typeface="Comfortaa"/>
              <a:cs typeface="Calibri" panose="020F0502020204030204" pitchFamily="34" charset="0"/>
              <a:sym typeface="Comfortaa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520475" y="1519393"/>
            <a:ext cx="1598100" cy="671400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Small scale businessman 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520600" y="2329843"/>
            <a:ext cx="1598100" cy="671400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Credit card Vendors 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520600" y="3140293"/>
            <a:ext cx="1598100" cy="671400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Unskilled staff suppliers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520600" y="3950743"/>
            <a:ext cx="1598100" cy="671400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Transport Systems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3070690" y="1614489"/>
            <a:ext cx="1314600" cy="538432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Vendor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Management 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7013650" y="2352209"/>
            <a:ext cx="1407336" cy="587901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Subscribed Users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6952515" y="3902271"/>
            <a:ext cx="1598100" cy="671400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91425" rIns="457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Guest Users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3842782" y="2416310"/>
            <a:ext cx="1314600" cy="523800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Finance Management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cxnSp>
        <p:nvCxnSpPr>
          <p:cNvPr id="134" name="Google Shape;134;p17"/>
          <p:cNvCxnSpPr>
            <a:cxnSpLocks/>
            <a:endCxn id="126" idx="1"/>
          </p:cNvCxnSpPr>
          <p:nvPr/>
        </p:nvCxnSpPr>
        <p:spPr>
          <a:xfrm>
            <a:off x="2118575" y="1867760"/>
            <a:ext cx="952115" cy="15945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17"/>
          <p:cNvCxnSpPr>
            <a:cxnSpLocks/>
            <a:stCxn id="122" idx="3"/>
            <a:endCxn id="126" idx="1"/>
          </p:cNvCxnSpPr>
          <p:nvPr/>
        </p:nvCxnSpPr>
        <p:spPr>
          <a:xfrm flipV="1">
            <a:off x="2118700" y="1883705"/>
            <a:ext cx="951990" cy="1592288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17"/>
          <p:cNvCxnSpPr>
            <a:cxnSpLocks/>
            <a:stCxn id="122" idx="3"/>
            <a:endCxn id="148" idx="1"/>
          </p:cNvCxnSpPr>
          <p:nvPr/>
        </p:nvCxnSpPr>
        <p:spPr>
          <a:xfrm>
            <a:off x="2118700" y="3475993"/>
            <a:ext cx="1577251" cy="788679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p17"/>
          <p:cNvCxnSpPr>
            <a:cxnSpLocks/>
            <a:endCxn id="148" idx="1"/>
          </p:cNvCxnSpPr>
          <p:nvPr/>
        </p:nvCxnSpPr>
        <p:spPr>
          <a:xfrm>
            <a:off x="2118575" y="4237971"/>
            <a:ext cx="1577376" cy="26701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" name="Google Shape;143;p17"/>
          <p:cNvSpPr/>
          <p:nvPr/>
        </p:nvSpPr>
        <p:spPr>
          <a:xfrm>
            <a:off x="4609206" y="1630610"/>
            <a:ext cx="1314600" cy="523800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Subscription/ Account Management 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3695951" y="4002772"/>
            <a:ext cx="1314600" cy="523800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Delivery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Management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4D7A1D-5438-1E4D-BEC8-40E5B8FE3776}"/>
              </a:ext>
            </a:extLst>
          </p:cNvPr>
          <p:cNvSpPr txBox="1"/>
          <p:nvPr/>
        </p:nvSpPr>
        <p:spPr>
          <a:xfrm>
            <a:off x="3856225" y="40288"/>
            <a:ext cx="1371330" cy="415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ToGo BRM</a:t>
            </a:r>
          </a:p>
        </p:txBody>
      </p:sp>
      <p:cxnSp>
        <p:nvCxnSpPr>
          <p:cNvPr id="87" name="Google Shape;137;p17">
            <a:extLst>
              <a:ext uri="{FF2B5EF4-FFF2-40B4-BE49-F238E27FC236}">
                <a16:creationId xmlns:a16="http://schemas.microsoft.com/office/drawing/2014/main" id="{2D56B69A-01B3-D94F-86BA-6458ACEA9DED}"/>
              </a:ext>
            </a:extLst>
          </p:cNvPr>
          <p:cNvCxnSpPr>
            <a:cxnSpLocks/>
            <a:stCxn id="121" idx="3"/>
            <a:endCxn id="132" idx="1"/>
          </p:cNvCxnSpPr>
          <p:nvPr/>
        </p:nvCxnSpPr>
        <p:spPr>
          <a:xfrm>
            <a:off x="2118700" y="2665543"/>
            <a:ext cx="1724082" cy="12667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137;p17">
            <a:extLst>
              <a:ext uri="{FF2B5EF4-FFF2-40B4-BE49-F238E27FC236}">
                <a16:creationId xmlns:a16="http://schemas.microsoft.com/office/drawing/2014/main" id="{9906D66E-B568-5E47-B7CD-59A6B8BC1A6F}"/>
              </a:ext>
            </a:extLst>
          </p:cNvPr>
          <p:cNvCxnSpPr>
            <a:cxnSpLocks/>
            <a:stCxn id="132" idx="3"/>
            <a:endCxn id="129" idx="1"/>
          </p:cNvCxnSpPr>
          <p:nvPr/>
        </p:nvCxnSpPr>
        <p:spPr>
          <a:xfrm flipV="1">
            <a:off x="5157382" y="2646160"/>
            <a:ext cx="1856268" cy="3205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137;p17">
            <a:extLst>
              <a:ext uri="{FF2B5EF4-FFF2-40B4-BE49-F238E27FC236}">
                <a16:creationId xmlns:a16="http://schemas.microsoft.com/office/drawing/2014/main" id="{D463A65B-3507-DC4F-BA8D-AC9B6E28419B}"/>
              </a:ext>
            </a:extLst>
          </p:cNvPr>
          <p:cNvCxnSpPr>
            <a:cxnSpLocks/>
            <a:stCxn id="148" idx="3"/>
            <a:endCxn id="130" idx="1"/>
          </p:cNvCxnSpPr>
          <p:nvPr/>
        </p:nvCxnSpPr>
        <p:spPr>
          <a:xfrm flipV="1">
            <a:off x="5010551" y="4237971"/>
            <a:ext cx="1941964" cy="26701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137;p17">
            <a:extLst>
              <a:ext uri="{FF2B5EF4-FFF2-40B4-BE49-F238E27FC236}">
                <a16:creationId xmlns:a16="http://schemas.microsoft.com/office/drawing/2014/main" id="{1B5F94F5-E206-0A43-BB04-0271A3828667}"/>
              </a:ext>
            </a:extLst>
          </p:cNvPr>
          <p:cNvCxnSpPr>
            <a:cxnSpLocks/>
            <a:stCxn id="148" idx="3"/>
            <a:endCxn id="129" idx="2"/>
          </p:cNvCxnSpPr>
          <p:nvPr/>
        </p:nvCxnSpPr>
        <p:spPr>
          <a:xfrm flipV="1">
            <a:off x="5010551" y="2940110"/>
            <a:ext cx="2706767" cy="1324562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37;p17">
            <a:extLst>
              <a:ext uri="{FF2B5EF4-FFF2-40B4-BE49-F238E27FC236}">
                <a16:creationId xmlns:a16="http://schemas.microsoft.com/office/drawing/2014/main" id="{AA4A9290-03C3-F945-B42D-2132BF711C2A}"/>
              </a:ext>
            </a:extLst>
          </p:cNvPr>
          <p:cNvCxnSpPr>
            <a:cxnSpLocks/>
          </p:cNvCxnSpPr>
          <p:nvPr/>
        </p:nvCxnSpPr>
        <p:spPr>
          <a:xfrm>
            <a:off x="5923806" y="1899598"/>
            <a:ext cx="1089844" cy="75365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13943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3360F18-254D-7F48-951A-4DD027BC3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99849"/>
              </p:ext>
            </p:extLst>
          </p:nvPr>
        </p:nvGraphicFramePr>
        <p:xfrm>
          <a:off x="524540" y="489098"/>
          <a:ext cx="8126136" cy="40062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63479">
                  <a:extLst>
                    <a:ext uri="{9D8B030D-6E8A-4147-A177-3AD203B41FA5}">
                      <a16:colId xmlns:a16="http://schemas.microsoft.com/office/drawing/2014/main" val="1317579105"/>
                    </a:ext>
                  </a:extLst>
                </a:gridCol>
                <a:gridCol w="4231758">
                  <a:extLst>
                    <a:ext uri="{9D8B030D-6E8A-4147-A177-3AD203B41FA5}">
                      <a16:colId xmlns:a16="http://schemas.microsoft.com/office/drawing/2014/main" val="3963201808"/>
                    </a:ext>
                  </a:extLst>
                </a:gridCol>
                <a:gridCol w="1930899">
                  <a:extLst>
                    <a:ext uri="{9D8B030D-6E8A-4147-A177-3AD203B41FA5}">
                      <a16:colId xmlns:a16="http://schemas.microsoft.com/office/drawing/2014/main" val="3444260018"/>
                    </a:ext>
                  </a:extLst>
                </a:gridCol>
              </a:tblGrid>
              <a:tr h="26297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Business Group</a:t>
                      </a:r>
                    </a:p>
                  </a:txBody>
                  <a:tcPr>
                    <a:solidFill>
                      <a:srgbClr val="4F75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User Roles</a:t>
                      </a:r>
                    </a:p>
                  </a:txBody>
                  <a:tcPr>
                    <a:solidFill>
                      <a:srgbClr val="4F75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Team Member Name</a:t>
                      </a:r>
                    </a:p>
                  </a:txBody>
                  <a:tcPr>
                    <a:solidFill>
                      <a:srgbClr val="4F7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067184"/>
                  </a:ext>
                </a:extLst>
              </a:tr>
              <a:tr h="65623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Vendor Management</a:t>
                      </a:r>
                    </a:p>
                    <a:p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(Internal)</a:t>
                      </a:r>
                    </a:p>
                  </a:txBody>
                  <a:tcPr>
                    <a:solidFill>
                      <a:srgbClr val="C4D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Vendor Manager (responsible for sourcing vendors and staff, obtaining quotes with pricing, managing relationships, assigning jobs and evaluating performance)</a:t>
                      </a:r>
                    </a:p>
                  </a:txBody>
                  <a:tcPr>
                    <a:solidFill>
                      <a:srgbClr val="C4D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Purti Choudhary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Aditya Gajjar</a:t>
                      </a:r>
                    </a:p>
                  </a:txBody>
                  <a:tcPr>
                    <a:solidFill>
                      <a:srgbClr val="C4D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35191"/>
                  </a:ext>
                </a:extLst>
              </a:tr>
              <a:tr h="60889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Delivery Management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(Internal)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Delivery Manager (managing local delivery and driver operations)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Amrit Choudhary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727847"/>
                  </a:ext>
                </a:extLst>
              </a:tr>
              <a:tr h="6088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sym typeface="Montserrat"/>
                        </a:rPr>
                        <a:t>Subscription/ Account Management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(Internal)</a:t>
                      </a:r>
                      <a:endParaRPr lang="en-US" sz="1200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Montserrat"/>
                        <a:cs typeface="Calibri" panose="020F0502020204030204" pitchFamily="34" charset="0"/>
                        <a:sym typeface="Montserrat"/>
                      </a:endParaRPr>
                    </a:p>
                  </a:txBody>
                  <a:tcPr>
                    <a:solidFill>
                      <a:srgbClr val="C4D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  <a:sym typeface="Montserrat"/>
                        </a:rPr>
                        <a:t>Account Manager</a:t>
                      </a:r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C4D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Samiksha Mathur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Lakshmi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</a:rPr>
                        <a:t>Chamarathi</a:t>
                      </a:r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C4D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776535"/>
                  </a:ext>
                </a:extLst>
              </a:tr>
              <a:tr h="6088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sym typeface="Montserrat"/>
                        </a:rPr>
                        <a:t>Finance Group 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(Internal)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Accountant (managing payments and financial accounts)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Anil Bandari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387323"/>
                  </a:ext>
                </a:extLst>
              </a:tr>
              <a:tr h="6088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Montserrat"/>
                        </a:rPr>
                        <a:t>Subscribed Users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Montserrat"/>
                        </a:rPr>
                        <a:t>(External)</a:t>
                      </a:r>
                    </a:p>
                  </a:txBody>
                  <a:tcPr>
                    <a:solidFill>
                      <a:srgbClr val="C4D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Montserrat"/>
                        </a:rPr>
                        <a:t>Account Manager</a:t>
                      </a:r>
                      <a:endParaRPr lang="en-US" sz="1200" b="0" i="0" u="none" strike="noStrike" cap="none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rgbClr val="C4D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Aniket Munim</a:t>
                      </a:r>
                    </a:p>
                  </a:txBody>
                  <a:tcPr>
                    <a:solidFill>
                      <a:srgbClr val="C4D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642287"/>
                  </a:ext>
                </a:extLst>
              </a:tr>
              <a:tr h="6088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  <a:ea typeface="Montserrat"/>
                          <a:cs typeface="Calibri" panose="020F0502020204030204" pitchFamily="34" charset="0"/>
                          <a:sym typeface="Montserrat"/>
                        </a:rPr>
                        <a:t>Guest Users </a:t>
                      </a:r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Montserrat"/>
                        </a:rPr>
                        <a:t>(External)</a:t>
                      </a:r>
                      <a:endParaRPr lang="en-US" sz="1200" dirty="0">
                        <a:solidFill>
                          <a:schemeClr val="bg2"/>
                        </a:solidFill>
                        <a:latin typeface="+mn-lt"/>
                        <a:ea typeface="Montserrat"/>
                        <a:cs typeface="Calibri" panose="020F050202020403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sym typeface="Montserrat"/>
                        </a:rPr>
                        <a:t>Account Manager</a:t>
                      </a:r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Khaja Nazish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312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07647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3451</TotalTime>
  <Words>135</Words>
  <Application>Microsoft Office PowerPoint</Application>
  <PresentationFormat>On-screen Show (16:9)</PresentationFormat>
  <Paragraphs>43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Lato</vt:lpstr>
      <vt:lpstr>Montserrat</vt:lpstr>
      <vt:lpstr>Raleway</vt:lpstr>
      <vt:lpstr>Streamline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Samiksha</dc:creator>
  <cp:lastModifiedBy>Samiksha</cp:lastModifiedBy>
  <cp:revision>30</cp:revision>
  <dcterms:modified xsi:type="dcterms:W3CDTF">2019-11-18T22:43:12Z</dcterms:modified>
</cp:coreProperties>
</file>