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9" r:id="rId3"/>
    <p:sldId id="260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19"/>
    <p:restoredTop sz="94637"/>
  </p:normalViewPr>
  <p:slideViewPr>
    <p:cSldViewPr snapToGrid="0">
      <p:cViewPr varScale="1">
        <p:scale>
          <a:sx n="79" d="100"/>
          <a:sy n="79" d="100"/>
        </p:scale>
        <p:origin x="165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f5e642d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f5e642d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1422150" y="1139850"/>
            <a:ext cx="6299700" cy="4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alibri"/>
                <a:ea typeface="Calibri"/>
                <a:cs typeface="Calibri"/>
                <a:sym typeface="Calibri"/>
              </a:rPr>
              <a:t> To-Go ER Diagrams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6F28EE-F622-ED48-AD6C-A41408A06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732" y="295556"/>
            <a:ext cx="7994279" cy="739867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To-Go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CONCEPTUAL ER DIAGRAM</a:t>
            </a:r>
          </a:p>
        </p:txBody>
      </p:sp>
      <p:pic>
        <p:nvPicPr>
          <p:cNvPr id="5" name="Picture 4" descr="A picture containing television, black, monitor, sitting&#10;&#10;Description automatically generated">
            <a:extLst>
              <a:ext uri="{FF2B5EF4-FFF2-40B4-BE49-F238E27FC236}">
                <a16:creationId xmlns:a16="http://schemas.microsoft.com/office/drawing/2014/main" id="{0A8BE49E-FB85-EF4B-9336-FDCBB1530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9" y="1282050"/>
            <a:ext cx="8448630" cy="52803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6898124-21C7-491A-B71A-EBB7709D64FF}"/>
              </a:ext>
            </a:extLst>
          </p:cNvPr>
          <p:cNvSpPr/>
          <p:nvPr/>
        </p:nvSpPr>
        <p:spPr>
          <a:xfrm>
            <a:off x="4189445" y="3219061"/>
            <a:ext cx="933061" cy="373225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55175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EE6917-69CA-1946-AB52-4E74389C8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182" y="564790"/>
            <a:ext cx="7879842" cy="530352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To-Go Logical ER Diagram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I1 &amp; I2 Scope</a:t>
            </a: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EF643DF7-CE1A-41D5-ADAE-D0931041B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89842"/>
              </p:ext>
            </p:extLst>
          </p:nvPr>
        </p:nvGraphicFramePr>
        <p:xfrm>
          <a:off x="606491" y="1406330"/>
          <a:ext cx="1800808" cy="9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808">
                  <a:extLst>
                    <a:ext uri="{9D8B030D-6E8A-4147-A177-3AD203B41FA5}">
                      <a16:colId xmlns:a16="http://schemas.microsoft.com/office/drawing/2014/main" val="222865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1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PK – ID : INTEGER</a:t>
                      </a:r>
                    </a:p>
                    <a:p>
                      <a:r>
                        <a:rPr lang="en-US" sz="1100" dirty="0" err="1"/>
                        <a:t>UserName</a:t>
                      </a:r>
                      <a:r>
                        <a:rPr lang="en-US" sz="1100" dirty="0"/>
                        <a:t> : VARCHAR</a:t>
                      </a:r>
                    </a:p>
                    <a:p>
                      <a:r>
                        <a:rPr lang="en-US" sz="1100" dirty="0"/>
                        <a:t>Password : 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2619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DEC266E1-FA8B-42C7-87D2-CC8612F0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63805"/>
              </p:ext>
            </p:extLst>
          </p:nvPr>
        </p:nvGraphicFramePr>
        <p:xfrm>
          <a:off x="149290" y="3033070"/>
          <a:ext cx="2281337" cy="250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1337">
                  <a:extLst>
                    <a:ext uri="{9D8B030D-6E8A-4147-A177-3AD203B41FA5}">
                      <a16:colId xmlns:a16="http://schemas.microsoft.com/office/drawing/2014/main" val="87949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PICKUP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PK – ID : INTEGER</a:t>
                      </a:r>
                    </a:p>
                    <a:p>
                      <a:r>
                        <a:rPr lang="en-US" sz="1200" dirty="0"/>
                        <a:t>FK - </a:t>
                      </a:r>
                      <a:r>
                        <a:rPr lang="en-US" sz="1200" dirty="0" err="1"/>
                        <a:t>userID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/>
                        <a:t>street1: VARCHAR</a:t>
                      </a:r>
                    </a:p>
                    <a:p>
                      <a:r>
                        <a:rPr lang="en-US" sz="1200" dirty="0"/>
                        <a:t>street2 : VARCHAR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City: VARCHAR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State: VARCHAR</a:t>
                      </a:r>
                    </a:p>
                    <a:p>
                      <a:r>
                        <a:rPr lang="en-US" sz="1200" dirty="0" err="1"/>
                        <a:t>ZipCode</a:t>
                      </a:r>
                      <a:r>
                        <a:rPr lang="en-US" sz="1200" dirty="0"/>
                        <a:t>: INTEGER</a:t>
                      </a:r>
                    </a:p>
                    <a:p>
                      <a:r>
                        <a:rPr lang="en-US" sz="1200" dirty="0"/>
                        <a:t>Phone: VARCHAR</a:t>
                      </a:r>
                    </a:p>
                    <a:p>
                      <a:r>
                        <a:rPr lang="en-US" sz="1200" dirty="0" err="1"/>
                        <a:t>createdTs</a:t>
                      </a:r>
                      <a:r>
                        <a:rPr lang="en-US" sz="1200" dirty="0"/>
                        <a:t>: TIMESTAMP</a:t>
                      </a:r>
                    </a:p>
                    <a:p>
                      <a:r>
                        <a:rPr lang="en-US" sz="1200" dirty="0"/>
                        <a:t>Valid: TINYINT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988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908396BF-D4B9-44DD-A88D-84895C30C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25340"/>
              </p:ext>
            </p:extLst>
          </p:nvPr>
        </p:nvGraphicFramePr>
        <p:xfrm>
          <a:off x="2715208" y="3701995"/>
          <a:ext cx="2121158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1158">
                  <a:extLst>
                    <a:ext uri="{9D8B030D-6E8A-4147-A177-3AD203B41FA5}">
                      <a16:colId xmlns:a16="http://schemas.microsoft.com/office/drawing/2014/main" val="87949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DELIVERY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78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PK – ID : INTEGER</a:t>
                      </a:r>
                    </a:p>
                    <a:p>
                      <a:r>
                        <a:rPr lang="en-US" sz="1200" dirty="0"/>
                        <a:t>FK - </a:t>
                      </a:r>
                      <a:r>
                        <a:rPr lang="en-US" sz="1200" dirty="0" err="1"/>
                        <a:t>userID</a:t>
                      </a:r>
                      <a:r>
                        <a:rPr lang="en-US" sz="1200" dirty="0"/>
                        <a:t> : INTEGER</a:t>
                      </a:r>
                    </a:p>
                    <a:p>
                      <a:r>
                        <a:rPr lang="en-US" sz="1200" dirty="0"/>
                        <a:t>street1: VARCHAR</a:t>
                      </a:r>
                    </a:p>
                    <a:p>
                      <a:r>
                        <a:rPr lang="en-US" sz="1200" dirty="0"/>
                        <a:t>street2 : VARCHAR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City: VARCHAR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State: VARCHAR</a:t>
                      </a:r>
                    </a:p>
                    <a:p>
                      <a:r>
                        <a:rPr lang="en-US" sz="1200" dirty="0" err="1"/>
                        <a:t>ZipCode</a:t>
                      </a:r>
                      <a:r>
                        <a:rPr lang="en-US" sz="1200" dirty="0"/>
                        <a:t>: INTEGER</a:t>
                      </a:r>
                    </a:p>
                    <a:p>
                      <a:r>
                        <a:rPr lang="en-US" sz="1200" dirty="0"/>
                        <a:t>Phone: VARCHAR</a:t>
                      </a:r>
                    </a:p>
                    <a:p>
                      <a:r>
                        <a:rPr lang="en-US" sz="1200" dirty="0" err="1"/>
                        <a:t>createdTs</a:t>
                      </a:r>
                      <a:r>
                        <a:rPr lang="en-US" sz="1200" dirty="0"/>
                        <a:t>: TIMESTAMP</a:t>
                      </a:r>
                    </a:p>
                    <a:p>
                      <a:r>
                        <a:rPr lang="en-US" sz="1200" dirty="0"/>
                        <a:t>Valid: 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1988"/>
                  </a:ext>
                </a:extLst>
              </a:tr>
            </a:tbl>
          </a:graphicData>
        </a:graphic>
      </p:graphicFrame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D3A5D3E5-1DDC-4393-AF75-9287BED38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627493"/>
              </p:ext>
            </p:extLst>
          </p:nvPr>
        </p:nvGraphicFramePr>
        <p:xfrm>
          <a:off x="6692379" y="829966"/>
          <a:ext cx="1800808" cy="163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0808">
                  <a:extLst>
                    <a:ext uri="{9D8B030D-6E8A-4147-A177-3AD203B41FA5}">
                      <a16:colId xmlns:a16="http://schemas.microsoft.com/office/drawing/2014/main" val="222865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1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PK – ID : INTEGER</a:t>
                      </a:r>
                    </a:p>
                    <a:p>
                      <a:r>
                        <a:rPr lang="en-US" sz="1100" dirty="0"/>
                        <a:t>FK – </a:t>
                      </a:r>
                      <a:r>
                        <a:rPr lang="en-US" sz="1100" dirty="0" err="1"/>
                        <a:t>userID</a:t>
                      </a:r>
                      <a:r>
                        <a:rPr lang="en-US" sz="1100" dirty="0"/>
                        <a:t> : INTEGER</a:t>
                      </a:r>
                    </a:p>
                    <a:p>
                      <a:r>
                        <a:rPr lang="en-US" sz="1100" dirty="0"/>
                        <a:t>Name:</a:t>
                      </a:r>
                    </a:p>
                    <a:p>
                      <a:r>
                        <a:rPr lang="en-US" sz="1100" dirty="0"/>
                        <a:t>Quantity</a:t>
                      </a:r>
                    </a:p>
                    <a:p>
                      <a:r>
                        <a:rPr lang="en-US" sz="1100" dirty="0"/>
                        <a:t>Price: DOUBLE</a:t>
                      </a:r>
                    </a:p>
                    <a:p>
                      <a:r>
                        <a:rPr lang="en-US" sz="1100" dirty="0"/>
                        <a:t>Weight: DOUBLE</a:t>
                      </a:r>
                    </a:p>
                    <a:p>
                      <a:r>
                        <a:rPr lang="en-US" sz="1100" dirty="0"/>
                        <a:t>Description: VARCHAR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26195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C3266CC5-8A17-4D85-9D7B-5080193E7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409743"/>
              </p:ext>
            </p:extLst>
          </p:nvPr>
        </p:nvGraphicFramePr>
        <p:xfrm>
          <a:off x="6692379" y="2776976"/>
          <a:ext cx="2154594" cy="314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4594">
                  <a:extLst>
                    <a:ext uri="{9D8B030D-6E8A-4147-A177-3AD203B41FA5}">
                      <a16:colId xmlns:a16="http://schemas.microsoft.com/office/drawing/2014/main" val="2228650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1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PK – </a:t>
                      </a:r>
                      <a:r>
                        <a:rPr lang="en-US" sz="1100" dirty="0" err="1"/>
                        <a:t>accountID</a:t>
                      </a:r>
                      <a:r>
                        <a:rPr lang="en-US" sz="1100" dirty="0"/>
                        <a:t> : INTEGER</a:t>
                      </a:r>
                    </a:p>
                    <a:p>
                      <a:r>
                        <a:rPr lang="en-US" sz="1100" dirty="0"/>
                        <a:t>FK – </a:t>
                      </a:r>
                      <a:r>
                        <a:rPr lang="en-US" sz="1100" dirty="0" err="1"/>
                        <a:t>userID</a:t>
                      </a:r>
                      <a:r>
                        <a:rPr lang="en-US" sz="1100" dirty="0"/>
                        <a:t>: INTEGER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userType</a:t>
                      </a:r>
                      <a:r>
                        <a:rPr lang="en-US" sz="1100" dirty="0"/>
                        <a:t>: VARCHAR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firstName</a:t>
                      </a:r>
                      <a:r>
                        <a:rPr lang="en-US" sz="1100" dirty="0"/>
                        <a:t>: VARCHAR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 err="1"/>
                        <a:t>lastName</a:t>
                      </a:r>
                      <a:r>
                        <a:rPr lang="en-US" sz="1100" dirty="0"/>
                        <a:t>: VARCHAR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Email: VARCHAR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Phone: VARCHAR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Street1: VARCHAR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Street2: VARCHAR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/>
                        <a:t>City: VARCHAR</a:t>
                      </a:r>
                    </a:p>
                    <a:p>
                      <a:r>
                        <a:rPr lang="en-US" sz="1100" dirty="0"/>
                        <a:t>State: VARCHAR</a:t>
                      </a:r>
                    </a:p>
                    <a:p>
                      <a:r>
                        <a:rPr lang="en-US" sz="1100" dirty="0" err="1"/>
                        <a:t>Zipcode</a:t>
                      </a:r>
                      <a:r>
                        <a:rPr lang="en-US" sz="1100" dirty="0"/>
                        <a:t>: INTEGER</a:t>
                      </a:r>
                    </a:p>
                    <a:p>
                      <a:r>
                        <a:rPr lang="en-US" sz="1100" dirty="0" err="1"/>
                        <a:t>createdTs</a:t>
                      </a:r>
                      <a:r>
                        <a:rPr lang="en-US" sz="1100" dirty="0"/>
                        <a:t>: TIMESTAMP</a:t>
                      </a:r>
                    </a:p>
                    <a:p>
                      <a:r>
                        <a:rPr lang="en-US" sz="1100" dirty="0" err="1"/>
                        <a:t>UpdatedTs</a:t>
                      </a:r>
                      <a:r>
                        <a:rPr lang="en-US" sz="1100" dirty="0"/>
                        <a:t>: TIMESTAMP</a:t>
                      </a:r>
                    </a:p>
                    <a:p>
                      <a:r>
                        <a:rPr lang="en-US" sz="1100" dirty="0"/>
                        <a:t>Restriction: TEXT</a:t>
                      </a:r>
                    </a:p>
                    <a:p>
                      <a:r>
                        <a:rPr lang="en-US" sz="1100" dirty="0"/>
                        <a:t>Valid: 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26195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3F9435-877C-495F-B010-143442E6B91D}"/>
              </a:ext>
            </a:extLst>
          </p:cNvPr>
          <p:cNvCxnSpPr/>
          <p:nvPr/>
        </p:nvCxnSpPr>
        <p:spPr>
          <a:xfrm>
            <a:off x="2407299" y="1838131"/>
            <a:ext cx="4285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EF5A2-B834-4CA4-BB1B-88368C9ACC27}"/>
              </a:ext>
            </a:extLst>
          </p:cNvPr>
          <p:cNvCxnSpPr>
            <a:cxnSpLocks/>
          </p:cNvCxnSpPr>
          <p:nvPr/>
        </p:nvCxnSpPr>
        <p:spPr>
          <a:xfrm>
            <a:off x="2442291" y="1992642"/>
            <a:ext cx="4250088" cy="1571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811702-1023-4FCB-88CC-C8C779F9754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407299" y="2142931"/>
            <a:ext cx="1368488" cy="1559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D4F4F0-F245-4C23-A4E0-EC457D3E926D}"/>
              </a:ext>
            </a:extLst>
          </p:cNvPr>
          <p:cNvCxnSpPr>
            <a:cxnSpLocks/>
          </p:cNvCxnSpPr>
          <p:nvPr/>
        </p:nvCxnSpPr>
        <p:spPr>
          <a:xfrm flipH="1">
            <a:off x="1506895" y="2371238"/>
            <a:ext cx="9611" cy="661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16B457-7D06-4673-BCD7-467FF7BF3DE2}"/>
              </a:ext>
            </a:extLst>
          </p:cNvPr>
          <p:cNvSpPr txBox="1"/>
          <p:nvPr/>
        </p:nvSpPr>
        <p:spPr>
          <a:xfrm>
            <a:off x="1138335" y="2371238"/>
            <a:ext cx="31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562071-E52D-4FCE-9E54-E2023F4BA8DB}"/>
              </a:ext>
            </a:extLst>
          </p:cNvPr>
          <p:cNvSpPr txBox="1"/>
          <p:nvPr/>
        </p:nvSpPr>
        <p:spPr>
          <a:xfrm>
            <a:off x="1138335" y="2725585"/>
            <a:ext cx="295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12B7E6-2835-4DF0-B3AF-6872C51ED82D}"/>
              </a:ext>
            </a:extLst>
          </p:cNvPr>
          <p:cNvSpPr txBox="1"/>
          <p:nvPr/>
        </p:nvSpPr>
        <p:spPr>
          <a:xfrm>
            <a:off x="2334680" y="2374941"/>
            <a:ext cx="31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1BD9B5-D284-42AD-8608-146262EFA7D8}"/>
              </a:ext>
            </a:extLst>
          </p:cNvPr>
          <p:cNvSpPr txBox="1"/>
          <p:nvPr/>
        </p:nvSpPr>
        <p:spPr>
          <a:xfrm>
            <a:off x="3233250" y="3410405"/>
            <a:ext cx="31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2355B0-C5AA-4154-8DD5-89EFBED982F0}"/>
              </a:ext>
            </a:extLst>
          </p:cNvPr>
          <p:cNvSpPr txBox="1"/>
          <p:nvPr/>
        </p:nvSpPr>
        <p:spPr>
          <a:xfrm>
            <a:off x="6305289" y="3564293"/>
            <a:ext cx="31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C4EFB8-C139-4C07-98BB-B8EC28059107}"/>
              </a:ext>
            </a:extLst>
          </p:cNvPr>
          <p:cNvSpPr txBox="1"/>
          <p:nvPr/>
        </p:nvSpPr>
        <p:spPr>
          <a:xfrm>
            <a:off x="2595654" y="2086793"/>
            <a:ext cx="31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7B7A2F-3313-4A77-998C-755B4ABD10AE}"/>
              </a:ext>
            </a:extLst>
          </p:cNvPr>
          <p:cNvSpPr txBox="1"/>
          <p:nvPr/>
        </p:nvSpPr>
        <p:spPr>
          <a:xfrm>
            <a:off x="2409697" y="1514167"/>
            <a:ext cx="31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AC346B-EA04-4F36-ACF6-568F80A97A96}"/>
              </a:ext>
            </a:extLst>
          </p:cNvPr>
          <p:cNvSpPr txBox="1"/>
          <p:nvPr/>
        </p:nvSpPr>
        <p:spPr>
          <a:xfrm>
            <a:off x="6331004" y="1510806"/>
            <a:ext cx="31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1379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185</Words>
  <Application>Microsoft Office PowerPoint</Application>
  <PresentationFormat>On-screen Show (4:3)</PresentationFormat>
  <Paragraphs>65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Chamarthi, Ms. Lakshmi Karthikeya</dc:creator>
  <cp:lastModifiedBy>Purti Choudhary</cp:lastModifiedBy>
  <cp:revision>8</cp:revision>
  <dcterms:created xsi:type="dcterms:W3CDTF">2019-12-16T21:04:05Z</dcterms:created>
  <dcterms:modified xsi:type="dcterms:W3CDTF">2020-04-03T12:42:11Z</dcterms:modified>
</cp:coreProperties>
</file>