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91" r:id="rId3"/>
    <p:sldId id="292" r:id="rId4"/>
    <p:sldId id="281"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83" r:id="rId22"/>
    <p:sldId id="284" r:id="rId23"/>
    <p:sldId id="285" r:id="rId24"/>
    <p:sldId id="286" r:id="rId25"/>
    <p:sldId id="287" r:id="rId26"/>
    <p:sldId id="288" r:id="rId27"/>
    <p:sldId id="294" r:id="rId28"/>
    <p:sldId id="272" r:id="rId29"/>
    <p:sldId id="273" r:id="rId30"/>
    <p:sldId id="275" r:id="rId31"/>
    <p:sldId id="276" r:id="rId32"/>
    <p:sldId id="277" r:id="rId33"/>
    <p:sldId id="300" r:id="rId34"/>
    <p:sldId id="293" r:id="rId35"/>
    <p:sldId id="295" r:id="rId36"/>
    <p:sldId id="296" r:id="rId37"/>
    <p:sldId id="297" r:id="rId38"/>
    <p:sldId id="303" r:id="rId39"/>
    <p:sldId id="304" r:id="rId40"/>
    <p:sldId id="298" r:id="rId41"/>
    <p:sldId id="299" r:id="rId42"/>
    <p:sldId id="301" r:id="rId43"/>
    <p:sldId id="30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63E367-4204-4E82-AD8D-2037A9539E9B}" type="datetimeFigureOut">
              <a:rPr lang="en-IN" smtClean="0"/>
              <a:t>03-07-2019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6A32B35-CCA5-4525-AD93-FB9A2DF14F3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354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3E367-4204-4E82-AD8D-2037A9539E9B}"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32B35-CCA5-4525-AD93-FB9A2DF14F3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68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3E367-4204-4E82-AD8D-2037A9539E9B}"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32B35-CCA5-4525-AD93-FB9A2DF14F3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714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3E367-4204-4E82-AD8D-2037A9539E9B}"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32B35-CCA5-4525-AD93-FB9A2DF14F3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374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3E367-4204-4E82-AD8D-2037A9539E9B}"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A32B35-CCA5-4525-AD93-FB9A2DF14F3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564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63E367-4204-4E82-AD8D-2037A9539E9B}"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A32B35-CCA5-4525-AD93-FB9A2DF14F3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069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63E367-4204-4E82-AD8D-2037A9539E9B}" type="datetimeFigureOut">
              <a:rPr lang="en-IN" smtClean="0"/>
              <a:t>03-07-2019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A32B35-CCA5-4525-AD93-FB9A2DF14F3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952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3E367-4204-4E82-AD8D-2037A9539E9B}" type="datetimeFigureOut">
              <a:rPr lang="en-IN" smtClean="0"/>
              <a:t>03-07-2019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A32B35-CCA5-4525-AD93-FB9A2DF14F3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460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3E367-4204-4E82-AD8D-2037A9539E9B}" type="datetimeFigureOut">
              <a:rPr lang="en-IN" smtClean="0"/>
              <a:t>03-07-2019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A32B35-CCA5-4525-AD93-FB9A2DF14F37}" type="slidenum">
              <a:rPr lang="en-IN" smtClean="0"/>
              <a:t>‹#›</a:t>
            </a:fld>
            <a:endParaRPr lang="en-IN"/>
          </a:p>
        </p:txBody>
      </p:sp>
    </p:spTree>
    <p:extLst>
      <p:ext uri="{BB962C8B-B14F-4D97-AF65-F5344CB8AC3E}">
        <p14:creationId xmlns:p14="http://schemas.microsoft.com/office/powerpoint/2010/main" val="320704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63E367-4204-4E82-AD8D-2037A9539E9B}"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A32B35-CCA5-4525-AD93-FB9A2DF14F3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558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163E367-4204-4E82-AD8D-2037A9539E9B}" type="datetimeFigureOut">
              <a:rPr lang="en-IN" smtClean="0"/>
              <a:t>03-07-2019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6A32B35-CCA5-4525-AD93-FB9A2DF14F3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88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163E367-4204-4E82-AD8D-2037A9539E9B}" type="datetimeFigureOut">
              <a:rPr lang="en-IN" smtClean="0"/>
              <a:t>03-07-2019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6A32B35-CCA5-4525-AD93-FB9A2DF14F3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354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B977-E39F-48FA-AB44-738F1BA87FCD}"/>
              </a:ext>
            </a:extLst>
          </p:cNvPr>
          <p:cNvSpPr>
            <a:spLocks noGrp="1"/>
          </p:cNvSpPr>
          <p:nvPr>
            <p:ph type="title"/>
          </p:nvPr>
        </p:nvSpPr>
        <p:spPr/>
        <p:txBody>
          <a:bodyPr/>
          <a:lstStyle/>
          <a:p>
            <a:r>
              <a:rPr lang="en-IN" dirty="0"/>
              <a:t>IMAGE  Compression</a:t>
            </a:r>
          </a:p>
        </p:txBody>
      </p:sp>
      <p:sp>
        <p:nvSpPr>
          <p:cNvPr id="3" name="Content Placeholder 2">
            <a:extLst>
              <a:ext uri="{FF2B5EF4-FFF2-40B4-BE49-F238E27FC236}">
                <a16:creationId xmlns:a16="http://schemas.microsoft.com/office/drawing/2014/main" id="{13EF8D94-557E-409A-AA2F-2F0847A19728}"/>
              </a:ext>
            </a:extLst>
          </p:cNvPr>
          <p:cNvSpPr>
            <a:spLocks noGrp="1"/>
          </p:cNvSpPr>
          <p:nvPr>
            <p:ph idx="1"/>
          </p:nvPr>
        </p:nvSpPr>
        <p:spPr>
          <a:xfrm>
            <a:off x="1451579" y="2015732"/>
            <a:ext cx="9603275" cy="3708793"/>
          </a:xfrm>
        </p:spPr>
        <p:txBody>
          <a:bodyPr>
            <a:normAutofit/>
          </a:bodyPr>
          <a:lstStyle/>
          <a:p>
            <a:r>
              <a:rPr lang="en-US" dirty="0"/>
              <a:t>Image compression is an implementation of the data compression which encodes actual image with some bits.</a:t>
            </a:r>
          </a:p>
          <a:p>
            <a:r>
              <a:rPr lang="en-US" dirty="0"/>
              <a:t>The purpose of the image compression is to decrease the redundancy and irrelevance of image data to be capable to record or send data in an effective form. </a:t>
            </a:r>
          </a:p>
          <a:p>
            <a:r>
              <a:rPr lang="en-US" dirty="0"/>
              <a:t>Hence the image compression decreases the time of transmit in the network and raises the transmission speed. </a:t>
            </a:r>
          </a:p>
        </p:txBody>
      </p:sp>
    </p:spTree>
    <p:extLst>
      <p:ext uri="{BB962C8B-B14F-4D97-AF65-F5344CB8AC3E}">
        <p14:creationId xmlns:p14="http://schemas.microsoft.com/office/powerpoint/2010/main" val="81180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3576-BEFC-446C-AC60-3CF97D20C418}"/>
              </a:ext>
            </a:extLst>
          </p:cNvPr>
          <p:cNvSpPr>
            <a:spLocks noGrp="1"/>
          </p:cNvSpPr>
          <p:nvPr>
            <p:ph type="title"/>
          </p:nvPr>
        </p:nvSpPr>
        <p:spPr/>
        <p:txBody>
          <a:bodyPr/>
          <a:lstStyle/>
          <a:p>
            <a:r>
              <a:rPr lang="en-IN" dirty="0"/>
              <a:t>(3.3)It all adds 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53DD9-B0B8-4933-8B94-31D1C968FD4C}"/>
                  </a:ext>
                </a:extLst>
              </p:cNvPr>
              <p:cNvSpPr>
                <a:spLocks noGrp="1"/>
              </p:cNvSpPr>
              <p:nvPr>
                <p:ph idx="1"/>
              </p:nvPr>
            </p:nvSpPr>
            <p:spPr>
              <a:xfrm>
                <a:off x="1451579" y="2015733"/>
                <a:ext cx="9603275" cy="4118368"/>
              </a:xfrm>
            </p:spPr>
            <p:txBody>
              <a:bodyPr>
                <a:normAutofit fontScale="92500"/>
              </a:bodyPr>
              <a:lstStyle/>
              <a:p>
                <a:r>
                  <a:rPr lang="en-US" dirty="0"/>
                  <a:t>The state of the system is described by a </a:t>
                </a:r>
                <a:r>
                  <a:rPr lang="en-US" i="1" dirty="0"/>
                  <a:t>single </a:t>
                </a:r>
                <a:r>
                  <a:rPr lang="en-US" dirty="0"/>
                  <a:t>sinusoid, say of the form :  </a:t>
                </a:r>
                <a:r>
                  <a:rPr lang="en-IN" b="1" i="1" dirty="0"/>
                  <a:t>A </a:t>
                </a:r>
                <a:r>
                  <a:rPr lang="en-IN" b="1" dirty="0"/>
                  <a:t>sin(2</a:t>
                </a:r>
                <a:r>
                  <a:rPr lang="el-GR" b="1" i="1" dirty="0"/>
                  <a:t>πν</a:t>
                </a:r>
                <a:r>
                  <a:rPr lang="en-IN" b="1" i="1" dirty="0"/>
                  <a:t>t </a:t>
                </a:r>
                <a:r>
                  <a:rPr lang="en-IN" b="1" dirty="0"/>
                  <a:t>+ </a:t>
                </a:r>
                <a:r>
                  <a:rPr lang="el-GR" b="1" i="1" dirty="0"/>
                  <a:t>φ</a:t>
                </a:r>
                <a:r>
                  <a:rPr lang="el-GR" b="1" dirty="0"/>
                  <a:t>) </a:t>
                </a:r>
                <a:r>
                  <a:rPr lang="el-GR" i="1" dirty="0"/>
                  <a:t>.</a:t>
                </a:r>
                <a:endParaRPr lang="en-IN" i="1" dirty="0"/>
              </a:p>
              <a:p>
                <a:r>
                  <a:rPr lang="en-US" dirty="0"/>
                  <a:t>From simple, single sinusoids we can build up much more complicated periodic functions by taking sums. For beginning and making calculations easy, we are taking period as 1.</a:t>
                </a:r>
              </a:p>
              <a:p>
                <a:r>
                  <a:rPr lang="en-US" dirty="0"/>
                  <a:t>The function becomes : </a:t>
                </a:r>
              </a:p>
              <a:p>
                <a:pPr marL="0" indent="0">
                  <a:buNone/>
                </a:pPr>
                <a14:m>
                  <m:oMathPara xmlns:m="http://schemas.openxmlformats.org/officeDocument/2006/math">
                    <m:oMathParaPr>
                      <m:jc m:val="centerGroup"/>
                    </m:oMathParaPr>
                    <m:oMath xmlns:m="http://schemas.openxmlformats.org/officeDocument/2006/math">
                      <m:nary>
                        <m:naryPr>
                          <m:chr m:val="∑"/>
                          <m:ctrlPr>
                            <a:rPr lang="en-US" b="1" i="1" smtClean="0">
                              <a:latin typeface="Cambria Math" panose="02040503050406030204" pitchFamily="18" charset="0"/>
                            </a:rPr>
                          </m:ctrlPr>
                        </m:naryPr>
                        <m:sub>
                          <m:r>
                            <m:rPr>
                              <m:brk m:alnAt="23"/>
                            </m:rPr>
                            <a:rPr lang="en-IN" b="1" i="1" smtClean="0">
                              <a:latin typeface="Cambria Math" panose="02040503050406030204" pitchFamily="18" charset="0"/>
                            </a:rPr>
                            <m:t>𝒏</m:t>
                          </m:r>
                          <m:r>
                            <a:rPr lang="en-IN" b="1" i="1" smtClean="0">
                              <a:latin typeface="Cambria Math" panose="02040503050406030204" pitchFamily="18" charset="0"/>
                            </a:rPr>
                            <m:t>=</m:t>
                          </m:r>
                          <m:r>
                            <a:rPr lang="en-IN" b="1" i="1" smtClean="0">
                              <a:latin typeface="Cambria Math" panose="02040503050406030204" pitchFamily="18" charset="0"/>
                            </a:rPr>
                            <m:t>𝟏</m:t>
                          </m:r>
                        </m:sub>
                        <m:sup>
                          <m:r>
                            <a:rPr lang="en-IN" b="1" i="1" smtClean="0">
                              <a:latin typeface="Cambria Math" panose="02040503050406030204" pitchFamily="18" charset="0"/>
                            </a:rPr>
                            <m:t>𝑵</m:t>
                          </m:r>
                        </m:sup>
                        <m:e>
                          <m:sSub>
                            <m:sSubPr>
                              <m:ctrlPr>
                                <a:rPr lang="pt-BR" b="1" i="1">
                                  <a:latin typeface="Cambria Math" panose="02040503050406030204" pitchFamily="18" charset="0"/>
                                </a:rPr>
                              </m:ctrlPr>
                            </m:sSubPr>
                            <m:e>
                              <m:r>
                                <a:rPr lang="en-IN" b="1" i="1">
                                  <a:latin typeface="Cambria Math" panose="02040503050406030204" pitchFamily="18" charset="0"/>
                                </a:rPr>
                                <m:t>𝑨</m:t>
                              </m:r>
                            </m:e>
                            <m:sub>
                              <m:r>
                                <a:rPr lang="en-IN" b="1" i="1">
                                  <a:latin typeface="Cambria Math" panose="02040503050406030204" pitchFamily="18" charset="0"/>
                                </a:rPr>
                                <m:t>𝒏</m:t>
                              </m:r>
                            </m:sub>
                          </m:sSub>
                          <m:r>
                            <m:rPr>
                              <m:nor/>
                            </m:rPr>
                            <a:rPr lang="en-IN" b="1" dirty="0"/>
                            <m:t>sin</m:t>
                          </m:r>
                          <m:r>
                            <m:rPr>
                              <m:nor/>
                            </m:rPr>
                            <a:rPr lang="en-IN" b="1" dirty="0"/>
                            <m:t>(2</m:t>
                          </m:r>
                          <m:r>
                            <m:rPr>
                              <m:nor/>
                            </m:rPr>
                            <a:rPr lang="el-GR" b="1" i="1" dirty="0"/>
                            <m:t>π</m:t>
                          </m:r>
                          <m:r>
                            <m:rPr>
                              <m:nor/>
                            </m:rPr>
                            <a:rPr lang="en-IN" b="1" i="1" dirty="0" smtClean="0"/>
                            <m:t>n</m:t>
                          </m:r>
                          <m:r>
                            <m:rPr>
                              <m:nor/>
                            </m:rPr>
                            <a:rPr lang="en-IN" b="1" i="1" dirty="0"/>
                            <m:t>t</m:t>
                          </m:r>
                          <m:r>
                            <m:rPr>
                              <m:nor/>
                            </m:rPr>
                            <a:rPr lang="en-IN" b="1" i="1" dirty="0"/>
                            <m:t> </m:t>
                          </m:r>
                          <m:r>
                            <m:rPr>
                              <m:nor/>
                            </m:rPr>
                            <a:rPr lang="en-IN" b="1" dirty="0"/>
                            <m:t>+ </m:t>
                          </m:r>
                          <m:r>
                            <m:rPr>
                              <m:nor/>
                            </m:rPr>
                            <a:rPr lang="el-GR" b="1" i="1" dirty="0"/>
                            <m:t>φ</m:t>
                          </m:r>
                          <m:r>
                            <m:rPr>
                              <m:nor/>
                            </m:rPr>
                            <a:rPr lang="el-GR" b="1" dirty="0"/>
                            <m:t>)</m:t>
                          </m:r>
                        </m:e>
                      </m:nary>
                    </m:oMath>
                  </m:oMathPara>
                </a14:m>
                <a:br>
                  <a:rPr lang="el-GR" i="1" dirty="0"/>
                </a:br>
                <a:br>
                  <a:rPr lang="el-GR" dirty="0"/>
                </a:br>
                <a:br>
                  <a:rPr lang="en-US" dirty="0"/>
                </a:br>
                <a:endParaRPr lang="en-IN" dirty="0"/>
              </a:p>
            </p:txBody>
          </p:sp>
        </mc:Choice>
        <mc:Fallback xmlns="">
          <p:sp>
            <p:nvSpPr>
              <p:cNvPr id="3" name="Content Placeholder 2">
                <a:extLst>
                  <a:ext uri="{FF2B5EF4-FFF2-40B4-BE49-F238E27FC236}">
                    <a16:creationId xmlns:a16="http://schemas.microsoft.com/office/drawing/2014/main" id="{FC153DD9-B0B8-4933-8B94-31D1C968FD4C}"/>
                  </a:ext>
                </a:extLst>
              </p:cNvPr>
              <p:cNvSpPr>
                <a:spLocks noGrp="1" noRot="1" noChangeAspect="1" noMove="1" noResize="1" noEditPoints="1" noAdjustHandles="1" noChangeArrowheads="1" noChangeShapeType="1" noTextEdit="1"/>
              </p:cNvSpPr>
              <p:nvPr>
                <p:ph idx="1"/>
              </p:nvPr>
            </p:nvSpPr>
            <p:spPr>
              <a:xfrm>
                <a:off x="1451579" y="2015733"/>
                <a:ext cx="9603275" cy="4118368"/>
              </a:xfrm>
              <a:blipFill>
                <a:blip r:embed="rId2"/>
                <a:stretch>
                  <a:fillRect l="-444" t="-148"/>
                </a:stretch>
              </a:blipFill>
            </p:spPr>
            <p:txBody>
              <a:bodyPr/>
              <a:lstStyle/>
              <a:p>
                <a:r>
                  <a:rPr lang="en-IN">
                    <a:noFill/>
                  </a:rPr>
                  <a:t> </a:t>
                </a:r>
              </a:p>
            </p:txBody>
          </p:sp>
        </mc:Fallback>
      </mc:AlternateContent>
    </p:spTree>
    <p:extLst>
      <p:ext uri="{BB962C8B-B14F-4D97-AF65-F5344CB8AC3E}">
        <p14:creationId xmlns:p14="http://schemas.microsoft.com/office/powerpoint/2010/main" val="254658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83D08E1A-4C3C-4DBF-B03B-22333C820D2F}"/>
                  </a:ext>
                </a:extLst>
              </p:cNvPr>
              <p:cNvSpPr>
                <a:spLocks noGrp="1"/>
              </p:cNvSpPr>
              <p:nvPr>
                <p:ph idx="1"/>
              </p:nvPr>
            </p:nvSpPr>
            <p:spPr>
              <a:xfrm>
                <a:off x="1450975" y="2009775"/>
                <a:ext cx="9604375" cy="4848224"/>
              </a:xfrm>
            </p:spPr>
            <p:txBody>
              <a:bodyPr>
                <a:normAutofit fontScale="40000" lnSpcReduction="20000"/>
              </a:bodyPr>
              <a:lstStyle/>
              <a:p>
                <a:r>
                  <a:rPr lang="en-US" sz="5100" dirty="0"/>
                  <a:t>It’s more common to write a general trigonometric sum as : </a:t>
                </a:r>
              </a:p>
              <a:p>
                <a:pPr marL="0" indent="0">
                  <a:buNone/>
                </a:pPr>
                <a14:m>
                  <m:oMathPara xmlns:m="http://schemas.openxmlformats.org/officeDocument/2006/math">
                    <m:oMathParaPr>
                      <m:jc m:val="centerGroup"/>
                    </m:oMathParaPr>
                    <m:oMath xmlns:m="http://schemas.openxmlformats.org/officeDocument/2006/math">
                      <m:nary>
                        <m:naryPr>
                          <m:chr m:val="∑"/>
                          <m:ctrlPr>
                            <a:rPr lang="en-US" sz="5100" b="1" i="1">
                              <a:latin typeface="Cambria Math" panose="02040503050406030204" pitchFamily="18" charset="0"/>
                              <a:ea typeface="Cambria Math" panose="02040503050406030204" pitchFamily="18" charset="0"/>
                            </a:rPr>
                          </m:ctrlPr>
                        </m:naryPr>
                        <m:sub>
                          <m:r>
                            <m:rPr>
                              <m:brk m:alnAt="23"/>
                            </m:rPr>
                            <a:rPr lang="en-IN" sz="5100" b="1" i="1">
                              <a:latin typeface="Cambria Math" panose="02040503050406030204" pitchFamily="18" charset="0"/>
                              <a:ea typeface="Cambria Math" panose="02040503050406030204" pitchFamily="18" charset="0"/>
                            </a:rPr>
                            <m:t>𝒏</m:t>
                          </m:r>
                          <m:r>
                            <a:rPr lang="en-IN" sz="5100" b="1" i="1">
                              <a:latin typeface="Cambria Math" panose="02040503050406030204" pitchFamily="18" charset="0"/>
                              <a:ea typeface="Cambria Math" panose="02040503050406030204" pitchFamily="18" charset="0"/>
                            </a:rPr>
                            <m:t>=</m:t>
                          </m:r>
                          <m:r>
                            <a:rPr lang="en-IN" sz="5100" b="1" i="1">
                              <a:latin typeface="Cambria Math" panose="02040503050406030204" pitchFamily="18" charset="0"/>
                              <a:ea typeface="Cambria Math" panose="02040503050406030204" pitchFamily="18" charset="0"/>
                            </a:rPr>
                            <m:t>𝟏</m:t>
                          </m:r>
                        </m:sub>
                        <m:sup>
                          <m:r>
                            <a:rPr lang="en-IN" sz="5100" b="1" i="1">
                              <a:latin typeface="Cambria Math" panose="02040503050406030204" pitchFamily="18" charset="0"/>
                              <a:ea typeface="Cambria Math" panose="02040503050406030204" pitchFamily="18" charset="0"/>
                            </a:rPr>
                            <m:t>𝑵</m:t>
                          </m:r>
                        </m:sup>
                        <m:e>
                          <m:sSub>
                            <m:sSubPr>
                              <m:ctrlPr>
                                <a:rPr lang="pt-BR" sz="5100" b="1" i="1">
                                  <a:latin typeface="Cambria Math" panose="02040503050406030204" pitchFamily="18" charset="0"/>
                                  <a:ea typeface="Cambria Math" panose="02040503050406030204" pitchFamily="18" charset="0"/>
                                </a:rPr>
                              </m:ctrlPr>
                            </m:sSubPr>
                            <m:e>
                              <m:r>
                                <a:rPr lang="en-IN" sz="5100" b="1" i="1">
                                  <a:latin typeface="Cambria Math" panose="02040503050406030204" pitchFamily="18" charset="0"/>
                                  <a:ea typeface="Cambria Math" panose="02040503050406030204" pitchFamily="18" charset="0"/>
                                </a:rPr>
                                <m:t>𝒂</m:t>
                              </m:r>
                            </m:e>
                            <m:sub>
                              <m:r>
                                <a:rPr lang="en-IN" sz="5100" b="1" i="1">
                                  <a:latin typeface="Cambria Math" panose="02040503050406030204" pitchFamily="18" charset="0"/>
                                  <a:ea typeface="Cambria Math" panose="02040503050406030204" pitchFamily="18" charset="0"/>
                                </a:rPr>
                                <m:t>𝒏</m:t>
                              </m:r>
                            </m:sub>
                          </m:sSub>
                          <m:r>
                            <m:rPr>
                              <m:nor/>
                            </m:rPr>
                            <a:rPr lang="en-IN" sz="5100" b="1">
                              <a:latin typeface="Cambria Math" panose="02040503050406030204" pitchFamily="18" charset="0"/>
                              <a:ea typeface="Cambria Math" panose="02040503050406030204" pitchFamily="18" charset="0"/>
                            </a:rPr>
                            <m:t>cos</m:t>
                          </m:r>
                          <m:r>
                            <m:rPr>
                              <m:nor/>
                            </m:rPr>
                            <a:rPr lang="en-IN" sz="5100" b="1" dirty="0">
                              <a:latin typeface="Cambria Math" panose="02040503050406030204" pitchFamily="18" charset="0"/>
                              <a:ea typeface="Cambria Math" panose="02040503050406030204" pitchFamily="18" charset="0"/>
                            </a:rPr>
                            <m:t>(2</m:t>
                          </m:r>
                          <m:r>
                            <m:rPr>
                              <m:nor/>
                            </m:rPr>
                            <a:rPr lang="el-GR" sz="5100" b="1" i="1" dirty="0">
                              <a:latin typeface="Cambria Math" panose="02040503050406030204" pitchFamily="18" charset="0"/>
                              <a:ea typeface="Cambria Math" panose="02040503050406030204" pitchFamily="18" charset="0"/>
                            </a:rPr>
                            <m:t>π</m:t>
                          </m:r>
                          <m:r>
                            <m:rPr>
                              <m:nor/>
                            </m:rPr>
                            <a:rPr lang="en-IN" sz="5100" b="1" i="1" dirty="0">
                              <a:latin typeface="Cambria Math" panose="02040503050406030204" pitchFamily="18" charset="0"/>
                              <a:ea typeface="Cambria Math" panose="02040503050406030204" pitchFamily="18" charset="0"/>
                            </a:rPr>
                            <m:t>nt</m:t>
                          </m:r>
                          <m:r>
                            <m:rPr>
                              <m:nor/>
                            </m:rPr>
                            <a:rPr lang="el-GR" sz="5100" b="1" dirty="0">
                              <a:latin typeface="Cambria Math" panose="02040503050406030204" pitchFamily="18" charset="0"/>
                              <a:ea typeface="Cambria Math" panose="02040503050406030204" pitchFamily="18" charset="0"/>
                            </a:rPr>
                            <m:t>)</m:t>
                          </m:r>
                          <m:r>
                            <m:rPr>
                              <m:nor/>
                            </m:rPr>
                            <a:rPr lang="en-IN" sz="5100" b="1" dirty="0">
                              <a:latin typeface="Cambria Math" panose="02040503050406030204" pitchFamily="18" charset="0"/>
                              <a:ea typeface="Cambria Math" panose="02040503050406030204" pitchFamily="18" charset="0"/>
                            </a:rPr>
                            <m:t> +</m:t>
                          </m:r>
                          <m:sSub>
                            <m:sSubPr>
                              <m:ctrlPr>
                                <a:rPr lang="pt-BR" sz="5100" b="1" i="1">
                                  <a:latin typeface="Cambria Math" panose="02040503050406030204" pitchFamily="18" charset="0"/>
                                  <a:ea typeface="Cambria Math" panose="02040503050406030204" pitchFamily="18" charset="0"/>
                                </a:rPr>
                              </m:ctrlPr>
                            </m:sSubPr>
                            <m:e>
                              <m:r>
                                <a:rPr lang="en-IN" sz="5100" b="1" i="1">
                                  <a:latin typeface="Cambria Math" panose="02040503050406030204" pitchFamily="18" charset="0"/>
                                  <a:ea typeface="Cambria Math" panose="02040503050406030204" pitchFamily="18" charset="0"/>
                                </a:rPr>
                                <m:t>𝒃</m:t>
                              </m:r>
                            </m:e>
                            <m:sub>
                              <m:r>
                                <a:rPr lang="en-IN" sz="5100" b="1" i="1">
                                  <a:latin typeface="Cambria Math" panose="02040503050406030204" pitchFamily="18" charset="0"/>
                                  <a:ea typeface="Cambria Math" panose="02040503050406030204" pitchFamily="18" charset="0"/>
                                </a:rPr>
                                <m:t>𝒏</m:t>
                              </m:r>
                            </m:sub>
                          </m:sSub>
                          <m:r>
                            <m:rPr>
                              <m:nor/>
                            </m:rPr>
                            <a:rPr lang="en-IN" sz="5100" b="1">
                              <a:latin typeface="Cambria Math" panose="02040503050406030204" pitchFamily="18" charset="0"/>
                              <a:ea typeface="Cambria Math" panose="02040503050406030204" pitchFamily="18" charset="0"/>
                            </a:rPr>
                            <m:t>sin</m:t>
                          </m:r>
                          <m:r>
                            <m:rPr>
                              <m:nor/>
                            </m:rPr>
                            <a:rPr lang="en-IN" sz="5100" b="1">
                              <a:latin typeface="Cambria Math" panose="02040503050406030204" pitchFamily="18" charset="0"/>
                              <a:ea typeface="Cambria Math" panose="02040503050406030204" pitchFamily="18" charset="0"/>
                            </a:rPr>
                            <m:t>(2</m:t>
                          </m:r>
                          <m:r>
                            <m:rPr>
                              <m:nor/>
                            </m:rPr>
                            <a:rPr lang="el-GR" sz="5100" b="1" i="1">
                              <a:latin typeface="Cambria Math" panose="02040503050406030204" pitchFamily="18" charset="0"/>
                              <a:ea typeface="Cambria Math" panose="02040503050406030204" pitchFamily="18" charset="0"/>
                            </a:rPr>
                            <m:t>π</m:t>
                          </m:r>
                          <m:r>
                            <m:rPr>
                              <m:nor/>
                            </m:rPr>
                            <a:rPr lang="en-IN" sz="5100" b="1" i="1">
                              <a:latin typeface="Cambria Math" panose="02040503050406030204" pitchFamily="18" charset="0"/>
                              <a:ea typeface="Cambria Math" panose="02040503050406030204" pitchFamily="18" charset="0"/>
                            </a:rPr>
                            <m:t>nt</m:t>
                          </m:r>
                          <m:r>
                            <m:rPr>
                              <m:nor/>
                            </m:rPr>
                            <a:rPr lang="en-IN" sz="5100" b="1">
                              <a:latin typeface="Cambria Math" panose="02040503050406030204" pitchFamily="18" charset="0"/>
                              <a:ea typeface="Cambria Math" panose="02040503050406030204" pitchFamily="18" charset="0"/>
                            </a:rPr>
                            <m:t>)  </m:t>
                          </m:r>
                        </m:e>
                      </m:nary>
                    </m:oMath>
                  </m:oMathPara>
                </a14:m>
                <a:endParaRPr lang="en-US" sz="5100" b="1" dirty="0">
                  <a:latin typeface="Cambria Math" panose="02040503050406030204" pitchFamily="18" charset="0"/>
                  <a:ea typeface="Cambria Math" panose="02040503050406030204" pitchFamily="18" charset="0"/>
                </a:endParaRPr>
              </a:p>
              <a:p>
                <a:r>
                  <a:rPr lang="en-US" sz="5100" dirty="0"/>
                  <a:t>and, if we include a constant term (</a:t>
                </a:r>
                <a:r>
                  <a:rPr lang="en-US" sz="5100" i="1" dirty="0"/>
                  <a:t>n </a:t>
                </a:r>
                <a:r>
                  <a:rPr lang="en-US" sz="5100" dirty="0"/>
                  <a:t>= 0), as :</a:t>
                </a:r>
              </a:p>
              <a:p>
                <a:pPr marL="0" indent="0">
                  <a:buNone/>
                </a:pPr>
                <a:r>
                  <a:rPr lang="en-US" sz="5100" b="1" dirty="0">
                    <a:ea typeface="Cambria Math" panose="02040503050406030204" pitchFamily="18" charset="0"/>
                  </a:rPr>
                  <a:t>                                       </a:t>
                </a:r>
                <a14:m>
                  <m:oMath xmlns:m="http://schemas.openxmlformats.org/officeDocument/2006/math">
                    <m:nary>
                      <m:naryPr>
                        <m:chr m:val="∑"/>
                        <m:ctrlPr>
                          <a:rPr lang="en-US" sz="5100" b="1" i="1">
                            <a:latin typeface="Cambria Math" panose="02040503050406030204" pitchFamily="18" charset="0"/>
                            <a:ea typeface="Cambria Math" panose="02040503050406030204" pitchFamily="18" charset="0"/>
                          </a:rPr>
                        </m:ctrlPr>
                      </m:naryPr>
                      <m:sub>
                        <m:r>
                          <m:rPr>
                            <m:brk m:alnAt="23"/>
                          </m:rPr>
                          <a:rPr lang="en-IN" sz="5100" b="1" i="1">
                            <a:latin typeface="Cambria Math" panose="02040503050406030204" pitchFamily="18" charset="0"/>
                            <a:ea typeface="Cambria Math" panose="02040503050406030204" pitchFamily="18" charset="0"/>
                          </a:rPr>
                          <m:t>𝒏</m:t>
                        </m:r>
                        <m:r>
                          <a:rPr lang="en-IN" sz="5100" b="1" i="1">
                            <a:latin typeface="Cambria Math" panose="02040503050406030204" pitchFamily="18" charset="0"/>
                            <a:ea typeface="Cambria Math" panose="02040503050406030204" pitchFamily="18" charset="0"/>
                          </a:rPr>
                          <m:t>=</m:t>
                        </m:r>
                        <m:r>
                          <a:rPr lang="en-IN" sz="5100" b="1" i="1">
                            <a:latin typeface="Cambria Math" panose="02040503050406030204" pitchFamily="18" charset="0"/>
                            <a:ea typeface="Cambria Math" panose="02040503050406030204" pitchFamily="18" charset="0"/>
                          </a:rPr>
                          <m:t>𝟏</m:t>
                        </m:r>
                      </m:sub>
                      <m:sup>
                        <m:r>
                          <a:rPr lang="en-IN" sz="5100" b="1" i="1">
                            <a:latin typeface="Cambria Math" panose="02040503050406030204" pitchFamily="18" charset="0"/>
                            <a:ea typeface="Cambria Math" panose="02040503050406030204" pitchFamily="18" charset="0"/>
                          </a:rPr>
                          <m:t>𝑵</m:t>
                        </m:r>
                      </m:sup>
                      <m:e>
                        <m:sSub>
                          <m:sSubPr>
                            <m:ctrlPr>
                              <a:rPr lang="pt-BR" sz="5100" b="1" i="1">
                                <a:latin typeface="Cambria Math" panose="02040503050406030204" pitchFamily="18" charset="0"/>
                                <a:ea typeface="Cambria Math" panose="02040503050406030204" pitchFamily="18" charset="0"/>
                              </a:rPr>
                            </m:ctrlPr>
                          </m:sSubPr>
                          <m:e>
                            <m:r>
                              <a:rPr lang="en-IN" sz="5100" b="1" i="1">
                                <a:latin typeface="Cambria Math" panose="02040503050406030204" pitchFamily="18" charset="0"/>
                                <a:ea typeface="Cambria Math" panose="02040503050406030204" pitchFamily="18" charset="0"/>
                              </a:rPr>
                              <m:t>𝒂</m:t>
                            </m:r>
                          </m:e>
                          <m:sub>
                            <m:r>
                              <a:rPr lang="en-IN" sz="5100" b="1" i="1">
                                <a:latin typeface="Cambria Math" panose="02040503050406030204" pitchFamily="18" charset="0"/>
                                <a:ea typeface="Cambria Math" panose="02040503050406030204" pitchFamily="18" charset="0"/>
                              </a:rPr>
                              <m:t>𝒏</m:t>
                            </m:r>
                          </m:sub>
                        </m:sSub>
                        <m:r>
                          <m:rPr>
                            <m:nor/>
                          </m:rPr>
                          <a:rPr lang="en-IN" sz="5100" b="1">
                            <a:latin typeface="Cambria Math" panose="02040503050406030204" pitchFamily="18" charset="0"/>
                            <a:ea typeface="Cambria Math" panose="02040503050406030204" pitchFamily="18" charset="0"/>
                          </a:rPr>
                          <m:t>cos</m:t>
                        </m:r>
                        <m:r>
                          <m:rPr>
                            <m:nor/>
                          </m:rPr>
                          <a:rPr lang="en-IN" sz="5100" b="1" dirty="0">
                            <a:latin typeface="Cambria Math" panose="02040503050406030204" pitchFamily="18" charset="0"/>
                            <a:ea typeface="Cambria Math" panose="02040503050406030204" pitchFamily="18" charset="0"/>
                          </a:rPr>
                          <m:t>(2</m:t>
                        </m:r>
                        <m:r>
                          <m:rPr>
                            <m:nor/>
                          </m:rPr>
                          <a:rPr lang="el-GR" sz="5100" b="1" i="1" dirty="0">
                            <a:latin typeface="Cambria Math" panose="02040503050406030204" pitchFamily="18" charset="0"/>
                            <a:ea typeface="Cambria Math" panose="02040503050406030204" pitchFamily="18" charset="0"/>
                          </a:rPr>
                          <m:t>π</m:t>
                        </m:r>
                        <m:r>
                          <m:rPr>
                            <m:nor/>
                          </m:rPr>
                          <a:rPr lang="en-IN" sz="5100" b="1" i="1" dirty="0">
                            <a:latin typeface="Cambria Math" panose="02040503050406030204" pitchFamily="18" charset="0"/>
                            <a:ea typeface="Cambria Math" panose="02040503050406030204" pitchFamily="18" charset="0"/>
                          </a:rPr>
                          <m:t>nt</m:t>
                        </m:r>
                        <m:r>
                          <m:rPr>
                            <m:nor/>
                          </m:rPr>
                          <a:rPr lang="el-GR" sz="5100" b="1" dirty="0">
                            <a:latin typeface="Cambria Math" panose="02040503050406030204" pitchFamily="18" charset="0"/>
                            <a:ea typeface="Cambria Math" panose="02040503050406030204" pitchFamily="18" charset="0"/>
                          </a:rPr>
                          <m:t>)</m:t>
                        </m:r>
                        <m:r>
                          <m:rPr>
                            <m:nor/>
                          </m:rPr>
                          <a:rPr lang="en-IN" sz="5100" b="1" dirty="0">
                            <a:latin typeface="Cambria Math" panose="02040503050406030204" pitchFamily="18" charset="0"/>
                            <a:ea typeface="Cambria Math" panose="02040503050406030204" pitchFamily="18" charset="0"/>
                          </a:rPr>
                          <m:t> +</m:t>
                        </m:r>
                        <m:sSub>
                          <m:sSubPr>
                            <m:ctrlPr>
                              <a:rPr lang="pt-BR" sz="5100" b="1" i="1">
                                <a:latin typeface="Cambria Math" panose="02040503050406030204" pitchFamily="18" charset="0"/>
                                <a:ea typeface="Cambria Math" panose="02040503050406030204" pitchFamily="18" charset="0"/>
                              </a:rPr>
                            </m:ctrlPr>
                          </m:sSubPr>
                          <m:e>
                            <m:r>
                              <a:rPr lang="en-IN" sz="5100" b="1" i="1">
                                <a:latin typeface="Cambria Math" panose="02040503050406030204" pitchFamily="18" charset="0"/>
                                <a:ea typeface="Cambria Math" panose="02040503050406030204" pitchFamily="18" charset="0"/>
                              </a:rPr>
                              <m:t>𝒃</m:t>
                            </m:r>
                          </m:e>
                          <m:sub>
                            <m:r>
                              <a:rPr lang="en-IN" sz="5100" b="1" i="1">
                                <a:latin typeface="Cambria Math" panose="02040503050406030204" pitchFamily="18" charset="0"/>
                                <a:ea typeface="Cambria Math" panose="02040503050406030204" pitchFamily="18" charset="0"/>
                              </a:rPr>
                              <m:t>𝒏</m:t>
                            </m:r>
                          </m:sub>
                        </m:sSub>
                        <m:r>
                          <m:rPr>
                            <m:nor/>
                          </m:rPr>
                          <a:rPr lang="en-IN" sz="5100" b="1">
                            <a:latin typeface="Cambria Math" panose="02040503050406030204" pitchFamily="18" charset="0"/>
                            <a:ea typeface="Cambria Math" panose="02040503050406030204" pitchFamily="18" charset="0"/>
                          </a:rPr>
                          <m:t>sin</m:t>
                        </m:r>
                        <m:r>
                          <m:rPr>
                            <m:nor/>
                          </m:rPr>
                          <a:rPr lang="en-IN" sz="5100" b="1">
                            <a:latin typeface="Cambria Math" panose="02040503050406030204" pitchFamily="18" charset="0"/>
                            <a:ea typeface="Cambria Math" panose="02040503050406030204" pitchFamily="18" charset="0"/>
                          </a:rPr>
                          <m:t>(2</m:t>
                        </m:r>
                        <m:r>
                          <m:rPr>
                            <m:nor/>
                          </m:rPr>
                          <a:rPr lang="el-GR" sz="5100" b="1" i="1">
                            <a:latin typeface="Cambria Math" panose="02040503050406030204" pitchFamily="18" charset="0"/>
                            <a:ea typeface="Cambria Math" panose="02040503050406030204" pitchFamily="18" charset="0"/>
                          </a:rPr>
                          <m:t>π</m:t>
                        </m:r>
                        <m:r>
                          <m:rPr>
                            <m:nor/>
                          </m:rPr>
                          <a:rPr lang="en-IN" sz="5100" b="1" i="1">
                            <a:latin typeface="Cambria Math" panose="02040503050406030204" pitchFamily="18" charset="0"/>
                            <a:ea typeface="Cambria Math" panose="02040503050406030204" pitchFamily="18" charset="0"/>
                          </a:rPr>
                          <m:t>nt</m:t>
                        </m:r>
                        <m:r>
                          <m:rPr>
                            <m:nor/>
                          </m:rPr>
                          <a:rPr lang="en-IN" sz="5100" b="1">
                            <a:latin typeface="Cambria Math" panose="02040503050406030204" pitchFamily="18" charset="0"/>
                            <a:ea typeface="Cambria Math" panose="02040503050406030204" pitchFamily="18" charset="0"/>
                          </a:rPr>
                          <m:t>)  </m:t>
                        </m:r>
                      </m:e>
                    </m:nary>
                  </m:oMath>
                </a14:m>
                <a:r>
                  <a:rPr lang="en-US" sz="5100" b="1" dirty="0"/>
                  <a:t>+ </a:t>
                </a:r>
                <a14:m>
                  <m:oMath xmlns:m="http://schemas.openxmlformats.org/officeDocument/2006/math">
                    <m:f>
                      <m:fPr>
                        <m:ctrlPr>
                          <a:rPr lang="en-US" sz="5100" b="1" i="1" smtClean="0">
                            <a:latin typeface="Cambria Math" panose="02040503050406030204" pitchFamily="18" charset="0"/>
                          </a:rPr>
                        </m:ctrlPr>
                      </m:fPr>
                      <m:num>
                        <m:sSub>
                          <m:sSubPr>
                            <m:ctrlPr>
                              <a:rPr lang="en-US" sz="5100" b="1" i="1">
                                <a:latin typeface="Cambria Math" panose="02040503050406030204" pitchFamily="18" charset="0"/>
                              </a:rPr>
                            </m:ctrlPr>
                          </m:sSubPr>
                          <m:e>
                            <m:r>
                              <a:rPr lang="en-IN" sz="5100" b="1" i="1">
                                <a:latin typeface="Cambria Math" panose="02040503050406030204" pitchFamily="18" charset="0"/>
                              </a:rPr>
                              <m:t>𝒂</m:t>
                            </m:r>
                          </m:e>
                          <m:sub>
                            <m:r>
                              <a:rPr lang="en-IN" sz="5100" b="1" i="1">
                                <a:latin typeface="Cambria Math" panose="02040503050406030204" pitchFamily="18" charset="0"/>
                              </a:rPr>
                              <m:t>𝟎</m:t>
                            </m:r>
                          </m:sub>
                        </m:sSub>
                      </m:num>
                      <m:den>
                        <m:r>
                          <a:rPr lang="en-IN" sz="5100" b="1" i="1" smtClean="0">
                            <a:latin typeface="Cambria Math" panose="02040503050406030204" pitchFamily="18" charset="0"/>
                          </a:rPr>
                          <m:t>𝟐</m:t>
                        </m:r>
                      </m:den>
                    </m:f>
                  </m:oMath>
                </a14:m>
                <a:endParaRPr lang="en-US" sz="5100" b="1" dirty="0"/>
              </a:p>
              <a:p>
                <a:r>
                  <a:rPr lang="en-US" sz="5100" dirty="0"/>
                  <a:t>The constant term is also known as </a:t>
                </a:r>
                <a:r>
                  <a:rPr lang="en-US" sz="5100" b="1" dirty="0"/>
                  <a:t>DC component </a:t>
                </a:r>
                <a:r>
                  <a:rPr lang="en-US" sz="5100" dirty="0"/>
                  <a:t>in electrical engineering.</a:t>
                </a:r>
              </a:p>
              <a:p>
                <a:pPr marL="0" indent="0" algn="ctr">
                  <a:buNone/>
                </a:pPr>
                <a:br>
                  <a:rPr lang="en-US" dirty="0"/>
                </a:br>
                <a:br>
                  <a:rPr lang="en-US" dirty="0"/>
                </a:br>
                <a:endParaRPr lang="en-US" dirty="0"/>
              </a:p>
              <a:p>
                <a:endParaRPr lang="en-US" dirty="0"/>
              </a:p>
              <a:p>
                <a:pPr marL="0" indent="0">
                  <a:buNone/>
                </a:pPr>
                <a:r>
                  <a:rPr lang="en-US" b="1" dirty="0"/>
                  <a:t>                                    </a:t>
                </a:r>
                <a:endParaRPr lang="en-IN" b="1" i="1" dirty="0"/>
              </a:p>
              <a:p>
                <a:pPr marL="0" indent="0">
                  <a:buNone/>
                </a:pPr>
                <a:br>
                  <a:rPr lang="el-GR" b="1" i="1" dirty="0"/>
                </a:br>
                <a:br>
                  <a:rPr lang="el-GR" b="1" dirty="0"/>
                </a:br>
                <a:br>
                  <a:rPr lang="en-US" b="1" dirty="0"/>
                </a:br>
                <a:endParaRPr lang="en-IN" b="1" dirty="0"/>
              </a:p>
              <a:p>
                <a:pPr marL="0" indent="0">
                  <a:buNone/>
                </a:pPr>
                <a:r>
                  <a:rPr lang="en-US" dirty="0"/>
                  <a:t> </a:t>
                </a:r>
                <a:br>
                  <a:rPr lang="en-US" dirty="0"/>
                </a:br>
                <a:endParaRPr lang="en-IN" dirty="0"/>
              </a:p>
            </p:txBody>
          </p:sp>
        </mc:Choice>
        <mc:Fallback xmlns="">
          <p:sp>
            <p:nvSpPr>
              <p:cNvPr id="4" name="Title 1">
                <a:extLst>
                  <a:ext uri="{FF2B5EF4-FFF2-40B4-BE49-F238E27FC236}">
                    <a16:creationId xmlns:a16="http://schemas.microsoft.com/office/drawing/2014/main" id="{83D08E1A-4C3C-4DBF-B03B-22333C820D2F}"/>
                  </a:ext>
                </a:extLst>
              </p:cNvPr>
              <p:cNvSpPr>
                <a:spLocks noGrp="1" noRot="1" noChangeAspect="1" noMove="1" noResize="1" noEditPoints="1" noAdjustHandles="1" noChangeArrowheads="1" noChangeShapeType="1" noTextEdit="1"/>
              </p:cNvSpPr>
              <p:nvPr>
                <p:ph idx="1"/>
              </p:nvPr>
            </p:nvSpPr>
            <p:spPr>
              <a:xfrm>
                <a:off x="1450975" y="2009775"/>
                <a:ext cx="9604375" cy="4848224"/>
              </a:xfrm>
              <a:blipFill>
                <a:blip r:embed="rId2"/>
                <a:stretch>
                  <a:fillRect l="-571" t="-755"/>
                </a:stretch>
              </a:blipFill>
            </p:spPr>
            <p:txBody>
              <a:bodyPr/>
              <a:lstStyle/>
              <a:p>
                <a:r>
                  <a:rPr lang="en-IN">
                    <a:noFill/>
                  </a:rPr>
                  <a:t> </a:t>
                </a:r>
              </a:p>
            </p:txBody>
          </p:sp>
        </mc:Fallback>
      </mc:AlternateContent>
    </p:spTree>
    <p:extLst>
      <p:ext uri="{BB962C8B-B14F-4D97-AF65-F5344CB8AC3E}">
        <p14:creationId xmlns:p14="http://schemas.microsoft.com/office/powerpoint/2010/main" val="146714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29726C-448A-44F1-9EA3-A1E0269A1359}"/>
                  </a:ext>
                </a:extLst>
              </p:cNvPr>
              <p:cNvSpPr>
                <a:spLocks noGrp="1"/>
              </p:cNvSpPr>
              <p:nvPr>
                <p:ph idx="1"/>
              </p:nvPr>
            </p:nvSpPr>
            <p:spPr>
              <a:xfrm>
                <a:off x="1451579" y="2015732"/>
                <a:ext cx="9603275" cy="4099318"/>
              </a:xfrm>
            </p:spPr>
            <p:txBody>
              <a:bodyPr>
                <a:normAutofit fontScale="25000" lnSpcReduction="20000"/>
              </a:bodyPr>
              <a:lstStyle/>
              <a:p>
                <a:r>
                  <a:rPr lang="en-IN" sz="9600" dirty="0"/>
                  <a:t>Using this, the above sum can be written as :</a:t>
                </a:r>
              </a:p>
              <a:p>
                <a:pPr marL="0" indent="0">
                  <a:buNone/>
                </a:pPr>
                <a14:m>
                  <m:oMathPara xmlns:m="http://schemas.openxmlformats.org/officeDocument/2006/math">
                    <m:oMathParaPr>
                      <m:jc m:val="centerGroup"/>
                    </m:oMathParaPr>
                    <m:oMath xmlns:m="http://schemas.openxmlformats.org/officeDocument/2006/math">
                      <m:nary>
                        <m:naryPr>
                          <m:chr m:val="∑"/>
                          <m:ctrlPr>
                            <a:rPr lang="en-US" sz="9600" b="1" i="1">
                              <a:latin typeface="Cambria Math" panose="02040503050406030204" pitchFamily="18" charset="0"/>
                            </a:rPr>
                          </m:ctrlPr>
                        </m:naryPr>
                        <m:sub>
                          <m:r>
                            <m:rPr>
                              <m:brk m:alnAt="23"/>
                            </m:rPr>
                            <a:rPr lang="en-IN" sz="9600" b="1" i="1">
                              <a:latin typeface="Cambria Math" panose="02040503050406030204" pitchFamily="18" charset="0"/>
                            </a:rPr>
                            <m:t>𝒏</m:t>
                          </m:r>
                          <m:r>
                            <a:rPr lang="en-IN" sz="9600" b="1" i="1">
                              <a:latin typeface="Cambria Math" panose="02040503050406030204" pitchFamily="18" charset="0"/>
                            </a:rPr>
                            <m:t>=</m:t>
                          </m:r>
                          <m:r>
                            <a:rPr lang="en-IN" sz="9600" b="1" i="1" smtClean="0">
                              <a:latin typeface="Cambria Math" panose="02040503050406030204" pitchFamily="18" charset="0"/>
                            </a:rPr>
                            <m:t>−</m:t>
                          </m:r>
                          <m:r>
                            <a:rPr lang="en-IN" sz="9600" b="1" i="1" smtClean="0">
                              <a:latin typeface="Cambria Math" panose="02040503050406030204" pitchFamily="18" charset="0"/>
                            </a:rPr>
                            <m:t>𝑵</m:t>
                          </m:r>
                        </m:sub>
                        <m:sup>
                          <m:r>
                            <a:rPr lang="en-IN" sz="9600" b="1" i="1">
                              <a:latin typeface="Cambria Math" panose="02040503050406030204" pitchFamily="18" charset="0"/>
                            </a:rPr>
                            <m:t>𝑵</m:t>
                          </m:r>
                        </m:sup>
                        <m:e>
                          <m:sSub>
                            <m:sSubPr>
                              <m:ctrlPr>
                                <a:rPr lang="pt-BR" sz="9600" b="1" i="1">
                                  <a:latin typeface="Cambria Math" panose="02040503050406030204" pitchFamily="18" charset="0"/>
                                </a:rPr>
                              </m:ctrlPr>
                            </m:sSubPr>
                            <m:e>
                              <m:r>
                                <a:rPr lang="en-IN" sz="9600" b="1" i="1" smtClean="0">
                                  <a:latin typeface="Cambria Math" panose="02040503050406030204" pitchFamily="18" charset="0"/>
                                </a:rPr>
                                <m:t>𝒄</m:t>
                              </m:r>
                            </m:e>
                            <m:sub>
                              <m:r>
                                <a:rPr lang="en-IN" sz="9600" b="1" i="1">
                                  <a:latin typeface="Cambria Math" panose="02040503050406030204" pitchFamily="18" charset="0"/>
                                </a:rPr>
                                <m:t>𝒏</m:t>
                              </m:r>
                            </m:sub>
                          </m:sSub>
                          <m:sSup>
                            <m:sSupPr>
                              <m:ctrlPr>
                                <a:rPr lang="en-IN" sz="9600" b="1" i="1" dirty="0">
                                  <a:latin typeface="Cambria Math" panose="02040503050406030204" pitchFamily="18" charset="0"/>
                                </a:rPr>
                              </m:ctrlPr>
                            </m:sSupPr>
                            <m:e>
                              <m:r>
                                <a:rPr lang="en-IN" sz="9600" b="1" i="1" dirty="0">
                                  <a:latin typeface="Cambria Math" panose="02040503050406030204" pitchFamily="18" charset="0"/>
                                </a:rPr>
                                <m:t>𝒆</m:t>
                              </m:r>
                            </m:e>
                            <m:sup>
                              <m:r>
                                <a:rPr lang="en-IN" sz="9600" b="1" i="1" dirty="0">
                                  <a:latin typeface="Cambria Math" panose="02040503050406030204" pitchFamily="18" charset="0"/>
                                </a:rPr>
                                <m:t>𝟐</m:t>
                              </m:r>
                              <m:r>
                                <a:rPr lang="en-IN" sz="9600" b="1" i="1" dirty="0">
                                  <a:latin typeface="Cambria Math" panose="02040503050406030204" pitchFamily="18" charset="0"/>
                                  <a:ea typeface="Cambria Math" panose="02040503050406030204" pitchFamily="18" charset="0"/>
                                </a:rPr>
                                <m:t>𝝅</m:t>
                              </m:r>
                              <m:r>
                                <a:rPr lang="en-IN" sz="9600" b="1" i="1" dirty="0">
                                  <a:latin typeface="Cambria Math" panose="02040503050406030204" pitchFamily="18" charset="0"/>
                                  <a:ea typeface="Cambria Math" panose="02040503050406030204" pitchFamily="18" charset="0"/>
                                </a:rPr>
                                <m:t>𝒊𝒏𝒕</m:t>
                              </m:r>
                            </m:sup>
                          </m:sSup>
                        </m:e>
                      </m:nary>
                    </m:oMath>
                  </m:oMathPara>
                </a14:m>
                <a:endParaRPr lang="en-IN" sz="9600" b="1" dirty="0"/>
              </a:p>
              <a:p>
                <a:r>
                  <a:rPr lang="en-IN" sz="9600" dirty="0"/>
                  <a:t>In particular, we know that :</a:t>
                </a:r>
                <a:r>
                  <a:rPr lang="pt-BR" sz="9600" dirty="0"/>
                  <a:t> </a:t>
                </a:r>
                <a14:m>
                  <m:oMath xmlns:m="http://schemas.openxmlformats.org/officeDocument/2006/math">
                    <m:sSub>
                      <m:sSubPr>
                        <m:ctrlPr>
                          <a:rPr lang="pt-BR" sz="9600" b="1" i="1">
                            <a:latin typeface="Cambria Math" panose="02040503050406030204" pitchFamily="18" charset="0"/>
                          </a:rPr>
                        </m:ctrlPr>
                      </m:sSubPr>
                      <m:e>
                        <m:r>
                          <a:rPr lang="en-IN" sz="9600" b="1" i="1">
                            <a:latin typeface="Cambria Math" panose="02040503050406030204" pitchFamily="18" charset="0"/>
                          </a:rPr>
                          <m:t>𝒄</m:t>
                        </m:r>
                      </m:e>
                      <m:sub>
                        <m:r>
                          <a:rPr lang="en-IN" sz="9600" b="1" i="1">
                            <a:latin typeface="Cambria Math" panose="02040503050406030204" pitchFamily="18" charset="0"/>
                          </a:rPr>
                          <m:t>−</m:t>
                        </m:r>
                        <m:r>
                          <a:rPr lang="en-IN" sz="9600" b="1" i="1">
                            <a:latin typeface="Cambria Math" panose="02040503050406030204" pitchFamily="18" charset="0"/>
                          </a:rPr>
                          <m:t>𝒏</m:t>
                        </m:r>
                      </m:sub>
                    </m:sSub>
                  </m:oMath>
                </a14:m>
                <a:r>
                  <a:rPr lang="en-IN" sz="9600" b="1" dirty="0"/>
                  <a:t> = </a:t>
                </a:r>
                <a14:m>
                  <m:oMath xmlns:m="http://schemas.openxmlformats.org/officeDocument/2006/math">
                    <m:bar>
                      <m:barPr>
                        <m:pos m:val="top"/>
                        <m:ctrlPr>
                          <a:rPr lang="en-IN" sz="9600" b="1" i="1">
                            <a:latin typeface="Cambria Math" panose="02040503050406030204" pitchFamily="18" charset="0"/>
                          </a:rPr>
                        </m:ctrlPr>
                      </m:barPr>
                      <m:e>
                        <m:sSub>
                          <m:sSubPr>
                            <m:ctrlPr>
                              <a:rPr lang="en-IN" sz="9600" b="1" i="1">
                                <a:latin typeface="Cambria Math" panose="02040503050406030204" pitchFamily="18" charset="0"/>
                              </a:rPr>
                            </m:ctrlPr>
                          </m:sSubPr>
                          <m:e>
                            <m:r>
                              <a:rPr lang="en-IN" sz="9600" b="1" i="1">
                                <a:latin typeface="Cambria Math" panose="02040503050406030204" pitchFamily="18" charset="0"/>
                              </a:rPr>
                              <m:t>𝒄</m:t>
                            </m:r>
                          </m:e>
                          <m:sub>
                            <m:r>
                              <a:rPr lang="en-IN" sz="9600" b="1" i="1">
                                <a:latin typeface="Cambria Math" panose="02040503050406030204" pitchFamily="18" charset="0"/>
                              </a:rPr>
                              <m:t>𝒏</m:t>
                            </m:r>
                          </m:sub>
                        </m:sSub>
                      </m:e>
                    </m:bar>
                  </m:oMath>
                </a14:m>
                <a:r>
                  <a:rPr lang="en-IN" sz="9600" dirty="0"/>
                  <a:t> , the conjugate property of complex numbers.</a:t>
                </a:r>
              </a:p>
              <a:p>
                <a:r>
                  <a:rPr lang="en-IN" sz="9600" dirty="0"/>
                  <a:t>Assuming f(t) as a sum :</a:t>
                </a:r>
              </a:p>
              <a:p>
                <a:pPr marL="0" indent="0">
                  <a:buNone/>
                </a:pPr>
                <a:r>
                  <a:rPr lang="en-IN" sz="9600" dirty="0"/>
                  <a:t>                                        f(t) = </a:t>
                </a:r>
                <a14:m>
                  <m:oMath xmlns:m="http://schemas.openxmlformats.org/officeDocument/2006/math">
                    <m:nary>
                      <m:naryPr>
                        <m:chr m:val="∑"/>
                        <m:ctrlPr>
                          <a:rPr lang="en-US" sz="9600" b="1" i="1">
                            <a:latin typeface="Cambria Math" panose="02040503050406030204" pitchFamily="18" charset="0"/>
                          </a:rPr>
                        </m:ctrlPr>
                      </m:naryPr>
                      <m:sub>
                        <m:r>
                          <m:rPr>
                            <m:brk m:alnAt="23"/>
                          </m:rPr>
                          <a:rPr lang="en-IN" sz="9600" b="1" i="1">
                            <a:latin typeface="Cambria Math" panose="02040503050406030204" pitchFamily="18" charset="0"/>
                          </a:rPr>
                          <m:t>𝒏</m:t>
                        </m:r>
                        <m:r>
                          <a:rPr lang="en-IN" sz="9600" b="1" i="1">
                            <a:latin typeface="Cambria Math" panose="02040503050406030204" pitchFamily="18" charset="0"/>
                          </a:rPr>
                          <m:t>=−</m:t>
                        </m:r>
                        <m:r>
                          <a:rPr lang="en-IN" sz="9600" b="1" i="1">
                            <a:latin typeface="Cambria Math" panose="02040503050406030204" pitchFamily="18" charset="0"/>
                          </a:rPr>
                          <m:t>𝑵</m:t>
                        </m:r>
                      </m:sub>
                      <m:sup>
                        <m:r>
                          <a:rPr lang="en-IN" sz="9600" b="1" i="1">
                            <a:latin typeface="Cambria Math" panose="02040503050406030204" pitchFamily="18" charset="0"/>
                          </a:rPr>
                          <m:t>𝑵</m:t>
                        </m:r>
                      </m:sup>
                      <m:e>
                        <m:sSub>
                          <m:sSubPr>
                            <m:ctrlPr>
                              <a:rPr lang="pt-BR" sz="9600" b="1" i="1">
                                <a:latin typeface="Cambria Math" panose="02040503050406030204" pitchFamily="18" charset="0"/>
                              </a:rPr>
                            </m:ctrlPr>
                          </m:sSubPr>
                          <m:e>
                            <m:r>
                              <a:rPr lang="en-IN" sz="9600" b="1" i="1">
                                <a:latin typeface="Cambria Math" panose="02040503050406030204" pitchFamily="18" charset="0"/>
                              </a:rPr>
                              <m:t>𝒄</m:t>
                            </m:r>
                          </m:e>
                          <m:sub>
                            <m:r>
                              <a:rPr lang="en-IN" sz="9600" b="1" i="1">
                                <a:latin typeface="Cambria Math" panose="02040503050406030204" pitchFamily="18" charset="0"/>
                              </a:rPr>
                              <m:t>𝒏</m:t>
                            </m:r>
                          </m:sub>
                        </m:sSub>
                        <m:sSup>
                          <m:sSupPr>
                            <m:ctrlPr>
                              <a:rPr lang="en-IN" sz="9600" b="1" i="1" dirty="0">
                                <a:latin typeface="Cambria Math" panose="02040503050406030204" pitchFamily="18" charset="0"/>
                              </a:rPr>
                            </m:ctrlPr>
                          </m:sSupPr>
                          <m:e>
                            <m:r>
                              <a:rPr lang="en-IN" sz="9600" b="1" i="1" dirty="0">
                                <a:latin typeface="Cambria Math" panose="02040503050406030204" pitchFamily="18" charset="0"/>
                              </a:rPr>
                              <m:t>𝒆</m:t>
                            </m:r>
                          </m:e>
                          <m:sup>
                            <m:r>
                              <a:rPr lang="en-IN" sz="9600" b="1" i="1" dirty="0">
                                <a:latin typeface="Cambria Math" panose="02040503050406030204" pitchFamily="18" charset="0"/>
                              </a:rPr>
                              <m:t>𝟐</m:t>
                            </m:r>
                            <m:r>
                              <a:rPr lang="en-IN" sz="9600" b="1" i="1" dirty="0">
                                <a:latin typeface="Cambria Math" panose="02040503050406030204" pitchFamily="18" charset="0"/>
                                <a:ea typeface="Cambria Math" panose="02040503050406030204" pitchFamily="18" charset="0"/>
                              </a:rPr>
                              <m:t>𝝅</m:t>
                            </m:r>
                            <m:r>
                              <a:rPr lang="en-IN" sz="9600" b="1" i="1" dirty="0">
                                <a:latin typeface="Cambria Math" panose="02040503050406030204" pitchFamily="18" charset="0"/>
                                <a:ea typeface="Cambria Math" panose="02040503050406030204" pitchFamily="18" charset="0"/>
                              </a:rPr>
                              <m:t>𝒊𝒏𝒕</m:t>
                            </m:r>
                          </m:sup>
                        </m:sSup>
                      </m:e>
                    </m:nary>
                  </m:oMath>
                </a14:m>
                <a:endParaRPr lang="en-IN" sz="9600" dirty="0"/>
              </a:p>
              <a:p>
                <a:endParaRPr lang="en-IN" sz="2400" dirty="0"/>
              </a:p>
              <a:p>
                <a:endParaRPr lang="en-IN" dirty="0"/>
              </a:p>
              <a:p>
                <a:endParaRPr lang="en-IN" dirty="0"/>
              </a:p>
              <a:p>
                <a:pPr marL="0" indent="0">
                  <a:buNone/>
                </a:pPr>
                <a:br>
                  <a:rPr lang="en-IN" dirty="0"/>
                </a:br>
                <a:br>
                  <a:rPr lang="en-IN" dirty="0"/>
                </a:br>
                <a:endParaRPr lang="en-IN" dirty="0"/>
              </a:p>
            </p:txBody>
          </p:sp>
        </mc:Choice>
        <mc:Fallback xmlns="">
          <p:sp>
            <p:nvSpPr>
              <p:cNvPr id="3" name="Content Placeholder 2">
                <a:extLst>
                  <a:ext uri="{FF2B5EF4-FFF2-40B4-BE49-F238E27FC236}">
                    <a16:creationId xmlns:a16="http://schemas.microsoft.com/office/drawing/2014/main" id="{F229726C-448A-44F1-9EA3-A1E0269A1359}"/>
                  </a:ext>
                </a:extLst>
              </p:cNvPr>
              <p:cNvSpPr>
                <a:spLocks noGrp="1" noRot="1" noChangeAspect="1" noMove="1" noResize="1" noEditPoints="1" noAdjustHandles="1" noChangeArrowheads="1" noChangeShapeType="1" noTextEdit="1"/>
              </p:cNvSpPr>
              <p:nvPr>
                <p:ph idx="1"/>
              </p:nvPr>
            </p:nvSpPr>
            <p:spPr>
              <a:xfrm>
                <a:off x="1451579" y="2015732"/>
                <a:ext cx="9603275" cy="4099318"/>
              </a:xfrm>
              <a:blipFill>
                <a:blip r:embed="rId2"/>
                <a:stretch>
                  <a:fillRect l="-825" t="-1190" r="-1333"/>
                </a:stretch>
              </a:blipFill>
            </p:spPr>
            <p:txBody>
              <a:bodyPr/>
              <a:lstStyle/>
              <a:p>
                <a:r>
                  <a:rPr lang="en-IN">
                    <a:noFill/>
                  </a:rPr>
                  <a:t> </a:t>
                </a:r>
              </a:p>
            </p:txBody>
          </p:sp>
        </mc:Fallback>
      </mc:AlternateContent>
    </p:spTree>
    <p:extLst>
      <p:ext uri="{BB962C8B-B14F-4D97-AF65-F5344CB8AC3E}">
        <p14:creationId xmlns:p14="http://schemas.microsoft.com/office/powerpoint/2010/main" val="409144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A8390DC8-BBF2-4808-95BA-1D8EF6593C94}"/>
                  </a:ext>
                </a:extLst>
              </p:cNvPr>
              <p:cNvSpPr>
                <a:spLocks noGrp="1"/>
              </p:cNvSpPr>
              <p:nvPr>
                <p:ph idx="1"/>
              </p:nvPr>
            </p:nvSpPr>
            <p:spPr>
              <a:xfrm>
                <a:off x="1450975" y="2016125"/>
                <a:ext cx="9604375" cy="4108450"/>
              </a:xfrm>
            </p:spPr>
            <p:txBody>
              <a:bodyPr>
                <a:normAutofit fontScale="92500" lnSpcReduction="20000"/>
              </a:bodyPr>
              <a:lstStyle/>
              <a:p>
                <a:r>
                  <a:rPr lang="en-US" sz="2400" dirty="0"/>
                  <a:t>Let’s take the coefficient </a:t>
                </a:r>
                <a:r>
                  <a:rPr lang="en-US" sz="2400" i="1" dirty="0"/>
                  <a:t>ck </a:t>
                </a:r>
                <a:r>
                  <a:rPr lang="en-US" sz="2400" dirty="0"/>
                  <a:t>for some fixed </a:t>
                </a:r>
                <a:r>
                  <a:rPr lang="en-US" sz="2400" i="1" dirty="0"/>
                  <a:t>k</a:t>
                </a:r>
                <a:r>
                  <a:rPr lang="en-US" sz="2400" dirty="0"/>
                  <a:t>. We can isolate it by multiplying</a:t>
                </a:r>
                <a:br>
                  <a:rPr lang="en-US" sz="2400" dirty="0"/>
                </a:br>
                <a:r>
                  <a:rPr lang="en-US" sz="2400" dirty="0"/>
                  <a:t>both sides by </a:t>
                </a:r>
                <a14:m>
                  <m:oMath xmlns:m="http://schemas.openxmlformats.org/officeDocument/2006/math">
                    <m:sSup>
                      <m:sSupPr>
                        <m:ctrlPr>
                          <a:rPr lang="en-IN" sz="2400" b="1" i="1" dirty="0">
                            <a:latin typeface="Cambria Math" panose="02040503050406030204" pitchFamily="18" charset="0"/>
                          </a:rPr>
                        </m:ctrlPr>
                      </m:sSupPr>
                      <m:e>
                        <m:r>
                          <a:rPr lang="en-IN" sz="2400" b="1" i="1" dirty="0">
                            <a:latin typeface="Cambria Math" panose="02040503050406030204" pitchFamily="18" charset="0"/>
                          </a:rPr>
                          <m:t>𝒆</m:t>
                        </m:r>
                      </m:e>
                      <m:sup>
                        <m:r>
                          <a:rPr lang="en-IN" sz="2400" b="1" i="1" dirty="0" smtClean="0">
                            <a:latin typeface="Cambria Math" panose="02040503050406030204" pitchFamily="18" charset="0"/>
                          </a:rPr>
                          <m:t>−</m:t>
                        </m:r>
                        <m:r>
                          <a:rPr lang="en-IN" sz="2400" b="1" i="1" dirty="0">
                            <a:latin typeface="Cambria Math" panose="02040503050406030204" pitchFamily="18" charset="0"/>
                          </a:rPr>
                          <m:t>𝟐</m:t>
                        </m:r>
                        <m:r>
                          <a:rPr lang="en-IN" sz="2400" b="1" i="1" dirty="0">
                            <a:latin typeface="Cambria Math" panose="02040503050406030204" pitchFamily="18" charset="0"/>
                            <a:ea typeface="Cambria Math" panose="02040503050406030204" pitchFamily="18" charset="0"/>
                          </a:rPr>
                          <m:t>𝝅</m:t>
                        </m:r>
                        <m:r>
                          <a:rPr lang="en-IN" sz="2400" b="1" i="1" dirty="0">
                            <a:latin typeface="Cambria Math" panose="02040503050406030204" pitchFamily="18" charset="0"/>
                            <a:ea typeface="Cambria Math" panose="02040503050406030204" pitchFamily="18" charset="0"/>
                          </a:rPr>
                          <m:t>𝒊𝒌𝒕</m:t>
                        </m:r>
                      </m:sup>
                    </m:sSup>
                  </m:oMath>
                </a14:m>
                <a:r>
                  <a:rPr lang="en-US" sz="2400" dirty="0"/>
                  <a:t> : </a:t>
                </a:r>
              </a:p>
              <a:p>
                <a:pPr marL="0" indent="0" algn="ctr">
                  <a:buNone/>
                </a:pPr>
                <a:r>
                  <a:rPr lang="en-US" sz="2400" dirty="0"/>
                  <a:t> f(t).</a:t>
                </a:r>
                <a:r>
                  <a:rPr lang="en-IN" sz="2400" b="1" dirty="0"/>
                  <a:t> </a:t>
                </a:r>
                <a14:m>
                  <m:oMath xmlns:m="http://schemas.openxmlformats.org/officeDocument/2006/math">
                    <m:sSup>
                      <m:sSupPr>
                        <m:ctrlPr>
                          <a:rPr lang="en-IN" sz="2400" b="1" i="1" dirty="0">
                            <a:latin typeface="Cambria Math" panose="02040503050406030204" pitchFamily="18" charset="0"/>
                          </a:rPr>
                        </m:ctrlPr>
                      </m:sSupPr>
                      <m:e>
                        <m:r>
                          <a:rPr lang="en-IN" sz="2400" b="1" i="1" dirty="0">
                            <a:latin typeface="Cambria Math" panose="02040503050406030204" pitchFamily="18" charset="0"/>
                          </a:rPr>
                          <m:t>𝒆</m:t>
                        </m:r>
                      </m:e>
                      <m:sup>
                        <m:r>
                          <a:rPr lang="en-IN" sz="2400" b="1" i="1" dirty="0">
                            <a:latin typeface="Cambria Math" panose="02040503050406030204" pitchFamily="18" charset="0"/>
                          </a:rPr>
                          <m:t>−</m:t>
                        </m:r>
                        <m:r>
                          <a:rPr lang="en-IN" sz="2400" b="1" i="1" dirty="0">
                            <a:latin typeface="Cambria Math" panose="02040503050406030204" pitchFamily="18" charset="0"/>
                          </a:rPr>
                          <m:t>𝟐</m:t>
                        </m:r>
                        <m:r>
                          <a:rPr lang="en-IN" sz="2400" b="1" i="1" dirty="0">
                            <a:latin typeface="Cambria Math" panose="02040503050406030204" pitchFamily="18" charset="0"/>
                            <a:ea typeface="Cambria Math" panose="02040503050406030204" pitchFamily="18" charset="0"/>
                          </a:rPr>
                          <m:t>𝝅</m:t>
                        </m:r>
                        <m:r>
                          <a:rPr lang="en-IN" sz="2400" b="1" i="1" dirty="0">
                            <a:latin typeface="Cambria Math" panose="02040503050406030204" pitchFamily="18" charset="0"/>
                            <a:ea typeface="Cambria Math" panose="02040503050406030204" pitchFamily="18" charset="0"/>
                          </a:rPr>
                          <m:t>𝒊𝒌𝒕</m:t>
                        </m:r>
                      </m:sup>
                    </m:sSup>
                  </m:oMath>
                </a14:m>
                <a:r>
                  <a:rPr lang="en-US" sz="2400" dirty="0"/>
                  <a:t> </a:t>
                </a:r>
              </a:p>
              <a:p>
                <a:pPr marL="0" indent="0" algn="ctr">
                  <a:buNone/>
                </a:pPr>
                <a:r>
                  <a:rPr lang="en-US" sz="2400" dirty="0"/>
                  <a:t>= </a:t>
                </a:r>
                <a14:m>
                  <m:oMath xmlns:m="http://schemas.openxmlformats.org/officeDocument/2006/math">
                    <m:sSup>
                      <m:sSupPr>
                        <m:ctrlPr>
                          <a:rPr lang="en-IN" sz="2400" b="1" i="1" dirty="0">
                            <a:latin typeface="Cambria Math" panose="02040503050406030204" pitchFamily="18" charset="0"/>
                          </a:rPr>
                        </m:ctrlPr>
                      </m:sSupPr>
                      <m:e>
                        <m:r>
                          <a:rPr lang="en-IN" sz="2400" b="1" i="1" dirty="0">
                            <a:latin typeface="Cambria Math" panose="02040503050406030204" pitchFamily="18" charset="0"/>
                          </a:rPr>
                          <m:t>𝒆</m:t>
                        </m:r>
                      </m:e>
                      <m:sup>
                        <m:r>
                          <a:rPr lang="en-IN" sz="2400" b="1" i="1" dirty="0">
                            <a:latin typeface="Cambria Math" panose="02040503050406030204" pitchFamily="18" charset="0"/>
                          </a:rPr>
                          <m:t>−</m:t>
                        </m:r>
                        <m:r>
                          <a:rPr lang="en-IN" sz="2400" b="1" i="1" dirty="0">
                            <a:latin typeface="Cambria Math" panose="02040503050406030204" pitchFamily="18" charset="0"/>
                          </a:rPr>
                          <m:t>𝟐</m:t>
                        </m:r>
                        <m:r>
                          <a:rPr lang="en-IN" sz="2400" b="1" i="1" dirty="0">
                            <a:latin typeface="Cambria Math" panose="02040503050406030204" pitchFamily="18" charset="0"/>
                            <a:ea typeface="Cambria Math" panose="02040503050406030204" pitchFamily="18" charset="0"/>
                          </a:rPr>
                          <m:t>𝝅</m:t>
                        </m:r>
                        <m:r>
                          <a:rPr lang="en-IN" sz="2400" b="1" i="1" dirty="0">
                            <a:latin typeface="Cambria Math" panose="02040503050406030204" pitchFamily="18" charset="0"/>
                            <a:ea typeface="Cambria Math" panose="02040503050406030204" pitchFamily="18" charset="0"/>
                          </a:rPr>
                          <m:t>𝒊𝒌𝒕</m:t>
                        </m:r>
                      </m:sup>
                    </m:sSup>
                  </m:oMath>
                </a14:m>
                <a:r>
                  <a:rPr lang="en-US" sz="2400" dirty="0"/>
                  <a:t> </a:t>
                </a:r>
                <a14:m>
                  <m:oMath xmlns:m="http://schemas.openxmlformats.org/officeDocument/2006/math">
                    <m:nary>
                      <m:naryPr>
                        <m:chr m:val="∑"/>
                        <m:ctrlPr>
                          <a:rPr lang="en-US" sz="2400" b="1" i="1">
                            <a:latin typeface="Cambria Math" panose="02040503050406030204" pitchFamily="18" charset="0"/>
                          </a:rPr>
                        </m:ctrlPr>
                      </m:naryPr>
                      <m:sub>
                        <m:r>
                          <m:rPr>
                            <m:brk m:alnAt="23"/>
                          </m:rPr>
                          <a:rPr lang="en-IN" sz="2400" b="1" i="1">
                            <a:latin typeface="Cambria Math" panose="02040503050406030204" pitchFamily="18" charset="0"/>
                          </a:rPr>
                          <m:t>𝒏</m:t>
                        </m:r>
                        <m:r>
                          <a:rPr lang="en-IN" sz="2400" b="1" i="1">
                            <a:latin typeface="Cambria Math" panose="02040503050406030204" pitchFamily="18" charset="0"/>
                          </a:rPr>
                          <m:t>=−</m:t>
                        </m:r>
                        <m:r>
                          <a:rPr lang="en-IN" sz="2400" b="1" i="1">
                            <a:latin typeface="Cambria Math" panose="02040503050406030204" pitchFamily="18" charset="0"/>
                          </a:rPr>
                          <m:t>𝑵</m:t>
                        </m:r>
                      </m:sub>
                      <m:sup>
                        <m:r>
                          <a:rPr lang="en-IN" sz="2400" b="1" i="1">
                            <a:latin typeface="Cambria Math" panose="02040503050406030204" pitchFamily="18" charset="0"/>
                          </a:rPr>
                          <m:t>𝑵</m:t>
                        </m:r>
                      </m:sup>
                      <m:e>
                        <m:sSub>
                          <m:sSubPr>
                            <m:ctrlPr>
                              <a:rPr lang="pt-BR" sz="2400" b="1" i="1">
                                <a:latin typeface="Cambria Math" panose="02040503050406030204" pitchFamily="18" charset="0"/>
                              </a:rPr>
                            </m:ctrlPr>
                          </m:sSubPr>
                          <m:e>
                            <m:r>
                              <a:rPr lang="en-IN" sz="2400" b="1" i="1">
                                <a:latin typeface="Cambria Math" panose="02040503050406030204" pitchFamily="18" charset="0"/>
                              </a:rPr>
                              <m:t>𝒄</m:t>
                            </m:r>
                          </m:e>
                          <m:sub>
                            <m:r>
                              <a:rPr lang="en-IN" sz="2400" b="1" i="1" smtClean="0">
                                <a:latin typeface="Cambria Math" panose="02040503050406030204" pitchFamily="18" charset="0"/>
                              </a:rPr>
                              <m:t>𝒌</m:t>
                            </m:r>
                          </m:sub>
                        </m:sSub>
                        <m:sSup>
                          <m:sSupPr>
                            <m:ctrlPr>
                              <a:rPr lang="en-IN" sz="2400" b="1" i="1" dirty="0">
                                <a:latin typeface="Cambria Math" panose="02040503050406030204" pitchFamily="18" charset="0"/>
                              </a:rPr>
                            </m:ctrlPr>
                          </m:sSupPr>
                          <m:e>
                            <m:r>
                              <a:rPr lang="en-IN" sz="2400" b="1" i="1" dirty="0">
                                <a:latin typeface="Cambria Math" panose="02040503050406030204" pitchFamily="18" charset="0"/>
                              </a:rPr>
                              <m:t>𝒆</m:t>
                            </m:r>
                          </m:e>
                          <m:sup>
                            <m:r>
                              <a:rPr lang="en-IN" sz="2400" b="1" i="1" dirty="0">
                                <a:latin typeface="Cambria Math" panose="02040503050406030204" pitchFamily="18" charset="0"/>
                              </a:rPr>
                              <m:t>𝟐</m:t>
                            </m:r>
                            <m:r>
                              <a:rPr lang="en-IN" sz="2400" b="1" i="1" dirty="0">
                                <a:latin typeface="Cambria Math" panose="02040503050406030204" pitchFamily="18" charset="0"/>
                                <a:ea typeface="Cambria Math" panose="02040503050406030204" pitchFamily="18" charset="0"/>
                              </a:rPr>
                              <m:t>𝝅</m:t>
                            </m:r>
                            <m:r>
                              <a:rPr lang="en-IN" sz="2400" b="1" i="1" dirty="0">
                                <a:latin typeface="Cambria Math" panose="02040503050406030204" pitchFamily="18" charset="0"/>
                                <a:ea typeface="Cambria Math" panose="02040503050406030204" pitchFamily="18" charset="0"/>
                              </a:rPr>
                              <m:t>𝒊𝒌𝒕</m:t>
                            </m:r>
                          </m:sup>
                        </m:sSup>
                      </m:e>
                    </m:nary>
                  </m:oMath>
                </a14:m>
                <a:r>
                  <a:rPr lang="en-US" sz="2400" dirty="0"/>
                  <a:t>    </a:t>
                </a:r>
              </a:p>
              <a:p>
                <a:pPr marL="0" indent="0" algn="ctr">
                  <a:buNone/>
                </a:pPr>
                <a:r>
                  <a:rPr lang="en-US" sz="2400" dirty="0"/>
                  <a:t>=… + </a:t>
                </a:r>
                <a14:m>
                  <m:oMath xmlns:m="http://schemas.openxmlformats.org/officeDocument/2006/math">
                    <m:sSup>
                      <m:sSupPr>
                        <m:ctrlPr>
                          <a:rPr lang="en-IN" sz="2400" b="1" i="1" dirty="0">
                            <a:latin typeface="Cambria Math" panose="02040503050406030204" pitchFamily="18" charset="0"/>
                          </a:rPr>
                        </m:ctrlPr>
                      </m:sSupPr>
                      <m:e>
                        <m:r>
                          <a:rPr lang="en-IN" sz="2400" b="1" i="1" dirty="0">
                            <a:latin typeface="Cambria Math" panose="02040503050406030204" pitchFamily="18" charset="0"/>
                          </a:rPr>
                          <m:t>𝒆</m:t>
                        </m:r>
                      </m:e>
                      <m:sup>
                        <m:r>
                          <a:rPr lang="en-IN" sz="2400" b="1" i="1" dirty="0">
                            <a:latin typeface="Cambria Math" panose="02040503050406030204" pitchFamily="18" charset="0"/>
                          </a:rPr>
                          <m:t>−</m:t>
                        </m:r>
                        <m:r>
                          <a:rPr lang="en-IN" sz="2400" b="1" i="1" dirty="0">
                            <a:latin typeface="Cambria Math" panose="02040503050406030204" pitchFamily="18" charset="0"/>
                          </a:rPr>
                          <m:t>𝟐</m:t>
                        </m:r>
                        <m:r>
                          <a:rPr lang="en-IN" sz="2400" b="1" i="1" dirty="0">
                            <a:latin typeface="Cambria Math" panose="02040503050406030204" pitchFamily="18" charset="0"/>
                            <a:ea typeface="Cambria Math" panose="02040503050406030204" pitchFamily="18" charset="0"/>
                          </a:rPr>
                          <m:t>𝝅</m:t>
                        </m:r>
                        <m:r>
                          <a:rPr lang="en-IN" sz="2400" b="1" i="1" dirty="0">
                            <a:latin typeface="Cambria Math" panose="02040503050406030204" pitchFamily="18" charset="0"/>
                            <a:ea typeface="Cambria Math" panose="02040503050406030204" pitchFamily="18" charset="0"/>
                          </a:rPr>
                          <m:t>𝒊𝒌𝒕</m:t>
                        </m:r>
                      </m:sup>
                    </m:sSup>
                  </m:oMath>
                </a14:m>
                <a:r>
                  <a:rPr lang="pt-BR" sz="2400" b="1" dirty="0"/>
                  <a:t> </a:t>
                </a:r>
                <a14:m>
                  <m:oMath xmlns:m="http://schemas.openxmlformats.org/officeDocument/2006/math">
                    <m:sSub>
                      <m:sSubPr>
                        <m:ctrlPr>
                          <a:rPr lang="pt-BR" sz="2400" b="1" i="1">
                            <a:latin typeface="Cambria Math" panose="02040503050406030204" pitchFamily="18" charset="0"/>
                          </a:rPr>
                        </m:ctrlPr>
                      </m:sSubPr>
                      <m:e>
                        <m:r>
                          <a:rPr lang="en-IN" sz="2400" b="1" i="1">
                            <a:latin typeface="Cambria Math" panose="02040503050406030204" pitchFamily="18" charset="0"/>
                          </a:rPr>
                          <m:t>𝒄</m:t>
                        </m:r>
                      </m:e>
                      <m:sub>
                        <m:r>
                          <a:rPr lang="en-IN" sz="2400" b="1" i="1" smtClean="0">
                            <a:latin typeface="Cambria Math" panose="02040503050406030204" pitchFamily="18" charset="0"/>
                          </a:rPr>
                          <m:t>𝒌</m:t>
                        </m:r>
                      </m:sub>
                    </m:sSub>
                    <m:sSup>
                      <m:sSupPr>
                        <m:ctrlPr>
                          <a:rPr lang="en-IN" sz="2400" b="1" i="1" dirty="0">
                            <a:latin typeface="Cambria Math" panose="02040503050406030204" pitchFamily="18" charset="0"/>
                          </a:rPr>
                        </m:ctrlPr>
                      </m:sSupPr>
                      <m:e>
                        <m:r>
                          <a:rPr lang="en-IN" sz="2400" b="1" i="1" dirty="0">
                            <a:latin typeface="Cambria Math" panose="02040503050406030204" pitchFamily="18" charset="0"/>
                          </a:rPr>
                          <m:t>𝒆</m:t>
                        </m:r>
                      </m:e>
                      <m:sup>
                        <m:r>
                          <a:rPr lang="en-IN" sz="2400" b="1" i="1" dirty="0">
                            <a:latin typeface="Cambria Math" panose="02040503050406030204" pitchFamily="18" charset="0"/>
                          </a:rPr>
                          <m:t>𝟐</m:t>
                        </m:r>
                        <m:r>
                          <a:rPr lang="en-IN" sz="2400" b="1" i="1" dirty="0">
                            <a:latin typeface="Cambria Math" panose="02040503050406030204" pitchFamily="18" charset="0"/>
                            <a:ea typeface="Cambria Math" panose="02040503050406030204" pitchFamily="18" charset="0"/>
                          </a:rPr>
                          <m:t>𝝅</m:t>
                        </m:r>
                        <m:r>
                          <a:rPr lang="en-IN" sz="2400" b="1" i="1" dirty="0">
                            <a:latin typeface="Cambria Math" panose="02040503050406030204" pitchFamily="18" charset="0"/>
                            <a:ea typeface="Cambria Math" panose="02040503050406030204" pitchFamily="18" charset="0"/>
                          </a:rPr>
                          <m:t>𝒊𝒌𝒕</m:t>
                        </m:r>
                      </m:sup>
                    </m:sSup>
                  </m:oMath>
                </a14:m>
                <a:r>
                  <a:rPr lang="en-US" sz="2400" dirty="0"/>
                  <a:t> + …  </a:t>
                </a:r>
              </a:p>
              <a:p>
                <a:pPr marL="0" indent="0" algn="ctr">
                  <a:buNone/>
                </a:pPr>
                <a:r>
                  <a:rPr lang="en-US" sz="2400" dirty="0"/>
                  <a:t>= …+ </a:t>
                </a:r>
                <a14:m>
                  <m:oMath xmlns:m="http://schemas.openxmlformats.org/officeDocument/2006/math">
                    <m:sSub>
                      <m:sSubPr>
                        <m:ctrlPr>
                          <a:rPr lang="pt-BR" sz="2400" b="1" i="1">
                            <a:latin typeface="Cambria Math" panose="02040503050406030204" pitchFamily="18" charset="0"/>
                          </a:rPr>
                        </m:ctrlPr>
                      </m:sSubPr>
                      <m:e>
                        <m:r>
                          <a:rPr lang="en-IN" sz="2400" b="1" i="1">
                            <a:latin typeface="Cambria Math" panose="02040503050406030204" pitchFamily="18" charset="0"/>
                          </a:rPr>
                          <m:t>𝒄</m:t>
                        </m:r>
                      </m:e>
                      <m:sub>
                        <m:r>
                          <a:rPr lang="en-IN" sz="2400" b="1" i="1">
                            <a:latin typeface="Cambria Math" panose="02040503050406030204" pitchFamily="18" charset="0"/>
                          </a:rPr>
                          <m:t>𝒌</m:t>
                        </m:r>
                      </m:sub>
                    </m:sSub>
                  </m:oMath>
                </a14:m>
                <a:r>
                  <a:rPr lang="en-US" sz="2400" dirty="0"/>
                  <a:t> +…</a:t>
                </a:r>
              </a:p>
              <a:p>
                <a:r>
                  <a:rPr lang="en-US" sz="2400" dirty="0"/>
                  <a:t>Solving further(by integrating function from 0 to 1), we get:</a:t>
                </a:r>
              </a:p>
              <a:p>
                <a:pPr marL="0" indent="0" algn="ctr">
                  <a:buNone/>
                </a:pPr>
                <a14:m>
                  <m:oMath xmlns:m="http://schemas.openxmlformats.org/officeDocument/2006/math">
                    <m:sSub>
                      <m:sSubPr>
                        <m:ctrlPr>
                          <a:rPr lang="pt-BR" sz="2400" b="1" i="1">
                            <a:latin typeface="Cambria Math" panose="02040503050406030204" pitchFamily="18" charset="0"/>
                          </a:rPr>
                        </m:ctrlPr>
                      </m:sSubPr>
                      <m:e>
                        <m:r>
                          <a:rPr lang="en-IN" sz="2400" b="1" i="1">
                            <a:latin typeface="Cambria Math" panose="02040503050406030204" pitchFamily="18" charset="0"/>
                          </a:rPr>
                          <m:t>𝒄</m:t>
                        </m:r>
                      </m:e>
                      <m:sub>
                        <m:r>
                          <a:rPr lang="en-IN" sz="2400" b="1" i="1">
                            <a:latin typeface="Cambria Math" panose="02040503050406030204" pitchFamily="18" charset="0"/>
                          </a:rPr>
                          <m:t>𝒌</m:t>
                        </m:r>
                      </m:sub>
                    </m:sSub>
                  </m:oMath>
                </a14:m>
                <a:r>
                  <a:rPr lang="en-US" sz="2400" dirty="0"/>
                  <a:t> = </a:t>
                </a:r>
                <a14:m>
                  <m:oMath xmlns:m="http://schemas.openxmlformats.org/officeDocument/2006/math">
                    <m:nary>
                      <m:naryPr>
                        <m:ctrlPr>
                          <a:rPr lang="en-US" sz="2400" i="1" smtClean="0">
                            <a:latin typeface="Cambria Math" panose="02040503050406030204" pitchFamily="18" charset="0"/>
                          </a:rPr>
                        </m:ctrlPr>
                      </m:naryPr>
                      <m:sub>
                        <m:r>
                          <m:rPr>
                            <m:brk m:alnAt="23"/>
                          </m:rPr>
                          <a:rPr lang="en-IN" sz="2400" b="0" i="1" smtClean="0">
                            <a:latin typeface="Cambria Math" panose="02040503050406030204" pitchFamily="18" charset="0"/>
                          </a:rPr>
                          <m:t>0</m:t>
                        </m:r>
                      </m:sub>
                      <m:sup>
                        <m:r>
                          <a:rPr lang="en-IN" sz="2400" b="0" i="1" smtClean="0">
                            <a:latin typeface="Cambria Math" panose="02040503050406030204" pitchFamily="18" charset="0"/>
                          </a:rPr>
                          <m:t>1</m:t>
                        </m:r>
                      </m:sup>
                      <m:e>
                        <m:sSup>
                          <m:sSupPr>
                            <m:ctrlPr>
                              <a:rPr lang="en-IN" sz="2400" b="1" i="1" dirty="0">
                                <a:latin typeface="Cambria Math" panose="02040503050406030204" pitchFamily="18" charset="0"/>
                              </a:rPr>
                            </m:ctrlPr>
                          </m:sSupPr>
                          <m:e>
                            <m:r>
                              <a:rPr lang="en-IN" sz="2400" b="1" i="1" dirty="0">
                                <a:latin typeface="Cambria Math" panose="02040503050406030204" pitchFamily="18" charset="0"/>
                              </a:rPr>
                              <m:t>𝒆</m:t>
                            </m:r>
                          </m:e>
                          <m:sup>
                            <m:r>
                              <a:rPr lang="en-IN" sz="2400" b="1" i="1" dirty="0">
                                <a:latin typeface="Cambria Math" panose="02040503050406030204" pitchFamily="18" charset="0"/>
                              </a:rPr>
                              <m:t>−</m:t>
                            </m:r>
                            <m:r>
                              <a:rPr lang="en-IN" sz="2400" b="1" i="1" dirty="0">
                                <a:latin typeface="Cambria Math" panose="02040503050406030204" pitchFamily="18" charset="0"/>
                              </a:rPr>
                              <m:t>𝟐</m:t>
                            </m:r>
                            <m:r>
                              <a:rPr lang="en-IN" sz="2400" b="1" i="1" dirty="0">
                                <a:latin typeface="Cambria Math" panose="02040503050406030204" pitchFamily="18" charset="0"/>
                                <a:ea typeface="Cambria Math" panose="02040503050406030204" pitchFamily="18" charset="0"/>
                              </a:rPr>
                              <m:t>𝝅</m:t>
                            </m:r>
                            <m:r>
                              <a:rPr lang="en-IN" sz="2400" b="1" i="1" dirty="0">
                                <a:latin typeface="Cambria Math" panose="02040503050406030204" pitchFamily="18" charset="0"/>
                                <a:ea typeface="Cambria Math" panose="02040503050406030204" pitchFamily="18" charset="0"/>
                              </a:rPr>
                              <m:t>𝒊𝒌𝒕</m:t>
                            </m:r>
                          </m:sup>
                        </m:sSup>
                      </m:e>
                    </m:nary>
                    <m:r>
                      <m:rPr>
                        <m:sty m:val="p"/>
                      </m:rPr>
                      <a:rPr lang="en-IN" sz="2400" b="0" i="0" smtClean="0">
                        <a:latin typeface="Cambria Math" panose="02040503050406030204" pitchFamily="18" charset="0"/>
                      </a:rPr>
                      <m:t>f</m:t>
                    </m:r>
                    <m:d>
                      <m:dPr>
                        <m:ctrlPr>
                          <a:rPr lang="en-IN" sz="2400" b="0" i="1" smtClean="0">
                            <a:latin typeface="Cambria Math" panose="02040503050406030204" pitchFamily="18" charset="0"/>
                          </a:rPr>
                        </m:ctrlPr>
                      </m:dPr>
                      <m:e>
                        <m:r>
                          <m:rPr>
                            <m:sty m:val="p"/>
                          </m:rPr>
                          <a:rPr lang="en-IN" sz="2400" b="0" i="0" smtClean="0">
                            <a:latin typeface="Cambria Math" panose="02040503050406030204" pitchFamily="18" charset="0"/>
                          </a:rPr>
                          <m:t>t</m:t>
                        </m:r>
                      </m:e>
                    </m:d>
                    <m:r>
                      <m:rPr>
                        <m:sty m:val="p"/>
                      </m:rPr>
                      <a:rPr lang="en-IN" sz="2400" b="0" i="0" smtClean="0">
                        <a:latin typeface="Cambria Math" panose="02040503050406030204" pitchFamily="18" charset="0"/>
                      </a:rPr>
                      <m:t>dt</m:t>
                    </m:r>
                  </m:oMath>
                </a14:m>
                <a:br>
                  <a:rPr lang="en-US" dirty="0"/>
                </a:br>
                <a:endParaRPr lang="en-IN" dirty="0"/>
              </a:p>
            </p:txBody>
          </p:sp>
        </mc:Choice>
        <mc:Fallback xmlns="">
          <p:sp>
            <p:nvSpPr>
              <p:cNvPr id="6" name="Title 1">
                <a:extLst>
                  <a:ext uri="{FF2B5EF4-FFF2-40B4-BE49-F238E27FC236}">
                    <a16:creationId xmlns:a16="http://schemas.microsoft.com/office/drawing/2014/main" id="{A8390DC8-BBF2-4808-95BA-1D8EF6593C94}"/>
                  </a:ext>
                </a:extLst>
              </p:cNvPr>
              <p:cNvSpPr>
                <a:spLocks noGrp="1" noRot="1" noChangeAspect="1" noMove="1" noResize="1" noEditPoints="1" noAdjustHandles="1" noChangeArrowheads="1" noChangeShapeType="1" noTextEdit="1"/>
              </p:cNvSpPr>
              <p:nvPr>
                <p:ph idx="1"/>
              </p:nvPr>
            </p:nvSpPr>
            <p:spPr>
              <a:xfrm>
                <a:off x="1450975" y="2016125"/>
                <a:ext cx="9604375" cy="4108450"/>
              </a:xfrm>
              <a:blipFill>
                <a:blip r:embed="rId2"/>
                <a:stretch>
                  <a:fillRect l="-698" t="-1039"/>
                </a:stretch>
              </a:blipFill>
            </p:spPr>
            <p:txBody>
              <a:bodyPr/>
              <a:lstStyle/>
              <a:p>
                <a:r>
                  <a:rPr lang="en-IN">
                    <a:noFill/>
                  </a:rPr>
                  <a:t> </a:t>
                </a:r>
              </a:p>
            </p:txBody>
          </p:sp>
        </mc:Fallback>
      </mc:AlternateContent>
    </p:spTree>
    <p:extLst>
      <p:ext uri="{BB962C8B-B14F-4D97-AF65-F5344CB8AC3E}">
        <p14:creationId xmlns:p14="http://schemas.microsoft.com/office/powerpoint/2010/main" val="375195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52A0AC-8827-45BD-B5DE-BB32AA61BEDC}"/>
                  </a:ext>
                </a:extLst>
              </p:cNvPr>
              <p:cNvSpPr>
                <a:spLocks noGrp="1"/>
              </p:cNvSpPr>
              <p:nvPr>
                <p:ph idx="1"/>
              </p:nvPr>
            </p:nvSpPr>
            <p:spPr>
              <a:xfrm>
                <a:off x="1451579" y="2015732"/>
                <a:ext cx="9603275" cy="4108843"/>
              </a:xfrm>
            </p:spPr>
            <p:txBody>
              <a:bodyPr>
                <a:normAutofit fontScale="47500" lnSpcReduction="20000"/>
              </a:bodyPr>
              <a:lstStyle/>
              <a:p>
                <a:r>
                  <a:rPr lang="en-IN" sz="4000" dirty="0"/>
                  <a:t>This is the formula for kth coefficient.</a:t>
                </a:r>
              </a:p>
              <a:p>
                <a:r>
                  <a:rPr lang="en-IN" sz="4000" dirty="0"/>
                  <a:t>Till now, we have shown that </a:t>
                </a:r>
                <a:r>
                  <a:rPr lang="en-IN" sz="4000" b="1" i="1" dirty="0"/>
                  <a:t>if</a:t>
                </a:r>
                <a:r>
                  <a:rPr lang="en-IN" sz="4000" dirty="0"/>
                  <a:t> we can write a periodic function f(t) with period 1 as a sum : f(t) = </a:t>
                </a:r>
                <a14:m>
                  <m:oMath xmlns:m="http://schemas.openxmlformats.org/officeDocument/2006/math">
                    <m:nary>
                      <m:naryPr>
                        <m:chr m:val="∑"/>
                        <m:ctrlPr>
                          <a:rPr lang="en-US" sz="4000" b="1" i="1">
                            <a:latin typeface="Cambria Math" panose="02040503050406030204" pitchFamily="18" charset="0"/>
                          </a:rPr>
                        </m:ctrlPr>
                      </m:naryPr>
                      <m:sub>
                        <m:r>
                          <m:rPr>
                            <m:brk m:alnAt="23"/>
                          </m:rPr>
                          <a:rPr lang="en-IN" sz="4000" b="1" i="1">
                            <a:latin typeface="Cambria Math" panose="02040503050406030204" pitchFamily="18" charset="0"/>
                          </a:rPr>
                          <m:t>𝒏</m:t>
                        </m:r>
                        <m:r>
                          <a:rPr lang="en-IN" sz="4000" b="1" i="1">
                            <a:latin typeface="Cambria Math" panose="02040503050406030204" pitchFamily="18" charset="0"/>
                          </a:rPr>
                          <m:t>=−</m:t>
                        </m:r>
                        <m:r>
                          <a:rPr lang="en-IN" sz="4000" b="1" i="1">
                            <a:latin typeface="Cambria Math" panose="02040503050406030204" pitchFamily="18" charset="0"/>
                          </a:rPr>
                          <m:t>𝑵</m:t>
                        </m:r>
                      </m:sub>
                      <m:sup>
                        <m:r>
                          <a:rPr lang="en-IN" sz="4000" b="1" i="1">
                            <a:latin typeface="Cambria Math" panose="02040503050406030204" pitchFamily="18" charset="0"/>
                          </a:rPr>
                          <m:t>𝑵</m:t>
                        </m:r>
                      </m:sup>
                      <m:e>
                        <m:sSub>
                          <m:sSubPr>
                            <m:ctrlPr>
                              <a:rPr lang="pt-BR" sz="4000" b="1" i="1">
                                <a:latin typeface="Cambria Math" panose="02040503050406030204" pitchFamily="18" charset="0"/>
                              </a:rPr>
                            </m:ctrlPr>
                          </m:sSubPr>
                          <m:e>
                            <m:r>
                              <a:rPr lang="en-IN" sz="4000" b="1" i="1">
                                <a:latin typeface="Cambria Math" panose="02040503050406030204" pitchFamily="18" charset="0"/>
                              </a:rPr>
                              <m:t>𝒄</m:t>
                            </m:r>
                          </m:e>
                          <m:sub>
                            <m:r>
                              <a:rPr lang="en-IN" sz="4000" b="1" i="1">
                                <a:latin typeface="Cambria Math" panose="02040503050406030204" pitchFamily="18" charset="0"/>
                              </a:rPr>
                              <m:t>𝒏</m:t>
                            </m:r>
                          </m:sub>
                        </m:sSub>
                        <m:sSup>
                          <m:sSupPr>
                            <m:ctrlPr>
                              <a:rPr lang="en-IN" sz="4000" b="1" i="1" dirty="0">
                                <a:latin typeface="Cambria Math" panose="02040503050406030204" pitchFamily="18" charset="0"/>
                              </a:rPr>
                            </m:ctrlPr>
                          </m:sSupPr>
                          <m:e>
                            <m:r>
                              <a:rPr lang="en-IN" sz="4000" b="1" i="1" dirty="0">
                                <a:latin typeface="Cambria Math" panose="02040503050406030204" pitchFamily="18" charset="0"/>
                              </a:rPr>
                              <m:t>𝒆</m:t>
                            </m:r>
                          </m:e>
                          <m:sup>
                            <m:r>
                              <a:rPr lang="en-IN" sz="4000" b="1" i="1" dirty="0">
                                <a:latin typeface="Cambria Math" panose="02040503050406030204" pitchFamily="18" charset="0"/>
                              </a:rPr>
                              <m:t>𝟐</m:t>
                            </m:r>
                            <m:r>
                              <a:rPr lang="en-IN" sz="4000" b="1" i="1" dirty="0">
                                <a:latin typeface="Cambria Math" panose="02040503050406030204" pitchFamily="18" charset="0"/>
                                <a:ea typeface="Cambria Math" panose="02040503050406030204" pitchFamily="18" charset="0"/>
                              </a:rPr>
                              <m:t>𝝅</m:t>
                            </m:r>
                            <m:r>
                              <a:rPr lang="en-IN" sz="4000" b="1" i="1" dirty="0">
                                <a:latin typeface="Cambria Math" panose="02040503050406030204" pitchFamily="18" charset="0"/>
                                <a:ea typeface="Cambria Math" panose="02040503050406030204" pitchFamily="18" charset="0"/>
                              </a:rPr>
                              <m:t>𝒊𝒏𝒕</m:t>
                            </m:r>
                          </m:sup>
                        </m:sSup>
                      </m:e>
                    </m:nary>
                  </m:oMath>
                </a14:m>
                <a:r>
                  <a:rPr lang="en-IN" sz="4000" dirty="0"/>
                  <a:t> then its coefficients can be given by : </a:t>
                </a:r>
                <a14:m>
                  <m:oMath xmlns:m="http://schemas.openxmlformats.org/officeDocument/2006/math">
                    <m:sSub>
                      <m:sSubPr>
                        <m:ctrlPr>
                          <a:rPr lang="pt-BR" sz="4000" b="1" i="1">
                            <a:latin typeface="Cambria Math" panose="02040503050406030204" pitchFamily="18" charset="0"/>
                          </a:rPr>
                        </m:ctrlPr>
                      </m:sSubPr>
                      <m:e>
                        <m:r>
                          <a:rPr lang="en-IN" sz="4000" b="1" i="1">
                            <a:latin typeface="Cambria Math" panose="02040503050406030204" pitchFamily="18" charset="0"/>
                          </a:rPr>
                          <m:t>𝒄</m:t>
                        </m:r>
                      </m:e>
                      <m:sub>
                        <m:r>
                          <a:rPr lang="en-IN" sz="4000" b="1" i="1" smtClean="0">
                            <a:latin typeface="Cambria Math" panose="02040503050406030204" pitchFamily="18" charset="0"/>
                          </a:rPr>
                          <m:t>𝒏</m:t>
                        </m:r>
                      </m:sub>
                    </m:sSub>
                  </m:oMath>
                </a14:m>
                <a:r>
                  <a:rPr lang="en-US" sz="4000" dirty="0"/>
                  <a:t> = </a:t>
                </a:r>
                <a14:m>
                  <m:oMath xmlns:m="http://schemas.openxmlformats.org/officeDocument/2006/math">
                    <m:nary>
                      <m:naryPr>
                        <m:ctrlPr>
                          <a:rPr lang="en-US" sz="4000" i="1">
                            <a:latin typeface="Cambria Math" panose="02040503050406030204" pitchFamily="18" charset="0"/>
                          </a:rPr>
                        </m:ctrlPr>
                      </m:naryPr>
                      <m:sub>
                        <m:r>
                          <m:rPr>
                            <m:brk m:alnAt="23"/>
                          </m:rPr>
                          <a:rPr lang="en-IN" sz="4000" i="0">
                            <a:latin typeface="Cambria Math" panose="02040503050406030204" pitchFamily="18" charset="0"/>
                          </a:rPr>
                          <m:t>0</m:t>
                        </m:r>
                      </m:sub>
                      <m:sup>
                        <m:r>
                          <a:rPr lang="en-IN" sz="4000" i="0">
                            <a:latin typeface="Cambria Math" panose="02040503050406030204" pitchFamily="18" charset="0"/>
                          </a:rPr>
                          <m:t>1</m:t>
                        </m:r>
                      </m:sup>
                      <m:e>
                        <m:sSup>
                          <m:sSupPr>
                            <m:ctrlPr>
                              <a:rPr lang="en-IN" sz="4000" b="1" i="1" dirty="0">
                                <a:latin typeface="Cambria Math" panose="02040503050406030204" pitchFamily="18" charset="0"/>
                              </a:rPr>
                            </m:ctrlPr>
                          </m:sSupPr>
                          <m:e>
                            <m:r>
                              <a:rPr lang="en-IN" sz="4000" b="1" i="0" dirty="0">
                                <a:latin typeface="Cambria Math" panose="02040503050406030204" pitchFamily="18" charset="0"/>
                              </a:rPr>
                              <m:t>𝐞</m:t>
                            </m:r>
                          </m:e>
                          <m:sup>
                            <m:r>
                              <a:rPr lang="en-IN" sz="4000" b="1" i="0" dirty="0">
                                <a:latin typeface="Cambria Math" panose="02040503050406030204" pitchFamily="18" charset="0"/>
                              </a:rPr>
                              <m:t>−</m:t>
                            </m:r>
                            <m:r>
                              <a:rPr lang="en-IN" sz="4000" b="1" i="0" dirty="0">
                                <a:latin typeface="Cambria Math" panose="02040503050406030204" pitchFamily="18" charset="0"/>
                              </a:rPr>
                              <m:t>𝟐</m:t>
                            </m:r>
                            <m:r>
                              <a:rPr lang="en-IN" sz="4000" b="1" i="0" dirty="0">
                                <a:latin typeface="Cambria Math" panose="02040503050406030204" pitchFamily="18" charset="0"/>
                                <a:ea typeface="Cambria Math" panose="02040503050406030204" pitchFamily="18" charset="0"/>
                              </a:rPr>
                              <m:t>𝛑</m:t>
                            </m:r>
                            <m:r>
                              <a:rPr lang="en-IN" sz="4000" b="1" i="0" dirty="0">
                                <a:latin typeface="Cambria Math" panose="02040503050406030204" pitchFamily="18" charset="0"/>
                                <a:ea typeface="Cambria Math" panose="02040503050406030204" pitchFamily="18" charset="0"/>
                              </a:rPr>
                              <m:t>𝐢𝐧𝐭</m:t>
                            </m:r>
                          </m:sup>
                        </m:sSup>
                      </m:e>
                    </m:nary>
                    <m:r>
                      <m:rPr>
                        <m:sty m:val="p"/>
                      </m:rPr>
                      <a:rPr lang="en-IN" sz="4000" i="0">
                        <a:latin typeface="Cambria Math" panose="02040503050406030204" pitchFamily="18" charset="0"/>
                      </a:rPr>
                      <m:t>f</m:t>
                    </m:r>
                    <m:d>
                      <m:dPr>
                        <m:ctrlPr>
                          <a:rPr lang="en-IN" sz="4000" i="1">
                            <a:latin typeface="Cambria Math" panose="02040503050406030204" pitchFamily="18" charset="0"/>
                          </a:rPr>
                        </m:ctrlPr>
                      </m:dPr>
                      <m:e>
                        <m:r>
                          <m:rPr>
                            <m:sty m:val="p"/>
                          </m:rPr>
                          <a:rPr lang="en-IN" sz="4000" i="0">
                            <a:latin typeface="Cambria Math" panose="02040503050406030204" pitchFamily="18" charset="0"/>
                          </a:rPr>
                          <m:t>t</m:t>
                        </m:r>
                      </m:e>
                    </m:d>
                    <m:r>
                      <m:rPr>
                        <m:sty m:val="p"/>
                      </m:rPr>
                      <a:rPr lang="en-IN" sz="4000" i="0">
                        <a:latin typeface="Cambria Math" panose="02040503050406030204" pitchFamily="18" charset="0"/>
                      </a:rPr>
                      <m:t>dt</m:t>
                    </m:r>
                  </m:oMath>
                </a14:m>
                <a:endParaRPr lang="en-IN" sz="4000" dirty="0"/>
              </a:p>
              <a:p>
                <a:r>
                  <a:rPr lang="en-US" sz="4000" dirty="0"/>
                  <a:t>We have </a:t>
                </a:r>
                <a:r>
                  <a:rPr lang="en-US" sz="4000" i="1" dirty="0"/>
                  <a:t>not </a:t>
                </a:r>
                <a:r>
                  <a:rPr lang="en-US" sz="4000" dirty="0"/>
                  <a:t>shown that every periodic function </a:t>
                </a:r>
                <a:r>
                  <a:rPr lang="en-US" sz="4000" i="1" dirty="0"/>
                  <a:t>can </a:t>
                </a:r>
                <a:r>
                  <a:rPr lang="en-US" sz="4000" dirty="0"/>
                  <a:t>be expressed this way.</a:t>
                </a:r>
              </a:p>
              <a:p>
                <a:r>
                  <a:rPr lang="en-US" sz="4000" dirty="0"/>
                  <a:t>The </a:t>
                </a:r>
                <a14:m>
                  <m:oMath xmlns:m="http://schemas.openxmlformats.org/officeDocument/2006/math">
                    <m:sSub>
                      <m:sSubPr>
                        <m:ctrlPr>
                          <a:rPr lang="pt-BR" sz="4000" b="1" i="1">
                            <a:latin typeface="Cambria Math" panose="02040503050406030204" pitchFamily="18" charset="0"/>
                          </a:rPr>
                        </m:ctrlPr>
                      </m:sSubPr>
                      <m:e>
                        <m:r>
                          <a:rPr lang="en-IN" sz="4000" b="1" i="1">
                            <a:latin typeface="Cambria Math" panose="02040503050406030204" pitchFamily="18" charset="0"/>
                          </a:rPr>
                          <m:t>𝒄</m:t>
                        </m:r>
                      </m:e>
                      <m:sub>
                        <m:r>
                          <a:rPr lang="en-IN" sz="4000" b="1" i="1">
                            <a:latin typeface="Cambria Math" panose="02040503050406030204" pitchFamily="18" charset="0"/>
                          </a:rPr>
                          <m:t>𝒏</m:t>
                        </m:r>
                      </m:sub>
                    </m:sSub>
                  </m:oMath>
                </a14:m>
                <a:r>
                  <a:rPr lang="en-US" sz="4000" i="1" dirty="0"/>
                  <a:t> </a:t>
                </a:r>
                <a:r>
                  <a:rPr lang="en-US" sz="4000" dirty="0"/>
                  <a:t>are called the </a:t>
                </a:r>
                <a:r>
                  <a:rPr lang="en-US" sz="4000" i="1" dirty="0"/>
                  <a:t>Fourier coefficients </a:t>
                </a:r>
                <a:r>
                  <a:rPr lang="en-US" sz="4000" dirty="0"/>
                  <a:t>of </a:t>
                </a:r>
                <a:r>
                  <a:rPr lang="en-US" sz="4000" i="1" dirty="0"/>
                  <a:t>f</a:t>
                </a:r>
                <a:r>
                  <a:rPr lang="en-US" sz="4000" dirty="0"/>
                  <a:t>(</a:t>
                </a:r>
                <a:r>
                  <a:rPr lang="en-US" sz="4000" i="1" dirty="0"/>
                  <a:t>t</a:t>
                </a:r>
                <a:r>
                  <a:rPr lang="en-US" sz="4000" dirty="0"/>
                  <a:t>), because it was Fourier who introduced these ideas into mathematics and science (but working with the sine and cosine form of the expression).</a:t>
                </a:r>
              </a:p>
              <a:p>
                <a:r>
                  <a:rPr lang="en-IN" sz="4000" dirty="0"/>
                  <a:t>The sum : </a:t>
                </a:r>
                <a14:m>
                  <m:oMath xmlns:m="http://schemas.openxmlformats.org/officeDocument/2006/math">
                    <m:nary>
                      <m:naryPr>
                        <m:chr m:val="∑"/>
                        <m:ctrlPr>
                          <a:rPr lang="en-US" sz="4000" b="1" i="1">
                            <a:latin typeface="Cambria Math" panose="02040503050406030204" pitchFamily="18" charset="0"/>
                          </a:rPr>
                        </m:ctrlPr>
                      </m:naryPr>
                      <m:sub>
                        <m:r>
                          <m:rPr>
                            <m:brk m:alnAt="23"/>
                          </m:rPr>
                          <a:rPr lang="en-IN" sz="4000" b="1" i="1">
                            <a:latin typeface="Cambria Math" panose="02040503050406030204" pitchFamily="18" charset="0"/>
                          </a:rPr>
                          <m:t>𝒏</m:t>
                        </m:r>
                        <m:r>
                          <a:rPr lang="en-IN" sz="4000" b="1" i="1">
                            <a:latin typeface="Cambria Math" panose="02040503050406030204" pitchFamily="18" charset="0"/>
                          </a:rPr>
                          <m:t>=−</m:t>
                        </m:r>
                        <m:r>
                          <a:rPr lang="en-IN" sz="4000" b="1" i="1">
                            <a:latin typeface="Cambria Math" panose="02040503050406030204" pitchFamily="18" charset="0"/>
                          </a:rPr>
                          <m:t>𝑵</m:t>
                        </m:r>
                      </m:sub>
                      <m:sup>
                        <m:r>
                          <a:rPr lang="en-IN" sz="4000" b="1" i="1">
                            <a:latin typeface="Cambria Math" panose="02040503050406030204" pitchFamily="18" charset="0"/>
                          </a:rPr>
                          <m:t>𝑵</m:t>
                        </m:r>
                      </m:sup>
                      <m:e>
                        <m:sSub>
                          <m:sSubPr>
                            <m:ctrlPr>
                              <a:rPr lang="pt-BR" sz="4000" b="1" i="1">
                                <a:latin typeface="Cambria Math" panose="02040503050406030204" pitchFamily="18" charset="0"/>
                              </a:rPr>
                            </m:ctrlPr>
                          </m:sSubPr>
                          <m:e>
                            <m:r>
                              <a:rPr lang="en-IN" sz="4000" b="1" i="1">
                                <a:latin typeface="Cambria Math" panose="02040503050406030204" pitchFamily="18" charset="0"/>
                              </a:rPr>
                              <m:t>𝒄</m:t>
                            </m:r>
                          </m:e>
                          <m:sub>
                            <m:r>
                              <a:rPr lang="en-IN" sz="4000" b="1" i="1">
                                <a:latin typeface="Cambria Math" panose="02040503050406030204" pitchFamily="18" charset="0"/>
                              </a:rPr>
                              <m:t>𝒏</m:t>
                            </m:r>
                          </m:sub>
                        </m:sSub>
                        <m:sSup>
                          <m:sSupPr>
                            <m:ctrlPr>
                              <a:rPr lang="en-IN" sz="4000" b="1" i="1" dirty="0">
                                <a:latin typeface="Cambria Math" panose="02040503050406030204" pitchFamily="18" charset="0"/>
                              </a:rPr>
                            </m:ctrlPr>
                          </m:sSupPr>
                          <m:e>
                            <m:r>
                              <a:rPr lang="en-IN" sz="4000" b="1" i="1" dirty="0">
                                <a:latin typeface="Cambria Math" panose="02040503050406030204" pitchFamily="18" charset="0"/>
                              </a:rPr>
                              <m:t>𝒆</m:t>
                            </m:r>
                          </m:e>
                          <m:sup>
                            <m:r>
                              <a:rPr lang="en-IN" sz="4000" b="1" i="1" dirty="0">
                                <a:latin typeface="Cambria Math" panose="02040503050406030204" pitchFamily="18" charset="0"/>
                              </a:rPr>
                              <m:t>𝟐</m:t>
                            </m:r>
                            <m:r>
                              <a:rPr lang="en-IN" sz="4000" b="1" i="1" dirty="0">
                                <a:latin typeface="Cambria Math" panose="02040503050406030204" pitchFamily="18" charset="0"/>
                                <a:ea typeface="Cambria Math" panose="02040503050406030204" pitchFamily="18" charset="0"/>
                              </a:rPr>
                              <m:t>𝝅</m:t>
                            </m:r>
                            <m:r>
                              <a:rPr lang="en-IN" sz="4000" b="1" i="1" dirty="0">
                                <a:latin typeface="Cambria Math" panose="02040503050406030204" pitchFamily="18" charset="0"/>
                                <a:ea typeface="Cambria Math" panose="02040503050406030204" pitchFamily="18" charset="0"/>
                              </a:rPr>
                              <m:t>𝒊𝒏𝒕</m:t>
                            </m:r>
                          </m:sup>
                        </m:sSup>
                      </m:e>
                    </m:nary>
                  </m:oMath>
                </a14:m>
                <a:r>
                  <a:rPr lang="en-IN" sz="4000" dirty="0"/>
                  <a:t> is called (finite) Fourier series.</a:t>
                </a:r>
                <a:br>
                  <a:rPr lang="en-IN" sz="2400" dirty="0"/>
                </a:br>
                <a:br>
                  <a:rPr lang="en-US" sz="2400" dirty="0"/>
                </a:br>
                <a:br>
                  <a:rPr lang="en-US" dirty="0"/>
                </a:br>
                <a:br>
                  <a:rPr lang="en-US" dirty="0"/>
                </a:br>
                <a:endParaRPr lang="en-IN" dirty="0"/>
              </a:p>
            </p:txBody>
          </p:sp>
        </mc:Choice>
        <mc:Fallback xmlns="">
          <p:sp>
            <p:nvSpPr>
              <p:cNvPr id="3" name="Content Placeholder 2">
                <a:extLst>
                  <a:ext uri="{FF2B5EF4-FFF2-40B4-BE49-F238E27FC236}">
                    <a16:creationId xmlns:a16="http://schemas.microsoft.com/office/drawing/2014/main" id="{E352A0AC-8827-45BD-B5DE-BB32AA61BEDC}"/>
                  </a:ext>
                </a:extLst>
              </p:cNvPr>
              <p:cNvSpPr>
                <a:spLocks noGrp="1" noRot="1" noChangeAspect="1" noMove="1" noResize="1" noEditPoints="1" noAdjustHandles="1" noChangeArrowheads="1" noChangeShapeType="1" noTextEdit="1"/>
              </p:cNvSpPr>
              <p:nvPr>
                <p:ph idx="1"/>
              </p:nvPr>
            </p:nvSpPr>
            <p:spPr>
              <a:xfrm>
                <a:off x="1451579" y="2015732"/>
                <a:ext cx="9603275" cy="4108843"/>
              </a:xfrm>
              <a:blipFill>
                <a:blip r:embed="rId2"/>
                <a:stretch>
                  <a:fillRect l="-444" t="-890"/>
                </a:stretch>
              </a:blipFill>
            </p:spPr>
            <p:txBody>
              <a:bodyPr/>
              <a:lstStyle/>
              <a:p>
                <a:r>
                  <a:rPr lang="en-IN">
                    <a:noFill/>
                  </a:rPr>
                  <a:t> </a:t>
                </a:r>
              </a:p>
            </p:txBody>
          </p:sp>
        </mc:Fallback>
      </mc:AlternateContent>
    </p:spTree>
    <p:extLst>
      <p:ext uri="{BB962C8B-B14F-4D97-AF65-F5344CB8AC3E}">
        <p14:creationId xmlns:p14="http://schemas.microsoft.com/office/powerpoint/2010/main" val="402834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0300-AAF8-4869-BA17-B636A006E14B}"/>
              </a:ext>
            </a:extLst>
          </p:cNvPr>
          <p:cNvSpPr>
            <a:spLocks noGrp="1"/>
          </p:cNvSpPr>
          <p:nvPr>
            <p:ph type="title"/>
          </p:nvPr>
        </p:nvSpPr>
        <p:spPr/>
        <p:txBody>
          <a:bodyPr/>
          <a:lstStyle/>
          <a:p>
            <a:r>
              <a:rPr lang="en-IN" dirty="0"/>
              <a:t>(3.4)CODE TO GET FOURIER COEFFICIENTS (UPTO nth harmonic) of a simple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48D877-67C4-4D81-AFD4-5EF3C0833729}"/>
                  </a:ext>
                </a:extLst>
              </p:cNvPr>
              <p:cNvSpPr>
                <a:spLocks noGrp="1"/>
              </p:cNvSpPr>
              <p:nvPr>
                <p:ph idx="1"/>
              </p:nvPr>
            </p:nvSpPr>
            <p:spPr/>
            <p:txBody>
              <a:bodyPr>
                <a:normAutofit/>
              </a:bodyPr>
              <a:lstStyle/>
              <a:p>
                <a:r>
                  <a:rPr lang="en-IN" dirty="0"/>
                  <a:t>Code is as given in the next page.</a:t>
                </a:r>
              </a:p>
              <a:p>
                <a:r>
                  <a:rPr lang="en-IN" dirty="0"/>
                  <a:t>Formula used:</a:t>
                </a:r>
              </a:p>
              <a:p>
                <a:pPr marL="0" indent="0" algn="ctr">
                  <a:buNone/>
                </a:pPr>
                <a14:m>
                  <m:oMath xmlns:m="http://schemas.openxmlformats.org/officeDocument/2006/math">
                    <m:sSub>
                      <m:sSubPr>
                        <m:ctrlPr>
                          <a:rPr lang="pt-BR" i="1">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𝑛</m:t>
                        </m:r>
                      </m:sub>
                    </m:sSub>
                  </m:oMath>
                </a14:m>
                <a:r>
                  <a:rPr lang="en-US" dirty="0"/>
                  <a:t> = 2/T.</a:t>
                </a:r>
                <a14:m>
                  <m:oMath xmlns:m="http://schemas.openxmlformats.org/officeDocument/2006/math">
                    <m:nary>
                      <m:naryPr>
                        <m:ctrlPr>
                          <a:rPr lang="en-US" i="1">
                            <a:latin typeface="Cambria Math" panose="02040503050406030204" pitchFamily="18" charset="0"/>
                          </a:rPr>
                        </m:ctrlPr>
                      </m:naryPr>
                      <m:sub>
                        <m:r>
                          <m:rPr>
                            <m:brk m:alnAt="23"/>
                          </m:rPr>
                          <a:rPr lang="en-IN" b="0" i="1">
                            <a:latin typeface="Cambria Math" panose="02040503050406030204" pitchFamily="18" charset="0"/>
                          </a:rPr>
                          <m:t>0</m:t>
                        </m:r>
                      </m:sub>
                      <m:sup>
                        <m:r>
                          <a:rPr lang="en-IN" b="0" i="1" smtClean="0">
                            <a:latin typeface="Cambria Math" panose="02040503050406030204" pitchFamily="18" charset="0"/>
                          </a:rPr>
                          <m:t>𝑇</m:t>
                        </m:r>
                      </m:sup>
                      <m:e>
                        <m:r>
                          <m:rPr>
                            <m:sty m:val="p"/>
                          </m:rPr>
                          <a:rPr lang="en-IN" b="0" i="0" smtClean="0">
                            <a:latin typeface="Cambria Math" panose="02040503050406030204" pitchFamily="18" charset="0"/>
                          </a:rPr>
                          <m:t>cos</m:t>
                        </m:r>
                        <m:r>
                          <a:rPr lang="en-IN" b="0" i="0" smtClean="0">
                            <a:latin typeface="Cambria Math" panose="02040503050406030204" pitchFamily="18" charset="0"/>
                          </a:rPr>
                          <m:t>⁡</m:t>
                        </m:r>
                        <m:r>
                          <a:rPr lang="en-IN" b="0" i="1" smtClean="0">
                            <a:latin typeface="Cambria Math" panose="02040503050406030204" pitchFamily="18" charset="0"/>
                          </a:rPr>
                          <m:t>(</m:t>
                        </m:r>
                      </m:e>
                    </m:nary>
                    <m:r>
                      <a:rPr lang="en-IN" b="0" i="0" dirty="0" smtClean="0">
                        <a:latin typeface="Cambria Math" panose="02040503050406030204" pitchFamily="18" charset="0"/>
                        <a:ea typeface="Cambria Math" panose="02040503050406030204" pitchFamily="18" charset="0"/>
                      </a:rPr>
                      <m:t>2</m:t>
                    </m:r>
                    <m:r>
                      <a:rPr lang="en-IN" b="0" i="1" dirty="0">
                        <a:latin typeface="Cambria Math" panose="02040503050406030204" pitchFamily="18" charset="0"/>
                        <a:ea typeface="Cambria Math" panose="02040503050406030204" pitchFamily="18" charset="0"/>
                      </a:rPr>
                      <m:t>𝜋</m:t>
                    </m:r>
                    <m:r>
                      <m:rPr>
                        <m:sty m:val="p"/>
                      </m:rPr>
                      <a:rPr lang="en-IN" b="0" i="0" dirty="0" smtClean="0">
                        <a:latin typeface="Cambria Math" panose="02040503050406030204" pitchFamily="18" charset="0"/>
                        <a:ea typeface="Cambria Math" panose="02040503050406030204" pitchFamily="18" charset="0"/>
                      </a:rPr>
                      <m:t>nt</m:t>
                    </m:r>
                    <m:r>
                      <a:rPr lang="en-IN" b="0" i="0" dirty="0" smtClean="0">
                        <a:latin typeface="Cambria Math" panose="02040503050406030204" pitchFamily="18" charset="0"/>
                        <a:ea typeface="Cambria Math" panose="02040503050406030204" pitchFamily="18" charset="0"/>
                      </a:rPr>
                      <m:t>/</m:t>
                    </m:r>
                    <m:r>
                      <m:rPr>
                        <m:sty m:val="p"/>
                      </m:rPr>
                      <a:rPr lang="en-IN" b="0" i="0" dirty="0" smtClean="0">
                        <a:latin typeface="Cambria Math" panose="02040503050406030204" pitchFamily="18" charset="0"/>
                        <a:ea typeface="Cambria Math" panose="02040503050406030204" pitchFamily="18" charset="0"/>
                      </a:rPr>
                      <m:t>T</m:t>
                    </m:r>
                    <m:r>
                      <a:rPr lang="en-IN" b="0" i="0" dirty="0" smtClean="0">
                        <a:latin typeface="Cambria Math" panose="02040503050406030204" pitchFamily="18" charset="0"/>
                        <a:ea typeface="Cambria Math" panose="02040503050406030204" pitchFamily="18" charset="0"/>
                      </a:rPr>
                      <m:t>)</m:t>
                    </m:r>
                    <m:r>
                      <m:rPr>
                        <m:sty m:val="p"/>
                      </m:rPr>
                      <a:rPr lang="en-IN" b="0" i="0" dirty="0" smtClean="0">
                        <a:latin typeface="Cambria Math" panose="02040503050406030204" pitchFamily="18" charset="0"/>
                        <a:ea typeface="Cambria Math" panose="02040503050406030204" pitchFamily="18" charset="0"/>
                      </a:rPr>
                      <m:t>x</m:t>
                    </m:r>
                    <m:d>
                      <m:dPr>
                        <m:ctrlPr>
                          <a:rPr lang="en-IN" i="1">
                            <a:latin typeface="Cambria Math" panose="02040503050406030204" pitchFamily="18" charset="0"/>
                          </a:rPr>
                        </m:ctrlPr>
                      </m:dPr>
                      <m:e>
                        <m:r>
                          <a:rPr lang="en-IN" b="0" i="1">
                            <a:latin typeface="Cambria Math" panose="02040503050406030204" pitchFamily="18" charset="0"/>
                          </a:rPr>
                          <m:t>𝑡</m:t>
                        </m:r>
                      </m:e>
                    </m:d>
                    <m:r>
                      <a:rPr lang="en-IN" b="0" i="1">
                        <a:latin typeface="Cambria Math" panose="02040503050406030204" pitchFamily="18" charset="0"/>
                      </a:rPr>
                      <m:t>𝑑𝑡</m:t>
                    </m:r>
                  </m:oMath>
                </a14:m>
                <a:endParaRPr lang="en-IN" dirty="0">
                  <a:latin typeface="Cambria Math" panose="02040503050406030204" pitchFamily="18" charset="0"/>
                </a:endParaRPr>
              </a:p>
              <a:p>
                <a:pPr marL="0" indent="0" algn="ctr">
                  <a:buNone/>
                </a:pPr>
                <a14:m>
                  <m:oMath xmlns:m="http://schemas.openxmlformats.org/officeDocument/2006/math">
                    <m:sSub>
                      <m:sSubPr>
                        <m:ctrlPr>
                          <a:rPr lang="pt-BR" i="1">
                            <a:latin typeface="Cambria Math" panose="02040503050406030204" pitchFamily="18" charset="0"/>
                          </a:rPr>
                        </m:ctrlPr>
                      </m:sSubPr>
                      <m:e>
                        <m:r>
                          <a:rPr lang="en-IN" b="0" i="1" smtClean="0">
                            <a:latin typeface="Cambria Math" panose="02040503050406030204" pitchFamily="18" charset="0"/>
                          </a:rPr>
                          <m:t>𝑏</m:t>
                        </m:r>
                      </m:e>
                      <m:sub>
                        <m:r>
                          <a:rPr lang="en-IN" b="0" i="1">
                            <a:latin typeface="Cambria Math" panose="02040503050406030204" pitchFamily="18" charset="0"/>
                          </a:rPr>
                          <m:t>𝑛</m:t>
                        </m:r>
                      </m:sub>
                    </m:sSub>
                  </m:oMath>
                </a14:m>
                <a:r>
                  <a:rPr lang="en-US" dirty="0"/>
                  <a:t> = 2/T.</a:t>
                </a:r>
                <a14:m>
                  <m:oMath xmlns:m="http://schemas.openxmlformats.org/officeDocument/2006/math">
                    <m:nary>
                      <m:naryPr>
                        <m:ctrlPr>
                          <a:rPr lang="en-US" i="1">
                            <a:latin typeface="Cambria Math" panose="02040503050406030204" pitchFamily="18" charset="0"/>
                          </a:rPr>
                        </m:ctrlPr>
                      </m:naryPr>
                      <m:sub>
                        <m:r>
                          <m:rPr>
                            <m:brk m:alnAt="23"/>
                          </m:rPr>
                          <a:rPr lang="en-IN" b="0" i="1">
                            <a:latin typeface="Cambria Math" panose="02040503050406030204" pitchFamily="18" charset="0"/>
                          </a:rPr>
                          <m:t>0</m:t>
                        </m:r>
                      </m:sub>
                      <m:sup>
                        <m:r>
                          <a:rPr lang="en-IN" b="0" i="1">
                            <a:latin typeface="Cambria Math" panose="02040503050406030204" pitchFamily="18" charset="0"/>
                          </a:rPr>
                          <m:t>𝑇</m:t>
                        </m:r>
                      </m:sup>
                      <m:e>
                        <m:r>
                          <m:rPr>
                            <m:sty m:val="p"/>
                          </m:rPr>
                          <a:rPr lang="en-IN" b="0" i="0" smtClean="0">
                            <a:latin typeface="Cambria Math" panose="02040503050406030204" pitchFamily="18" charset="0"/>
                          </a:rPr>
                          <m:t>sin</m:t>
                        </m:r>
                        <m:r>
                          <a:rPr lang="en-IN" b="0">
                            <a:latin typeface="Cambria Math" panose="02040503050406030204" pitchFamily="18" charset="0"/>
                          </a:rPr>
                          <m:t>⁡</m:t>
                        </m:r>
                        <m:r>
                          <a:rPr lang="en-IN" b="0" i="1">
                            <a:latin typeface="Cambria Math" panose="02040503050406030204" pitchFamily="18" charset="0"/>
                          </a:rPr>
                          <m:t>(</m:t>
                        </m:r>
                      </m:e>
                    </m:nary>
                    <m:r>
                      <a:rPr lang="en-IN" b="0" i="1" dirty="0">
                        <a:latin typeface="Cambria Math" panose="02040503050406030204" pitchFamily="18" charset="0"/>
                        <a:ea typeface="Cambria Math" panose="02040503050406030204" pitchFamily="18" charset="0"/>
                      </a:rPr>
                      <m:t>2</m:t>
                    </m:r>
                    <m:r>
                      <a:rPr lang="en-IN" b="0" i="1" dirty="0">
                        <a:latin typeface="Cambria Math" panose="02040503050406030204" pitchFamily="18" charset="0"/>
                        <a:ea typeface="Cambria Math" panose="02040503050406030204" pitchFamily="18" charset="0"/>
                      </a:rPr>
                      <m:t>𝜋</m:t>
                    </m:r>
                    <m:r>
                      <a:rPr lang="en-IN" b="0" i="1" dirty="0">
                        <a:latin typeface="Cambria Math" panose="02040503050406030204" pitchFamily="18" charset="0"/>
                        <a:ea typeface="Cambria Math" panose="02040503050406030204" pitchFamily="18" charset="0"/>
                      </a:rPr>
                      <m:t>𝑛𝑡</m:t>
                    </m:r>
                    <m:r>
                      <a:rPr lang="en-IN" b="0" dirty="0">
                        <a:latin typeface="Cambria Math" panose="02040503050406030204" pitchFamily="18" charset="0"/>
                        <a:ea typeface="Cambria Math" panose="02040503050406030204" pitchFamily="18" charset="0"/>
                      </a:rPr>
                      <m:t>/</m:t>
                    </m:r>
                    <m:r>
                      <a:rPr lang="en-IN" b="0" i="1" dirty="0">
                        <a:latin typeface="Cambria Math" panose="02040503050406030204" pitchFamily="18" charset="0"/>
                        <a:ea typeface="Cambria Math" panose="02040503050406030204" pitchFamily="18" charset="0"/>
                      </a:rPr>
                      <m:t>𝑇</m:t>
                    </m:r>
                    <m:r>
                      <a:rPr lang="en-IN" b="0" dirty="0">
                        <a:latin typeface="Cambria Math" panose="02040503050406030204" pitchFamily="18" charset="0"/>
                        <a:ea typeface="Cambria Math" panose="02040503050406030204" pitchFamily="18" charset="0"/>
                      </a:rPr>
                      <m:t>)</m:t>
                    </m:r>
                    <m:r>
                      <a:rPr lang="en-IN" b="0" i="1" dirty="0">
                        <a:latin typeface="Cambria Math" panose="02040503050406030204" pitchFamily="18" charset="0"/>
                        <a:ea typeface="Cambria Math" panose="02040503050406030204" pitchFamily="18" charset="0"/>
                      </a:rPr>
                      <m:t>𝑥</m:t>
                    </m:r>
                    <m:d>
                      <m:dPr>
                        <m:ctrlPr>
                          <a:rPr lang="en-IN" i="1">
                            <a:latin typeface="Cambria Math" panose="02040503050406030204" pitchFamily="18" charset="0"/>
                          </a:rPr>
                        </m:ctrlPr>
                      </m:dPr>
                      <m:e>
                        <m:r>
                          <a:rPr lang="en-IN" b="0" i="1">
                            <a:latin typeface="Cambria Math" panose="02040503050406030204" pitchFamily="18" charset="0"/>
                          </a:rPr>
                          <m:t>𝑡</m:t>
                        </m:r>
                      </m:e>
                    </m:d>
                    <m:r>
                      <a:rPr lang="en-IN" b="0" i="1">
                        <a:latin typeface="Cambria Math" panose="02040503050406030204" pitchFamily="18" charset="0"/>
                      </a:rPr>
                      <m:t>𝑑𝑡</m:t>
                    </m:r>
                  </m:oMath>
                </a14:m>
                <a:endParaRPr lang="en-US" dirty="0"/>
              </a:p>
              <a:p>
                <a:pPr marL="0" indent="0" algn="ctr">
                  <a:buNone/>
                </a:pPr>
                <a:r>
                  <a:rPr lang="en-US" dirty="0">
                    <a:ea typeface="Cambria Math" panose="02040503050406030204" pitchFamily="18" charset="0"/>
                  </a:rPr>
                  <a:t>X(t) = </a:t>
                </a:r>
                <a14:m>
                  <m:oMath xmlns:m="http://schemas.openxmlformats.org/officeDocument/2006/math">
                    <m:nary>
                      <m:naryPr>
                        <m:chr m:val="∑"/>
                        <m:ctrlPr>
                          <a:rPr lang="en-US" i="1" smtClean="0">
                            <a:latin typeface="Cambria Math" panose="02040503050406030204" pitchFamily="18" charset="0"/>
                            <a:ea typeface="Cambria Math" panose="02040503050406030204" pitchFamily="18" charset="0"/>
                          </a:rPr>
                        </m:ctrlPr>
                      </m:naryPr>
                      <m:sub>
                        <m:r>
                          <m:rPr>
                            <m:brk m:alnAt="23"/>
                          </m:rPr>
                          <a:rPr lang="en-IN" b="0" i="1">
                            <a:latin typeface="Cambria Math" panose="02040503050406030204" pitchFamily="18" charset="0"/>
                            <a:ea typeface="Cambria Math" panose="02040503050406030204" pitchFamily="18" charset="0"/>
                          </a:rPr>
                          <m:t>𝑛</m:t>
                        </m:r>
                        <m:r>
                          <a:rPr lang="en-IN" b="0" i="1">
                            <a:latin typeface="Cambria Math" panose="02040503050406030204" pitchFamily="18" charset="0"/>
                            <a:ea typeface="Cambria Math" panose="02040503050406030204" pitchFamily="18" charset="0"/>
                          </a:rPr>
                          <m:t>=1</m:t>
                        </m:r>
                      </m:sub>
                      <m:sup>
                        <m:r>
                          <a:rPr lang="en-IN" b="0" i="1">
                            <a:latin typeface="Cambria Math" panose="02040503050406030204" pitchFamily="18" charset="0"/>
                            <a:ea typeface="Cambria Math" panose="02040503050406030204" pitchFamily="18" charset="0"/>
                          </a:rPr>
                          <m:t>∞</m:t>
                        </m:r>
                        <m:r>
                          <m:rPr>
                            <m:nor/>
                          </m:rPr>
                          <a:rPr lang="en-US" dirty="0"/>
                          <m:t> </m:t>
                        </m:r>
                      </m:sup>
                      <m:e>
                        <m:sSub>
                          <m:sSubPr>
                            <m:ctrlPr>
                              <a:rPr lang="pt-BR" i="1">
                                <a:latin typeface="Cambria Math" panose="02040503050406030204" pitchFamily="18" charset="0"/>
                                <a:ea typeface="Cambria Math" panose="02040503050406030204" pitchFamily="18" charset="0"/>
                              </a:rPr>
                            </m:ctrlPr>
                          </m:sSubPr>
                          <m:e>
                            <m:r>
                              <a:rPr lang="en-IN" b="0" i="1">
                                <a:latin typeface="Cambria Math" panose="02040503050406030204" pitchFamily="18" charset="0"/>
                                <a:ea typeface="Cambria Math" panose="02040503050406030204" pitchFamily="18" charset="0"/>
                              </a:rPr>
                              <m:t>𝑎</m:t>
                            </m:r>
                          </m:e>
                          <m:sub>
                            <m:r>
                              <a:rPr lang="en-IN" b="0" i="1">
                                <a:latin typeface="Cambria Math" panose="02040503050406030204" pitchFamily="18" charset="0"/>
                                <a:ea typeface="Cambria Math" panose="02040503050406030204" pitchFamily="18" charset="0"/>
                              </a:rPr>
                              <m:t>𝑛</m:t>
                            </m:r>
                          </m:sub>
                        </m:sSub>
                        <m:r>
                          <m:rPr>
                            <m:nor/>
                          </m:rPr>
                          <a:rPr lang="en-IN">
                            <a:latin typeface="Cambria Math" panose="02040503050406030204" pitchFamily="18" charset="0"/>
                            <a:ea typeface="Cambria Math" panose="02040503050406030204" pitchFamily="18" charset="0"/>
                          </a:rPr>
                          <m:t>cos</m:t>
                        </m:r>
                        <m:r>
                          <m:rPr>
                            <m:nor/>
                          </m:rPr>
                          <a:rPr lang="en-IN" dirty="0">
                            <a:latin typeface="Cambria Math" panose="02040503050406030204" pitchFamily="18" charset="0"/>
                            <a:ea typeface="Cambria Math" panose="02040503050406030204" pitchFamily="18" charset="0"/>
                          </a:rPr>
                          <m:t>(2</m:t>
                        </m:r>
                        <m:r>
                          <m:rPr>
                            <m:nor/>
                          </m:rPr>
                          <a:rPr lang="el-GR" i="1" dirty="0">
                            <a:latin typeface="Cambria Math" panose="02040503050406030204" pitchFamily="18" charset="0"/>
                            <a:ea typeface="Cambria Math" panose="02040503050406030204" pitchFamily="18" charset="0"/>
                          </a:rPr>
                          <m:t>π</m:t>
                        </m:r>
                        <m:r>
                          <m:rPr>
                            <m:nor/>
                          </m:rPr>
                          <a:rPr lang="en-IN" i="1" dirty="0">
                            <a:latin typeface="Cambria Math" panose="02040503050406030204" pitchFamily="18" charset="0"/>
                            <a:ea typeface="Cambria Math" panose="02040503050406030204" pitchFamily="18" charset="0"/>
                          </a:rPr>
                          <m:t>nt</m:t>
                        </m:r>
                        <m:r>
                          <m:rPr>
                            <m:nor/>
                          </m:rPr>
                          <a:rPr lang="en-IN" i="0" dirty="0" smtClean="0">
                            <a:latin typeface="Cambria Math" panose="02040503050406030204" pitchFamily="18" charset="0"/>
                            <a:ea typeface="Cambria Math" panose="02040503050406030204" pitchFamily="18" charset="0"/>
                          </a:rPr>
                          <m:t>/</m:t>
                        </m:r>
                        <m:r>
                          <m:rPr>
                            <m:nor/>
                          </m:rPr>
                          <a:rPr lang="en-IN" i="0" dirty="0" smtClean="0">
                            <a:latin typeface="Cambria Math" panose="02040503050406030204" pitchFamily="18" charset="0"/>
                            <a:ea typeface="Cambria Math" panose="02040503050406030204" pitchFamily="18" charset="0"/>
                          </a:rPr>
                          <m:t>T</m:t>
                        </m:r>
                        <m:r>
                          <m:rPr>
                            <m:nor/>
                          </m:rPr>
                          <a:rPr lang="el-GR" dirty="0">
                            <a:latin typeface="Cambria Math" panose="02040503050406030204" pitchFamily="18" charset="0"/>
                            <a:ea typeface="Cambria Math" panose="02040503050406030204" pitchFamily="18" charset="0"/>
                          </a:rPr>
                          <m:t>)</m:t>
                        </m:r>
                        <m:r>
                          <m:rPr>
                            <m:nor/>
                          </m:rPr>
                          <a:rPr lang="en-IN" dirty="0">
                            <a:latin typeface="Cambria Math" panose="02040503050406030204" pitchFamily="18" charset="0"/>
                            <a:ea typeface="Cambria Math" panose="02040503050406030204" pitchFamily="18" charset="0"/>
                          </a:rPr>
                          <m:t> +</m:t>
                        </m:r>
                        <m:sSub>
                          <m:sSubPr>
                            <m:ctrlPr>
                              <a:rPr lang="pt-BR" i="1">
                                <a:latin typeface="Cambria Math" panose="02040503050406030204" pitchFamily="18" charset="0"/>
                                <a:ea typeface="Cambria Math" panose="02040503050406030204" pitchFamily="18" charset="0"/>
                              </a:rPr>
                            </m:ctrlPr>
                          </m:sSubPr>
                          <m:e>
                            <m:r>
                              <a:rPr lang="en-IN" b="0" i="1">
                                <a:latin typeface="Cambria Math" panose="02040503050406030204" pitchFamily="18" charset="0"/>
                                <a:ea typeface="Cambria Math" panose="02040503050406030204" pitchFamily="18" charset="0"/>
                              </a:rPr>
                              <m:t>𝑏</m:t>
                            </m:r>
                          </m:e>
                          <m:sub>
                            <m:r>
                              <a:rPr lang="en-IN" b="0" i="1">
                                <a:latin typeface="Cambria Math" panose="02040503050406030204" pitchFamily="18" charset="0"/>
                                <a:ea typeface="Cambria Math" panose="02040503050406030204" pitchFamily="18" charset="0"/>
                              </a:rPr>
                              <m:t>𝑛</m:t>
                            </m:r>
                          </m:sub>
                        </m:sSub>
                        <m:r>
                          <m:rPr>
                            <m:nor/>
                          </m:rPr>
                          <a:rPr lang="en-IN">
                            <a:latin typeface="Cambria Math" panose="02040503050406030204" pitchFamily="18" charset="0"/>
                            <a:ea typeface="Cambria Math" panose="02040503050406030204" pitchFamily="18" charset="0"/>
                          </a:rPr>
                          <m:t>sin</m:t>
                        </m:r>
                        <m:r>
                          <m:rPr>
                            <m:nor/>
                          </m:rPr>
                          <a:rPr lang="en-IN">
                            <a:latin typeface="Cambria Math" panose="02040503050406030204" pitchFamily="18" charset="0"/>
                            <a:ea typeface="Cambria Math" panose="02040503050406030204" pitchFamily="18" charset="0"/>
                          </a:rPr>
                          <m:t>(2</m:t>
                        </m:r>
                        <m:r>
                          <m:rPr>
                            <m:nor/>
                          </m:rPr>
                          <a:rPr lang="el-GR" i="1">
                            <a:latin typeface="Cambria Math" panose="02040503050406030204" pitchFamily="18" charset="0"/>
                            <a:ea typeface="Cambria Math" panose="02040503050406030204" pitchFamily="18" charset="0"/>
                          </a:rPr>
                          <m:t>π</m:t>
                        </m:r>
                        <m:r>
                          <m:rPr>
                            <m:nor/>
                          </m:rPr>
                          <a:rPr lang="en-IN" i="1">
                            <a:latin typeface="Cambria Math" panose="02040503050406030204" pitchFamily="18" charset="0"/>
                            <a:ea typeface="Cambria Math" panose="02040503050406030204" pitchFamily="18" charset="0"/>
                          </a:rPr>
                          <m:t>nt</m:t>
                        </m:r>
                        <m:r>
                          <m:rPr>
                            <m:nor/>
                          </m:rPr>
                          <a:rPr lang="en-IN" i="0" smtClean="0">
                            <a:latin typeface="Cambria Math" panose="02040503050406030204" pitchFamily="18" charset="0"/>
                            <a:ea typeface="Cambria Math" panose="02040503050406030204" pitchFamily="18" charset="0"/>
                          </a:rPr>
                          <m:t>/</m:t>
                        </m:r>
                        <m:r>
                          <m:rPr>
                            <m:nor/>
                          </m:rPr>
                          <a:rPr lang="en-IN" i="0" smtClean="0">
                            <a:latin typeface="Cambria Math" panose="02040503050406030204" pitchFamily="18" charset="0"/>
                            <a:ea typeface="Cambria Math" panose="02040503050406030204" pitchFamily="18" charset="0"/>
                          </a:rPr>
                          <m:t>T</m:t>
                        </m:r>
                        <m:r>
                          <m:rPr>
                            <m:nor/>
                          </m:rPr>
                          <a:rPr lang="en-IN">
                            <a:latin typeface="Cambria Math" panose="02040503050406030204" pitchFamily="18" charset="0"/>
                            <a:ea typeface="Cambria Math" panose="02040503050406030204" pitchFamily="18" charset="0"/>
                          </a:rPr>
                          <m:t>)  </m:t>
                        </m:r>
                      </m:e>
                    </m:nary>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IN" b="0" i="1">
                                <a:latin typeface="Cambria Math" panose="02040503050406030204" pitchFamily="18" charset="0"/>
                              </a:rPr>
                              <m:t>𝑎</m:t>
                            </m:r>
                          </m:e>
                          <m:sub>
                            <m:r>
                              <a:rPr lang="en-IN" b="0" i="1">
                                <a:latin typeface="Cambria Math" panose="02040503050406030204" pitchFamily="18" charset="0"/>
                              </a:rPr>
                              <m:t>0</m:t>
                            </m:r>
                          </m:sub>
                        </m:sSub>
                      </m:num>
                      <m:den>
                        <m:r>
                          <a:rPr lang="en-IN" b="0" i="1">
                            <a:latin typeface="Cambria Math" panose="02040503050406030204" pitchFamily="18" charset="0"/>
                          </a:rPr>
                          <m:t>2</m:t>
                        </m:r>
                      </m:den>
                    </m:f>
                  </m:oMath>
                </a14:m>
                <a:br>
                  <a:rPr lang="en-US" dirty="0"/>
                </a:br>
                <a:endParaRPr lang="en-IN" dirty="0"/>
              </a:p>
              <a:p>
                <a:endParaRPr lang="en-IN" dirty="0"/>
              </a:p>
              <a:p>
                <a:endParaRPr lang="en-IN" dirty="0"/>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0648D877-67C4-4D81-AFD4-5EF3C0833729}"/>
                  </a:ext>
                </a:extLst>
              </p:cNvPr>
              <p:cNvSpPr>
                <a:spLocks noGrp="1" noRot="1" noChangeAspect="1" noMove="1" noResize="1" noEditPoints="1" noAdjustHandles="1" noChangeArrowheads="1" noChangeShapeType="1" noTextEdit="1"/>
              </p:cNvSpPr>
              <p:nvPr>
                <p:ph idx="1"/>
              </p:nvPr>
            </p:nvSpPr>
            <p:spPr>
              <a:blipFill>
                <a:blip r:embed="rId2"/>
                <a:stretch>
                  <a:fillRect l="-571" t="-177" b="-1060"/>
                </a:stretch>
              </a:blipFill>
            </p:spPr>
            <p:txBody>
              <a:bodyPr/>
              <a:lstStyle/>
              <a:p>
                <a:r>
                  <a:rPr lang="en-IN">
                    <a:noFill/>
                  </a:rPr>
                  <a:t> </a:t>
                </a:r>
              </a:p>
            </p:txBody>
          </p:sp>
        </mc:Fallback>
      </mc:AlternateContent>
    </p:spTree>
    <p:extLst>
      <p:ext uri="{BB962C8B-B14F-4D97-AF65-F5344CB8AC3E}">
        <p14:creationId xmlns:p14="http://schemas.microsoft.com/office/powerpoint/2010/main" val="33304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74B5C3-FE23-45CD-9FFB-F87A1E721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43100"/>
            <a:ext cx="11430000" cy="3857626"/>
          </a:xfrm>
          <a:prstGeom prst="rect">
            <a:avLst/>
          </a:prstGeom>
        </p:spPr>
      </p:pic>
    </p:spTree>
    <p:extLst>
      <p:ext uri="{BB962C8B-B14F-4D97-AF65-F5344CB8AC3E}">
        <p14:creationId xmlns:p14="http://schemas.microsoft.com/office/powerpoint/2010/main" val="2210475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7F8793-DD52-475E-8A23-AC25E2031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49" y="1971675"/>
            <a:ext cx="10760075" cy="3638550"/>
          </a:xfrm>
          <a:prstGeom prst="rect">
            <a:avLst/>
          </a:prstGeom>
        </p:spPr>
      </p:pic>
    </p:spTree>
    <p:extLst>
      <p:ext uri="{BB962C8B-B14F-4D97-AF65-F5344CB8AC3E}">
        <p14:creationId xmlns:p14="http://schemas.microsoft.com/office/powerpoint/2010/main" val="136827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BB3FAD-905B-434F-9A8D-6F042A377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14525"/>
            <a:ext cx="10572750" cy="4133850"/>
          </a:xfrm>
          <a:prstGeom prst="rect">
            <a:avLst/>
          </a:prstGeom>
        </p:spPr>
      </p:pic>
    </p:spTree>
    <p:extLst>
      <p:ext uri="{BB962C8B-B14F-4D97-AF65-F5344CB8AC3E}">
        <p14:creationId xmlns:p14="http://schemas.microsoft.com/office/powerpoint/2010/main" val="2631682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F9D49-BEEC-4163-A54C-4E01A76D7FFE}"/>
              </a:ext>
            </a:extLst>
          </p:cNvPr>
          <p:cNvSpPr>
            <a:spLocks noGrp="1"/>
          </p:cNvSpPr>
          <p:nvPr>
            <p:ph idx="1"/>
          </p:nvPr>
        </p:nvSpPr>
        <p:spPr>
          <a:xfrm>
            <a:off x="1461104" y="1825232"/>
            <a:ext cx="9603275" cy="3450613"/>
          </a:xfrm>
        </p:spPr>
        <p:txBody>
          <a:bodyPr/>
          <a:lstStyle/>
          <a:p>
            <a:r>
              <a:rPr lang="en-IN" dirty="0"/>
              <a:t>Fourier Transform can be done to a 2D image by simply taking one row at a time and thus making 1-D FT each time for every row.</a:t>
            </a:r>
          </a:p>
        </p:txBody>
      </p:sp>
      <p:pic>
        <p:nvPicPr>
          <p:cNvPr id="1026" name="Picture 2" descr="Image result for 1D fft formula">
            <a:extLst>
              <a:ext uri="{FF2B5EF4-FFF2-40B4-BE49-F238E27FC236}">
                <a16:creationId xmlns:a16="http://schemas.microsoft.com/office/drawing/2014/main" id="{9F93EE5B-2A0D-4E80-897A-9E39345E0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91" y="2695574"/>
            <a:ext cx="94869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8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EDB6-690F-4718-8B50-5C954C1C20C1}"/>
              </a:ext>
            </a:extLst>
          </p:cNvPr>
          <p:cNvSpPr>
            <a:spLocks noGrp="1"/>
          </p:cNvSpPr>
          <p:nvPr>
            <p:ph type="title"/>
          </p:nvPr>
        </p:nvSpPr>
        <p:spPr/>
        <p:txBody>
          <a:bodyPr/>
          <a:lstStyle/>
          <a:p>
            <a:r>
              <a:rPr lang="en-IN" dirty="0"/>
              <a:t>LOSELESS IMAGE COMPRESSION</a:t>
            </a:r>
          </a:p>
        </p:txBody>
      </p:sp>
      <p:sp>
        <p:nvSpPr>
          <p:cNvPr id="3" name="Content Placeholder 2">
            <a:extLst>
              <a:ext uri="{FF2B5EF4-FFF2-40B4-BE49-F238E27FC236}">
                <a16:creationId xmlns:a16="http://schemas.microsoft.com/office/drawing/2014/main" id="{105FB84D-1CED-40F2-BE06-6CC9228984AC}"/>
              </a:ext>
            </a:extLst>
          </p:cNvPr>
          <p:cNvSpPr>
            <a:spLocks noGrp="1"/>
          </p:cNvSpPr>
          <p:nvPr>
            <p:ph idx="1"/>
          </p:nvPr>
        </p:nvSpPr>
        <p:spPr/>
        <p:txBody>
          <a:bodyPr/>
          <a:lstStyle/>
          <a:p>
            <a:r>
              <a:rPr lang="en-US" dirty="0"/>
              <a:t>Lossless compression minimizes distortion as much as possible, preserving image clarity. It does this by building an index of all the pixels and grouping same-colored pixels together.  Some examples:</a:t>
            </a:r>
          </a:p>
          <a:p>
            <a:pPr marL="457200" indent="-457200">
              <a:buFont typeface="+mj-lt"/>
              <a:buAutoNum type="arabicPeriod"/>
            </a:pPr>
            <a:r>
              <a:rPr lang="en-US" dirty="0"/>
              <a:t>PNG</a:t>
            </a:r>
          </a:p>
          <a:p>
            <a:pPr marL="457200" indent="-457200">
              <a:buFont typeface="+mj-lt"/>
              <a:buAutoNum type="arabicPeriod"/>
            </a:pPr>
            <a:r>
              <a:rPr lang="en-US" dirty="0"/>
              <a:t>TIFF</a:t>
            </a:r>
          </a:p>
          <a:p>
            <a:pPr marL="457200" indent="-457200">
              <a:buFont typeface="+mj-lt"/>
              <a:buAutoNum type="arabicPeriod"/>
            </a:pPr>
            <a:r>
              <a:rPr lang="en-US" dirty="0" err="1"/>
              <a:t>WebP</a:t>
            </a:r>
            <a:endParaRPr lang="en-US" dirty="0"/>
          </a:p>
          <a:p>
            <a:pPr marL="457200" indent="-457200">
              <a:buFont typeface="+mj-lt"/>
              <a:buAutoNum type="arabicPeriod"/>
            </a:pPr>
            <a:r>
              <a:rPr lang="en-US" dirty="0"/>
              <a:t>BPG, </a:t>
            </a:r>
            <a:r>
              <a:rPr lang="en-US" dirty="0" err="1"/>
              <a:t>etc</a:t>
            </a:r>
            <a:endParaRPr lang="en-US" dirty="0"/>
          </a:p>
        </p:txBody>
      </p:sp>
    </p:spTree>
    <p:extLst>
      <p:ext uri="{BB962C8B-B14F-4D97-AF65-F5344CB8AC3E}">
        <p14:creationId xmlns:p14="http://schemas.microsoft.com/office/powerpoint/2010/main" val="1035762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9B4ED-63BA-47AB-9EBF-ABDB86DC06C4}"/>
              </a:ext>
            </a:extLst>
          </p:cNvPr>
          <p:cNvSpPr>
            <a:spLocks noGrp="1"/>
          </p:cNvSpPr>
          <p:nvPr>
            <p:ph idx="1"/>
          </p:nvPr>
        </p:nvSpPr>
        <p:spPr/>
        <p:txBody>
          <a:bodyPr/>
          <a:lstStyle/>
          <a:p>
            <a:r>
              <a:rPr lang="en-IN" dirty="0"/>
              <a:t>Then perform it for each column(in the altered matrix as obtained above):</a:t>
            </a:r>
          </a:p>
        </p:txBody>
      </p:sp>
      <p:pic>
        <p:nvPicPr>
          <p:cNvPr id="2050" name="Picture 2" descr="https://3.bp.blogspot.com/-WDiW7yCUvmU/VjCqyqi87rI/AAAAAAAABhc/4ao0_aSaSq8/s1600/FFT_col_explain.png">
            <a:extLst>
              <a:ext uri="{FF2B5EF4-FFF2-40B4-BE49-F238E27FC236}">
                <a16:creationId xmlns:a16="http://schemas.microsoft.com/office/drawing/2014/main" id="{98D29E28-402F-43D9-8B4B-528EE8590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2495550"/>
            <a:ext cx="9382125" cy="356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8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D108-85F8-4A60-BDC7-AEDA1DDCC0D8}"/>
              </a:ext>
            </a:extLst>
          </p:cNvPr>
          <p:cNvSpPr>
            <a:spLocks noGrp="1"/>
          </p:cNvSpPr>
          <p:nvPr>
            <p:ph type="title"/>
          </p:nvPr>
        </p:nvSpPr>
        <p:spPr/>
        <p:txBody>
          <a:bodyPr/>
          <a:lstStyle/>
          <a:p>
            <a:r>
              <a:rPr lang="en-IN" i="1" dirty="0"/>
              <a:t>FFT</a:t>
            </a:r>
            <a:r>
              <a:rPr lang="en-IN" dirty="0"/>
              <a:t>- A computationally more efficient way to calculate </a:t>
            </a:r>
            <a:r>
              <a:rPr lang="en-IN" i="1" dirty="0" err="1"/>
              <a:t>dft</a:t>
            </a:r>
            <a:endParaRPr lang="en-IN" i="1" dirty="0"/>
          </a:p>
        </p:txBody>
      </p:sp>
      <p:sp>
        <p:nvSpPr>
          <p:cNvPr id="3" name="Content Placeholder 2">
            <a:extLst>
              <a:ext uri="{FF2B5EF4-FFF2-40B4-BE49-F238E27FC236}">
                <a16:creationId xmlns:a16="http://schemas.microsoft.com/office/drawing/2014/main" id="{E8BDC021-36AE-4901-823A-6011292DAC1D}"/>
              </a:ext>
            </a:extLst>
          </p:cNvPr>
          <p:cNvSpPr>
            <a:spLocks noGrp="1"/>
          </p:cNvSpPr>
          <p:nvPr>
            <p:ph idx="1"/>
          </p:nvPr>
        </p:nvSpPr>
        <p:spPr/>
        <p:txBody>
          <a:bodyPr/>
          <a:lstStyle/>
          <a:p>
            <a:r>
              <a:rPr lang="en-US" dirty="0"/>
              <a:t>The Discrete Fourier Transform (DFT) is a specific form of Fourier analysis to convert one function (often in the time or spatial domain) into another (frequency domain). </a:t>
            </a:r>
          </a:p>
          <a:p>
            <a:r>
              <a:rPr lang="en-US" dirty="0"/>
              <a:t>DFT is widely employed in signal processing and related fields to analyze frequencies contained in a sample signal, to solve partial differential equations, and to perform other operations such as convolutions. </a:t>
            </a:r>
          </a:p>
          <a:p>
            <a:r>
              <a:rPr lang="en-US" dirty="0"/>
              <a:t>Fast Fourier Transform (FFT) is applied to convert an image from the image (spatial) domain to the frequency domain.  Applying filters to images in frequency domain is computationally faster than to do the same in the image domain.</a:t>
            </a:r>
            <a:endParaRPr lang="en-IN" dirty="0"/>
          </a:p>
        </p:txBody>
      </p:sp>
    </p:spTree>
    <p:extLst>
      <p:ext uri="{BB962C8B-B14F-4D97-AF65-F5344CB8AC3E}">
        <p14:creationId xmlns:p14="http://schemas.microsoft.com/office/powerpoint/2010/main" val="987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CF042-449D-4686-A4FF-E6768D23A387}"/>
              </a:ext>
            </a:extLst>
          </p:cNvPr>
          <p:cNvSpPr>
            <a:spLocks noGrp="1"/>
          </p:cNvSpPr>
          <p:nvPr>
            <p:ph idx="1"/>
          </p:nvPr>
        </p:nvSpPr>
        <p:spPr/>
        <p:txBody>
          <a:bodyPr>
            <a:normAutofit/>
          </a:bodyPr>
          <a:lstStyle/>
          <a:p>
            <a:r>
              <a:rPr lang="en-US" dirty="0"/>
              <a:t>I will not go into the theory of FFT but instead I will address the implementation of the algorithm in converting a 2D image to the frequency domain and back to the image domain (Inverse FFT). </a:t>
            </a:r>
          </a:p>
          <a:p>
            <a:r>
              <a:rPr lang="en-US" dirty="0"/>
              <a:t>Once the image is transformed into the frequency domain, filters can be applied to the image by </a:t>
            </a:r>
            <a:r>
              <a:rPr lang="en-US" i="1" dirty="0"/>
              <a:t>convolutions</a:t>
            </a:r>
            <a:r>
              <a:rPr lang="en-US" dirty="0"/>
              <a:t>. FFT turns the complicated convolution operations into simple multiplications. An inverse transform is then applied in the frequency domain to get the result of the convolution.</a:t>
            </a:r>
            <a:br>
              <a:rPr lang="en-US" dirty="0"/>
            </a:br>
            <a:endParaRPr lang="en-IN" dirty="0"/>
          </a:p>
        </p:txBody>
      </p:sp>
    </p:spTree>
    <p:extLst>
      <p:ext uri="{BB962C8B-B14F-4D97-AF65-F5344CB8AC3E}">
        <p14:creationId xmlns:p14="http://schemas.microsoft.com/office/powerpoint/2010/main" val="2136002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B7F972-6724-4818-AE4D-B4C507F98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173716"/>
            <a:ext cx="9604375" cy="3134455"/>
          </a:xfrm>
        </p:spPr>
      </p:pic>
    </p:spTree>
    <p:extLst>
      <p:ext uri="{BB962C8B-B14F-4D97-AF65-F5344CB8AC3E}">
        <p14:creationId xmlns:p14="http://schemas.microsoft.com/office/powerpoint/2010/main" val="1398225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7FCA-8BA1-4A85-8DEE-C15E864C670B}"/>
              </a:ext>
            </a:extLst>
          </p:cNvPr>
          <p:cNvSpPr>
            <a:spLocks noGrp="1"/>
          </p:cNvSpPr>
          <p:nvPr>
            <p:ph type="title"/>
          </p:nvPr>
        </p:nvSpPr>
        <p:spPr/>
        <p:txBody>
          <a:bodyPr/>
          <a:lstStyle/>
          <a:p>
            <a:r>
              <a:rPr lang="en-IN" dirty="0"/>
              <a:t>FOURIER TRANSFORM OF 1D SIGNALS</a:t>
            </a:r>
          </a:p>
        </p:txBody>
      </p:sp>
      <p:pic>
        <p:nvPicPr>
          <p:cNvPr id="1026" name="Picture 2" descr="Image result for 1D fourier transform formula">
            <a:extLst>
              <a:ext uri="{FF2B5EF4-FFF2-40B4-BE49-F238E27FC236}">
                <a16:creationId xmlns:a16="http://schemas.microsoft.com/office/drawing/2014/main" id="{DC80CE8B-8B58-4B46-A2F9-7006A110F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2124075"/>
            <a:ext cx="370522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5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6FAF-C6C7-49FD-A3EB-18622C07EA51}"/>
              </a:ext>
            </a:extLst>
          </p:cNvPr>
          <p:cNvSpPr>
            <a:spLocks noGrp="1"/>
          </p:cNvSpPr>
          <p:nvPr>
            <p:ph type="title"/>
          </p:nvPr>
        </p:nvSpPr>
        <p:spPr/>
        <p:txBody>
          <a:bodyPr/>
          <a:lstStyle/>
          <a:p>
            <a:r>
              <a:rPr lang="en-IN" dirty="0"/>
              <a:t>Fourier transform OF 2d signals</a:t>
            </a:r>
          </a:p>
        </p:txBody>
      </p:sp>
      <p:pic>
        <p:nvPicPr>
          <p:cNvPr id="2050" name="Picture 2" descr="Image result for 1D fourier transform formula">
            <a:extLst>
              <a:ext uri="{FF2B5EF4-FFF2-40B4-BE49-F238E27FC236}">
                <a16:creationId xmlns:a16="http://schemas.microsoft.com/office/drawing/2014/main" id="{45A5A3DE-77DB-44CD-8F57-E60A8A199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025" y="2314575"/>
            <a:ext cx="3929063"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44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EF70-D204-4F9E-BF69-4ECC890B3B55}"/>
              </a:ext>
            </a:extLst>
          </p:cNvPr>
          <p:cNvSpPr>
            <a:spLocks noGrp="1"/>
          </p:cNvSpPr>
          <p:nvPr>
            <p:ph type="title"/>
          </p:nvPr>
        </p:nvSpPr>
        <p:spPr/>
        <p:txBody>
          <a:bodyPr/>
          <a:lstStyle/>
          <a:p>
            <a:r>
              <a:rPr lang="en-IN" dirty="0"/>
              <a:t>The </a:t>
            </a:r>
            <a:r>
              <a:rPr lang="en-IN" dirty="0" err="1"/>
              <a:t>dft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F40121-A7AA-4148-9EDE-8C91707BD2C0}"/>
                  </a:ext>
                </a:extLst>
              </p:cNvPr>
              <p:cNvSpPr>
                <a:spLocks noGrp="1"/>
              </p:cNvSpPr>
              <p:nvPr>
                <p:ph idx="1"/>
              </p:nvPr>
            </p:nvSpPr>
            <p:spPr>
              <a:xfrm>
                <a:off x="1141962" y="1853754"/>
                <a:ext cx="9603275" cy="4404171"/>
              </a:xfrm>
            </p:spPr>
            <p:txBody>
              <a:bodyPr/>
              <a:lstStyle/>
              <a:p>
                <a:r>
                  <a:rPr lang="en-IN" dirty="0"/>
                  <a:t>We have the equation for DFT : </a:t>
                </a:r>
              </a:p>
              <a:p>
                <a:endParaRPr lang="en-IN" dirty="0"/>
              </a:p>
              <a:p>
                <a:endParaRPr lang="en-IN" dirty="0"/>
              </a:p>
              <a:p>
                <a:pPr marL="0" indent="0">
                  <a:buNone/>
                </a:pPr>
                <a:endParaRPr lang="en-IN" dirty="0"/>
              </a:p>
              <a:p>
                <a:r>
                  <a:rPr lang="en-IN" dirty="0"/>
                  <a:t>The DFT transforms a sequence of N complex numbers                                   into another sequence of complex numbers,</a:t>
                </a:r>
              </a:p>
              <a:p>
                <a:r>
                  <a:rPr lang="en-IN" dirty="0"/>
                  <a:t>So, it’s clearly visible that, for N multiplies and N values of k, we will get O(</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𝑁</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IN" dirty="0"/>
                  <a:t> computations for DFT.  Whereas in FFT, we get O(</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𝑁𝑙𝑜𝑔</m:t>
                        </m:r>
                      </m:e>
                      <m:sub>
                        <m:r>
                          <a:rPr lang="en-IN" b="0" i="1" smtClean="0">
                            <a:latin typeface="Cambria Math" panose="02040503050406030204" pitchFamily="18" charset="0"/>
                          </a:rPr>
                          <m:t>2</m:t>
                        </m:r>
                      </m:sub>
                    </m:sSub>
                    <m:r>
                      <a:rPr lang="en-IN" b="0" i="1" smtClean="0">
                        <a:latin typeface="Cambria Math" panose="02040503050406030204" pitchFamily="18" charset="0"/>
                      </a:rPr>
                      <m:t>𝑁</m:t>
                    </m:r>
                    <m:r>
                      <a:rPr lang="en-IN" b="0" i="1" smtClean="0">
                        <a:latin typeface="Cambria Math" panose="02040503050406030204" pitchFamily="18" charset="0"/>
                      </a:rPr>
                      <m:t>)</m:t>
                    </m:r>
                  </m:oMath>
                </a14:m>
                <a:r>
                  <a:rPr lang="en-IN" dirty="0"/>
                  <a:t> computations.</a:t>
                </a:r>
              </a:p>
            </p:txBody>
          </p:sp>
        </mc:Choice>
        <mc:Fallback xmlns="">
          <p:sp>
            <p:nvSpPr>
              <p:cNvPr id="3" name="Content Placeholder 2">
                <a:extLst>
                  <a:ext uri="{FF2B5EF4-FFF2-40B4-BE49-F238E27FC236}">
                    <a16:creationId xmlns:a16="http://schemas.microsoft.com/office/drawing/2014/main" id="{61F40121-A7AA-4148-9EDE-8C91707BD2C0}"/>
                  </a:ext>
                </a:extLst>
              </p:cNvPr>
              <p:cNvSpPr>
                <a:spLocks noGrp="1" noRot="1" noChangeAspect="1" noMove="1" noResize="1" noEditPoints="1" noAdjustHandles="1" noChangeArrowheads="1" noChangeShapeType="1" noTextEdit="1"/>
              </p:cNvSpPr>
              <p:nvPr>
                <p:ph idx="1"/>
              </p:nvPr>
            </p:nvSpPr>
            <p:spPr>
              <a:xfrm>
                <a:off x="1141962" y="1853754"/>
                <a:ext cx="9603275" cy="4404171"/>
              </a:xfrm>
              <a:blipFill>
                <a:blip r:embed="rId2"/>
                <a:stretch>
                  <a:fillRect l="-571"/>
                </a:stretch>
              </a:blipFill>
            </p:spPr>
            <p:txBody>
              <a:bodyPr/>
              <a:lstStyle/>
              <a:p>
                <a:r>
                  <a:rPr lang="en-IN">
                    <a:noFill/>
                  </a:rPr>
                  <a:t> </a:t>
                </a:r>
              </a:p>
            </p:txBody>
          </p:sp>
        </mc:Fallback>
      </mc:AlternateContent>
      <p:sp>
        <p:nvSpPr>
          <p:cNvPr id="7" name="AutoShape 8" descr="{\displaystyle {\begin{aligned}X_{k}&amp;=\sum _{n=0}^{N-1}x_{n}\cdot e^{-{\frac {i2\pi }{N}}kn}\\&amp;=\sum _{n=0}^{N-1}x_{n}\cdot [\cos(2\pi kn/N)-i\cdot \sin(2\pi kn/N)],\end{aligned}}}">
            <a:extLst>
              <a:ext uri="{FF2B5EF4-FFF2-40B4-BE49-F238E27FC236}">
                <a16:creationId xmlns:a16="http://schemas.microsoft.com/office/drawing/2014/main" id="{76DB5674-9EBF-4B3A-8382-1111DAD1C9C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Graphic 8">
            <a:extLst>
              <a:ext uri="{FF2B5EF4-FFF2-40B4-BE49-F238E27FC236}">
                <a16:creationId xmlns:a16="http://schemas.microsoft.com/office/drawing/2014/main" id="{0B8AAFF5-8959-4F8B-8BBC-EEC08D1A8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9475" y="2262759"/>
            <a:ext cx="4071937" cy="1681162"/>
          </a:xfrm>
          <a:prstGeom prst="rect">
            <a:avLst/>
          </a:prstGeom>
        </p:spPr>
      </p:pic>
      <p:pic>
        <p:nvPicPr>
          <p:cNvPr id="14" name="Graphic 13">
            <a:extLst>
              <a:ext uri="{FF2B5EF4-FFF2-40B4-BE49-F238E27FC236}">
                <a16:creationId xmlns:a16="http://schemas.microsoft.com/office/drawing/2014/main" id="{E6B832C2-0B0B-4FFF-BB07-8B094321C3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29487" y="3836764"/>
            <a:ext cx="2281238" cy="438150"/>
          </a:xfrm>
          <a:prstGeom prst="rect">
            <a:avLst/>
          </a:prstGeom>
        </p:spPr>
      </p:pic>
      <p:pic>
        <p:nvPicPr>
          <p:cNvPr id="18" name="Graphic 17">
            <a:extLst>
              <a:ext uri="{FF2B5EF4-FFF2-40B4-BE49-F238E27FC236}">
                <a16:creationId xmlns:a16="http://schemas.microsoft.com/office/drawing/2014/main" id="{40F0CE9B-ED6E-41C4-9F8E-84A746627B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6886" y="4285875"/>
            <a:ext cx="2024063" cy="343275"/>
          </a:xfrm>
          <a:prstGeom prst="rect">
            <a:avLst/>
          </a:prstGeom>
        </p:spPr>
      </p:pic>
    </p:spTree>
    <p:extLst>
      <p:ext uri="{BB962C8B-B14F-4D97-AF65-F5344CB8AC3E}">
        <p14:creationId xmlns:p14="http://schemas.microsoft.com/office/powerpoint/2010/main" val="1834208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57D9-9D79-43F9-8140-6768E3B8A1EF}"/>
              </a:ext>
            </a:extLst>
          </p:cNvPr>
          <p:cNvSpPr>
            <a:spLocks noGrp="1"/>
          </p:cNvSpPr>
          <p:nvPr>
            <p:ph type="title"/>
          </p:nvPr>
        </p:nvSpPr>
        <p:spPr/>
        <p:txBody>
          <a:bodyPr/>
          <a:lstStyle/>
          <a:p>
            <a:r>
              <a:rPr lang="en-IN" dirty="0"/>
              <a:t>3-D Fast </a:t>
            </a:r>
            <a:r>
              <a:rPr lang="en-IN" dirty="0" err="1"/>
              <a:t>fourier</a:t>
            </a:r>
            <a:r>
              <a:rPr lang="en-IN" dirty="0"/>
              <a:t> transform on hyperspectral image (145*145*220)</a:t>
            </a:r>
          </a:p>
        </p:txBody>
      </p:sp>
      <p:pic>
        <p:nvPicPr>
          <p:cNvPr id="5" name="Content Placeholder 4">
            <a:extLst>
              <a:ext uri="{FF2B5EF4-FFF2-40B4-BE49-F238E27FC236}">
                <a16:creationId xmlns:a16="http://schemas.microsoft.com/office/drawing/2014/main" id="{78C8E879-D24A-4605-BC16-B0C7C1F0B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225" y="1853754"/>
            <a:ext cx="9058275" cy="4308921"/>
          </a:xfrm>
        </p:spPr>
      </p:pic>
    </p:spTree>
    <p:extLst>
      <p:ext uri="{BB962C8B-B14F-4D97-AF65-F5344CB8AC3E}">
        <p14:creationId xmlns:p14="http://schemas.microsoft.com/office/powerpoint/2010/main" val="3627954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B734-9037-431E-A649-72E65274B3F8}"/>
              </a:ext>
            </a:extLst>
          </p:cNvPr>
          <p:cNvSpPr>
            <a:spLocks noGrp="1"/>
          </p:cNvSpPr>
          <p:nvPr>
            <p:ph type="title"/>
          </p:nvPr>
        </p:nvSpPr>
        <p:spPr/>
        <p:txBody>
          <a:bodyPr/>
          <a:lstStyle/>
          <a:p>
            <a:r>
              <a:rPr lang="en-IN" dirty="0"/>
              <a:t>(4.0)WAVELETS</a:t>
            </a:r>
          </a:p>
        </p:txBody>
      </p:sp>
      <p:sp>
        <p:nvSpPr>
          <p:cNvPr id="3" name="Content Placeholder 2">
            <a:extLst>
              <a:ext uri="{FF2B5EF4-FFF2-40B4-BE49-F238E27FC236}">
                <a16:creationId xmlns:a16="http://schemas.microsoft.com/office/drawing/2014/main" id="{C9880BF3-E8BE-47DC-B959-0FA2D49D36FB}"/>
              </a:ext>
            </a:extLst>
          </p:cNvPr>
          <p:cNvSpPr>
            <a:spLocks noGrp="1"/>
          </p:cNvSpPr>
          <p:nvPr>
            <p:ph idx="1"/>
          </p:nvPr>
        </p:nvSpPr>
        <p:spPr>
          <a:xfrm>
            <a:off x="1451579" y="2015733"/>
            <a:ext cx="9603275" cy="4118368"/>
          </a:xfrm>
        </p:spPr>
        <p:txBody>
          <a:bodyPr/>
          <a:lstStyle/>
          <a:p>
            <a:r>
              <a:rPr lang="en-IN" dirty="0"/>
              <a:t>Real world data/signals frequently exhibit slowly changing oscillations punctuated with transients.</a:t>
            </a:r>
          </a:p>
          <a:p>
            <a:r>
              <a:rPr lang="en-IN" dirty="0"/>
              <a:t>On the other hand, images have smooth regions interrupted by edges or abrupt changes in contrast.</a:t>
            </a:r>
          </a:p>
          <a:p>
            <a:r>
              <a:rPr lang="en-IN" dirty="0"/>
              <a:t>These abrupt changes are the most valuable part of the data.</a:t>
            </a:r>
          </a:p>
          <a:p>
            <a:r>
              <a:rPr lang="en-IN" dirty="0"/>
              <a:t>Fourier analysis is a powerful tool for data analysis, however it does not represent abrupt changes efficiently because the FT represents the data as the sum of sinusoids, which are not localized in time or space, these sine waves oscillate forever.</a:t>
            </a:r>
          </a:p>
          <a:p>
            <a:endParaRPr lang="en-IN" dirty="0"/>
          </a:p>
        </p:txBody>
      </p:sp>
    </p:spTree>
    <p:extLst>
      <p:ext uri="{BB962C8B-B14F-4D97-AF65-F5344CB8AC3E}">
        <p14:creationId xmlns:p14="http://schemas.microsoft.com/office/powerpoint/2010/main" val="554576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CAD614-1521-4F4D-B68B-5CB19A94122B}"/>
              </a:ext>
            </a:extLst>
          </p:cNvPr>
          <p:cNvSpPr>
            <a:spLocks noGrp="1"/>
          </p:cNvSpPr>
          <p:nvPr>
            <p:ph idx="1"/>
          </p:nvPr>
        </p:nvSpPr>
        <p:spPr/>
        <p:txBody>
          <a:bodyPr/>
          <a:lstStyle/>
          <a:p>
            <a:r>
              <a:rPr lang="en-IN" dirty="0"/>
              <a:t>Therefore, to accurately analyse signals and images that have abrupt changes, we need to use a new class of functions which are well localized in time and frequency which brings to the topic of wavelets.</a:t>
            </a:r>
          </a:p>
          <a:p>
            <a:r>
              <a:rPr lang="en-IN" dirty="0"/>
              <a:t>A wavelet is a rapidly decaying wave-like oscillation that has 0 mean. Unlike sinusoids which extend to infinity, a wavelet exists for a finite duration. </a:t>
            </a:r>
          </a:p>
          <a:p>
            <a:r>
              <a:rPr lang="en-IN" dirty="0"/>
              <a:t>Wavelets come in different shapes and sizes.</a:t>
            </a:r>
          </a:p>
        </p:txBody>
      </p:sp>
    </p:spTree>
    <p:extLst>
      <p:ext uri="{BB962C8B-B14F-4D97-AF65-F5344CB8AC3E}">
        <p14:creationId xmlns:p14="http://schemas.microsoft.com/office/powerpoint/2010/main" val="145158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BF62-C969-4661-9231-27E495D0ED65}"/>
              </a:ext>
            </a:extLst>
          </p:cNvPr>
          <p:cNvSpPr>
            <a:spLocks noGrp="1"/>
          </p:cNvSpPr>
          <p:nvPr>
            <p:ph type="title"/>
          </p:nvPr>
        </p:nvSpPr>
        <p:spPr/>
        <p:txBody>
          <a:bodyPr/>
          <a:lstStyle/>
          <a:p>
            <a:r>
              <a:rPr lang="en-IN" dirty="0"/>
              <a:t>LOSSY IMAGE COMPRESSION</a:t>
            </a:r>
          </a:p>
        </p:txBody>
      </p:sp>
      <p:sp>
        <p:nvSpPr>
          <p:cNvPr id="3" name="Content Placeholder 2">
            <a:extLst>
              <a:ext uri="{FF2B5EF4-FFF2-40B4-BE49-F238E27FC236}">
                <a16:creationId xmlns:a16="http://schemas.microsoft.com/office/drawing/2014/main" id="{DEA163A9-3B94-49E7-BE50-878B40A766F6}"/>
              </a:ext>
            </a:extLst>
          </p:cNvPr>
          <p:cNvSpPr>
            <a:spLocks noGrp="1"/>
          </p:cNvSpPr>
          <p:nvPr>
            <p:ph idx="1"/>
          </p:nvPr>
        </p:nvSpPr>
        <p:spPr/>
        <p:txBody>
          <a:bodyPr>
            <a:normAutofit fontScale="92500" lnSpcReduction="20000"/>
          </a:bodyPr>
          <a:lstStyle/>
          <a:p>
            <a:r>
              <a:rPr lang="en-US" dirty="0"/>
              <a:t>As the name implies, lossy compression makes an image lose some of its content. But </a:t>
            </a:r>
            <a:r>
              <a:rPr lang="en-US" i="1" dirty="0"/>
              <a:t>lossy</a:t>
            </a:r>
            <a:r>
              <a:rPr lang="en-US" dirty="0"/>
              <a:t> doesn’t imply that you’re eliminating pixels.</a:t>
            </a:r>
          </a:p>
          <a:p>
            <a:r>
              <a:rPr lang="en-US" dirty="0"/>
              <a:t>There are two algorithms commonly used to compress images this way: </a:t>
            </a:r>
            <a:r>
              <a:rPr lang="en-US" b="1" dirty="0"/>
              <a:t>transform encoding</a:t>
            </a:r>
            <a:r>
              <a:rPr lang="en-US" dirty="0"/>
              <a:t> and </a:t>
            </a:r>
            <a:r>
              <a:rPr lang="en-US" b="1" dirty="0"/>
              <a:t>chroma subsampling</a:t>
            </a:r>
            <a:r>
              <a:rPr lang="en-US" dirty="0"/>
              <a:t>. The former is more common in images and the latter in video. Some examples:</a:t>
            </a:r>
          </a:p>
          <a:p>
            <a:pPr marL="457200" indent="-457200">
              <a:buFont typeface="+mj-lt"/>
              <a:buAutoNum type="arabicPeriod"/>
            </a:pPr>
            <a:r>
              <a:rPr lang="en-US" dirty="0"/>
              <a:t>JPEG</a:t>
            </a:r>
          </a:p>
          <a:p>
            <a:pPr marL="457200" indent="-457200">
              <a:buFont typeface="+mj-lt"/>
              <a:buAutoNum type="arabicPeriod"/>
            </a:pPr>
            <a:r>
              <a:rPr lang="en-US" dirty="0"/>
              <a:t>JPEG 2000</a:t>
            </a:r>
          </a:p>
          <a:p>
            <a:pPr marL="457200" indent="-457200">
              <a:buFont typeface="+mj-lt"/>
              <a:buAutoNum type="arabicPeriod"/>
            </a:pPr>
            <a:r>
              <a:rPr lang="en-US" dirty="0" err="1"/>
              <a:t>WebP</a:t>
            </a:r>
            <a:endParaRPr lang="en-US" dirty="0"/>
          </a:p>
          <a:p>
            <a:pPr marL="457200" indent="-457200">
              <a:buFont typeface="+mj-lt"/>
              <a:buAutoNum type="arabicPeriod"/>
            </a:pPr>
            <a:r>
              <a:rPr lang="en-US" dirty="0"/>
              <a:t>Wavelet Compression, </a:t>
            </a:r>
            <a:r>
              <a:rPr lang="en-US" dirty="0" err="1"/>
              <a:t>etc</a:t>
            </a:r>
            <a:endParaRPr lang="en-IN" dirty="0"/>
          </a:p>
        </p:txBody>
      </p:sp>
    </p:spTree>
    <p:extLst>
      <p:ext uri="{BB962C8B-B14F-4D97-AF65-F5344CB8AC3E}">
        <p14:creationId xmlns:p14="http://schemas.microsoft.com/office/powerpoint/2010/main" val="2522128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avelets2">
            <a:extLst>
              <a:ext uri="{FF2B5EF4-FFF2-40B4-BE49-F238E27FC236}">
                <a16:creationId xmlns:a16="http://schemas.microsoft.com/office/drawing/2014/main" id="{001A9802-E001-4F33-81A3-3B5BE4AE6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1928813"/>
            <a:ext cx="76581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13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D14-901B-45EB-B38F-10BBC3818275}"/>
              </a:ext>
            </a:extLst>
          </p:cNvPr>
          <p:cNvSpPr>
            <a:spLocks noGrp="1"/>
          </p:cNvSpPr>
          <p:nvPr>
            <p:ph type="title"/>
          </p:nvPr>
        </p:nvSpPr>
        <p:spPr/>
        <p:txBody>
          <a:bodyPr/>
          <a:lstStyle/>
          <a:p>
            <a:r>
              <a:rPr lang="en-IN" dirty="0"/>
              <a:t>(4.1)WHY WAVELET TRANSFORM?</a:t>
            </a:r>
          </a:p>
        </p:txBody>
      </p:sp>
      <p:sp>
        <p:nvSpPr>
          <p:cNvPr id="3" name="Content Placeholder 2">
            <a:extLst>
              <a:ext uri="{FF2B5EF4-FFF2-40B4-BE49-F238E27FC236}">
                <a16:creationId xmlns:a16="http://schemas.microsoft.com/office/drawing/2014/main" id="{8416BD8C-3071-4783-B06D-02FB06CF4E18}"/>
              </a:ext>
            </a:extLst>
          </p:cNvPr>
          <p:cNvSpPr>
            <a:spLocks noGrp="1"/>
          </p:cNvSpPr>
          <p:nvPr>
            <p:ph idx="1"/>
          </p:nvPr>
        </p:nvSpPr>
        <p:spPr/>
        <p:txBody>
          <a:bodyPr/>
          <a:lstStyle/>
          <a:p>
            <a:r>
              <a:rPr lang="en-IN" b="1" i="1" dirty="0"/>
              <a:t>Compression application </a:t>
            </a:r>
            <a:r>
              <a:rPr lang="en-IN" dirty="0"/>
              <a:t>: </a:t>
            </a:r>
            <a:r>
              <a:rPr lang="en-US" dirty="0"/>
              <a:t>If we can create a suitable representation of a signal, we can discard the least significant pieces of that representation and thus keep the original signal largely intact. This requires a transformation which separates the important parts of the signal from less important parts.</a:t>
            </a:r>
          </a:p>
          <a:p>
            <a:r>
              <a:rPr lang="en-US" b="1" i="1" dirty="0"/>
              <a:t>Edge detection</a:t>
            </a:r>
            <a:r>
              <a:rPr lang="en-US" dirty="0"/>
              <a:t> : With this application it is most important to identify the areas in which the input image changes quickly. We can discard the smooth (low frequency) parts. The simplest wavelet basis, the </a:t>
            </a:r>
            <a:r>
              <a:rPr lang="en-US" dirty="0" err="1"/>
              <a:t>Haar</a:t>
            </a:r>
            <a:r>
              <a:rPr lang="en-US" dirty="0"/>
              <a:t> basis (to be discussed later) is suitable for this application</a:t>
            </a:r>
            <a:endParaRPr lang="en-IN" dirty="0"/>
          </a:p>
        </p:txBody>
      </p:sp>
    </p:spTree>
    <p:extLst>
      <p:ext uri="{BB962C8B-B14F-4D97-AF65-F5344CB8AC3E}">
        <p14:creationId xmlns:p14="http://schemas.microsoft.com/office/powerpoint/2010/main" val="3909080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DC60B-613C-44E3-B0E2-548864BFABD9}"/>
              </a:ext>
            </a:extLst>
          </p:cNvPr>
          <p:cNvSpPr>
            <a:spLocks noGrp="1"/>
          </p:cNvSpPr>
          <p:nvPr>
            <p:ph idx="1"/>
          </p:nvPr>
        </p:nvSpPr>
        <p:spPr/>
        <p:txBody>
          <a:bodyPr/>
          <a:lstStyle/>
          <a:p>
            <a:r>
              <a:rPr lang="en-US" b="1" i="1" dirty="0"/>
              <a:t>Graphics</a:t>
            </a:r>
            <a:r>
              <a:rPr lang="en-US" dirty="0"/>
              <a:t> :  Two prominent uses of wavelets in graphics include – Curve and Surface representations &amp; Wavelet Radiosity. These two reflect two quite different uses of wavelets.</a:t>
            </a:r>
          </a:p>
          <a:p>
            <a:r>
              <a:rPr lang="en-US" b="1" i="1" dirty="0"/>
              <a:t>Numerical analysis </a:t>
            </a:r>
            <a:r>
              <a:rPr lang="en-US" dirty="0"/>
              <a:t>:  Wavelets are used in the solution of partial differential equations and integral equations.</a:t>
            </a:r>
            <a:endParaRPr lang="en-IN" dirty="0"/>
          </a:p>
        </p:txBody>
      </p:sp>
    </p:spTree>
    <p:extLst>
      <p:ext uri="{BB962C8B-B14F-4D97-AF65-F5344CB8AC3E}">
        <p14:creationId xmlns:p14="http://schemas.microsoft.com/office/powerpoint/2010/main" val="3509306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3E2E-9024-40FE-A184-F0E60BCCF7F1}"/>
              </a:ext>
            </a:extLst>
          </p:cNvPr>
          <p:cNvSpPr>
            <a:spLocks noGrp="1"/>
          </p:cNvSpPr>
          <p:nvPr>
            <p:ph type="title"/>
          </p:nvPr>
        </p:nvSpPr>
        <p:spPr/>
        <p:txBody>
          <a:bodyPr/>
          <a:lstStyle/>
          <a:p>
            <a:r>
              <a:rPr lang="en-IN" dirty="0"/>
              <a:t>HAAR WAVELET</a:t>
            </a:r>
          </a:p>
        </p:txBody>
      </p:sp>
      <p:sp>
        <p:nvSpPr>
          <p:cNvPr id="3" name="Content Placeholder 2">
            <a:extLst>
              <a:ext uri="{FF2B5EF4-FFF2-40B4-BE49-F238E27FC236}">
                <a16:creationId xmlns:a16="http://schemas.microsoft.com/office/drawing/2014/main" id="{0436F585-7203-40BA-9728-B45DD1E99211}"/>
              </a:ext>
            </a:extLst>
          </p:cNvPr>
          <p:cNvSpPr>
            <a:spLocks noGrp="1"/>
          </p:cNvSpPr>
          <p:nvPr>
            <p:ph idx="1"/>
          </p:nvPr>
        </p:nvSpPr>
        <p:spPr/>
        <p:txBody>
          <a:bodyPr/>
          <a:lstStyle/>
          <a:p>
            <a:r>
              <a:rPr lang="en-US" dirty="0"/>
              <a:t>In mathematics, the </a:t>
            </a:r>
            <a:r>
              <a:rPr lang="en-US" b="1" dirty="0" err="1"/>
              <a:t>Haar</a:t>
            </a:r>
            <a:r>
              <a:rPr lang="en-US" b="1" dirty="0"/>
              <a:t> wavelet</a:t>
            </a:r>
            <a:r>
              <a:rPr lang="en-US" dirty="0"/>
              <a:t> is a sequence of rescaled "square-shaped" functions which together form a wavelet family or basis. Wavelet analysis is similar to Fourier analysis in that it allows a target function over an interval to be represented in terms of an orthonormal basis. </a:t>
            </a:r>
            <a:br>
              <a:rPr lang="en-US" dirty="0"/>
            </a:br>
            <a:endParaRPr lang="en-IN" dirty="0"/>
          </a:p>
        </p:txBody>
      </p:sp>
      <p:pic>
        <p:nvPicPr>
          <p:cNvPr id="3074" name="Picture 2" descr="https://upload.wikimedia.org/wikipedia/commons/thumb/a/a0/Haar_wavelet.svg/1024px-Haar_wavelet.svg.png">
            <a:extLst>
              <a:ext uri="{FF2B5EF4-FFF2-40B4-BE49-F238E27FC236}">
                <a16:creationId xmlns:a16="http://schemas.microsoft.com/office/drawing/2014/main" id="{DACB7208-ACE0-4ACC-8CE5-E79969203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3505200"/>
            <a:ext cx="8515350" cy="262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626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3B95-2FCB-4C00-8657-2D78108291A2}"/>
              </a:ext>
            </a:extLst>
          </p:cNvPr>
          <p:cNvSpPr>
            <a:spLocks noGrp="1"/>
          </p:cNvSpPr>
          <p:nvPr>
            <p:ph type="title"/>
          </p:nvPr>
        </p:nvSpPr>
        <p:spPr/>
        <p:txBody>
          <a:bodyPr/>
          <a:lstStyle/>
          <a:p>
            <a:r>
              <a:rPr lang="en-IN" dirty="0"/>
              <a:t>HAAR TRANSFORM</a:t>
            </a:r>
          </a:p>
        </p:txBody>
      </p:sp>
      <p:pic>
        <p:nvPicPr>
          <p:cNvPr id="9" name="Content Placeholder 8">
            <a:extLst>
              <a:ext uri="{FF2B5EF4-FFF2-40B4-BE49-F238E27FC236}">
                <a16:creationId xmlns:a16="http://schemas.microsoft.com/office/drawing/2014/main" id="{DE9A97A5-777B-4B91-810C-86234F300B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028" y="1959797"/>
            <a:ext cx="9604375" cy="1545403"/>
          </a:xfrm>
        </p:spPr>
      </p:pic>
      <p:pic>
        <p:nvPicPr>
          <p:cNvPr id="11" name="Picture 10">
            <a:extLst>
              <a:ext uri="{FF2B5EF4-FFF2-40B4-BE49-F238E27FC236}">
                <a16:creationId xmlns:a16="http://schemas.microsoft.com/office/drawing/2014/main" id="{6125232E-7737-491A-849E-55DE6EE89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028" y="3705225"/>
            <a:ext cx="9603826" cy="1752600"/>
          </a:xfrm>
          <a:prstGeom prst="rect">
            <a:avLst/>
          </a:prstGeom>
        </p:spPr>
      </p:pic>
    </p:spTree>
    <p:extLst>
      <p:ext uri="{BB962C8B-B14F-4D97-AF65-F5344CB8AC3E}">
        <p14:creationId xmlns:p14="http://schemas.microsoft.com/office/powerpoint/2010/main" val="3069835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6106FC-7A2A-40B8-A134-80C63ECE0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028" y="1935355"/>
            <a:ext cx="9604375" cy="3068892"/>
          </a:xfrm>
        </p:spPr>
      </p:pic>
    </p:spTree>
    <p:extLst>
      <p:ext uri="{BB962C8B-B14F-4D97-AF65-F5344CB8AC3E}">
        <p14:creationId xmlns:p14="http://schemas.microsoft.com/office/powerpoint/2010/main" val="4203630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197DB9-0E42-47FE-A8D3-E4D508CB67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332558"/>
            <a:ext cx="9604375" cy="2816772"/>
          </a:xfrm>
        </p:spPr>
      </p:pic>
    </p:spTree>
    <p:extLst>
      <p:ext uri="{BB962C8B-B14F-4D97-AF65-F5344CB8AC3E}">
        <p14:creationId xmlns:p14="http://schemas.microsoft.com/office/powerpoint/2010/main" val="3683226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9BB394-4B7F-4D58-8948-6892356829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47900"/>
            <a:ext cx="9604375" cy="2566099"/>
          </a:xfrm>
        </p:spPr>
      </p:pic>
    </p:spTree>
    <p:extLst>
      <p:ext uri="{BB962C8B-B14F-4D97-AF65-F5344CB8AC3E}">
        <p14:creationId xmlns:p14="http://schemas.microsoft.com/office/powerpoint/2010/main" val="2714384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0012-90B1-45DA-B060-2DC277565B05}"/>
              </a:ext>
            </a:extLst>
          </p:cNvPr>
          <p:cNvSpPr>
            <a:spLocks noGrp="1"/>
          </p:cNvSpPr>
          <p:nvPr>
            <p:ph type="title"/>
          </p:nvPr>
        </p:nvSpPr>
        <p:spPr/>
        <p:txBody>
          <a:bodyPr/>
          <a:lstStyle/>
          <a:p>
            <a:r>
              <a:rPr lang="en-IN" dirty="0"/>
              <a:t>HAAR WAVELET transform on hyperspectral image (145*145*220)</a:t>
            </a:r>
          </a:p>
        </p:txBody>
      </p:sp>
      <p:sp>
        <p:nvSpPr>
          <p:cNvPr id="3" name="Content Placeholder 2">
            <a:extLst>
              <a:ext uri="{FF2B5EF4-FFF2-40B4-BE49-F238E27FC236}">
                <a16:creationId xmlns:a16="http://schemas.microsoft.com/office/drawing/2014/main" id="{4033980F-0359-4301-9F26-0581A35B21F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29245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771D-FCB6-471F-AADD-E57F04BE4A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A19A89-601A-44F6-88FB-694A24805F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4798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B07F-4FFD-4A41-8762-908EF2A70833}"/>
              </a:ext>
            </a:extLst>
          </p:cNvPr>
          <p:cNvSpPr>
            <a:spLocks noGrp="1"/>
          </p:cNvSpPr>
          <p:nvPr>
            <p:ph type="title"/>
          </p:nvPr>
        </p:nvSpPr>
        <p:spPr/>
        <p:txBody>
          <a:bodyPr/>
          <a:lstStyle/>
          <a:p>
            <a:r>
              <a:rPr lang="en-IN" dirty="0"/>
              <a:t>(2.0)IMAGE TRANSFORMATION</a:t>
            </a:r>
          </a:p>
        </p:txBody>
      </p:sp>
      <p:sp>
        <p:nvSpPr>
          <p:cNvPr id="3" name="Content Placeholder 2">
            <a:extLst>
              <a:ext uri="{FF2B5EF4-FFF2-40B4-BE49-F238E27FC236}">
                <a16:creationId xmlns:a16="http://schemas.microsoft.com/office/drawing/2014/main" id="{3ADE96A0-23DA-459E-9FE8-3F2ACC3D652F}"/>
              </a:ext>
            </a:extLst>
          </p:cNvPr>
          <p:cNvSpPr>
            <a:spLocks noGrp="1"/>
          </p:cNvSpPr>
          <p:nvPr>
            <p:ph idx="1"/>
          </p:nvPr>
        </p:nvSpPr>
        <p:spPr/>
        <p:txBody>
          <a:bodyPr>
            <a:normAutofit fontScale="85000" lnSpcReduction="10000"/>
          </a:bodyPr>
          <a:lstStyle/>
          <a:p>
            <a:r>
              <a:rPr lang="en-US" dirty="0"/>
              <a:t>An image transform can be applied to an image to convert it from one domain to another.  Viewing an image in domains such as frequency or Hough space enables the identification of features that may not be as easily detected in the spatial domain. Common image transforms include:</a:t>
            </a:r>
          </a:p>
          <a:p>
            <a:pPr marL="457200" indent="-457200">
              <a:buFont typeface="+mj-lt"/>
              <a:buAutoNum type="arabicPeriod"/>
            </a:pPr>
            <a:r>
              <a:rPr lang="en-US" dirty="0"/>
              <a:t>Discrete Fourier Transform</a:t>
            </a:r>
          </a:p>
          <a:p>
            <a:pPr marL="457200" indent="-457200">
              <a:buFont typeface="+mj-lt"/>
              <a:buAutoNum type="arabicPeriod"/>
            </a:pPr>
            <a:r>
              <a:rPr lang="en-US" dirty="0"/>
              <a:t>Wavelet Transform</a:t>
            </a:r>
          </a:p>
          <a:p>
            <a:pPr marL="457200" indent="-457200">
              <a:buFont typeface="+mj-lt"/>
              <a:buAutoNum type="arabicPeriod"/>
            </a:pPr>
            <a:r>
              <a:rPr lang="en-US" dirty="0"/>
              <a:t>Discrete Cosine Transform</a:t>
            </a:r>
          </a:p>
          <a:p>
            <a:pPr marL="457200" indent="-457200">
              <a:buFont typeface="+mj-lt"/>
              <a:buAutoNum type="arabicPeriod"/>
            </a:pPr>
            <a:r>
              <a:rPr lang="en-US" dirty="0"/>
              <a:t>Hadamard Transform</a:t>
            </a:r>
          </a:p>
          <a:p>
            <a:pPr marL="457200" indent="-457200">
              <a:buFont typeface="+mj-lt"/>
              <a:buAutoNum type="arabicPeriod"/>
            </a:pPr>
            <a:r>
              <a:rPr lang="en-US" dirty="0"/>
              <a:t>Slant Transform</a:t>
            </a:r>
            <a:br>
              <a:rPr lang="en-US" dirty="0"/>
            </a:br>
            <a:endParaRPr lang="en-IN" dirty="0"/>
          </a:p>
        </p:txBody>
      </p:sp>
    </p:spTree>
    <p:extLst>
      <p:ext uri="{BB962C8B-B14F-4D97-AF65-F5344CB8AC3E}">
        <p14:creationId xmlns:p14="http://schemas.microsoft.com/office/powerpoint/2010/main" val="222535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D07B-A38C-4EA2-8587-2383B2FE8E2C}"/>
              </a:ext>
            </a:extLst>
          </p:cNvPr>
          <p:cNvSpPr>
            <a:spLocks noGrp="1"/>
          </p:cNvSpPr>
          <p:nvPr>
            <p:ph type="title"/>
          </p:nvPr>
        </p:nvSpPr>
        <p:spPr/>
        <p:txBody>
          <a:bodyPr/>
          <a:lstStyle/>
          <a:p>
            <a:r>
              <a:rPr lang="en-IN" dirty="0"/>
              <a:t>HYPERSPECTRAL IMAGING</a:t>
            </a:r>
          </a:p>
        </p:txBody>
      </p:sp>
      <p:sp>
        <p:nvSpPr>
          <p:cNvPr id="3" name="Content Placeholder 2">
            <a:extLst>
              <a:ext uri="{FF2B5EF4-FFF2-40B4-BE49-F238E27FC236}">
                <a16:creationId xmlns:a16="http://schemas.microsoft.com/office/drawing/2014/main" id="{FE671518-7DC9-4301-8892-5754C14CA6CB}"/>
              </a:ext>
            </a:extLst>
          </p:cNvPr>
          <p:cNvSpPr>
            <a:spLocks noGrp="1"/>
          </p:cNvSpPr>
          <p:nvPr>
            <p:ph idx="1"/>
          </p:nvPr>
        </p:nvSpPr>
        <p:spPr/>
        <p:txBody>
          <a:bodyPr>
            <a:normAutofit/>
          </a:bodyPr>
          <a:lstStyle/>
          <a:p>
            <a:r>
              <a:rPr lang="en-US" b="1" dirty="0"/>
              <a:t>Hyperspectral imaging</a:t>
            </a:r>
            <a:r>
              <a:rPr lang="en-US" dirty="0"/>
              <a:t>, like other spectral imaging, collects and processes information from across the electromagnetic spectrum. The goal of hyperspectral imaging is to obtain the spectrum for each pixel in the image of a scene, with the purpose of finding objects, identifying materials, or detecting processes.</a:t>
            </a:r>
          </a:p>
        </p:txBody>
      </p:sp>
      <p:pic>
        <p:nvPicPr>
          <p:cNvPr id="4098" name="Picture 2" descr="Image result for hyperspectral image">
            <a:extLst>
              <a:ext uri="{FF2B5EF4-FFF2-40B4-BE49-F238E27FC236}">
                <a16:creationId xmlns:a16="http://schemas.microsoft.com/office/drawing/2014/main" id="{61F12822-ECE9-42DF-A4E2-1F70CA14C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212" y="3741038"/>
            <a:ext cx="26955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870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AA5EE-F9F2-40BD-A68F-F842888D56A5}"/>
              </a:ext>
            </a:extLst>
          </p:cNvPr>
          <p:cNvSpPr>
            <a:spLocks noGrp="1"/>
          </p:cNvSpPr>
          <p:nvPr>
            <p:ph idx="1"/>
          </p:nvPr>
        </p:nvSpPr>
        <p:spPr/>
        <p:txBody>
          <a:bodyPr/>
          <a:lstStyle/>
          <a:p>
            <a:r>
              <a:rPr lang="en-US" dirty="0"/>
              <a:t>Whereas the human eye sees color of visible light in mostly three bands (long wavelengths - perceived as red, medium wavelengths - perceived as green, and short wavelengths - perceived as blue), spectral imaging divides the spectrum into many more bands. </a:t>
            </a:r>
          </a:p>
          <a:p>
            <a:r>
              <a:rPr lang="en-US" dirty="0"/>
              <a:t>This technique of dividing images into bands can be extended beyond the visible. </a:t>
            </a:r>
          </a:p>
          <a:p>
            <a:r>
              <a:rPr lang="en-US" dirty="0"/>
              <a:t>In hyperspectral imaging, the recorded spectra have fine wavelength resolution and cover a wide range of wavelengths. Hyperspectral imaging measures continuous spectral bands, as opposed to multispectral imaging which measures spaced spectral bands.</a:t>
            </a:r>
            <a:endParaRPr lang="en-IN" dirty="0"/>
          </a:p>
          <a:p>
            <a:endParaRPr lang="en-IN" dirty="0"/>
          </a:p>
        </p:txBody>
      </p:sp>
    </p:spTree>
    <p:extLst>
      <p:ext uri="{BB962C8B-B14F-4D97-AF65-F5344CB8AC3E}">
        <p14:creationId xmlns:p14="http://schemas.microsoft.com/office/powerpoint/2010/main" val="1745936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FAD05-2904-4AB0-B3CB-C37C8E135B5B}"/>
              </a:ext>
            </a:extLst>
          </p:cNvPr>
          <p:cNvSpPr>
            <a:spLocks noGrp="1"/>
          </p:cNvSpPr>
          <p:nvPr>
            <p:ph idx="1"/>
          </p:nvPr>
        </p:nvSpPr>
        <p:spPr/>
        <p:txBody>
          <a:bodyPr/>
          <a:lstStyle/>
          <a:p>
            <a:r>
              <a:rPr lang="en-US" dirty="0"/>
              <a:t>Hyperspectral sensors collect information as a set of 'images'. Each image represents a narrow wavelength range of the electromagnetic spectrum, also known as a spectral band. </a:t>
            </a:r>
          </a:p>
          <a:p>
            <a:r>
              <a:rPr lang="en-US" dirty="0"/>
              <a:t>These 'images' are combined to form a three-dimensional (</a:t>
            </a:r>
            <a:r>
              <a:rPr lang="en-US" i="1" dirty="0" err="1"/>
              <a:t>x</a:t>
            </a:r>
            <a:r>
              <a:rPr lang="en-US" dirty="0" err="1"/>
              <a:t>,</a:t>
            </a:r>
            <a:r>
              <a:rPr lang="en-US" i="1" dirty="0" err="1"/>
              <a:t>y</a:t>
            </a:r>
            <a:r>
              <a:rPr lang="en-US" dirty="0" err="1"/>
              <a:t>,</a:t>
            </a:r>
            <a:r>
              <a:rPr lang="en-US" i="1" dirty="0" err="1"/>
              <a:t>λ</a:t>
            </a:r>
            <a:r>
              <a:rPr lang="en-US" dirty="0"/>
              <a:t>) hyperspectral data cube for processing and analysis, where </a:t>
            </a:r>
            <a:r>
              <a:rPr lang="en-US" i="1" dirty="0"/>
              <a:t>x</a:t>
            </a:r>
            <a:r>
              <a:rPr lang="en-US" dirty="0"/>
              <a:t> and </a:t>
            </a:r>
            <a:r>
              <a:rPr lang="en-US" i="1" dirty="0"/>
              <a:t>y</a:t>
            </a:r>
            <a:r>
              <a:rPr lang="en-US" dirty="0"/>
              <a:t> represent two spatial dimensions of the scene, and </a:t>
            </a:r>
            <a:r>
              <a:rPr lang="en-US" i="1" dirty="0"/>
              <a:t>λ</a:t>
            </a:r>
            <a:r>
              <a:rPr lang="en-US" dirty="0"/>
              <a:t> represents the spectral dimension (comprising a range of wavelengths).</a:t>
            </a:r>
            <a:br>
              <a:rPr lang="en-US" dirty="0"/>
            </a:br>
            <a:endParaRPr lang="en-IN" dirty="0"/>
          </a:p>
        </p:txBody>
      </p:sp>
    </p:spTree>
    <p:extLst>
      <p:ext uri="{BB962C8B-B14F-4D97-AF65-F5344CB8AC3E}">
        <p14:creationId xmlns:p14="http://schemas.microsoft.com/office/powerpoint/2010/main" val="1342108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314E-4F59-4643-AFD3-2C8576EB2B09}"/>
              </a:ext>
            </a:extLst>
          </p:cNvPr>
          <p:cNvSpPr>
            <a:spLocks noGrp="1"/>
          </p:cNvSpPr>
          <p:nvPr>
            <p:ph type="title"/>
          </p:nvPr>
        </p:nvSpPr>
        <p:spPr/>
        <p:txBody>
          <a:bodyPr/>
          <a:lstStyle/>
          <a:p>
            <a:r>
              <a:rPr lang="en-IN" dirty="0"/>
              <a:t>DISCRETE COSINE transform (DCT) on hyperspectral image (145*145*220)</a:t>
            </a:r>
          </a:p>
        </p:txBody>
      </p:sp>
      <p:sp>
        <p:nvSpPr>
          <p:cNvPr id="3" name="Content Placeholder 2">
            <a:extLst>
              <a:ext uri="{FF2B5EF4-FFF2-40B4-BE49-F238E27FC236}">
                <a16:creationId xmlns:a16="http://schemas.microsoft.com/office/drawing/2014/main" id="{730F9215-0852-4359-9709-FB07314D8C1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1892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C91A-DE10-4E66-8533-D4AC1815423A}"/>
              </a:ext>
            </a:extLst>
          </p:cNvPr>
          <p:cNvSpPr>
            <a:spLocks noGrp="1"/>
          </p:cNvSpPr>
          <p:nvPr>
            <p:ph type="ctrTitle"/>
          </p:nvPr>
        </p:nvSpPr>
        <p:spPr>
          <a:xfrm>
            <a:off x="666750" y="802298"/>
            <a:ext cx="10620375" cy="2541431"/>
          </a:xfrm>
        </p:spPr>
        <p:txBody>
          <a:bodyPr>
            <a:normAutofit/>
          </a:bodyPr>
          <a:lstStyle/>
          <a:p>
            <a:pPr algn="ctr"/>
            <a:r>
              <a:rPr lang="en-IN" sz="6000" dirty="0"/>
              <a:t>       (3.0)FOURIER ANALYSIS</a:t>
            </a:r>
          </a:p>
        </p:txBody>
      </p:sp>
    </p:spTree>
    <p:extLst>
      <p:ext uri="{BB962C8B-B14F-4D97-AF65-F5344CB8AC3E}">
        <p14:creationId xmlns:p14="http://schemas.microsoft.com/office/powerpoint/2010/main" val="47740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E6EF-2773-4FFE-8184-2770C038B8A8}"/>
              </a:ext>
            </a:extLst>
          </p:cNvPr>
          <p:cNvSpPr>
            <a:spLocks noGrp="1"/>
          </p:cNvSpPr>
          <p:nvPr>
            <p:ph type="title"/>
          </p:nvPr>
        </p:nvSpPr>
        <p:spPr>
          <a:xfrm>
            <a:off x="1451579" y="804519"/>
            <a:ext cx="9603275" cy="1049235"/>
          </a:xfrm>
        </p:spPr>
        <p:txBody>
          <a:bodyPr/>
          <a:lstStyle/>
          <a:p>
            <a:r>
              <a:rPr lang="en-IN" dirty="0"/>
              <a:t>(3.1)WHAT IS FOURIER TRANSFORM OR ANALYSIS?</a:t>
            </a:r>
          </a:p>
        </p:txBody>
      </p:sp>
      <p:sp>
        <p:nvSpPr>
          <p:cNvPr id="3" name="Content Placeholder 2">
            <a:extLst>
              <a:ext uri="{FF2B5EF4-FFF2-40B4-BE49-F238E27FC236}">
                <a16:creationId xmlns:a16="http://schemas.microsoft.com/office/drawing/2014/main" id="{82725729-9441-471C-A3C4-9682A6F1FDC3}"/>
              </a:ext>
            </a:extLst>
          </p:cNvPr>
          <p:cNvSpPr>
            <a:spLocks noGrp="1"/>
          </p:cNvSpPr>
          <p:nvPr>
            <p:ph idx="1"/>
          </p:nvPr>
        </p:nvSpPr>
        <p:spPr/>
        <p:txBody>
          <a:bodyPr/>
          <a:lstStyle/>
          <a:p>
            <a:r>
              <a:rPr lang="en-IN" dirty="0"/>
              <a:t>Every signal has a spectrum and is uniquely determined by its spectrum. There are a few domains in which spectrum of any signal is studied. </a:t>
            </a:r>
          </a:p>
          <a:p>
            <a:r>
              <a:rPr lang="en-IN" dirty="0"/>
              <a:t>They are: Spatial, Frequency, Time and Temporal.</a:t>
            </a:r>
          </a:p>
          <a:p>
            <a:r>
              <a:rPr lang="en-IN" dirty="0"/>
              <a:t>‘Transformation’ is conversion of one of these domains to another.</a:t>
            </a:r>
          </a:p>
          <a:p>
            <a:r>
              <a:rPr lang="en-IN" dirty="0"/>
              <a:t>Fourier transform in a method of decomposition of function of time into its constituent frequencies. </a:t>
            </a:r>
            <a:r>
              <a:rPr lang="en-IN" dirty="0" err="1"/>
              <a:t>i.e</a:t>
            </a:r>
            <a:r>
              <a:rPr lang="en-IN" dirty="0"/>
              <a:t> time domain to frequency domain.</a:t>
            </a:r>
          </a:p>
        </p:txBody>
      </p:sp>
    </p:spTree>
    <p:extLst>
      <p:ext uri="{BB962C8B-B14F-4D97-AF65-F5344CB8AC3E}">
        <p14:creationId xmlns:p14="http://schemas.microsoft.com/office/powerpoint/2010/main" val="108127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9912-4536-48B5-BC0F-73DF62AC38CA}"/>
              </a:ext>
            </a:extLst>
          </p:cNvPr>
          <p:cNvSpPr>
            <a:spLocks noGrp="1"/>
          </p:cNvSpPr>
          <p:nvPr>
            <p:ph type="title"/>
          </p:nvPr>
        </p:nvSpPr>
        <p:spPr/>
        <p:txBody>
          <a:bodyPr/>
          <a:lstStyle/>
          <a:p>
            <a:r>
              <a:rPr lang="en-IN" dirty="0"/>
              <a:t>Where to start?</a:t>
            </a:r>
          </a:p>
        </p:txBody>
      </p:sp>
      <p:sp>
        <p:nvSpPr>
          <p:cNvPr id="3" name="Content Placeholder 2">
            <a:extLst>
              <a:ext uri="{FF2B5EF4-FFF2-40B4-BE49-F238E27FC236}">
                <a16:creationId xmlns:a16="http://schemas.microsoft.com/office/drawing/2014/main" id="{A91FF561-D704-45B4-A7F8-F5D6656BD20F}"/>
              </a:ext>
            </a:extLst>
          </p:cNvPr>
          <p:cNvSpPr>
            <a:spLocks noGrp="1"/>
          </p:cNvSpPr>
          <p:nvPr>
            <p:ph idx="1"/>
          </p:nvPr>
        </p:nvSpPr>
        <p:spPr/>
        <p:txBody>
          <a:bodyPr/>
          <a:lstStyle/>
          <a:p>
            <a:r>
              <a:rPr lang="en-IN" dirty="0"/>
              <a:t>Fourier analysis was originally concerned with representing an analysing </a:t>
            </a:r>
            <a:r>
              <a:rPr lang="en-IN" b="1" i="1" dirty="0"/>
              <a:t>periodic phenomena</a:t>
            </a:r>
            <a:r>
              <a:rPr lang="en-IN" dirty="0"/>
              <a:t>, via the </a:t>
            </a:r>
            <a:r>
              <a:rPr lang="en-IN" b="1" i="1" dirty="0"/>
              <a:t>Fourier Series</a:t>
            </a:r>
            <a:r>
              <a:rPr lang="en-IN" dirty="0"/>
              <a:t>, and later with extending those insights to </a:t>
            </a:r>
            <a:r>
              <a:rPr lang="en-IN" b="1" i="1" dirty="0"/>
              <a:t>non-periodic phenomena</a:t>
            </a:r>
            <a:r>
              <a:rPr lang="en-IN" dirty="0"/>
              <a:t>, via the </a:t>
            </a:r>
            <a:r>
              <a:rPr lang="en-IN" b="1" i="1" dirty="0"/>
              <a:t>Fourier Transform</a:t>
            </a:r>
            <a:r>
              <a:rPr lang="en-IN" dirty="0"/>
              <a:t>.</a:t>
            </a:r>
          </a:p>
          <a:p>
            <a:r>
              <a:rPr lang="en-IN" dirty="0"/>
              <a:t>In fact, one way of getting from Fourier series to Fourier Transform is to consider non-periodic phenomena as a limiting case of periodic phenomena as period tends to infinity.</a:t>
            </a:r>
          </a:p>
          <a:p>
            <a:r>
              <a:rPr lang="en-IN" dirty="0"/>
              <a:t>So, we will start from </a:t>
            </a:r>
            <a:r>
              <a:rPr lang="en-IN" b="1" dirty="0"/>
              <a:t>Fourier series</a:t>
            </a:r>
            <a:r>
              <a:rPr lang="en-IN" dirty="0"/>
              <a:t>!</a:t>
            </a:r>
          </a:p>
        </p:txBody>
      </p:sp>
    </p:spTree>
    <p:extLst>
      <p:ext uri="{BB962C8B-B14F-4D97-AF65-F5344CB8AC3E}">
        <p14:creationId xmlns:p14="http://schemas.microsoft.com/office/powerpoint/2010/main" val="181343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0537-A3DB-4F9A-8082-574A170CAE4A}"/>
              </a:ext>
            </a:extLst>
          </p:cNvPr>
          <p:cNvSpPr>
            <a:spLocks noGrp="1"/>
          </p:cNvSpPr>
          <p:nvPr>
            <p:ph type="title"/>
          </p:nvPr>
        </p:nvSpPr>
        <p:spPr>
          <a:xfrm>
            <a:off x="1451579" y="775944"/>
            <a:ext cx="9603275" cy="1049235"/>
          </a:xfrm>
        </p:spPr>
        <p:txBody>
          <a:bodyPr/>
          <a:lstStyle/>
          <a:p>
            <a:r>
              <a:rPr lang="en-IN" dirty="0"/>
              <a:t>(3.2)PERIODIC PHENOMENA</a:t>
            </a:r>
          </a:p>
        </p:txBody>
      </p:sp>
      <p:sp>
        <p:nvSpPr>
          <p:cNvPr id="3" name="Content Placeholder 2">
            <a:extLst>
              <a:ext uri="{FF2B5EF4-FFF2-40B4-BE49-F238E27FC236}">
                <a16:creationId xmlns:a16="http://schemas.microsoft.com/office/drawing/2014/main" id="{B1BA070A-4D24-44BB-9031-BEE8BAEC09CC}"/>
              </a:ext>
            </a:extLst>
          </p:cNvPr>
          <p:cNvSpPr>
            <a:spLocks noGrp="1"/>
          </p:cNvSpPr>
          <p:nvPr>
            <p:ph idx="1"/>
          </p:nvPr>
        </p:nvSpPr>
        <p:spPr>
          <a:xfrm>
            <a:off x="1451579" y="1933574"/>
            <a:ext cx="9603275" cy="4819651"/>
          </a:xfrm>
        </p:spPr>
        <p:txBody>
          <a:bodyPr>
            <a:normAutofit lnSpcReduction="10000"/>
          </a:bodyPr>
          <a:lstStyle/>
          <a:p>
            <a:r>
              <a:rPr lang="en-IN" dirty="0"/>
              <a:t>To begin studying Fourier series is to begin with Periodic Phenomena, those functions which exhibit a regularly repeating pattern. </a:t>
            </a:r>
          </a:p>
          <a:p>
            <a:r>
              <a:rPr lang="en-IN" dirty="0"/>
              <a:t>We can think of periodic phenomena as </a:t>
            </a:r>
            <a:r>
              <a:rPr lang="en-IN" b="1" i="1" dirty="0"/>
              <a:t>periodic in time </a:t>
            </a:r>
            <a:r>
              <a:rPr lang="en-IN" dirty="0"/>
              <a:t>and </a:t>
            </a:r>
            <a:r>
              <a:rPr lang="en-IN" b="1" i="1" dirty="0"/>
              <a:t>periodic in space</a:t>
            </a:r>
            <a:r>
              <a:rPr lang="en-IN" dirty="0"/>
              <a:t>.</a:t>
            </a:r>
          </a:p>
          <a:p>
            <a:r>
              <a:rPr lang="en-US" dirty="0"/>
              <a:t>In the case of </a:t>
            </a:r>
            <a:r>
              <a:rPr lang="en-US" b="1" dirty="0"/>
              <a:t>time</a:t>
            </a:r>
            <a:r>
              <a:rPr lang="en-US" dirty="0"/>
              <a:t>, </a:t>
            </a:r>
            <a:r>
              <a:rPr lang="en-US" b="1" dirty="0"/>
              <a:t>the</a:t>
            </a:r>
            <a:r>
              <a:rPr lang="en-US" dirty="0"/>
              <a:t> </a:t>
            </a:r>
            <a:r>
              <a:rPr lang="en-US" b="1" dirty="0"/>
              <a:t>phenomenon comes to you</a:t>
            </a:r>
            <a:r>
              <a:rPr lang="en-US" dirty="0"/>
              <a:t>. E.g. you stand at a fixed point in the ocean and the waves wash over you with a regular, recurring pattern of crests and troughs.</a:t>
            </a:r>
          </a:p>
          <a:p>
            <a:r>
              <a:rPr lang="en-US" dirty="0"/>
              <a:t>In case of </a:t>
            </a:r>
            <a:r>
              <a:rPr lang="en-US" b="1" dirty="0"/>
              <a:t>Space</a:t>
            </a:r>
            <a:r>
              <a:rPr lang="en-US" dirty="0"/>
              <a:t>, </a:t>
            </a:r>
            <a:r>
              <a:rPr lang="en-US" b="1" dirty="0"/>
              <a:t>you come to the phenomena</a:t>
            </a:r>
            <a:r>
              <a:rPr lang="en-US" dirty="0"/>
              <a:t>. You take a picture and you observe repeating patterns.</a:t>
            </a:r>
            <a:br>
              <a:rPr lang="en-US" dirty="0"/>
            </a:br>
            <a:br>
              <a:rPr lang="en-US" dirty="0"/>
            </a:br>
            <a:br>
              <a:rPr lang="en-US" dirty="0"/>
            </a:br>
            <a:br>
              <a:rPr lang="en-US" dirty="0"/>
            </a:br>
            <a:endParaRPr lang="en-IN" b="1" i="1" dirty="0"/>
          </a:p>
        </p:txBody>
      </p:sp>
    </p:spTree>
    <p:extLst>
      <p:ext uri="{BB962C8B-B14F-4D97-AF65-F5344CB8AC3E}">
        <p14:creationId xmlns:p14="http://schemas.microsoft.com/office/powerpoint/2010/main" val="29127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4185AA-98C4-47FC-96A1-AB78F41A2B90}"/>
                  </a:ext>
                </a:extLst>
              </p:cNvPr>
              <p:cNvSpPr>
                <a:spLocks noGrp="1"/>
              </p:cNvSpPr>
              <p:nvPr>
                <p:ph idx="1"/>
              </p:nvPr>
            </p:nvSpPr>
            <p:spPr/>
            <p:txBody>
              <a:bodyPr>
                <a:normAutofit lnSpcReduction="10000"/>
              </a:bodyPr>
              <a:lstStyle/>
              <a:p>
                <a:r>
                  <a:rPr lang="en-US" dirty="0"/>
                  <a:t>Take the case of one spatial dimension, and consider a single sinusoidal wave traveling along a string (for example). For such a wave the periodicity in time is measured by the </a:t>
                </a:r>
                <a:r>
                  <a:rPr lang="en-US" b="1" i="1" dirty="0"/>
                  <a:t>frequency</a:t>
                </a:r>
                <a:r>
                  <a:rPr lang="en-US" dirty="0"/>
                  <a:t> </a:t>
                </a:r>
                <a:r>
                  <a:rPr lang="en-US" i="1" dirty="0"/>
                  <a:t>ν</a:t>
                </a:r>
                <a:r>
                  <a:rPr lang="en-US" dirty="0"/>
                  <a:t> and the periodicity in space is measured by the </a:t>
                </a:r>
                <a:r>
                  <a:rPr lang="en-US" b="1" i="1" dirty="0"/>
                  <a:t>wavelength</a:t>
                </a:r>
                <a:r>
                  <a:rPr lang="en-US" dirty="0"/>
                  <a:t> </a:t>
                </a:r>
                <a:r>
                  <a:rPr lang="en-US" i="1" dirty="0"/>
                  <a:t>λ.</a:t>
                </a:r>
              </a:p>
              <a:p>
                <a:r>
                  <a:rPr lang="en-US" dirty="0"/>
                  <a:t>The frequency and wavelength are related through the equation </a:t>
                </a:r>
                <a:r>
                  <a:rPr lang="en-US" i="1" dirty="0"/>
                  <a:t>v </a:t>
                </a:r>
                <a:r>
                  <a:rPr lang="en-US" dirty="0"/>
                  <a:t>= </a:t>
                </a:r>
                <a:r>
                  <a:rPr lang="en-US" i="1" dirty="0" err="1"/>
                  <a:t>λν</a:t>
                </a:r>
                <a:r>
                  <a:rPr lang="en-US" i="1" dirty="0"/>
                  <a:t>, </a:t>
                </a:r>
                <a:r>
                  <a:rPr lang="en-US" dirty="0"/>
                  <a:t>, where </a:t>
                </a:r>
                <a:r>
                  <a:rPr lang="en-US" i="1" dirty="0"/>
                  <a:t>v </a:t>
                </a:r>
                <a:r>
                  <a:rPr lang="en-US" dirty="0"/>
                  <a:t>is the speed of propagation, this is noting but </a:t>
                </a:r>
                <a:r>
                  <a:rPr lang="en-US" i="1" dirty="0">
                    <a:latin typeface="Cambria Math" panose="02040503050406030204" pitchFamily="18" charset="0"/>
                    <a:ea typeface="Cambria Math" panose="02040503050406030204" pitchFamily="18" charset="0"/>
                  </a:rPr>
                  <a:t>speed</a:t>
                </a:r>
                <a:r>
                  <a:rPr lang="en-US" dirty="0"/>
                  <a:t> =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𝑑𝑖𝑠𝑡𝑎𝑛𝑐𝑒</m:t>
                        </m:r>
                      </m:num>
                      <m:den>
                        <m:r>
                          <a:rPr lang="en-IN" b="0" i="1" smtClean="0">
                            <a:latin typeface="Cambria Math" panose="02040503050406030204" pitchFamily="18" charset="0"/>
                          </a:rPr>
                          <m:t>𝑡𝑖𝑚𝑒</m:t>
                        </m:r>
                      </m:den>
                    </m:f>
                  </m:oMath>
                </a14:m>
                <a:br>
                  <a:rPr lang="en-US" dirty="0"/>
                </a:br>
                <a:br>
                  <a:rPr lang="en-US" dirty="0"/>
                </a:br>
                <a:br>
                  <a:rPr lang="en-US" dirty="0"/>
                </a:br>
                <a:br>
                  <a:rPr lang="en-US" dirty="0"/>
                </a:br>
                <a:endParaRPr lang="en-IN" dirty="0"/>
              </a:p>
            </p:txBody>
          </p:sp>
        </mc:Choice>
        <mc:Fallback xmlns="">
          <p:sp>
            <p:nvSpPr>
              <p:cNvPr id="3" name="Content Placeholder 2">
                <a:extLst>
                  <a:ext uri="{FF2B5EF4-FFF2-40B4-BE49-F238E27FC236}">
                    <a16:creationId xmlns:a16="http://schemas.microsoft.com/office/drawing/2014/main" id="{394185AA-98C4-47FC-96A1-AB78F41A2B90}"/>
                  </a:ext>
                </a:extLst>
              </p:cNvPr>
              <p:cNvSpPr>
                <a:spLocks noGrp="1" noRot="1" noChangeAspect="1" noMove="1" noResize="1" noEditPoints="1" noAdjustHandles="1" noChangeArrowheads="1" noChangeShapeType="1" noTextEdit="1"/>
              </p:cNvSpPr>
              <p:nvPr>
                <p:ph idx="1"/>
              </p:nvPr>
            </p:nvSpPr>
            <p:spPr>
              <a:blipFill>
                <a:blip r:embed="rId2"/>
                <a:stretch>
                  <a:fillRect l="-571" t="-883"/>
                </a:stretch>
              </a:blipFill>
            </p:spPr>
            <p:txBody>
              <a:bodyPr/>
              <a:lstStyle/>
              <a:p>
                <a:r>
                  <a:rPr lang="en-IN">
                    <a:noFill/>
                  </a:rPr>
                  <a:t> </a:t>
                </a:r>
              </a:p>
            </p:txBody>
          </p:sp>
        </mc:Fallback>
      </mc:AlternateContent>
    </p:spTree>
    <p:extLst>
      <p:ext uri="{BB962C8B-B14F-4D97-AF65-F5344CB8AC3E}">
        <p14:creationId xmlns:p14="http://schemas.microsoft.com/office/powerpoint/2010/main" val="39242754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6826</TotalTime>
  <Words>1505</Words>
  <Application>Microsoft Office PowerPoint</Application>
  <PresentationFormat>Widescreen</PresentationFormat>
  <Paragraphs>128</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Cambria Math</vt:lpstr>
      <vt:lpstr>Gill Sans MT</vt:lpstr>
      <vt:lpstr>Gallery</vt:lpstr>
      <vt:lpstr>IMAGE  Compression</vt:lpstr>
      <vt:lpstr>LOSELESS IMAGE COMPRESSION</vt:lpstr>
      <vt:lpstr>LOSSY IMAGE COMPRESSION</vt:lpstr>
      <vt:lpstr>(2.0)IMAGE TRANSFORMATION</vt:lpstr>
      <vt:lpstr>       (3.0)FOURIER ANALYSIS</vt:lpstr>
      <vt:lpstr>(3.1)WHAT IS FOURIER TRANSFORM OR ANALYSIS?</vt:lpstr>
      <vt:lpstr>Where to start?</vt:lpstr>
      <vt:lpstr>(3.2)PERIODIC PHENOMENA</vt:lpstr>
      <vt:lpstr>PowerPoint Presentation</vt:lpstr>
      <vt:lpstr>(3.3)It all adds up</vt:lpstr>
      <vt:lpstr>PowerPoint Presentation</vt:lpstr>
      <vt:lpstr>PowerPoint Presentation</vt:lpstr>
      <vt:lpstr>PowerPoint Presentation</vt:lpstr>
      <vt:lpstr>PowerPoint Presentation</vt:lpstr>
      <vt:lpstr>(3.4)CODE TO GET FOURIER COEFFICIENTS (UPTO nth harmonic) of a simple function</vt:lpstr>
      <vt:lpstr>PowerPoint Presentation</vt:lpstr>
      <vt:lpstr>PowerPoint Presentation</vt:lpstr>
      <vt:lpstr>PowerPoint Presentation</vt:lpstr>
      <vt:lpstr>PowerPoint Presentation</vt:lpstr>
      <vt:lpstr>PowerPoint Presentation</vt:lpstr>
      <vt:lpstr>FFT- A computationally more efficient way to calculate dft</vt:lpstr>
      <vt:lpstr>PowerPoint Presentation</vt:lpstr>
      <vt:lpstr>PowerPoint Presentation</vt:lpstr>
      <vt:lpstr>FOURIER TRANSFORM OF 1D SIGNALS</vt:lpstr>
      <vt:lpstr>Fourier transform OF 2d signals</vt:lpstr>
      <vt:lpstr>The dft</vt:lpstr>
      <vt:lpstr>3-D Fast fourier transform on hyperspectral image (145*145*220)</vt:lpstr>
      <vt:lpstr>(4.0)WAVELETS</vt:lpstr>
      <vt:lpstr>PowerPoint Presentation</vt:lpstr>
      <vt:lpstr>PowerPoint Presentation</vt:lpstr>
      <vt:lpstr>(4.1)WHY WAVELET TRANSFORM?</vt:lpstr>
      <vt:lpstr>PowerPoint Presentation</vt:lpstr>
      <vt:lpstr>HAAR WAVELET</vt:lpstr>
      <vt:lpstr>HAAR TRANSFORM</vt:lpstr>
      <vt:lpstr>PowerPoint Presentation</vt:lpstr>
      <vt:lpstr>PowerPoint Presentation</vt:lpstr>
      <vt:lpstr>PowerPoint Presentation</vt:lpstr>
      <vt:lpstr>HAAR WAVELET transform on hyperspectral image (145*145*220)</vt:lpstr>
      <vt:lpstr>PowerPoint Presentation</vt:lpstr>
      <vt:lpstr>HYPERSPECTRAL IMAGING</vt:lpstr>
      <vt:lpstr>PowerPoint Presentation</vt:lpstr>
      <vt:lpstr>PowerPoint Presentation</vt:lpstr>
      <vt:lpstr>DISCRETE COSINE transform (DCT) on hyperspectral image (145*145*220)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ANALYSIS</dc:title>
  <dc:creator>Akul Gupta</dc:creator>
  <cp:lastModifiedBy>Akul Gupta</cp:lastModifiedBy>
  <cp:revision>55</cp:revision>
  <dcterms:created xsi:type="dcterms:W3CDTF">2019-06-04T08:35:18Z</dcterms:created>
  <dcterms:modified xsi:type="dcterms:W3CDTF">2019-07-04T09:12:00Z</dcterms:modified>
</cp:coreProperties>
</file>