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1" r:id="rId7"/>
    <p:sldId id="263" r:id="rId8"/>
    <p:sldId id="264" r:id="rId9"/>
    <p:sldId id="266" r:id="rId10"/>
    <p:sldId id="267" r:id="rId11"/>
    <p:sldId id="268" r:id="rId12"/>
    <p:sldId id="269" r:id="rId13"/>
    <p:sldId id="270" r:id="rId14"/>
    <p:sldId id="271" r:id="rId15"/>
    <p:sldId id="265"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E5D10E-0620-4A74-87C4-58E56A293379}" type="datetimeFigureOut">
              <a:rPr lang="en-IN" smtClean="0"/>
              <a:t>01-06-2019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3902C-B181-48BD-9BDC-F440EF1AF680}" type="slidenum">
              <a:rPr lang="en-IN" smtClean="0"/>
              <a:t>‹#›</a:t>
            </a:fld>
            <a:endParaRPr lang="en-IN"/>
          </a:p>
        </p:txBody>
      </p:sp>
    </p:spTree>
    <p:extLst>
      <p:ext uri="{BB962C8B-B14F-4D97-AF65-F5344CB8AC3E}">
        <p14:creationId xmlns:p14="http://schemas.microsoft.com/office/powerpoint/2010/main" val="3276726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E5D10E-0620-4A74-87C4-58E56A293379}" type="datetimeFigureOut">
              <a:rPr lang="en-IN" smtClean="0"/>
              <a:t>01-06-2019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3902C-B181-48BD-9BDC-F440EF1AF680}" type="slidenum">
              <a:rPr lang="en-IN" smtClean="0"/>
              <a:t>‹#›</a:t>
            </a:fld>
            <a:endParaRPr lang="en-IN"/>
          </a:p>
        </p:txBody>
      </p:sp>
    </p:spTree>
    <p:extLst>
      <p:ext uri="{BB962C8B-B14F-4D97-AF65-F5344CB8AC3E}">
        <p14:creationId xmlns:p14="http://schemas.microsoft.com/office/powerpoint/2010/main" val="4184703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E5D10E-0620-4A74-87C4-58E56A293379}" type="datetimeFigureOut">
              <a:rPr lang="en-IN" smtClean="0"/>
              <a:t>01-06-2019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3902C-B181-48BD-9BDC-F440EF1AF68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24925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E5D10E-0620-4A74-87C4-58E56A293379}" type="datetimeFigureOut">
              <a:rPr lang="en-IN" smtClean="0"/>
              <a:t>01-06-2019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3902C-B181-48BD-9BDC-F440EF1AF680}" type="slidenum">
              <a:rPr lang="en-IN" smtClean="0"/>
              <a:t>‹#›</a:t>
            </a:fld>
            <a:endParaRPr lang="en-IN"/>
          </a:p>
        </p:txBody>
      </p:sp>
    </p:spTree>
    <p:extLst>
      <p:ext uri="{BB962C8B-B14F-4D97-AF65-F5344CB8AC3E}">
        <p14:creationId xmlns:p14="http://schemas.microsoft.com/office/powerpoint/2010/main" val="228209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E5D10E-0620-4A74-87C4-58E56A293379}" type="datetimeFigureOut">
              <a:rPr lang="en-IN" smtClean="0"/>
              <a:t>01-06-2019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3902C-B181-48BD-9BDC-F440EF1AF68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3040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E5D10E-0620-4A74-87C4-58E56A293379}" type="datetimeFigureOut">
              <a:rPr lang="en-IN" smtClean="0"/>
              <a:t>01-06-2019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3902C-B181-48BD-9BDC-F440EF1AF680}" type="slidenum">
              <a:rPr lang="en-IN" smtClean="0"/>
              <a:t>‹#›</a:t>
            </a:fld>
            <a:endParaRPr lang="en-IN"/>
          </a:p>
        </p:txBody>
      </p:sp>
    </p:spTree>
    <p:extLst>
      <p:ext uri="{BB962C8B-B14F-4D97-AF65-F5344CB8AC3E}">
        <p14:creationId xmlns:p14="http://schemas.microsoft.com/office/powerpoint/2010/main" val="1524796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E5D10E-0620-4A74-87C4-58E56A293379}" type="datetimeFigureOut">
              <a:rPr lang="en-IN" smtClean="0"/>
              <a:t>01-06-2019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3902C-B181-48BD-9BDC-F440EF1AF680}" type="slidenum">
              <a:rPr lang="en-IN" smtClean="0"/>
              <a:t>‹#›</a:t>
            </a:fld>
            <a:endParaRPr lang="en-IN"/>
          </a:p>
        </p:txBody>
      </p:sp>
    </p:spTree>
    <p:extLst>
      <p:ext uri="{BB962C8B-B14F-4D97-AF65-F5344CB8AC3E}">
        <p14:creationId xmlns:p14="http://schemas.microsoft.com/office/powerpoint/2010/main" val="1610648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E5D10E-0620-4A74-87C4-58E56A293379}" type="datetimeFigureOut">
              <a:rPr lang="en-IN" smtClean="0"/>
              <a:t>01-06-2019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3902C-B181-48BD-9BDC-F440EF1AF680}" type="slidenum">
              <a:rPr lang="en-IN" smtClean="0"/>
              <a:t>‹#›</a:t>
            </a:fld>
            <a:endParaRPr lang="en-IN"/>
          </a:p>
        </p:txBody>
      </p:sp>
    </p:spTree>
    <p:extLst>
      <p:ext uri="{BB962C8B-B14F-4D97-AF65-F5344CB8AC3E}">
        <p14:creationId xmlns:p14="http://schemas.microsoft.com/office/powerpoint/2010/main" val="2924316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E5D10E-0620-4A74-87C4-58E56A293379}" type="datetimeFigureOut">
              <a:rPr lang="en-IN" smtClean="0"/>
              <a:t>01-06-2019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3902C-B181-48BD-9BDC-F440EF1AF680}" type="slidenum">
              <a:rPr lang="en-IN" smtClean="0"/>
              <a:t>‹#›</a:t>
            </a:fld>
            <a:endParaRPr lang="en-IN"/>
          </a:p>
        </p:txBody>
      </p:sp>
    </p:spTree>
    <p:extLst>
      <p:ext uri="{BB962C8B-B14F-4D97-AF65-F5344CB8AC3E}">
        <p14:creationId xmlns:p14="http://schemas.microsoft.com/office/powerpoint/2010/main" val="2475940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E5D10E-0620-4A74-87C4-58E56A293379}" type="datetimeFigureOut">
              <a:rPr lang="en-IN" smtClean="0"/>
              <a:t>01-06-2019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3902C-B181-48BD-9BDC-F440EF1AF680}" type="slidenum">
              <a:rPr lang="en-IN" smtClean="0"/>
              <a:t>‹#›</a:t>
            </a:fld>
            <a:endParaRPr lang="en-IN"/>
          </a:p>
        </p:txBody>
      </p:sp>
    </p:spTree>
    <p:extLst>
      <p:ext uri="{BB962C8B-B14F-4D97-AF65-F5344CB8AC3E}">
        <p14:creationId xmlns:p14="http://schemas.microsoft.com/office/powerpoint/2010/main" val="3553649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E5D10E-0620-4A74-87C4-58E56A293379}" type="datetimeFigureOut">
              <a:rPr lang="en-IN" smtClean="0"/>
              <a:t>01-06-2019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93902C-B181-48BD-9BDC-F440EF1AF680}" type="slidenum">
              <a:rPr lang="en-IN" smtClean="0"/>
              <a:t>‹#›</a:t>
            </a:fld>
            <a:endParaRPr lang="en-IN"/>
          </a:p>
        </p:txBody>
      </p:sp>
    </p:spTree>
    <p:extLst>
      <p:ext uri="{BB962C8B-B14F-4D97-AF65-F5344CB8AC3E}">
        <p14:creationId xmlns:p14="http://schemas.microsoft.com/office/powerpoint/2010/main" val="1841146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E5D10E-0620-4A74-87C4-58E56A293379}" type="datetimeFigureOut">
              <a:rPr lang="en-IN" smtClean="0"/>
              <a:t>01-06-2019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93902C-B181-48BD-9BDC-F440EF1AF680}" type="slidenum">
              <a:rPr lang="en-IN" smtClean="0"/>
              <a:t>‹#›</a:t>
            </a:fld>
            <a:endParaRPr lang="en-IN"/>
          </a:p>
        </p:txBody>
      </p:sp>
    </p:spTree>
    <p:extLst>
      <p:ext uri="{BB962C8B-B14F-4D97-AF65-F5344CB8AC3E}">
        <p14:creationId xmlns:p14="http://schemas.microsoft.com/office/powerpoint/2010/main" val="533846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E5D10E-0620-4A74-87C4-58E56A293379}" type="datetimeFigureOut">
              <a:rPr lang="en-IN" smtClean="0"/>
              <a:t>01-06-2019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93902C-B181-48BD-9BDC-F440EF1AF680}" type="slidenum">
              <a:rPr lang="en-IN" smtClean="0"/>
              <a:t>‹#›</a:t>
            </a:fld>
            <a:endParaRPr lang="en-IN"/>
          </a:p>
        </p:txBody>
      </p:sp>
    </p:spTree>
    <p:extLst>
      <p:ext uri="{BB962C8B-B14F-4D97-AF65-F5344CB8AC3E}">
        <p14:creationId xmlns:p14="http://schemas.microsoft.com/office/powerpoint/2010/main" val="165910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E5D10E-0620-4A74-87C4-58E56A293379}" type="datetimeFigureOut">
              <a:rPr lang="en-IN" smtClean="0"/>
              <a:t>01-06-2019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93902C-B181-48BD-9BDC-F440EF1AF680}" type="slidenum">
              <a:rPr lang="en-IN" smtClean="0"/>
              <a:t>‹#›</a:t>
            </a:fld>
            <a:endParaRPr lang="en-IN"/>
          </a:p>
        </p:txBody>
      </p:sp>
    </p:spTree>
    <p:extLst>
      <p:ext uri="{BB962C8B-B14F-4D97-AF65-F5344CB8AC3E}">
        <p14:creationId xmlns:p14="http://schemas.microsoft.com/office/powerpoint/2010/main" val="1776697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E5D10E-0620-4A74-87C4-58E56A293379}" type="datetimeFigureOut">
              <a:rPr lang="en-IN" smtClean="0"/>
              <a:t>01-06-2019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93902C-B181-48BD-9BDC-F440EF1AF680}" type="slidenum">
              <a:rPr lang="en-IN" smtClean="0"/>
              <a:t>‹#›</a:t>
            </a:fld>
            <a:endParaRPr lang="en-IN"/>
          </a:p>
        </p:txBody>
      </p:sp>
    </p:spTree>
    <p:extLst>
      <p:ext uri="{BB962C8B-B14F-4D97-AF65-F5344CB8AC3E}">
        <p14:creationId xmlns:p14="http://schemas.microsoft.com/office/powerpoint/2010/main" val="3627239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E5D10E-0620-4A74-87C4-58E56A293379}" type="datetimeFigureOut">
              <a:rPr lang="en-IN" smtClean="0"/>
              <a:t>01-06-2019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93902C-B181-48BD-9BDC-F440EF1AF680}" type="slidenum">
              <a:rPr lang="en-IN" smtClean="0"/>
              <a:t>‹#›</a:t>
            </a:fld>
            <a:endParaRPr lang="en-IN"/>
          </a:p>
        </p:txBody>
      </p:sp>
    </p:spTree>
    <p:extLst>
      <p:ext uri="{BB962C8B-B14F-4D97-AF65-F5344CB8AC3E}">
        <p14:creationId xmlns:p14="http://schemas.microsoft.com/office/powerpoint/2010/main" val="1573239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5E5D10E-0620-4A74-87C4-58E56A293379}" type="datetimeFigureOut">
              <a:rPr lang="en-IN" smtClean="0"/>
              <a:t>01-06-2019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B93902C-B181-48BD-9BDC-F440EF1AF680}" type="slidenum">
              <a:rPr lang="en-IN" smtClean="0"/>
              <a:t>‹#›</a:t>
            </a:fld>
            <a:endParaRPr lang="en-IN"/>
          </a:p>
        </p:txBody>
      </p:sp>
    </p:spTree>
    <p:extLst>
      <p:ext uri="{BB962C8B-B14F-4D97-AF65-F5344CB8AC3E}">
        <p14:creationId xmlns:p14="http://schemas.microsoft.com/office/powerpoint/2010/main" val="25202611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40333-810D-4F5F-8893-7243EE42EDA8}"/>
              </a:ext>
            </a:extLst>
          </p:cNvPr>
          <p:cNvSpPr>
            <a:spLocks noGrp="1"/>
          </p:cNvSpPr>
          <p:nvPr>
            <p:ph type="ctrTitle"/>
          </p:nvPr>
        </p:nvSpPr>
        <p:spPr>
          <a:xfrm>
            <a:off x="1430867" y="292567"/>
            <a:ext cx="7766936" cy="2514600"/>
          </a:xfrm>
        </p:spPr>
        <p:txBody>
          <a:bodyPr/>
          <a:lstStyle/>
          <a:p>
            <a:r>
              <a:rPr lang="en-IN" b="1" dirty="0"/>
              <a:t>P-1 : INTENSITY TRANSFORMATIONS AND SPATIAL FILTERING</a:t>
            </a:r>
          </a:p>
        </p:txBody>
      </p:sp>
    </p:spTree>
    <p:extLst>
      <p:ext uri="{BB962C8B-B14F-4D97-AF65-F5344CB8AC3E}">
        <p14:creationId xmlns:p14="http://schemas.microsoft.com/office/powerpoint/2010/main" val="3147890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7817D79-6EA2-437D-9F23-E13409320CDE}"/>
                  </a:ext>
                </a:extLst>
              </p:cNvPr>
              <p:cNvSpPr>
                <a:spLocks noGrp="1"/>
              </p:cNvSpPr>
              <p:nvPr>
                <p:ph idx="1"/>
              </p:nvPr>
            </p:nvSpPr>
            <p:spPr>
              <a:xfrm>
                <a:off x="677334" y="838201"/>
                <a:ext cx="8596668" cy="5203162"/>
              </a:xfrm>
            </p:spPr>
            <p:txBody>
              <a:bodyPr/>
              <a:lstStyle/>
              <a:p>
                <a:r>
                  <a:rPr lang="en-US" dirty="0"/>
                  <a:t>The state of the system is described by a single sinusoid, say of the form :</a:t>
                </a:r>
              </a:p>
              <a:p>
                <a:pPr marL="0" indent="0">
                  <a:buNone/>
                </a:pPr>
                <a:r>
                  <a:rPr lang="en-US" dirty="0"/>
                  <a:t>                                               A sin(2π</a:t>
                </a:r>
                <a:r>
                  <a:rPr lang="en-US" dirty="0" err="1"/>
                  <a:t>νt</a:t>
                </a:r>
                <a:r>
                  <a:rPr lang="en-US" dirty="0"/>
                  <a:t> + φ)</a:t>
                </a:r>
              </a:p>
              <a:p>
                <a:r>
                  <a:rPr lang="en-US" dirty="0"/>
                  <a:t>From simple, single sinusoids we can build up much more complicated periodic functions by taking sums  :</a:t>
                </a:r>
              </a:p>
              <a:p>
                <a:pPr marL="0" indent="0">
                  <a:buNone/>
                </a:pPr>
                <a:r>
                  <a:rPr lang="pt-BR" dirty="0"/>
                  <a:t>                                          </a:t>
                </a:r>
                <a14:m>
                  <m:oMath xmlns:m="http://schemas.openxmlformats.org/officeDocument/2006/math">
                    <m:nary>
                      <m:naryPr>
                        <m:chr m:val="∑"/>
                        <m:ctrlPr>
                          <a:rPr lang="pt-BR" i="1" smtClean="0">
                            <a:latin typeface="Cambria Math" panose="02040503050406030204" pitchFamily="18" charset="0"/>
                          </a:rPr>
                        </m:ctrlPr>
                      </m:naryPr>
                      <m:sub>
                        <m:r>
                          <m:rPr>
                            <m:brk m:alnAt="23"/>
                          </m:rPr>
                          <a:rPr lang="en-IN" b="0" i="1" smtClean="0">
                            <a:latin typeface="Cambria Math" panose="02040503050406030204" pitchFamily="18" charset="0"/>
                          </a:rPr>
                          <m:t>𝑛</m:t>
                        </m:r>
                        <m:r>
                          <a:rPr lang="en-IN" b="0" i="1" smtClean="0">
                            <a:latin typeface="Cambria Math" panose="02040503050406030204" pitchFamily="18" charset="0"/>
                          </a:rPr>
                          <m:t>=1</m:t>
                        </m:r>
                      </m:sub>
                      <m:sup>
                        <m:r>
                          <a:rPr lang="en-IN" b="0" i="1" smtClean="0">
                            <a:latin typeface="Cambria Math" panose="02040503050406030204" pitchFamily="18" charset="0"/>
                          </a:rPr>
                          <m:t>𝑁</m:t>
                        </m:r>
                      </m:sup>
                      <m:e>
                        <m:sSub>
                          <m:sSubPr>
                            <m:ctrlPr>
                              <a:rPr lang="pt-BR" i="1">
                                <a:latin typeface="Cambria Math" panose="02040503050406030204" pitchFamily="18" charset="0"/>
                              </a:rPr>
                            </m:ctrlPr>
                          </m:sSubPr>
                          <m:e>
                            <m:r>
                              <a:rPr lang="en-IN" i="1">
                                <a:latin typeface="Cambria Math" panose="02040503050406030204" pitchFamily="18" charset="0"/>
                              </a:rPr>
                              <m:t>𝐴</m:t>
                            </m:r>
                          </m:e>
                          <m:sub>
                            <m:r>
                              <a:rPr lang="en-IN" i="1">
                                <a:latin typeface="Cambria Math" panose="02040503050406030204" pitchFamily="18" charset="0"/>
                              </a:rPr>
                              <m:t>𝑛</m:t>
                            </m:r>
                          </m:sub>
                        </m:sSub>
                        <m:r>
                          <m:rPr>
                            <m:nor/>
                          </m:rPr>
                          <a:rPr lang="pt-BR" dirty="0"/>
                          <m:t>sin</m:t>
                        </m:r>
                        <m:r>
                          <m:rPr>
                            <m:nor/>
                          </m:rPr>
                          <a:rPr lang="pt-BR" dirty="0"/>
                          <m:t>(2</m:t>
                        </m:r>
                        <m:r>
                          <m:rPr>
                            <m:nor/>
                          </m:rPr>
                          <a:rPr lang="pt-BR" dirty="0"/>
                          <m:t>πnt</m:t>
                        </m:r>
                        <m:r>
                          <m:rPr>
                            <m:nor/>
                          </m:rPr>
                          <a:rPr lang="pt-BR" dirty="0"/>
                          <m:t> + </m:t>
                        </m:r>
                        <m:r>
                          <m:rPr>
                            <m:nor/>
                          </m:rPr>
                          <a:rPr lang="pt-BR" dirty="0"/>
                          <m:t>φn</m:t>
                        </m:r>
                        <m:r>
                          <m:rPr>
                            <m:nor/>
                          </m:rPr>
                          <a:rPr lang="pt-BR" dirty="0"/>
                          <m:t>) </m:t>
                        </m:r>
                      </m:e>
                    </m:nary>
                  </m:oMath>
                </a14:m>
                <a:endParaRPr lang="en-IN" dirty="0"/>
              </a:p>
              <a:p>
                <a:r>
                  <a:rPr lang="en-US" dirty="0"/>
                  <a:t>It’s more common to write a general trigonometric sum as </a:t>
                </a:r>
              </a:p>
              <a:p>
                <a:pPr marL="0" indent="0">
                  <a:buNone/>
                </a:pPr>
                <a:r>
                  <a:rPr lang="pt-BR" dirty="0"/>
                  <a:t>                                    </a:t>
                </a:r>
                <a14:m>
                  <m:oMath xmlns:m="http://schemas.openxmlformats.org/officeDocument/2006/math">
                    <m:nary>
                      <m:naryPr>
                        <m:chr m:val="∑"/>
                        <m:ctrlPr>
                          <a:rPr lang="pt-BR" i="1" smtClean="0">
                            <a:latin typeface="Cambria Math" panose="02040503050406030204" pitchFamily="18" charset="0"/>
                          </a:rPr>
                        </m:ctrlPr>
                      </m:naryPr>
                      <m:sub>
                        <m:r>
                          <m:rPr>
                            <m:brk m:alnAt="23"/>
                          </m:rPr>
                          <a:rPr lang="en-IN" i="1">
                            <a:latin typeface="Cambria Math" panose="02040503050406030204" pitchFamily="18" charset="0"/>
                          </a:rPr>
                          <m:t>𝑛</m:t>
                        </m:r>
                        <m:r>
                          <a:rPr lang="en-IN" i="1">
                            <a:latin typeface="Cambria Math" panose="02040503050406030204" pitchFamily="18" charset="0"/>
                          </a:rPr>
                          <m:t>=1</m:t>
                        </m:r>
                      </m:sub>
                      <m:sup>
                        <m:r>
                          <a:rPr lang="en-IN" i="1">
                            <a:latin typeface="Cambria Math" panose="02040503050406030204" pitchFamily="18" charset="0"/>
                          </a:rPr>
                          <m:t>𝑁</m:t>
                        </m:r>
                      </m:sup>
                      <m:e>
                        <m:r>
                          <a:rPr lang="en-IN" b="0" i="1" smtClean="0">
                            <a:latin typeface="Cambria Math" panose="02040503050406030204" pitchFamily="18" charset="0"/>
                          </a:rPr>
                          <m:t>[</m:t>
                        </m:r>
                        <m:sSub>
                          <m:sSubPr>
                            <m:ctrlPr>
                              <a:rPr lang="pt-BR" i="1">
                                <a:latin typeface="Cambria Math" panose="02040503050406030204" pitchFamily="18" charset="0"/>
                              </a:rPr>
                            </m:ctrlPr>
                          </m:sSubPr>
                          <m:e>
                            <m:r>
                              <a:rPr lang="en-IN" b="0" i="1" smtClean="0">
                                <a:latin typeface="Cambria Math" panose="02040503050406030204" pitchFamily="18" charset="0"/>
                              </a:rPr>
                              <m:t>𝑎</m:t>
                            </m:r>
                          </m:e>
                          <m:sub>
                            <m:r>
                              <a:rPr lang="en-IN" i="1">
                                <a:latin typeface="Cambria Math" panose="02040503050406030204" pitchFamily="18" charset="0"/>
                              </a:rPr>
                              <m:t>𝑛</m:t>
                            </m:r>
                          </m:sub>
                        </m:sSub>
                        <m:r>
                          <m:rPr>
                            <m:nor/>
                          </m:rPr>
                          <a:rPr lang="en-IN" b="0" i="0" smtClean="0">
                            <a:latin typeface="Cambria Math" panose="02040503050406030204" pitchFamily="18" charset="0"/>
                          </a:rPr>
                          <m:t>cos</m:t>
                        </m:r>
                        <m:r>
                          <m:rPr>
                            <m:nor/>
                          </m:rPr>
                          <a:rPr lang="pt-BR" dirty="0"/>
                          <m:t>(2</m:t>
                        </m:r>
                        <m:r>
                          <m:rPr>
                            <m:nor/>
                          </m:rPr>
                          <a:rPr lang="pt-BR" dirty="0"/>
                          <m:t>πnt</m:t>
                        </m:r>
                        <m:r>
                          <m:rPr>
                            <m:nor/>
                          </m:rPr>
                          <a:rPr lang="pt-BR" dirty="0"/>
                          <m:t>)</m:t>
                        </m:r>
                        <m:r>
                          <m:rPr>
                            <m:nor/>
                          </m:rPr>
                          <a:rPr lang="en-IN" b="0" i="0" dirty="0" smtClean="0"/>
                          <m:t>+</m:t>
                        </m:r>
                        <m:sSub>
                          <m:sSubPr>
                            <m:ctrlPr>
                              <a:rPr lang="pt-BR">
                                <a:latin typeface="Cambria Math" panose="02040503050406030204" pitchFamily="18" charset="0"/>
                              </a:rPr>
                            </m:ctrlPr>
                          </m:sSubPr>
                          <m:e>
                            <m:r>
                              <m:rPr>
                                <m:sty m:val="p"/>
                              </m:rPr>
                              <a:rPr lang="en-IN" b="0" i="0" smtClean="0">
                                <a:latin typeface="Cambria Math" panose="02040503050406030204" pitchFamily="18" charset="0"/>
                              </a:rPr>
                              <m:t>b</m:t>
                            </m:r>
                          </m:e>
                          <m:sub>
                            <m:r>
                              <m:rPr>
                                <m:sty m:val="p"/>
                              </m:rPr>
                              <a:rPr lang="en-IN" i="0">
                                <a:latin typeface="Cambria Math" panose="02040503050406030204" pitchFamily="18" charset="0"/>
                              </a:rPr>
                              <m:t>n</m:t>
                            </m:r>
                          </m:sub>
                        </m:sSub>
                        <m:r>
                          <m:rPr>
                            <m:nor/>
                          </m:rPr>
                          <a:rPr lang="en-US" dirty="0"/>
                          <m:t>sin</m:t>
                        </m:r>
                        <m:r>
                          <m:rPr>
                            <m:nor/>
                          </m:rPr>
                          <a:rPr lang="en-US" dirty="0"/>
                          <m:t>(2</m:t>
                        </m:r>
                        <m:r>
                          <m:rPr>
                            <m:nor/>
                          </m:rPr>
                          <a:rPr lang="en-US" dirty="0"/>
                          <m:t>πnt</m:t>
                        </m:r>
                        <m:r>
                          <a:rPr lang="en-IN" b="0" i="0" dirty="0" smtClean="0">
                            <a:latin typeface="Cambria Math" panose="02040503050406030204" pitchFamily="18" charset="0"/>
                          </a:rPr>
                          <m:t>)]</m:t>
                        </m:r>
                      </m:e>
                    </m:nary>
                  </m:oMath>
                </a14:m>
                <a:endParaRPr lang="en-IN" dirty="0"/>
              </a:p>
              <a:p>
                <a:r>
                  <a:rPr lang="en-US" dirty="0"/>
                  <a:t>and, if we include a constant term (n = 0), as :</a:t>
                </a:r>
              </a:p>
              <a:p>
                <a:pPr marL="0" indent="0">
                  <a:buNone/>
                </a:pPr>
                <a:r>
                  <a:rPr lang="en-IN" b="0" dirty="0"/>
                  <a:t>                                 </a:t>
                </a:r>
                <a14:m>
                  <m:oMath xmlns:m="http://schemas.openxmlformats.org/officeDocument/2006/math">
                    <m:f>
                      <m:fPr>
                        <m:ctrlPr>
                          <a:rPr lang="en-IN" b="0" i="1" smtClean="0">
                            <a:latin typeface="Cambria Math" panose="02040503050406030204" pitchFamily="18" charset="0"/>
                          </a:rPr>
                        </m:ctrlPr>
                      </m:fPr>
                      <m:num>
                        <m:sSub>
                          <m:sSubPr>
                            <m:ctrlPr>
                              <a:rPr lang="en-IN"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0</m:t>
                            </m:r>
                          </m:sub>
                        </m:sSub>
                      </m:num>
                      <m:den>
                        <m:r>
                          <a:rPr lang="en-IN" b="0" i="1" smtClean="0">
                            <a:latin typeface="Cambria Math" panose="02040503050406030204" pitchFamily="18" charset="0"/>
                          </a:rPr>
                          <m:t>2</m:t>
                        </m:r>
                      </m:den>
                    </m:f>
                  </m:oMath>
                </a14:m>
                <a:r>
                  <a:rPr lang="en-IN" dirty="0"/>
                  <a:t> +</a:t>
                </a:r>
                <a:r>
                  <a:rPr lang="pt-BR" dirty="0"/>
                  <a:t> </a:t>
                </a:r>
                <a14:m>
                  <m:oMath xmlns:m="http://schemas.openxmlformats.org/officeDocument/2006/math">
                    <m:nary>
                      <m:naryPr>
                        <m:chr m:val="∑"/>
                        <m:ctrlPr>
                          <a:rPr lang="pt-BR" i="1">
                            <a:latin typeface="Cambria Math" panose="02040503050406030204" pitchFamily="18" charset="0"/>
                          </a:rPr>
                        </m:ctrlPr>
                      </m:naryPr>
                      <m:sub>
                        <m:r>
                          <m:rPr>
                            <m:brk m:alnAt="23"/>
                          </m:rPr>
                          <a:rPr lang="en-IN" i="1">
                            <a:latin typeface="Cambria Math" panose="02040503050406030204" pitchFamily="18" charset="0"/>
                          </a:rPr>
                          <m:t>𝑛</m:t>
                        </m:r>
                        <m:r>
                          <a:rPr lang="en-IN" i="1">
                            <a:latin typeface="Cambria Math" panose="02040503050406030204" pitchFamily="18" charset="0"/>
                          </a:rPr>
                          <m:t>=1</m:t>
                        </m:r>
                      </m:sub>
                      <m:sup>
                        <m:r>
                          <a:rPr lang="en-IN" i="1">
                            <a:latin typeface="Cambria Math" panose="02040503050406030204" pitchFamily="18" charset="0"/>
                          </a:rPr>
                          <m:t>𝑁</m:t>
                        </m:r>
                      </m:sup>
                      <m:e>
                        <m:r>
                          <a:rPr lang="en-IN" i="1">
                            <a:latin typeface="Cambria Math" panose="02040503050406030204" pitchFamily="18" charset="0"/>
                          </a:rPr>
                          <m:t>[</m:t>
                        </m:r>
                        <m:sSub>
                          <m:sSubPr>
                            <m:ctrlPr>
                              <a:rPr lang="pt-BR"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𝑛</m:t>
                            </m:r>
                          </m:sub>
                        </m:sSub>
                        <m:r>
                          <m:rPr>
                            <m:nor/>
                          </m:rPr>
                          <a:rPr lang="en-IN">
                            <a:latin typeface="Cambria Math" panose="02040503050406030204" pitchFamily="18" charset="0"/>
                          </a:rPr>
                          <m:t>cos</m:t>
                        </m:r>
                        <m:r>
                          <m:rPr>
                            <m:nor/>
                          </m:rPr>
                          <a:rPr lang="pt-BR" dirty="0"/>
                          <m:t>(2</m:t>
                        </m:r>
                        <m:r>
                          <m:rPr>
                            <m:nor/>
                          </m:rPr>
                          <a:rPr lang="pt-BR" dirty="0"/>
                          <m:t>πnt</m:t>
                        </m:r>
                        <m:r>
                          <m:rPr>
                            <m:nor/>
                          </m:rPr>
                          <a:rPr lang="pt-BR" dirty="0"/>
                          <m:t>)</m:t>
                        </m:r>
                        <m:r>
                          <m:rPr>
                            <m:nor/>
                          </m:rPr>
                          <a:rPr lang="en-IN" dirty="0"/>
                          <m:t>+</m:t>
                        </m:r>
                        <m:sSub>
                          <m:sSubPr>
                            <m:ctrlPr>
                              <a:rPr lang="pt-BR" i="1">
                                <a:latin typeface="Cambria Math" panose="02040503050406030204" pitchFamily="18" charset="0"/>
                              </a:rPr>
                            </m:ctrlPr>
                          </m:sSubPr>
                          <m:e>
                            <m:r>
                              <m:rPr>
                                <m:sty m:val="p"/>
                              </m:rPr>
                              <a:rPr lang="en-IN">
                                <a:latin typeface="Cambria Math" panose="02040503050406030204" pitchFamily="18" charset="0"/>
                              </a:rPr>
                              <m:t>b</m:t>
                            </m:r>
                          </m:e>
                          <m:sub>
                            <m:r>
                              <m:rPr>
                                <m:sty m:val="p"/>
                              </m:rPr>
                              <a:rPr lang="en-IN">
                                <a:latin typeface="Cambria Math" panose="02040503050406030204" pitchFamily="18" charset="0"/>
                              </a:rPr>
                              <m:t>n</m:t>
                            </m:r>
                          </m:sub>
                        </m:sSub>
                        <m:r>
                          <m:rPr>
                            <m:nor/>
                          </m:rPr>
                          <a:rPr lang="en-US" dirty="0"/>
                          <m:t>sin</m:t>
                        </m:r>
                        <m:r>
                          <m:rPr>
                            <m:nor/>
                          </m:rPr>
                          <a:rPr lang="en-US" dirty="0"/>
                          <m:t>(2</m:t>
                        </m:r>
                        <m:r>
                          <m:rPr>
                            <m:nor/>
                          </m:rPr>
                          <a:rPr lang="en-US" dirty="0"/>
                          <m:t>πnt</m:t>
                        </m:r>
                        <m:r>
                          <a:rPr lang="en-IN" dirty="0">
                            <a:latin typeface="Cambria Math" panose="02040503050406030204" pitchFamily="18" charset="0"/>
                          </a:rPr>
                          <m:t>)]</m:t>
                        </m:r>
                      </m:e>
                    </m:nary>
                  </m:oMath>
                </a14:m>
                <a:endParaRPr lang="en-IN" dirty="0"/>
              </a:p>
              <a:p>
                <a:r>
                  <a:rPr lang="en-US" dirty="0"/>
                  <a:t>The reason for writing the constant term with the fraction 1/2 is because, it simplifies still another expression for such a sum.</a:t>
                </a:r>
              </a:p>
              <a:p>
                <a:r>
                  <a:rPr lang="en-US" dirty="0"/>
                  <a:t>In electrical engineering the constant term is often referred to as the DC component as in “direct current”</a:t>
                </a:r>
                <a:endParaRPr lang="en-IN" dirty="0"/>
              </a:p>
              <a:p>
                <a:endParaRPr lang="en-IN" dirty="0"/>
              </a:p>
              <a:p>
                <a:pPr marL="0" indent="0">
                  <a:buNone/>
                </a:pPr>
                <a:endParaRPr lang="en-IN" dirty="0"/>
              </a:p>
            </p:txBody>
          </p:sp>
        </mc:Choice>
        <mc:Fallback>
          <p:sp>
            <p:nvSpPr>
              <p:cNvPr id="3" name="Content Placeholder 2">
                <a:extLst>
                  <a:ext uri="{FF2B5EF4-FFF2-40B4-BE49-F238E27FC236}">
                    <a16:creationId xmlns:a16="http://schemas.microsoft.com/office/drawing/2014/main" id="{37817D79-6EA2-437D-9F23-E13409320CDE}"/>
                  </a:ext>
                </a:extLst>
              </p:cNvPr>
              <p:cNvSpPr>
                <a:spLocks noGrp="1" noRot="1" noChangeAspect="1" noMove="1" noResize="1" noEditPoints="1" noAdjustHandles="1" noChangeArrowheads="1" noChangeShapeType="1" noTextEdit="1"/>
              </p:cNvSpPr>
              <p:nvPr>
                <p:ph idx="1"/>
              </p:nvPr>
            </p:nvSpPr>
            <p:spPr>
              <a:xfrm>
                <a:off x="677334" y="838201"/>
                <a:ext cx="8596668" cy="5203162"/>
              </a:xfrm>
              <a:blipFill>
                <a:blip r:embed="rId2"/>
                <a:stretch>
                  <a:fillRect l="-142" t="-821"/>
                </a:stretch>
              </a:blipFill>
            </p:spPr>
            <p:txBody>
              <a:bodyPr/>
              <a:lstStyle/>
              <a:p>
                <a:r>
                  <a:rPr lang="en-IN">
                    <a:noFill/>
                  </a:rPr>
                  <a:t> </a:t>
                </a:r>
              </a:p>
            </p:txBody>
          </p:sp>
        </mc:Fallback>
      </mc:AlternateContent>
    </p:spTree>
    <p:extLst>
      <p:ext uri="{BB962C8B-B14F-4D97-AF65-F5344CB8AC3E}">
        <p14:creationId xmlns:p14="http://schemas.microsoft.com/office/powerpoint/2010/main" val="2885973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8BA3B05-83F6-4D09-9AA0-15DD7A648ABD}"/>
                  </a:ext>
                </a:extLst>
              </p:cNvPr>
              <p:cNvSpPr>
                <a:spLocks noGrp="1"/>
              </p:cNvSpPr>
              <p:nvPr>
                <p:ph idx="1"/>
              </p:nvPr>
            </p:nvSpPr>
            <p:spPr>
              <a:xfrm>
                <a:off x="677334" y="381000"/>
                <a:ext cx="8596668" cy="6476999"/>
              </a:xfrm>
            </p:spPr>
            <p:txBody>
              <a:bodyPr>
                <a:normAutofit lnSpcReduction="10000"/>
              </a:bodyPr>
              <a:lstStyle/>
              <a:p>
                <a:r>
                  <a:rPr lang="en-IN" dirty="0"/>
                  <a:t>Now, since we know that :</a:t>
                </a:r>
              </a:p>
              <a:p>
                <a:endParaRPr lang="en-IN" dirty="0"/>
              </a:p>
              <a:p>
                <a:endParaRPr lang="en-IN" dirty="0"/>
              </a:p>
              <a:p>
                <a:pPr marL="0" indent="0">
                  <a:buNone/>
                </a:pPr>
                <a:endParaRPr lang="en-IN" dirty="0"/>
              </a:p>
              <a:p>
                <a:r>
                  <a:rPr lang="en-IN" dirty="0"/>
                  <a:t>From which, the previous equation will reduce to :</a:t>
                </a:r>
              </a:p>
              <a:p>
                <a:pPr marL="0" indent="0">
                  <a:buNone/>
                </a:pPr>
                <a14:m>
                  <m:oMathPara xmlns:m="http://schemas.openxmlformats.org/officeDocument/2006/math">
                    <m:oMathParaPr>
                      <m:jc m:val="centerGroup"/>
                    </m:oMathParaPr>
                    <m:oMath xmlns:m="http://schemas.openxmlformats.org/officeDocument/2006/math">
                      <m:nary>
                        <m:naryPr>
                          <m:chr m:val="∑"/>
                          <m:ctrlPr>
                            <a:rPr lang="pt-BR" i="1">
                              <a:latin typeface="Cambria Math" panose="02040503050406030204" pitchFamily="18" charset="0"/>
                            </a:rPr>
                          </m:ctrlPr>
                        </m:naryPr>
                        <m:sub>
                          <m:r>
                            <m:rPr>
                              <m:brk m:alnAt="23"/>
                            </m:rPr>
                            <a:rPr lang="en-IN" i="1">
                              <a:latin typeface="Cambria Math" panose="02040503050406030204" pitchFamily="18" charset="0"/>
                            </a:rPr>
                            <m:t>𝑛</m:t>
                          </m:r>
                          <m:r>
                            <a:rPr lang="en-IN" i="1">
                              <a:latin typeface="Cambria Math" panose="02040503050406030204" pitchFamily="18" charset="0"/>
                            </a:rPr>
                            <m:t>=</m:t>
                          </m:r>
                          <m:r>
                            <a:rPr lang="en-IN" b="0" i="1" smtClean="0">
                              <a:latin typeface="Cambria Math" panose="02040503050406030204" pitchFamily="18" charset="0"/>
                            </a:rPr>
                            <m:t>−</m:t>
                          </m:r>
                          <m:r>
                            <a:rPr lang="en-IN" b="0" i="1" smtClean="0">
                              <a:latin typeface="Cambria Math" panose="02040503050406030204" pitchFamily="18" charset="0"/>
                            </a:rPr>
                            <m:t>𝑁</m:t>
                          </m:r>
                        </m:sub>
                        <m:sup>
                          <m:r>
                            <a:rPr lang="en-IN" i="1">
                              <a:latin typeface="Cambria Math" panose="02040503050406030204" pitchFamily="18" charset="0"/>
                            </a:rPr>
                            <m:t>𝑁</m:t>
                          </m:r>
                        </m:sup>
                        <m:e>
                          <m:sSup>
                            <m:sSupPr>
                              <m:ctrlPr>
                                <a:rPr lang="en-IN" b="0" i="1" smtClean="0">
                                  <a:latin typeface="Cambria Math" panose="02040503050406030204" pitchFamily="18" charset="0"/>
                                </a:rPr>
                              </m:ctrlPr>
                            </m:sSupPr>
                            <m:e>
                              <m:r>
                                <a:rPr lang="en-IN" b="0" i="1" smtClean="0">
                                  <a:latin typeface="Cambria Math" panose="02040503050406030204" pitchFamily="18" charset="0"/>
                                </a:rPr>
                                <m:t> (</m:t>
                              </m:r>
                              <m:sSub>
                                <m:sSubPr>
                                  <m:ctrlPr>
                                    <a:rPr lang="pt-BR" i="1">
                                      <a:latin typeface="Cambria Math" panose="02040503050406030204" pitchFamily="18" charset="0"/>
                                    </a:rPr>
                                  </m:ctrlPr>
                                </m:sSubPr>
                                <m:e>
                                  <m:r>
                                    <a:rPr lang="en-IN" b="0" i="1" smtClean="0">
                                      <a:latin typeface="Cambria Math" panose="02040503050406030204" pitchFamily="18" charset="0"/>
                                    </a:rPr>
                                    <m:t>𝑐</m:t>
                                  </m:r>
                                </m:e>
                                <m:sub>
                                  <m:r>
                                    <a:rPr lang="en-IN" i="1">
                                      <a:latin typeface="Cambria Math" panose="02040503050406030204" pitchFamily="18" charset="0"/>
                                    </a:rPr>
                                    <m:t>𝑛</m:t>
                                  </m:r>
                                </m:sub>
                              </m:sSub>
                              <m:r>
                                <a:rPr lang="en-IN" b="0" i="1" smtClean="0">
                                  <a:latin typeface="Cambria Math" panose="02040503050406030204" pitchFamily="18" charset="0"/>
                                </a:rPr>
                                <m:t>.</m:t>
                              </m:r>
                              <m:r>
                                <a:rPr lang="en-IN" b="0" i="1" smtClean="0">
                                  <a:latin typeface="Cambria Math" panose="02040503050406030204" pitchFamily="18" charset="0"/>
                                </a:rPr>
                                <m:t>𝑒</m:t>
                              </m:r>
                            </m:e>
                            <m:sup>
                              <m:r>
                                <a:rPr lang="en-IN" b="0" i="1" smtClean="0">
                                  <a:latin typeface="Cambria Math" panose="02040503050406030204" pitchFamily="18" charset="0"/>
                                </a:rPr>
                                <m:t>2</m:t>
                              </m:r>
                              <m:r>
                                <m:rPr>
                                  <m:nor/>
                                </m:rPr>
                                <a:rPr lang="el-GR"/>
                                <m:t>π</m:t>
                              </m:r>
                              <m:r>
                                <a:rPr lang="en-IN" b="0" i="1" smtClean="0">
                                  <a:latin typeface="Cambria Math" panose="02040503050406030204" pitchFamily="18" charset="0"/>
                                </a:rPr>
                                <m:t>𝑖𝑛𝑡</m:t>
                              </m:r>
                            </m:sup>
                          </m:sSup>
                          <m:r>
                            <a:rPr lang="en-IN" b="0" i="1" smtClean="0">
                              <a:latin typeface="Cambria Math" panose="02040503050406030204" pitchFamily="18" charset="0"/>
                            </a:rPr>
                            <m:t>)</m:t>
                          </m:r>
                        </m:e>
                      </m:nary>
                    </m:oMath>
                  </m:oMathPara>
                </a14:m>
                <a:endParaRPr lang="en-IN" dirty="0"/>
              </a:p>
              <a:p>
                <a:r>
                  <a:rPr lang="en-US" dirty="0"/>
                  <a:t>In this final form of the sum, the coefficients </a:t>
                </a:r>
                <a14:m>
                  <m:oMath xmlns:m="http://schemas.openxmlformats.org/officeDocument/2006/math">
                    <m:sSub>
                      <m:sSubPr>
                        <m:ctrlPr>
                          <a:rPr lang="pt-BR" i="1">
                            <a:latin typeface="Cambria Math" panose="02040503050406030204" pitchFamily="18" charset="0"/>
                          </a:rPr>
                        </m:ctrlPr>
                      </m:sSubPr>
                      <m:e>
                        <m:r>
                          <a:rPr lang="en-IN" b="0" i="1" smtClean="0">
                            <a:latin typeface="Cambria Math" panose="02040503050406030204" pitchFamily="18" charset="0"/>
                          </a:rPr>
                          <m:t>𝑐</m:t>
                        </m:r>
                      </m:e>
                      <m:sub>
                        <m:r>
                          <a:rPr lang="en-IN" i="1">
                            <a:latin typeface="Cambria Math" panose="02040503050406030204" pitchFamily="18" charset="0"/>
                          </a:rPr>
                          <m:t>𝑛</m:t>
                        </m:r>
                      </m:sub>
                    </m:sSub>
                  </m:oMath>
                </a14:m>
                <a:r>
                  <a:rPr lang="en-US" dirty="0"/>
                  <a:t> are complex numbers, and they satisfy :</a:t>
                </a:r>
              </a:p>
              <a:p>
                <a:pPr marL="0" indent="0">
                  <a:buNone/>
                </a:pPr>
                <a:r>
                  <a:rPr lang="pt-BR" dirty="0"/>
                  <a:t>                                                    </a:t>
                </a:r>
                <a14:m>
                  <m:oMath xmlns:m="http://schemas.openxmlformats.org/officeDocument/2006/math">
                    <m:sSub>
                      <m:sSubPr>
                        <m:ctrlPr>
                          <a:rPr lang="pt-BR" i="1">
                            <a:latin typeface="Cambria Math" panose="02040503050406030204" pitchFamily="18" charset="0"/>
                          </a:rPr>
                        </m:ctrlPr>
                      </m:sSubPr>
                      <m:e>
                        <m:r>
                          <a:rPr lang="en-IN" i="1">
                            <a:latin typeface="Cambria Math" panose="02040503050406030204" pitchFamily="18" charset="0"/>
                          </a:rPr>
                          <m:t>𝑐</m:t>
                        </m:r>
                      </m:e>
                      <m:sub>
                        <m:r>
                          <a:rPr lang="en-IN" b="0" i="1" smtClean="0">
                            <a:latin typeface="Cambria Math" panose="02040503050406030204" pitchFamily="18" charset="0"/>
                          </a:rPr>
                          <m:t>−</m:t>
                        </m:r>
                        <m:r>
                          <a:rPr lang="en-IN" b="0" i="1" smtClean="0">
                            <a:latin typeface="Cambria Math" panose="02040503050406030204" pitchFamily="18" charset="0"/>
                          </a:rPr>
                          <m:t>𝑛</m:t>
                        </m:r>
                      </m:sub>
                    </m:sSub>
                  </m:oMath>
                </a14:m>
                <a:r>
                  <a:rPr lang="en-IN" dirty="0"/>
                  <a:t> = </a:t>
                </a:r>
                <a14:m>
                  <m:oMath xmlns:m="http://schemas.openxmlformats.org/officeDocument/2006/math">
                    <m:bar>
                      <m:barPr>
                        <m:pos m:val="top"/>
                        <m:ctrlPr>
                          <a:rPr lang="en-IN" b="0" i="1" smtClean="0">
                            <a:latin typeface="Cambria Math" panose="02040503050406030204" pitchFamily="18" charset="0"/>
                          </a:rPr>
                        </m:ctrlPr>
                      </m:barPr>
                      <m:e>
                        <m:sSub>
                          <m:sSubPr>
                            <m:ctrlPr>
                              <a:rPr lang="en-IN" i="1">
                                <a:latin typeface="Cambria Math" panose="02040503050406030204" pitchFamily="18" charset="0"/>
                              </a:rPr>
                            </m:ctrlPr>
                          </m:sSubPr>
                          <m:e>
                            <m:r>
                              <a:rPr lang="en-IN" i="1">
                                <a:latin typeface="Cambria Math" panose="02040503050406030204" pitchFamily="18" charset="0"/>
                              </a:rPr>
                              <m:t>𝑐</m:t>
                            </m:r>
                          </m:e>
                          <m:sub>
                            <m:r>
                              <a:rPr lang="en-IN" i="1">
                                <a:latin typeface="Cambria Math" panose="02040503050406030204" pitchFamily="18" charset="0"/>
                              </a:rPr>
                              <m:t>𝑛</m:t>
                            </m:r>
                          </m:sub>
                        </m:sSub>
                      </m:e>
                    </m:bar>
                  </m:oMath>
                </a14:m>
                <a:r>
                  <a:rPr lang="en-IN" dirty="0"/>
                  <a:t> </a:t>
                </a:r>
              </a:p>
              <a:p>
                <a:pPr marL="0" indent="0">
                  <a:buNone/>
                </a:pPr>
                <a:r>
                  <a:rPr lang="en-IN" dirty="0"/>
                  <a:t>     (which is the conjugate property of complex numbers)</a:t>
                </a:r>
              </a:p>
              <a:p>
                <a:endParaRPr lang="en-IN" dirty="0"/>
              </a:p>
              <a:p>
                <a:r>
                  <a:rPr lang="en-US" dirty="0"/>
                  <a:t>Suppose we have a complicated looking periodic signal; you can think of one varying in time but, again and always, the reasoning to follow applies to any sort of one-dimensional periodic phenomenon. We can scale time to assume that the pattern repeats every 1 second. Call the signal f(t). Can we express f(t) as a sum?</a:t>
                </a:r>
              </a:p>
              <a:p>
                <a:pPr marL="0" indent="0">
                  <a:buNone/>
                </a:pPr>
                <a:r>
                  <a:rPr lang="pt-BR" dirty="0"/>
                  <a:t>                                          f(t) = </a:t>
                </a:r>
                <a14:m>
                  <m:oMath xmlns:m="http://schemas.openxmlformats.org/officeDocument/2006/math">
                    <m:nary>
                      <m:naryPr>
                        <m:chr m:val="∑"/>
                        <m:ctrlPr>
                          <a:rPr lang="pt-BR" i="1">
                            <a:latin typeface="Cambria Math" panose="02040503050406030204" pitchFamily="18" charset="0"/>
                          </a:rPr>
                        </m:ctrlPr>
                      </m:naryPr>
                      <m:sub>
                        <m:r>
                          <m:rPr>
                            <m:brk m:alnAt="23"/>
                          </m:rPr>
                          <a:rPr lang="en-IN" i="1">
                            <a:latin typeface="Cambria Math" panose="02040503050406030204" pitchFamily="18" charset="0"/>
                          </a:rPr>
                          <m:t>𝑛</m:t>
                        </m:r>
                        <m:r>
                          <a:rPr lang="en-IN" i="1">
                            <a:latin typeface="Cambria Math" panose="02040503050406030204" pitchFamily="18" charset="0"/>
                          </a:rPr>
                          <m:t>=</m:t>
                        </m:r>
                        <m:r>
                          <a:rPr lang="en-IN" i="1">
                            <a:latin typeface="Cambria Math" panose="02040503050406030204" pitchFamily="18" charset="0"/>
                          </a:rPr>
                          <m:t>−</m:t>
                        </m:r>
                        <m:r>
                          <a:rPr lang="en-IN" i="1">
                            <a:latin typeface="Cambria Math" panose="02040503050406030204" pitchFamily="18" charset="0"/>
                          </a:rPr>
                          <m:t>𝑁</m:t>
                        </m:r>
                      </m:sub>
                      <m:sup>
                        <m:r>
                          <a:rPr lang="en-IN" i="1">
                            <a:latin typeface="Cambria Math" panose="02040503050406030204" pitchFamily="18" charset="0"/>
                          </a:rPr>
                          <m:t>𝑁</m:t>
                        </m:r>
                      </m:sup>
                      <m:e>
                        <m:sSup>
                          <m:sSupPr>
                            <m:ctrlPr>
                              <a:rPr lang="en-IN" i="1">
                                <a:latin typeface="Cambria Math" panose="02040503050406030204" pitchFamily="18" charset="0"/>
                              </a:rPr>
                            </m:ctrlPr>
                          </m:sSupPr>
                          <m:e>
                            <m:r>
                              <a:rPr lang="en-IN" i="1">
                                <a:latin typeface="Cambria Math" panose="02040503050406030204" pitchFamily="18" charset="0"/>
                              </a:rPr>
                              <m:t> (</m:t>
                            </m:r>
                            <m:sSub>
                              <m:sSubPr>
                                <m:ctrlPr>
                                  <a:rPr lang="pt-BR" i="1">
                                    <a:latin typeface="Cambria Math" panose="02040503050406030204" pitchFamily="18" charset="0"/>
                                  </a:rPr>
                                </m:ctrlPr>
                              </m:sSubPr>
                              <m:e>
                                <m:r>
                                  <a:rPr lang="en-IN" i="1">
                                    <a:latin typeface="Cambria Math" panose="02040503050406030204" pitchFamily="18" charset="0"/>
                                  </a:rPr>
                                  <m:t>𝑐</m:t>
                                </m:r>
                              </m:e>
                              <m:sub>
                                <m:r>
                                  <a:rPr lang="en-IN" i="1">
                                    <a:latin typeface="Cambria Math" panose="02040503050406030204" pitchFamily="18" charset="0"/>
                                  </a:rPr>
                                  <m:t>𝑛</m:t>
                                </m:r>
                              </m:sub>
                            </m:sSub>
                            <m:r>
                              <a:rPr lang="en-IN" i="1">
                                <a:latin typeface="Cambria Math" panose="02040503050406030204" pitchFamily="18" charset="0"/>
                              </a:rPr>
                              <m:t>.</m:t>
                            </m:r>
                            <m:r>
                              <a:rPr lang="en-IN" i="1">
                                <a:latin typeface="Cambria Math" panose="02040503050406030204" pitchFamily="18" charset="0"/>
                              </a:rPr>
                              <m:t>𝑒</m:t>
                            </m:r>
                          </m:e>
                          <m:sup>
                            <m:r>
                              <a:rPr lang="en-IN" i="1">
                                <a:latin typeface="Cambria Math" panose="02040503050406030204" pitchFamily="18" charset="0"/>
                              </a:rPr>
                              <m:t>2</m:t>
                            </m:r>
                            <m:r>
                              <m:rPr>
                                <m:nor/>
                              </m:rPr>
                              <a:rPr lang="el-GR"/>
                              <m:t>π</m:t>
                            </m:r>
                            <m:r>
                              <a:rPr lang="en-IN" i="1">
                                <a:latin typeface="Cambria Math" panose="02040503050406030204" pitchFamily="18" charset="0"/>
                              </a:rPr>
                              <m:t>𝑖𝑛𝑡</m:t>
                            </m:r>
                          </m:sup>
                        </m:sSup>
                        <m:r>
                          <a:rPr lang="en-IN" i="1">
                            <a:latin typeface="Cambria Math" panose="02040503050406030204" pitchFamily="18" charset="0"/>
                          </a:rPr>
                          <m:t>)</m:t>
                        </m:r>
                      </m:e>
                    </m:nary>
                  </m:oMath>
                </a14:m>
                <a:endParaRPr lang="en-IN" dirty="0"/>
              </a:p>
              <a:p>
                <a:endParaRPr lang="en-IN" dirty="0"/>
              </a:p>
            </p:txBody>
          </p:sp>
        </mc:Choice>
        <mc:Fallback>
          <p:sp>
            <p:nvSpPr>
              <p:cNvPr id="3" name="Content Placeholder 2">
                <a:extLst>
                  <a:ext uri="{FF2B5EF4-FFF2-40B4-BE49-F238E27FC236}">
                    <a16:creationId xmlns:a16="http://schemas.microsoft.com/office/drawing/2014/main" id="{E8BA3B05-83F6-4D09-9AA0-15DD7A648ABD}"/>
                  </a:ext>
                </a:extLst>
              </p:cNvPr>
              <p:cNvSpPr>
                <a:spLocks noGrp="1" noRot="1" noChangeAspect="1" noMove="1" noResize="1" noEditPoints="1" noAdjustHandles="1" noChangeArrowheads="1" noChangeShapeType="1" noTextEdit="1"/>
              </p:cNvSpPr>
              <p:nvPr>
                <p:ph idx="1"/>
              </p:nvPr>
            </p:nvSpPr>
            <p:spPr>
              <a:xfrm>
                <a:off x="677334" y="381000"/>
                <a:ext cx="8596668" cy="6476999"/>
              </a:xfrm>
              <a:blipFill>
                <a:blip r:embed="rId2"/>
                <a:stretch>
                  <a:fillRect l="-142" t="-1036" b="-4802"/>
                </a:stretch>
              </a:blipFill>
            </p:spPr>
            <p:txBody>
              <a:bodyPr/>
              <a:lstStyle/>
              <a:p>
                <a:r>
                  <a:rPr lang="en-IN">
                    <a:noFill/>
                  </a:rPr>
                  <a:t> </a:t>
                </a:r>
              </a:p>
            </p:txBody>
          </p:sp>
        </mc:Fallback>
      </mc:AlternateContent>
      <p:pic>
        <p:nvPicPr>
          <p:cNvPr id="2050" name="Picture 2" descr="Image result for sin and cos in terms of exponential">
            <a:extLst>
              <a:ext uri="{FF2B5EF4-FFF2-40B4-BE49-F238E27FC236}">
                <a16:creationId xmlns:a16="http://schemas.microsoft.com/office/drawing/2014/main" id="{60D8EF81-60D4-449C-80DC-DBB8C6562E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7550" y="816637"/>
            <a:ext cx="2428875" cy="90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547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4AE5F25-4860-42BB-BB00-5ED2A36FD165}"/>
                  </a:ext>
                </a:extLst>
              </p:cNvPr>
              <p:cNvSpPr>
                <a:spLocks noGrp="1"/>
              </p:cNvSpPr>
              <p:nvPr>
                <p:ph idx="1"/>
              </p:nvPr>
            </p:nvSpPr>
            <p:spPr>
              <a:xfrm>
                <a:off x="677334" y="285751"/>
                <a:ext cx="8596668" cy="5419724"/>
              </a:xfrm>
            </p:spPr>
            <p:txBody>
              <a:bodyPr>
                <a:normAutofit fontScale="92500" lnSpcReduction="10000"/>
              </a:bodyPr>
              <a:lstStyle/>
              <a:p>
                <a:r>
                  <a:rPr lang="en-US" dirty="0"/>
                  <a:t>In other words, the unknowns in this expression are the coefficients </a:t>
                </a:r>
                <a14:m>
                  <m:oMath xmlns:m="http://schemas.openxmlformats.org/officeDocument/2006/math">
                    <m:sSub>
                      <m:sSubPr>
                        <m:ctrlPr>
                          <a:rPr lang="pt-BR" i="1">
                            <a:latin typeface="Cambria Math" panose="02040503050406030204" pitchFamily="18" charset="0"/>
                          </a:rPr>
                        </m:ctrlPr>
                      </m:sSubPr>
                      <m:e>
                        <m:r>
                          <a:rPr lang="en-IN" i="1">
                            <a:latin typeface="Cambria Math" panose="02040503050406030204" pitchFamily="18" charset="0"/>
                          </a:rPr>
                          <m:t>𝑐</m:t>
                        </m:r>
                      </m:e>
                      <m:sub>
                        <m:r>
                          <a:rPr lang="en-IN" i="1">
                            <a:latin typeface="Cambria Math" panose="02040503050406030204" pitchFamily="18" charset="0"/>
                          </a:rPr>
                          <m:t>𝑛</m:t>
                        </m:r>
                      </m:sub>
                    </m:sSub>
                  </m:oMath>
                </a14:m>
                <a:r>
                  <a:rPr lang="en-US" dirty="0"/>
                  <a:t>, and the question is can we solve for these coefficients?</a:t>
                </a:r>
              </a:p>
              <a:p>
                <a:r>
                  <a:rPr lang="en-US" dirty="0"/>
                  <a:t>Here’s a direct approach. Let’s take the coefficient </a:t>
                </a:r>
                <a14:m>
                  <m:oMath xmlns:m="http://schemas.openxmlformats.org/officeDocument/2006/math">
                    <m:sSub>
                      <m:sSubPr>
                        <m:ctrlPr>
                          <a:rPr lang="pt-BR" i="1">
                            <a:latin typeface="Cambria Math" panose="02040503050406030204" pitchFamily="18" charset="0"/>
                          </a:rPr>
                        </m:ctrlPr>
                      </m:sSubPr>
                      <m:e>
                        <m:r>
                          <a:rPr lang="en-IN" i="1">
                            <a:latin typeface="Cambria Math" panose="02040503050406030204" pitchFamily="18" charset="0"/>
                          </a:rPr>
                          <m:t>𝑐</m:t>
                        </m:r>
                      </m:e>
                      <m:sub>
                        <m:r>
                          <a:rPr lang="en-IN" b="0" i="1" smtClean="0">
                            <a:latin typeface="Cambria Math" panose="02040503050406030204" pitchFamily="18" charset="0"/>
                          </a:rPr>
                          <m:t>𝑘</m:t>
                        </m:r>
                      </m:sub>
                    </m:sSub>
                  </m:oMath>
                </a14:m>
                <a:r>
                  <a:rPr lang="en-US" dirty="0"/>
                  <a:t> for some fixed k. We can isolate it by multiplying both sides by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 </m:t>
                        </m:r>
                        <m:r>
                          <a:rPr lang="en-IN" i="1">
                            <a:latin typeface="Cambria Math" panose="02040503050406030204" pitchFamily="18" charset="0"/>
                          </a:rPr>
                          <m:t>𝑒</m:t>
                        </m:r>
                      </m:e>
                      <m:sup>
                        <m:r>
                          <a:rPr lang="en-IN" b="0" i="1" smtClean="0">
                            <a:latin typeface="Cambria Math" panose="02040503050406030204" pitchFamily="18" charset="0"/>
                          </a:rPr>
                          <m:t>−</m:t>
                        </m:r>
                        <m:r>
                          <a:rPr lang="en-IN" i="1">
                            <a:latin typeface="Cambria Math" panose="02040503050406030204" pitchFamily="18" charset="0"/>
                          </a:rPr>
                          <m:t>2</m:t>
                        </m:r>
                        <m:r>
                          <m:rPr>
                            <m:nor/>
                          </m:rPr>
                          <a:rPr lang="el-GR"/>
                          <m:t>π</m:t>
                        </m:r>
                        <m:r>
                          <a:rPr lang="en-IN" i="1">
                            <a:latin typeface="Cambria Math" panose="02040503050406030204" pitchFamily="18" charset="0"/>
                          </a:rPr>
                          <m:t>𝑖</m:t>
                        </m:r>
                        <m:r>
                          <a:rPr lang="en-IN" b="0" i="1" smtClean="0">
                            <a:latin typeface="Cambria Math" panose="02040503050406030204" pitchFamily="18" charset="0"/>
                          </a:rPr>
                          <m:t>𝑘</m:t>
                        </m:r>
                        <m:r>
                          <a:rPr lang="en-IN" i="1">
                            <a:latin typeface="Cambria Math" panose="02040503050406030204" pitchFamily="18" charset="0"/>
                          </a:rPr>
                          <m:t>𝑡</m:t>
                        </m:r>
                      </m:sup>
                    </m:sSup>
                    <m:r>
                      <a:rPr lang="en-IN" i="1">
                        <a:latin typeface="Cambria Math" panose="02040503050406030204" pitchFamily="18" charset="0"/>
                      </a:rPr>
                      <m:t> </m:t>
                    </m:r>
                  </m:oMath>
                </a14:m>
                <a:r>
                  <a:rPr lang="en-US" dirty="0"/>
                  <a:t>:</a:t>
                </a:r>
              </a:p>
              <a:p>
                <a:endParaRPr lang="en-US" dirty="0"/>
              </a:p>
              <a:p>
                <a:endParaRPr lang="en-US" dirty="0"/>
              </a:p>
              <a:p>
                <a:endParaRPr lang="en-US" dirty="0"/>
              </a:p>
              <a:p>
                <a:endParaRPr lang="en-US" dirty="0"/>
              </a:p>
              <a:p>
                <a:r>
                  <a:rPr lang="en-IN" dirty="0"/>
                  <a:t>Thus,</a:t>
                </a:r>
              </a:p>
              <a:p>
                <a:endParaRPr lang="en-IN" dirty="0"/>
              </a:p>
              <a:p>
                <a:endParaRPr lang="en-IN" dirty="0"/>
              </a:p>
              <a:p>
                <a:endParaRPr lang="en-IN" dirty="0"/>
              </a:p>
              <a:p>
                <a:r>
                  <a:rPr lang="en-US" dirty="0"/>
                  <a:t>We’ve pulled out the coefficient </a:t>
                </a:r>
                <a14:m>
                  <m:oMath xmlns:m="http://schemas.openxmlformats.org/officeDocument/2006/math">
                    <m:sSub>
                      <m:sSubPr>
                        <m:ctrlPr>
                          <a:rPr lang="pt-BR" i="1">
                            <a:latin typeface="Cambria Math" panose="02040503050406030204" pitchFamily="18" charset="0"/>
                          </a:rPr>
                        </m:ctrlPr>
                      </m:sSubPr>
                      <m:e>
                        <m:r>
                          <a:rPr lang="en-IN" i="1">
                            <a:latin typeface="Cambria Math" panose="02040503050406030204" pitchFamily="18" charset="0"/>
                          </a:rPr>
                          <m:t>𝑐</m:t>
                        </m:r>
                      </m:e>
                      <m:sub>
                        <m:r>
                          <a:rPr lang="en-IN" i="1">
                            <a:latin typeface="Cambria Math" panose="02040503050406030204" pitchFamily="18" charset="0"/>
                          </a:rPr>
                          <m:t>𝑘</m:t>
                        </m:r>
                      </m:sub>
                    </m:sSub>
                  </m:oMath>
                </a14:m>
                <a:r>
                  <a:rPr lang="en-US" dirty="0"/>
                  <a:t>, but the expression on the right involves all the other unknown coefficients. Another idea is needed, and that idea is integrating both sides from 0 to 1. (We take the interval from 0 to 1 as “base” period for the function. Any interval of length 1 would work — that’s periodicity.) Just as in calculus, we can evaluate the integral of a complex exponential by</a:t>
                </a:r>
                <a:endParaRPr lang="en-IN" dirty="0"/>
              </a:p>
            </p:txBody>
          </p:sp>
        </mc:Choice>
        <mc:Fallback>
          <p:sp>
            <p:nvSpPr>
              <p:cNvPr id="3" name="Content Placeholder 2">
                <a:extLst>
                  <a:ext uri="{FF2B5EF4-FFF2-40B4-BE49-F238E27FC236}">
                    <a16:creationId xmlns:a16="http://schemas.microsoft.com/office/drawing/2014/main" id="{94AE5F25-4860-42BB-BB00-5ED2A36FD165}"/>
                  </a:ext>
                </a:extLst>
              </p:cNvPr>
              <p:cNvSpPr>
                <a:spLocks noGrp="1" noRot="1" noChangeAspect="1" noMove="1" noResize="1" noEditPoints="1" noAdjustHandles="1" noChangeArrowheads="1" noChangeShapeType="1" noTextEdit="1"/>
              </p:cNvSpPr>
              <p:nvPr>
                <p:ph idx="1"/>
              </p:nvPr>
            </p:nvSpPr>
            <p:spPr>
              <a:xfrm>
                <a:off x="677334" y="285751"/>
                <a:ext cx="8596668" cy="5419724"/>
              </a:xfrm>
              <a:blipFill>
                <a:blip r:embed="rId2"/>
                <a:stretch>
                  <a:fillRect l="-71" t="-900"/>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8C2D438C-1FF9-484F-9FA3-39C9AC4D6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6104" y="1685924"/>
            <a:ext cx="4559127" cy="1343025"/>
          </a:xfrm>
          <a:prstGeom prst="rect">
            <a:avLst/>
          </a:prstGeom>
        </p:spPr>
      </p:pic>
      <p:pic>
        <p:nvPicPr>
          <p:cNvPr id="7" name="Picture 6">
            <a:extLst>
              <a:ext uri="{FF2B5EF4-FFF2-40B4-BE49-F238E27FC236}">
                <a16:creationId xmlns:a16="http://schemas.microsoft.com/office/drawing/2014/main" id="{BEAA7F3B-7069-4570-BE05-72DD8CF443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7875" y="3228975"/>
            <a:ext cx="6172200" cy="1038225"/>
          </a:xfrm>
          <a:prstGeom prst="rect">
            <a:avLst/>
          </a:prstGeom>
        </p:spPr>
      </p:pic>
      <p:pic>
        <p:nvPicPr>
          <p:cNvPr id="9" name="Picture 8">
            <a:extLst>
              <a:ext uri="{FF2B5EF4-FFF2-40B4-BE49-F238E27FC236}">
                <a16:creationId xmlns:a16="http://schemas.microsoft.com/office/drawing/2014/main" id="{BCF1440B-4D7C-4405-977F-5477D19FD4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9231" y="5635626"/>
            <a:ext cx="4787900" cy="1038225"/>
          </a:xfrm>
          <a:prstGeom prst="rect">
            <a:avLst/>
          </a:prstGeom>
        </p:spPr>
      </p:pic>
    </p:spTree>
    <p:extLst>
      <p:ext uri="{BB962C8B-B14F-4D97-AF65-F5344CB8AC3E}">
        <p14:creationId xmlns:p14="http://schemas.microsoft.com/office/powerpoint/2010/main" val="3943072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841224C-E8EA-4BD4-BA76-E2DD96310902}"/>
                  </a:ext>
                </a:extLst>
              </p:cNvPr>
              <p:cNvSpPr>
                <a:spLocks noGrp="1"/>
              </p:cNvSpPr>
              <p:nvPr>
                <p:ph idx="1"/>
              </p:nvPr>
            </p:nvSpPr>
            <p:spPr>
              <a:xfrm>
                <a:off x="677334" y="371475"/>
                <a:ext cx="8596668" cy="5669887"/>
              </a:xfrm>
            </p:spPr>
            <p:txBody>
              <a:bodyPr>
                <a:normAutofit lnSpcReduction="10000"/>
              </a:bodyPr>
              <a:lstStyle/>
              <a:p>
                <a:r>
                  <a:rPr lang="en-US" dirty="0"/>
                  <a:t>Note that n ≠ k is needed here. </a:t>
                </a:r>
              </a:p>
              <a:p>
                <a:r>
                  <a:rPr lang="en-US" dirty="0"/>
                  <a:t>Since the integral of the sum is the sum of the integrals, and the coefficients </a:t>
                </a:r>
                <a14:m>
                  <m:oMath xmlns:m="http://schemas.openxmlformats.org/officeDocument/2006/math">
                    <m:sSub>
                      <m:sSubPr>
                        <m:ctrlPr>
                          <a:rPr lang="pt-BR" i="1">
                            <a:latin typeface="Cambria Math" panose="02040503050406030204" pitchFamily="18" charset="0"/>
                          </a:rPr>
                        </m:ctrlPr>
                      </m:sSubPr>
                      <m:e>
                        <m:r>
                          <a:rPr lang="en-IN" i="1">
                            <a:latin typeface="Cambria Math" panose="02040503050406030204" pitchFamily="18" charset="0"/>
                          </a:rPr>
                          <m:t>𝑐</m:t>
                        </m:r>
                      </m:e>
                      <m:sub>
                        <m:r>
                          <a:rPr lang="en-IN" i="1">
                            <a:latin typeface="Cambria Math" panose="02040503050406030204" pitchFamily="18" charset="0"/>
                          </a:rPr>
                          <m:t>𝑛</m:t>
                        </m:r>
                      </m:sub>
                    </m:sSub>
                  </m:oMath>
                </a14:m>
                <a:r>
                  <a:rPr lang="en-US" dirty="0"/>
                  <a:t> come out of each integral, all of the terms in the sum integrate to zero and we have a formula for the kth coefficient:</a:t>
                </a:r>
              </a:p>
              <a:p>
                <a:pPr marL="0" indent="0">
                  <a:buNone/>
                </a:pPr>
                <a:r>
                  <a:rPr lang="pt-BR" dirty="0"/>
                  <a:t>                                             </a:t>
                </a:r>
                <a14:m>
                  <m:oMath xmlns:m="http://schemas.openxmlformats.org/officeDocument/2006/math">
                    <m:sSub>
                      <m:sSubPr>
                        <m:ctrlPr>
                          <a:rPr lang="pt-BR" i="1">
                            <a:latin typeface="Cambria Math" panose="02040503050406030204" pitchFamily="18" charset="0"/>
                          </a:rPr>
                        </m:ctrlPr>
                      </m:sSubPr>
                      <m:e>
                        <m:r>
                          <a:rPr lang="en-IN" i="1">
                            <a:latin typeface="Cambria Math" panose="02040503050406030204" pitchFamily="18" charset="0"/>
                          </a:rPr>
                          <m:t>𝑐</m:t>
                        </m:r>
                      </m:e>
                      <m:sub>
                        <m:r>
                          <a:rPr lang="en-IN" i="1">
                            <a:latin typeface="Cambria Math" panose="02040503050406030204" pitchFamily="18" charset="0"/>
                          </a:rPr>
                          <m:t>𝑘</m:t>
                        </m:r>
                      </m:sub>
                    </m:sSub>
                    <m:r>
                      <a:rPr lang="en-IN" i="1">
                        <a:latin typeface="Cambria Math" panose="02040503050406030204" pitchFamily="18" charset="0"/>
                      </a:rPr>
                      <m:t> </m:t>
                    </m:r>
                  </m:oMath>
                </a14:m>
                <a:r>
                  <a:rPr lang="pt-BR" dirty="0"/>
                  <a:t>= </a:t>
                </a:r>
                <a14:m>
                  <m:oMath xmlns:m="http://schemas.openxmlformats.org/officeDocument/2006/math">
                    <m:nary>
                      <m:naryPr>
                        <m:ctrlPr>
                          <a:rPr lang="pt-BR" i="1" smtClean="0">
                            <a:latin typeface="Cambria Math" panose="02040503050406030204" pitchFamily="18" charset="0"/>
                          </a:rPr>
                        </m:ctrlPr>
                      </m:naryPr>
                      <m:sub>
                        <m:r>
                          <m:rPr>
                            <m:brk m:alnAt="23"/>
                          </m:rPr>
                          <a:rPr lang="en-IN" b="0" i="1" smtClean="0">
                            <a:latin typeface="Cambria Math" panose="02040503050406030204" pitchFamily="18" charset="0"/>
                          </a:rPr>
                          <m:t>0</m:t>
                        </m:r>
                      </m:sub>
                      <m:sup>
                        <m:r>
                          <a:rPr lang="en-IN" b="0" i="1" smtClean="0">
                            <a:latin typeface="Cambria Math" panose="02040503050406030204" pitchFamily="18" charset="0"/>
                          </a:rPr>
                          <m:t>1</m:t>
                        </m:r>
                      </m:sup>
                      <m:e>
                        <m:sSup>
                          <m:sSupPr>
                            <m:ctrlPr>
                              <a:rPr lang="en-IN" i="1">
                                <a:latin typeface="Cambria Math" panose="02040503050406030204" pitchFamily="18" charset="0"/>
                              </a:rPr>
                            </m:ctrlPr>
                          </m:sSupPr>
                          <m:e>
                            <m:r>
                              <a:rPr lang="en-IN" i="1">
                                <a:latin typeface="Cambria Math" panose="02040503050406030204" pitchFamily="18" charset="0"/>
                              </a:rPr>
                              <m:t> </m:t>
                            </m:r>
                            <m:r>
                              <a:rPr lang="en-IN" i="1">
                                <a:latin typeface="Cambria Math" panose="02040503050406030204" pitchFamily="18" charset="0"/>
                              </a:rPr>
                              <m:t>𝑓</m:t>
                            </m:r>
                            <m:r>
                              <a:rPr lang="en-IN" i="1">
                                <a:latin typeface="Cambria Math" panose="02040503050406030204" pitchFamily="18" charset="0"/>
                              </a:rPr>
                              <m:t>(</m:t>
                            </m:r>
                            <m:r>
                              <a:rPr lang="en-IN" i="1">
                                <a:latin typeface="Cambria Math" panose="02040503050406030204" pitchFamily="18" charset="0"/>
                              </a:rPr>
                              <m:t>𝑡</m:t>
                            </m:r>
                            <m:r>
                              <a:rPr lang="en-IN" i="1">
                                <a:latin typeface="Cambria Math" panose="02040503050406030204" pitchFamily="18" charset="0"/>
                              </a:rPr>
                              <m:t>).</m:t>
                            </m:r>
                            <m:r>
                              <a:rPr lang="en-IN" i="1">
                                <a:latin typeface="Cambria Math" panose="02040503050406030204" pitchFamily="18" charset="0"/>
                              </a:rPr>
                              <m:t>𝑒</m:t>
                            </m:r>
                          </m:e>
                          <m:sup>
                            <m:r>
                              <a:rPr lang="en-IN" i="1">
                                <a:latin typeface="Cambria Math" panose="02040503050406030204" pitchFamily="18" charset="0"/>
                              </a:rPr>
                              <m:t>−</m:t>
                            </m:r>
                            <m:r>
                              <a:rPr lang="en-IN" i="1">
                                <a:latin typeface="Cambria Math" panose="02040503050406030204" pitchFamily="18" charset="0"/>
                              </a:rPr>
                              <m:t>2</m:t>
                            </m:r>
                            <m:r>
                              <m:rPr>
                                <m:nor/>
                              </m:rPr>
                              <a:rPr lang="el-GR"/>
                              <m:t>π</m:t>
                            </m:r>
                            <m:r>
                              <a:rPr lang="en-IN" i="1">
                                <a:latin typeface="Cambria Math" panose="02040503050406030204" pitchFamily="18" charset="0"/>
                              </a:rPr>
                              <m:t>𝑖</m:t>
                            </m:r>
                            <m:r>
                              <a:rPr lang="en-IN" i="1">
                                <a:latin typeface="Cambria Math" panose="02040503050406030204" pitchFamily="18" charset="0"/>
                              </a:rPr>
                              <m:t>𝑘</m:t>
                            </m:r>
                            <m:r>
                              <a:rPr lang="en-IN" i="1">
                                <a:latin typeface="Cambria Math" panose="02040503050406030204" pitchFamily="18" charset="0"/>
                              </a:rPr>
                              <m:t>𝑡</m:t>
                            </m:r>
                          </m:sup>
                        </m:sSup>
                        <m:r>
                          <a:rPr lang="en-IN" b="0" i="1" smtClean="0">
                            <a:latin typeface="Cambria Math" panose="02040503050406030204" pitchFamily="18" charset="0"/>
                          </a:rPr>
                          <m:t>𝑑𝑡</m:t>
                        </m:r>
                      </m:e>
                    </m:nary>
                  </m:oMath>
                </a14:m>
                <a:endParaRPr lang="en-US" dirty="0"/>
              </a:p>
              <a:p>
                <a:r>
                  <a:rPr lang="en-US" dirty="0"/>
                  <a:t>Let’s summarize and be careful to note what we’ve done here, and what we haven’t done. We’ve shown that if we can write a periodic function f(t) of period 1 as a sum :</a:t>
                </a:r>
              </a:p>
              <a:p>
                <a:pPr marL="0" indent="0">
                  <a:buNone/>
                </a:pPr>
                <a:r>
                  <a:rPr lang="pt-BR" dirty="0"/>
                  <a:t>                                             f(t) = </a:t>
                </a:r>
                <a14:m>
                  <m:oMath xmlns:m="http://schemas.openxmlformats.org/officeDocument/2006/math">
                    <m:nary>
                      <m:naryPr>
                        <m:chr m:val="∑"/>
                        <m:ctrlPr>
                          <a:rPr lang="pt-BR" i="1">
                            <a:latin typeface="Cambria Math" panose="02040503050406030204" pitchFamily="18" charset="0"/>
                          </a:rPr>
                        </m:ctrlPr>
                      </m:naryPr>
                      <m:sub>
                        <m:r>
                          <m:rPr>
                            <m:brk m:alnAt="23"/>
                          </m:rPr>
                          <a:rPr lang="en-IN" i="1">
                            <a:latin typeface="Cambria Math" panose="02040503050406030204" pitchFamily="18" charset="0"/>
                          </a:rPr>
                          <m:t>𝑛</m:t>
                        </m:r>
                        <m:r>
                          <a:rPr lang="en-IN" i="1">
                            <a:latin typeface="Cambria Math" panose="02040503050406030204" pitchFamily="18" charset="0"/>
                          </a:rPr>
                          <m:t>=−</m:t>
                        </m:r>
                        <m:r>
                          <a:rPr lang="en-IN" i="1">
                            <a:latin typeface="Cambria Math" panose="02040503050406030204" pitchFamily="18" charset="0"/>
                          </a:rPr>
                          <m:t>𝑁</m:t>
                        </m:r>
                      </m:sub>
                      <m:sup>
                        <m:r>
                          <a:rPr lang="en-IN" i="1">
                            <a:latin typeface="Cambria Math" panose="02040503050406030204" pitchFamily="18" charset="0"/>
                          </a:rPr>
                          <m:t>𝑁</m:t>
                        </m:r>
                      </m:sup>
                      <m:e>
                        <m:sSup>
                          <m:sSupPr>
                            <m:ctrlPr>
                              <a:rPr lang="en-IN" i="1">
                                <a:latin typeface="Cambria Math" panose="02040503050406030204" pitchFamily="18" charset="0"/>
                              </a:rPr>
                            </m:ctrlPr>
                          </m:sSupPr>
                          <m:e>
                            <m:r>
                              <a:rPr lang="en-IN" i="1">
                                <a:latin typeface="Cambria Math" panose="02040503050406030204" pitchFamily="18" charset="0"/>
                              </a:rPr>
                              <m:t> (</m:t>
                            </m:r>
                            <m:sSub>
                              <m:sSubPr>
                                <m:ctrlPr>
                                  <a:rPr lang="pt-BR" i="1">
                                    <a:latin typeface="Cambria Math" panose="02040503050406030204" pitchFamily="18" charset="0"/>
                                  </a:rPr>
                                </m:ctrlPr>
                              </m:sSubPr>
                              <m:e>
                                <m:r>
                                  <a:rPr lang="en-IN" i="1">
                                    <a:latin typeface="Cambria Math" panose="02040503050406030204" pitchFamily="18" charset="0"/>
                                  </a:rPr>
                                  <m:t>𝑐</m:t>
                                </m:r>
                              </m:e>
                              <m:sub>
                                <m:r>
                                  <a:rPr lang="en-IN" i="1">
                                    <a:latin typeface="Cambria Math" panose="02040503050406030204" pitchFamily="18" charset="0"/>
                                  </a:rPr>
                                  <m:t>𝑛</m:t>
                                </m:r>
                              </m:sub>
                            </m:sSub>
                            <m:r>
                              <a:rPr lang="en-IN" i="1">
                                <a:latin typeface="Cambria Math" panose="02040503050406030204" pitchFamily="18" charset="0"/>
                              </a:rPr>
                              <m:t>.</m:t>
                            </m:r>
                            <m:r>
                              <a:rPr lang="en-IN" i="1">
                                <a:latin typeface="Cambria Math" panose="02040503050406030204" pitchFamily="18" charset="0"/>
                              </a:rPr>
                              <m:t>𝑒</m:t>
                            </m:r>
                          </m:e>
                          <m:sup>
                            <m:r>
                              <a:rPr lang="en-IN" i="1">
                                <a:latin typeface="Cambria Math" panose="02040503050406030204" pitchFamily="18" charset="0"/>
                              </a:rPr>
                              <m:t>2</m:t>
                            </m:r>
                            <m:r>
                              <m:rPr>
                                <m:nor/>
                              </m:rPr>
                              <a:rPr lang="el-GR"/>
                              <m:t>π</m:t>
                            </m:r>
                            <m:r>
                              <a:rPr lang="en-IN" i="1">
                                <a:latin typeface="Cambria Math" panose="02040503050406030204" pitchFamily="18" charset="0"/>
                              </a:rPr>
                              <m:t>𝑖𝑛𝑡</m:t>
                            </m:r>
                          </m:sup>
                        </m:sSup>
                        <m:r>
                          <a:rPr lang="en-IN" i="1">
                            <a:latin typeface="Cambria Math" panose="02040503050406030204" pitchFamily="18" charset="0"/>
                          </a:rPr>
                          <m:t>)</m:t>
                        </m:r>
                      </m:e>
                    </m:nary>
                  </m:oMath>
                </a14:m>
                <a:endParaRPr lang="en-US" dirty="0"/>
              </a:p>
              <a:p>
                <a:r>
                  <a:rPr lang="en-US" dirty="0"/>
                  <a:t>then the coefficients </a:t>
                </a:r>
                <a14:m>
                  <m:oMath xmlns:m="http://schemas.openxmlformats.org/officeDocument/2006/math">
                    <m:sSub>
                      <m:sSubPr>
                        <m:ctrlPr>
                          <a:rPr lang="pt-BR" i="1">
                            <a:latin typeface="Cambria Math" panose="02040503050406030204" pitchFamily="18" charset="0"/>
                          </a:rPr>
                        </m:ctrlPr>
                      </m:sSubPr>
                      <m:e>
                        <m:r>
                          <a:rPr lang="en-IN" i="1">
                            <a:latin typeface="Cambria Math" panose="02040503050406030204" pitchFamily="18" charset="0"/>
                          </a:rPr>
                          <m:t>𝑐</m:t>
                        </m:r>
                      </m:e>
                      <m:sub>
                        <m:r>
                          <a:rPr lang="en-IN" i="1">
                            <a:latin typeface="Cambria Math" panose="02040503050406030204" pitchFamily="18" charset="0"/>
                          </a:rPr>
                          <m:t>𝑛</m:t>
                        </m:r>
                      </m:sub>
                    </m:sSub>
                  </m:oMath>
                </a14:m>
                <a:r>
                  <a:rPr lang="en-US" dirty="0"/>
                  <a:t> must be given by :</a:t>
                </a:r>
              </a:p>
              <a:p>
                <a:pPr marL="0" indent="0">
                  <a:buNone/>
                </a:pPr>
                <a:r>
                  <a:rPr lang="pt-BR" dirty="0"/>
                  <a:t>                                             </a:t>
                </a:r>
                <a14:m>
                  <m:oMath xmlns:m="http://schemas.openxmlformats.org/officeDocument/2006/math">
                    <m:sSub>
                      <m:sSubPr>
                        <m:ctrlPr>
                          <a:rPr lang="pt-BR" i="1">
                            <a:latin typeface="Cambria Math" panose="02040503050406030204" pitchFamily="18" charset="0"/>
                          </a:rPr>
                        </m:ctrlPr>
                      </m:sSubPr>
                      <m:e>
                        <m:r>
                          <a:rPr lang="en-IN" i="1">
                            <a:latin typeface="Cambria Math" panose="02040503050406030204" pitchFamily="18" charset="0"/>
                          </a:rPr>
                          <m:t>𝑐</m:t>
                        </m:r>
                      </m:e>
                      <m:sub>
                        <m:r>
                          <a:rPr lang="en-IN" b="0" i="1" smtClean="0">
                            <a:latin typeface="Cambria Math" panose="02040503050406030204" pitchFamily="18" charset="0"/>
                          </a:rPr>
                          <m:t>𝑛</m:t>
                        </m:r>
                      </m:sub>
                    </m:sSub>
                    <m:r>
                      <a:rPr lang="en-IN" i="1">
                        <a:latin typeface="Cambria Math" panose="02040503050406030204" pitchFamily="18" charset="0"/>
                      </a:rPr>
                      <m:t> </m:t>
                    </m:r>
                  </m:oMath>
                </a14:m>
                <a:r>
                  <a:rPr lang="pt-BR" dirty="0"/>
                  <a:t>= </a:t>
                </a:r>
                <a14:m>
                  <m:oMath xmlns:m="http://schemas.openxmlformats.org/officeDocument/2006/math">
                    <m:nary>
                      <m:naryPr>
                        <m:ctrlPr>
                          <a:rPr lang="pt-BR" i="1">
                            <a:latin typeface="Cambria Math" panose="02040503050406030204" pitchFamily="18" charset="0"/>
                          </a:rPr>
                        </m:ctrlPr>
                      </m:naryPr>
                      <m:sub>
                        <m:r>
                          <m:rPr>
                            <m:brk m:alnAt="23"/>
                          </m:rPr>
                          <a:rPr lang="en-IN" i="1">
                            <a:latin typeface="Cambria Math" panose="02040503050406030204" pitchFamily="18" charset="0"/>
                          </a:rPr>
                          <m:t>0</m:t>
                        </m:r>
                      </m:sub>
                      <m:sup>
                        <m:r>
                          <a:rPr lang="en-IN" i="1">
                            <a:latin typeface="Cambria Math" panose="02040503050406030204" pitchFamily="18" charset="0"/>
                          </a:rPr>
                          <m:t>1</m:t>
                        </m:r>
                      </m:sup>
                      <m:e>
                        <m:sSup>
                          <m:sSupPr>
                            <m:ctrlPr>
                              <a:rPr lang="en-IN" i="1">
                                <a:latin typeface="Cambria Math" panose="02040503050406030204" pitchFamily="18" charset="0"/>
                              </a:rPr>
                            </m:ctrlPr>
                          </m:sSupPr>
                          <m:e>
                            <m:r>
                              <a:rPr lang="en-IN" i="1">
                                <a:latin typeface="Cambria Math" panose="02040503050406030204" pitchFamily="18" charset="0"/>
                              </a:rPr>
                              <m:t> </m:t>
                            </m:r>
                            <m:r>
                              <a:rPr lang="en-IN" i="1">
                                <a:latin typeface="Cambria Math" panose="02040503050406030204" pitchFamily="18" charset="0"/>
                              </a:rPr>
                              <m:t>𝑓</m:t>
                            </m:r>
                            <m:r>
                              <a:rPr lang="en-IN" i="1">
                                <a:latin typeface="Cambria Math" panose="02040503050406030204" pitchFamily="18" charset="0"/>
                              </a:rPr>
                              <m:t>(</m:t>
                            </m:r>
                            <m:r>
                              <a:rPr lang="en-IN" i="1">
                                <a:latin typeface="Cambria Math" panose="02040503050406030204" pitchFamily="18" charset="0"/>
                              </a:rPr>
                              <m:t>𝑡</m:t>
                            </m:r>
                            <m:r>
                              <a:rPr lang="en-IN" i="1">
                                <a:latin typeface="Cambria Math" panose="02040503050406030204" pitchFamily="18" charset="0"/>
                              </a:rPr>
                              <m:t>).</m:t>
                            </m:r>
                            <m:r>
                              <a:rPr lang="en-IN" i="1">
                                <a:latin typeface="Cambria Math" panose="02040503050406030204" pitchFamily="18" charset="0"/>
                              </a:rPr>
                              <m:t>𝑒</m:t>
                            </m:r>
                          </m:e>
                          <m:sup>
                            <m:r>
                              <a:rPr lang="en-IN" i="1">
                                <a:latin typeface="Cambria Math" panose="02040503050406030204" pitchFamily="18" charset="0"/>
                              </a:rPr>
                              <m:t>−2</m:t>
                            </m:r>
                            <m:r>
                              <m:rPr>
                                <m:nor/>
                              </m:rPr>
                              <a:rPr lang="el-GR" i="1"/>
                              <m:t>π</m:t>
                            </m:r>
                            <m:r>
                              <a:rPr lang="en-IN" i="1">
                                <a:latin typeface="Cambria Math" panose="02040503050406030204" pitchFamily="18" charset="0"/>
                              </a:rPr>
                              <m:t>𝑖</m:t>
                            </m:r>
                            <m:r>
                              <a:rPr lang="en-IN" b="0" i="1" smtClean="0">
                                <a:latin typeface="Cambria Math" panose="02040503050406030204" pitchFamily="18" charset="0"/>
                              </a:rPr>
                              <m:t>𝑛</m:t>
                            </m:r>
                            <m:r>
                              <a:rPr lang="en-IN" i="1">
                                <a:latin typeface="Cambria Math" panose="02040503050406030204" pitchFamily="18" charset="0"/>
                              </a:rPr>
                              <m:t>𝑡</m:t>
                            </m:r>
                          </m:sup>
                        </m:sSup>
                      </m:e>
                    </m:nary>
                  </m:oMath>
                </a14:m>
                <a:r>
                  <a:rPr lang="en-US" i="1" dirty="0">
                    <a:solidFill>
                      <a:schemeClr val="bg2">
                        <a:lumMod val="50000"/>
                      </a:schemeClr>
                    </a:solidFill>
                  </a:rPr>
                  <a:t>dt</a:t>
                </a:r>
              </a:p>
              <a:p>
                <a:r>
                  <a:rPr lang="en-US" dirty="0"/>
                  <a:t>We have not shown that every periodic function can be expressed this way. </a:t>
                </a:r>
              </a:p>
              <a:p>
                <a:r>
                  <a:rPr lang="en-US" dirty="0"/>
                  <a:t>The </a:t>
                </a:r>
                <a14:m>
                  <m:oMath xmlns:m="http://schemas.openxmlformats.org/officeDocument/2006/math">
                    <m:sSub>
                      <m:sSubPr>
                        <m:ctrlPr>
                          <a:rPr lang="pt-BR" i="1">
                            <a:latin typeface="Cambria Math" panose="02040503050406030204" pitchFamily="18" charset="0"/>
                          </a:rPr>
                        </m:ctrlPr>
                      </m:sSubPr>
                      <m:e>
                        <m:r>
                          <a:rPr lang="en-IN" i="1">
                            <a:latin typeface="Cambria Math" panose="02040503050406030204" pitchFamily="18" charset="0"/>
                          </a:rPr>
                          <m:t>𝑐</m:t>
                        </m:r>
                      </m:e>
                      <m:sub>
                        <m:r>
                          <a:rPr lang="en-IN" i="1">
                            <a:latin typeface="Cambria Math" panose="02040503050406030204" pitchFamily="18" charset="0"/>
                          </a:rPr>
                          <m:t>𝑛</m:t>
                        </m:r>
                      </m:sub>
                    </m:sSub>
                  </m:oMath>
                </a14:m>
                <a:r>
                  <a:rPr lang="en-US" dirty="0"/>
                  <a:t> are called the Fourier coefficients of f(t), because it was Fourier who introduced these ideas into mathematics and science (but working with the sine and cosine form of the expression). </a:t>
                </a:r>
              </a:p>
              <a:p>
                <a:r>
                  <a:rPr lang="en-US" dirty="0"/>
                  <a:t>The sum : </a:t>
                </a:r>
                <a14:m>
                  <m:oMath xmlns:m="http://schemas.openxmlformats.org/officeDocument/2006/math">
                    <m:nary>
                      <m:naryPr>
                        <m:chr m:val="∑"/>
                        <m:ctrlPr>
                          <a:rPr lang="pt-BR" i="1">
                            <a:latin typeface="Cambria Math" panose="02040503050406030204" pitchFamily="18" charset="0"/>
                          </a:rPr>
                        </m:ctrlPr>
                      </m:naryPr>
                      <m:sub>
                        <m:r>
                          <m:rPr>
                            <m:brk m:alnAt="23"/>
                          </m:rPr>
                          <a:rPr lang="en-IN" i="1">
                            <a:latin typeface="Cambria Math" panose="02040503050406030204" pitchFamily="18" charset="0"/>
                          </a:rPr>
                          <m:t>𝑛</m:t>
                        </m:r>
                        <m:r>
                          <a:rPr lang="en-IN" i="1">
                            <a:latin typeface="Cambria Math" panose="02040503050406030204" pitchFamily="18" charset="0"/>
                          </a:rPr>
                          <m:t>=</m:t>
                        </m:r>
                        <m:r>
                          <a:rPr lang="en-IN" i="1">
                            <a:latin typeface="Cambria Math" panose="02040503050406030204" pitchFamily="18" charset="0"/>
                          </a:rPr>
                          <m:t>−</m:t>
                        </m:r>
                        <m:r>
                          <a:rPr lang="en-IN" i="1">
                            <a:latin typeface="Cambria Math" panose="02040503050406030204" pitchFamily="18" charset="0"/>
                          </a:rPr>
                          <m:t>𝑁</m:t>
                        </m:r>
                      </m:sub>
                      <m:sup>
                        <m:r>
                          <a:rPr lang="en-IN" i="1">
                            <a:latin typeface="Cambria Math" panose="02040503050406030204" pitchFamily="18" charset="0"/>
                          </a:rPr>
                          <m:t>𝑁</m:t>
                        </m:r>
                      </m:sup>
                      <m:e>
                        <m:sSup>
                          <m:sSupPr>
                            <m:ctrlPr>
                              <a:rPr lang="en-IN" i="1">
                                <a:latin typeface="Cambria Math" panose="02040503050406030204" pitchFamily="18" charset="0"/>
                              </a:rPr>
                            </m:ctrlPr>
                          </m:sSupPr>
                          <m:e>
                            <m:r>
                              <a:rPr lang="en-IN" i="1">
                                <a:latin typeface="Cambria Math" panose="02040503050406030204" pitchFamily="18" charset="0"/>
                              </a:rPr>
                              <m:t> (</m:t>
                            </m:r>
                            <m:sSub>
                              <m:sSubPr>
                                <m:ctrlPr>
                                  <a:rPr lang="pt-BR" i="1">
                                    <a:latin typeface="Cambria Math" panose="02040503050406030204" pitchFamily="18" charset="0"/>
                                  </a:rPr>
                                </m:ctrlPr>
                              </m:sSubPr>
                              <m:e>
                                <m:r>
                                  <a:rPr lang="en-IN" i="1">
                                    <a:latin typeface="Cambria Math" panose="02040503050406030204" pitchFamily="18" charset="0"/>
                                  </a:rPr>
                                  <m:t>𝑐</m:t>
                                </m:r>
                              </m:e>
                              <m:sub>
                                <m:r>
                                  <a:rPr lang="en-IN" i="1">
                                    <a:latin typeface="Cambria Math" panose="02040503050406030204" pitchFamily="18" charset="0"/>
                                  </a:rPr>
                                  <m:t>𝑛</m:t>
                                </m:r>
                              </m:sub>
                            </m:sSub>
                            <m:r>
                              <a:rPr lang="en-IN" i="1">
                                <a:latin typeface="Cambria Math" panose="02040503050406030204" pitchFamily="18" charset="0"/>
                              </a:rPr>
                              <m:t>.</m:t>
                            </m:r>
                            <m:r>
                              <a:rPr lang="en-IN" i="1">
                                <a:latin typeface="Cambria Math" panose="02040503050406030204" pitchFamily="18" charset="0"/>
                              </a:rPr>
                              <m:t>𝑒</m:t>
                            </m:r>
                          </m:e>
                          <m:sup>
                            <m:r>
                              <a:rPr lang="en-IN" i="1">
                                <a:latin typeface="Cambria Math" panose="02040503050406030204" pitchFamily="18" charset="0"/>
                              </a:rPr>
                              <m:t>2</m:t>
                            </m:r>
                            <m:r>
                              <m:rPr>
                                <m:nor/>
                              </m:rPr>
                              <a:rPr lang="el-GR"/>
                              <m:t>π</m:t>
                            </m:r>
                            <m:r>
                              <a:rPr lang="en-IN" i="1">
                                <a:latin typeface="Cambria Math" panose="02040503050406030204" pitchFamily="18" charset="0"/>
                              </a:rPr>
                              <m:t>𝑖𝑛𝑡</m:t>
                            </m:r>
                          </m:sup>
                        </m:sSup>
                        <m:r>
                          <a:rPr lang="en-IN" i="1">
                            <a:latin typeface="Cambria Math" panose="02040503050406030204" pitchFamily="18" charset="0"/>
                          </a:rPr>
                          <m:t>)</m:t>
                        </m:r>
                      </m:e>
                    </m:nary>
                  </m:oMath>
                </a14:m>
                <a:r>
                  <a:rPr lang="en-US" i="1" dirty="0">
                    <a:solidFill>
                      <a:schemeClr val="bg2">
                        <a:lumMod val="50000"/>
                      </a:schemeClr>
                    </a:solidFill>
                  </a:rPr>
                  <a:t> </a:t>
                </a:r>
                <a:r>
                  <a:rPr lang="en-US" dirty="0"/>
                  <a:t>is called a (finite) Fourier series</a:t>
                </a:r>
                <a:endParaRPr lang="en-US" i="1" dirty="0">
                  <a:solidFill>
                    <a:schemeClr val="bg2">
                      <a:lumMod val="50000"/>
                    </a:schemeClr>
                  </a:solidFill>
                </a:endParaRPr>
              </a:p>
              <a:p>
                <a:endParaRPr lang="en-IN" dirty="0"/>
              </a:p>
            </p:txBody>
          </p:sp>
        </mc:Choice>
        <mc:Fallback>
          <p:sp>
            <p:nvSpPr>
              <p:cNvPr id="3" name="Content Placeholder 2">
                <a:extLst>
                  <a:ext uri="{FF2B5EF4-FFF2-40B4-BE49-F238E27FC236}">
                    <a16:creationId xmlns:a16="http://schemas.microsoft.com/office/drawing/2014/main" id="{D841224C-E8EA-4BD4-BA76-E2DD96310902}"/>
                  </a:ext>
                </a:extLst>
              </p:cNvPr>
              <p:cNvSpPr>
                <a:spLocks noGrp="1" noRot="1" noChangeAspect="1" noMove="1" noResize="1" noEditPoints="1" noAdjustHandles="1" noChangeArrowheads="1" noChangeShapeType="1" noTextEdit="1"/>
              </p:cNvSpPr>
              <p:nvPr>
                <p:ph idx="1"/>
              </p:nvPr>
            </p:nvSpPr>
            <p:spPr>
              <a:xfrm>
                <a:off x="677334" y="371475"/>
                <a:ext cx="8596668" cy="5669887"/>
              </a:xfrm>
              <a:blipFill>
                <a:blip r:embed="rId2"/>
                <a:stretch>
                  <a:fillRect l="-142" t="-1183" b="-7312"/>
                </a:stretch>
              </a:blipFill>
            </p:spPr>
            <p:txBody>
              <a:bodyPr/>
              <a:lstStyle/>
              <a:p>
                <a:r>
                  <a:rPr lang="en-IN">
                    <a:noFill/>
                  </a:rPr>
                  <a:t> </a:t>
                </a:r>
              </a:p>
            </p:txBody>
          </p:sp>
        </mc:Fallback>
      </mc:AlternateContent>
    </p:spTree>
    <p:extLst>
      <p:ext uri="{BB962C8B-B14F-4D97-AF65-F5344CB8AC3E}">
        <p14:creationId xmlns:p14="http://schemas.microsoft.com/office/powerpoint/2010/main" val="2977391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105656-1932-48B4-9509-0A2A7595447A}"/>
              </a:ext>
            </a:extLst>
          </p:cNvPr>
          <p:cNvSpPr>
            <a:spLocks noGrp="1"/>
          </p:cNvSpPr>
          <p:nvPr>
            <p:ph idx="1"/>
          </p:nvPr>
        </p:nvSpPr>
        <p:spPr>
          <a:xfrm>
            <a:off x="677334" y="571501"/>
            <a:ext cx="8596668" cy="5469862"/>
          </a:xfrm>
        </p:spPr>
        <p:txBody>
          <a:bodyPr/>
          <a:lstStyle/>
          <a:p>
            <a:r>
              <a:rPr lang="en-IN" dirty="0"/>
              <a:t>So, in general;</a:t>
            </a:r>
          </a:p>
          <a:p>
            <a:endParaRPr lang="en-IN" dirty="0"/>
          </a:p>
          <a:p>
            <a:endParaRPr lang="en-IN" dirty="0"/>
          </a:p>
          <a:p>
            <a:endParaRPr lang="en-IN" dirty="0"/>
          </a:p>
          <a:p>
            <a:endParaRPr lang="en-IN" dirty="0"/>
          </a:p>
          <a:p>
            <a:endParaRPr lang="en-IN" dirty="0"/>
          </a:p>
          <a:p>
            <a:r>
              <a:rPr lang="en-IN" dirty="0"/>
              <a:t>The First one is the original Fourier Transform equation and the second one is inverse Fourier transform equation.</a:t>
            </a:r>
          </a:p>
          <a:p>
            <a:endParaRPr lang="en-IN" dirty="0"/>
          </a:p>
          <a:p>
            <a:r>
              <a:rPr lang="en-IN" dirty="0"/>
              <a:t>How is it used in filtering IN FREQUENCY DOMAIN?</a:t>
            </a:r>
          </a:p>
        </p:txBody>
      </p:sp>
      <p:pic>
        <p:nvPicPr>
          <p:cNvPr id="3074" name="Picture 2" descr="Image result for fourier transform formula">
            <a:extLst>
              <a:ext uri="{FF2B5EF4-FFF2-40B4-BE49-F238E27FC236}">
                <a16:creationId xmlns:a16="http://schemas.microsoft.com/office/drawing/2014/main" id="{7E3C78FA-C8CA-4DF8-9D9A-E0C3045A6B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976313"/>
            <a:ext cx="2686050"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380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age.slidesharecdn.com/fourierseries-170226161437/95/frequency-domain-filtering-of-digital-images-52-638.jpg?cb=1488125824">
            <a:extLst>
              <a:ext uri="{FF2B5EF4-FFF2-40B4-BE49-F238E27FC236}">
                <a16:creationId xmlns:a16="http://schemas.microsoft.com/office/drawing/2014/main" id="{7C26A4CD-A0BD-4A97-82CD-EF093E39A7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550" y="942975"/>
            <a:ext cx="607695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189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4A8A7-1F4E-4A18-82AE-43085EDE8A59}"/>
              </a:ext>
            </a:extLst>
          </p:cNvPr>
          <p:cNvSpPr>
            <a:spLocks noGrp="1"/>
          </p:cNvSpPr>
          <p:nvPr>
            <p:ph type="title"/>
          </p:nvPr>
        </p:nvSpPr>
        <p:spPr/>
        <p:txBody>
          <a:bodyPr>
            <a:normAutofit/>
          </a:bodyPr>
          <a:lstStyle/>
          <a:p>
            <a:r>
              <a:rPr lang="en-IN" sz="5400" dirty="0"/>
              <a:t>P-3 : WAVELET TRANSFORM</a:t>
            </a:r>
          </a:p>
        </p:txBody>
      </p:sp>
      <p:sp>
        <p:nvSpPr>
          <p:cNvPr id="3" name="Content Placeholder 2">
            <a:extLst>
              <a:ext uri="{FF2B5EF4-FFF2-40B4-BE49-F238E27FC236}">
                <a16:creationId xmlns:a16="http://schemas.microsoft.com/office/drawing/2014/main" id="{DE6CCC65-37CC-4B5C-B18F-4408D63262A3}"/>
              </a:ext>
            </a:extLst>
          </p:cNvPr>
          <p:cNvSpPr>
            <a:spLocks noGrp="1"/>
          </p:cNvSpPr>
          <p:nvPr>
            <p:ph idx="1"/>
          </p:nvPr>
        </p:nvSpPr>
        <p:spPr>
          <a:xfrm>
            <a:off x="677334" y="1588163"/>
            <a:ext cx="8596668" cy="4660237"/>
          </a:xfrm>
        </p:spPr>
        <p:txBody>
          <a:bodyPr>
            <a:normAutofit/>
          </a:bodyPr>
          <a:lstStyle/>
          <a:p>
            <a:r>
              <a:rPr lang="en-US" dirty="0"/>
              <a:t>The wavelet transform is </a:t>
            </a:r>
            <a:r>
              <a:rPr lang="en-US" b="1" i="1" dirty="0"/>
              <a:t>similar to the Fourier transform </a:t>
            </a:r>
            <a:r>
              <a:rPr lang="en-US" dirty="0"/>
              <a:t>(or much more to the windowed Fourier transform) with a completely different </a:t>
            </a:r>
            <a:r>
              <a:rPr lang="en-US" b="1" i="1" dirty="0"/>
              <a:t>analyzing function</a:t>
            </a:r>
            <a:r>
              <a:rPr lang="en-US" dirty="0"/>
              <a:t>. The main difference is this: Fourier transform decomposes the </a:t>
            </a:r>
            <a:r>
              <a:rPr lang="en-US" b="1" i="1" dirty="0"/>
              <a:t>signal into sines and cosines</a:t>
            </a:r>
            <a:r>
              <a:rPr lang="en-US" dirty="0"/>
              <a:t>, i.e. the functions localized in Fourier space; in contrary the wavelet transform uses functions that are localized in both the real and Fourier space. Generally, the wavelet transform can be expressed by the following equation:</a:t>
            </a:r>
          </a:p>
          <a:p>
            <a:endParaRPr lang="en-US" dirty="0"/>
          </a:p>
          <a:p>
            <a:endParaRPr lang="en-US" dirty="0"/>
          </a:p>
          <a:p>
            <a:r>
              <a:rPr lang="en-US" dirty="0"/>
              <a:t>where the * is the complex conjugate symbol and function </a:t>
            </a:r>
            <a:r>
              <a:rPr lang="en-US" i="1" dirty="0"/>
              <a:t>ψ</a:t>
            </a:r>
            <a:r>
              <a:rPr lang="en-US" dirty="0"/>
              <a:t> is some function. This function can be chosen arbitrarily provided that it obeys certain rules.</a:t>
            </a:r>
          </a:p>
          <a:p>
            <a:br>
              <a:rPr lang="en-US" dirty="0"/>
            </a:br>
            <a:br>
              <a:rPr lang="en-US" dirty="0"/>
            </a:br>
            <a:endParaRPr lang="en-IN" dirty="0"/>
          </a:p>
        </p:txBody>
      </p:sp>
      <p:pic>
        <p:nvPicPr>
          <p:cNvPr id="4098" name="Picture 2" descr="http://gwyddion.net/documentation/user-guide-en/eq-wavelet-transform-continuous.png">
            <a:extLst>
              <a:ext uri="{FF2B5EF4-FFF2-40B4-BE49-F238E27FC236}">
                <a16:creationId xmlns:a16="http://schemas.microsoft.com/office/drawing/2014/main" id="{D3A7D0A9-F2A6-451C-A877-6B94A213B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7575" y="3681875"/>
            <a:ext cx="2889693" cy="75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033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4D67FB-227B-4088-B863-0A1D24EBF99A}"/>
              </a:ext>
            </a:extLst>
          </p:cNvPr>
          <p:cNvSpPr>
            <a:spLocks noGrp="1"/>
          </p:cNvSpPr>
          <p:nvPr>
            <p:ph idx="1"/>
          </p:nvPr>
        </p:nvSpPr>
        <p:spPr>
          <a:xfrm>
            <a:off x="677334" y="1066801"/>
            <a:ext cx="8596668" cy="4974562"/>
          </a:xfrm>
        </p:spPr>
        <p:txBody>
          <a:bodyPr/>
          <a:lstStyle/>
          <a:p>
            <a:r>
              <a:rPr lang="en-US" dirty="0"/>
              <a:t>An image kernel is a small matrix used to apply effects like the ones you might find in Photoshop or Gimp, such as blurring, sharpening, outlining or embossing. They're also used in machine learning for 'feature extraction', a technique for determining the most important portions of an image.</a:t>
            </a:r>
            <a:endParaRPr lang="en-IN" dirty="0"/>
          </a:p>
        </p:txBody>
      </p:sp>
    </p:spTree>
    <p:extLst>
      <p:ext uri="{BB962C8B-B14F-4D97-AF65-F5344CB8AC3E}">
        <p14:creationId xmlns:p14="http://schemas.microsoft.com/office/powerpoint/2010/main" val="2711242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8D19A6-A1E4-41C6-8ACB-EF4F55D73B0B}"/>
              </a:ext>
            </a:extLst>
          </p:cNvPr>
          <p:cNvSpPr>
            <a:spLocks noGrp="1"/>
          </p:cNvSpPr>
          <p:nvPr>
            <p:ph idx="1"/>
          </p:nvPr>
        </p:nvSpPr>
        <p:spPr>
          <a:xfrm>
            <a:off x="677334" y="742951"/>
            <a:ext cx="8596668" cy="5298412"/>
          </a:xfrm>
        </p:spPr>
        <p:txBody>
          <a:bodyPr>
            <a:normAutofit lnSpcReduction="10000"/>
          </a:bodyPr>
          <a:lstStyle/>
          <a:p>
            <a:r>
              <a:rPr lang="en-US" dirty="0"/>
              <a:t>Spatial domain refers to the </a:t>
            </a:r>
            <a:r>
              <a:rPr lang="en-US" b="1" dirty="0"/>
              <a:t>image plane itself</a:t>
            </a:r>
            <a:r>
              <a:rPr lang="en-US" dirty="0"/>
              <a:t>, and image processing methods in this category are based on direct manipulation of pixels in an image. </a:t>
            </a:r>
          </a:p>
          <a:p>
            <a:r>
              <a:rPr lang="en-US" dirty="0"/>
              <a:t>Two principal categories of spatial processing are </a:t>
            </a:r>
            <a:r>
              <a:rPr lang="en-US" b="1" dirty="0"/>
              <a:t>intensity transformations</a:t>
            </a:r>
            <a:r>
              <a:rPr lang="en-US" dirty="0"/>
              <a:t> and </a:t>
            </a:r>
            <a:r>
              <a:rPr lang="en-US" b="1" dirty="0"/>
              <a:t>spatial filtering</a:t>
            </a:r>
            <a:r>
              <a:rPr lang="en-US" dirty="0"/>
              <a:t>. </a:t>
            </a:r>
          </a:p>
          <a:p>
            <a:r>
              <a:rPr lang="en-US" dirty="0"/>
              <a:t>Intensity transformations operate on </a:t>
            </a:r>
            <a:r>
              <a:rPr lang="en-US" b="1" dirty="0"/>
              <a:t>single pixels </a:t>
            </a:r>
            <a:r>
              <a:rPr lang="en-US" dirty="0"/>
              <a:t>of an image for the purpose of contrast manipulation and image thresholding. </a:t>
            </a:r>
          </a:p>
          <a:p>
            <a:r>
              <a:rPr lang="en-US" dirty="0"/>
              <a:t>Spatial filtering deals with performing operations, such as image sharpening, by working in a </a:t>
            </a:r>
            <a:r>
              <a:rPr lang="en-US" dirty="0" err="1"/>
              <a:t>neighbourhood</a:t>
            </a:r>
            <a:r>
              <a:rPr lang="en-US" dirty="0"/>
              <a:t> of every pixel in an image. </a:t>
            </a:r>
          </a:p>
          <a:p>
            <a:r>
              <a:rPr lang="en-US" dirty="0"/>
              <a:t>Generally, spatial domain techniques are more efficient computationally and require less processing resources to implement. </a:t>
            </a:r>
          </a:p>
          <a:p>
            <a:r>
              <a:rPr lang="en-US" dirty="0"/>
              <a:t>The spatial domain processes can be denoted by the expression :</a:t>
            </a:r>
          </a:p>
          <a:p>
            <a:pPr marL="0" indent="0">
              <a:buNone/>
            </a:pPr>
            <a:r>
              <a:rPr lang="en-IN" dirty="0"/>
              <a:t>                                           </a:t>
            </a:r>
            <a:r>
              <a:rPr lang="en-IN" b="1" dirty="0"/>
              <a:t>g(x, y) = T [ f( x, y ) ]</a:t>
            </a:r>
          </a:p>
          <a:p>
            <a:r>
              <a:rPr lang="en-US" dirty="0"/>
              <a:t>where f(x, y) is the input image, g(x, y) is the output image, and T is an operator on f defined over a </a:t>
            </a:r>
            <a:r>
              <a:rPr lang="en-US" dirty="0" err="1"/>
              <a:t>neighbourhood</a:t>
            </a:r>
            <a:r>
              <a:rPr lang="en-US" dirty="0"/>
              <a:t> of point (x, y). The operator can apply to a single image or to a set of images. </a:t>
            </a:r>
            <a:endParaRPr lang="en-IN" dirty="0"/>
          </a:p>
          <a:p>
            <a:endParaRPr lang="en-US" dirty="0"/>
          </a:p>
          <a:p>
            <a:endParaRPr lang="en-US" dirty="0"/>
          </a:p>
          <a:p>
            <a:pPr marL="0" indent="0">
              <a:buNone/>
            </a:pPr>
            <a:endParaRPr lang="en-IN" dirty="0"/>
          </a:p>
        </p:txBody>
      </p:sp>
    </p:spTree>
    <p:extLst>
      <p:ext uri="{BB962C8B-B14F-4D97-AF65-F5344CB8AC3E}">
        <p14:creationId xmlns:p14="http://schemas.microsoft.com/office/powerpoint/2010/main" val="2724704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07CDE7-C696-4A5C-ABC5-72E0DC322340}"/>
              </a:ext>
            </a:extLst>
          </p:cNvPr>
          <p:cNvSpPr txBox="1"/>
          <p:nvPr/>
        </p:nvSpPr>
        <p:spPr>
          <a:xfrm>
            <a:off x="1571625" y="3914775"/>
            <a:ext cx="6648450" cy="369332"/>
          </a:xfrm>
          <a:prstGeom prst="rect">
            <a:avLst/>
          </a:prstGeom>
          <a:noFill/>
        </p:spPr>
        <p:txBody>
          <a:bodyPr wrap="square" rtlCol="0">
            <a:spAutoFit/>
          </a:bodyPr>
          <a:lstStyle/>
          <a:p>
            <a:endParaRPr lang="en-IN" dirty="0"/>
          </a:p>
        </p:txBody>
      </p:sp>
      <p:sp>
        <p:nvSpPr>
          <p:cNvPr id="7" name="Content Placeholder 6">
            <a:extLst>
              <a:ext uri="{FF2B5EF4-FFF2-40B4-BE49-F238E27FC236}">
                <a16:creationId xmlns:a16="http://schemas.microsoft.com/office/drawing/2014/main" id="{DE9CF056-7CF4-4D45-8635-1CFEE4AF8D0F}"/>
              </a:ext>
            </a:extLst>
          </p:cNvPr>
          <p:cNvSpPr>
            <a:spLocks noGrp="1"/>
          </p:cNvSpPr>
          <p:nvPr>
            <p:ph idx="1"/>
          </p:nvPr>
        </p:nvSpPr>
        <p:spPr>
          <a:xfrm>
            <a:off x="704850" y="3743324"/>
            <a:ext cx="8569152" cy="2743201"/>
          </a:xfrm>
        </p:spPr>
        <p:txBody>
          <a:bodyPr>
            <a:normAutofit lnSpcReduction="10000"/>
          </a:bodyPr>
          <a:lstStyle/>
          <a:p>
            <a:r>
              <a:rPr lang="en-US" dirty="0"/>
              <a:t>Typically, the </a:t>
            </a:r>
            <a:r>
              <a:rPr lang="en-US" dirty="0" err="1"/>
              <a:t>neighbourhood</a:t>
            </a:r>
            <a:r>
              <a:rPr lang="en-US" dirty="0"/>
              <a:t> is rectangular, centered on (x, y), and much smaller than the image. </a:t>
            </a:r>
          </a:p>
          <a:p>
            <a:r>
              <a:rPr lang="en-US" dirty="0"/>
              <a:t>The smallest possible </a:t>
            </a:r>
            <a:r>
              <a:rPr lang="en-US" dirty="0" err="1"/>
              <a:t>neighbourhood</a:t>
            </a:r>
            <a:r>
              <a:rPr lang="en-US" dirty="0"/>
              <a:t> is of size 1×1. In this case, g depends only on the value of f at a single point (x, y) and T in the above equation becomes </a:t>
            </a:r>
            <a:r>
              <a:rPr lang="en-US" b="1" i="1" dirty="0"/>
              <a:t>intensity(also called a gray-level or mapping) transformation function </a:t>
            </a:r>
            <a:r>
              <a:rPr lang="en-US" dirty="0"/>
              <a:t>of the form:</a:t>
            </a:r>
          </a:p>
          <a:p>
            <a:pPr marL="0" indent="0">
              <a:buNone/>
            </a:pPr>
            <a:r>
              <a:rPr lang="en-US" dirty="0"/>
              <a:t>                                                      s = T(r)</a:t>
            </a:r>
          </a:p>
          <a:p>
            <a:r>
              <a:rPr lang="en-US" dirty="0"/>
              <a:t>Where, for simplicity in notation, we use </a:t>
            </a:r>
            <a:r>
              <a:rPr lang="en-US" b="1" dirty="0"/>
              <a:t>s</a:t>
            </a:r>
            <a:r>
              <a:rPr lang="en-US" dirty="0"/>
              <a:t> and </a:t>
            </a:r>
            <a:r>
              <a:rPr lang="en-US" b="1" dirty="0"/>
              <a:t>r</a:t>
            </a:r>
            <a:r>
              <a:rPr lang="en-US" dirty="0"/>
              <a:t> to denote, respectively, the </a:t>
            </a:r>
            <a:r>
              <a:rPr lang="en-US" b="1" dirty="0"/>
              <a:t>intensity of g </a:t>
            </a:r>
            <a:r>
              <a:rPr lang="en-US" dirty="0"/>
              <a:t>and </a:t>
            </a:r>
            <a:r>
              <a:rPr lang="en-US" b="1" dirty="0"/>
              <a:t>f</a:t>
            </a:r>
            <a:r>
              <a:rPr lang="en-US" dirty="0"/>
              <a:t> at any point (x, y)</a:t>
            </a:r>
            <a:endParaRPr lang="en-IN" dirty="0"/>
          </a:p>
        </p:txBody>
      </p:sp>
      <p:pic>
        <p:nvPicPr>
          <p:cNvPr id="11" name="Picture 10">
            <a:extLst>
              <a:ext uri="{FF2B5EF4-FFF2-40B4-BE49-F238E27FC236}">
                <a16:creationId xmlns:a16="http://schemas.microsoft.com/office/drawing/2014/main" id="{BF40783F-1ECE-4FE6-9FC7-206D020CFB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675" y="238310"/>
            <a:ext cx="5314950" cy="3095440"/>
          </a:xfrm>
          <a:prstGeom prst="rect">
            <a:avLst/>
          </a:prstGeom>
        </p:spPr>
      </p:pic>
    </p:spTree>
    <p:extLst>
      <p:ext uri="{BB962C8B-B14F-4D97-AF65-F5344CB8AC3E}">
        <p14:creationId xmlns:p14="http://schemas.microsoft.com/office/powerpoint/2010/main" val="948542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008D6-E1F7-4C21-8194-79D3171FCA08}"/>
              </a:ext>
            </a:extLst>
          </p:cNvPr>
          <p:cNvSpPr>
            <a:spLocks noGrp="1"/>
          </p:cNvSpPr>
          <p:nvPr>
            <p:ph type="title"/>
          </p:nvPr>
        </p:nvSpPr>
        <p:spPr/>
        <p:txBody>
          <a:bodyPr/>
          <a:lstStyle/>
          <a:p>
            <a:r>
              <a:rPr lang="en-IN" dirty="0"/>
              <a:t>Basic </a:t>
            </a:r>
            <a:r>
              <a:rPr lang="en-IN" dirty="0" err="1"/>
              <a:t>gray</a:t>
            </a:r>
            <a:r>
              <a:rPr lang="en-IN" dirty="0"/>
              <a:t>-level transformations</a:t>
            </a:r>
          </a:p>
        </p:txBody>
      </p:sp>
      <p:sp>
        <p:nvSpPr>
          <p:cNvPr id="3" name="Content Placeholder 2">
            <a:extLst>
              <a:ext uri="{FF2B5EF4-FFF2-40B4-BE49-F238E27FC236}">
                <a16:creationId xmlns:a16="http://schemas.microsoft.com/office/drawing/2014/main" id="{11DCE44C-63AD-44BB-9CF5-BDE451FB625C}"/>
              </a:ext>
            </a:extLst>
          </p:cNvPr>
          <p:cNvSpPr>
            <a:spLocks noGrp="1"/>
          </p:cNvSpPr>
          <p:nvPr>
            <p:ph idx="1"/>
          </p:nvPr>
        </p:nvSpPr>
        <p:spPr/>
        <p:txBody>
          <a:bodyPr/>
          <a:lstStyle/>
          <a:p>
            <a:r>
              <a:rPr lang="en-IN" dirty="0"/>
              <a:t>Image Negatives</a:t>
            </a:r>
          </a:p>
          <a:p>
            <a:r>
              <a:rPr lang="en-IN" dirty="0"/>
              <a:t>Flipping and Flopping</a:t>
            </a:r>
          </a:p>
          <a:p>
            <a:r>
              <a:rPr lang="en-IN" dirty="0"/>
              <a:t>Log Transformations</a:t>
            </a:r>
          </a:p>
          <a:p>
            <a:r>
              <a:rPr lang="en-IN" dirty="0"/>
              <a:t>Power law or Gamma Transformations</a:t>
            </a:r>
          </a:p>
          <a:p>
            <a:r>
              <a:rPr lang="en-IN" dirty="0"/>
              <a:t>Piecewise Linear Transformation Functions</a:t>
            </a:r>
          </a:p>
          <a:p>
            <a:pPr marL="0" indent="0">
              <a:buNone/>
            </a:pPr>
            <a:endParaRPr lang="en-IN" dirty="0"/>
          </a:p>
        </p:txBody>
      </p:sp>
    </p:spTree>
    <p:extLst>
      <p:ext uri="{BB962C8B-B14F-4D97-AF65-F5344CB8AC3E}">
        <p14:creationId xmlns:p14="http://schemas.microsoft.com/office/powerpoint/2010/main" val="137243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BA017-0499-4893-B545-34995B1509B1}"/>
              </a:ext>
            </a:extLst>
          </p:cNvPr>
          <p:cNvSpPr>
            <a:spLocks noGrp="1"/>
          </p:cNvSpPr>
          <p:nvPr>
            <p:ph type="title"/>
          </p:nvPr>
        </p:nvSpPr>
        <p:spPr/>
        <p:txBody>
          <a:bodyPr/>
          <a:lstStyle/>
          <a:p>
            <a:r>
              <a:rPr lang="en-IN" dirty="0"/>
              <a:t>Basics of Spatial Filtering</a:t>
            </a:r>
          </a:p>
        </p:txBody>
      </p:sp>
      <p:sp>
        <p:nvSpPr>
          <p:cNvPr id="3" name="Content Placeholder 2">
            <a:extLst>
              <a:ext uri="{FF2B5EF4-FFF2-40B4-BE49-F238E27FC236}">
                <a16:creationId xmlns:a16="http://schemas.microsoft.com/office/drawing/2014/main" id="{151F4BE3-8B0A-4F05-8CC1-437A61D400A6}"/>
              </a:ext>
            </a:extLst>
          </p:cNvPr>
          <p:cNvSpPr>
            <a:spLocks noGrp="1"/>
          </p:cNvSpPr>
          <p:nvPr>
            <p:ph idx="1"/>
          </p:nvPr>
        </p:nvSpPr>
        <p:spPr/>
        <p:txBody>
          <a:bodyPr/>
          <a:lstStyle/>
          <a:p>
            <a:r>
              <a:rPr lang="en-IN" dirty="0"/>
              <a:t>The name ‘filter’ is borrowed from frequency domain processing where filtering refers to passing, modifying and rejecting specified frequency components of an image.</a:t>
            </a:r>
          </a:p>
          <a:p>
            <a:r>
              <a:rPr lang="en-IN" dirty="0"/>
              <a:t>For </a:t>
            </a:r>
            <a:r>
              <a:rPr lang="en-IN" dirty="0" err="1"/>
              <a:t>eg.</a:t>
            </a:r>
            <a:r>
              <a:rPr lang="en-IN" dirty="0"/>
              <a:t> A filter that passes low frequencies is called low pass filter</a:t>
            </a:r>
          </a:p>
          <a:p>
            <a:endParaRPr lang="en-IN" dirty="0"/>
          </a:p>
        </p:txBody>
      </p:sp>
    </p:spTree>
    <p:extLst>
      <p:ext uri="{BB962C8B-B14F-4D97-AF65-F5344CB8AC3E}">
        <p14:creationId xmlns:p14="http://schemas.microsoft.com/office/powerpoint/2010/main" val="4166298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2BCA-36F4-4372-B6EC-20139EF0FD9F}"/>
              </a:ext>
            </a:extLst>
          </p:cNvPr>
          <p:cNvSpPr>
            <a:spLocks noGrp="1"/>
          </p:cNvSpPr>
          <p:nvPr>
            <p:ph type="title"/>
          </p:nvPr>
        </p:nvSpPr>
        <p:spPr/>
        <p:txBody>
          <a:bodyPr>
            <a:noAutofit/>
          </a:bodyPr>
          <a:lstStyle/>
          <a:p>
            <a:r>
              <a:rPr lang="en-IN" sz="5400" b="1" dirty="0"/>
              <a:t>P-2 : FILTERING IN THE FREQUENCY DOMAIN</a:t>
            </a:r>
          </a:p>
        </p:txBody>
      </p:sp>
      <p:sp>
        <p:nvSpPr>
          <p:cNvPr id="3" name="Content Placeholder 2">
            <a:extLst>
              <a:ext uri="{FF2B5EF4-FFF2-40B4-BE49-F238E27FC236}">
                <a16:creationId xmlns:a16="http://schemas.microsoft.com/office/drawing/2014/main" id="{9E66C5C9-66A5-4ED1-BAE2-259B72F00DEB}"/>
              </a:ext>
            </a:extLst>
          </p:cNvPr>
          <p:cNvSpPr>
            <a:spLocks noGrp="1"/>
          </p:cNvSpPr>
          <p:nvPr>
            <p:ph idx="1"/>
          </p:nvPr>
        </p:nvSpPr>
        <p:spPr>
          <a:xfrm>
            <a:off x="677334" y="2695575"/>
            <a:ext cx="8596668" cy="3345787"/>
          </a:xfrm>
        </p:spPr>
        <p:txBody>
          <a:bodyPr/>
          <a:lstStyle/>
          <a:p>
            <a:pPr marL="0" indent="0">
              <a:buNone/>
            </a:pPr>
            <a:r>
              <a:rPr lang="en-IN" dirty="0"/>
              <a:t>Some basic concepts :</a:t>
            </a:r>
          </a:p>
          <a:p>
            <a:r>
              <a:rPr lang="en-IN" i="1" dirty="0" err="1"/>
              <a:t>e</a:t>
            </a:r>
            <a:r>
              <a:rPr lang="en-IN" b="1" i="1" baseline="30000" dirty="0" err="1"/>
              <a:t>i</a:t>
            </a:r>
            <a:r>
              <a:rPr lang="en-IN" baseline="30000" dirty="0" err="1"/>
              <a:t>x</a:t>
            </a:r>
            <a:r>
              <a:rPr lang="en-IN" dirty="0"/>
              <a:t> = cos x + </a:t>
            </a:r>
            <a:r>
              <a:rPr lang="en-IN" b="1" i="1" dirty="0" err="1"/>
              <a:t>i</a:t>
            </a:r>
            <a:r>
              <a:rPr lang="en-IN" dirty="0"/>
              <a:t> sin x (Euler’s Formula)</a:t>
            </a:r>
          </a:p>
          <a:p>
            <a:r>
              <a:rPr lang="en-IN" dirty="0"/>
              <a:t>Periodicity = Repetition over an interval</a:t>
            </a:r>
          </a:p>
          <a:p>
            <a:r>
              <a:rPr lang="en-IN" i="1" dirty="0"/>
              <a:t>Periodicity arises from symmetry</a:t>
            </a:r>
          </a:p>
          <a:p>
            <a:r>
              <a:rPr lang="en-IN" i="1" dirty="0"/>
              <a:t>Sum of 2 periodic functions is not always periodic.</a:t>
            </a:r>
          </a:p>
          <a:p>
            <a:br>
              <a:rPr lang="en-IN" i="1" dirty="0"/>
            </a:br>
            <a:r>
              <a:rPr lang="en-IN" i="1" dirty="0"/>
              <a:t> </a:t>
            </a:r>
          </a:p>
        </p:txBody>
      </p:sp>
    </p:spTree>
    <p:extLst>
      <p:ext uri="{BB962C8B-B14F-4D97-AF65-F5344CB8AC3E}">
        <p14:creationId xmlns:p14="http://schemas.microsoft.com/office/powerpoint/2010/main" val="809439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30660-49EE-49FC-ADF2-F70F4641FE9B}"/>
              </a:ext>
            </a:extLst>
          </p:cNvPr>
          <p:cNvSpPr>
            <a:spLocks noGrp="1"/>
          </p:cNvSpPr>
          <p:nvPr>
            <p:ph type="title"/>
          </p:nvPr>
        </p:nvSpPr>
        <p:spPr/>
        <p:txBody>
          <a:bodyPr/>
          <a:lstStyle/>
          <a:p>
            <a:r>
              <a:rPr lang="en-IN" dirty="0"/>
              <a:t>FOURIER TRANSFORMATION</a:t>
            </a:r>
          </a:p>
        </p:txBody>
      </p:sp>
      <p:sp>
        <p:nvSpPr>
          <p:cNvPr id="3" name="Content Placeholder 2">
            <a:extLst>
              <a:ext uri="{FF2B5EF4-FFF2-40B4-BE49-F238E27FC236}">
                <a16:creationId xmlns:a16="http://schemas.microsoft.com/office/drawing/2014/main" id="{39BB588D-EA81-41A7-A789-9313167FBE15}"/>
              </a:ext>
            </a:extLst>
          </p:cNvPr>
          <p:cNvSpPr>
            <a:spLocks noGrp="1"/>
          </p:cNvSpPr>
          <p:nvPr>
            <p:ph idx="1"/>
          </p:nvPr>
        </p:nvSpPr>
        <p:spPr/>
        <p:txBody>
          <a:bodyPr/>
          <a:lstStyle/>
          <a:p>
            <a:r>
              <a:rPr lang="en-IN" dirty="0"/>
              <a:t>The Fourier transform is a tool that breaks down a waveform (which is a function or a signal) into alternate representations characterized by sines and cosines.</a:t>
            </a:r>
          </a:p>
          <a:p>
            <a:r>
              <a:rPr lang="en-IN" dirty="0"/>
              <a:t>ONE OF THE FUNDAMENTAL SECRETS OF UNIVERSE : </a:t>
            </a:r>
            <a:r>
              <a:rPr lang="en-US" dirty="0"/>
              <a:t>All waveforms, no matter what you scribble or observe in the universe, are actually just the sum of simple sinusoids of different frequencies.</a:t>
            </a:r>
            <a:r>
              <a:rPr lang="en-IN" dirty="0"/>
              <a:t> </a:t>
            </a:r>
          </a:p>
          <a:p>
            <a:r>
              <a:rPr lang="en-IN" dirty="0"/>
              <a:t>Basically there are quite a few domains like Spatial, Frequency, Time and </a:t>
            </a:r>
            <a:r>
              <a:rPr lang="en-IN" dirty="0" err="1"/>
              <a:t>Temporal,etc</a:t>
            </a:r>
            <a:r>
              <a:rPr lang="en-IN" dirty="0"/>
              <a:t>. While studying Fourier transformation, we are mostly concerned about conversion of Spatial Domain to Frequency Domain and vice-versa.</a:t>
            </a:r>
          </a:p>
        </p:txBody>
      </p:sp>
    </p:spTree>
    <p:extLst>
      <p:ext uri="{BB962C8B-B14F-4D97-AF65-F5344CB8AC3E}">
        <p14:creationId xmlns:p14="http://schemas.microsoft.com/office/powerpoint/2010/main" val="3629833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91D042-088E-4B5E-839D-68F9BAF4B611}"/>
              </a:ext>
            </a:extLst>
          </p:cNvPr>
          <p:cNvSpPr>
            <a:spLocks noGrp="1"/>
          </p:cNvSpPr>
          <p:nvPr>
            <p:ph idx="1"/>
          </p:nvPr>
        </p:nvSpPr>
        <p:spPr>
          <a:xfrm>
            <a:off x="677334" y="381001"/>
            <a:ext cx="8596668" cy="5660362"/>
          </a:xfrm>
        </p:spPr>
        <p:txBody>
          <a:bodyPr/>
          <a:lstStyle/>
          <a:p>
            <a:r>
              <a:rPr lang="en-IN" dirty="0"/>
              <a:t>There are 2 aspects of Fourier Study:</a:t>
            </a:r>
          </a:p>
          <a:p>
            <a:pPr marL="0" indent="0">
              <a:buNone/>
            </a:pPr>
            <a:r>
              <a:rPr lang="en-IN" b="1" dirty="0"/>
              <a:t>Analysis</a:t>
            </a:r>
            <a:r>
              <a:rPr lang="en-IN" dirty="0"/>
              <a:t> (Breaking down into simpler constituent parts) and </a:t>
            </a:r>
          </a:p>
          <a:p>
            <a:pPr marL="0" indent="0">
              <a:buNone/>
            </a:pPr>
            <a:r>
              <a:rPr lang="en-IN" b="1" dirty="0"/>
              <a:t>Synthesis</a:t>
            </a:r>
            <a:r>
              <a:rPr lang="en-IN" dirty="0"/>
              <a:t> (Reassemble a signal from it’s constituent parts)</a:t>
            </a:r>
          </a:p>
          <a:p>
            <a:r>
              <a:rPr lang="en-IN" dirty="0"/>
              <a:t>Fourier Analysis is often related with problems of symmetry.</a:t>
            </a:r>
          </a:p>
          <a:p>
            <a:r>
              <a:rPr lang="en-IN" dirty="0"/>
              <a:t>But the question arises that how can we use such simple functions </a:t>
            </a:r>
            <a:r>
              <a:rPr lang="en-IN" dirty="0" err="1"/>
              <a:t>i.e</a:t>
            </a:r>
            <a:r>
              <a:rPr lang="en-IN" dirty="0"/>
              <a:t> Sines and Cosines to model such complex periodic phenomena?</a:t>
            </a:r>
          </a:p>
          <a:p>
            <a:r>
              <a:rPr lang="en-IN" dirty="0"/>
              <a:t>Not all phenomena are periodic, even phenomena that are periodic in time, die out eventually.</a:t>
            </a:r>
          </a:p>
          <a:p>
            <a:r>
              <a:rPr lang="en-IN" dirty="0"/>
              <a:t>But periodic functions like Sines and Cosines go on forever, so how can they be used to model such ‘dying out’ phenomena?</a:t>
            </a:r>
          </a:p>
          <a:p>
            <a:r>
              <a:rPr lang="en-IN" dirty="0"/>
              <a:t>We can still apply ideas of periodicity by ‘forcing’ the periodicity infinite times. Just repeat the pattern. This is known as </a:t>
            </a:r>
            <a:r>
              <a:rPr lang="en-IN" b="1" i="1" dirty="0"/>
              <a:t>Periodization of a signal</a:t>
            </a:r>
            <a:r>
              <a:rPr lang="en-IN" dirty="0"/>
              <a:t>.</a:t>
            </a:r>
          </a:p>
          <a:p>
            <a:endParaRPr lang="en-IN" dirty="0"/>
          </a:p>
          <a:p>
            <a:endParaRPr lang="en-IN" dirty="0"/>
          </a:p>
        </p:txBody>
      </p:sp>
    </p:spTree>
    <p:extLst>
      <p:ext uri="{BB962C8B-B14F-4D97-AF65-F5344CB8AC3E}">
        <p14:creationId xmlns:p14="http://schemas.microsoft.com/office/powerpoint/2010/main" val="6395824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618</TotalTime>
  <Words>1321</Words>
  <Application>Microsoft Office PowerPoint</Application>
  <PresentationFormat>Widescreen</PresentationFormat>
  <Paragraphs>101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Cambria Math</vt:lpstr>
      <vt:lpstr>Trebuchet MS</vt:lpstr>
      <vt:lpstr>Wingdings 3</vt:lpstr>
      <vt:lpstr>Facet</vt:lpstr>
      <vt:lpstr>P-1 : INTENSITY TRANSFORMATIONS AND SPATIAL FILTERING</vt:lpstr>
      <vt:lpstr>PowerPoint Presentation</vt:lpstr>
      <vt:lpstr>PowerPoint Presentation</vt:lpstr>
      <vt:lpstr>PowerPoint Presentation</vt:lpstr>
      <vt:lpstr>Basic gray-level transformations</vt:lpstr>
      <vt:lpstr>Basics of Spatial Filtering</vt:lpstr>
      <vt:lpstr>P-2 : FILTERING IN THE FREQUENCY DOMAIN</vt:lpstr>
      <vt:lpstr>FOURIER TRANSFORMATION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P-3 : WAVELET TRANSFORM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P-1: Some Basic Concepts On Image Processing</dc:title>
  <dc:creator>Akul Gupta</dc:creator>
  <cp:lastModifiedBy>Akul Gupta</cp:lastModifiedBy>
  <cp:revision>25</cp:revision>
  <dcterms:created xsi:type="dcterms:W3CDTF">2019-05-31T19:45:24Z</dcterms:created>
  <dcterms:modified xsi:type="dcterms:W3CDTF">2019-06-01T06:04:05Z</dcterms:modified>
</cp:coreProperties>
</file>