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3" r:id="rId7"/>
    <p:sldId id="264" r:id="rId8"/>
    <p:sldId id="262" r:id="rId9"/>
    <p:sldId id="265" r:id="rId10"/>
    <p:sldId id="261" r:id="rId11"/>
    <p:sldId id="266" r:id="rId12"/>
    <p:sldId id="269"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73172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5EC51-9086-438F-9CFE-13D71A94FDEF}"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84318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72089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78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3986538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133049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195153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29182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341456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33137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301381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5EC51-9086-438F-9CFE-13D71A94FDEF}"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41380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5EC51-9086-438F-9CFE-13D71A94FDEF}" type="datetimeFigureOut">
              <a:rPr lang="en-IN" smtClean="0"/>
              <a:t>16-11-2019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97651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95894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31245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25EC51-9086-438F-9CFE-13D71A94FDEF}" type="datetimeFigureOut">
              <a:rPr lang="en-IN" smtClean="0"/>
              <a:t>16-11-2019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472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5EC51-9086-438F-9CFE-13D71A94FDEF}"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10603-0B3A-465C-9C10-190A820D4308}" type="slidenum">
              <a:rPr lang="en-IN" smtClean="0"/>
              <a:t>‹#›</a:t>
            </a:fld>
            <a:endParaRPr lang="en-IN"/>
          </a:p>
        </p:txBody>
      </p:sp>
    </p:spTree>
    <p:extLst>
      <p:ext uri="{BB962C8B-B14F-4D97-AF65-F5344CB8AC3E}">
        <p14:creationId xmlns:p14="http://schemas.microsoft.com/office/powerpoint/2010/main" val="289945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25EC51-9086-438F-9CFE-13D71A94FDEF}" type="datetimeFigureOut">
              <a:rPr lang="en-IN" smtClean="0"/>
              <a:t>16-11-2019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910603-0B3A-465C-9C10-190A820D4308}" type="slidenum">
              <a:rPr lang="en-IN" smtClean="0"/>
              <a:t>‹#›</a:t>
            </a:fld>
            <a:endParaRPr lang="en-IN"/>
          </a:p>
        </p:txBody>
      </p:sp>
    </p:spTree>
    <p:extLst>
      <p:ext uri="{BB962C8B-B14F-4D97-AF65-F5344CB8AC3E}">
        <p14:creationId xmlns:p14="http://schemas.microsoft.com/office/powerpoint/2010/main" val="418889320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2FD4-6807-4FFA-BCEB-77BF85F68A99}"/>
              </a:ext>
            </a:extLst>
          </p:cNvPr>
          <p:cNvSpPr>
            <a:spLocks noGrp="1"/>
          </p:cNvSpPr>
          <p:nvPr>
            <p:ph type="ctrTitle"/>
          </p:nvPr>
        </p:nvSpPr>
        <p:spPr>
          <a:xfrm>
            <a:off x="1647825" y="1513882"/>
            <a:ext cx="9144000" cy="3457575"/>
          </a:xfrm>
        </p:spPr>
        <p:txBody>
          <a:bodyPr/>
          <a:lstStyle/>
          <a:p>
            <a:pPr algn="ctr"/>
            <a:r>
              <a:rPr lang="en-IN" sz="6600" dirty="0"/>
              <a:t>PRINCIPAL COMPONENT ANALYSIS(PCA)</a:t>
            </a:r>
          </a:p>
        </p:txBody>
      </p:sp>
    </p:spTree>
    <p:extLst>
      <p:ext uri="{BB962C8B-B14F-4D97-AF65-F5344CB8AC3E}">
        <p14:creationId xmlns:p14="http://schemas.microsoft.com/office/powerpoint/2010/main" val="204096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F51423-95F1-48AA-8789-81FB7FFC7EA5}"/>
              </a:ext>
            </a:extLst>
          </p:cNvPr>
          <p:cNvSpPr>
            <a:spLocks noGrp="1"/>
          </p:cNvSpPr>
          <p:nvPr>
            <p:ph idx="1"/>
          </p:nvPr>
        </p:nvSpPr>
        <p:spPr>
          <a:xfrm>
            <a:off x="1103313" y="161925"/>
            <a:ext cx="8947150" cy="6086475"/>
          </a:xfrm>
        </p:spPr>
        <p:txBody>
          <a:bodyPr>
            <a:normAutofit/>
          </a:bodyPr>
          <a:lstStyle/>
          <a:p>
            <a:r>
              <a:rPr lang="en-US" dirty="0"/>
              <a:t>Now that we have our simplified matrix, we can find the determinant of the same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dirty="0"/>
              <a:t>We now have the equation and we need to solve for </a:t>
            </a:r>
            <a:r>
              <a:rPr lang="en-US" i="1" dirty="0"/>
              <a:t>λ, </a:t>
            </a:r>
            <a:r>
              <a:rPr lang="en-US" dirty="0"/>
              <a:t>so as to get the </a:t>
            </a:r>
            <a:r>
              <a:rPr lang="en-US" i="1" dirty="0"/>
              <a:t>eigenvalue of the matrix. </a:t>
            </a:r>
            <a:r>
              <a:rPr lang="en-US" dirty="0"/>
              <a:t>So, equating the above equation to zero :</a:t>
            </a:r>
          </a:p>
          <a:p>
            <a:endParaRPr lang="en-US" dirty="0"/>
          </a:p>
          <a:p>
            <a:endParaRPr lang="en-US" dirty="0"/>
          </a:p>
          <a:p>
            <a:r>
              <a:rPr lang="en-US" dirty="0"/>
              <a:t>After solving this equation for the value of </a:t>
            </a:r>
            <a:r>
              <a:rPr lang="en-US" b="1" i="1" dirty="0"/>
              <a:t>λ, </a:t>
            </a:r>
            <a:r>
              <a:rPr lang="en-US" dirty="0"/>
              <a:t>we get the following values which are the eigenvalues.</a:t>
            </a:r>
          </a:p>
          <a:p>
            <a:pPr marL="0" indent="0">
              <a:buNone/>
            </a:pPr>
            <a:endParaRPr lang="en-US" dirty="0"/>
          </a:p>
          <a:p>
            <a:pPr marL="0" indent="0">
              <a:buNone/>
            </a:pPr>
            <a:endParaRPr lang="en-IN" dirty="0"/>
          </a:p>
        </p:txBody>
      </p:sp>
      <p:pic>
        <p:nvPicPr>
          <p:cNvPr id="7170" name="Picture 2" descr="https://cdn-images-1.medium.com/max/1200/1*BzktUJKs11-rFIH6_GAI4w.png">
            <a:extLst>
              <a:ext uri="{FF2B5EF4-FFF2-40B4-BE49-F238E27FC236}">
                <a16:creationId xmlns:a16="http://schemas.microsoft.com/office/drawing/2014/main" id="{45FE60C2-D154-4843-8A3B-8F627A9A7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1181100"/>
            <a:ext cx="2276475" cy="8572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cdn-images-1.medium.com/max/1200/1*pclbXVQlph0muCKfuMg4kA.png">
            <a:extLst>
              <a:ext uri="{FF2B5EF4-FFF2-40B4-BE49-F238E27FC236}">
                <a16:creationId xmlns:a16="http://schemas.microsoft.com/office/drawing/2014/main" id="{57E80F4A-9A34-4201-8541-F8843EAFC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687" y="2386013"/>
            <a:ext cx="2428875" cy="52863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s://cdn-images-1.medium.com/max/1200/1*Gps62pfonm5ZeC5GwD2X6g.png">
            <a:extLst>
              <a:ext uri="{FF2B5EF4-FFF2-40B4-BE49-F238E27FC236}">
                <a16:creationId xmlns:a16="http://schemas.microsoft.com/office/drawing/2014/main" id="{D15D2CB5-16A7-4118-B42B-D10EA06D0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567" y="4133849"/>
            <a:ext cx="2805113" cy="528637"/>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ttps://cdn-images-1.medium.com/max/1200/1*6KgzE41U5GTPcFG187zt0g.png">
            <a:extLst>
              <a:ext uri="{FF2B5EF4-FFF2-40B4-BE49-F238E27FC236}">
                <a16:creationId xmlns:a16="http://schemas.microsoft.com/office/drawing/2014/main" id="{E4518E89-E89D-4A6E-94BE-CF39618D23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485" y="5753099"/>
            <a:ext cx="334327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0F3B1-BDF9-4AF7-9C18-72DE5DB323B7}"/>
              </a:ext>
            </a:extLst>
          </p:cNvPr>
          <p:cNvSpPr>
            <a:spLocks noGrp="1"/>
          </p:cNvSpPr>
          <p:nvPr>
            <p:ph idx="1"/>
          </p:nvPr>
        </p:nvSpPr>
        <p:spPr>
          <a:xfrm>
            <a:off x="1103312" y="790575"/>
            <a:ext cx="8946541" cy="6248400"/>
          </a:xfrm>
        </p:spPr>
        <p:txBody>
          <a:bodyPr/>
          <a:lstStyle/>
          <a:p>
            <a:r>
              <a:rPr lang="en-US" dirty="0"/>
              <a:t>Now, we can calculate the eigenvectors corresponding to the above eigenvalues. I am skipping how to calculate eigenvector here.</a:t>
            </a:r>
          </a:p>
          <a:p>
            <a:pPr marL="0" indent="0">
              <a:buNone/>
            </a:pPr>
            <a:endParaRPr lang="en-US" dirty="0"/>
          </a:p>
          <a:p>
            <a:r>
              <a:rPr lang="en-US" dirty="0"/>
              <a:t>So, after solving for </a:t>
            </a:r>
            <a:r>
              <a:rPr lang="en-US" i="1" dirty="0"/>
              <a:t>eigenvectors</a:t>
            </a:r>
            <a:r>
              <a:rPr lang="en-US" dirty="0"/>
              <a:t> we would get the following solution for the corresponding </a:t>
            </a:r>
            <a:r>
              <a:rPr lang="en-US" i="1" dirty="0"/>
              <a:t>eigenvalues:</a:t>
            </a:r>
          </a:p>
          <a:p>
            <a:endParaRPr lang="en-US" i="1" dirty="0"/>
          </a:p>
          <a:p>
            <a:pPr marL="0" indent="0">
              <a:buNone/>
            </a:pPr>
            <a:endParaRPr lang="en-US" dirty="0"/>
          </a:p>
          <a:p>
            <a:endParaRPr lang="en-IN" dirty="0"/>
          </a:p>
          <a:p>
            <a:endParaRPr lang="en-IN" dirty="0"/>
          </a:p>
        </p:txBody>
      </p:sp>
      <p:pic>
        <p:nvPicPr>
          <p:cNvPr id="5" name="Picture 2" descr="https://cdn-images-1.medium.com/max/1200/1*cfDBspXxFBGJ3yIhm5tXGA.png">
            <a:extLst>
              <a:ext uri="{FF2B5EF4-FFF2-40B4-BE49-F238E27FC236}">
                <a16:creationId xmlns:a16="http://schemas.microsoft.com/office/drawing/2014/main" id="{17B22A57-9359-486B-B9EB-6F0B9AF16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3388519"/>
            <a:ext cx="3276599" cy="88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49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8AAFE-B79F-49FE-8EB1-CB4591201324}"/>
              </a:ext>
            </a:extLst>
          </p:cNvPr>
          <p:cNvSpPr>
            <a:spLocks noGrp="1"/>
          </p:cNvSpPr>
          <p:nvPr>
            <p:ph idx="1"/>
          </p:nvPr>
        </p:nvSpPr>
        <p:spPr>
          <a:xfrm>
            <a:off x="1189037" y="152400"/>
            <a:ext cx="8946541" cy="6600825"/>
          </a:xfrm>
        </p:spPr>
        <p:txBody>
          <a:bodyPr>
            <a:normAutofit fontScale="92500" lnSpcReduction="10000"/>
          </a:bodyPr>
          <a:lstStyle/>
          <a:p>
            <a:pPr marL="0" indent="0">
              <a:buNone/>
            </a:pPr>
            <a:r>
              <a:rPr lang="en-IN" b="1" dirty="0">
                <a:solidFill>
                  <a:schemeClr val="bg2">
                    <a:lumMod val="60000"/>
                    <a:lumOff val="40000"/>
                  </a:schemeClr>
                </a:solidFill>
              </a:rPr>
              <a:t>Step-5 : </a:t>
            </a:r>
            <a:r>
              <a:rPr lang="en-US" b="1" dirty="0">
                <a:solidFill>
                  <a:schemeClr val="bg2">
                    <a:lumMod val="60000"/>
                    <a:lumOff val="40000"/>
                  </a:schemeClr>
                </a:solidFill>
              </a:rPr>
              <a:t>Sort the eigenvectors by decreasing eigenvalues and choose k eigenvectors with the largest eigenvalues to form a </a:t>
            </a:r>
            <a:r>
              <a:rPr lang="en-US" b="1" i="1" dirty="0">
                <a:solidFill>
                  <a:schemeClr val="bg2">
                    <a:lumMod val="60000"/>
                    <a:lumOff val="40000"/>
                  </a:schemeClr>
                </a:solidFill>
              </a:rPr>
              <a:t>d × k dimensional </a:t>
            </a:r>
            <a:r>
              <a:rPr lang="en-US" b="1" dirty="0">
                <a:solidFill>
                  <a:schemeClr val="bg2">
                    <a:lumMod val="60000"/>
                    <a:lumOff val="40000"/>
                  </a:schemeClr>
                </a:solidFill>
              </a:rPr>
              <a:t>matrix W.</a:t>
            </a:r>
          </a:p>
          <a:p>
            <a:pPr>
              <a:buFont typeface="Century Gothic" panose="020B0502020202020204" pitchFamily="34" charset="0"/>
              <a:buChar char="►"/>
            </a:pPr>
            <a:r>
              <a:rPr lang="en-US" dirty="0"/>
              <a:t>We started with the goal to reduce the dimensionality of our feature space, i.e., projecting the feature space via PCA onto a smaller subspace, where the eigenvectors will form the axes of this new feature subspace. However, the eigenvectors only define the directions of the new axis, since they have all the same unit length 1.</a:t>
            </a:r>
            <a:endParaRPr lang="en-US" i="1" dirty="0"/>
          </a:p>
          <a:p>
            <a:r>
              <a:rPr lang="en-US" dirty="0"/>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US" dirty="0"/>
              <a:t>The common approach is to rank the eigenvectors from highest to lowest corresponding eigenvalue and choose the top </a:t>
            </a:r>
            <a:r>
              <a:rPr lang="en-US" i="1" dirty="0"/>
              <a:t>k </a:t>
            </a:r>
            <a:r>
              <a:rPr lang="en-US" dirty="0"/>
              <a:t>eigenvectors.</a:t>
            </a:r>
          </a:p>
          <a:p>
            <a:r>
              <a:rPr lang="en-US" dirty="0"/>
              <a:t>So, after sorting the eigenvalues in decreasing order, we have</a:t>
            </a:r>
          </a:p>
          <a:p>
            <a:pPr marL="0" indent="0">
              <a:buNone/>
            </a:pPr>
            <a:endParaRPr lang="en-US" dirty="0"/>
          </a:p>
          <a:p>
            <a:pPr marL="0" indent="0">
              <a:buNone/>
            </a:pPr>
            <a:br>
              <a:rPr lang="en-US" dirty="0"/>
            </a:br>
            <a:br>
              <a:rPr lang="en-US" altLang="en-US" dirty="0">
                <a:latin typeface="Arial" panose="020B0604020202020204" pitchFamily="34" charset="0"/>
              </a:rPr>
            </a:br>
            <a:endParaRPr lang="en-US" altLang="en-US" dirty="0">
              <a:latin typeface="Arial" panose="020B0604020202020204" pitchFamily="34" charset="0"/>
            </a:endParaRPr>
          </a:p>
          <a:p>
            <a:endParaRPr lang="en-IN" dirty="0"/>
          </a:p>
        </p:txBody>
      </p:sp>
      <p:pic>
        <p:nvPicPr>
          <p:cNvPr id="9218" name="Picture 2" descr="https://cdn-images-1.medium.com/max/1200/1*ZJOOlx0T7JtqIiyD0cgVgw.png">
            <a:extLst>
              <a:ext uri="{FF2B5EF4-FFF2-40B4-BE49-F238E27FC236}">
                <a16:creationId xmlns:a16="http://schemas.microsoft.com/office/drawing/2014/main" id="{6D062AD2-98B2-4298-9374-414A5C089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944" y="5429250"/>
            <a:ext cx="1228725"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52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ACB07-7DFE-4314-8E78-590DC6A5B50A}"/>
              </a:ext>
            </a:extLst>
          </p:cNvPr>
          <p:cNvSpPr>
            <a:spLocks noGrp="1"/>
          </p:cNvSpPr>
          <p:nvPr>
            <p:ph idx="1"/>
          </p:nvPr>
        </p:nvSpPr>
        <p:spPr>
          <a:xfrm>
            <a:off x="1103312" y="1457325"/>
            <a:ext cx="8946541" cy="4791074"/>
          </a:xfrm>
        </p:spPr>
        <p:txBody>
          <a:bodyPr/>
          <a:lstStyle/>
          <a:p>
            <a:r>
              <a:rPr lang="en-US" dirty="0"/>
              <a:t>For our simple example, where we are reducing a 3-dimensional feature space to a 2-dimensional feature subspace, we are combining the two eigenvectors with the highest eigenvalues to construct our </a:t>
            </a:r>
            <a:r>
              <a:rPr lang="en-US" i="1" dirty="0" err="1"/>
              <a:t>d×k</a:t>
            </a:r>
            <a:r>
              <a:rPr lang="en-US" i="1" dirty="0"/>
              <a:t> </a:t>
            </a:r>
            <a:r>
              <a:rPr lang="en-US" dirty="0"/>
              <a:t>dimensional eigenvector matrix </a:t>
            </a:r>
            <a:r>
              <a:rPr lang="en-US" b="1" dirty="0"/>
              <a:t>W.</a:t>
            </a:r>
            <a:endParaRPr lang="en-US" dirty="0"/>
          </a:p>
          <a:p>
            <a:r>
              <a:rPr lang="en-US" dirty="0"/>
              <a:t>So, </a:t>
            </a:r>
            <a:r>
              <a:rPr lang="en-US" i="1" dirty="0"/>
              <a:t>eigenvectors </a:t>
            </a:r>
            <a:r>
              <a:rPr lang="en-US" dirty="0"/>
              <a:t>corresponding to two maximum eigenvalues are :</a:t>
            </a:r>
          </a:p>
          <a:p>
            <a:pPr marL="0" indent="0">
              <a:buNone/>
            </a:pPr>
            <a:endParaRPr lang="en-IN" dirty="0"/>
          </a:p>
        </p:txBody>
      </p:sp>
      <p:pic>
        <p:nvPicPr>
          <p:cNvPr id="10242" name="Picture 2" descr="https://cdn-images-1.medium.com/max/1200/1*LdwD0hzCfPuvrbpuZMcB4A.png">
            <a:extLst>
              <a:ext uri="{FF2B5EF4-FFF2-40B4-BE49-F238E27FC236}">
                <a16:creationId xmlns:a16="http://schemas.microsoft.com/office/drawing/2014/main" id="{9B36FDCB-4C63-4C81-8B79-55DA8AEA1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3538536"/>
            <a:ext cx="333375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5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32EF3-A344-41F4-B350-2969C2206391}"/>
              </a:ext>
            </a:extLst>
          </p:cNvPr>
          <p:cNvSpPr>
            <a:spLocks noGrp="1"/>
          </p:cNvSpPr>
          <p:nvPr>
            <p:ph idx="1"/>
          </p:nvPr>
        </p:nvSpPr>
        <p:spPr>
          <a:xfrm>
            <a:off x="1103312" y="2057400"/>
            <a:ext cx="8946541" cy="4190999"/>
          </a:xfrm>
        </p:spPr>
        <p:txBody>
          <a:bodyPr/>
          <a:lstStyle/>
          <a:p>
            <a:r>
              <a:rPr lang="en-IN" b="1" dirty="0">
                <a:solidFill>
                  <a:schemeClr val="bg2">
                    <a:lumMod val="60000"/>
                    <a:lumOff val="40000"/>
                  </a:schemeClr>
                </a:solidFill>
              </a:rPr>
              <a:t>Step-6 : </a:t>
            </a:r>
            <a:r>
              <a:rPr lang="en-US" b="1" dirty="0">
                <a:solidFill>
                  <a:schemeClr val="bg2">
                    <a:lumMod val="60000"/>
                    <a:lumOff val="40000"/>
                  </a:schemeClr>
                </a:solidFill>
              </a:rPr>
              <a:t>Transform the samples onto the new subspace</a:t>
            </a:r>
          </a:p>
          <a:p>
            <a:pPr marL="0" indent="0">
              <a:buNone/>
            </a:pPr>
            <a:r>
              <a:rPr lang="en-US" dirty="0"/>
              <a:t>In the last step, we use the 2×3 dimensional matrix </a:t>
            </a:r>
            <a:r>
              <a:rPr lang="en-US" b="1" i="1" dirty="0"/>
              <a:t>W </a:t>
            </a:r>
            <a:r>
              <a:rPr lang="en-US" dirty="0"/>
              <a:t>that we just computed to transform our samples onto the new subspace via the equation </a:t>
            </a:r>
            <a:r>
              <a:rPr lang="en-US" b="1" i="1" dirty="0"/>
              <a:t>y = W′ × x </a:t>
            </a:r>
            <a:r>
              <a:rPr lang="en-US" dirty="0"/>
              <a:t>where </a:t>
            </a:r>
            <a:r>
              <a:rPr lang="en-US" b="1" i="1" dirty="0"/>
              <a:t>W′</a:t>
            </a:r>
            <a:r>
              <a:rPr lang="en-US" dirty="0"/>
              <a:t> is the </a:t>
            </a:r>
            <a:r>
              <a:rPr lang="en-US" i="1" dirty="0"/>
              <a:t>transpose</a:t>
            </a:r>
            <a:r>
              <a:rPr lang="en-US" dirty="0"/>
              <a:t> of the matrix </a:t>
            </a:r>
            <a:r>
              <a:rPr lang="en-US" b="1" i="1" dirty="0"/>
              <a:t>W.</a:t>
            </a:r>
          </a:p>
          <a:p>
            <a:pPr marL="0" indent="0">
              <a:buNone/>
            </a:pPr>
            <a:endParaRPr lang="en-US" b="1" i="1" dirty="0">
              <a:solidFill>
                <a:schemeClr val="bg2">
                  <a:lumMod val="60000"/>
                  <a:lumOff val="40000"/>
                </a:schemeClr>
              </a:solidFill>
            </a:endParaRPr>
          </a:p>
          <a:p>
            <a:pPr marL="0" indent="0">
              <a:buNone/>
            </a:pPr>
            <a:r>
              <a:rPr lang="en-US" i="1" dirty="0"/>
              <a:t>So lastly, we have computed our two principal components and projected the data points onto the new subspace.</a:t>
            </a:r>
            <a:endParaRPr lang="en-US" dirty="0"/>
          </a:p>
          <a:p>
            <a:pPr marL="0" indent="0">
              <a:buNone/>
            </a:pPr>
            <a:endParaRPr lang="en-US" b="1" dirty="0">
              <a:solidFill>
                <a:schemeClr val="bg2">
                  <a:lumMod val="60000"/>
                  <a:lumOff val="40000"/>
                </a:schemeClr>
              </a:solidFill>
            </a:endParaRPr>
          </a:p>
        </p:txBody>
      </p:sp>
    </p:spTree>
    <p:extLst>
      <p:ext uri="{BB962C8B-B14F-4D97-AF65-F5344CB8AC3E}">
        <p14:creationId xmlns:p14="http://schemas.microsoft.com/office/powerpoint/2010/main" val="51181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AAAD-61AE-417C-BF68-A4F6F9480061}"/>
              </a:ext>
            </a:extLst>
          </p:cNvPr>
          <p:cNvSpPr>
            <a:spLocks noGrp="1"/>
          </p:cNvSpPr>
          <p:nvPr>
            <p:ph idx="1"/>
          </p:nvPr>
        </p:nvSpPr>
        <p:spPr/>
        <p:txBody>
          <a:bodyPr>
            <a:normAutofit/>
          </a:bodyPr>
          <a:lstStyle/>
          <a:p>
            <a:pPr marL="0" indent="0" algn="ctr">
              <a:buNone/>
            </a:pPr>
            <a:endParaRPr lang="en-IN" sz="3600" dirty="0"/>
          </a:p>
          <a:p>
            <a:pPr marL="0" indent="0" algn="ctr">
              <a:buNone/>
            </a:pPr>
            <a:r>
              <a:rPr lang="en-IN" sz="3600" dirty="0"/>
              <a:t>Thanks!</a:t>
            </a:r>
          </a:p>
        </p:txBody>
      </p:sp>
    </p:spTree>
    <p:extLst>
      <p:ext uri="{BB962C8B-B14F-4D97-AF65-F5344CB8AC3E}">
        <p14:creationId xmlns:p14="http://schemas.microsoft.com/office/powerpoint/2010/main" val="39492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F5F7-3EA0-4A73-AEB2-8C64552F6E3A}"/>
              </a:ext>
            </a:extLst>
          </p:cNvPr>
          <p:cNvSpPr>
            <a:spLocks noGrp="1"/>
          </p:cNvSpPr>
          <p:nvPr>
            <p:ph type="title"/>
          </p:nvPr>
        </p:nvSpPr>
        <p:spPr/>
        <p:txBody>
          <a:bodyPr/>
          <a:lstStyle/>
          <a:p>
            <a:r>
              <a:rPr lang="en-IN" dirty="0"/>
              <a:t>WHAT IS IT?</a:t>
            </a:r>
            <a:br>
              <a:rPr lang="en-IN" dirty="0"/>
            </a:br>
            <a:endParaRPr lang="en-IN" dirty="0"/>
          </a:p>
        </p:txBody>
      </p:sp>
      <p:sp>
        <p:nvSpPr>
          <p:cNvPr id="3" name="Content Placeholder 2">
            <a:extLst>
              <a:ext uri="{FF2B5EF4-FFF2-40B4-BE49-F238E27FC236}">
                <a16:creationId xmlns:a16="http://schemas.microsoft.com/office/drawing/2014/main" id="{0E364B1F-3EDC-484C-BB5A-787DB587D090}"/>
              </a:ext>
            </a:extLst>
          </p:cNvPr>
          <p:cNvSpPr>
            <a:spLocks noGrp="1"/>
          </p:cNvSpPr>
          <p:nvPr>
            <p:ph idx="1"/>
          </p:nvPr>
        </p:nvSpPr>
        <p:spPr>
          <a:xfrm>
            <a:off x="304800" y="1962150"/>
            <a:ext cx="9745053" cy="4286249"/>
          </a:xfrm>
        </p:spPr>
        <p:txBody>
          <a:bodyPr>
            <a:normAutofit/>
          </a:bodyPr>
          <a:lstStyle/>
          <a:p>
            <a:r>
              <a:rPr lang="en-IN" sz="2400" dirty="0"/>
              <a:t>Simply stated, PCA is a technique of Dimensionality Reduction of a n-dimensional feature space.</a:t>
            </a:r>
          </a:p>
          <a:p>
            <a:pPr marL="0" indent="0">
              <a:buNone/>
            </a:pPr>
            <a:endParaRPr lang="en-IN" sz="2400" dirty="0"/>
          </a:p>
          <a:p>
            <a:r>
              <a:rPr lang="en-IN" sz="2400" dirty="0"/>
              <a:t>There are many ways to achieve dimensionality reduction, most of these techniques fall short in two categories:</a:t>
            </a:r>
          </a:p>
          <a:p>
            <a:pPr marL="457200" indent="-457200">
              <a:buFont typeface="+mj-lt"/>
              <a:buAutoNum type="arabicPeriod"/>
            </a:pPr>
            <a:r>
              <a:rPr lang="en-IN" sz="2400" dirty="0"/>
              <a:t>Feature Elimination</a:t>
            </a:r>
          </a:p>
          <a:p>
            <a:pPr marL="457200" indent="-457200">
              <a:buFont typeface="+mj-lt"/>
              <a:buAutoNum type="arabicPeriod"/>
            </a:pPr>
            <a:r>
              <a:rPr lang="en-IN" sz="2400" dirty="0"/>
              <a:t>Feature Extraction</a:t>
            </a:r>
          </a:p>
          <a:p>
            <a:endParaRPr lang="en-IN" sz="2400" dirty="0"/>
          </a:p>
        </p:txBody>
      </p:sp>
    </p:spTree>
    <p:extLst>
      <p:ext uri="{BB962C8B-B14F-4D97-AF65-F5344CB8AC3E}">
        <p14:creationId xmlns:p14="http://schemas.microsoft.com/office/powerpoint/2010/main" val="121186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878435-779D-4F21-8BBE-5CAB3AEDD338}"/>
              </a:ext>
            </a:extLst>
          </p:cNvPr>
          <p:cNvSpPr>
            <a:spLocks noGrp="1"/>
          </p:cNvSpPr>
          <p:nvPr>
            <p:ph idx="1"/>
          </p:nvPr>
        </p:nvSpPr>
        <p:spPr>
          <a:xfrm>
            <a:off x="1189038" y="219076"/>
            <a:ext cx="8947150" cy="2286000"/>
          </a:xfrm>
        </p:spPr>
        <p:txBody>
          <a:bodyPr>
            <a:normAutofit/>
          </a:bodyPr>
          <a:lstStyle/>
          <a:p>
            <a:r>
              <a:rPr lang="en-US" sz="2400" dirty="0"/>
              <a:t>Principal component analysis is a technique for </a:t>
            </a:r>
            <a:r>
              <a:rPr lang="en-US" sz="2400" i="1" dirty="0"/>
              <a:t>feature extraction</a:t>
            </a:r>
            <a:r>
              <a:rPr lang="en-US" sz="2400" dirty="0"/>
              <a:t> — so it combines our input variables in a specific way, then we can drop the “least important” variables while still retaining the most valuable parts of all of the variables! </a:t>
            </a:r>
          </a:p>
          <a:p>
            <a:endParaRPr lang="en-US" sz="2400" dirty="0"/>
          </a:p>
          <a:p>
            <a:endParaRPr lang="en-IN" sz="2400" dirty="0"/>
          </a:p>
        </p:txBody>
      </p:sp>
      <p:pic>
        <p:nvPicPr>
          <p:cNvPr id="1028" name="Picture 4" descr="https://cdn-images-1.medium.com/max/1200/1*P8_C9uk3ewpRDtevf9wVxg.png">
            <a:extLst>
              <a:ext uri="{FF2B5EF4-FFF2-40B4-BE49-F238E27FC236}">
                <a16:creationId xmlns:a16="http://schemas.microsoft.com/office/drawing/2014/main" id="{699EFBF3-6DEB-4857-8A76-60B49C196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4" y="2238375"/>
            <a:ext cx="43338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mages-1.medium.com/max/1200/1*wsezmnzg-0N_RP3meYNXlQ.png">
            <a:extLst>
              <a:ext uri="{FF2B5EF4-FFF2-40B4-BE49-F238E27FC236}">
                <a16:creationId xmlns:a16="http://schemas.microsoft.com/office/drawing/2014/main" id="{39D06247-ACC7-4A66-A50C-0F8B28616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38375"/>
            <a:ext cx="410209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8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14F8-B6FB-44A0-BBF7-FDFD6BDC1BF3}"/>
              </a:ext>
            </a:extLst>
          </p:cNvPr>
          <p:cNvSpPr>
            <a:spLocks noGrp="1"/>
          </p:cNvSpPr>
          <p:nvPr>
            <p:ph type="title"/>
          </p:nvPr>
        </p:nvSpPr>
        <p:spPr/>
        <p:txBody>
          <a:bodyPr/>
          <a:lstStyle/>
          <a:p>
            <a:r>
              <a:rPr lang="en-IN" sz="4800" dirty="0"/>
              <a:t>Mathematics Behind PCA</a:t>
            </a:r>
            <a:br>
              <a:rPr lang="en-IN" sz="4800" dirty="0"/>
            </a:br>
            <a:br>
              <a:rPr lang="en-IN" sz="4800" dirty="0"/>
            </a:br>
            <a:endParaRPr lang="en-IN" sz="4800" dirty="0"/>
          </a:p>
        </p:txBody>
      </p:sp>
      <p:sp>
        <p:nvSpPr>
          <p:cNvPr id="3" name="Content Placeholder 2">
            <a:extLst>
              <a:ext uri="{FF2B5EF4-FFF2-40B4-BE49-F238E27FC236}">
                <a16:creationId xmlns:a16="http://schemas.microsoft.com/office/drawing/2014/main" id="{9F9F0483-667D-4561-9A1F-A823C7097CBE}"/>
              </a:ext>
            </a:extLst>
          </p:cNvPr>
          <p:cNvSpPr>
            <a:spLocks noGrp="1"/>
          </p:cNvSpPr>
          <p:nvPr>
            <p:ph idx="1"/>
          </p:nvPr>
        </p:nvSpPr>
        <p:spPr>
          <a:xfrm>
            <a:off x="171450" y="1628775"/>
            <a:ext cx="9878403" cy="5143499"/>
          </a:xfrm>
        </p:spPr>
        <p:txBody>
          <a:bodyPr>
            <a:normAutofit/>
          </a:bodyPr>
          <a:lstStyle/>
          <a:p>
            <a:pPr marL="0" indent="0">
              <a:buNone/>
            </a:pPr>
            <a:r>
              <a:rPr lang="en-US" dirty="0"/>
              <a:t>The whole process of obtaining principle components from a raw dataset can be simplified in six parts :</a:t>
            </a:r>
          </a:p>
          <a:p>
            <a:pPr marL="0" indent="0">
              <a:buNone/>
            </a:pPr>
            <a:endParaRPr lang="en-US" dirty="0"/>
          </a:p>
          <a:p>
            <a:r>
              <a:rPr lang="en-US" dirty="0"/>
              <a:t>Take the whole dataset consisting of </a:t>
            </a:r>
            <a:r>
              <a:rPr lang="en-US" i="1" dirty="0"/>
              <a:t>d+1 dimensions</a:t>
            </a:r>
            <a:r>
              <a:rPr lang="en-US" dirty="0"/>
              <a:t> and ignore the labels such that our new dataset becomes </a:t>
            </a:r>
            <a:r>
              <a:rPr lang="en-US" i="1" dirty="0"/>
              <a:t>d dimensional.</a:t>
            </a:r>
            <a:endParaRPr lang="en-US" dirty="0"/>
          </a:p>
          <a:p>
            <a:r>
              <a:rPr lang="en-US" dirty="0"/>
              <a:t>Compute the </a:t>
            </a:r>
            <a:r>
              <a:rPr lang="en-US" i="1" dirty="0"/>
              <a:t>mean</a:t>
            </a:r>
            <a:r>
              <a:rPr lang="en-US" dirty="0"/>
              <a:t> for every dimension of the whole dataset.</a:t>
            </a:r>
          </a:p>
          <a:p>
            <a:r>
              <a:rPr lang="en-US" dirty="0"/>
              <a:t>Compute the </a:t>
            </a:r>
            <a:r>
              <a:rPr lang="en-US" i="1" dirty="0"/>
              <a:t>covariance matrix</a:t>
            </a:r>
            <a:r>
              <a:rPr lang="en-US" dirty="0"/>
              <a:t> of the whole dataset.</a:t>
            </a:r>
          </a:p>
          <a:p>
            <a:r>
              <a:rPr lang="en-US" dirty="0"/>
              <a:t>Compute </a:t>
            </a:r>
            <a:r>
              <a:rPr lang="en-US" i="1" dirty="0"/>
              <a:t>eigenvectors</a:t>
            </a:r>
            <a:r>
              <a:rPr lang="en-US" dirty="0"/>
              <a:t> and the corresponding </a:t>
            </a:r>
            <a:r>
              <a:rPr lang="en-US" i="1" dirty="0"/>
              <a:t>eigenvalues</a:t>
            </a:r>
            <a:r>
              <a:rPr lang="en-US" dirty="0"/>
              <a:t>.</a:t>
            </a:r>
          </a:p>
          <a:p>
            <a:r>
              <a:rPr lang="en-US" dirty="0"/>
              <a:t>Sort the eigenvectors by decreasing eigenvalues and choose k eigenvectors with the largest eigenvalues to form a </a:t>
            </a:r>
            <a:r>
              <a:rPr lang="en-US" i="1" dirty="0"/>
              <a:t>d × k dimensional</a:t>
            </a:r>
            <a:r>
              <a:rPr lang="en-US" dirty="0"/>
              <a:t> matrix </a:t>
            </a:r>
            <a:r>
              <a:rPr lang="en-US" b="1" dirty="0"/>
              <a:t>W.</a:t>
            </a:r>
            <a:endParaRPr lang="en-US" dirty="0"/>
          </a:p>
          <a:p>
            <a:r>
              <a:rPr lang="en-US" dirty="0"/>
              <a:t>Use this </a:t>
            </a:r>
            <a:r>
              <a:rPr lang="en-US" i="1" dirty="0"/>
              <a:t>d × k eigenvector matrix</a:t>
            </a:r>
            <a:r>
              <a:rPr lang="en-US" dirty="0"/>
              <a:t> to transform the samples onto the new subspace.</a:t>
            </a:r>
          </a:p>
          <a:p>
            <a:endParaRPr lang="en-IN" dirty="0"/>
          </a:p>
        </p:txBody>
      </p:sp>
    </p:spTree>
    <p:extLst>
      <p:ext uri="{BB962C8B-B14F-4D97-AF65-F5344CB8AC3E}">
        <p14:creationId xmlns:p14="http://schemas.microsoft.com/office/powerpoint/2010/main" val="142445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8AAFE-B79F-49FE-8EB1-CB4591201324}"/>
              </a:ext>
            </a:extLst>
          </p:cNvPr>
          <p:cNvSpPr>
            <a:spLocks noGrp="1"/>
          </p:cNvSpPr>
          <p:nvPr>
            <p:ph idx="1"/>
          </p:nvPr>
        </p:nvSpPr>
        <p:spPr>
          <a:xfrm>
            <a:off x="1189037" y="180975"/>
            <a:ext cx="8946541" cy="4181475"/>
          </a:xfrm>
        </p:spPr>
        <p:txBody>
          <a:bodyPr>
            <a:normAutofit fontScale="92500" lnSpcReduction="20000"/>
          </a:bodyPr>
          <a:lstStyle/>
          <a:p>
            <a:pPr marL="0" indent="0">
              <a:buNone/>
            </a:pPr>
            <a:r>
              <a:rPr lang="en-IN" b="1" dirty="0">
                <a:solidFill>
                  <a:schemeClr val="bg2">
                    <a:lumMod val="60000"/>
                    <a:lumOff val="40000"/>
                  </a:schemeClr>
                </a:solidFill>
              </a:rPr>
              <a:t>Step-1 : </a:t>
            </a:r>
            <a:r>
              <a:rPr lang="en-US" b="1" dirty="0">
                <a:solidFill>
                  <a:schemeClr val="bg2">
                    <a:lumMod val="60000"/>
                    <a:lumOff val="40000"/>
                  </a:schemeClr>
                </a:solidFill>
              </a:rPr>
              <a:t>Take the whole dataset consisting of </a:t>
            </a:r>
            <a:r>
              <a:rPr lang="en-US" b="1" i="1" dirty="0">
                <a:solidFill>
                  <a:schemeClr val="bg2">
                    <a:lumMod val="60000"/>
                    <a:lumOff val="40000"/>
                  </a:schemeClr>
                </a:solidFill>
              </a:rPr>
              <a:t>d+1 dimensions</a:t>
            </a:r>
            <a:r>
              <a:rPr lang="en-US" b="1" dirty="0">
                <a:solidFill>
                  <a:schemeClr val="bg2">
                    <a:lumMod val="60000"/>
                    <a:lumOff val="40000"/>
                  </a:schemeClr>
                </a:solidFill>
              </a:rPr>
              <a:t> and ignore the labels such that our new dataset becomes </a:t>
            </a:r>
            <a:r>
              <a:rPr lang="en-US" b="1" i="1" dirty="0">
                <a:solidFill>
                  <a:schemeClr val="bg2">
                    <a:lumMod val="60000"/>
                    <a:lumOff val="40000"/>
                  </a:schemeClr>
                </a:solidFill>
              </a:rPr>
              <a:t>d dimensional.</a:t>
            </a:r>
            <a:endParaRPr lang="en-US" dirty="0">
              <a:solidFill>
                <a:schemeClr val="bg2">
                  <a:lumMod val="60000"/>
                  <a:lumOff val="40000"/>
                </a:schemeClr>
              </a:solidFill>
            </a:endParaRPr>
          </a:p>
          <a:p>
            <a:r>
              <a:rPr lang="en-US" dirty="0"/>
              <a:t>Let’s say we have a dataset which is </a:t>
            </a:r>
            <a:r>
              <a:rPr lang="en-US" i="1" dirty="0"/>
              <a:t>d+1 dimensional</a:t>
            </a:r>
            <a:r>
              <a:rPr lang="en-US" dirty="0"/>
              <a:t>. Where d could be thought as </a:t>
            </a:r>
            <a:r>
              <a:rPr lang="en-US" i="1" dirty="0" err="1"/>
              <a:t>X_train</a:t>
            </a:r>
            <a:r>
              <a:rPr lang="en-US" dirty="0"/>
              <a:t> and 1 could be thought as </a:t>
            </a:r>
            <a:r>
              <a:rPr lang="en-US" dirty="0" err="1"/>
              <a:t>y_train</a:t>
            </a:r>
            <a:r>
              <a:rPr lang="en-US" dirty="0"/>
              <a:t> </a:t>
            </a:r>
            <a:r>
              <a:rPr lang="en-US" i="1" dirty="0"/>
              <a:t>(label/target) </a:t>
            </a:r>
            <a:r>
              <a:rPr lang="en-US" dirty="0"/>
              <a:t>in modern machine learning paradigm. So, </a:t>
            </a:r>
            <a:r>
              <a:rPr lang="en-US" i="1" dirty="0" err="1"/>
              <a:t>X_train</a:t>
            </a:r>
            <a:r>
              <a:rPr lang="en-US" i="1" dirty="0"/>
              <a:t> + </a:t>
            </a:r>
            <a:r>
              <a:rPr lang="en-US" i="1" dirty="0" err="1"/>
              <a:t>y_train</a:t>
            </a:r>
            <a:r>
              <a:rPr lang="en-US" dirty="0"/>
              <a:t> makes up our complete train dataset.</a:t>
            </a:r>
          </a:p>
          <a:p>
            <a:r>
              <a:rPr lang="en-US" dirty="0"/>
              <a:t>So, after we drop the labels we are left with </a:t>
            </a:r>
            <a:r>
              <a:rPr lang="en-US" i="1" dirty="0"/>
              <a:t>d dimensional</a:t>
            </a:r>
            <a:r>
              <a:rPr lang="en-US" dirty="0"/>
              <a:t> dataset and this would be the dataset we will use to find the principal components. Also, let’s assume we are left with a three-dimensional dataset after ignoring the labels </a:t>
            </a:r>
            <a:r>
              <a:rPr lang="en-US" dirty="0" err="1"/>
              <a:t>i.e</a:t>
            </a:r>
            <a:r>
              <a:rPr lang="en-US" dirty="0"/>
              <a:t> d = 3.</a:t>
            </a:r>
          </a:p>
          <a:p>
            <a:r>
              <a:rPr lang="en-US" dirty="0"/>
              <a:t>we will assume that the samples stem from two different classes, where one-half samples of our dataset are labeled class 1 and the other half class 2.</a:t>
            </a:r>
          </a:p>
          <a:p>
            <a:r>
              <a:rPr lang="en-US" dirty="0"/>
              <a:t>Let our data matrix </a:t>
            </a:r>
            <a:r>
              <a:rPr lang="en-US" b="1" dirty="0"/>
              <a:t>X</a:t>
            </a:r>
            <a:r>
              <a:rPr lang="en-US" dirty="0"/>
              <a:t> be the score of these students :</a:t>
            </a:r>
            <a:br>
              <a:rPr lang="en-US" dirty="0"/>
            </a:br>
            <a:endParaRPr lang="en-IN" dirty="0"/>
          </a:p>
        </p:txBody>
      </p:sp>
      <p:pic>
        <p:nvPicPr>
          <p:cNvPr id="2050" name="Picture 2" descr="https://cdn-images-1.medium.com/max/1200/1*1HD7YIaVhfUjQ2ARKi7gNA.png">
            <a:extLst>
              <a:ext uri="{FF2B5EF4-FFF2-40B4-BE49-F238E27FC236}">
                <a16:creationId xmlns:a16="http://schemas.microsoft.com/office/drawing/2014/main" id="{A32A012D-3E72-44CD-9DC4-7BAEC73C1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4162425"/>
            <a:ext cx="41243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8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8AAFE-B79F-49FE-8EB1-CB4591201324}"/>
              </a:ext>
            </a:extLst>
          </p:cNvPr>
          <p:cNvSpPr>
            <a:spLocks noGrp="1"/>
          </p:cNvSpPr>
          <p:nvPr>
            <p:ph idx="1"/>
          </p:nvPr>
        </p:nvSpPr>
        <p:spPr>
          <a:xfrm>
            <a:off x="1189037" y="180975"/>
            <a:ext cx="8946541" cy="6191250"/>
          </a:xfrm>
        </p:spPr>
        <p:txBody>
          <a:bodyPr>
            <a:normAutofit/>
          </a:bodyPr>
          <a:lstStyle/>
          <a:p>
            <a:pPr marL="0" indent="0">
              <a:buNone/>
            </a:pPr>
            <a:r>
              <a:rPr lang="en-IN" b="1" dirty="0">
                <a:solidFill>
                  <a:schemeClr val="bg2">
                    <a:lumMod val="60000"/>
                    <a:lumOff val="40000"/>
                  </a:schemeClr>
                </a:solidFill>
              </a:rPr>
              <a:t>Step-2 : </a:t>
            </a:r>
            <a:r>
              <a:rPr lang="en-US" b="1" dirty="0">
                <a:solidFill>
                  <a:schemeClr val="bg2">
                    <a:lumMod val="60000"/>
                    <a:lumOff val="40000"/>
                  </a:schemeClr>
                </a:solidFill>
              </a:rPr>
              <a:t>Compute the mean of every dimension of the whole dataset.</a:t>
            </a:r>
          </a:p>
          <a:p>
            <a:pPr marL="0" indent="0">
              <a:buNone/>
            </a:pPr>
            <a:r>
              <a:rPr lang="en-US" dirty="0"/>
              <a:t>The data from the above table can be represented in matrix </a:t>
            </a:r>
            <a:r>
              <a:rPr lang="en-US" b="1" dirty="0"/>
              <a:t>A,</a:t>
            </a:r>
            <a:r>
              <a:rPr lang="en-US" dirty="0"/>
              <a:t> where each column in the matrix shows scores on a test and each row shows the score of a student.</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 The mean of matrix </a:t>
            </a:r>
            <a:r>
              <a:rPr lang="en-US" b="1" dirty="0"/>
              <a:t>A </a:t>
            </a:r>
            <a:r>
              <a:rPr lang="en-US" dirty="0"/>
              <a:t>would be:</a:t>
            </a:r>
          </a:p>
          <a:p>
            <a:pPr marL="0" indent="0">
              <a:buNone/>
            </a:pPr>
            <a:br>
              <a:rPr lang="en-US" dirty="0"/>
            </a:br>
            <a:endParaRPr lang="en-IN" dirty="0"/>
          </a:p>
        </p:txBody>
      </p:sp>
      <p:pic>
        <p:nvPicPr>
          <p:cNvPr id="3074" name="Picture 2" descr="https://cdn-images-1.medium.com/max/1200/1*a0-0h6YJsVtH9lG9A1_-VQ.png">
            <a:extLst>
              <a:ext uri="{FF2B5EF4-FFF2-40B4-BE49-F238E27FC236}">
                <a16:creationId xmlns:a16="http://schemas.microsoft.com/office/drawing/2014/main" id="{44BB36DB-AC0F-458A-9048-1B54A4F42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1714500"/>
            <a:ext cx="19812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dn-images-1.medium.com/max/1200/1*r1zlnStJxBq8buNZLhyT7A.png">
            <a:extLst>
              <a:ext uri="{FF2B5EF4-FFF2-40B4-BE49-F238E27FC236}">
                <a16:creationId xmlns:a16="http://schemas.microsoft.com/office/drawing/2014/main" id="{C0864712-2A8A-4FDA-A942-BA75654CE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232" y="4314825"/>
            <a:ext cx="19812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8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8AAFE-B79F-49FE-8EB1-CB4591201324}"/>
              </a:ext>
            </a:extLst>
          </p:cNvPr>
          <p:cNvSpPr>
            <a:spLocks noGrp="1"/>
          </p:cNvSpPr>
          <p:nvPr>
            <p:ph idx="1"/>
          </p:nvPr>
        </p:nvSpPr>
        <p:spPr>
          <a:xfrm>
            <a:off x="1189037" y="0"/>
            <a:ext cx="8946541" cy="6753225"/>
          </a:xfrm>
        </p:spPr>
        <p:txBody>
          <a:bodyPr>
            <a:normAutofit/>
          </a:bodyPr>
          <a:lstStyle/>
          <a:p>
            <a:pPr marL="0" indent="0">
              <a:buNone/>
            </a:pPr>
            <a:r>
              <a:rPr lang="en-IN" b="1" dirty="0">
                <a:solidFill>
                  <a:schemeClr val="bg2">
                    <a:lumMod val="60000"/>
                    <a:lumOff val="40000"/>
                  </a:schemeClr>
                </a:solidFill>
              </a:rPr>
              <a:t>Step-3 : </a:t>
            </a:r>
            <a:r>
              <a:rPr lang="en-US" b="1" dirty="0">
                <a:solidFill>
                  <a:schemeClr val="bg2">
                    <a:lumMod val="60000"/>
                    <a:lumOff val="40000"/>
                  </a:schemeClr>
                </a:solidFill>
              </a:rPr>
              <a:t>Compute the </a:t>
            </a:r>
            <a:r>
              <a:rPr lang="en-US" b="1" i="1" dirty="0">
                <a:solidFill>
                  <a:schemeClr val="bg2">
                    <a:lumMod val="60000"/>
                    <a:lumOff val="40000"/>
                  </a:schemeClr>
                </a:solidFill>
              </a:rPr>
              <a:t>covariance matrix</a:t>
            </a:r>
            <a:r>
              <a:rPr lang="en-US" b="1" dirty="0">
                <a:solidFill>
                  <a:schemeClr val="bg2">
                    <a:lumMod val="60000"/>
                    <a:lumOff val="40000"/>
                  </a:schemeClr>
                </a:solidFill>
              </a:rPr>
              <a:t> of the whole dataset </a:t>
            </a:r>
          </a:p>
          <a:p>
            <a:pPr marL="0" indent="0">
              <a:buNone/>
            </a:pPr>
            <a:r>
              <a:rPr lang="en-US" dirty="0"/>
              <a:t>So, we can compute the covariance of two variables </a:t>
            </a:r>
            <a:r>
              <a:rPr lang="en-US" b="1" dirty="0"/>
              <a:t>X</a:t>
            </a:r>
            <a:r>
              <a:rPr lang="en-US" dirty="0"/>
              <a:t> and </a:t>
            </a:r>
            <a:r>
              <a:rPr lang="en-US" b="1" dirty="0"/>
              <a:t>Y</a:t>
            </a:r>
            <a:r>
              <a:rPr lang="en-US" dirty="0"/>
              <a:t> using the following formula:</a:t>
            </a:r>
          </a:p>
          <a:p>
            <a:pPr marL="0" indent="0">
              <a:buNone/>
            </a:pPr>
            <a:endParaRPr lang="en-US" dirty="0"/>
          </a:p>
          <a:p>
            <a:pPr marL="0" indent="0">
              <a:buNone/>
            </a:pPr>
            <a:endParaRPr lang="en-US" dirty="0"/>
          </a:p>
          <a:p>
            <a:r>
              <a:rPr lang="en-US" dirty="0"/>
              <a:t>Using the above formula, we can find the covariance matrix of </a:t>
            </a:r>
            <a:r>
              <a:rPr lang="en-US" b="1" dirty="0"/>
              <a:t>A. </a:t>
            </a:r>
            <a:r>
              <a:rPr lang="en-US" dirty="0"/>
              <a:t>Also, the result would be a </a:t>
            </a:r>
            <a:r>
              <a:rPr lang="en-US" i="1" dirty="0"/>
              <a:t>square matrix of d ×d dimensions. </a:t>
            </a:r>
            <a:r>
              <a:rPr lang="en-US" dirty="0"/>
              <a:t>Let’s rewrite our original matrix like this:</a:t>
            </a:r>
          </a:p>
          <a:p>
            <a:endParaRPr lang="en-US" dirty="0"/>
          </a:p>
          <a:p>
            <a:endParaRPr lang="en-US" dirty="0"/>
          </a:p>
          <a:p>
            <a:pPr marL="0" indent="0">
              <a:buNone/>
            </a:pPr>
            <a:endParaRPr lang="en-US" dirty="0"/>
          </a:p>
          <a:p>
            <a:r>
              <a:rPr lang="en-US" dirty="0"/>
              <a:t>Its c</a:t>
            </a:r>
            <a:r>
              <a:rPr lang="en-US" i="1" dirty="0"/>
              <a:t>ovariance matrix</a:t>
            </a:r>
            <a:r>
              <a:rPr lang="en-US" dirty="0"/>
              <a:t> would be: </a:t>
            </a:r>
            <a:r>
              <a:rPr lang="en-US" b="1" dirty="0"/>
              <a:t>A</a:t>
            </a:r>
            <a:r>
              <a:rPr lang="en-IN" b="1" dirty="0"/>
              <a:t>A</a:t>
            </a:r>
            <a:r>
              <a:rPr lang="en-IN" b="1" baseline="30000" dirty="0"/>
              <a:t>T</a:t>
            </a:r>
            <a:endParaRPr lang="en-US" b="1" dirty="0"/>
          </a:p>
          <a:p>
            <a:pPr marL="0" indent="0">
              <a:buNone/>
            </a:pPr>
            <a:br>
              <a:rPr lang="en-US" dirty="0"/>
            </a:br>
            <a:endParaRPr lang="en-IN" dirty="0"/>
          </a:p>
        </p:txBody>
      </p:sp>
      <p:pic>
        <p:nvPicPr>
          <p:cNvPr id="5122" name="Picture 2" descr="https://cdn-images-1.medium.com/max/1200/1*kqEnWDvs366hEGtPsX7xbQ.png">
            <a:extLst>
              <a:ext uri="{FF2B5EF4-FFF2-40B4-BE49-F238E27FC236}">
                <a16:creationId xmlns:a16="http://schemas.microsoft.com/office/drawing/2014/main" id="{004D3067-7121-4263-AC71-5A702D8BF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894" y="1276350"/>
            <a:ext cx="41433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images-1.medium.com/max/1200/1*LB9qyXaROHAKqlaqk_LWdQ.png">
            <a:extLst>
              <a:ext uri="{FF2B5EF4-FFF2-40B4-BE49-F238E27FC236}">
                <a16:creationId xmlns:a16="http://schemas.microsoft.com/office/drawing/2014/main" id="{922ECB6C-770F-4443-B9D4-8439FFFFF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92" y="3086099"/>
            <a:ext cx="33051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cdn-images-1.medium.com/max/1200/1*E0ImSfZ3Rea3Y-tWnX1cEQ.png">
            <a:extLst>
              <a:ext uri="{FF2B5EF4-FFF2-40B4-BE49-F238E27FC236}">
                <a16:creationId xmlns:a16="http://schemas.microsoft.com/office/drawing/2014/main" id="{535BD07E-DCB7-46E3-B7AF-78188E304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894" y="4843460"/>
            <a:ext cx="4314825" cy="146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85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73C493-D846-4904-A195-258F2391D773}"/>
              </a:ext>
            </a:extLst>
          </p:cNvPr>
          <p:cNvSpPr>
            <a:spLocks noGrp="1"/>
          </p:cNvSpPr>
          <p:nvPr>
            <p:ph idx="1"/>
          </p:nvPr>
        </p:nvSpPr>
        <p:spPr>
          <a:xfrm>
            <a:off x="1198563" y="1809750"/>
            <a:ext cx="8947150" cy="4943475"/>
          </a:xfrm>
        </p:spPr>
        <p:txBody>
          <a:bodyPr>
            <a:normAutofit/>
          </a:bodyPr>
          <a:lstStyle/>
          <a:p>
            <a:pPr marL="0" indent="0">
              <a:buNone/>
            </a:pPr>
            <a:r>
              <a:rPr lang="en-US" dirty="0"/>
              <a:t>Few points that can be noted here is :</a:t>
            </a:r>
          </a:p>
          <a:p>
            <a:r>
              <a:rPr lang="en-US" dirty="0"/>
              <a:t>Shown in </a:t>
            </a:r>
            <a:r>
              <a:rPr lang="en-US" i="1" dirty="0"/>
              <a:t>Blue</a:t>
            </a:r>
            <a:r>
              <a:rPr lang="en-US" dirty="0"/>
              <a:t> along the diagonal, we see the variance of scores for each test. The art test has the biggest variance (720); and the English test, the smallest (360). So we can say that art test scores have more variability than English test scores.</a:t>
            </a:r>
          </a:p>
          <a:p>
            <a:r>
              <a:rPr lang="en-US" dirty="0"/>
              <a:t>The covariance is displayed in black in the off-diagonal elements of the matrix </a:t>
            </a:r>
            <a:r>
              <a:rPr lang="en-US" b="1" dirty="0"/>
              <a:t>A</a:t>
            </a:r>
            <a:endParaRPr lang="en-US" dirty="0"/>
          </a:p>
          <a:p>
            <a:pPr marL="0" indent="0">
              <a:buNone/>
            </a:pPr>
            <a:r>
              <a:rPr lang="en-US" b="1" dirty="0"/>
              <a:t>a) </a:t>
            </a:r>
            <a:r>
              <a:rPr lang="en-US" dirty="0"/>
              <a:t>The covariance between math and English is positive (360), and the covariance between math and art is positive (180). This means the scores tend to covary in a positive way. As scores on math go up, scores on art and English also tend to go up; and vice versa.</a:t>
            </a:r>
          </a:p>
          <a:p>
            <a:pPr marL="0" indent="0">
              <a:buNone/>
            </a:pPr>
            <a:r>
              <a:rPr lang="en-US" b="1" dirty="0"/>
              <a:t>b)</a:t>
            </a:r>
            <a:r>
              <a:rPr lang="en-US" dirty="0"/>
              <a:t> The covariance between English and art, however, is zero. This means there tends to be no predictable relationship between the movement of English and art scores.</a:t>
            </a:r>
          </a:p>
          <a:p>
            <a:endParaRPr lang="en-IN" dirty="0"/>
          </a:p>
        </p:txBody>
      </p:sp>
      <p:pic>
        <p:nvPicPr>
          <p:cNvPr id="7" name="Picture 6" descr="https://cdn-images-1.medium.com/max/1200/1*E0ImSfZ3Rea3Y-tWnX1cEQ.png">
            <a:extLst>
              <a:ext uri="{FF2B5EF4-FFF2-40B4-BE49-F238E27FC236}">
                <a16:creationId xmlns:a16="http://schemas.microsoft.com/office/drawing/2014/main" id="{BFAD7201-FFFE-4270-8DB7-555BC5400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361950"/>
            <a:ext cx="4314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5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8AAFE-B79F-49FE-8EB1-CB4591201324}"/>
              </a:ext>
            </a:extLst>
          </p:cNvPr>
          <p:cNvSpPr>
            <a:spLocks noGrp="1"/>
          </p:cNvSpPr>
          <p:nvPr>
            <p:ph idx="1"/>
          </p:nvPr>
        </p:nvSpPr>
        <p:spPr>
          <a:xfrm>
            <a:off x="1189037" y="152400"/>
            <a:ext cx="8946541" cy="6600825"/>
          </a:xfrm>
        </p:spPr>
        <p:txBody>
          <a:bodyPr>
            <a:normAutofit lnSpcReduction="10000"/>
          </a:bodyPr>
          <a:lstStyle/>
          <a:p>
            <a:pPr marL="0" indent="0">
              <a:buNone/>
            </a:pPr>
            <a:r>
              <a:rPr lang="en-IN" b="1" dirty="0">
                <a:solidFill>
                  <a:schemeClr val="bg2">
                    <a:lumMod val="60000"/>
                    <a:lumOff val="40000"/>
                  </a:schemeClr>
                </a:solidFill>
              </a:rPr>
              <a:t>Step-4 : </a:t>
            </a:r>
            <a:r>
              <a:rPr lang="en-US" b="1" dirty="0">
                <a:solidFill>
                  <a:schemeClr val="bg2">
                    <a:lumMod val="60000"/>
                    <a:lumOff val="40000"/>
                  </a:schemeClr>
                </a:solidFill>
              </a:rPr>
              <a:t>Compute Eigenvectors and corresponding Eigenvalues</a:t>
            </a:r>
          </a:p>
          <a:p>
            <a:pPr marL="0" indent="0">
              <a:buNone/>
            </a:pPr>
            <a:r>
              <a:rPr lang="en-US" i="1" dirty="0"/>
              <a:t>Intuitively, an eigenvector is a vector whose direction remains unchanged when a linear transformation is applied to it.</a:t>
            </a:r>
          </a:p>
          <a:p>
            <a:r>
              <a:rPr lang="en-US" dirty="0"/>
              <a:t>Now, we can easily compute eigenvalue and eigenvectors from the covariance matrix that we have above.</a:t>
            </a:r>
          </a:p>
          <a:p>
            <a:r>
              <a:rPr lang="en-US" altLang="en-US" dirty="0">
                <a:latin typeface="Arial" panose="020B0604020202020204" pitchFamily="34" charset="0"/>
              </a:rPr>
              <a:t>Let ’</a:t>
            </a:r>
            <a:r>
              <a:rPr lang="en-US" altLang="en-US" b="1" dirty="0">
                <a:latin typeface="Arial" panose="020B0604020202020204" pitchFamily="34" charset="0"/>
              </a:rPr>
              <a:t>A’</a:t>
            </a:r>
            <a:r>
              <a:rPr lang="en-US" altLang="en-US" dirty="0">
                <a:latin typeface="Arial" panose="020B0604020202020204" pitchFamily="34" charset="0"/>
              </a:rPr>
              <a:t> be a square matrix, ’</a:t>
            </a:r>
            <a:r>
              <a:rPr lang="en-US" altLang="en-US" b="1" dirty="0">
                <a:latin typeface="Arial" panose="020B0604020202020204" pitchFamily="34" charset="0"/>
              </a:rPr>
              <a:t>ν’</a:t>
            </a:r>
            <a:r>
              <a:rPr lang="en-US" altLang="en-US" dirty="0">
                <a:latin typeface="Arial" panose="020B0604020202020204" pitchFamily="34" charset="0"/>
              </a:rPr>
              <a:t> a vector and ’</a:t>
            </a:r>
            <a:r>
              <a:rPr lang="en-US" altLang="en-US" b="1" dirty="0">
                <a:latin typeface="Arial" panose="020B0604020202020204" pitchFamily="34" charset="0"/>
              </a:rPr>
              <a:t>λ’</a:t>
            </a:r>
            <a:r>
              <a:rPr lang="en-US" altLang="en-US" dirty="0">
                <a:latin typeface="Arial" panose="020B0604020202020204" pitchFamily="34" charset="0"/>
              </a:rPr>
              <a:t> a scalar that satisfies </a:t>
            </a:r>
            <a:br>
              <a:rPr lang="en-US" altLang="en-US" dirty="0">
                <a:latin typeface="Arial" panose="020B0604020202020204" pitchFamily="34" charset="0"/>
              </a:rPr>
            </a:br>
            <a:r>
              <a:rPr lang="en-US" altLang="en-US" b="1" dirty="0" err="1">
                <a:latin typeface="Arial" panose="020B0604020202020204" pitchFamily="34" charset="0"/>
              </a:rPr>
              <a:t>A</a:t>
            </a:r>
            <a:r>
              <a:rPr lang="en-US" altLang="en-US" dirty="0" err="1">
                <a:latin typeface="Arial" panose="020B0604020202020204" pitchFamily="34" charset="0"/>
              </a:rPr>
              <a:t>ν</a:t>
            </a:r>
            <a:r>
              <a:rPr lang="en-US" altLang="en-US" b="1" dirty="0">
                <a:latin typeface="Arial" panose="020B0604020202020204" pitchFamily="34" charset="0"/>
              </a:rPr>
              <a:t> = </a:t>
            </a:r>
            <a:r>
              <a:rPr lang="en-US" altLang="en-US" b="1" dirty="0" err="1">
                <a:latin typeface="Arial" panose="020B0604020202020204" pitchFamily="34" charset="0"/>
              </a:rPr>
              <a:t>λ</a:t>
            </a:r>
            <a:r>
              <a:rPr lang="en-US" altLang="en-US" dirty="0" err="1">
                <a:latin typeface="Arial" panose="020B0604020202020204" pitchFamily="34" charset="0"/>
              </a:rPr>
              <a:t>ν</a:t>
            </a:r>
            <a:r>
              <a:rPr lang="en-US" altLang="en-US" dirty="0">
                <a:latin typeface="Arial" panose="020B0604020202020204" pitchFamily="34" charset="0"/>
              </a:rPr>
              <a:t>, then </a:t>
            </a:r>
            <a:r>
              <a:rPr lang="en-US" altLang="en-US" b="1" dirty="0">
                <a:latin typeface="Arial" panose="020B0604020202020204" pitchFamily="34" charset="0"/>
              </a:rPr>
              <a:t>λ</a:t>
            </a:r>
            <a:r>
              <a:rPr lang="en-US" altLang="en-US" dirty="0">
                <a:latin typeface="Arial" panose="020B0604020202020204" pitchFamily="34" charset="0"/>
              </a:rPr>
              <a:t> is called eigenvalue associated with eigenvector </a:t>
            </a:r>
            <a:r>
              <a:rPr lang="en-US" altLang="en-US" b="1" dirty="0">
                <a:latin typeface="Arial" panose="020B0604020202020204" pitchFamily="34" charset="0"/>
              </a:rPr>
              <a:t>ν</a:t>
            </a:r>
            <a:r>
              <a:rPr lang="en-US" altLang="en-US" dirty="0">
                <a:latin typeface="Arial" panose="020B0604020202020204" pitchFamily="34" charset="0"/>
              </a:rPr>
              <a:t> of </a:t>
            </a:r>
            <a:r>
              <a:rPr lang="en-US" altLang="en-US" b="1" dirty="0">
                <a:latin typeface="Arial" panose="020B0604020202020204" pitchFamily="34" charset="0"/>
              </a:rPr>
              <a:t>A</a:t>
            </a:r>
            <a:r>
              <a:rPr lang="en-US" altLang="en-US" dirty="0">
                <a:latin typeface="Arial" panose="020B0604020202020204" pitchFamily="34" charset="0"/>
              </a:rPr>
              <a:t>.</a:t>
            </a:r>
          </a:p>
          <a:p>
            <a:r>
              <a:rPr lang="en-US" dirty="0"/>
              <a:t>The eigenvalues of </a:t>
            </a:r>
            <a:r>
              <a:rPr lang="en-US" b="1" i="1" dirty="0"/>
              <a:t>A</a:t>
            </a:r>
            <a:r>
              <a:rPr lang="en-US" dirty="0"/>
              <a:t> are roots of the characteristic equation</a:t>
            </a:r>
          </a:p>
          <a:p>
            <a:pPr marL="0" indent="0">
              <a:buNone/>
            </a:pPr>
            <a:endParaRPr lang="en-US" dirty="0"/>
          </a:p>
          <a:p>
            <a:r>
              <a:rPr lang="en-US" dirty="0"/>
              <a:t>Calculating </a:t>
            </a:r>
            <a:r>
              <a:rPr lang="en-US" i="1" dirty="0"/>
              <a:t>det(A-</a:t>
            </a:r>
            <a:r>
              <a:rPr lang="en-US" i="1" dirty="0" err="1"/>
              <a:t>λI</a:t>
            </a:r>
            <a:r>
              <a:rPr lang="en-US" i="1" dirty="0"/>
              <a:t>) </a:t>
            </a:r>
            <a:r>
              <a:rPr lang="en-US" dirty="0"/>
              <a:t>first, </a:t>
            </a:r>
            <a:r>
              <a:rPr lang="en-US" i="1" dirty="0"/>
              <a:t>I </a:t>
            </a:r>
            <a:r>
              <a:rPr lang="en-US" dirty="0"/>
              <a:t>is an identity matrix :</a:t>
            </a:r>
          </a:p>
          <a:p>
            <a:pPr marL="0" indent="0">
              <a:buNone/>
            </a:pPr>
            <a:br>
              <a:rPr lang="en-US" dirty="0"/>
            </a:br>
            <a:endParaRPr lang="en-US" dirty="0"/>
          </a:p>
          <a:p>
            <a:pPr marL="0" indent="0">
              <a:buNone/>
            </a:pPr>
            <a:endParaRPr lang="en-US" altLang="en-US" dirty="0">
              <a:latin typeface="Arial" panose="020B0604020202020204" pitchFamily="34" charset="0"/>
            </a:endParaRPr>
          </a:p>
          <a:p>
            <a:pPr marL="0" indent="0">
              <a:buNone/>
            </a:pPr>
            <a:endParaRPr lang="en-US" altLang="en-US" dirty="0">
              <a:latin typeface="Arial" panose="020B0604020202020204" pitchFamily="34" charset="0"/>
            </a:endParaRPr>
          </a:p>
          <a:p>
            <a:r>
              <a:rPr lang="en-US" dirty="0"/>
              <a:t>Simplifying the matrix first, we can calculate the determinant later,</a:t>
            </a:r>
          </a:p>
          <a:p>
            <a:pPr marL="0" indent="0">
              <a:buNone/>
            </a:pPr>
            <a:br>
              <a:rPr lang="en-US" dirty="0"/>
            </a:br>
            <a:br>
              <a:rPr lang="en-US" altLang="en-US" dirty="0">
                <a:latin typeface="Arial" panose="020B0604020202020204" pitchFamily="34" charset="0"/>
              </a:rPr>
            </a:br>
            <a:endParaRPr lang="en-US" altLang="en-US" dirty="0">
              <a:latin typeface="Arial" panose="020B0604020202020204" pitchFamily="34" charset="0"/>
            </a:endParaRPr>
          </a:p>
          <a:p>
            <a:endParaRPr lang="en-IN" dirty="0"/>
          </a:p>
        </p:txBody>
      </p:sp>
      <p:pic>
        <p:nvPicPr>
          <p:cNvPr id="6150" name="Picture 6" descr="https://cdn-images-1.medium.com/max/1200/1*4NSJKK38x5Db3DlB2TVQcg.png">
            <a:extLst>
              <a:ext uri="{FF2B5EF4-FFF2-40B4-BE49-F238E27FC236}">
                <a16:creationId xmlns:a16="http://schemas.microsoft.com/office/drawing/2014/main" id="{6FAA85AF-2A76-460D-8923-FA8C4B0C9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612" y="2952749"/>
            <a:ext cx="1576388" cy="4095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cdn-images-1.medium.com/max/1200/1*DogIPZUWEUpvdT3YZSVwCA.png">
            <a:extLst>
              <a:ext uri="{FF2B5EF4-FFF2-40B4-BE49-F238E27FC236}">
                <a16:creationId xmlns:a16="http://schemas.microsoft.com/office/drawing/2014/main" id="{5E590BDF-1C41-4251-A143-6B7819FAB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687" y="3767136"/>
            <a:ext cx="3424238" cy="117157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cdn-images-1.medium.com/max/1200/1*4L8Ip319TwuAdWoLwofxNA.png">
            <a:extLst>
              <a:ext uri="{FF2B5EF4-FFF2-40B4-BE49-F238E27FC236}">
                <a16:creationId xmlns:a16="http://schemas.microsoft.com/office/drawing/2014/main" id="{7C2D9D42-E916-4ED6-8F2E-1FCF9AC0C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4" y="5648323"/>
            <a:ext cx="2328863"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92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318</TotalTime>
  <Words>281</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PRINCIPAL COMPONENT ANALYSIS(PCA)</vt:lpstr>
      <vt:lpstr>WHAT IS IT? </vt:lpstr>
      <vt:lpstr>PowerPoint Presentation</vt:lpstr>
      <vt:lpstr>Mathematics Behind PCA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ANALYSIS(PCA)</dc:title>
  <dc:creator>Akul Gupta</dc:creator>
  <cp:lastModifiedBy>Akul Gupta</cp:lastModifiedBy>
  <cp:revision>14</cp:revision>
  <dcterms:created xsi:type="dcterms:W3CDTF">2019-05-25T00:21:33Z</dcterms:created>
  <dcterms:modified xsi:type="dcterms:W3CDTF">2019-11-16T16:29:20Z</dcterms:modified>
</cp:coreProperties>
</file>