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8" r:id="rId22"/>
    <p:sldId id="279" r:id="rId23"/>
    <p:sldId id="276" r:id="rId24"/>
    <p:sldId id="280" r:id="rId25"/>
    <p:sldId id="281" r:id="rId26"/>
    <p:sldId id="282" r:id="rId27"/>
    <p:sldId id="283" r:id="rId28"/>
    <p:sldId id="284" r:id="rId29"/>
    <p:sldId id="285" r:id="rId30"/>
    <p:sldId id="288" r:id="rId31"/>
    <p:sldId id="289" r:id="rId32"/>
    <p:sldId id="290" r:id="rId33"/>
    <p:sldId id="329" r:id="rId34"/>
    <p:sldId id="328" r:id="rId35"/>
    <p:sldId id="292" r:id="rId36"/>
    <p:sldId id="291" r:id="rId37"/>
    <p:sldId id="293" r:id="rId38"/>
    <p:sldId id="294" r:id="rId39"/>
    <p:sldId id="295" r:id="rId40"/>
    <p:sldId id="296" r:id="rId41"/>
    <p:sldId id="311" r:id="rId42"/>
    <p:sldId id="297" r:id="rId43"/>
    <p:sldId id="298" r:id="rId44"/>
    <p:sldId id="300" r:id="rId45"/>
    <p:sldId id="316" r:id="rId46"/>
    <p:sldId id="317" r:id="rId47"/>
    <p:sldId id="319" r:id="rId48"/>
    <p:sldId id="320" r:id="rId49"/>
    <p:sldId id="321" r:id="rId50"/>
    <p:sldId id="323" r:id="rId51"/>
    <p:sldId id="322" r:id="rId52"/>
    <p:sldId id="324" r:id="rId53"/>
    <p:sldId id="325" r:id="rId54"/>
    <p:sldId id="326" r:id="rId55"/>
    <p:sldId id="32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B51AFA-E0FE-44A6-BF3F-7F99DC5A1699}"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334782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51AFA-E0FE-44A6-BF3F-7F99DC5A1699}"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86514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51AFA-E0FE-44A6-BF3F-7F99DC5A1699}"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134747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51AFA-E0FE-44A6-BF3F-7F99DC5A1699}"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370441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51AFA-E0FE-44A6-BF3F-7F99DC5A1699}"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260165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B51AFA-E0FE-44A6-BF3F-7F99DC5A1699}" type="datetimeFigureOut">
              <a:rPr lang="en-US" smtClean="0"/>
              <a:pPr/>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359880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B51AFA-E0FE-44A6-BF3F-7F99DC5A1699}" type="datetimeFigureOut">
              <a:rPr lang="en-US" smtClean="0"/>
              <a:pPr/>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33954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B51AFA-E0FE-44A6-BF3F-7F99DC5A1699}" type="datetimeFigureOut">
              <a:rPr lang="en-US" smtClean="0"/>
              <a:pPr/>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119778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51AFA-E0FE-44A6-BF3F-7F99DC5A1699}" type="datetimeFigureOut">
              <a:rPr lang="en-US" smtClean="0"/>
              <a:pPr/>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263443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51AFA-E0FE-44A6-BF3F-7F99DC5A1699}" type="datetimeFigureOut">
              <a:rPr lang="en-US" smtClean="0"/>
              <a:pPr/>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13784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51AFA-E0FE-44A6-BF3F-7F99DC5A1699}" type="datetimeFigureOut">
              <a:rPr lang="en-US" smtClean="0"/>
              <a:pPr/>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393623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51AFA-E0FE-44A6-BF3F-7F99DC5A1699}" type="datetimeFigureOut">
              <a:rPr lang="en-US" smtClean="0"/>
              <a:pPr/>
              <a:t>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F06F9-DD45-4932-A116-B7E5818D116C}" type="slidenum">
              <a:rPr lang="en-US" smtClean="0"/>
              <a:pPr/>
              <a:t>‹#›</a:t>
            </a:fld>
            <a:endParaRPr lang="en-US"/>
          </a:p>
        </p:txBody>
      </p:sp>
    </p:spTree>
    <p:extLst>
      <p:ext uri="{BB962C8B-B14F-4D97-AF65-F5344CB8AC3E}">
        <p14:creationId xmlns:p14="http://schemas.microsoft.com/office/powerpoint/2010/main" xmlns="" val="2339245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49337"/>
          </a:xfrm>
        </p:spPr>
        <p:txBody>
          <a:bodyPr/>
          <a:lstStyle/>
          <a:p>
            <a:r>
              <a:rPr lang="en-US" b="1" dirty="0" smtClean="0"/>
              <a:t>UNIT 2 - CSS 3</a:t>
            </a:r>
            <a:endParaRPr lang="en-US" b="1" dirty="0"/>
          </a:p>
        </p:txBody>
      </p:sp>
      <p:sp>
        <p:nvSpPr>
          <p:cNvPr id="3" name="Subtitle 2"/>
          <p:cNvSpPr>
            <a:spLocks noGrp="1"/>
          </p:cNvSpPr>
          <p:nvPr>
            <p:ph type="subTitle" idx="1"/>
          </p:nvPr>
        </p:nvSpPr>
        <p:spPr>
          <a:xfrm>
            <a:off x="4425950" y="2413000"/>
            <a:ext cx="3340100" cy="3187700"/>
          </a:xfrm>
        </p:spPr>
        <p:txBody>
          <a:bodyPr>
            <a:noAutofit/>
          </a:bodyPr>
          <a:lstStyle/>
          <a:p>
            <a:pPr marL="342900" indent="-342900" algn="l">
              <a:buFont typeface="Wingdings" panose="05000000000000000000" pitchFamily="2" charset="2"/>
              <a:buChar char="Ø"/>
            </a:pPr>
            <a:r>
              <a:rPr lang="en-US" sz="2000" b="1" dirty="0" smtClean="0">
                <a:solidFill>
                  <a:srgbClr val="00B050"/>
                </a:solidFill>
              </a:rPr>
              <a:t>Introduction</a:t>
            </a:r>
          </a:p>
          <a:p>
            <a:pPr marL="342900" indent="-342900" algn="l">
              <a:buFont typeface="Wingdings" panose="05000000000000000000" pitchFamily="2" charset="2"/>
              <a:buChar char="Ø"/>
            </a:pPr>
            <a:r>
              <a:rPr lang="en-US" sz="2000" b="1" dirty="0" smtClean="0">
                <a:solidFill>
                  <a:srgbClr val="00B050"/>
                </a:solidFill>
              </a:rPr>
              <a:t>Colors</a:t>
            </a:r>
          </a:p>
          <a:p>
            <a:pPr marL="342900" indent="-342900" algn="l">
              <a:buFont typeface="Wingdings" panose="05000000000000000000" pitchFamily="2" charset="2"/>
              <a:buChar char="Ø"/>
            </a:pPr>
            <a:r>
              <a:rPr lang="en-US" sz="2000" b="1" dirty="0" smtClean="0">
                <a:solidFill>
                  <a:srgbClr val="00B050"/>
                </a:solidFill>
              </a:rPr>
              <a:t>text formatting</a:t>
            </a:r>
          </a:p>
          <a:p>
            <a:pPr marL="342900" indent="-342900" algn="l">
              <a:buFont typeface="Wingdings" panose="05000000000000000000" pitchFamily="2" charset="2"/>
              <a:buChar char="Ø"/>
            </a:pPr>
            <a:r>
              <a:rPr lang="en-US" sz="2000" b="1" dirty="0" smtClean="0">
                <a:solidFill>
                  <a:srgbClr val="00B050"/>
                </a:solidFill>
              </a:rPr>
              <a:t>fonts formatting</a:t>
            </a:r>
          </a:p>
          <a:p>
            <a:pPr marL="342900" indent="-342900" algn="l">
              <a:buFont typeface="Wingdings" panose="05000000000000000000" pitchFamily="2" charset="2"/>
              <a:buChar char="Ø"/>
            </a:pPr>
            <a:r>
              <a:rPr lang="en-US" sz="2000" b="1" dirty="0">
                <a:solidFill>
                  <a:srgbClr val="00B050"/>
                </a:solidFill>
              </a:rPr>
              <a:t>Background </a:t>
            </a:r>
            <a:r>
              <a:rPr lang="en-US" sz="2000" b="1" dirty="0" smtClean="0">
                <a:solidFill>
                  <a:srgbClr val="00B050"/>
                </a:solidFill>
              </a:rPr>
              <a:t>formatting</a:t>
            </a:r>
          </a:p>
          <a:p>
            <a:pPr marL="342900" indent="-342900" algn="l">
              <a:buFont typeface="Wingdings" panose="05000000000000000000" pitchFamily="2" charset="2"/>
              <a:buChar char="Ø"/>
            </a:pPr>
            <a:r>
              <a:rPr lang="en-US" sz="2000" b="1" dirty="0" smtClean="0">
                <a:solidFill>
                  <a:srgbClr val="00B050"/>
                </a:solidFill>
              </a:rPr>
              <a:t>2D transform</a:t>
            </a:r>
          </a:p>
          <a:p>
            <a:pPr marL="342900" indent="-342900" algn="l">
              <a:buFont typeface="Wingdings" panose="05000000000000000000" pitchFamily="2" charset="2"/>
              <a:buChar char="Ø"/>
            </a:pPr>
            <a:r>
              <a:rPr lang="en-US" sz="2000" b="1" dirty="0" smtClean="0">
                <a:solidFill>
                  <a:srgbClr val="00B050"/>
                </a:solidFill>
              </a:rPr>
              <a:t>Transition,</a:t>
            </a:r>
          </a:p>
          <a:p>
            <a:pPr marL="342900" indent="-342900" algn="l">
              <a:buFont typeface="Wingdings" panose="05000000000000000000" pitchFamily="2" charset="2"/>
              <a:buChar char="Ø"/>
            </a:pPr>
            <a:r>
              <a:rPr lang="en-US" sz="2000" b="1" dirty="0" smtClean="0">
                <a:solidFill>
                  <a:srgbClr val="00B050"/>
                </a:solidFill>
              </a:rPr>
              <a:t>animation,</a:t>
            </a:r>
          </a:p>
          <a:p>
            <a:pPr marL="342900" indent="-342900" algn="l">
              <a:buFont typeface="Wingdings" panose="05000000000000000000" pitchFamily="2" charset="2"/>
              <a:buChar char="Ø"/>
            </a:pPr>
            <a:r>
              <a:rPr lang="en-US" sz="2000" b="1" dirty="0" smtClean="0">
                <a:solidFill>
                  <a:srgbClr val="00B050"/>
                </a:solidFill>
              </a:rPr>
              <a:t>user </a:t>
            </a:r>
            <a:r>
              <a:rPr lang="en-US" sz="2000" b="1" dirty="0">
                <a:solidFill>
                  <a:srgbClr val="00B050"/>
                </a:solidFill>
              </a:rPr>
              <a:t>interface</a:t>
            </a:r>
          </a:p>
        </p:txBody>
      </p:sp>
    </p:spTree>
    <p:extLst>
      <p:ext uri="{BB962C8B-B14F-4D97-AF65-F5344CB8AC3E}">
        <p14:creationId xmlns:p14="http://schemas.microsoft.com/office/powerpoint/2010/main" xmlns="" val="303858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7" y="283335"/>
            <a:ext cx="12088969" cy="5893628"/>
          </a:xfrm>
        </p:spPr>
        <p:txBody>
          <a:bodyPr/>
          <a:lstStyle/>
          <a:p>
            <a:endParaRPr lang="en-US" dirty="0" smtClean="0"/>
          </a:p>
          <a:p>
            <a:pPr marL="0" indent="0">
              <a:buNone/>
            </a:pPr>
            <a:r>
              <a:rPr lang="en-US" b="1" u="sng" dirty="0" smtClean="0"/>
              <a:t>Example</a:t>
            </a:r>
            <a:endParaRPr lang="en-US" b="1" u="sng" dirty="0"/>
          </a:p>
          <a:p>
            <a:r>
              <a:rPr lang="en-US" dirty="0" smtClean="0"/>
              <a:t>#</a:t>
            </a:r>
            <a:r>
              <a:rPr lang="en-US" dirty="0"/>
              <a:t>p1 {background-color: </a:t>
            </a:r>
            <a:r>
              <a:rPr lang="en-US" dirty="0" err="1"/>
              <a:t>hsla</a:t>
            </a:r>
            <a:r>
              <a:rPr lang="en-US" dirty="0"/>
              <a:t>(120, 100%, 50%, 0.3);}  /* green with opacity </a:t>
            </a:r>
            <a:r>
              <a:rPr lang="en-US" dirty="0" smtClean="0"/>
              <a:t>*/</a:t>
            </a:r>
            <a:endParaRPr lang="en-US" dirty="0"/>
          </a:p>
          <a:p>
            <a:r>
              <a:rPr lang="en-US" dirty="0" smtClean="0"/>
              <a:t>#</a:t>
            </a:r>
            <a:r>
              <a:rPr lang="en-US" dirty="0"/>
              <a:t>p2 {background-color: </a:t>
            </a:r>
            <a:r>
              <a:rPr lang="en-US" dirty="0" err="1"/>
              <a:t>hsla</a:t>
            </a:r>
            <a:r>
              <a:rPr lang="en-US" dirty="0"/>
              <a:t>(120, 100%, 75%, 0.3);}  </a:t>
            </a:r>
            <a:r>
              <a:rPr lang="en-US" dirty="0" smtClean="0"/>
              <a:t>/*light </a:t>
            </a:r>
            <a:r>
              <a:rPr lang="en-US" dirty="0"/>
              <a:t>green with opacity </a:t>
            </a:r>
            <a:r>
              <a:rPr lang="en-US" dirty="0" smtClean="0"/>
              <a:t>*/</a:t>
            </a:r>
            <a:endParaRPr lang="en-US" dirty="0"/>
          </a:p>
          <a:p>
            <a:r>
              <a:rPr lang="en-US" dirty="0" smtClean="0"/>
              <a:t>#</a:t>
            </a:r>
            <a:r>
              <a:rPr lang="en-US" dirty="0"/>
              <a:t>p3 {background-color: </a:t>
            </a:r>
            <a:r>
              <a:rPr lang="en-US" dirty="0" err="1"/>
              <a:t>hsla</a:t>
            </a:r>
            <a:r>
              <a:rPr lang="en-US" dirty="0"/>
              <a:t>(120, 100%, 25%, 0.3);}  </a:t>
            </a:r>
            <a:r>
              <a:rPr lang="en-US" dirty="0" smtClean="0"/>
              <a:t>/*dark </a:t>
            </a:r>
            <a:r>
              <a:rPr lang="en-US" dirty="0"/>
              <a:t>green with opacity </a:t>
            </a:r>
            <a:r>
              <a:rPr lang="en-US" dirty="0" smtClean="0"/>
              <a:t>*/</a:t>
            </a:r>
            <a:endParaRPr lang="en-US" dirty="0"/>
          </a:p>
          <a:p>
            <a:r>
              <a:rPr lang="en-US" dirty="0" smtClean="0"/>
              <a:t>#</a:t>
            </a:r>
            <a:r>
              <a:rPr lang="en-US" dirty="0"/>
              <a:t>p4 {background-color: </a:t>
            </a:r>
            <a:r>
              <a:rPr lang="en-US" dirty="0" err="1"/>
              <a:t>hsla</a:t>
            </a:r>
            <a:r>
              <a:rPr lang="en-US" dirty="0"/>
              <a:t>(120, 60%, 70%, 0.3);}  </a:t>
            </a:r>
            <a:r>
              <a:rPr lang="en-US" dirty="0" smtClean="0"/>
              <a:t>      </a:t>
            </a:r>
            <a:r>
              <a:rPr lang="en-US" dirty="0"/>
              <a:t> </a:t>
            </a:r>
            <a:r>
              <a:rPr lang="en-US" sz="2400" dirty="0" smtClean="0"/>
              <a:t>/*pastel </a:t>
            </a:r>
            <a:r>
              <a:rPr lang="en-US" sz="2400" dirty="0"/>
              <a:t>green with opacity */</a:t>
            </a:r>
          </a:p>
        </p:txBody>
      </p:sp>
      <p:pic>
        <p:nvPicPr>
          <p:cNvPr id="4" name="Picture 3"/>
          <p:cNvPicPr>
            <a:picLocks noChangeAspect="1"/>
          </p:cNvPicPr>
          <p:nvPr/>
        </p:nvPicPr>
        <p:blipFill>
          <a:blip r:embed="rId2"/>
          <a:stretch>
            <a:fillRect/>
          </a:stretch>
        </p:blipFill>
        <p:spPr>
          <a:xfrm>
            <a:off x="4005330" y="3558995"/>
            <a:ext cx="3606084" cy="2197861"/>
          </a:xfrm>
          <a:prstGeom prst="rect">
            <a:avLst/>
          </a:prstGeom>
        </p:spPr>
      </p:pic>
    </p:spTree>
    <p:extLst>
      <p:ext uri="{BB962C8B-B14F-4D97-AF65-F5344CB8AC3E}">
        <p14:creationId xmlns:p14="http://schemas.microsoft.com/office/powerpoint/2010/main" xmlns="" val="2016850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r>
              <a:rPr lang="en-US" b="1" u="sng" dirty="0" smtClean="0"/>
              <a:t>Opacity</a:t>
            </a:r>
            <a:endParaRPr lang="en-US" b="1" u="sng" dirty="0"/>
          </a:p>
        </p:txBody>
      </p:sp>
      <p:sp>
        <p:nvSpPr>
          <p:cNvPr id="3" name="Content Placeholder 2"/>
          <p:cNvSpPr>
            <a:spLocks noGrp="1"/>
          </p:cNvSpPr>
          <p:nvPr>
            <p:ph idx="1"/>
          </p:nvPr>
        </p:nvSpPr>
        <p:spPr>
          <a:xfrm>
            <a:off x="81699" y="1120462"/>
            <a:ext cx="11998684" cy="5473521"/>
          </a:xfrm>
        </p:spPr>
        <p:txBody>
          <a:bodyPr>
            <a:normAutofit lnSpcReduction="10000"/>
          </a:bodyPr>
          <a:lstStyle/>
          <a:p>
            <a:pPr lvl="0" eaLnBrk="0" fontAlgn="base" hangingPunct="0">
              <a:lnSpc>
                <a:spcPct val="100000"/>
              </a:lnSpc>
              <a:spcBef>
                <a:spcPct val="0"/>
              </a:spcBef>
              <a:spcAft>
                <a:spcPct val="0"/>
              </a:spcAft>
            </a:pPr>
            <a:r>
              <a:rPr kumimoji="0" lang="en-US" sz="2400" b="0" i="0" u="none" strike="noStrike" cap="none" normalizeH="0" baseline="0" dirty="0" smtClean="0">
                <a:ln>
                  <a:noFill/>
                </a:ln>
                <a:solidFill>
                  <a:srgbClr val="000000"/>
                </a:solidFill>
                <a:effectLst/>
                <a:latin typeface="Verdana" panose="020B0604030504040204" pitchFamily="34" charset="0"/>
              </a:rPr>
              <a:t>The CSS3 </a:t>
            </a:r>
            <a:r>
              <a:rPr kumimoji="0" lang="en-US" sz="2400" b="0" i="0" u="none" strike="noStrike" cap="none" normalizeH="0" baseline="0" dirty="0" smtClean="0">
                <a:ln>
                  <a:noFill/>
                </a:ln>
                <a:solidFill>
                  <a:srgbClr val="DC143C"/>
                </a:solidFill>
                <a:effectLst/>
                <a:latin typeface="Consolas" panose="020B0609020204030204" pitchFamily="49" charset="0"/>
              </a:rPr>
              <a:t>opacity</a:t>
            </a:r>
            <a:r>
              <a:rPr kumimoji="0" lang="en-US" sz="2400" b="0" i="0" u="none" strike="noStrike" cap="none" normalizeH="0" baseline="0" dirty="0" smtClean="0">
                <a:ln>
                  <a:noFill/>
                </a:ln>
                <a:solidFill>
                  <a:srgbClr val="000000"/>
                </a:solidFill>
                <a:effectLst/>
                <a:latin typeface="Verdana" panose="020B0604030504040204" pitchFamily="34" charset="0"/>
              </a:rPr>
              <a:t> property sets the opacity for the whole element (both background color and text will be opaque/transparent).</a:t>
            </a:r>
          </a:p>
          <a:p>
            <a:pPr lvl="0" eaLnBrk="0" fontAlgn="base" hangingPunct="0">
              <a:lnSpc>
                <a:spcPct val="100000"/>
              </a:lnSpc>
              <a:spcBef>
                <a:spcPct val="0"/>
              </a:spcBef>
              <a:spcAft>
                <a:spcPct val="0"/>
              </a:spcAft>
            </a:pPr>
            <a:endParaRPr lang="en-US" sz="2400" dirty="0"/>
          </a:p>
          <a:p>
            <a:pPr lvl="0" eaLnBrk="0" fontAlgn="base" hangingPunct="0">
              <a:lnSpc>
                <a:spcPct val="100000"/>
              </a:lnSpc>
              <a:spcBef>
                <a:spcPct val="0"/>
              </a:spcBef>
              <a:spcAft>
                <a:spcPct val="0"/>
              </a:spcAft>
            </a:pPr>
            <a:r>
              <a:rPr kumimoji="0" lang="en-US" sz="2400" b="0" i="0" u="none" strike="noStrike" cap="none" normalizeH="0" baseline="0" dirty="0" smtClean="0">
                <a:ln>
                  <a:noFill/>
                </a:ln>
                <a:solidFill>
                  <a:srgbClr val="000000"/>
                </a:solidFill>
                <a:effectLst/>
                <a:latin typeface="Verdana" panose="020B0604030504040204" pitchFamily="34" charset="0"/>
              </a:rPr>
              <a:t>The </a:t>
            </a:r>
            <a:r>
              <a:rPr kumimoji="0" lang="en-US" sz="2400" b="0" i="0" u="none" strike="noStrike" cap="none" normalizeH="0" baseline="0" dirty="0" smtClean="0">
                <a:ln>
                  <a:noFill/>
                </a:ln>
                <a:solidFill>
                  <a:srgbClr val="DC143C"/>
                </a:solidFill>
                <a:effectLst/>
                <a:latin typeface="Consolas" panose="020B0609020204030204" pitchFamily="49" charset="0"/>
              </a:rPr>
              <a:t>opacity</a:t>
            </a:r>
            <a:r>
              <a:rPr kumimoji="0" lang="en-US" sz="2400" b="0" i="0" u="none" strike="noStrike" cap="none" normalizeH="0" baseline="0" dirty="0" smtClean="0">
                <a:ln>
                  <a:noFill/>
                </a:ln>
                <a:solidFill>
                  <a:srgbClr val="000000"/>
                </a:solidFill>
                <a:effectLst/>
                <a:latin typeface="Verdana" panose="020B0604030504040204" pitchFamily="34" charset="0"/>
              </a:rPr>
              <a:t> property value must be a number between 0.0 (fully transparent) and 1.0 (fully opaque).</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sz="2400" dirty="0">
              <a:latin typeface="Arial" panose="020B0604020202020204" pitchFamily="34" charset="0"/>
            </a:endParaRPr>
          </a:p>
          <a:p>
            <a:pPr marL="0" indent="0">
              <a:buNone/>
            </a:pPr>
            <a:endParaRPr lang="en-US" sz="2400" dirty="0" smtClean="0">
              <a:latin typeface="Arial" panose="020B0604020202020204" pitchFamily="34" charset="0"/>
            </a:endParaRPr>
          </a:p>
          <a:p>
            <a:pPr marL="0" indent="0">
              <a:buNone/>
            </a:pPr>
            <a:endParaRPr lang="en-US" sz="2400" dirty="0">
              <a:latin typeface="Arial" panose="020B0604020202020204" pitchFamily="34" charset="0"/>
            </a:endParaRPr>
          </a:p>
          <a:p>
            <a:pPr marL="0" indent="0">
              <a:buNone/>
            </a:pPr>
            <a:endParaRPr lang="en-US" sz="2400" dirty="0" smtClean="0">
              <a:latin typeface="Arial" panose="020B0604020202020204" pitchFamily="34" charset="0"/>
            </a:endParaRPr>
          </a:p>
          <a:p>
            <a:pPr marL="0" indent="0">
              <a:buNone/>
            </a:pPr>
            <a:endParaRPr lang="en-US" sz="2400" dirty="0">
              <a:latin typeface="Arial" panose="020B0604020202020204" pitchFamily="34" charset="0"/>
            </a:endParaRPr>
          </a:p>
          <a:p>
            <a:pPr marL="0" indent="0">
              <a:buNone/>
            </a:pPr>
            <a:endParaRPr lang="en-US" sz="2400" dirty="0" smtClean="0">
              <a:latin typeface="Arial" panose="020B0604020202020204" pitchFamily="34" charset="0"/>
            </a:endParaRPr>
          </a:p>
          <a:p>
            <a:pPr marL="0" indent="0">
              <a:buNone/>
            </a:pPr>
            <a:endParaRPr lang="en-US" sz="2400" dirty="0" smtClean="0"/>
          </a:p>
          <a:p>
            <a:pPr marL="0" indent="0">
              <a:buNone/>
            </a:pPr>
            <a:r>
              <a:rPr lang="en-US" sz="2400" dirty="0" smtClean="0"/>
              <a:t>Notice </a:t>
            </a:r>
            <a:r>
              <a:rPr lang="en-US" sz="2400" dirty="0"/>
              <a:t>that the text above will also be transparent/opaque!</a:t>
            </a:r>
            <a:endParaRPr lang="en-US" sz="2400" dirty="0">
              <a:latin typeface="Arial" panose="020B0604020202020204" pitchFamily="34" charset="0"/>
            </a:endParaRPr>
          </a:p>
          <a:p>
            <a:pPr marL="0" indent="0">
              <a:buNone/>
            </a:pPr>
            <a:endParaRPr lang="en-US" sz="2400" dirty="0" smtClean="0"/>
          </a:p>
          <a:p>
            <a:endParaRPr lang="en-US" sz="2400" dirty="0"/>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982927" y="3185072"/>
            <a:ext cx="3067050" cy="2266950"/>
          </a:xfrm>
          <a:prstGeom prst="rect">
            <a:avLst/>
          </a:prstGeom>
        </p:spPr>
      </p:pic>
    </p:spTree>
    <p:extLst>
      <p:ext uri="{BB962C8B-B14F-4D97-AF65-F5344CB8AC3E}">
        <p14:creationId xmlns:p14="http://schemas.microsoft.com/office/powerpoint/2010/main" xmlns="" val="641651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857250" indent="-857250">
              <a:buFont typeface="Wingdings" panose="05000000000000000000" pitchFamily="2" charset="2"/>
              <a:buChar char="Ø"/>
            </a:pPr>
            <a:r>
              <a:rPr lang="en-US" b="1" u="sng" dirty="0" smtClean="0">
                <a:solidFill>
                  <a:srgbClr val="00B050"/>
                </a:solidFill>
              </a:rPr>
              <a:t>TEXT FORMATTING</a:t>
            </a:r>
            <a:endParaRPr lang="en-US" b="1" u="sng" dirty="0">
              <a:solidFill>
                <a:srgbClr val="00B050"/>
              </a:solidFill>
            </a:endParaRPr>
          </a:p>
        </p:txBody>
      </p:sp>
    </p:spTree>
    <p:extLst>
      <p:ext uri="{BB962C8B-B14F-4D97-AF65-F5344CB8AC3E}">
        <p14:creationId xmlns:p14="http://schemas.microsoft.com/office/powerpoint/2010/main" xmlns="" val="2384153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0304"/>
            <a:ext cx="11818379" cy="5996659"/>
          </a:xfrm>
        </p:spPr>
        <p:txBody>
          <a:bodyPr/>
          <a:lstStyle/>
          <a:p>
            <a:pPr marL="0" indent="0">
              <a:buNone/>
            </a:pPr>
            <a:endParaRPr lang="en-US" dirty="0" smtClean="0"/>
          </a:p>
          <a:p>
            <a:pPr lvl="0" eaLnBrk="0" fontAlgn="base" hangingPunct="0">
              <a:lnSpc>
                <a:spcPct val="100000"/>
              </a:lnSpc>
              <a:spcBef>
                <a:spcPct val="0"/>
              </a:spcBef>
              <a:spcAft>
                <a:spcPct val="0"/>
              </a:spcAft>
            </a:pPr>
            <a:r>
              <a:rPr kumimoji="0" lang="en-US" b="0" i="0" u="none" strike="noStrike" cap="none" normalizeH="0" baseline="0" dirty="0" smtClean="0">
                <a:ln>
                  <a:noFill/>
                </a:ln>
                <a:solidFill>
                  <a:srgbClr val="000000"/>
                </a:solidFill>
                <a:effectLst/>
                <a:latin typeface="Verdana" panose="020B0604030504040204" pitchFamily="34" charset="0"/>
              </a:rPr>
              <a:t>CSS3 contains several new text features.</a:t>
            </a:r>
            <a:endParaRPr lang="en-US" dirty="0"/>
          </a:p>
          <a:p>
            <a:pPr lvl="0" eaLnBrk="0" fontAlgn="base" hangingPunct="0">
              <a:lnSpc>
                <a:spcPct val="100000"/>
              </a:lnSpc>
              <a:spcBef>
                <a:spcPct val="0"/>
              </a:spcBef>
              <a:spcAft>
                <a:spcPct val="0"/>
              </a:spcAft>
            </a:pPr>
            <a:r>
              <a:rPr kumimoji="0" lang="en-US" b="0" i="0" u="none" strike="noStrike" cap="none" normalizeH="0" baseline="0" dirty="0" smtClean="0">
                <a:ln>
                  <a:noFill/>
                </a:ln>
                <a:solidFill>
                  <a:srgbClr val="000000"/>
                </a:solidFill>
                <a:effectLst/>
                <a:latin typeface="Verdana" panose="020B0604030504040204" pitchFamily="34" charset="0"/>
              </a:rPr>
              <a:t>Newly</a:t>
            </a:r>
            <a:r>
              <a:rPr kumimoji="0" lang="en-US" b="0" i="0" u="none" strike="noStrike" cap="none" normalizeH="0" dirty="0" smtClean="0">
                <a:ln>
                  <a:noFill/>
                </a:ln>
                <a:solidFill>
                  <a:srgbClr val="000000"/>
                </a:solidFill>
                <a:effectLst/>
                <a:latin typeface="Verdana" panose="020B0604030504040204" pitchFamily="34" charset="0"/>
              </a:rPr>
              <a:t> added</a:t>
            </a:r>
            <a:r>
              <a:rPr kumimoji="0" lang="en-US" b="0" i="0" u="none" strike="noStrike" cap="none" normalizeH="0" baseline="0" dirty="0" smtClean="0">
                <a:ln>
                  <a:noFill/>
                </a:ln>
                <a:solidFill>
                  <a:srgbClr val="000000"/>
                </a:solidFill>
                <a:effectLst/>
                <a:latin typeface="Verdana" panose="020B0604030504040204" pitchFamily="34" charset="0"/>
              </a:rPr>
              <a:t> text properties:</a:t>
            </a:r>
            <a:endParaRPr kumimoji="0" lang="en-US" b="0" i="0" u="none" strike="noStrike" cap="none" normalizeH="0" baseline="0" dirty="0" smtClean="0">
              <a:ln>
                <a:noFill/>
              </a:ln>
              <a:solidFill>
                <a:schemeClr val="tx1"/>
              </a:solidFill>
              <a:effectLst/>
            </a:endParaRPr>
          </a:p>
          <a:p>
            <a:pPr marL="514350" lvl="0" indent="-514350" eaLnBrk="0" fontAlgn="base" hangingPunct="0">
              <a:lnSpc>
                <a:spcPct val="100000"/>
              </a:lnSpc>
              <a:spcBef>
                <a:spcPct val="0"/>
              </a:spcBef>
              <a:spcAft>
                <a:spcPct val="0"/>
              </a:spcAft>
              <a:buAutoNum type="alphaLcParenR"/>
            </a:pPr>
            <a:r>
              <a:rPr kumimoji="0" lang="en-US" sz="3200" b="0" i="0" u="none" strike="noStrike" cap="none" normalizeH="0" baseline="0" dirty="0" smtClean="0">
                <a:ln>
                  <a:noFill/>
                </a:ln>
                <a:solidFill>
                  <a:srgbClr val="DC143C"/>
                </a:solidFill>
                <a:effectLst/>
                <a:latin typeface="Consolas" panose="020B0609020204030204" pitchFamily="49" charset="0"/>
              </a:rPr>
              <a:t>text-overflow</a:t>
            </a:r>
            <a:endParaRPr lang="en-US" dirty="0">
              <a:solidFill>
                <a:srgbClr val="000000"/>
              </a:solidFill>
              <a:latin typeface="Verdana" panose="020B0604030504040204" pitchFamily="34" charset="0"/>
            </a:endParaRPr>
          </a:p>
          <a:p>
            <a:pPr marL="514350" lvl="0" indent="-514350" eaLnBrk="0" fontAlgn="base" hangingPunct="0">
              <a:lnSpc>
                <a:spcPct val="100000"/>
              </a:lnSpc>
              <a:spcBef>
                <a:spcPct val="0"/>
              </a:spcBef>
              <a:spcAft>
                <a:spcPct val="0"/>
              </a:spcAft>
              <a:buAutoNum type="alphaLcParenR"/>
            </a:pPr>
            <a:r>
              <a:rPr kumimoji="0" lang="en-US" sz="3200" b="0" i="0" u="none" strike="noStrike" cap="none" normalizeH="0" baseline="0" dirty="0" smtClean="0">
                <a:ln>
                  <a:noFill/>
                </a:ln>
                <a:solidFill>
                  <a:srgbClr val="DC143C"/>
                </a:solidFill>
                <a:effectLst/>
                <a:latin typeface="Consolas" panose="020B0609020204030204" pitchFamily="49" charset="0"/>
              </a:rPr>
              <a:t>word-wrap</a:t>
            </a:r>
            <a:endParaRPr lang="en-US" dirty="0">
              <a:solidFill>
                <a:srgbClr val="000000"/>
              </a:solidFill>
              <a:latin typeface="Verdana" panose="020B0604030504040204" pitchFamily="34" charset="0"/>
            </a:endParaRPr>
          </a:p>
          <a:p>
            <a:pPr marL="514350" lvl="0" indent="-514350" eaLnBrk="0" fontAlgn="base" hangingPunct="0">
              <a:lnSpc>
                <a:spcPct val="100000"/>
              </a:lnSpc>
              <a:spcBef>
                <a:spcPct val="0"/>
              </a:spcBef>
              <a:spcAft>
                <a:spcPct val="0"/>
              </a:spcAft>
              <a:buAutoNum type="alphaLcParenR"/>
            </a:pPr>
            <a:r>
              <a:rPr kumimoji="0" lang="en-US" sz="3200" b="0" i="0" u="none" strike="noStrike" cap="none" normalizeH="0" baseline="0" dirty="0" smtClean="0">
                <a:ln>
                  <a:noFill/>
                </a:ln>
                <a:solidFill>
                  <a:srgbClr val="DC143C"/>
                </a:solidFill>
                <a:effectLst/>
                <a:latin typeface="Consolas" panose="020B0609020204030204" pitchFamily="49" charset="0"/>
              </a:rPr>
              <a:t>word-break</a:t>
            </a:r>
            <a:endParaRPr kumimoji="0" lang="en-US" b="0" i="0" u="none" strike="noStrike" cap="none" normalizeH="0" baseline="0" dirty="0" smtClean="0">
              <a:ln>
                <a:noFill/>
              </a:ln>
              <a:solidFill>
                <a:srgbClr val="000000"/>
              </a:solidFill>
              <a:effectLst/>
              <a:latin typeface="Verdana" panose="020B0604030504040204" pitchFamily="34" charset="0"/>
            </a:endParaRPr>
          </a:p>
          <a:p>
            <a:endParaRPr lang="en-US" dirty="0"/>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25140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670"/>
            <a:ext cx="10515600" cy="267084"/>
          </a:xfrm>
        </p:spPr>
        <p:txBody>
          <a:bodyPr>
            <a:normAutofit fontScale="90000"/>
          </a:bodyPr>
          <a:lstStyle/>
          <a:p>
            <a:r>
              <a:rPr lang="en-US" b="1" dirty="0" smtClean="0"/>
              <a:t>a) </a:t>
            </a:r>
            <a:r>
              <a:rPr lang="en-US" b="1" u="sng" dirty="0" smtClean="0"/>
              <a:t>Text overflow</a:t>
            </a:r>
            <a:br>
              <a:rPr lang="en-US" b="1" u="sng" dirty="0" smtClean="0"/>
            </a:br>
            <a:endParaRPr lang="en-US" b="1" u="sng" dirty="0"/>
          </a:p>
        </p:txBody>
      </p:sp>
      <p:sp>
        <p:nvSpPr>
          <p:cNvPr id="3" name="Content Placeholder 2"/>
          <p:cNvSpPr>
            <a:spLocks noGrp="1"/>
          </p:cNvSpPr>
          <p:nvPr>
            <p:ph idx="1"/>
          </p:nvPr>
        </p:nvSpPr>
        <p:spPr>
          <a:xfrm>
            <a:off x="296213" y="786754"/>
            <a:ext cx="11629623" cy="5390209"/>
          </a:xfrm>
        </p:spPr>
        <p:txBody>
          <a:bodyPr/>
          <a:lstStyle/>
          <a:p>
            <a:pPr marL="0" indent="0">
              <a:buNone/>
            </a:pPr>
            <a:endParaRPr lang="en-US" dirty="0"/>
          </a:p>
          <a:p>
            <a:pPr lvl="0" eaLnBrk="0" fontAlgn="base" hangingPunct="0">
              <a:lnSpc>
                <a:spcPct val="100000"/>
              </a:lnSpc>
              <a:spcBef>
                <a:spcPct val="0"/>
              </a:spcBef>
              <a:spcAft>
                <a:spcPct val="0"/>
              </a:spcAft>
            </a:pPr>
            <a:r>
              <a:rPr kumimoji="0" lang="en-US" b="0" i="0" u="none" strike="noStrike" cap="none" normalizeH="0" baseline="0" dirty="0" smtClean="0">
                <a:ln>
                  <a:noFill/>
                </a:ln>
                <a:solidFill>
                  <a:srgbClr val="000000"/>
                </a:solidFill>
                <a:effectLst/>
                <a:latin typeface="Verdana" panose="020B0604030504040204" pitchFamily="34" charset="0"/>
              </a:rPr>
              <a:t>The CSS3 </a:t>
            </a:r>
            <a:r>
              <a:rPr kumimoji="0" lang="en-US" sz="3200" b="0" i="0" u="none" strike="noStrike" cap="none" normalizeH="0" baseline="0" dirty="0" smtClean="0">
                <a:ln>
                  <a:noFill/>
                </a:ln>
                <a:solidFill>
                  <a:srgbClr val="DC143C"/>
                </a:solidFill>
                <a:effectLst/>
                <a:latin typeface="Consolas" panose="020B0609020204030204" pitchFamily="49" charset="0"/>
              </a:rPr>
              <a:t>text-overflow</a:t>
            </a:r>
            <a:r>
              <a:rPr kumimoji="0" lang="en-US" b="0" i="0" u="none" strike="noStrike" cap="none" normalizeH="0" baseline="0" dirty="0" smtClean="0">
                <a:ln>
                  <a:noFill/>
                </a:ln>
                <a:solidFill>
                  <a:srgbClr val="000000"/>
                </a:solidFill>
                <a:effectLst/>
                <a:latin typeface="Verdana" panose="020B0604030504040204" pitchFamily="34" charset="0"/>
              </a:rPr>
              <a:t> property specifies how overflowed content that is not displayed should be signaled to the user.</a:t>
            </a:r>
          </a:p>
          <a:p>
            <a:pPr lvl="0" eaLnBrk="0" fontAlgn="base" hangingPunct="0">
              <a:lnSpc>
                <a:spcPct val="100000"/>
              </a:lnSpc>
              <a:spcBef>
                <a:spcPct val="0"/>
              </a:spcBef>
              <a:spcAft>
                <a:spcPct val="0"/>
              </a:spcAft>
            </a:pP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a:t>
            </a:r>
            <a:endParaRPr kumimoji="0" lang="en-US" b="0" i="0" u="none" strike="noStrike" cap="none" normalizeH="0" baseline="0" dirty="0" smtClean="0">
              <a:ln>
                <a:noFill/>
              </a:ln>
              <a:solidFill>
                <a:srgbClr val="000000"/>
              </a:solidFill>
              <a:effectLst/>
              <a:latin typeface="Verdana" panose="020B0604030504040204" pitchFamily="34" charset="0"/>
            </a:endParaRPr>
          </a:p>
          <a:p>
            <a:pPr lvl="0" eaLnBrk="0" fontAlgn="base" hangingPunct="0">
              <a:lnSpc>
                <a:spcPct val="100000"/>
              </a:lnSpc>
              <a:spcBef>
                <a:spcPct val="0"/>
              </a:spcBef>
              <a:spcAft>
                <a:spcPct val="0"/>
              </a:spcAft>
            </a:pPr>
            <a:endParaRPr lang="en-US" dirty="0"/>
          </a:p>
        </p:txBody>
      </p:sp>
      <p:sp>
        <p:nvSpPr>
          <p:cNvPr id="6" name="Rectangle 3"/>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031181" y="2397415"/>
            <a:ext cx="4068853" cy="2251858"/>
          </a:xfrm>
          <a:prstGeom prst="rect">
            <a:avLst/>
          </a:prstGeom>
        </p:spPr>
      </p:pic>
    </p:spTree>
    <p:extLst>
      <p:ext uri="{BB962C8B-B14F-4D97-AF65-F5344CB8AC3E}">
        <p14:creationId xmlns:p14="http://schemas.microsoft.com/office/powerpoint/2010/main" xmlns="" val="4001865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2587" y="112734"/>
            <a:ext cx="5181600" cy="6648673"/>
          </a:xfrm>
        </p:spPr>
        <p:txBody>
          <a:bodyPr>
            <a:normAutofit fontScale="85000" lnSpcReduction="20000"/>
          </a:bodyPr>
          <a:lstStyle/>
          <a:p>
            <a:pPr marL="0" indent="0">
              <a:buNone/>
            </a:pPr>
            <a:r>
              <a:rPr lang="en-US" dirty="0" smtClean="0"/>
              <a:t>&lt;!DOCTYPE html&gt;</a:t>
            </a:r>
          </a:p>
          <a:p>
            <a:pPr marL="0" indent="0">
              <a:buNone/>
            </a:pPr>
            <a:r>
              <a:rPr lang="en-US" dirty="0" smtClean="0"/>
              <a:t>&lt;html&gt;    &lt;head&gt;     &lt;style&gt; </a:t>
            </a:r>
          </a:p>
          <a:p>
            <a:pPr marL="0" indent="0">
              <a:buNone/>
            </a:pPr>
            <a:r>
              <a:rPr lang="en-US" b="1" dirty="0" smtClean="0">
                <a:solidFill>
                  <a:srgbClr val="0070C0"/>
                </a:solidFill>
              </a:rPr>
              <a:t>p.test1 {    white-space: </a:t>
            </a:r>
            <a:r>
              <a:rPr lang="en-US" b="1" dirty="0" err="1" smtClean="0">
                <a:solidFill>
                  <a:srgbClr val="0070C0"/>
                </a:solidFill>
              </a:rPr>
              <a:t>nowrap</a:t>
            </a:r>
            <a:r>
              <a:rPr lang="en-US" b="1" dirty="0" smtClean="0">
                <a:solidFill>
                  <a:srgbClr val="0070C0"/>
                </a:solidFill>
              </a:rPr>
              <a:t>; </a:t>
            </a:r>
          </a:p>
          <a:p>
            <a:pPr marL="0" indent="0">
              <a:buNone/>
            </a:pPr>
            <a:r>
              <a:rPr lang="en-US" b="1" dirty="0" smtClean="0">
                <a:solidFill>
                  <a:srgbClr val="0070C0"/>
                </a:solidFill>
              </a:rPr>
              <a:t>                   width: 200px; </a:t>
            </a:r>
          </a:p>
          <a:p>
            <a:pPr marL="0" indent="0">
              <a:buNone/>
            </a:pPr>
            <a:r>
              <a:rPr lang="en-US" b="1" dirty="0" smtClean="0">
                <a:solidFill>
                  <a:srgbClr val="0070C0"/>
                </a:solidFill>
              </a:rPr>
              <a:t>                   border: 1px solid #000000;</a:t>
            </a:r>
          </a:p>
          <a:p>
            <a:pPr marL="0" indent="0">
              <a:buNone/>
            </a:pPr>
            <a:r>
              <a:rPr lang="en-US" b="1" dirty="0" smtClean="0">
                <a:solidFill>
                  <a:srgbClr val="0070C0"/>
                </a:solidFill>
              </a:rPr>
              <a:t>                   </a:t>
            </a:r>
            <a:r>
              <a:rPr lang="en-US" b="1" dirty="0" err="1" smtClean="0">
                <a:solidFill>
                  <a:srgbClr val="0070C0"/>
                </a:solidFill>
              </a:rPr>
              <a:t>overflow:hidden</a:t>
            </a:r>
            <a:r>
              <a:rPr lang="en-US" b="1" dirty="0" smtClean="0">
                <a:solidFill>
                  <a:srgbClr val="0070C0"/>
                </a:solidFill>
              </a:rPr>
              <a:t>;</a:t>
            </a:r>
          </a:p>
          <a:p>
            <a:pPr marL="0" indent="0">
              <a:buNone/>
            </a:pPr>
            <a:r>
              <a:rPr lang="en-US" b="1" dirty="0" smtClean="0">
                <a:solidFill>
                  <a:srgbClr val="0070C0"/>
                </a:solidFill>
              </a:rPr>
              <a:t>                   text-overflow: clip;</a:t>
            </a:r>
          </a:p>
          <a:p>
            <a:pPr marL="0" indent="0">
              <a:buNone/>
            </a:pPr>
            <a:r>
              <a:rPr lang="en-US" b="1" dirty="0" smtClean="0">
                <a:solidFill>
                  <a:srgbClr val="0070C0"/>
                </a:solidFill>
              </a:rPr>
              <a:t>              }</a:t>
            </a:r>
          </a:p>
          <a:p>
            <a:pPr marL="0" indent="0">
              <a:buNone/>
            </a:pPr>
            <a:endParaRPr lang="en-US" b="1" dirty="0" smtClean="0">
              <a:solidFill>
                <a:srgbClr val="0070C0"/>
              </a:solidFill>
            </a:endParaRPr>
          </a:p>
          <a:p>
            <a:pPr marL="0" indent="0">
              <a:buNone/>
            </a:pPr>
            <a:r>
              <a:rPr lang="en-US" b="1" dirty="0" smtClean="0">
                <a:solidFill>
                  <a:srgbClr val="0070C0"/>
                </a:solidFill>
              </a:rPr>
              <a:t>p.test2 {    white-space: </a:t>
            </a:r>
            <a:r>
              <a:rPr lang="en-US" b="1" dirty="0" err="1" smtClean="0">
                <a:solidFill>
                  <a:srgbClr val="0070C0"/>
                </a:solidFill>
              </a:rPr>
              <a:t>nowrap</a:t>
            </a:r>
            <a:r>
              <a:rPr lang="en-US" b="1" dirty="0" smtClean="0">
                <a:solidFill>
                  <a:srgbClr val="0070C0"/>
                </a:solidFill>
              </a:rPr>
              <a:t>; </a:t>
            </a:r>
          </a:p>
          <a:p>
            <a:pPr marL="0" indent="0">
              <a:buNone/>
            </a:pPr>
            <a:r>
              <a:rPr lang="en-US" b="1" dirty="0" smtClean="0">
                <a:solidFill>
                  <a:srgbClr val="0070C0"/>
                </a:solidFill>
              </a:rPr>
              <a:t>                   width: 200px; </a:t>
            </a:r>
          </a:p>
          <a:p>
            <a:pPr marL="0" indent="0">
              <a:buNone/>
            </a:pPr>
            <a:r>
              <a:rPr lang="en-US" b="1" dirty="0" smtClean="0">
                <a:solidFill>
                  <a:srgbClr val="0070C0"/>
                </a:solidFill>
              </a:rPr>
              <a:t>                   border: 1px solid #000000;</a:t>
            </a:r>
          </a:p>
          <a:p>
            <a:pPr marL="0" indent="0">
              <a:buNone/>
            </a:pPr>
            <a:r>
              <a:rPr lang="en-US" b="1" dirty="0" smtClean="0">
                <a:solidFill>
                  <a:srgbClr val="0070C0"/>
                </a:solidFill>
              </a:rPr>
              <a:t>                   overflow: hidden;</a:t>
            </a:r>
          </a:p>
          <a:p>
            <a:pPr marL="0" indent="0">
              <a:buNone/>
            </a:pPr>
            <a:r>
              <a:rPr lang="en-US" b="1" dirty="0" smtClean="0">
                <a:solidFill>
                  <a:srgbClr val="0070C0"/>
                </a:solidFill>
              </a:rPr>
              <a:t>                   text-overflow: ellipsis;</a:t>
            </a:r>
          </a:p>
          <a:p>
            <a:pPr marL="0" indent="0">
              <a:buNone/>
            </a:pPr>
            <a:r>
              <a:rPr lang="en-US" dirty="0" smtClean="0"/>
              <a:t>}</a:t>
            </a:r>
          </a:p>
          <a:p>
            <a:pPr marL="0" indent="0">
              <a:buNone/>
            </a:pPr>
            <a:r>
              <a:rPr lang="en-US" dirty="0" smtClean="0"/>
              <a:t>&lt;/style&gt;   &lt;/head&gt;</a:t>
            </a:r>
          </a:p>
        </p:txBody>
      </p:sp>
      <p:sp>
        <p:nvSpPr>
          <p:cNvPr id="6" name="Content Placeholder 5"/>
          <p:cNvSpPr>
            <a:spLocks noGrp="1"/>
          </p:cNvSpPr>
          <p:nvPr>
            <p:ph sz="half" idx="2"/>
          </p:nvPr>
        </p:nvSpPr>
        <p:spPr>
          <a:xfrm>
            <a:off x="5306096" y="112735"/>
            <a:ext cx="6885903" cy="6648672"/>
          </a:xfrm>
        </p:spPr>
        <p:txBody>
          <a:bodyPr>
            <a:normAutofit fontScale="85000" lnSpcReduction="20000"/>
          </a:bodyPr>
          <a:lstStyle/>
          <a:p>
            <a:pPr marL="0" indent="0">
              <a:buNone/>
            </a:pPr>
            <a:r>
              <a:rPr lang="en-US" sz="2000" dirty="0" smtClean="0"/>
              <a:t>&lt;body&gt;</a:t>
            </a:r>
          </a:p>
          <a:p>
            <a:pPr marL="0" indent="0">
              <a:buNone/>
            </a:pPr>
            <a:r>
              <a:rPr lang="en-US" sz="2000" dirty="0" smtClean="0"/>
              <a:t>&lt;p&gt;The following two paragraphs contains a long text that will not fit in the box.&lt;/p&gt;</a:t>
            </a:r>
          </a:p>
          <a:p>
            <a:pPr marL="0" indent="0">
              <a:buNone/>
            </a:pPr>
            <a:endParaRPr lang="en-US" sz="2000" dirty="0" smtClean="0"/>
          </a:p>
          <a:p>
            <a:pPr marL="0" indent="0">
              <a:buNone/>
            </a:pPr>
            <a:r>
              <a:rPr lang="en-US" sz="2000" dirty="0" smtClean="0"/>
              <a:t>&lt;p&gt;text-overflow: clip:&lt;/p&gt;</a:t>
            </a:r>
          </a:p>
          <a:p>
            <a:pPr marL="0" indent="0">
              <a:buNone/>
            </a:pPr>
            <a:r>
              <a:rPr lang="en-US" sz="2000" b="1" dirty="0" smtClean="0">
                <a:solidFill>
                  <a:srgbClr val="0070C0"/>
                </a:solidFill>
              </a:rPr>
              <a:t>&lt;p class="test1"&gt;</a:t>
            </a:r>
            <a:r>
              <a:rPr lang="en-US" sz="2000" dirty="0" smtClean="0"/>
              <a:t>This is some long text that will not fit in the box&lt;/p&gt;</a:t>
            </a:r>
          </a:p>
          <a:p>
            <a:pPr marL="0" indent="0">
              <a:buNone/>
            </a:pPr>
            <a:endParaRPr lang="en-US" sz="2000" dirty="0" smtClean="0"/>
          </a:p>
          <a:p>
            <a:pPr marL="0" indent="0">
              <a:buNone/>
            </a:pPr>
            <a:r>
              <a:rPr lang="en-US" sz="2000" dirty="0" smtClean="0"/>
              <a:t>&lt;p&gt;text-overflow: ellipsis:&lt;/p&gt;</a:t>
            </a:r>
          </a:p>
          <a:p>
            <a:pPr marL="0" indent="0">
              <a:buNone/>
            </a:pPr>
            <a:r>
              <a:rPr lang="en-US" sz="2000" b="1" dirty="0" smtClean="0">
                <a:solidFill>
                  <a:srgbClr val="0070C0"/>
                </a:solidFill>
              </a:rPr>
              <a:t>&lt;p class="test2"&gt;</a:t>
            </a:r>
            <a:r>
              <a:rPr lang="en-US" sz="2000" dirty="0" smtClean="0"/>
              <a:t>This is some long text that will not fit in the box&lt;/p&gt;</a:t>
            </a:r>
          </a:p>
          <a:p>
            <a:pPr marL="0" indent="0">
              <a:buNone/>
            </a:pPr>
            <a:endParaRPr lang="en-US" sz="2000" dirty="0" smtClean="0"/>
          </a:p>
          <a:p>
            <a:pPr marL="0" indent="0">
              <a:buNone/>
            </a:pPr>
            <a:r>
              <a:rPr lang="en-US" sz="2000" dirty="0" smtClean="0"/>
              <a:t>&lt;/body&gt;     &lt;/html&gt;</a:t>
            </a:r>
          </a:p>
          <a:p>
            <a:pPr marL="0" indent="0">
              <a:buNone/>
            </a:pPr>
            <a:endParaRPr lang="en-US" sz="2000" dirty="0" smtClean="0"/>
          </a:p>
          <a:p>
            <a:endParaRPr lang="en-US" sz="2000" dirty="0"/>
          </a:p>
        </p:txBody>
      </p:sp>
      <p:pic>
        <p:nvPicPr>
          <p:cNvPr id="7" name="Picture 6"/>
          <p:cNvPicPr>
            <a:picLocks noChangeAspect="1"/>
          </p:cNvPicPr>
          <p:nvPr/>
        </p:nvPicPr>
        <p:blipFill>
          <a:blip r:embed="rId2"/>
          <a:stretch>
            <a:fillRect/>
          </a:stretch>
        </p:blipFill>
        <p:spPr>
          <a:xfrm>
            <a:off x="5510011" y="4338973"/>
            <a:ext cx="6478072" cy="2519027"/>
          </a:xfrm>
          <a:prstGeom prst="rect">
            <a:avLst/>
          </a:prstGeom>
        </p:spPr>
      </p:pic>
      <p:sp>
        <p:nvSpPr>
          <p:cNvPr id="8" name="TextBox 7"/>
          <p:cNvSpPr txBox="1"/>
          <p:nvPr/>
        </p:nvSpPr>
        <p:spPr>
          <a:xfrm>
            <a:off x="7997780" y="3554569"/>
            <a:ext cx="1725769" cy="523220"/>
          </a:xfrm>
          <a:prstGeom prst="rect">
            <a:avLst/>
          </a:prstGeom>
          <a:noFill/>
        </p:spPr>
        <p:txBody>
          <a:bodyPr wrap="square" rtlCol="0">
            <a:spAutoFit/>
          </a:bodyPr>
          <a:lstStyle/>
          <a:p>
            <a:r>
              <a:rPr lang="en-US" sz="2800" b="1" u="sng" dirty="0" smtClean="0">
                <a:solidFill>
                  <a:srgbClr val="FF0000"/>
                </a:solidFill>
              </a:rPr>
              <a:t>OUTPUT</a:t>
            </a:r>
            <a:endParaRPr lang="en-US" sz="2800" b="1" u="sng" dirty="0">
              <a:solidFill>
                <a:srgbClr val="FF0000"/>
              </a:solidFill>
            </a:endParaRPr>
          </a:p>
        </p:txBody>
      </p:sp>
    </p:spTree>
    <p:extLst>
      <p:ext uri="{BB962C8B-B14F-4D97-AF65-F5344CB8AC3E}">
        <p14:creationId xmlns:p14="http://schemas.microsoft.com/office/powerpoint/2010/main" xmlns="" val="3134509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The following example shows how you can display the overflowed </a:t>
            </a:r>
            <a:r>
              <a:rPr lang="en-US" dirty="0" smtClean="0"/>
              <a:t>content </a:t>
            </a:r>
            <a:r>
              <a:rPr lang="en-US" dirty="0"/>
              <a:t>when hovering over the element</a:t>
            </a:r>
            <a:r>
              <a:rPr lang="en-US" dirty="0" smtClean="0"/>
              <a:t>:</a:t>
            </a:r>
          </a:p>
          <a:p>
            <a:endParaRPr lang="en-US" dirty="0"/>
          </a:p>
          <a:p>
            <a:r>
              <a:rPr lang="en-US" dirty="0" err="1"/>
              <a:t>div.test:hover</a:t>
            </a:r>
            <a:r>
              <a:rPr lang="en-US" dirty="0"/>
              <a:t> {</a:t>
            </a:r>
            <a:br>
              <a:rPr lang="en-US" dirty="0"/>
            </a:br>
            <a:r>
              <a:rPr lang="en-US" dirty="0"/>
              <a:t>    text-overflow: inherit;</a:t>
            </a:r>
            <a:br>
              <a:rPr lang="en-US" dirty="0"/>
            </a:br>
            <a:r>
              <a:rPr lang="en-US" dirty="0"/>
              <a:t>    overflow: visible;</a:t>
            </a:r>
            <a:br>
              <a:rPr lang="en-US" dirty="0"/>
            </a:br>
            <a:r>
              <a:rPr lang="en-US" dirty="0"/>
              <a:t>}</a:t>
            </a:r>
          </a:p>
        </p:txBody>
      </p:sp>
    </p:spTree>
    <p:extLst>
      <p:ext uri="{BB962C8B-B14F-4D97-AF65-F5344CB8AC3E}">
        <p14:creationId xmlns:p14="http://schemas.microsoft.com/office/powerpoint/2010/main" xmlns="" val="462752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0425"/>
            <a:ext cx="10515600" cy="291698"/>
          </a:xfrm>
        </p:spPr>
        <p:txBody>
          <a:bodyPr>
            <a:normAutofit fontScale="90000"/>
          </a:bodyPr>
          <a:lstStyle/>
          <a:p>
            <a:pPr algn="ctr"/>
            <a:r>
              <a:rPr lang="en-US" b="1" u="sng" dirty="0" smtClean="0"/>
              <a:t>Example: Hover </a:t>
            </a:r>
            <a:endParaRPr lang="en-US" b="1" u="sng" dirty="0"/>
          </a:p>
        </p:txBody>
      </p:sp>
      <p:sp>
        <p:nvSpPr>
          <p:cNvPr id="5" name="Content Placeholder 4"/>
          <p:cNvSpPr>
            <a:spLocks noGrp="1"/>
          </p:cNvSpPr>
          <p:nvPr>
            <p:ph sz="half" idx="1"/>
          </p:nvPr>
        </p:nvSpPr>
        <p:spPr>
          <a:xfrm>
            <a:off x="-36490" y="412123"/>
            <a:ext cx="5787980" cy="5937160"/>
          </a:xfrm>
        </p:spPr>
        <p:txBody>
          <a:bodyPr>
            <a:normAutofit/>
          </a:bodyPr>
          <a:lstStyle/>
          <a:p>
            <a:pPr marL="0" indent="0">
              <a:buNone/>
            </a:pPr>
            <a:r>
              <a:rPr lang="en-US" sz="2000" b="1" dirty="0" smtClean="0"/>
              <a:t>&lt;!DOCTYPE html&gt;</a:t>
            </a:r>
          </a:p>
          <a:p>
            <a:pPr marL="0" indent="0">
              <a:buNone/>
            </a:pPr>
            <a:r>
              <a:rPr lang="en-US" sz="2000" b="1" dirty="0" smtClean="0"/>
              <a:t>&lt;html&gt;      &lt;head&gt;    &lt;style&gt; </a:t>
            </a:r>
          </a:p>
          <a:p>
            <a:pPr marL="0" indent="0">
              <a:buNone/>
            </a:pPr>
            <a:r>
              <a:rPr lang="en-US" sz="2000" b="1" dirty="0" err="1" smtClean="0"/>
              <a:t>div.test</a:t>
            </a:r>
            <a:r>
              <a:rPr lang="en-US" sz="2000" b="1" dirty="0" smtClean="0"/>
              <a:t> {    white-space: </a:t>
            </a:r>
            <a:r>
              <a:rPr lang="en-US" sz="2000" b="1" dirty="0" err="1" smtClean="0"/>
              <a:t>nowrap</a:t>
            </a:r>
            <a:r>
              <a:rPr lang="en-US" sz="2000" b="1" dirty="0" smtClean="0"/>
              <a:t>; </a:t>
            </a:r>
          </a:p>
          <a:p>
            <a:pPr marL="0" indent="0">
              <a:buNone/>
            </a:pPr>
            <a:r>
              <a:rPr lang="en-US" sz="2000" b="1" dirty="0" smtClean="0"/>
              <a:t>                   width: 200px; </a:t>
            </a:r>
          </a:p>
          <a:p>
            <a:pPr marL="0" indent="0">
              <a:buNone/>
            </a:pPr>
            <a:r>
              <a:rPr lang="en-US" sz="2000" b="1" dirty="0" smtClean="0"/>
              <a:t>                   overflow: hidden; </a:t>
            </a:r>
          </a:p>
          <a:p>
            <a:pPr marL="0" indent="0">
              <a:buNone/>
            </a:pPr>
            <a:r>
              <a:rPr lang="en-US" sz="2000" b="1" dirty="0" smtClean="0"/>
              <a:t>                   border: 1px solid #000000;</a:t>
            </a:r>
          </a:p>
          <a:p>
            <a:pPr marL="0" indent="0">
              <a:buNone/>
            </a:pPr>
            <a:r>
              <a:rPr lang="en-US" sz="2000" b="1" dirty="0" smtClean="0"/>
              <a:t>             }</a:t>
            </a:r>
          </a:p>
          <a:p>
            <a:pPr marL="0" indent="0">
              <a:buNone/>
            </a:pPr>
            <a:endParaRPr lang="en-US" sz="2000" b="1" dirty="0" smtClean="0"/>
          </a:p>
          <a:p>
            <a:pPr marL="0" indent="0">
              <a:buNone/>
            </a:pPr>
            <a:r>
              <a:rPr lang="en-US" sz="2000" b="1" dirty="0" err="1" smtClean="0">
                <a:solidFill>
                  <a:srgbClr val="0070C0"/>
                </a:solidFill>
              </a:rPr>
              <a:t>div.test:hover</a:t>
            </a:r>
            <a:r>
              <a:rPr lang="en-US" sz="2000" b="1" dirty="0" smtClean="0">
                <a:solidFill>
                  <a:srgbClr val="0070C0"/>
                </a:solidFill>
              </a:rPr>
              <a:t> {  text-overflow: inherit;</a:t>
            </a:r>
          </a:p>
          <a:p>
            <a:pPr marL="0" indent="0">
              <a:buNone/>
            </a:pPr>
            <a:r>
              <a:rPr lang="en-US" sz="2000" b="1" dirty="0" smtClean="0">
                <a:solidFill>
                  <a:srgbClr val="0070C0"/>
                </a:solidFill>
              </a:rPr>
              <a:t>                             overflow: visible;</a:t>
            </a:r>
          </a:p>
          <a:p>
            <a:pPr marL="0" indent="0">
              <a:buNone/>
            </a:pPr>
            <a:r>
              <a:rPr lang="en-US" sz="2000" b="1" dirty="0" smtClean="0"/>
              <a:t>              }</a:t>
            </a:r>
          </a:p>
          <a:p>
            <a:pPr marL="0" indent="0">
              <a:buNone/>
            </a:pPr>
            <a:r>
              <a:rPr lang="en-US" sz="2000" b="1" dirty="0" smtClean="0"/>
              <a:t>&lt;/style&gt;    &lt;/head&gt;</a:t>
            </a:r>
            <a:endParaRPr lang="en-US" sz="2000" b="1" dirty="0"/>
          </a:p>
        </p:txBody>
      </p:sp>
      <p:sp>
        <p:nvSpPr>
          <p:cNvPr id="6" name="Content Placeholder 5"/>
          <p:cNvSpPr>
            <a:spLocks noGrp="1"/>
          </p:cNvSpPr>
          <p:nvPr>
            <p:ph sz="half" idx="2"/>
          </p:nvPr>
        </p:nvSpPr>
        <p:spPr>
          <a:xfrm>
            <a:off x="4997003" y="656822"/>
            <a:ext cx="7194997" cy="4351338"/>
          </a:xfrm>
        </p:spPr>
        <p:txBody>
          <a:bodyPr>
            <a:normAutofit/>
          </a:bodyPr>
          <a:lstStyle/>
          <a:p>
            <a:pPr marL="0" indent="0">
              <a:buNone/>
            </a:pPr>
            <a:r>
              <a:rPr lang="en-US" sz="2000" dirty="0" smtClean="0"/>
              <a:t>&lt;body&gt;</a:t>
            </a:r>
          </a:p>
          <a:p>
            <a:pPr marL="0" indent="0">
              <a:buNone/>
            </a:pPr>
            <a:r>
              <a:rPr lang="en-US" sz="2000" dirty="0" smtClean="0"/>
              <a:t>&lt;p&gt;Hover over the two </a:t>
            </a:r>
            <a:r>
              <a:rPr lang="en-US" sz="2000" dirty="0" err="1" smtClean="0"/>
              <a:t>divs</a:t>
            </a:r>
            <a:r>
              <a:rPr lang="en-US" sz="2000" dirty="0" smtClean="0"/>
              <a:t> below, to see the entire text.&lt;/p&gt;</a:t>
            </a:r>
          </a:p>
          <a:p>
            <a:pPr marL="0" indent="0">
              <a:buNone/>
            </a:pPr>
            <a:r>
              <a:rPr lang="en-US" sz="2000" dirty="0" smtClean="0"/>
              <a:t>&lt;div class="test" style="</a:t>
            </a:r>
            <a:r>
              <a:rPr lang="en-US" sz="2000" dirty="0" err="1" smtClean="0"/>
              <a:t>text-overflow:ellipsis</a:t>
            </a:r>
            <a:r>
              <a:rPr lang="en-US" sz="2000" dirty="0" smtClean="0"/>
              <a:t>;"&gt;This is some long text that will not fit in the box&lt;/div&gt;&lt;</a:t>
            </a:r>
            <a:r>
              <a:rPr lang="en-US" sz="2000" dirty="0" err="1" smtClean="0"/>
              <a:t>br</a:t>
            </a:r>
            <a:r>
              <a:rPr lang="en-US" sz="2000" dirty="0" smtClean="0"/>
              <a:t>&gt;</a:t>
            </a:r>
          </a:p>
          <a:p>
            <a:pPr marL="0" indent="0">
              <a:buNone/>
            </a:pPr>
            <a:endParaRPr lang="en-US" sz="2000" dirty="0" smtClean="0"/>
          </a:p>
          <a:p>
            <a:pPr marL="0" indent="0">
              <a:buNone/>
            </a:pPr>
            <a:r>
              <a:rPr lang="en-US" sz="2000" dirty="0" smtClean="0"/>
              <a:t>&lt;div class="test" style="</a:t>
            </a:r>
            <a:r>
              <a:rPr lang="en-US" sz="2000" dirty="0" err="1" smtClean="0"/>
              <a:t>text-overflow:clip</a:t>
            </a:r>
            <a:r>
              <a:rPr lang="en-US" sz="2000" dirty="0" smtClean="0"/>
              <a:t>;"&gt;This is some long text that will not fit in the box&lt;/div&gt;</a:t>
            </a:r>
          </a:p>
          <a:p>
            <a:pPr marL="0" indent="0">
              <a:buNone/>
            </a:pPr>
            <a:endParaRPr lang="en-US" sz="2000" dirty="0" smtClean="0"/>
          </a:p>
          <a:p>
            <a:pPr marL="0" indent="0">
              <a:buNone/>
            </a:pPr>
            <a:r>
              <a:rPr lang="en-US" sz="2000" dirty="0" smtClean="0"/>
              <a:t>&lt;/body&gt;</a:t>
            </a:r>
          </a:p>
          <a:p>
            <a:pPr marL="0" indent="0">
              <a:buNone/>
            </a:pPr>
            <a:r>
              <a:rPr lang="en-US" sz="2000" dirty="0" smtClean="0"/>
              <a:t>&lt;/html&gt;</a:t>
            </a:r>
            <a:endParaRPr lang="en-US" sz="2000" dirty="0"/>
          </a:p>
        </p:txBody>
      </p:sp>
      <p:pic>
        <p:nvPicPr>
          <p:cNvPr id="7" name="Picture 6"/>
          <p:cNvPicPr>
            <a:picLocks noChangeAspect="1"/>
          </p:cNvPicPr>
          <p:nvPr/>
        </p:nvPicPr>
        <p:blipFill>
          <a:blip r:embed="rId2"/>
          <a:stretch>
            <a:fillRect/>
          </a:stretch>
        </p:blipFill>
        <p:spPr>
          <a:xfrm>
            <a:off x="6505977" y="4829577"/>
            <a:ext cx="4981978" cy="1867437"/>
          </a:xfrm>
          <a:prstGeom prst="rect">
            <a:avLst/>
          </a:prstGeom>
        </p:spPr>
      </p:pic>
      <p:sp>
        <p:nvSpPr>
          <p:cNvPr id="8" name="TextBox 7"/>
          <p:cNvSpPr txBox="1"/>
          <p:nvPr/>
        </p:nvSpPr>
        <p:spPr>
          <a:xfrm>
            <a:off x="8594501" y="4061658"/>
            <a:ext cx="1725769" cy="523220"/>
          </a:xfrm>
          <a:prstGeom prst="rect">
            <a:avLst/>
          </a:prstGeom>
          <a:noFill/>
        </p:spPr>
        <p:txBody>
          <a:bodyPr wrap="square" rtlCol="0">
            <a:spAutoFit/>
          </a:bodyPr>
          <a:lstStyle/>
          <a:p>
            <a:r>
              <a:rPr lang="en-US" sz="2800" b="1" u="sng" dirty="0" smtClean="0">
                <a:solidFill>
                  <a:srgbClr val="FF0000"/>
                </a:solidFill>
              </a:rPr>
              <a:t>OUTPUT</a:t>
            </a:r>
            <a:endParaRPr lang="en-US" sz="2800" b="1" u="sng" dirty="0">
              <a:solidFill>
                <a:srgbClr val="FF0000"/>
              </a:solidFill>
            </a:endParaRPr>
          </a:p>
        </p:txBody>
      </p:sp>
    </p:spTree>
    <p:extLst>
      <p:ext uri="{BB962C8B-B14F-4D97-AF65-F5344CB8AC3E}">
        <p14:creationId xmlns:p14="http://schemas.microsoft.com/office/powerpoint/2010/main" xmlns="" val="3919052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07545"/>
            <a:ext cx="10515600" cy="484883"/>
          </a:xfrm>
        </p:spPr>
        <p:txBody>
          <a:bodyPr>
            <a:normAutofit fontScale="90000"/>
          </a:bodyPr>
          <a:lstStyle/>
          <a:p>
            <a:r>
              <a:rPr lang="en-US" b="1" dirty="0" smtClean="0"/>
              <a:t>b) </a:t>
            </a:r>
            <a:r>
              <a:rPr lang="en-US" b="1" u="sng" dirty="0" smtClean="0"/>
              <a:t>Word wrapping</a:t>
            </a:r>
            <a:endParaRPr lang="en-US" b="1" u="sng" dirty="0"/>
          </a:p>
        </p:txBody>
      </p:sp>
      <p:sp>
        <p:nvSpPr>
          <p:cNvPr id="6" name="Content Placeholder 5"/>
          <p:cNvSpPr>
            <a:spLocks noGrp="1"/>
          </p:cNvSpPr>
          <p:nvPr>
            <p:ph idx="1"/>
          </p:nvPr>
        </p:nvSpPr>
        <p:spPr>
          <a:xfrm>
            <a:off x="191036" y="746972"/>
            <a:ext cx="11809927" cy="5146653"/>
          </a:xfrm>
        </p:spPr>
        <p:txBody>
          <a:bodyPr>
            <a:normAutofit/>
          </a:bodyPr>
          <a:lstStyle/>
          <a:p>
            <a:pPr lvl="0"/>
            <a:r>
              <a:rPr kumimoji="0" lang="en-US" sz="2400" b="0" i="0" u="none" strike="noStrike" cap="none" normalizeH="0" baseline="0" dirty="0" smtClean="0">
                <a:ln>
                  <a:noFill/>
                </a:ln>
                <a:solidFill>
                  <a:srgbClr val="000000"/>
                </a:solidFill>
                <a:effectLst/>
              </a:rPr>
              <a:t>The CSS3 </a:t>
            </a:r>
            <a:r>
              <a:rPr kumimoji="0" lang="en-US" sz="2400" b="0" i="0" u="none" strike="noStrike" cap="none" normalizeH="0" baseline="0" dirty="0" smtClean="0">
                <a:ln>
                  <a:noFill/>
                </a:ln>
                <a:solidFill>
                  <a:srgbClr val="DC143C"/>
                </a:solidFill>
                <a:effectLst/>
              </a:rPr>
              <a:t>word-wrap</a:t>
            </a:r>
            <a:r>
              <a:rPr kumimoji="0" lang="en-US" sz="2400" b="0" i="0" u="none" strike="noStrike" cap="none" normalizeH="0" baseline="0" dirty="0" smtClean="0">
                <a:ln>
                  <a:noFill/>
                </a:ln>
                <a:solidFill>
                  <a:srgbClr val="000000"/>
                </a:solidFill>
                <a:effectLst/>
              </a:rPr>
              <a:t> property allows long words to be able to be broken and wrap onto the next line. </a:t>
            </a:r>
            <a:r>
              <a:rPr kumimoji="0" lang="en-US" sz="2400" b="0" i="0" u="none" strike="noStrike" cap="none" normalizeH="0" baseline="0" dirty="0" smtClean="0">
                <a:ln>
                  <a:noFill/>
                </a:ln>
                <a:solidFill>
                  <a:schemeClr val="tx1"/>
                </a:solidFill>
                <a:effectLst/>
              </a:rPr>
              <a:t> </a:t>
            </a:r>
          </a:p>
          <a:p>
            <a:r>
              <a:rPr lang="en-US" sz="2400" dirty="0"/>
              <a:t>If a word is too long to fit within an area, it expands outside</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r>
              <a:rPr lang="en-US" sz="2400" dirty="0"/>
              <a:t>The word-wrap property allows you to force the text to wrap - even if it means splitting it in the middle of a word:</a:t>
            </a:r>
            <a:endParaRPr lang="en-US" sz="2400" dirty="0" smtClean="0"/>
          </a:p>
          <a:p>
            <a:endParaRPr lang="en-US" sz="2400" dirty="0"/>
          </a:p>
        </p:txBody>
      </p:sp>
      <p:sp>
        <p:nvSpPr>
          <p:cNvPr id="8"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351156" y="2009106"/>
            <a:ext cx="3935637" cy="2150772"/>
          </a:xfrm>
          <a:prstGeom prst="rect">
            <a:avLst/>
          </a:prstGeom>
        </p:spPr>
      </p:pic>
      <p:pic>
        <p:nvPicPr>
          <p:cNvPr id="10" name="Picture 9"/>
          <p:cNvPicPr>
            <a:picLocks noChangeAspect="1"/>
          </p:cNvPicPr>
          <p:nvPr/>
        </p:nvPicPr>
        <p:blipFill>
          <a:blip r:embed="rId3"/>
          <a:stretch>
            <a:fillRect/>
          </a:stretch>
        </p:blipFill>
        <p:spPr>
          <a:xfrm>
            <a:off x="3351156" y="4931615"/>
            <a:ext cx="2482974" cy="1924020"/>
          </a:xfrm>
          <a:prstGeom prst="rect">
            <a:avLst/>
          </a:prstGeom>
        </p:spPr>
      </p:pic>
    </p:spTree>
    <p:extLst>
      <p:ext uri="{BB962C8B-B14F-4D97-AF65-F5344CB8AC3E}">
        <p14:creationId xmlns:p14="http://schemas.microsoft.com/office/powerpoint/2010/main" xmlns="" val="239893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Css</a:t>
            </a:r>
            <a:r>
              <a:rPr lang="en-US" dirty="0" smtClean="0"/>
              <a:t> code to </a:t>
            </a:r>
            <a:r>
              <a:rPr lang="en-US" dirty="0"/>
              <a:t>Allow long words to be able to be broken and wrap onto the next line</a:t>
            </a:r>
            <a:r>
              <a:rPr lang="en-US" dirty="0" smtClean="0"/>
              <a:t>:</a:t>
            </a:r>
          </a:p>
          <a:p>
            <a:pPr marL="0" indent="0">
              <a:buNone/>
            </a:pPr>
            <a:r>
              <a:rPr lang="en-US" dirty="0" smtClean="0"/>
              <a:t>  p</a:t>
            </a:r>
            <a:r>
              <a:rPr lang="en-US" dirty="0"/>
              <a:t> {</a:t>
            </a:r>
            <a:br>
              <a:rPr lang="en-US" dirty="0"/>
            </a:br>
            <a:r>
              <a:rPr lang="en-US" dirty="0"/>
              <a:t>  </a:t>
            </a:r>
            <a:r>
              <a:rPr lang="en-US" dirty="0" smtClean="0"/>
              <a:t>   </a:t>
            </a:r>
            <a:r>
              <a:rPr lang="en-US" dirty="0"/>
              <a:t>  word-wrap: break-word;</a:t>
            </a:r>
            <a:br>
              <a:rPr lang="en-US" dirty="0"/>
            </a:br>
            <a:r>
              <a:rPr lang="en-US" dirty="0" smtClean="0"/>
              <a:t>     }</a:t>
            </a:r>
            <a:endParaRPr lang="en-US" dirty="0"/>
          </a:p>
        </p:txBody>
      </p:sp>
    </p:spTree>
    <p:extLst>
      <p:ext uri="{BB962C8B-B14F-4D97-AF65-F5344CB8AC3E}">
        <p14:creationId xmlns:p14="http://schemas.microsoft.com/office/powerpoint/2010/main" xmlns="" val="2161875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334851"/>
            <a:ext cx="11784169" cy="5726202"/>
          </a:xfrm>
        </p:spPr>
        <p:txBody>
          <a:bodyPr>
            <a:normAutofit/>
          </a:bodyPr>
          <a:lstStyle/>
          <a:p>
            <a:endParaRPr lang="en-US" b="0" i="0" dirty="0" smtClean="0">
              <a:solidFill>
                <a:srgbClr val="000000"/>
              </a:solidFill>
              <a:effectLst/>
            </a:endParaRPr>
          </a:p>
          <a:p>
            <a:pPr marL="0" indent="0">
              <a:buNone/>
            </a:pPr>
            <a:r>
              <a:rPr lang="en-US" b="1" u="sng" smtClean="0">
                <a:solidFill>
                  <a:srgbClr val="000000"/>
                </a:solidFill>
              </a:rPr>
              <a:t>INTRODUCTION</a:t>
            </a:r>
            <a:endParaRPr lang="en-US" b="1" u="sng" dirty="0">
              <a:solidFill>
                <a:srgbClr val="000000"/>
              </a:solidFill>
            </a:endParaRPr>
          </a:p>
          <a:p>
            <a:r>
              <a:rPr lang="en-US" b="0" i="0" dirty="0" smtClean="0">
                <a:solidFill>
                  <a:srgbClr val="000000"/>
                </a:solidFill>
                <a:effectLst/>
              </a:rPr>
              <a:t>CSS3 is the latest standard for CSS.</a:t>
            </a:r>
          </a:p>
          <a:p>
            <a:r>
              <a:rPr lang="en-US" b="0" i="0" dirty="0" smtClean="0">
                <a:solidFill>
                  <a:srgbClr val="000000"/>
                </a:solidFill>
                <a:effectLst/>
              </a:rPr>
              <a:t>CSS3 is completely backwards-compatible with earlier versions of CSS.</a:t>
            </a:r>
          </a:p>
          <a:p>
            <a:r>
              <a:rPr lang="en-US" dirty="0"/>
              <a:t>Cascading Style Sheets (CSS) is a style sheet language used for describing the look and formatting of a document written in a markup language.</a:t>
            </a:r>
            <a:endParaRPr lang="en-US" b="0" i="0" dirty="0" smtClean="0">
              <a:solidFill>
                <a:srgbClr val="000000"/>
              </a:solidFill>
              <a:effectLst/>
            </a:endParaRPr>
          </a:p>
          <a:p>
            <a:endParaRPr lang="en-US" dirty="0" smtClean="0"/>
          </a:p>
          <a:p>
            <a:endParaRPr lang="en-US" dirty="0"/>
          </a:p>
        </p:txBody>
      </p:sp>
    </p:spTree>
    <p:extLst>
      <p:ext uri="{BB962C8B-B14F-4D97-AF65-F5344CB8AC3E}">
        <p14:creationId xmlns:p14="http://schemas.microsoft.com/office/powerpoint/2010/main" xmlns="" val="110430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634"/>
            <a:ext cx="12192000" cy="6819365"/>
          </a:xfrm>
        </p:spPr>
        <p:txBody>
          <a:bodyPr>
            <a:normAutofit fontScale="85000" lnSpcReduction="20000"/>
          </a:bodyPr>
          <a:lstStyle/>
          <a:p>
            <a:pPr marL="0" indent="0">
              <a:buNone/>
            </a:pPr>
            <a:r>
              <a:rPr lang="en-US" b="1" u="sng" dirty="0" smtClean="0"/>
              <a:t>Example: word wrap</a:t>
            </a:r>
          </a:p>
          <a:p>
            <a:pPr marL="0" indent="0">
              <a:buNone/>
            </a:pPr>
            <a:endParaRPr lang="en-US" b="1" u="sng" dirty="0" smtClean="0"/>
          </a:p>
          <a:p>
            <a:pPr marL="0" indent="0">
              <a:buNone/>
            </a:pPr>
            <a:r>
              <a:rPr lang="en-US" dirty="0" smtClean="0"/>
              <a:t>&lt;!DOCTYPE html&gt;</a:t>
            </a:r>
          </a:p>
          <a:p>
            <a:pPr marL="0" indent="0">
              <a:buNone/>
            </a:pPr>
            <a:r>
              <a:rPr lang="en-US" dirty="0" smtClean="0"/>
              <a:t>&lt;html&gt;       &lt;head&gt;       &lt;style&gt; </a:t>
            </a:r>
          </a:p>
          <a:p>
            <a:pPr marL="0" indent="0">
              <a:buNone/>
            </a:pPr>
            <a:r>
              <a:rPr lang="en-US" dirty="0" err="1" smtClean="0"/>
              <a:t>p.test</a:t>
            </a:r>
            <a:r>
              <a:rPr lang="en-US" dirty="0" smtClean="0"/>
              <a:t> {</a:t>
            </a:r>
          </a:p>
          <a:p>
            <a:pPr marL="0" indent="0">
              <a:buNone/>
            </a:pPr>
            <a:r>
              <a:rPr lang="en-US" dirty="0" smtClean="0"/>
              <a:t>    width: 120px; </a:t>
            </a:r>
          </a:p>
          <a:p>
            <a:pPr marL="0" indent="0">
              <a:buNone/>
            </a:pPr>
            <a:r>
              <a:rPr lang="en-US" dirty="0" smtClean="0"/>
              <a:t>    border: 1px solid #000000;</a:t>
            </a:r>
          </a:p>
          <a:p>
            <a:pPr marL="0" indent="0">
              <a:buNone/>
            </a:pPr>
            <a:r>
              <a:rPr lang="en-US" dirty="0" smtClean="0"/>
              <a:t>    word-wrap: break-word;</a:t>
            </a:r>
          </a:p>
          <a:p>
            <a:pPr marL="0" indent="0">
              <a:buNone/>
            </a:pPr>
            <a:r>
              <a:rPr lang="en-US" dirty="0" smtClean="0"/>
              <a:t>   }</a:t>
            </a:r>
          </a:p>
          <a:p>
            <a:pPr marL="0" indent="0">
              <a:buNone/>
            </a:pPr>
            <a:r>
              <a:rPr lang="en-US" dirty="0" smtClean="0"/>
              <a:t>&lt;/style&gt;      &lt;/head&gt;</a:t>
            </a:r>
          </a:p>
          <a:p>
            <a:pPr marL="0" indent="0">
              <a:buNone/>
            </a:pPr>
            <a:r>
              <a:rPr lang="en-US" dirty="0" smtClean="0"/>
              <a:t>&lt;body&gt;</a:t>
            </a:r>
          </a:p>
          <a:p>
            <a:pPr marL="0" indent="0">
              <a:buNone/>
            </a:pPr>
            <a:endParaRPr lang="en-US" dirty="0" smtClean="0"/>
          </a:p>
          <a:p>
            <a:pPr marL="0" indent="0">
              <a:buNone/>
            </a:pPr>
            <a:r>
              <a:rPr lang="en-US" dirty="0" smtClean="0"/>
              <a:t>&lt;p class="test"&gt; This paragraph contains a very long word: </a:t>
            </a:r>
            <a:r>
              <a:rPr lang="en-US" dirty="0" err="1" smtClean="0"/>
              <a:t>thisisaveryveryveryveryveryverylongword</a:t>
            </a:r>
            <a:r>
              <a:rPr lang="en-US" dirty="0" smtClean="0"/>
              <a:t>. The long word will break and wrap to the next line.&lt;/p&gt;</a:t>
            </a:r>
          </a:p>
          <a:p>
            <a:pPr marL="0" indent="0">
              <a:buNone/>
            </a:pPr>
            <a:endParaRPr lang="en-US" dirty="0" smtClean="0"/>
          </a:p>
          <a:p>
            <a:pPr marL="0" indent="0">
              <a:buNone/>
            </a:pPr>
            <a:r>
              <a:rPr lang="en-US" dirty="0" smtClean="0"/>
              <a:t>&lt;/body&gt;      &lt;/html&gt;</a:t>
            </a:r>
            <a:endParaRPr lang="en-US" dirty="0"/>
          </a:p>
        </p:txBody>
      </p:sp>
      <p:pic>
        <p:nvPicPr>
          <p:cNvPr id="4" name="Picture 3"/>
          <p:cNvPicPr>
            <a:picLocks noChangeAspect="1"/>
          </p:cNvPicPr>
          <p:nvPr/>
        </p:nvPicPr>
        <p:blipFill>
          <a:blip r:embed="rId2"/>
          <a:stretch>
            <a:fillRect/>
          </a:stretch>
        </p:blipFill>
        <p:spPr>
          <a:xfrm>
            <a:off x="8198208" y="772732"/>
            <a:ext cx="2748835" cy="2846231"/>
          </a:xfrm>
          <a:prstGeom prst="rect">
            <a:avLst/>
          </a:prstGeom>
        </p:spPr>
      </p:pic>
      <p:sp>
        <p:nvSpPr>
          <p:cNvPr id="5" name="TextBox 4"/>
          <p:cNvSpPr txBox="1"/>
          <p:nvPr/>
        </p:nvSpPr>
        <p:spPr>
          <a:xfrm>
            <a:off x="8388439" y="100166"/>
            <a:ext cx="1725769" cy="523220"/>
          </a:xfrm>
          <a:prstGeom prst="rect">
            <a:avLst/>
          </a:prstGeom>
          <a:noFill/>
        </p:spPr>
        <p:txBody>
          <a:bodyPr wrap="square" rtlCol="0">
            <a:spAutoFit/>
          </a:bodyPr>
          <a:lstStyle/>
          <a:p>
            <a:r>
              <a:rPr lang="en-US" sz="2800" b="1" u="sng" dirty="0" smtClean="0">
                <a:solidFill>
                  <a:srgbClr val="FF0000"/>
                </a:solidFill>
              </a:rPr>
              <a:t>OUTPUT</a:t>
            </a:r>
            <a:endParaRPr lang="en-US" sz="2800" b="1" u="sng" dirty="0">
              <a:solidFill>
                <a:srgbClr val="FF0000"/>
              </a:solidFill>
            </a:endParaRPr>
          </a:p>
        </p:txBody>
      </p:sp>
    </p:spTree>
    <p:extLst>
      <p:ext uri="{BB962C8B-B14F-4D97-AF65-F5344CB8AC3E}">
        <p14:creationId xmlns:p14="http://schemas.microsoft.com/office/powerpoint/2010/main" xmlns="" val="2551782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838200" y="107545"/>
            <a:ext cx="10515600" cy="484883"/>
          </a:xfrm>
        </p:spPr>
        <p:txBody>
          <a:bodyPr>
            <a:normAutofit fontScale="90000"/>
          </a:bodyPr>
          <a:lstStyle/>
          <a:p>
            <a:r>
              <a:rPr lang="en-US" b="1" dirty="0"/>
              <a:t>c</a:t>
            </a:r>
            <a:r>
              <a:rPr lang="en-US" b="1" dirty="0" smtClean="0"/>
              <a:t>) Word breaking</a:t>
            </a:r>
            <a:endParaRPr lang="en-US" b="1" u="sng" dirty="0"/>
          </a:p>
        </p:txBody>
      </p:sp>
      <p:sp>
        <p:nvSpPr>
          <p:cNvPr id="3" name="Content Placeholder 2"/>
          <p:cNvSpPr>
            <a:spLocks noGrp="1"/>
          </p:cNvSpPr>
          <p:nvPr>
            <p:ph idx="1"/>
          </p:nvPr>
        </p:nvSpPr>
        <p:spPr>
          <a:xfrm>
            <a:off x="283334" y="821072"/>
            <a:ext cx="11513713" cy="5811547"/>
          </a:xfrm>
        </p:spPr>
        <p:txBody>
          <a:bodyPr>
            <a:normAutofit lnSpcReduction="10000"/>
          </a:bodyPr>
          <a:lstStyle/>
          <a:p>
            <a:pPr lvl="0"/>
            <a:r>
              <a:rPr kumimoji="0" lang="en-US" sz="2400" b="0" i="0" u="none" strike="noStrike" cap="none" normalizeH="0" baseline="0" dirty="0" smtClean="0">
                <a:ln>
                  <a:noFill/>
                </a:ln>
                <a:solidFill>
                  <a:srgbClr val="000000"/>
                </a:solidFill>
                <a:effectLst/>
              </a:rPr>
              <a:t>The CSS3 </a:t>
            </a:r>
            <a:r>
              <a:rPr kumimoji="0" lang="en-US" sz="2400" b="0" i="0" u="none" strike="noStrike" cap="none" normalizeH="0" baseline="0" dirty="0" smtClean="0">
                <a:ln>
                  <a:noFill/>
                </a:ln>
                <a:solidFill>
                  <a:srgbClr val="DC143C"/>
                </a:solidFill>
                <a:effectLst/>
              </a:rPr>
              <a:t>word-break</a:t>
            </a:r>
            <a:r>
              <a:rPr kumimoji="0" lang="en-US" sz="2400" b="0" i="0" u="none" strike="noStrike" cap="none" normalizeH="0" baseline="0" dirty="0" smtClean="0">
                <a:ln>
                  <a:noFill/>
                </a:ln>
                <a:solidFill>
                  <a:srgbClr val="000000"/>
                </a:solidFill>
                <a:effectLst/>
              </a:rPr>
              <a:t> property specifies line breaking rules.</a:t>
            </a:r>
          </a:p>
          <a:p>
            <a:pPr lvl="0"/>
            <a:endParaRPr lang="en-US" sz="2400" dirty="0">
              <a:solidFill>
                <a:srgbClr val="000000"/>
              </a:solidFill>
            </a:endParaRPr>
          </a:p>
          <a:p>
            <a:pPr lvl="0"/>
            <a:endParaRPr kumimoji="0" lang="en-US" sz="2400" b="0" i="0" u="none" strike="noStrike" cap="none" normalizeH="0" baseline="0" dirty="0" smtClean="0">
              <a:ln>
                <a:noFill/>
              </a:ln>
              <a:solidFill>
                <a:srgbClr val="000000"/>
              </a:solidFill>
              <a:effectLst/>
            </a:endParaRPr>
          </a:p>
          <a:p>
            <a:pPr lvl="0"/>
            <a:endParaRPr lang="en-US" sz="2400" dirty="0">
              <a:solidFill>
                <a:srgbClr val="000000"/>
              </a:solidFill>
            </a:endParaRPr>
          </a:p>
          <a:p>
            <a:pPr lvl="0"/>
            <a:endParaRPr kumimoji="0" lang="en-US" sz="2400" b="0" i="0" u="none" strike="noStrike" cap="none" normalizeH="0" baseline="0" dirty="0" smtClean="0">
              <a:ln>
                <a:noFill/>
              </a:ln>
              <a:solidFill>
                <a:srgbClr val="000000"/>
              </a:solidFill>
              <a:effectLst/>
            </a:endParaRPr>
          </a:p>
          <a:p>
            <a:pPr lvl="0"/>
            <a:endParaRPr lang="en-US" sz="2400" dirty="0">
              <a:solidFill>
                <a:srgbClr val="000000"/>
              </a:solidFill>
            </a:endParaRPr>
          </a:p>
          <a:p>
            <a:pPr marL="0" lvl="0" indent="0">
              <a:buNone/>
            </a:pPr>
            <a:endParaRPr lang="en-US" sz="2400" dirty="0" smtClean="0"/>
          </a:p>
          <a:p>
            <a:pPr marL="0" lvl="0" indent="0">
              <a:buNone/>
            </a:pPr>
            <a:r>
              <a:rPr lang="en-US" sz="2400" b="1" u="sng" dirty="0" smtClean="0">
                <a:solidFill>
                  <a:srgbClr val="0070C0"/>
                </a:solidFill>
              </a:rPr>
              <a:t>CSS CODE for word break</a:t>
            </a:r>
            <a:endParaRPr lang="en-US" sz="2400" b="1" u="sng" dirty="0">
              <a:solidFill>
                <a:srgbClr val="0070C0"/>
              </a:solidFill>
            </a:endParaRPr>
          </a:p>
          <a:p>
            <a:pPr marL="0" lvl="0" indent="0">
              <a:buNone/>
            </a:pPr>
            <a:r>
              <a:rPr lang="en-US" sz="2400" dirty="0" smtClean="0"/>
              <a:t>p.test1</a:t>
            </a:r>
            <a:r>
              <a:rPr lang="en-US" sz="2400" dirty="0"/>
              <a:t> {</a:t>
            </a:r>
            <a:br>
              <a:rPr lang="en-US" sz="2400" dirty="0"/>
            </a:br>
            <a:r>
              <a:rPr lang="en-US" sz="2400" dirty="0"/>
              <a:t>    word-break: keep-all;</a:t>
            </a:r>
            <a:br>
              <a:rPr lang="en-US" sz="2400" dirty="0"/>
            </a:br>
            <a:r>
              <a:rPr lang="en-US" sz="2400" dirty="0"/>
              <a:t>}</a:t>
            </a:r>
            <a:r>
              <a:rPr lang="en-US" sz="2400" dirty="0" smtClean="0"/>
              <a:t/>
            </a:r>
            <a:br>
              <a:rPr lang="en-US" sz="2400" dirty="0" smtClean="0"/>
            </a:br>
            <a:r>
              <a:rPr lang="en-US" sz="2400" dirty="0" smtClean="0"/>
              <a:t/>
            </a:r>
            <a:br>
              <a:rPr lang="en-US" sz="2400" dirty="0" smtClean="0"/>
            </a:br>
            <a:r>
              <a:rPr lang="en-US" sz="2400" dirty="0"/>
              <a:t>p.test2 {</a:t>
            </a:r>
            <a:br>
              <a:rPr lang="en-US" sz="2400" dirty="0"/>
            </a:br>
            <a:r>
              <a:rPr lang="en-US" sz="2400" dirty="0"/>
              <a:t>    word-break: break-all;</a:t>
            </a:r>
            <a:br>
              <a:rPr lang="en-US" sz="2400" dirty="0"/>
            </a:br>
            <a:r>
              <a:rPr lang="en-US" sz="2400" dirty="0"/>
              <a:t>}</a:t>
            </a:r>
            <a:r>
              <a:rPr kumimoji="0" lang="en-US" sz="2400" b="0" i="0" u="none" strike="noStrike" cap="none" normalizeH="0" baseline="0" dirty="0" smtClean="0">
                <a:ln>
                  <a:noFill/>
                </a:ln>
                <a:solidFill>
                  <a:schemeClr val="tx1"/>
                </a:solidFill>
                <a:effectLst/>
              </a:rPr>
              <a:t> </a:t>
            </a:r>
          </a:p>
          <a:p>
            <a:pPr marL="0" indent="0">
              <a:buNone/>
            </a:pPr>
            <a:endParaRPr lang="en-US" sz="2400" dirty="0" smtClean="0"/>
          </a:p>
          <a:p>
            <a:pPr marL="0" indent="0">
              <a:buNone/>
            </a:pPr>
            <a:endParaRPr lang="en-US" sz="2400" dirty="0"/>
          </a:p>
          <a:p>
            <a:pPr marL="0" indent="0">
              <a:buNone/>
            </a:pPr>
            <a:endParaRPr lang="en-US" sz="2400" dirty="0"/>
          </a:p>
        </p:txBody>
      </p:sp>
      <p:sp>
        <p:nvSpPr>
          <p:cNvPr id="6"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925861" y="1607175"/>
            <a:ext cx="2452956" cy="1470875"/>
          </a:xfrm>
          <a:prstGeom prst="rect">
            <a:avLst/>
          </a:prstGeom>
        </p:spPr>
      </p:pic>
      <p:pic>
        <p:nvPicPr>
          <p:cNvPr id="8" name="Picture 7"/>
          <p:cNvPicPr>
            <a:picLocks noChangeAspect="1"/>
          </p:cNvPicPr>
          <p:nvPr/>
        </p:nvPicPr>
        <p:blipFill>
          <a:blip r:embed="rId3"/>
          <a:stretch>
            <a:fillRect/>
          </a:stretch>
        </p:blipFill>
        <p:spPr>
          <a:xfrm>
            <a:off x="5822725" y="1607176"/>
            <a:ext cx="2509906" cy="1470874"/>
          </a:xfrm>
          <a:prstGeom prst="rect">
            <a:avLst/>
          </a:prstGeom>
        </p:spPr>
      </p:pic>
    </p:spTree>
    <p:extLst>
      <p:ext uri="{BB962C8B-B14F-4D97-AF65-F5344CB8AC3E}">
        <p14:creationId xmlns:p14="http://schemas.microsoft.com/office/powerpoint/2010/main" xmlns="" val="3974993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6030"/>
            <a:ext cx="10515600" cy="356092"/>
          </a:xfrm>
        </p:spPr>
        <p:txBody>
          <a:bodyPr>
            <a:normAutofit fontScale="90000"/>
          </a:bodyPr>
          <a:lstStyle/>
          <a:p>
            <a:pPr algn="ctr"/>
            <a:r>
              <a:rPr lang="en-US" b="1" u="sng" dirty="0" smtClean="0"/>
              <a:t>Example: word break</a:t>
            </a:r>
            <a:endParaRPr lang="en-US" b="1" u="sng" dirty="0"/>
          </a:p>
        </p:txBody>
      </p:sp>
      <p:sp>
        <p:nvSpPr>
          <p:cNvPr id="5" name="Content Placeholder 4"/>
          <p:cNvSpPr>
            <a:spLocks noGrp="1"/>
          </p:cNvSpPr>
          <p:nvPr>
            <p:ph sz="half" idx="1"/>
          </p:nvPr>
        </p:nvSpPr>
        <p:spPr>
          <a:xfrm>
            <a:off x="0" y="501874"/>
            <a:ext cx="5903890" cy="6156101"/>
          </a:xfrm>
        </p:spPr>
        <p:txBody>
          <a:bodyPr>
            <a:noAutofit/>
          </a:bodyPr>
          <a:lstStyle/>
          <a:p>
            <a:pPr marL="0" indent="0">
              <a:buNone/>
            </a:pPr>
            <a:r>
              <a:rPr lang="en-US" sz="1600" dirty="0" smtClean="0"/>
              <a:t>&lt;!DOCTYPE html&gt;</a:t>
            </a:r>
          </a:p>
          <a:p>
            <a:pPr marL="0" indent="0">
              <a:buNone/>
            </a:pPr>
            <a:r>
              <a:rPr lang="en-US" sz="1600" dirty="0" smtClean="0"/>
              <a:t>&lt;html&gt;     &lt;head&gt;      &lt;style&gt; </a:t>
            </a:r>
          </a:p>
          <a:p>
            <a:pPr marL="0" indent="0">
              <a:buNone/>
            </a:pPr>
            <a:r>
              <a:rPr lang="en-US" sz="2400" b="1" dirty="0" smtClean="0">
                <a:solidFill>
                  <a:srgbClr val="0070C0"/>
                </a:solidFill>
              </a:rPr>
              <a:t>p.test1</a:t>
            </a:r>
            <a:r>
              <a:rPr lang="en-US" sz="2400" dirty="0" smtClean="0"/>
              <a:t> {</a:t>
            </a:r>
          </a:p>
          <a:p>
            <a:pPr marL="0" indent="0">
              <a:buNone/>
            </a:pPr>
            <a:r>
              <a:rPr lang="en-US" sz="2400" dirty="0" smtClean="0"/>
              <a:t>    width: 140px; </a:t>
            </a:r>
          </a:p>
          <a:p>
            <a:pPr marL="0" indent="0">
              <a:buNone/>
            </a:pPr>
            <a:r>
              <a:rPr lang="en-US" sz="2400" dirty="0" smtClean="0"/>
              <a:t>    border: 1px solid #000000;</a:t>
            </a:r>
          </a:p>
          <a:p>
            <a:pPr marL="0" indent="0">
              <a:buNone/>
            </a:pPr>
            <a:r>
              <a:rPr lang="en-US" sz="2400" dirty="0" smtClean="0"/>
              <a:t>    </a:t>
            </a:r>
            <a:r>
              <a:rPr lang="en-US" sz="2400" b="1" dirty="0" smtClean="0">
                <a:solidFill>
                  <a:srgbClr val="0070C0"/>
                </a:solidFill>
              </a:rPr>
              <a:t>word-break: keep-all;</a:t>
            </a:r>
          </a:p>
          <a:p>
            <a:pPr marL="0" indent="0">
              <a:buNone/>
            </a:pPr>
            <a:r>
              <a:rPr lang="en-US" sz="2400" dirty="0" smtClean="0"/>
              <a:t>}</a:t>
            </a:r>
          </a:p>
          <a:p>
            <a:pPr marL="0" indent="0">
              <a:buNone/>
            </a:pPr>
            <a:r>
              <a:rPr lang="en-US" sz="2400" b="1" dirty="0" smtClean="0">
                <a:solidFill>
                  <a:srgbClr val="0070C0"/>
                </a:solidFill>
              </a:rPr>
              <a:t>p.test2</a:t>
            </a:r>
            <a:r>
              <a:rPr lang="en-US" sz="2400" dirty="0" smtClean="0"/>
              <a:t> {</a:t>
            </a:r>
          </a:p>
          <a:p>
            <a:pPr marL="0" indent="0">
              <a:buNone/>
            </a:pPr>
            <a:r>
              <a:rPr lang="en-US" sz="2400" dirty="0" smtClean="0"/>
              <a:t>    width: 140px; </a:t>
            </a:r>
          </a:p>
          <a:p>
            <a:pPr marL="0" indent="0">
              <a:buNone/>
            </a:pPr>
            <a:r>
              <a:rPr lang="en-US" sz="2400" dirty="0" smtClean="0"/>
              <a:t>    border: 1px solid #000000;</a:t>
            </a:r>
          </a:p>
          <a:p>
            <a:pPr marL="0" indent="0">
              <a:buNone/>
            </a:pPr>
            <a:r>
              <a:rPr lang="en-US" sz="2400" dirty="0" smtClean="0"/>
              <a:t>    </a:t>
            </a:r>
            <a:r>
              <a:rPr lang="en-US" sz="2400" b="1" dirty="0" smtClean="0">
                <a:solidFill>
                  <a:srgbClr val="0070C0"/>
                </a:solidFill>
              </a:rPr>
              <a:t>word-break: break-all;</a:t>
            </a:r>
          </a:p>
          <a:p>
            <a:pPr marL="0" indent="0">
              <a:buNone/>
            </a:pPr>
            <a:r>
              <a:rPr lang="en-US" sz="2400" dirty="0" smtClean="0"/>
              <a:t>}</a:t>
            </a:r>
          </a:p>
          <a:p>
            <a:pPr marL="0" indent="0">
              <a:buNone/>
            </a:pPr>
            <a:r>
              <a:rPr lang="en-US" sz="1600" dirty="0" smtClean="0"/>
              <a:t>&lt;/style&gt;    &lt;/head&gt;</a:t>
            </a:r>
          </a:p>
          <a:p>
            <a:pPr marL="0" indent="0">
              <a:buNone/>
            </a:pPr>
            <a:r>
              <a:rPr lang="en-US" sz="1600" dirty="0" smtClean="0"/>
              <a:t>&lt;body&gt;</a:t>
            </a:r>
          </a:p>
          <a:p>
            <a:pPr marL="0" indent="0">
              <a:buNone/>
            </a:pPr>
            <a:endParaRPr lang="en-US" sz="2400" dirty="0"/>
          </a:p>
        </p:txBody>
      </p:sp>
      <p:sp>
        <p:nvSpPr>
          <p:cNvPr id="6" name="Content Placeholder 5"/>
          <p:cNvSpPr>
            <a:spLocks noGrp="1"/>
          </p:cNvSpPr>
          <p:nvPr>
            <p:ph sz="half" idx="2"/>
          </p:nvPr>
        </p:nvSpPr>
        <p:spPr>
          <a:xfrm>
            <a:off x="4533364" y="605307"/>
            <a:ext cx="7658636" cy="4080993"/>
          </a:xfrm>
        </p:spPr>
        <p:txBody>
          <a:bodyPr>
            <a:noAutofit/>
          </a:bodyPr>
          <a:lstStyle/>
          <a:p>
            <a:pPr marL="0" indent="0">
              <a:buNone/>
            </a:pPr>
            <a:endParaRPr lang="en-US" sz="2000" b="1" dirty="0" smtClean="0">
              <a:solidFill>
                <a:srgbClr val="0070C0"/>
              </a:solidFill>
            </a:endParaRPr>
          </a:p>
          <a:p>
            <a:pPr marL="0" indent="0">
              <a:buNone/>
            </a:pPr>
            <a:r>
              <a:rPr lang="en-US" sz="2000" b="1" dirty="0" smtClean="0">
                <a:solidFill>
                  <a:srgbClr val="0070C0"/>
                </a:solidFill>
              </a:rPr>
              <a:t>&lt;p class="test1"&gt;</a:t>
            </a:r>
            <a:r>
              <a:rPr lang="en-US" sz="2000" dirty="0" smtClean="0"/>
              <a:t>This paragraph contains some text. This line will-break-at-hyphens.&lt;/p&gt;</a:t>
            </a:r>
          </a:p>
          <a:p>
            <a:pPr marL="0" indent="0">
              <a:buNone/>
            </a:pPr>
            <a:r>
              <a:rPr lang="en-US" sz="2000" b="1" dirty="0" smtClean="0">
                <a:solidFill>
                  <a:srgbClr val="0070C0"/>
                </a:solidFill>
              </a:rPr>
              <a:t>&lt;p class="test2"&gt;</a:t>
            </a:r>
            <a:r>
              <a:rPr lang="en-US" sz="2000" dirty="0" smtClean="0"/>
              <a:t>This paragraph contains some text. The lines will break at any character.&lt;/p&gt;</a:t>
            </a:r>
          </a:p>
          <a:p>
            <a:pPr marL="0" indent="0">
              <a:buNone/>
            </a:pPr>
            <a:endParaRPr lang="en-US" sz="2000" dirty="0" smtClean="0"/>
          </a:p>
          <a:p>
            <a:pPr marL="0" indent="0">
              <a:buNone/>
            </a:pPr>
            <a:r>
              <a:rPr lang="en-US" sz="2000" dirty="0" smtClean="0"/>
              <a:t>&lt;/body&gt;</a:t>
            </a:r>
          </a:p>
          <a:p>
            <a:pPr marL="0" indent="0">
              <a:buNone/>
            </a:pPr>
            <a:r>
              <a:rPr lang="en-US" sz="2000" dirty="0" smtClean="0"/>
              <a:t>&lt;/html&gt;</a:t>
            </a:r>
          </a:p>
          <a:p>
            <a:pPr marL="0" indent="0">
              <a:buNone/>
            </a:pPr>
            <a:endParaRPr lang="en-US" sz="2000" dirty="0"/>
          </a:p>
        </p:txBody>
      </p:sp>
      <p:pic>
        <p:nvPicPr>
          <p:cNvPr id="7" name="Picture 6"/>
          <p:cNvPicPr>
            <a:picLocks noChangeAspect="1"/>
          </p:cNvPicPr>
          <p:nvPr/>
        </p:nvPicPr>
        <p:blipFill>
          <a:blip r:embed="rId2"/>
          <a:stretch>
            <a:fillRect/>
          </a:stretch>
        </p:blipFill>
        <p:spPr>
          <a:xfrm>
            <a:off x="5524500" y="3771900"/>
            <a:ext cx="6527800" cy="3051175"/>
          </a:xfrm>
          <a:prstGeom prst="rect">
            <a:avLst/>
          </a:prstGeom>
        </p:spPr>
      </p:pic>
      <p:sp>
        <p:nvSpPr>
          <p:cNvPr id="8" name="TextBox 7"/>
          <p:cNvSpPr txBox="1"/>
          <p:nvPr/>
        </p:nvSpPr>
        <p:spPr>
          <a:xfrm>
            <a:off x="8362682" y="3196964"/>
            <a:ext cx="1725769" cy="523220"/>
          </a:xfrm>
          <a:prstGeom prst="rect">
            <a:avLst/>
          </a:prstGeom>
          <a:noFill/>
        </p:spPr>
        <p:txBody>
          <a:bodyPr wrap="square" rtlCol="0">
            <a:spAutoFit/>
          </a:bodyPr>
          <a:lstStyle/>
          <a:p>
            <a:r>
              <a:rPr lang="en-US" sz="2800" b="1" u="sng" dirty="0" smtClean="0">
                <a:solidFill>
                  <a:srgbClr val="FF0000"/>
                </a:solidFill>
              </a:rPr>
              <a:t>OUTPUT</a:t>
            </a:r>
            <a:endParaRPr lang="en-US" sz="2800" b="1" u="sng" dirty="0">
              <a:solidFill>
                <a:srgbClr val="FF0000"/>
              </a:solidFill>
            </a:endParaRPr>
          </a:p>
        </p:txBody>
      </p:sp>
    </p:spTree>
    <p:extLst>
      <p:ext uri="{BB962C8B-B14F-4D97-AF65-F5344CB8AC3E}">
        <p14:creationId xmlns:p14="http://schemas.microsoft.com/office/powerpoint/2010/main" xmlns="" val="41999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solidFill>
                  <a:srgbClr val="00B050"/>
                </a:solidFill>
              </a:rPr>
              <a:t>Background </a:t>
            </a:r>
            <a:endParaRPr lang="en-US" b="1" u="sng" dirty="0">
              <a:solidFill>
                <a:srgbClr val="00B05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725803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5" y="43934"/>
            <a:ext cx="11844137" cy="4351338"/>
          </a:xfrm>
        </p:spPr>
        <p:txBody>
          <a:bodyPr>
            <a:normAutofit/>
          </a:bodyPr>
          <a:lstStyle/>
          <a:p>
            <a:endParaRPr lang="en-US" dirty="0" smtClean="0"/>
          </a:p>
          <a:p>
            <a:pPr lvl="0" eaLnBrk="0" fontAlgn="base" hangingPunct="0">
              <a:lnSpc>
                <a:spcPct val="100000"/>
              </a:lnSpc>
              <a:spcBef>
                <a:spcPct val="0"/>
              </a:spcBef>
              <a:spcAft>
                <a:spcPct val="0"/>
              </a:spcAft>
            </a:pPr>
            <a:r>
              <a:rPr lang="en-US" dirty="0">
                <a:solidFill>
                  <a:srgbClr val="000000"/>
                </a:solidFill>
              </a:rPr>
              <a:t>CSS3 contains a few new background properties, which allow greater control of the background element</a:t>
            </a:r>
            <a:r>
              <a:rPr lang="en-US" dirty="0" smtClean="0">
                <a:solidFill>
                  <a:srgbClr val="000000"/>
                </a:solidFill>
              </a:rPr>
              <a:t>.</a:t>
            </a:r>
            <a:endParaRPr lang="en-US" dirty="0" smtClean="0"/>
          </a:p>
          <a:p>
            <a:pPr lvl="0" eaLnBrk="0" fontAlgn="base" hangingPunct="0">
              <a:lnSpc>
                <a:spcPct val="100000"/>
              </a:lnSpc>
              <a:spcBef>
                <a:spcPct val="0"/>
              </a:spcBef>
              <a:spcAft>
                <a:spcPct val="0"/>
              </a:spcAft>
            </a:pPr>
            <a:r>
              <a:rPr lang="en-US" dirty="0" smtClean="0">
                <a:solidFill>
                  <a:srgbClr val="000000"/>
                </a:solidFill>
              </a:rPr>
              <a:t>With css3, we can </a:t>
            </a:r>
            <a:r>
              <a:rPr lang="en-US" b="1" dirty="0">
                <a:solidFill>
                  <a:srgbClr val="000000"/>
                </a:solidFill>
              </a:rPr>
              <a:t>add multiple background images to one </a:t>
            </a:r>
            <a:r>
              <a:rPr lang="en-US" b="1" dirty="0" smtClean="0">
                <a:solidFill>
                  <a:srgbClr val="000000"/>
                </a:solidFill>
              </a:rPr>
              <a:t>element.</a:t>
            </a:r>
            <a:endParaRPr lang="en-US" b="1" dirty="0" smtClean="0"/>
          </a:p>
          <a:p>
            <a:pPr lvl="0" eaLnBrk="0" fontAlgn="base" hangingPunct="0">
              <a:lnSpc>
                <a:spcPct val="100000"/>
              </a:lnSpc>
              <a:spcBef>
                <a:spcPct val="0"/>
              </a:spcBef>
              <a:spcAft>
                <a:spcPct val="0"/>
              </a:spcAft>
            </a:pPr>
            <a:r>
              <a:rPr lang="en-US" dirty="0" smtClean="0">
                <a:solidFill>
                  <a:srgbClr val="000000"/>
                </a:solidFill>
              </a:rPr>
              <a:t>We will </a:t>
            </a:r>
            <a:r>
              <a:rPr lang="en-US" dirty="0">
                <a:solidFill>
                  <a:srgbClr val="000000"/>
                </a:solidFill>
              </a:rPr>
              <a:t>also learn about the following new CSS3 properties:</a:t>
            </a:r>
            <a:endParaRPr lang="en-US" dirty="0"/>
          </a:p>
          <a:p>
            <a:pPr marL="0" lvl="0" indent="0" eaLnBrk="0" fontAlgn="base" hangingPunct="0">
              <a:lnSpc>
                <a:spcPct val="100000"/>
              </a:lnSpc>
              <a:spcBef>
                <a:spcPct val="0"/>
              </a:spcBef>
              <a:spcAft>
                <a:spcPct val="0"/>
              </a:spcAft>
              <a:buNone/>
            </a:pPr>
            <a:r>
              <a:rPr lang="en-US" dirty="0" smtClean="0">
                <a:solidFill>
                  <a:srgbClr val="DC143C"/>
                </a:solidFill>
              </a:rPr>
              <a:t>a) background-size</a:t>
            </a:r>
            <a:endParaRPr lang="en-US" dirty="0">
              <a:solidFill>
                <a:srgbClr val="000000"/>
              </a:solidFill>
            </a:endParaRPr>
          </a:p>
          <a:p>
            <a:pPr marL="0" lvl="0" indent="0" eaLnBrk="0" fontAlgn="base" hangingPunct="0">
              <a:lnSpc>
                <a:spcPct val="100000"/>
              </a:lnSpc>
              <a:spcBef>
                <a:spcPct val="0"/>
              </a:spcBef>
              <a:spcAft>
                <a:spcPct val="0"/>
              </a:spcAft>
              <a:buNone/>
            </a:pPr>
            <a:r>
              <a:rPr lang="en-US" dirty="0" smtClean="0">
                <a:solidFill>
                  <a:srgbClr val="DC143C"/>
                </a:solidFill>
              </a:rPr>
              <a:t>b) background-origin</a:t>
            </a:r>
            <a:endParaRPr lang="en-US" dirty="0">
              <a:solidFill>
                <a:srgbClr val="000000"/>
              </a:solidFill>
            </a:endParaRPr>
          </a:p>
          <a:p>
            <a:pPr marL="0" lvl="0" indent="0" eaLnBrk="0" fontAlgn="base" hangingPunct="0">
              <a:lnSpc>
                <a:spcPct val="100000"/>
              </a:lnSpc>
              <a:spcBef>
                <a:spcPct val="0"/>
              </a:spcBef>
              <a:spcAft>
                <a:spcPct val="0"/>
              </a:spcAft>
              <a:buNone/>
            </a:pPr>
            <a:r>
              <a:rPr lang="en-US" dirty="0" smtClean="0">
                <a:solidFill>
                  <a:srgbClr val="DC143C"/>
                </a:solidFill>
              </a:rPr>
              <a:t>c) background-clip</a:t>
            </a:r>
            <a:endParaRPr lang="en-US" dirty="0">
              <a:solidFill>
                <a:srgbClr val="000000"/>
              </a:solidFill>
            </a:endParaRPr>
          </a:p>
          <a:p>
            <a:endParaRPr lang="en-US" dirty="0"/>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95304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0515600" cy="433365"/>
          </a:xfrm>
        </p:spPr>
        <p:txBody>
          <a:bodyPr>
            <a:noAutofit/>
          </a:bodyPr>
          <a:lstStyle/>
          <a:p>
            <a:r>
              <a:rPr lang="en-US" sz="3200" b="1" u="sng" dirty="0" smtClean="0"/>
              <a:t>Css3 multiple backgrounds- (background –image property)</a:t>
            </a:r>
            <a:endParaRPr lang="en-US" sz="3200" b="1" u="sng" dirty="0"/>
          </a:p>
        </p:txBody>
      </p:sp>
      <p:sp>
        <p:nvSpPr>
          <p:cNvPr id="3" name="Content Placeholder 2"/>
          <p:cNvSpPr>
            <a:spLocks noGrp="1"/>
          </p:cNvSpPr>
          <p:nvPr>
            <p:ph idx="1"/>
          </p:nvPr>
        </p:nvSpPr>
        <p:spPr>
          <a:xfrm>
            <a:off x="0" y="850006"/>
            <a:ext cx="12054625" cy="5705340"/>
          </a:xfrm>
        </p:spPr>
        <p:txBody>
          <a:bodyPr>
            <a:normAutofit fontScale="92500" lnSpcReduction="10000"/>
          </a:bodyPr>
          <a:lstStyle/>
          <a:p>
            <a:pPr lvl="0" eaLnBrk="0" fontAlgn="base" hangingPunct="0">
              <a:lnSpc>
                <a:spcPct val="100000"/>
              </a:lnSpc>
              <a:spcBef>
                <a:spcPct val="0"/>
              </a:spcBef>
              <a:spcAft>
                <a:spcPct val="0"/>
              </a:spcAft>
            </a:pPr>
            <a:r>
              <a:rPr lang="en-US" dirty="0" smtClean="0">
                <a:solidFill>
                  <a:srgbClr val="000000"/>
                </a:solidFill>
              </a:rPr>
              <a:t>CSS3 </a:t>
            </a:r>
            <a:r>
              <a:rPr lang="en-US" dirty="0">
                <a:solidFill>
                  <a:srgbClr val="000000"/>
                </a:solidFill>
              </a:rPr>
              <a:t>allows you to add multiple background images for an element, through the </a:t>
            </a:r>
            <a:r>
              <a:rPr lang="en-US" dirty="0">
                <a:solidFill>
                  <a:srgbClr val="DC143C"/>
                </a:solidFill>
              </a:rPr>
              <a:t>background-image</a:t>
            </a:r>
            <a:r>
              <a:rPr lang="en-US" dirty="0">
                <a:solidFill>
                  <a:srgbClr val="000000"/>
                </a:solidFill>
              </a:rPr>
              <a:t> </a:t>
            </a:r>
            <a:r>
              <a:rPr lang="en-US" dirty="0" smtClean="0">
                <a:solidFill>
                  <a:srgbClr val="000000"/>
                </a:solidFill>
              </a:rPr>
              <a:t>property.</a:t>
            </a:r>
          </a:p>
          <a:p>
            <a:pPr lvl="0" eaLnBrk="0" fontAlgn="base" hangingPunct="0">
              <a:lnSpc>
                <a:spcPct val="100000"/>
              </a:lnSpc>
              <a:spcBef>
                <a:spcPct val="0"/>
              </a:spcBef>
              <a:spcAft>
                <a:spcPct val="0"/>
              </a:spcAft>
            </a:pPr>
            <a:endParaRPr lang="en-US" dirty="0" smtClean="0"/>
          </a:p>
          <a:p>
            <a:pPr lvl="0" eaLnBrk="0" fontAlgn="base" hangingPunct="0">
              <a:lnSpc>
                <a:spcPct val="100000"/>
              </a:lnSpc>
              <a:spcBef>
                <a:spcPct val="0"/>
              </a:spcBef>
              <a:spcAft>
                <a:spcPct val="0"/>
              </a:spcAft>
            </a:pPr>
            <a:r>
              <a:rPr lang="en-US" dirty="0" smtClean="0">
                <a:solidFill>
                  <a:srgbClr val="000000"/>
                </a:solidFill>
              </a:rPr>
              <a:t>The </a:t>
            </a:r>
            <a:r>
              <a:rPr lang="en-US" dirty="0">
                <a:solidFill>
                  <a:srgbClr val="000000"/>
                </a:solidFill>
              </a:rPr>
              <a:t>different background images are separated by commas, and the images are stacked on top of each other, where the first image is closest to the viewer</a:t>
            </a:r>
            <a:r>
              <a:rPr lang="en-US" dirty="0" smtClean="0">
                <a:solidFill>
                  <a:srgbClr val="000000"/>
                </a:solidFill>
              </a:rPr>
              <a:t>.</a:t>
            </a:r>
          </a:p>
          <a:p>
            <a:pPr marL="0" lvl="0" indent="0" eaLnBrk="0" fontAlgn="base" hangingPunct="0">
              <a:lnSpc>
                <a:spcPct val="100000"/>
              </a:lnSpc>
              <a:spcBef>
                <a:spcPct val="0"/>
              </a:spcBef>
              <a:spcAft>
                <a:spcPct val="0"/>
              </a:spcAft>
              <a:buNone/>
            </a:pPr>
            <a:endParaRPr lang="en-US" dirty="0" smtClean="0"/>
          </a:p>
          <a:p>
            <a:pPr marL="0" lvl="0" indent="0" eaLnBrk="0" fontAlgn="base" hangingPunct="0">
              <a:lnSpc>
                <a:spcPct val="100000"/>
              </a:lnSpc>
              <a:spcBef>
                <a:spcPct val="0"/>
              </a:spcBef>
              <a:spcAft>
                <a:spcPct val="0"/>
              </a:spcAft>
              <a:buNone/>
            </a:pPr>
            <a:r>
              <a:rPr lang="en-US" dirty="0" smtClean="0"/>
              <a:t>#</a:t>
            </a:r>
            <a:r>
              <a:rPr lang="en-US" dirty="0"/>
              <a:t>example1 {</a:t>
            </a:r>
            <a:br>
              <a:rPr lang="en-US" dirty="0"/>
            </a:br>
            <a:r>
              <a:rPr lang="en-US" dirty="0"/>
              <a:t>   </a:t>
            </a:r>
            <a:r>
              <a:rPr lang="en-US" b="1" dirty="0"/>
              <a:t> background-image: </a:t>
            </a:r>
            <a:r>
              <a:rPr lang="en-US" b="1" dirty="0" err="1"/>
              <a:t>url</a:t>
            </a:r>
            <a:r>
              <a:rPr lang="en-US" b="1" dirty="0"/>
              <a:t>(img_flwr.gif), </a:t>
            </a:r>
            <a:r>
              <a:rPr lang="en-US" b="1" dirty="0" err="1"/>
              <a:t>url</a:t>
            </a:r>
            <a:r>
              <a:rPr lang="en-US" b="1" dirty="0"/>
              <a:t>(paper.gif);</a:t>
            </a:r>
            <a:br>
              <a:rPr lang="en-US" b="1" dirty="0"/>
            </a:br>
            <a:r>
              <a:rPr lang="en-US" b="1" dirty="0"/>
              <a:t>    background-position: right bottom, left top;</a:t>
            </a:r>
            <a:br>
              <a:rPr lang="en-US" b="1" dirty="0"/>
            </a:br>
            <a:r>
              <a:rPr lang="en-US" b="1" dirty="0"/>
              <a:t>    background-repeat: no-repeat, repeat;</a:t>
            </a:r>
            <a:br>
              <a:rPr lang="en-US" b="1" dirty="0"/>
            </a:br>
            <a:r>
              <a:rPr lang="en-US" dirty="0"/>
              <a:t>}</a:t>
            </a:r>
          </a:p>
          <a:p>
            <a:r>
              <a:rPr lang="en-US" dirty="0" smtClean="0"/>
              <a:t>Multiple background can be specified in shorthand</a:t>
            </a:r>
          </a:p>
          <a:p>
            <a:pPr marL="0" indent="0">
              <a:buNone/>
            </a:pPr>
            <a:r>
              <a:rPr lang="en-US" dirty="0" smtClean="0"/>
              <a:t>   #</a:t>
            </a:r>
            <a:r>
              <a:rPr lang="en-US" dirty="0"/>
              <a:t>example1 {</a:t>
            </a:r>
            <a:br>
              <a:rPr lang="en-US" dirty="0"/>
            </a:br>
            <a:r>
              <a:rPr lang="en-US" dirty="0"/>
              <a:t>   </a:t>
            </a:r>
            <a:r>
              <a:rPr lang="en-US" dirty="0" smtClean="0"/>
              <a:t>     </a:t>
            </a:r>
            <a:r>
              <a:rPr lang="en-US" dirty="0"/>
              <a:t>background: </a:t>
            </a:r>
            <a:r>
              <a:rPr lang="en-US" dirty="0" err="1"/>
              <a:t>url</a:t>
            </a:r>
            <a:r>
              <a:rPr lang="en-US" dirty="0"/>
              <a:t>(img_flwr.gif) right bottom no-repeat, </a:t>
            </a:r>
            <a:r>
              <a:rPr lang="en-US" dirty="0" err="1"/>
              <a:t>url</a:t>
            </a:r>
            <a:r>
              <a:rPr lang="en-US" dirty="0"/>
              <a:t>(paper.gif) left top </a:t>
            </a:r>
            <a:r>
              <a:rPr lang="en-US" dirty="0" smtClean="0"/>
              <a:t>  repeat</a:t>
            </a:r>
            <a:r>
              <a:rPr lang="en-US" dirty="0"/>
              <a:t>;</a:t>
            </a:r>
            <a:br>
              <a:rPr lang="en-US" dirty="0"/>
            </a:br>
            <a:r>
              <a:rPr lang="en-US" dirty="0"/>
              <a:t>}</a:t>
            </a:r>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69387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734096"/>
            <a:ext cx="11882907" cy="6123904"/>
          </a:xfrm>
        </p:spPr>
        <p:txBody>
          <a:bodyPr>
            <a:normAutofit lnSpcReduction="10000"/>
          </a:bodyPr>
          <a:lstStyle/>
          <a:p>
            <a:pPr marL="0" indent="0">
              <a:buNone/>
            </a:pPr>
            <a:endParaRPr lang="en-US" sz="2400" dirty="0" smtClean="0"/>
          </a:p>
          <a:p>
            <a:pPr lvl="0" eaLnBrk="0" fontAlgn="base" hangingPunct="0">
              <a:lnSpc>
                <a:spcPct val="100000"/>
              </a:lnSpc>
              <a:spcBef>
                <a:spcPct val="0"/>
              </a:spcBef>
              <a:spcAft>
                <a:spcPct val="0"/>
              </a:spcAft>
            </a:pPr>
            <a:r>
              <a:rPr lang="en-US" sz="2400" dirty="0">
                <a:solidFill>
                  <a:srgbClr val="000000"/>
                </a:solidFill>
                <a:latin typeface="Verdana" panose="020B0604030504040204" pitchFamily="34" charset="0"/>
              </a:rPr>
              <a:t>The CSS3 </a:t>
            </a:r>
            <a:r>
              <a:rPr lang="en-US" sz="2400" dirty="0">
                <a:solidFill>
                  <a:srgbClr val="DC143C"/>
                </a:solidFill>
                <a:latin typeface="Consolas" panose="020B0609020204030204" pitchFamily="49" charset="0"/>
              </a:rPr>
              <a:t>background-size</a:t>
            </a:r>
            <a:r>
              <a:rPr lang="en-US" sz="2400" dirty="0">
                <a:solidFill>
                  <a:srgbClr val="000000"/>
                </a:solidFill>
                <a:latin typeface="Verdana" panose="020B0604030504040204" pitchFamily="34" charset="0"/>
              </a:rPr>
              <a:t> property allows you to specify the size of background </a:t>
            </a:r>
            <a:r>
              <a:rPr lang="en-US" sz="2400" dirty="0" smtClean="0">
                <a:solidFill>
                  <a:srgbClr val="000000"/>
                </a:solidFill>
                <a:latin typeface="Verdana" panose="020B0604030504040204" pitchFamily="34" charset="0"/>
              </a:rPr>
              <a:t>images.</a:t>
            </a:r>
          </a:p>
          <a:p>
            <a:pPr lvl="0" eaLnBrk="0" fontAlgn="base" hangingPunct="0">
              <a:lnSpc>
                <a:spcPct val="100000"/>
              </a:lnSpc>
              <a:spcBef>
                <a:spcPct val="0"/>
              </a:spcBef>
              <a:spcAft>
                <a:spcPct val="0"/>
              </a:spcAft>
            </a:pPr>
            <a:endParaRPr lang="en-US" sz="2400" dirty="0" smtClean="0"/>
          </a:p>
          <a:p>
            <a:pPr lvl="0" eaLnBrk="0" fontAlgn="base" hangingPunct="0">
              <a:lnSpc>
                <a:spcPct val="100000"/>
              </a:lnSpc>
              <a:spcBef>
                <a:spcPct val="0"/>
              </a:spcBef>
              <a:spcAft>
                <a:spcPct val="0"/>
              </a:spcAft>
            </a:pPr>
            <a:r>
              <a:rPr lang="en-US" sz="2400" dirty="0" smtClean="0">
                <a:solidFill>
                  <a:srgbClr val="000000"/>
                </a:solidFill>
                <a:latin typeface="Verdana" panose="020B0604030504040204" pitchFamily="34" charset="0"/>
              </a:rPr>
              <a:t>Before </a:t>
            </a:r>
            <a:r>
              <a:rPr lang="en-US" sz="2400" dirty="0">
                <a:solidFill>
                  <a:srgbClr val="000000"/>
                </a:solidFill>
                <a:latin typeface="Verdana" panose="020B0604030504040204" pitchFamily="34" charset="0"/>
              </a:rPr>
              <a:t>CSS3, the size of a background image was the actual size of the image. CSS3 allows us to re-use background images in different </a:t>
            </a:r>
            <a:r>
              <a:rPr lang="en-US" sz="2400" dirty="0" smtClean="0">
                <a:solidFill>
                  <a:srgbClr val="000000"/>
                </a:solidFill>
                <a:latin typeface="Verdana" panose="020B0604030504040204" pitchFamily="34" charset="0"/>
              </a:rPr>
              <a:t>contexts.</a:t>
            </a:r>
          </a:p>
          <a:p>
            <a:pPr lvl="0" eaLnBrk="0" fontAlgn="base" hangingPunct="0">
              <a:lnSpc>
                <a:spcPct val="100000"/>
              </a:lnSpc>
              <a:spcBef>
                <a:spcPct val="0"/>
              </a:spcBef>
              <a:spcAft>
                <a:spcPct val="0"/>
              </a:spcAft>
            </a:pPr>
            <a:endParaRPr lang="en-US" sz="2400" dirty="0" smtClean="0"/>
          </a:p>
          <a:p>
            <a:pPr lvl="0" eaLnBrk="0" fontAlgn="base" hangingPunct="0">
              <a:lnSpc>
                <a:spcPct val="100000"/>
              </a:lnSpc>
              <a:spcBef>
                <a:spcPct val="0"/>
              </a:spcBef>
              <a:spcAft>
                <a:spcPct val="0"/>
              </a:spcAft>
            </a:pPr>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size can be specified in lengths, percentages, or by using one of the two keywords: contain or </a:t>
            </a:r>
            <a:r>
              <a:rPr lang="en-US" sz="2400" dirty="0" smtClean="0">
                <a:solidFill>
                  <a:srgbClr val="000000"/>
                </a:solidFill>
                <a:latin typeface="Verdana" panose="020B0604030504040204" pitchFamily="34" charset="0"/>
              </a:rPr>
              <a:t>cover.</a:t>
            </a:r>
          </a:p>
          <a:p>
            <a:pPr lvl="0" eaLnBrk="0" fontAlgn="base" hangingPunct="0">
              <a:lnSpc>
                <a:spcPct val="100000"/>
              </a:lnSpc>
              <a:spcBef>
                <a:spcPct val="0"/>
              </a:spcBef>
              <a:spcAft>
                <a:spcPct val="0"/>
              </a:spcAft>
            </a:pPr>
            <a:endParaRPr lang="en-US" sz="2400" dirty="0" smtClean="0"/>
          </a:p>
          <a:p>
            <a:pPr lvl="0" eaLnBrk="0" fontAlgn="base" hangingPunct="0">
              <a:lnSpc>
                <a:spcPct val="100000"/>
              </a:lnSpc>
              <a:spcBef>
                <a:spcPct val="0"/>
              </a:spcBef>
              <a:spcAft>
                <a:spcPct val="0"/>
              </a:spcAft>
            </a:pPr>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following example resizes a background image to much smaller than the original image (using pixels):</a:t>
            </a:r>
            <a:endParaRPr lang="en-US" sz="2400" dirty="0">
              <a:latin typeface="Arial" panose="020B0604020202020204" pitchFamily="34" charset="0"/>
            </a:endParaRPr>
          </a:p>
          <a:p>
            <a:endParaRPr lang="en-US" sz="2400" dirty="0" smtClean="0"/>
          </a:p>
          <a:p>
            <a:r>
              <a:rPr lang="en-US" sz="2400" dirty="0"/>
              <a:t>#div1 {</a:t>
            </a:r>
            <a:br>
              <a:rPr lang="en-US" sz="2400" dirty="0"/>
            </a:br>
            <a:r>
              <a:rPr lang="en-US" sz="2400" dirty="0"/>
              <a:t>    background: </a:t>
            </a:r>
            <a:r>
              <a:rPr lang="en-US" sz="2400" dirty="0" err="1"/>
              <a:t>url</a:t>
            </a:r>
            <a:r>
              <a:rPr lang="en-US" sz="2400" dirty="0"/>
              <a:t>(img_flower.jpg);</a:t>
            </a:r>
            <a:br>
              <a:rPr lang="en-US" sz="2400" dirty="0"/>
            </a:br>
            <a:r>
              <a:rPr lang="en-US" sz="2400" dirty="0"/>
              <a:t>    background-size: 100px 80px;</a:t>
            </a:r>
            <a:br>
              <a:rPr lang="en-US" sz="2400" dirty="0"/>
            </a:br>
            <a:r>
              <a:rPr lang="en-US" sz="2400" dirty="0"/>
              <a:t>    background-repeat: no-repeat;</a:t>
            </a:r>
            <a:br>
              <a:rPr lang="en-US" sz="2400" dirty="0"/>
            </a:br>
            <a:r>
              <a:rPr lang="en-US" sz="2400" dirty="0"/>
              <a:t>}</a:t>
            </a:r>
          </a:p>
        </p:txBody>
      </p:sp>
      <p:sp>
        <p:nvSpPr>
          <p:cNvPr id="4" name="Title 1"/>
          <p:cNvSpPr>
            <a:spLocks noGrp="1"/>
          </p:cNvSpPr>
          <p:nvPr>
            <p:ph type="title"/>
          </p:nvPr>
        </p:nvSpPr>
        <p:spPr>
          <a:xfrm>
            <a:off x="838200" y="133303"/>
            <a:ext cx="10515600" cy="433365"/>
          </a:xfrm>
        </p:spPr>
        <p:txBody>
          <a:bodyPr>
            <a:noAutofit/>
          </a:bodyPr>
          <a:lstStyle/>
          <a:p>
            <a:r>
              <a:rPr lang="en-US" sz="3200" b="1" u="sng" dirty="0" smtClean="0"/>
              <a:t>Css3 background size- (background –size property)</a:t>
            </a:r>
            <a:endParaRPr lang="en-US" sz="3200" b="1" u="sng" dirty="0"/>
          </a:p>
        </p:txBody>
      </p:sp>
    </p:spTree>
    <p:extLst>
      <p:ext uri="{BB962C8B-B14F-4D97-AF65-F5344CB8AC3E}">
        <p14:creationId xmlns:p14="http://schemas.microsoft.com/office/powerpoint/2010/main" xmlns="" val="3183299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30" y="43934"/>
            <a:ext cx="12192000" cy="6814066"/>
          </a:xfrm>
        </p:spPr>
        <p:txBody>
          <a:bodyPr>
            <a:normAutofit fontScale="92500" lnSpcReduction="10000"/>
          </a:bodyPr>
          <a:lstStyle/>
          <a:p>
            <a:endParaRPr lang="en-US" sz="2400" dirty="0" smtClean="0"/>
          </a:p>
          <a:p>
            <a:pPr eaLnBrk="0" fontAlgn="base" hangingPunct="0">
              <a:lnSpc>
                <a:spcPct val="100000"/>
              </a:lnSpc>
              <a:spcBef>
                <a:spcPct val="0"/>
              </a:spcBef>
              <a:spcAft>
                <a:spcPct val="0"/>
              </a:spcAft>
            </a:pPr>
            <a:r>
              <a:rPr lang="en-US" sz="2400" dirty="0">
                <a:solidFill>
                  <a:srgbClr val="000000"/>
                </a:solidFill>
              </a:rPr>
              <a:t>The two other possible values for </a:t>
            </a:r>
            <a:r>
              <a:rPr lang="en-US" sz="2400" dirty="0">
                <a:solidFill>
                  <a:srgbClr val="DC143C"/>
                </a:solidFill>
              </a:rPr>
              <a:t>background-size</a:t>
            </a:r>
            <a:r>
              <a:rPr lang="en-US" sz="2400" dirty="0">
                <a:solidFill>
                  <a:srgbClr val="000000"/>
                </a:solidFill>
              </a:rPr>
              <a:t> are </a:t>
            </a:r>
            <a:r>
              <a:rPr lang="en-US" sz="2400" dirty="0">
                <a:solidFill>
                  <a:srgbClr val="DC143C"/>
                </a:solidFill>
              </a:rPr>
              <a:t>contain</a:t>
            </a:r>
            <a:r>
              <a:rPr lang="en-US" sz="2400" dirty="0">
                <a:solidFill>
                  <a:srgbClr val="000000"/>
                </a:solidFill>
              </a:rPr>
              <a:t> and </a:t>
            </a:r>
            <a:r>
              <a:rPr lang="en-US" sz="2400" dirty="0">
                <a:solidFill>
                  <a:srgbClr val="DC143C"/>
                </a:solidFill>
              </a:rPr>
              <a:t>cover</a:t>
            </a:r>
            <a:r>
              <a:rPr lang="en-US" sz="2400" dirty="0" smtClean="0">
                <a:solidFill>
                  <a:srgbClr val="000000"/>
                </a:solidFill>
              </a:rPr>
              <a:t>.</a:t>
            </a:r>
          </a:p>
          <a:p>
            <a:pPr marL="0" indent="0" eaLnBrk="0" fontAlgn="base" hangingPunct="0">
              <a:lnSpc>
                <a:spcPct val="100000"/>
              </a:lnSpc>
              <a:spcBef>
                <a:spcPct val="0"/>
              </a:spcBef>
              <a:spcAft>
                <a:spcPct val="0"/>
              </a:spcAft>
              <a:buNone/>
            </a:pPr>
            <a:endParaRPr lang="en-US" sz="2400" dirty="0"/>
          </a:p>
          <a:p>
            <a:pPr marL="457200" lvl="0" indent="-457200" eaLnBrk="0" fontAlgn="base" hangingPunct="0">
              <a:lnSpc>
                <a:spcPct val="100000"/>
              </a:lnSpc>
              <a:spcBef>
                <a:spcPct val="0"/>
              </a:spcBef>
              <a:spcAft>
                <a:spcPct val="0"/>
              </a:spcAft>
              <a:buAutoNum type="alphaLcParenR"/>
            </a:pPr>
            <a:r>
              <a:rPr lang="en-US" sz="2400" dirty="0" smtClean="0">
                <a:solidFill>
                  <a:srgbClr val="000000"/>
                </a:solidFill>
              </a:rPr>
              <a:t>The</a:t>
            </a:r>
            <a:r>
              <a:rPr lang="en-US" sz="2400" dirty="0">
                <a:solidFill>
                  <a:srgbClr val="000000"/>
                </a:solidFill>
              </a:rPr>
              <a:t> </a:t>
            </a:r>
            <a:r>
              <a:rPr lang="en-US" sz="2400" dirty="0">
                <a:solidFill>
                  <a:srgbClr val="DC143C"/>
                </a:solidFill>
              </a:rPr>
              <a:t>contain</a:t>
            </a:r>
            <a:r>
              <a:rPr lang="en-US" sz="2400" dirty="0">
                <a:solidFill>
                  <a:srgbClr val="000000"/>
                </a:solidFill>
              </a:rPr>
              <a:t>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a:t>
            </a:r>
            <a:r>
              <a:rPr lang="en-US" sz="2400" dirty="0" smtClean="0">
                <a:solidFill>
                  <a:srgbClr val="000000"/>
                </a:solidFill>
              </a:rPr>
              <a:t>image.</a:t>
            </a:r>
          </a:p>
          <a:p>
            <a:pPr marL="457200" lvl="0" indent="-457200" eaLnBrk="0" fontAlgn="base" hangingPunct="0">
              <a:lnSpc>
                <a:spcPct val="100000"/>
              </a:lnSpc>
              <a:spcBef>
                <a:spcPct val="0"/>
              </a:spcBef>
              <a:spcAft>
                <a:spcPct val="0"/>
              </a:spcAft>
              <a:buAutoNum type="alphaLcParenR"/>
            </a:pPr>
            <a:endParaRPr lang="en-US" sz="2400" dirty="0">
              <a:solidFill>
                <a:srgbClr val="000000"/>
              </a:solidFill>
            </a:endParaRPr>
          </a:p>
          <a:p>
            <a:pPr marL="457200" lvl="0" indent="-457200" eaLnBrk="0" fontAlgn="base" hangingPunct="0">
              <a:lnSpc>
                <a:spcPct val="100000"/>
              </a:lnSpc>
              <a:spcBef>
                <a:spcPct val="0"/>
              </a:spcBef>
              <a:spcAft>
                <a:spcPct val="0"/>
              </a:spcAft>
              <a:buAutoNum type="alphaLcParenR"/>
            </a:pPr>
            <a:r>
              <a:rPr lang="en-US" sz="2400" dirty="0" smtClean="0">
                <a:solidFill>
                  <a:srgbClr val="000000"/>
                </a:solidFill>
              </a:rPr>
              <a:t>The</a:t>
            </a:r>
            <a:r>
              <a:rPr lang="en-US" sz="2400" dirty="0">
                <a:solidFill>
                  <a:srgbClr val="000000"/>
                </a:solidFill>
              </a:rPr>
              <a:t> </a:t>
            </a:r>
            <a:r>
              <a:rPr lang="en-US" sz="2400" dirty="0">
                <a:solidFill>
                  <a:srgbClr val="DC143C"/>
                </a:solidFill>
              </a:rPr>
              <a:t>cover</a:t>
            </a:r>
            <a:r>
              <a:rPr lang="en-US" sz="2400" dirty="0">
                <a:solidFill>
                  <a:srgbClr val="000000"/>
                </a:solidFill>
              </a:rPr>
              <a:t>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lang="en-US" sz="2400" dirty="0"/>
          </a:p>
          <a:p>
            <a:endParaRPr lang="en-US" sz="2400" dirty="0" smtClean="0"/>
          </a:p>
          <a:p>
            <a:r>
              <a:rPr lang="en-US" sz="2400" dirty="0" smtClean="0"/>
              <a:t>#div1 {</a:t>
            </a:r>
            <a:br>
              <a:rPr lang="en-US" sz="2400" dirty="0" smtClean="0"/>
            </a:br>
            <a:r>
              <a:rPr lang="en-US" sz="2400" dirty="0" smtClean="0"/>
              <a:t>    background: </a:t>
            </a:r>
            <a:r>
              <a:rPr lang="en-US" sz="2400" dirty="0" err="1" smtClean="0"/>
              <a:t>url</a:t>
            </a:r>
            <a:r>
              <a:rPr lang="en-US" sz="2400" dirty="0" smtClean="0"/>
              <a:t>(img_flower.jpg);</a:t>
            </a:r>
            <a:br>
              <a:rPr lang="en-US" sz="2400" dirty="0" smtClean="0"/>
            </a:br>
            <a:r>
              <a:rPr lang="en-US" sz="2400" dirty="0" smtClean="0"/>
              <a:t>    background-size: contain;</a:t>
            </a:r>
            <a:br>
              <a:rPr lang="en-US" sz="2400" dirty="0" smtClean="0"/>
            </a:br>
            <a:r>
              <a:rPr lang="en-US" sz="2400" dirty="0" smtClean="0"/>
              <a:t>    background-repeat: no-repeat;</a:t>
            </a:r>
            <a:br>
              <a:rPr lang="en-US" sz="2400" dirty="0" smtClean="0"/>
            </a:br>
            <a:r>
              <a:rPr lang="en-US" sz="2400" dirty="0" smtClean="0"/>
              <a:t>}</a:t>
            </a:r>
            <a:br>
              <a:rPr lang="en-US" sz="2400" dirty="0" smtClean="0"/>
            </a:br>
            <a:r>
              <a:rPr lang="en-US" sz="2400" dirty="0"/>
              <a:t>#div2 {</a:t>
            </a:r>
            <a:br>
              <a:rPr lang="en-US" sz="2400" dirty="0"/>
            </a:br>
            <a:r>
              <a:rPr lang="en-US" sz="2400" dirty="0"/>
              <a:t>    background: </a:t>
            </a:r>
            <a:r>
              <a:rPr lang="en-US" sz="2400" dirty="0" err="1"/>
              <a:t>url</a:t>
            </a:r>
            <a:r>
              <a:rPr lang="en-US" sz="2400" dirty="0"/>
              <a:t>(img_flower.jpg);</a:t>
            </a:r>
            <a:br>
              <a:rPr lang="en-US" sz="2400" dirty="0"/>
            </a:br>
            <a:r>
              <a:rPr lang="en-US" sz="2400" dirty="0"/>
              <a:t>    background-size: cover;</a:t>
            </a:r>
            <a:br>
              <a:rPr lang="en-US" sz="2400" dirty="0"/>
            </a:br>
            <a:r>
              <a:rPr lang="en-US" sz="2400" dirty="0"/>
              <a:t>    background-repeat: no-repeat;</a:t>
            </a:r>
            <a:br>
              <a:rPr lang="en-US" sz="2400" dirty="0"/>
            </a:br>
            <a:r>
              <a:rPr lang="en-US" sz="2400" dirty="0"/>
              <a:t>}</a:t>
            </a:r>
          </a:p>
          <a:p>
            <a:endParaRPr lang="en-US" sz="24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39592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1" y="862885"/>
            <a:ext cx="11900079" cy="5314078"/>
          </a:xfrm>
        </p:spPr>
        <p:txBody>
          <a:bodyPr>
            <a:normAutofit/>
          </a:bodyPr>
          <a:lstStyle/>
          <a:p>
            <a:endParaRPr lang="en-US" sz="2400" dirty="0" smtClean="0"/>
          </a:p>
          <a:p>
            <a:pPr lvl="0"/>
            <a:r>
              <a:rPr lang="en-US" sz="2400" dirty="0" smtClean="0">
                <a:solidFill>
                  <a:srgbClr val="000000"/>
                </a:solidFill>
              </a:rPr>
              <a:t>the</a:t>
            </a:r>
            <a:r>
              <a:rPr lang="en-US" sz="2400" dirty="0">
                <a:solidFill>
                  <a:srgbClr val="000000"/>
                </a:solidFill>
              </a:rPr>
              <a:t> </a:t>
            </a:r>
            <a:r>
              <a:rPr lang="en-US" sz="2400" dirty="0">
                <a:solidFill>
                  <a:srgbClr val="DC143C"/>
                </a:solidFill>
              </a:rPr>
              <a:t>background-size</a:t>
            </a:r>
            <a:r>
              <a:rPr lang="en-US" sz="2400" dirty="0">
                <a:solidFill>
                  <a:srgbClr val="000000"/>
                </a:solidFill>
              </a:rPr>
              <a:t> property also accepts multiple values for background size (using a comma-separated list), when working with multiple backgrounds.</a:t>
            </a:r>
            <a:r>
              <a:rPr lang="en-US" sz="2400" dirty="0"/>
              <a:t> </a:t>
            </a:r>
          </a:p>
          <a:p>
            <a:endParaRPr lang="en-US" sz="2400" dirty="0"/>
          </a:p>
          <a:p>
            <a:r>
              <a:rPr lang="en-US" sz="2400" dirty="0" smtClean="0"/>
              <a:t>The </a:t>
            </a:r>
            <a:r>
              <a:rPr lang="en-US" sz="2400" dirty="0"/>
              <a:t>following example has three background images specified, with different background-size value for each image</a:t>
            </a:r>
            <a:r>
              <a:rPr lang="en-US" sz="2400" dirty="0" smtClean="0"/>
              <a:t>:</a:t>
            </a:r>
          </a:p>
          <a:p>
            <a:pPr marL="0" indent="0">
              <a:buNone/>
            </a:pPr>
            <a:endParaRPr lang="en-US" sz="2400" dirty="0" smtClean="0"/>
          </a:p>
          <a:p>
            <a:pPr marL="0" indent="0">
              <a:buNone/>
            </a:pPr>
            <a:r>
              <a:rPr lang="en-US" sz="2400" dirty="0" smtClean="0"/>
              <a:t>#</a:t>
            </a:r>
            <a:r>
              <a:rPr lang="en-US" sz="2400" dirty="0"/>
              <a:t>example1 {</a:t>
            </a:r>
            <a:br>
              <a:rPr lang="en-US" sz="2400" dirty="0"/>
            </a:br>
            <a:r>
              <a:rPr lang="en-US" sz="2400" dirty="0"/>
              <a:t>    background: </a:t>
            </a:r>
            <a:r>
              <a:rPr lang="en-US" sz="2400" b="1" dirty="0" err="1">
                <a:solidFill>
                  <a:srgbClr val="FF0000"/>
                </a:solidFill>
              </a:rPr>
              <a:t>url</a:t>
            </a:r>
            <a:r>
              <a:rPr lang="en-US" sz="2400" b="1" dirty="0">
                <a:solidFill>
                  <a:srgbClr val="FF0000"/>
                </a:solidFill>
              </a:rPr>
              <a:t>(img_flwr.gif) left top no-repeat</a:t>
            </a:r>
            <a:r>
              <a:rPr lang="en-US" sz="2400" dirty="0"/>
              <a:t>, </a:t>
            </a:r>
            <a:r>
              <a:rPr lang="en-US" sz="2400" b="1" dirty="0" err="1">
                <a:solidFill>
                  <a:schemeClr val="accent5">
                    <a:lumMod val="75000"/>
                  </a:schemeClr>
                </a:solidFill>
              </a:rPr>
              <a:t>url</a:t>
            </a:r>
            <a:r>
              <a:rPr lang="en-US" sz="2400" b="1" dirty="0">
                <a:solidFill>
                  <a:schemeClr val="accent5">
                    <a:lumMod val="75000"/>
                  </a:schemeClr>
                </a:solidFill>
              </a:rPr>
              <a:t>(img_flwr.gif) right bottom no-repeat, </a:t>
            </a:r>
            <a:r>
              <a:rPr lang="en-US" sz="2400" b="1" dirty="0" err="1">
                <a:solidFill>
                  <a:srgbClr val="00B050"/>
                </a:solidFill>
              </a:rPr>
              <a:t>url</a:t>
            </a:r>
            <a:r>
              <a:rPr lang="en-US" sz="2400" b="1" dirty="0">
                <a:solidFill>
                  <a:srgbClr val="00B050"/>
                </a:solidFill>
              </a:rPr>
              <a:t>(paper.gif) </a:t>
            </a:r>
            <a:r>
              <a:rPr lang="en-US" sz="2400" b="1">
                <a:solidFill>
                  <a:srgbClr val="00B050"/>
                </a:solidFill>
              </a:rPr>
              <a:t>left </a:t>
            </a:r>
            <a:r>
              <a:rPr lang="en-US" sz="2400" b="1" smtClean="0">
                <a:solidFill>
                  <a:srgbClr val="00B050"/>
                </a:solidFill>
              </a:rPr>
              <a:t>bottom </a:t>
            </a:r>
            <a:r>
              <a:rPr lang="en-US" sz="2400" b="1" dirty="0">
                <a:solidFill>
                  <a:srgbClr val="00B050"/>
                </a:solidFill>
              </a:rPr>
              <a:t>repeat</a:t>
            </a:r>
            <a:r>
              <a:rPr lang="en-US" sz="2400" b="1" dirty="0" smtClean="0">
                <a:solidFill>
                  <a:srgbClr val="00B050"/>
                </a:solidFill>
              </a:rPr>
              <a:t>;</a:t>
            </a:r>
          </a:p>
          <a:p>
            <a:pPr marL="0" indent="0">
              <a:buNone/>
            </a:pPr>
            <a:r>
              <a:rPr lang="en-US" sz="2400" dirty="0"/>
              <a:t/>
            </a:r>
            <a:br>
              <a:rPr lang="en-US" sz="2400" dirty="0"/>
            </a:br>
            <a:r>
              <a:rPr lang="en-US" sz="2400" dirty="0"/>
              <a:t>    background-size: </a:t>
            </a:r>
            <a:r>
              <a:rPr lang="en-US" sz="2400" b="1" dirty="0">
                <a:solidFill>
                  <a:srgbClr val="FF0000"/>
                </a:solidFill>
              </a:rPr>
              <a:t>50px</a:t>
            </a:r>
            <a:r>
              <a:rPr lang="en-US" sz="2400" dirty="0"/>
              <a:t>, </a:t>
            </a:r>
            <a:r>
              <a:rPr lang="en-US" sz="2400" b="1" dirty="0">
                <a:solidFill>
                  <a:schemeClr val="accent5">
                    <a:lumMod val="75000"/>
                  </a:schemeClr>
                </a:solidFill>
              </a:rPr>
              <a:t>130px</a:t>
            </a:r>
            <a:r>
              <a:rPr lang="en-US" sz="2400" dirty="0"/>
              <a:t>, </a:t>
            </a:r>
            <a:r>
              <a:rPr lang="en-US" sz="2400" b="1" dirty="0">
                <a:solidFill>
                  <a:srgbClr val="00B050"/>
                </a:solidFill>
              </a:rPr>
              <a:t>auto</a:t>
            </a:r>
            <a:r>
              <a:rPr lang="en-US" sz="2400" dirty="0"/>
              <a:t>;</a:t>
            </a:r>
            <a:br>
              <a:rPr lang="en-US" sz="2400" dirty="0"/>
            </a:br>
            <a:r>
              <a:rPr lang="en-US" sz="2400" dirty="0"/>
              <a:t>}</a:t>
            </a:r>
          </a:p>
        </p:txBody>
      </p:sp>
      <p:sp>
        <p:nvSpPr>
          <p:cNvPr id="4" name="Title 1"/>
          <p:cNvSpPr>
            <a:spLocks noGrp="1"/>
          </p:cNvSpPr>
          <p:nvPr>
            <p:ph type="title"/>
          </p:nvPr>
        </p:nvSpPr>
        <p:spPr>
          <a:xfrm>
            <a:off x="838200" y="133303"/>
            <a:ext cx="10515600" cy="433365"/>
          </a:xfrm>
        </p:spPr>
        <p:txBody>
          <a:bodyPr>
            <a:noAutofit/>
          </a:bodyPr>
          <a:lstStyle/>
          <a:p>
            <a:r>
              <a:rPr lang="en-US" sz="3200" b="1" u="sng" dirty="0" smtClean="0"/>
              <a:t>Different sizes of multiple background images</a:t>
            </a:r>
            <a:endParaRPr lang="en-US" sz="3200" b="1" u="sng" dirty="0"/>
          </a:p>
        </p:txBody>
      </p:sp>
      <p:sp>
        <p:nvSpPr>
          <p:cNvPr id="5"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54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756678"/>
            <a:ext cx="11912958" cy="5553969"/>
          </a:xfrm>
        </p:spPr>
        <p:txBody>
          <a:bodyPr>
            <a:normAutofit fontScale="92500" lnSpcReduction="10000"/>
          </a:bodyPr>
          <a:lstStyle/>
          <a:p>
            <a:r>
              <a:rPr lang="en-US" dirty="0"/>
              <a:t>Now we want to have a background image on a website that covers the entire browser window at all times.</a:t>
            </a:r>
          </a:p>
          <a:p>
            <a:r>
              <a:rPr lang="en-US" dirty="0"/>
              <a:t>The requirements are as follows:</a:t>
            </a:r>
          </a:p>
          <a:p>
            <a:pPr marL="0" indent="0">
              <a:buNone/>
            </a:pPr>
            <a:r>
              <a:rPr lang="en-US" dirty="0" smtClean="0"/>
              <a:t>a) Fill </a:t>
            </a:r>
            <a:r>
              <a:rPr lang="en-US" dirty="0"/>
              <a:t>the entire page with the image (no white space)</a:t>
            </a:r>
          </a:p>
          <a:p>
            <a:pPr marL="0" indent="0">
              <a:buNone/>
            </a:pPr>
            <a:r>
              <a:rPr lang="en-US" dirty="0" smtClean="0"/>
              <a:t>b) Scale </a:t>
            </a:r>
            <a:r>
              <a:rPr lang="en-US" dirty="0"/>
              <a:t>image as needed</a:t>
            </a:r>
          </a:p>
          <a:p>
            <a:pPr marL="0" indent="0">
              <a:buNone/>
            </a:pPr>
            <a:r>
              <a:rPr lang="en-US" dirty="0" smtClean="0"/>
              <a:t>c) Center </a:t>
            </a:r>
            <a:r>
              <a:rPr lang="en-US" dirty="0"/>
              <a:t>image on page</a:t>
            </a:r>
          </a:p>
          <a:p>
            <a:pPr marL="0" indent="0">
              <a:buNone/>
            </a:pPr>
            <a:r>
              <a:rPr lang="en-US" dirty="0" smtClean="0"/>
              <a:t>d) Do </a:t>
            </a:r>
            <a:r>
              <a:rPr lang="en-US" dirty="0"/>
              <a:t>not cause </a:t>
            </a:r>
            <a:r>
              <a:rPr lang="en-US" dirty="0" smtClean="0"/>
              <a:t>scrollbars</a:t>
            </a:r>
          </a:p>
          <a:p>
            <a:pPr marL="0" indent="0">
              <a:buNone/>
            </a:pPr>
            <a:endParaRPr lang="en-US" dirty="0" smtClean="0"/>
          </a:p>
          <a:p>
            <a:pPr marL="0" indent="0">
              <a:buNone/>
            </a:pPr>
            <a:endParaRPr lang="en-US" dirty="0"/>
          </a:p>
          <a:p>
            <a:r>
              <a:rPr lang="en-US" dirty="0"/>
              <a:t>html {</a:t>
            </a:r>
            <a:br>
              <a:rPr lang="en-US" dirty="0"/>
            </a:br>
            <a:r>
              <a:rPr lang="en-US" dirty="0"/>
              <a:t>    background: </a:t>
            </a:r>
            <a:r>
              <a:rPr lang="en-US" dirty="0" err="1"/>
              <a:t>url</a:t>
            </a:r>
            <a:r>
              <a:rPr lang="en-US" dirty="0"/>
              <a:t>(img_flower.jpg) no-repeat center fixed; </a:t>
            </a:r>
            <a:br>
              <a:rPr lang="en-US" dirty="0"/>
            </a:br>
            <a:r>
              <a:rPr lang="en-US" dirty="0"/>
              <a:t>    background-size: cover;</a:t>
            </a:r>
            <a:br>
              <a:rPr lang="en-US" dirty="0"/>
            </a:br>
            <a:r>
              <a:rPr lang="en-US" dirty="0"/>
              <a:t>}</a:t>
            </a:r>
          </a:p>
          <a:p>
            <a:pPr marL="0" lvl="0" indent="0" eaLnBrk="0" fontAlgn="base" hangingPunct="0">
              <a:lnSpc>
                <a:spcPct val="100000"/>
              </a:lnSpc>
              <a:spcBef>
                <a:spcPct val="0"/>
              </a:spcBef>
              <a:spcAft>
                <a:spcPct val="0"/>
              </a:spcAft>
              <a:buNone/>
            </a:pPr>
            <a:endParaRPr lang="en-US" sz="4400" dirty="0">
              <a:latin typeface="Arial" panose="020B0604020202020204" pitchFamily="34" charset="0"/>
            </a:endParaRPr>
          </a:p>
          <a:p>
            <a:pPr marL="0" indent="0">
              <a:buNone/>
            </a:pPr>
            <a:endParaRPr lang="en-US" dirty="0"/>
          </a:p>
          <a:p>
            <a:endParaRPr lang="en-US" dirty="0"/>
          </a:p>
        </p:txBody>
      </p:sp>
      <p:sp>
        <p:nvSpPr>
          <p:cNvPr id="4" name="Title 1"/>
          <p:cNvSpPr>
            <a:spLocks noGrp="1"/>
          </p:cNvSpPr>
          <p:nvPr>
            <p:ph type="title"/>
          </p:nvPr>
        </p:nvSpPr>
        <p:spPr>
          <a:xfrm>
            <a:off x="838200" y="133303"/>
            <a:ext cx="10515600" cy="433365"/>
          </a:xfrm>
        </p:spPr>
        <p:txBody>
          <a:bodyPr>
            <a:noAutofit/>
          </a:bodyPr>
          <a:lstStyle/>
          <a:p>
            <a:r>
              <a:rPr lang="en-US" sz="3200" b="1" u="sng" dirty="0" smtClean="0"/>
              <a:t>Full size background image</a:t>
            </a:r>
            <a:endParaRPr lang="en-US" sz="3200" b="1" u="sng" dirty="0"/>
          </a:p>
        </p:txBody>
      </p:sp>
    </p:spTree>
    <p:extLst>
      <p:ext uri="{BB962C8B-B14F-4D97-AF65-F5344CB8AC3E}">
        <p14:creationId xmlns:p14="http://schemas.microsoft.com/office/powerpoint/2010/main" xmlns="" val="421839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1" y="128788"/>
            <a:ext cx="11990231" cy="6542467"/>
          </a:xfrm>
        </p:spPr>
        <p:txBody>
          <a:bodyPr>
            <a:normAutofit fontScale="85000" lnSpcReduction="20000"/>
          </a:bodyPr>
          <a:lstStyle/>
          <a:p>
            <a:pPr marL="0" indent="0">
              <a:buNone/>
            </a:pPr>
            <a:r>
              <a:rPr lang="en-US" sz="3500" b="1" u="sng" dirty="0" smtClean="0">
                <a:solidFill>
                  <a:srgbClr val="0070C0"/>
                </a:solidFill>
              </a:rPr>
              <a:t>CSS3 modules</a:t>
            </a:r>
          </a:p>
          <a:p>
            <a:pPr marL="0" indent="0">
              <a:buNone/>
            </a:pPr>
            <a:endParaRPr lang="en-US" dirty="0" smtClean="0"/>
          </a:p>
          <a:p>
            <a:pPr marL="0" indent="0">
              <a:buNone/>
            </a:pPr>
            <a:r>
              <a:rPr lang="en-US" dirty="0" smtClean="0"/>
              <a:t>CSS3 </a:t>
            </a:r>
            <a:r>
              <a:rPr lang="en-US" dirty="0"/>
              <a:t>has been split into "modules". It contains the "old CSS specification" (which has been split into smaller pieces). In addition, new modules are added</a:t>
            </a:r>
            <a:r>
              <a:rPr lang="en-US" dirty="0" smtClean="0"/>
              <a:t>.</a:t>
            </a:r>
          </a:p>
          <a:p>
            <a:pPr marL="0" indent="0">
              <a:buNone/>
            </a:pPr>
            <a:endParaRPr lang="en-US" dirty="0"/>
          </a:p>
          <a:p>
            <a:pPr marL="0" indent="0">
              <a:buNone/>
            </a:pPr>
            <a:r>
              <a:rPr lang="en-US" dirty="0"/>
              <a:t>Some of the most important CSS3 modules are:</a:t>
            </a:r>
          </a:p>
          <a:p>
            <a:r>
              <a:rPr lang="en-US" dirty="0"/>
              <a:t>Selectors</a:t>
            </a:r>
          </a:p>
          <a:p>
            <a:r>
              <a:rPr lang="en-US" dirty="0"/>
              <a:t>Box Model</a:t>
            </a:r>
          </a:p>
          <a:p>
            <a:r>
              <a:rPr lang="en-US" dirty="0"/>
              <a:t>Backgrounds and Borders</a:t>
            </a:r>
          </a:p>
          <a:p>
            <a:r>
              <a:rPr lang="en-US" dirty="0"/>
              <a:t>Image Values and Replaced Content</a:t>
            </a:r>
          </a:p>
          <a:p>
            <a:r>
              <a:rPr lang="en-US" dirty="0"/>
              <a:t>Text Effects</a:t>
            </a:r>
          </a:p>
          <a:p>
            <a:r>
              <a:rPr lang="en-US" dirty="0"/>
              <a:t>2D/3D Transformations</a:t>
            </a:r>
          </a:p>
          <a:p>
            <a:r>
              <a:rPr lang="en-US" dirty="0"/>
              <a:t>Animations</a:t>
            </a:r>
          </a:p>
          <a:p>
            <a:r>
              <a:rPr lang="en-US" dirty="0"/>
              <a:t>Multiple Column Layout</a:t>
            </a:r>
          </a:p>
          <a:p>
            <a:r>
              <a:rPr lang="en-US" dirty="0"/>
              <a:t>User Interface</a:t>
            </a:r>
          </a:p>
          <a:p>
            <a:pPr marL="0" indent="0">
              <a:buNone/>
            </a:pPr>
            <a:endParaRPr lang="en-US" dirty="0" smtClean="0"/>
          </a:p>
          <a:p>
            <a:pPr marL="0" indent="0">
              <a:buNone/>
            </a:pPr>
            <a:r>
              <a:rPr lang="en-US" dirty="0" smtClean="0"/>
              <a:t>Most </a:t>
            </a:r>
            <a:r>
              <a:rPr lang="en-US" dirty="0"/>
              <a:t>of the new CSS3 properties are implemented in modern browsers.</a:t>
            </a:r>
          </a:p>
        </p:txBody>
      </p:sp>
    </p:spTree>
    <p:extLst>
      <p:ext uri="{BB962C8B-B14F-4D97-AF65-F5344CB8AC3E}">
        <p14:creationId xmlns:p14="http://schemas.microsoft.com/office/powerpoint/2010/main" xmlns="" val="3323691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06062"/>
            <a:ext cx="11925836" cy="5970901"/>
          </a:xfrm>
        </p:spPr>
        <p:txBody>
          <a:bodyPr>
            <a:normAutofit/>
          </a:bodyPr>
          <a:lstStyle/>
          <a:p>
            <a:pPr marL="0" lvl="0" indent="0" eaLnBrk="0" fontAlgn="base" hangingPunct="0">
              <a:lnSpc>
                <a:spcPct val="100000"/>
              </a:lnSpc>
              <a:spcBef>
                <a:spcPct val="0"/>
              </a:spcBef>
              <a:spcAft>
                <a:spcPct val="0"/>
              </a:spcAft>
              <a:buNone/>
            </a:pPr>
            <a:r>
              <a:rPr lang="en-US" sz="2400" b="1" u="sng" dirty="0" smtClean="0">
                <a:solidFill>
                  <a:srgbClr val="000000"/>
                </a:solidFill>
                <a:latin typeface="Segoe UI" panose="020B0502040204020203" pitchFamily="34" charset="0"/>
                <a:cs typeface="Segoe UI" panose="020B0502040204020203" pitchFamily="34" charset="0"/>
              </a:rPr>
              <a:t>CSS3 background-origin Property</a:t>
            </a:r>
          </a:p>
          <a:p>
            <a:pPr marL="0" lvl="0" indent="0" eaLnBrk="0" fontAlgn="base" hangingPunct="0">
              <a:lnSpc>
                <a:spcPct val="100000"/>
              </a:lnSpc>
              <a:spcBef>
                <a:spcPct val="0"/>
              </a:spcBef>
              <a:spcAft>
                <a:spcPct val="0"/>
              </a:spcAft>
              <a:buNone/>
            </a:pPr>
            <a:endParaRPr lang="en-US" sz="2400" b="1" u="sng" dirty="0" smtClean="0">
              <a:solidFill>
                <a:srgbClr val="000000"/>
              </a:solidFill>
              <a:latin typeface="Segoe UI" panose="020B0502040204020203" pitchFamily="34" charset="0"/>
              <a:cs typeface="Segoe UI" panose="020B0502040204020203" pitchFamily="34" charset="0"/>
            </a:endParaRPr>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The CSS3 </a:t>
            </a:r>
            <a:r>
              <a:rPr lang="en-US" sz="2400" dirty="0" smtClean="0">
                <a:solidFill>
                  <a:srgbClr val="DC143C"/>
                </a:solidFill>
                <a:latin typeface="Consolas" panose="020B0609020204030204" pitchFamily="49" charset="0"/>
              </a:rPr>
              <a:t>background-origin</a:t>
            </a:r>
            <a:r>
              <a:rPr lang="en-US" sz="2400" dirty="0" smtClean="0">
                <a:solidFill>
                  <a:srgbClr val="000000"/>
                </a:solidFill>
                <a:latin typeface="Verdana" panose="020B0604030504040204" pitchFamily="34" charset="0"/>
              </a:rPr>
              <a:t> property specifies where the background image is positioned.</a:t>
            </a:r>
          </a:p>
          <a:p>
            <a:pPr marL="0" lvl="0" indent="0" eaLnBrk="0" fontAlgn="base" hangingPunct="0">
              <a:lnSpc>
                <a:spcPct val="100000"/>
              </a:lnSpc>
              <a:spcBef>
                <a:spcPct val="0"/>
              </a:spcBef>
              <a:spcAft>
                <a:spcPct val="0"/>
              </a:spcAft>
              <a:buNone/>
            </a:pPr>
            <a:endParaRPr lang="en-US" sz="2400" dirty="0" smtClean="0"/>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property takes three different values:</a:t>
            </a:r>
            <a:endParaRPr lang="en-US" sz="2400" dirty="0"/>
          </a:p>
          <a:p>
            <a:pPr marL="457200" lvl="0" indent="-457200" eaLnBrk="0" fontAlgn="base" hangingPunct="0">
              <a:lnSpc>
                <a:spcPct val="100000"/>
              </a:lnSpc>
              <a:spcBef>
                <a:spcPct val="0"/>
              </a:spcBef>
              <a:spcAft>
                <a:spcPct val="0"/>
              </a:spcAft>
              <a:buAutoNum type="alphaLcParenR"/>
            </a:pPr>
            <a:r>
              <a:rPr lang="en-US" sz="2400" dirty="0" smtClean="0">
                <a:solidFill>
                  <a:srgbClr val="000000"/>
                </a:solidFill>
                <a:latin typeface="Verdana" panose="020B0604030504040204" pitchFamily="34" charset="0"/>
              </a:rPr>
              <a:t>border-box </a:t>
            </a:r>
            <a:r>
              <a:rPr lang="en-US" sz="2400" dirty="0">
                <a:solidFill>
                  <a:srgbClr val="000000"/>
                </a:solidFill>
                <a:latin typeface="Verdana" panose="020B0604030504040204" pitchFamily="34" charset="0"/>
              </a:rPr>
              <a:t>- the background image starts from the upper left corner of the </a:t>
            </a:r>
            <a:r>
              <a:rPr lang="en-US" sz="2400" dirty="0" smtClean="0">
                <a:solidFill>
                  <a:srgbClr val="000000"/>
                </a:solidFill>
                <a:latin typeface="Verdana" panose="020B0604030504040204" pitchFamily="34" charset="0"/>
              </a:rPr>
              <a:t>border</a:t>
            </a:r>
          </a:p>
          <a:p>
            <a:pPr marL="457200" lvl="0" indent="-457200" eaLnBrk="0" fontAlgn="base" hangingPunct="0">
              <a:lnSpc>
                <a:spcPct val="100000"/>
              </a:lnSpc>
              <a:spcBef>
                <a:spcPct val="0"/>
              </a:spcBef>
              <a:spcAft>
                <a:spcPct val="0"/>
              </a:spcAft>
              <a:buAutoNum type="alphaLcParenR"/>
            </a:pPr>
            <a:endParaRPr lang="en-US" sz="24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b) padding-box </a:t>
            </a:r>
            <a:r>
              <a:rPr lang="en-US" sz="2400" dirty="0">
                <a:solidFill>
                  <a:srgbClr val="000000"/>
                </a:solidFill>
                <a:latin typeface="Verdana" panose="020B0604030504040204" pitchFamily="34" charset="0"/>
              </a:rPr>
              <a:t>- (default) the background image starts from the upper left corner of the padding </a:t>
            </a:r>
            <a:r>
              <a:rPr lang="en-US" sz="2400" dirty="0" smtClean="0">
                <a:solidFill>
                  <a:srgbClr val="000000"/>
                </a:solidFill>
                <a:latin typeface="Verdana" panose="020B0604030504040204" pitchFamily="34" charset="0"/>
              </a:rPr>
              <a:t>edge</a:t>
            </a:r>
          </a:p>
          <a:p>
            <a:pPr marL="0" lvl="0" indent="0" eaLnBrk="0" fontAlgn="base" hangingPunct="0">
              <a:lnSpc>
                <a:spcPct val="100000"/>
              </a:lnSpc>
              <a:spcBef>
                <a:spcPct val="0"/>
              </a:spcBef>
              <a:spcAft>
                <a:spcPct val="0"/>
              </a:spcAft>
              <a:buNone/>
            </a:pPr>
            <a:endParaRPr lang="en-US" sz="24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c) content-box </a:t>
            </a:r>
            <a:r>
              <a:rPr lang="en-US" sz="2400" dirty="0">
                <a:solidFill>
                  <a:srgbClr val="000000"/>
                </a:solidFill>
                <a:latin typeface="Verdana" panose="020B0604030504040204" pitchFamily="34" charset="0"/>
              </a:rPr>
              <a:t>- the background image starts from the upper left corner of the </a:t>
            </a:r>
            <a:r>
              <a:rPr lang="en-US" sz="2400" dirty="0" smtClean="0">
                <a:solidFill>
                  <a:srgbClr val="000000"/>
                </a:solidFill>
                <a:latin typeface="Verdana" panose="020B0604030504040204" pitchFamily="34" charset="0"/>
              </a:rPr>
              <a:t>content</a:t>
            </a:r>
          </a:p>
          <a:p>
            <a:pPr marL="0" lvl="0" indent="0" eaLnBrk="0" fontAlgn="base" hangingPunct="0">
              <a:lnSpc>
                <a:spcPct val="100000"/>
              </a:lnSpc>
              <a:spcBef>
                <a:spcPct val="0"/>
              </a:spcBef>
              <a:spcAft>
                <a:spcPct val="0"/>
              </a:spcAft>
              <a:buNone/>
            </a:pPr>
            <a:endParaRPr lang="en-US" sz="2400" dirty="0">
              <a:solidFill>
                <a:srgbClr val="000000"/>
              </a:solidFill>
              <a:latin typeface="Verdana" panose="020B0604030504040204" pitchFamily="34" charset="0"/>
            </a:endParaRPr>
          </a:p>
          <a:p>
            <a:endParaRPr lang="en-US" sz="2400" dirty="0"/>
          </a:p>
        </p:txBody>
      </p:sp>
      <p:sp>
        <p:nvSpPr>
          <p:cNvPr id="5" name="Rectangle 2"/>
          <p:cNvSpPr>
            <a:spLocks noChangeArrowheads="1"/>
          </p:cNvSpPr>
          <p:nvPr/>
        </p:nvSpPr>
        <p:spPr bwMode="auto">
          <a:xfrm>
            <a:off x="0" y="360"/>
            <a:ext cx="65" cy="456479"/>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038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550616"/>
            <a:ext cx="11882907" cy="4351338"/>
          </a:xfrm>
        </p:spPr>
        <p:txBody>
          <a:bodyPr>
            <a:normAutofit/>
          </a:bodyPr>
          <a:lstStyle/>
          <a:p>
            <a:pPr marL="0" lvl="0" indent="0" eaLnBrk="0" fontAlgn="base" hangingPunct="0">
              <a:lnSpc>
                <a:spcPct val="100000"/>
              </a:lnSpc>
              <a:spcBef>
                <a:spcPct val="0"/>
              </a:spcBef>
              <a:spcAft>
                <a:spcPct val="0"/>
              </a:spcAft>
              <a:buNone/>
            </a:pPr>
            <a:r>
              <a:rPr lang="en-US" sz="2400" dirty="0">
                <a:solidFill>
                  <a:srgbClr val="000000"/>
                </a:solidFill>
                <a:latin typeface="Verdana" panose="020B0604030504040204" pitchFamily="34" charset="0"/>
              </a:rPr>
              <a:t>The following example illustrates the </a:t>
            </a:r>
            <a:r>
              <a:rPr lang="en-US" sz="2400" dirty="0" smtClean="0">
                <a:solidFill>
                  <a:srgbClr val="DC143C"/>
                </a:solidFill>
                <a:latin typeface="Consolas" panose="020B0609020204030204" pitchFamily="49" charset="0"/>
              </a:rPr>
              <a:t>background -origin</a:t>
            </a:r>
            <a:r>
              <a:rPr lang="en-US" sz="2400" dirty="0">
                <a:solidFill>
                  <a:srgbClr val="000000"/>
                </a:solidFill>
                <a:latin typeface="Verdana" panose="020B0604030504040204" pitchFamily="34" charset="0"/>
              </a:rPr>
              <a:t> property</a:t>
            </a:r>
            <a:r>
              <a:rPr lang="en-US" sz="2400" dirty="0" smtClean="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None/>
            </a:pPr>
            <a:endParaRPr lang="en-US" sz="2400" dirty="0" smtClean="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400" dirty="0"/>
              <a:t>#example1 {</a:t>
            </a:r>
            <a:br>
              <a:rPr lang="en-US" sz="2400" dirty="0"/>
            </a:br>
            <a:r>
              <a:rPr lang="en-US" sz="2400" dirty="0"/>
              <a:t>    border: 10px solid black;</a:t>
            </a:r>
            <a:br>
              <a:rPr lang="en-US" sz="2400" dirty="0"/>
            </a:br>
            <a:r>
              <a:rPr lang="en-US" sz="2400" dirty="0"/>
              <a:t>    padding: 35px;</a:t>
            </a:r>
            <a:br>
              <a:rPr lang="en-US" sz="2400" dirty="0"/>
            </a:br>
            <a:r>
              <a:rPr lang="en-US" sz="2400" dirty="0"/>
              <a:t>    background: </a:t>
            </a:r>
            <a:r>
              <a:rPr lang="en-US" sz="2400" dirty="0" err="1"/>
              <a:t>url</a:t>
            </a:r>
            <a:r>
              <a:rPr lang="en-US" sz="2400" dirty="0"/>
              <a:t>(img_flwr.gif);</a:t>
            </a:r>
            <a:br>
              <a:rPr lang="en-US" sz="2400" dirty="0"/>
            </a:br>
            <a:r>
              <a:rPr lang="en-US" sz="2400" dirty="0"/>
              <a:t>    background-repeat: no-repeat;</a:t>
            </a:r>
            <a:br>
              <a:rPr lang="en-US" sz="2400" dirty="0"/>
            </a:br>
            <a:r>
              <a:rPr lang="en-US" sz="2400" dirty="0"/>
              <a:t>    background-origin: content-box;</a:t>
            </a:r>
            <a:br>
              <a:rPr lang="en-US" sz="2400" dirty="0"/>
            </a:br>
            <a:r>
              <a:rPr lang="en-US" sz="2400" dirty="0"/>
              <a:t>}</a:t>
            </a:r>
            <a:endParaRPr lang="en-US" sz="2400" dirty="0">
              <a:latin typeface="Arial" panose="020B0604020202020204" pitchFamily="34" charset="0"/>
            </a:endParaRPr>
          </a:p>
        </p:txBody>
      </p:sp>
    </p:spTree>
    <p:extLst>
      <p:ext uri="{BB962C8B-B14F-4D97-AF65-F5344CB8AC3E}">
        <p14:creationId xmlns:p14="http://schemas.microsoft.com/office/powerpoint/2010/main" xmlns="" val="1813831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43934"/>
            <a:ext cx="12007269" cy="6614443"/>
          </a:xfrm>
        </p:spPr>
        <p:txBody>
          <a:bodyPr>
            <a:normAutofit fontScale="92500"/>
          </a:bodyPr>
          <a:lstStyle/>
          <a:p>
            <a:pPr marL="0" indent="0">
              <a:buNone/>
            </a:pPr>
            <a:r>
              <a:rPr lang="en-US" b="1" u="sng" dirty="0" smtClean="0"/>
              <a:t>Background-clip property</a:t>
            </a:r>
          </a:p>
          <a:p>
            <a:pPr marL="0" indent="0">
              <a:buNone/>
            </a:pPr>
            <a:endParaRPr lang="en-US" b="1" u="sng" dirty="0" smtClean="0"/>
          </a:p>
          <a:p>
            <a:pPr marL="0" lvl="0" indent="0" eaLnBrk="0" fontAlgn="base" hangingPunct="0">
              <a:lnSpc>
                <a:spcPct val="100000"/>
              </a:lnSpc>
              <a:spcBef>
                <a:spcPct val="0"/>
              </a:spcBef>
              <a:spcAft>
                <a:spcPct val="0"/>
              </a:spcAft>
              <a:buNone/>
            </a:pPr>
            <a:r>
              <a:rPr lang="en-US" sz="2400" dirty="0">
                <a:solidFill>
                  <a:srgbClr val="000000"/>
                </a:solidFill>
                <a:latin typeface="Verdana" panose="020B0604030504040204" pitchFamily="34" charset="0"/>
              </a:rPr>
              <a:t>The CSS3 </a:t>
            </a:r>
            <a:r>
              <a:rPr lang="en-US" sz="2400" dirty="0">
                <a:solidFill>
                  <a:srgbClr val="DC143C"/>
                </a:solidFill>
                <a:latin typeface="Consolas" panose="020B0609020204030204" pitchFamily="49" charset="0"/>
              </a:rPr>
              <a:t>background-clip</a:t>
            </a:r>
            <a:r>
              <a:rPr lang="en-US" sz="2400" dirty="0">
                <a:solidFill>
                  <a:srgbClr val="000000"/>
                </a:solidFill>
                <a:latin typeface="Verdana" panose="020B0604030504040204" pitchFamily="34" charset="0"/>
              </a:rPr>
              <a:t> property specifies the painting area of the background</a:t>
            </a:r>
            <a:r>
              <a:rPr lang="en-US" sz="2400" dirty="0" smtClean="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None/>
            </a:pPr>
            <a:endParaRPr lang="en-US" sz="2400" dirty="0"/>
          </a:p>
          <a:p>
            <a:pPr marL="0" lvl="0" indent="0" eaLnBrk="0" fontAlgn="base" hangingPunct="0">
              <a:lnSpc>
                <a:spcPct val="100000"/>
              </a:lnSpc>
              <a:spcBef>
                <a:spcPct val="0"/>
              </a:spcBef>
              <a:spcAft>
                <a:spcPct val="0"/>
              </a:spcAft>
              <a:buNone/>
            </a:pPr>
            <a:r>
              <a:rPr lang="en-US" sz="2400" dirty="0">
                <a:solidFill>
                  <a:srgbClr val="000000"/>
                </a:solidFill>
                <a:latin typeface="Verdana" panose="020B0604030504040204" pitchFamily="34" charset="0"/>
              </a:rPr>
              <a:t>The property takes three different values:</a:t>
            </a:r>
            <a:endParaRPr lang="en-US" sz="2400" dirty="0"/>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a) border-box </a:t>
            </a:r>
            <a:r>
              <a:rPr lang="en-US" sz="2400" dirty="0">
                <a:solidFill>
                  <a:srgbClr val="000000"/>
                </a:solidFill>
                <a:latin typeface="Verdana" panose="020B0604030504040204" pitchFamily="34" charset="0"/>
              </a:rPr>
              <a:t>- (default) the background is painted to the outside edge of the border</a:t>
            </a:r>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b) padding-box </a:t>
            </a:r>
            <a:r>
              <a:rPr lang="en-US" sz="2400" dirty="0">
                <a:solidFill>
                  <a:srgbClr val="000000"/>
                </a:solidFill>
                <a:latin typeface="Verdana" panose="020B0604030504040204" pitchFamily="34" charset="0"/>
              </a:rPr>
              <a:t>- the background is painted to the outside edge of the padding</a:t>
            </a:r>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c) content-box </a:t>
            </a:r>
            <a:r>
              <a:rPr lang="en-US" sz="2400" dirty="0">
                <a:solidFill>
                  <a:srgbClr val="000000"/>
                </a:solidFill>
                <a:latin typeface="Verdana" panose="020B0604030504040204" pitchFamily="34" charset="0"/>
              </a:rPr>
              <a:t>- the background is painted within the content </a:t>
            </a:r>
            <a:r>
              <a:rPr lang="en-US" sz="2400" dirty="0" smtClean="0">
                <a:solidFill>
                  <a:srgbClr val="000000"/>
                </a:solidFill>
                <a:latin typeface="Verdana" panose="020B0604030504040204" pitchFamily="34" charset="0"/>
              </a:rPr>
              <a:t>box</a:t>
            </a:r>
          </a:p>
          <a:p>
            <a:pPr marL="0" lvl="0" indent="0" eaLnBrk="0" fontAlgn="base" hangingPunct="0">
              <a:lnSpc>
                <a:spcPct val="100000"/>
              </a:lnSpc>
              <a:spcBef>
                <a:spcPct val="0"/>
              </a:spcBef>
              <a:spcAft>
                <a:spcPct val="0"/>
              </a:spcAft>
              <a:buNone/>
            </a:pPr>
            <a:endParaRPr lang="en-US" sz="24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endParaRPr lang="en-US" sz="2400" dirty="0" smtClean="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following example illustrates the </a:t>
            </a:r>
            <a:r>
              <a:rPr lang="en-US" sz="2400" dirty="0">
                <a:solidFill>
                  <a:srgbClr val="DC143C"/>
                </a:solidFill>
                <a:latin typeface="Consolas" panose="020B0609020204030204" pitchFamily="49" charset="0"/>
              </a:rPr>
              <a:t>background-clip</a:t>
            </a:r>
            <a:r>
              <a:rPr lang="en-US" sz="2400" dirty="0">
                <a:solidFill>
                  <a:srgbClr val="000000"/>
                </a:solidFill>
                <a:latin typeface="Verdana" panose="020B0604030504040204" pitchFamily="34" charset="0"/>
              </a:rPr>
              <a:t> property:</a:t>
            </a:r>
            <a:endParaRPr lang="en-US" sz="2400" dirty="0">
              <a:latin typeface="Arial" panose="020B0604020202020204" pitchFamily="34" charset="0"/>
            </a:endParaRPr>
          </a:p>
          <a:p>
            <a:r>
              <a:rPr lang="en-US" sz="2400" dirty="0"/>
              <a:t>#example1 {</a:t>
            </a:r>
            <a:br>
              <a:rPr lang="en-US" sz="2400" dirty="0"/>
            </a:br>
            <a:r>
              <a:rPr lang="en-US" sz="2400" dirty="0"/>
              <a:t>    border: 10px dotted black;</a:t>
            </a:r>
            <a:br>
              <a:rPr lang="en-US" sz="2400" dirty="0"/>
            </a:br>
            <a:r>
              <a:rPr lang="en-US" sz="2400" dirty="0"/>
              <a:t>    padding: 35px;</a:t>
            </a:r>
            <a:br>
              <a:rPr lang="en-US" sz="2400" dirty="0"/>
            </a:br>
            <a:r>
              <a:rPr lang="en-US" sz="2400" dirty="0"/>
              <a:t>    background: yellow;</a:t>
            </a:r>
            <a:br>
              <a:rPr lang="en-US" sz="2400" dirty="0"/>
            </a:br>
            <a:r>
              <a:rPr lang="en-US" sz="2400" dirty="0"/>
              <a:t>    background-clip: content-box;</a:t>
            </a:r>
            <a:br>
              <a:rPr lang="en-US" sz="2400" dirty="0"/>
            </a:br>
            <a:r>
              <a:rPr lang="en-US" sz="2400" dirty="0"/>
              <a:t>}</a:t>
            </a:r>
          </a:p>
          <a:p>
            <a:pPr marL="0" indent="0">
              <a:buNone/>
            </a:pPr>
            <a:endParaRPr lang="en-US" sz="2400" dirty="0" smtClean="0"/>
          </a:p>
          <a:p>
            <a:endParaRPr lang="en-US" sz="24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006319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noAutofit/>
          </a:bodyPr>
          <a:lstStyle/>
          <a:p>
            <a:pPr>
              <a:buNone/>
            </a:pPr>
            <a:r>
              <a:rPr lang="en-US" sz="1600" dirty="0" smtClean="0"/>
              <a:t>&lt;!DOCTYPE html&gt;</a:t>
            </a:r>
          </a:p>
          <a:p>
            <a:pPr>
              <a:buNone/>
            </a:pPr>
            <a:r>
              <a:rPr lang="en-US" sz="1600" dirty="0" smtClean="0"/>
              <a:t>&lt;html</a:t>
            </a:r>
            <a:r>
              <a:rPr lang="en-US" sz="1600" dirty="0" smtClean="0"/>
              <a:t>&gt;&lt;</a:t>
            </a:r>
            <a:r>
              <a:rPr lang="en-US" sz="1600" dirty="0" smtClean="0"/>
              <a:t>head</a:t>
            </a:r>
            <a:r>
              <a:rPr lang="en-US" sz="1600" dirty="0" smtClean="0"/>
              <a:t>&gt;&lt;</a:t>
            </a:r>
            <a:r>
              <a:rPr lang="en-US" sz="1600" dirty="0" smtClean="0"/>
              <a:t>style&gt;</a:t>
            </a:r>
          </a:p>
          <a:p>
            <a:pPr>
              <a:buNone/>
            </a:pPr>
            <a:r>
              <a:rPr lang="en-US" sz="1600" dirty="0" smtClean="0"/>
              <a:t>#example1 </a:t>
            </a:r>
            <a:r>
              <a:rPr lang="en-US" sz="1600" dirty="0" smtClean="0"/>
              <a:t>{    </a:t>
            </a:r>
            <a:r>
              <a:rPr lang="en-US" sz="1600" dirty="0" smtClean="0"/>
              <a:t>border: 10px dotted black;</a:t>
            </a:r>
          </a:p>
          <a:p>
            <a:pPr>
              <a:buNone/>
            </a:pPr>
            <a:r>
              <a:rPr lang="en-US" sz="1600" dirty="0" smtClean="0"/>
              <a:t>    padding: 15px;</a:t>
            </a:r>
          </a:p>
          <a:p>
            <a:pPr>
              <a:buNone/>
            </a:pPr>
            <a:r>
              <a:rPr lang="en-US" sz="1600" dirty="0" smtClean="0"/>
              <a:t>    background: </a:t>
            </a:r>
            <a:r>
              <a:rPr lang="en-US" sz="1600" dirty="0" err="1" smtClean="0"/>
              <a:t>lightblue</a:t>
            </a:r>
            <a:r>
              <a:rPr lang="en-US" sz="1600" dirty="0" smtClean="0"/>
              <a:t>;</a:t>
            </a:r>
          </a:p>
          <a:p>
            <a:pPr>
              <a:buNone/>
            </a:pPr>
            <a:r>
              <a:rPr lang="en-US" sz="1600" dirty="0" smtClean="0"/>
              <a:t>    background-clip: border-box;    </a:t>
            </a:r>
            <a:r>
              <a:rPr lang="en-US" sz="1600" dirty="0" smtClean="0"/>
              <a:t>}</a:t>
            </a:r>
            <a:endParaRPr lang="en-US" sz="1600" dirty="0" smtClean="0"/>
          </a:p>
          <a:p>
            <a:pPr>
              <a:buNone/>
            </a:pPr>
            <a:r>
              <a:rPr lang="en-US" sz="1600" dirty="0" smtClean="0"/>
              <a:t>#</a:t>
            </a:r>
            <a:r>
              <a:rPr lang="en-US" sz="1600" dirty="0" smtClean="0"/>
              <a:t>example2 </a:t>
            </a:r>
            <a:r>
              <a:rPr lang="en-US" sz="1600" dirty="0" smtClean="0"/>
              <a:t>{    </a:t>
            </a:r>
            <a:r>
              <a:rPr lang="en-US" sz="1600" dirty="0" smtClean="0"/>
              <a:t>border: 10px dotted black;</a:t>
            </a:r>
          </a:p>
          <a:p>
            <a:pPr>
              <a:buNone/>
            </a:pPr>
            <a:r>
              <a:rPr lang="en-US" sz="1600" dirty="0" smtClean="0"/>
              <a:t>    padding: 15px;</a:t>
            </a:r>
          </a:p>
          <a:p>
            <a:pPr>
              <a:buNone/>
            </a:pPr>
            <a:r>
              <a:rPr lang="en-US" sz="1600" dirty="0" smtClean="0"/>
              <a:t>    background: </a:t>
            </a:r>
            <a:r>
              <a:rPr lang="en-US" sz="1600" dirty="0" err="1" smtClean="0"/>
              <a:t>lightblue</a:t>
            </a:r>
            <a:r>
              <a:rPr lang="en-US" sz="1600" dirty="0" smtClean="0"/>
              <a:t>;</a:t>
            </a:r>
          </a:p>
          <a:p>
            <a:pPr>
              <a:buNone/>
            </a:pPr>
            <a:r>
              <a:rPr lang="en-US" sz="1600" dirty="0" smtClean="0"/>
              <a:t>    background-clip: padding-box</a:t>
            </a:r>
            <a:r>
              <a:rPr lang="en-US" sz="1600" dirty="0" smtClean="0"/>
              <a:t>;}</a:t>
            </a:r>
            <a:endParaRPr lang="en-US" sz="1600" dirty="0" smtClean="0"/>
          </a:p>
          <a:p>
            <a:pPr>
              <a:buNone/>
            </a:pPr>
            <a:r>
              <a:rPr lang="en-US" sz="1600" dirty="0" smtClean="0"/>
              <a:t>#</a:t>
            </a:r>
            <a:r>
              <a:rPr lang="en-US" sz="1600" dirty="0" smtClean="0"/>
              <a:t>example3 </a:t>
            </a:r>
            <a:r>
              <a:rPr lang="en-US" sz="1600" dirty="0" smtClean="0"/>
              <a:t>{     </a:t>
            </a:r>
            <a:r>
              <a:rPr lang="en-US" sz="1600" dirty="0" smtClean="0"/>
              <a:t>border: 10px dotted black;</a:t>
            </a:r>
          </a:p>
          <a:p>
            <a:pPr>
              <a:buNone/>
            </a:pPr>
            <a:r>
              <a:rPr lang="en-US" sz="1600" dirty="0" smtClean="0"/>
              <a:t>    padding: 15px;</a:t>
            </a:r>
          </a:p>
          <a:p>
            <a:pPr>
              <a:buNone/>
            </a:pPr>
            <a:r>
              <a:rPr lang="en-US" sz="1600" dirty="0" smtClean="0"/>
              <a:t>    background: </a:t>
            </a:r>
            <a:r>
              <a:rPr lang="en-US" sz="1600" dirty="0" err="1" smtClean="0"/>
              <a:t>lightblue</a:t>
            </a:r>
            <a:r>
              <a:rPr lang="en-US" sz="1600" dirty="0" smtClean="0"/>
              <a:t>;</a:t>
            </a:r>
          </a:p>
          <a:p>
            <a:pPr>
              <a:buNone/>
            </a:pPr>
            <a:r>
              <a:rPr lang="en-US" sz="1600" dirty="0" smtClean="0"/>
              <a:t>    background-clip: content-box</a:t>
            </a:r>
            <a:r>
              <a:rPr lang="en-US" sz="1600" dirty="0" smtClean="0"/>
              <a:t>;    }&lt;/</a:t>
            </a:r>
            <a:r>
              <a:rPr lang="en-US" sz="1600" dirty="0" smtClean="0"/>
              <a:t>style</a:t>
            </a:r>
            <a:r>
              <a:rPr lang="en-US" sz="1600" dirty="0" smtClean="0"/>
              <a:t>&gt;&lt;/</a:t>
            </a:r>
            <a:r>
              <a:rPr lang="en-US" sz="1600" dirty="0" smtClean="0"/>
              <a:t>head</a:t>
            </a:r>
            <a:r>
              <a:rPr lang="en-US" sz="1600" dirty="0" smtClean="0"/>
              <a:t>&gt;&lt;</a:t>
            </a:r>
            <a:r>
              <a:rPr lang="en-US" sz="1600" dirty="0" smtClean="0"/>
              <a:t>body&gt;</a:t>
            </a:r>
            <a:endParaRPr lang="en-US" sz="1600" dirty="0"/>
          </a:p>
        </p:txBody>
      </p:sp>
      <p:sp>
        <p:nvSpPr>
          <p:cNvPr id="8" name="Content Placeholder 7"/>
          <p:cNvSpPr>
            <a:spLocks noGrp="1"/>
          </p:cNvSpPr>
          <p:nvPr>
            <p:ph sz="half" idx="2"/>
          </p:nvPr>
        </p:nvSpPr>
        <p:spPr/>
        <p:txBody>
          <a:bodyPr>
            <a:noAutofit/>
          </a:bodyPr>
          <a:lstStyle/>
          <a:p>
            <a:pPr>
              <a:buNone/>
            </a:pPr>
            <a:r>
              <a:rPr lang="en-US" sz="1200" dirty="0" smtClean="0"/>
              <a:t>&lt;h1&gt;The background-clip Property&lt;/h1&gt;</a:t>
            </a:r>
          </a:p>
          <a:p>
            <a:pPr>
              <a:buNone/>
            </a:pPr>
            <a:r>
              <a:rPr lang="en-US" sz="1200" dirty="0" smtClean="0"/>
              <a:t>&lt;</a:t>
            </a:r>
            <a:r>
              <a:rPr lang="en-US" sz="1200" dirty="0" smtClean="0"/>
              <a:t>p&gt;The background-clip property defines how far the background should extend within an element.&lt;/p&gt;</a:t>
            </a:r>
          </a:p>
          <a:p>
            <a:pPr>
              <a:buNone/>
            </a:pPr>
            <a:r>
              <a:rPr lang="en-US" sz="1200" dirty="0" smtClean="0"/>
              <a:t>&lt;</a:t>
            </a:r>
            <a:r>
              <a:rPr lang="en-US" sz="1200" dirty="0" smtClean="0"/>
              <a:t>p&gt;background-clip: border-box (this is default):&lt;/p&gt;</a:t>
            </a:r>
          </a:p>
          <a:p>
            <a:pPr>
              <a:buNone/>
            </a:pPr>
            <a:r>
              <a:rPr lang="en-US" sz="1200" dirty="0" smtClean="0"/>
              <a:t>&lt;div id="example1"&gt;</a:t>
            </a:r>
          </a:p>
          <a:p>
            <a:pPr>
              <a:buNone/>
            </a:pPr>
            <a:r>
              <a:rPr lang="en-US" sz="1200" dirty="0" smtClean="0"/>
              <a:t>&lt;p&gt;The background extends behind the border.&lt;/p&gt;</a:t>
            </a:r>
          </a:p>
          <a:p>
            <a:pPr>
              <a:buNone/>
            </a:pPr>
            <a:r>
              <a:rPr lang="en-US" sz="1200" dirty="0" smtClean="0"/>
              <a:t>&lt;/div&gt;</a:t>
            </a:r>
          </a:p>
          <a:p>
            <a:pPr>
              <a:buNone/>
            </a:pPr>
            <a:r>
              <a:rPr lang="en-US" sz="1200" dirty="0" smtClean="0"/>
              <a:t>&lt;</a:t>
            </a:r>
            <a:r>
              <a:rPr lang="en-US" sz="1200" dirty="0" smtClean="0"/>
              <a:t>p&gt;background-clip: padding-box:&lt;/p&gt;</a:t>
            </a:r>
          </a:p>
          <a:p>
            <a:pPr>
              <a:buNone/>
            </a:pPr>
            <a:r>
              <a:rPr lang="en-US" sz="1200" dirty="0" smtClean="0"/>
              <a:t>&lt;div id="example2"&gt;</a:t>
            </a:r>
          </a:p>
          <a:p>
            <a:pPr>
              <a:buNone/>
            </a:pPr>
            <a:r>
              <a:rPr lang="en-US" sz="1200" dirty="0" smtClean="0"/>
              <a:t>&lt;p&gt;The background extends to the inside edge of the border.&lt;/p&gt;</a:t>
            </a:r>
          </a:p>
          <a:p>
            <a:pPr>
              <a:buNone/>
            </a:pPr>
            <a:r>
              <a:rPr lang="en-US" sz="1200" dirty="0" smtClean="0"/>
              <a:t>&lt;/div&gt;</a:t>
            </a:r>
          </a:p>
          <a:p>
            <a:pPr>
              <a:buNone/>
            </a:pPr>
            <a:r>
              <a:rPr lang="en-US" sz="1200" dirty="0" smtClean="0"/>
              <a:t>&lt;</a:t>
            </a:r>
            <a:r>
              <a:rPr lang="en-US" sz="1200" dirty="0" smtClean="0"/>
              <a:t>p&gt;background-clip: content-box:&lt;/p&gt;</a:t>
            </a:r>
          </a:p>
          <a:p>
            <a:pPr>
              <a:buNone/>
            </a:pPr>
            <a:r>
              <a:rPr lang="en-US" sz="1200" dirty="0" smtClean="0"/>
              <a:t>&lt;div id="example3"&gt;</a:t>
            </a:r>
          </a:p>
          <a:p>
            <a:pPr>
              <a:buNone/>
            </a:pPr>
            <a:r>
              <a:rPr lang="en-US" sz="1200" dirty="0" smtClean="0"/>
              <a:t>&lt;p&gt;The background extends to the edge of the content box.&lt;/p&gt;</a:t>
            </a:r>
          </a:p>
          <a:p>
            <a:pPr>
              <a:buNone/>
            </a:pPr>
            <a:r>
              <a:rPr lang="en-US" sz="1200" dirty="0" smtClean="0"/>
              <a:t>&lt;/div&gt;</a:t>
            </a:r>
          </a:p>
          <a:p>
            <a:pPr>
              <a:buNone/>
            </a:pPr>
            <a:r>
              <a:rPr lang="en-US" sz="1200" dirty="0" smtClean="0"/>
              <a:t>&lt;</a:t>
            </a:r>
            <a:r>
              <a:rPr lang="en-US" sz="1200" dirty="0" smtClean="0"/>
              <a:t>p&gt;&lt;strong&gt;Note:&lt;/strong&gt; The background-clip property is not supported in Internet Explorer 8 and earlier versions.&lt;/p&gt;</a:t>
            </a:r>
          </a:p>
          <a:p>
            <a:pPr>
              <a:buNone/>
            </a:pPr>
            <a:r>
              <a:rPr lang="en-US" sz="1200" dirty="0" smtClean="0"/>
              <a:t>&lt;/</a:t>
            </a:r>
            <a:r>
              <a:rPr lang="en-US" sz="1200" dirty="0" smtClean="0"/>
              <a:t>body&gt;</a:t>
            </a:r>
          </a:p>
          <a:p>
            <a:pPr>
              <a:buNone/>
            </a:pPr>
            <a:r>
              <a:rPr lang="en-US" sz="1200" dirty="0" smtClean="0"/>
              <a:t>&lt;/html&gt;</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l="50414" t="25912" r="1636" b="5102"/>
          <a:stretch>
            <a:fillRect/>
          </a:stretch>
        </p:blipFill>
        <p:spPr bwMode="auto">
          <a:xfrm>
            <a:off x="2142309" y="1922830"/>
            <a:ext cx="6936377" cy="432121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2D Transform</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180607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738" y="190008"/>
            <a:ext cx="12093262" cy="6056246"/>
          </a:xfrm>
        </p:spPr>
        <p:txBody>
          <a:bodyPr>
            <a:normAutofit/>
          </a:bodyPr>
          <a:lstStyle/>
          <a:p>
            <a:pPr marL="0" indent="0">
              <a:buNone/>
            </a:pPr>
            <a:r>
              <a:rPr lang="en-US" sz="2400" b="1" u="sng" dirty="0"/>
              <a:t>CSS3 Transforms</a:t>
            </a:r>
          </a:p>
          <a:p>
            <a:r>
              <a:rPr lang="en-US" sz="2400" dirty="0"/>
              <a:t>CSS3 transforms allow you to translate, rotate, scale, and skew elements</a:t>
            </a:r>
            <a:r>
              <a:rPr lang="en-US" sz="2400" dirty="0" smtClean="0"/>
              <a:t>.</a:t>
            </a:r>
          </a:p>
          <a:p>
            <a:endParaRPr lang="en-US" sz="2400" dirty="0"/>
          </a:p>
          <a:p>
            <a:r>
              <a:rPr lang="en-US" sz="2400" dirty="0"/>
              <a:t>A transformation is an effect that lets an element change shape, size and position</a:t>
            </a:r>
            <a:r>
              <a:rPr lang="en-US" sz="2400" dirty="0" smtClean="0"/>
              <a:t>.</a:t>
            </a:r>
          </a:p>
          <a:p>
            <a:endParaRPr lang="en-US" sz="2400" dirty="0"/>
          </a:p>
          <a:p>
            <a:r>
              <a:rPr lang="en-US" sz="2400" dirty="0"/>
              <a:t>CSS3 supports 2D and 3D transformations</a:t>
            </a:r>
            <a:r>
              <a:rPr lang="en-US" sz="2400" dirty="0" smtClean="0"/>
              <a:t>.</a:t>
            </a:r>
          </a:p>
          <a:p>
            <a:endParaRPr lang="en-US" sz="2400" dirty="0" smtClean="0"/>
          </a:p>
          <a:p>
            <a:pPr marL="0" lvl="0" indent="0" eaLnBrk="0" fontAlgn="base" hangingPunct="0">
              <a:lnSpc>
                <a:spcPct val="100000"/>
              </a:lnSpc>
              <a:spcBef>
                <a:spcPct val="0"/>
              </a:spcBef>
              <a:spcAft>
                <a:spcPct val="0"/>
              </a:spcAft>
              <a:buNone/>
            </a:pPr>
            <a:r>
              <a:rPr lang="en-US" sz="2000" dirty="0">
                <a:solidFill>
                  <a:srgbClr val="000000"/>
                </a:solidFill>
                <a:latin typeface="Verdana" panose="020B0604030504040204" pitchFamily="34" charset="0"/>
              </a:rPr>
              <a:t>2D transformation methods:</a:t>
            </a:r>
            <a:endParaRPr lang="en-US" sz="2000" dirty="0"/>
          </a:p>
          <a:p>
            <a:pPr marL="0" lvl="0" indent="0" eaLnBrk="0" fontAlgn="base" hangingPunct="0">
              <a:lnSpc>
                <a:spcPct val="100000"/>
              </a:lnSpc>
              <a:spcBef>
                <a:spcPct val="0"/>
              </a:spcBef>
              <a:spcAft>
                <a:spcPct val="0"/>
              </a:spcAft>
              <a:buFontTx/>
              <a:buChar char="•"/>
            </a:pPr>
            <a:r>
              <a:rPr lang="en-US" sz="2400" dirty="0">
                <a:solidFill>
                  <a:srgbClr val="DC143C"/>
                </a:solidFill>
                <a:latin typeface="Consolas" panose="020B0609020204030204" pitchFamily="49" charset="0"/>
              </a:rPr>
              <a:t>translate()</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sz="2400" dirty="0">
                <a:solidFill>
                  <a:srgbClr val="DC143C"/>
                </a:solidFill>
                <a:latin typeface="Consolas" panose="020B0609020204030204" pitchFamily="49" charset="0"/>
              </a:rPr>
              <a:t>rotate()</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sz="2400" dirty="0">
                <a:solidFill>
                  <a:srgbClr val="DC143C"/>
                </a:solidFill>
                <a:latin typeface="Consolas" panose="020B0609020204030204" pitchFamily="49" charset="0"/>
              </a:rPr>
              <a:t>scale()</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sz="2400" dirty="0" err="1">
                <a:solidFill>
                  <a:srgbClr val="DC143C"/>
                </a:solidFill>
                <a:latin typeface="Consolas" panose="020B0609020204030204" pitchFamily="49" charset="0"/>
              </a:rPr>
              <a:t>skewX</a:t>
            </a:r>
            <a:r>
              <a:rPr lang="en-US" sz="2400" dirty="0">
                <a:solidFill>
                  <a:srgbClr val="DC143C"/>
                </a:solidFill>
                <a:latin typeface="Consolas" panose="020B0609020204030204" pitchFamily="49" charset="0"/>
              </a:rPr>
              <a:t>()</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sz="2400" dirty="0" err="1">
                <a:solidFill>
                  <a:srgbClr val="DC143C"/>
                </a:solidFill>
                <a:latin typeface="Consolas" panose="020B0609020204030204" pitchFamily="49" charset="0"/>
              </a:rPr>
              <a:t>skewY</a:t>
            </a:r>
            <a:r>
              <a:rPr lang="en-US" sz="2400" dirty="0">
                <a:solidFill>
                  <a:srgbClr val="DC143C"/>
                </a:solidFill>
                <a:latin typeface="Consolas" panose="020B0609020204030204" pitchFamily="49" charset="0"/>
              </a:rPr>
              <a:t>()</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FontTx/>
              <a:buChar char="•"/>
            </a:pPr>
            <a:r>
              <a:rPr lang="en-US" sz="2400" dirty="0">
                <a:solidFill>
                  <a:srgbClr val="DC143C"/>
                </a:solidFill>
                <a:latin typeface="Consolas" panose="020B0609020204030204" pitchFamily="49" charset="0"/>
              </a:rPr>
              <a:t>matrix()</a:t>
            </a:r>
            <a:endParaRPr lang="en-US" sz="2000" dirty="0">
              <a:solidFill>
                <a:srgbClr val="000000"/>
              </a:solidFill>
              <a:latin typeface="Verdana" panose="020B0604030504040204" pitchFamily="34" charset="0"/>
            </a:endParaRPr>
          </a:p>
          <a:p>
            <a:endParaRPr lang="en-US" sz="2400" dirty="0"/>
          </a:p>
          <a:p>
            <a:endParaRPr lang="en-US" sz="2400" dirty="0"/>
          </a:p>
          <a:p>
            <a:endParaRPr lang="en-US" sz="24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99202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0" y="228600"/>
            <a:ext cx="11908531" cy="4961586"/>
          </a:xfrm>
        </p:spPr>
        <p:txBody>
          <a:bodyPr>
            <a:normAutofit/>
          </a:bodyPr>
          <a:lstStyle/>
          <a:p>
            <a:pPr marL="0" indent="0">
              <a:buNone/>
            </a:pPr>
            <a:r>
              <a:rPr lang="en-US" b="1" u="sng" dirty="0" smtClean="0"/>
              <a:t>Translate()</a:t>
            </a:r>
          </a:p>
          <a:p>
            <a:pPr marL="0" indent="0">
              <a:buNone/>
            </a:pPr>
            <a:endParaRPr lang="en-US" b="1" u="sng" dirty="0" smtClean="0"/>
          </a:p>
          <a:p>
            <a:r>
              <a:rPr lang="en-US" sz="2400" dirty="0" smtClean="0">
                <a:solidFill>
                  <a:srgbClr val="000000"/>
                </a:solidFill>
                <a:latin typeface="Verdana" panose="020B0604030504040204" pitchFamily="34" charset="0"/>
              </a:rPr>
              <a:t>The</a:t>
            </a:r>
            <a:r>
              <a:rPr lang="en-US" sz="2400" dirty="0">
                <a:solidFill>
                  <a:srgbClr val="000000"/>
                </a:solidFill>
                <a:latin typeface="Verdana" panose="020B0604030504040204" pitchFamily="34" charset="0"/>
              </a:rPr>
              <a:t> </a:t>
            </a:r>
            <a:r>
              <a:rPr lang="en-US" sz="2400" dirty="0">
                <a:solidFill>
                  <a:srgbClr val="DC143C"/>
                </a:solidFill>
                <a:latin typeface="Consolas" panose="020B0609020204030204" pitchFamily="49" charset="0"/>
              </a:rPr>
              <a:t>translate()</a:t>
            </a:r>
            <a:r>
              <a:rPr lang="en-US" sz="2400" dirty="0">
                <a:solidFill>
                  <a:srgbClr val="000000"/>
                </a:solidFill>
                <a:latin typeface="Verdana" panose="020B0604030504040204" pitchFamily="34" charset="0"/>
              </a:rPr>
              <a:t> method moves an element from its current position (according to the parameters given for the X-axis and the Y-axis</a:t>
            </a:r>
            <a:r>
              <a:rPr lang="en-US" sz="2400" dirty="0" smtClean="0">
                <a:solidFill>
                  <a:srgbClr val="000000"/>
                </a:solidFill>
                <a:latin typeface="Verdana" panose="020B0604030504040204" pitchFamily="34" charset="0"/>
              </a:rPr>
              <a:t>).</a:t>
            </a:r>
          </a:p>
          <a:p>
            <a:endParaRPr lang="en-US" sz="2400" dirty="0" smtClean="0"/>
          </a:p>
          <a:p>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following example moves the &lt;div&gt; element 50 pixels to the right, and 100 pixels down from its current position</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dirty="0"/>
              <a:t>div {</a:t>
            </a:r>
            <a:br>
              <a:rPr lang="en-US" sz="2400" dirty="0"/>
            </a:br>
            <a:r>
              <a:rPr lang="en-US" sz="2400" dirty="0"/>
              <a:t>    </a:t>
            </a:r>
            <a:r>
              <a:rPr lang="en-US" sz="2400" b="1" dirty="0">
                <a:solidFill>
                  <a:srgbClr val="0070C0"/>
                </a:solidFill>
              </a:rPr>
              <a:t>transform: translate(50px,100px);</a:t>
            </a:r>
            <a:r>
              <a:rPr lang="en-US" sz="2400" dirty="0" smtClean="0"/>
              <a:t>      }</a:t>
            </a:r>
            <a:endParaRPr lang="en-US" sz="2400" dirty="0">
              <a:latin typeface="Arial" panose="020B0604020202020204" pitchFamily="34" charset="0"/>
            </a:endParaRPr>
          </a:p>
          <a:p>
            <a:endParaRPr lang="en-US" sz="24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756973" y="4314423"/>
            <a:ext cx="3267344" cy="2376151"/>
          </a:xfrm>
          <a:prstGeom prst="rect">
            <a:avLst/>
          </a:prstGeom>
        </p:spPr>
      </p:pic>
    </p:spTree>
    <p:extLst>
      <p:ext uri="{BB962C8B-B14F-4D97-AF65-F5344CB8AC3E}">
        <p14:creationId xmlns:p14="http://schemas.microsoft.com/office/powerpoint/2010/main" xmlns="" val="41344083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375" y="141667"/>
            <a:ext cx="12054625" cy="6716333"/>
          </a:xfrm>
        </p:spPr>
        <p:txBody>
          <a:bodyPr>
            <a:noAutofit/>
          </a:bodyPr>
          <a:lstStyle/>
          <a:p>
            <a:pPr marL="0" indent="0">
              <a:buNone/>
            </a:pPr>
            <a:r>
              <a:rPr lang="en-US" sz="2400" b="1" u="sng" dirty="0" smtClean="0"/>
              <a:t>Rotate()</a:t>
            </a:r>
          </a:p>
          <a:p>
            <a:r>
              <a:rPr lang="en-US" sz="2400" dirty="0" smtClean="0">
                <a:solidFill>
                  <a:srgbClr val="000000"/>
                </a:solidFill>
              </a:rPr>
              <a:t>The</a:t>
            </a:r>
            <a:r>
              <a:rPr lang="en-US" sz="2400" dirty="0">
                <a:solidFill>
                  <a:srgbClr val="000000"/>
                </a:solidFill>
              </a:rPr>
              <a:t> </a:t>
            </a:r>
            <a:r>
              <a:rPr lang="en-US" sz="2400" dirty="0">
                <a:solidFill>
                  <a:srgbClr val="DC143C"/>
                </a:solidFill>
              </a:rPr>
              <a:t>rotate()</a:t>
            </a:r>
            <a:r>
              <a:rPr lang="en-US" sz="2400" dirty="0">
                <a:solidFill>
                  <a:srgbClr val="000000"/>
                </a:solidFill>
              </a:rPr>
              <a:t> method </a:t>
            </a:r>
            <a:r>
              <a:rPr lang="en-US" sz="2400" b="1" dirty="0">
                <a:solidFill>
                  <a:srgbClr val="0070C0"/>
                </a:solidFill>
              </a:rPr>
              <a:t>rotates an element clockwise or counter-clockwise </a:t>
            </a:r>
            <a:r>
              <a:rPr lang="en-US" sz="2400" dirty="0">
                <a:solidFill>
                  <a:srgbClr val="000000"/>
                </a:solidFill>
              </a:rPr>
              <a:t>according to a given </a:t>
            </a:r>
            <a:r>
              <a:rPr lang="en-US" sz="2400" dirty="0" smtClean="0">
                <a:solidFill>
                  <a:srgbClr val="000000"/>
                </a:solidFill>
              </a:rPr>
              <a:t>degree.</a:t>
            </a:r>
            <a:endParaRPr lang="en-US" sz="2400" dirty="0" smtClean="0"/>
          </a:p>
          <a:p>
            <a:pPr marL="0" indent="0">
              <a:buNone/>
            </a:pPr>
            <a:r>
              <a:rPr lang="en-US" sz="2400" dirty="0" smtClean="0">
                <a:solidFill>
                  <a:srgbClr val="000000"/>
                </a:solidFill>
              </a:rPr>
              <a:t>The </a:t>
            </a:r>
            <a:r>
              <a:rPr lang="en-US" sz="2400" dirty="0">
                <a:solidFill>
                  <a:srgbClr val="000000"/>
                </a:solidFill>
              </a:rPr>
              <a:t>following </a:t>
            </a:r>
            <a:r>
              <a:rPr lang="en-US" sz="2400" dirty="0">
                <a:solidFill>
                  <a:srgbClr val="FF0000"/>
                </a:solidFill>
              </a:rPr>
              <a:t>example rotates the &lt;div&gt; element clockwise with 20 degrees</a:t>
            </a:r>
            <a:r>
              <a:rPr lang="en-US" sz="2400" dirty="0" smtClean="0">
                <a:solidFill>
                  <a:srgbClr val="FF0000"/>
                </a:solidFill>
              </a:rPr>
              <a:t>:</a:t>
            </a:r>
          </a:p>
          <a:p>
            <a:r>
              <a:rPr lang="en-US" sz="2400" dirty="0"/>
              <a:t>div {</a:t>
            </a:r>
            <a:br>
              <a:rPr lang="en-US" sz="2400" dirty="0"/>
            </a:br>
            <a:r>
              <a:rPr lang="en-US" sz="2400" dirty="0"/>
              <a:t>      </a:t>
            </a:r>
            <a:r>
              <a:rPr lang="en-US" sz="2400" b="1" dirty="0">
                <a:solidFill>
                  <a:srgbClr val="FF0000"/>
                </a:solidFill>
              </a:rPr>
              <a:t> transform: rotate(20deg);</a:t>
            </a:r>
            <a:r>
              <a:rPr lang="en-US" sz="2400" dirty="0"/>
              <a:t/>
            </a:r>
            <a:br>
              <a:rPr lang="en-US" sz="2400" dirty="0"/>
            </a:br>
            <a:r>
              <a:rPr lang="en-US" sz="2400" dirty="0" smtClean="0"/>
              <a:t>}</a:t>
            </a:r>
          </a:p>
          <a:p>
            <a:endParaRPr lang="en-US" sz="2400" dirty="0"/>
          </a:p>
          <a:p>
            <a:r>
              <a:rPr lang="en-US" sz="2400" dirty="0"/>
              <a:t>Using </a:t>
            </a:r>
            <a:r>
              <a:rPr lang="en-US" sz="2400" b="1" dirty="0">
                <a:solidFill>
                  <a:srgbClr val="FF0000"/>
                </a:solidFill>
              </a:rPr>
              <a:t>negative values will rotate the element counter-clockwise.</a:t>
            </a:r>
          </a:p>
          <a:p>
            <a:r>
              <a:rPr lang="en-US" sz="2400" dirty="0"/>
              <a:t>The following example rotates the &lt;div&gt; element counter-clockwise with 20 degrees:</a:t>
            </a:r>
          </a:p>
          <a:p>
            <a:pPr marL="0" indent="0">
              <a:buNone/>
            </a:pPr>
            <a:r>
              <a:rPr lang="en-US" sz="2400" dirty="0"/>
              <a:t>div {</a:t>
            </a:r>
            <a:br>
              <a:rPr lang="en-US" sz="2400" dirty="0"/>
            </a:br>
            <a:r>
              <a:rPr lang="en-US" sz="2400" dirty="0"/>
              <a:t>     </a:t>
            </a:r>
            <a:r>
              <a:rPr lang="en-US" sz="2400" b="1" dirty="0">
                <a:solidFill>
                  <a:srgbClr val="FF0000"/>
                </a:solidFill>
              </a:rPr>
              <a:t>  transform: rotate(-20deg);</a:t>
            </a:r>
            <a:r>
              <a:rPr lang="en-US" sz="2400" dirty="0"/>
              <a:t/>
            </a:r>
            <a:br>
              <a:rPr lang="en-US" sz="2400" dirty="0"/>
            </a:br>
            <a:r>
              <a:rPr lang="en-US" sz="2400" dirty="0"/>
              <a:t>}</a:t>
            </a:r>
          </a:p>
          <a:p>
            <a:endParaRPr lang="en-US" sz="2400" dirty="0" smtClean="0"/>
          </a:p>
          <a:p>
            <a:endParaRPr lang="en-US" sz="2400" dirty="0"/>
          </a:p>
        </p:txBody>
      </p:sp>
      <p:sp>
        <p:nvSpPr>
          <p:cNvPr id="6" name="Rectangle 3"/>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935455" y="1835306"/>
            <a:ext cx="3119170" cy="2388964"/>
          </a:xfrm>
          <a:prstGeom prst="rect">
            <a:avLst/>
          </a:prstGeom>
        </p:spPr>
      </p:pic>
    </p:spTree>
    <p:extLst>
      <p:ext uri="{BB962C8B-B14F-4D97-AF65-F5344CB8AC3E}">
        <p14:creationId xmlns:p14="http://schemas.microsoft.com/office/powerpoint/2010/main" xmlns="" val="2408775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67425"/>
            <a:ext cx="11779742" cy="6690575"/>
          </a:xfrm>
        </p:spPr>
        <p:txBody>
          <a:bodyPr>
            <a:noAutofit/>
          </a:bodyPr>
          <a:lstStyle/>
          <a:p>
            <a:pPr marL="0" indent="0">
              <a:buNone/>
            </a:pPr>
            <a:r>
              <a:rPr lang="en-US" b="1" u="sng" dirty="0" smtClean="0"/>
              <a:t>Scale()</a:t>
            </a:r>
          </a:p>
          <a:p>
            <a:r>
              <a:rPr lang="en-US" sz="2000" dirty="0" smtClean="0">
                <a:solidFill>
                  <a:srgbClr val="000000"/>
                </a:solidFill>
              </a:rPr>
              <a:t>The</a:t>
            </a:r>
            <a:r>
              <a:rPr lang="en-US" sz="2000" dirty="0">
                <a:solidFill>
                  <a:srgbClr val="000000"/>
                </a:solidFill>
              </a:rPr>
              <a:t> </a:t>
            </a:r>
            <a:r>
              <a:rPr lang="en-US" sz="2000" dirty="0">
                <a:solidFill>
                  <a:srgbClr val="DC143C"/>
                </a:solidFill>
              </a:rPr>
              <a:t>scale()</a:t>
            </a:r>
            <a:r>
              <a:rPr lang="en-US" sz="2000" dirty="0">
                <a:solidFill>
                  <a:srgbClr val="000000"/>
                </a:solidFill>
              </a:rPr>
              <a:t> method </a:t>
            </a:r>
            <a:r>
              <a:rPr lang="en-US" sz="2000" b="1" dirty="0">
                <a:solidFill>
                  <a:srgbClr val="0070C0"/>
                </a:solidFill>
              </a:rPr>
              <a:t>increases or decreases the size of an element </a:t>
            </a:r>
            <a:r>
              <a:rPr lang="en-US" sz="2000" dirty="0">
                <a:solidFill>
                  <a:srgbClr val="000000"/>
                </a:solidFill>
              </a:rPr>
              <a:t>(according to the parameters given for the width and height</a:t>
            </a:r>
            <a:r>
              <a:rPr lang="en-US" sz="2000" dirty="0" smtClean="0">
                <a:solidFill>
                  <a:srgbClr val="000000"/>
                </a:solidFill>
              </a:rPr>
              <a:t>).</a:t>
            </a:r>
            <a:endParaRPr lang="en-US" sz="2000" dirty="0" smtClean="0"/>
          </a:p>
          <a:p>
            <a:endParaRPr lang="en-US" sz="2000" dirty="0" smtClean="0">
              <a:solidFill>
                <a:srgbClr val="000000"/>
              </a:solidFill>
            </a:endParaRPr>
          </a:p>
          <a:p>
            <a:endParaRPr lang="en-US" sz="2000" dirty="0">
              <a:solidFill>
                <a:srgbClr val="000000"/>
              </a:solidFill>
            </a:endParaRPr>
          </a:p>
          <a:p>
            <a:pPr marL="0" indent="0">
              <a:buNone/>
            </a:pPr>
            <a:endParaRPr lang="en-US" sz="2000" dirty="0" smtClean="0">
              <a:solidFill>
                <a:srgbClr val="000000"/>
              </a:solidFill>
            </a:endParaRPr>
          </a:p>
          <a:p>
            <a:pPr marL="0" indent="0">
              <a:buNone/>
            </a:pPr>
            <a:endParaRPr lang="en-US" sz="2000" dirty="0" smtClean="0">
              <a:solidFill>
                <a:srgbClr val="000000"/>
              </a:solidFill>
            </a:endParaRPr>
          </a:p>
          <a:p>
            <a:r>
              <a:rPr lang="en-US" sz="2000" dirty="0" smtClean="0">
                <a:solidFill>
                  <a:srgbClr val="000000"/>
                </a:solidFill>
              </a:rPr>
              <a:t>The </a:t>
            </a:r>
            <a:r>
              <a:rPr lang="en-US" sz="2000" dirty="0">
                <a:solidFill>
                  <a:srgbClr val="000000"/>
                </a:solidFill>
              </a:rPr>
              <a:t>following example </a:t>
            </a:r>
            <a:r>
              <a:rPr lang="en-US" sz="2000" b="1" dirty="0">
                <a:solidFill>
                  <a:srgbClr val="FF0000"/>
                </a:solidFill>
              </a:rPr>
              <a:t>increases</a:t>
            </a:r>
            <a:r>
              <a:rPr lang="en-US" sz="2000" dirty="0">
                <a:solidFill>
                  <a:srgbClr val="000000"/>
                </a:solidFill>
              </a:rPr>
              <a:t> the &lt;div</a:t>
            </a:r>
            <a:r>
              <a:rPr lang="en-US" sz="2000" b="1" dirty="0">
                <a:solidFill>
                  <a:srgbClr val="FF0000"/>
                </a:solidFill>
              </a:rPr>
              <a:t>&gt; element to be two times of its original width, and three times of its original height: </a:t>
            </a:r>
            <a:endParaRPr lang="en-US" sz="2000" b="1" dirty="0" smtClean="0">
              <a:solidFill>
                <a:srgbClr val="FF0000"/>
              </a:solidFill>
            </a:endParaRPr>
          </a:p>
          <a:p>
            <a:r>
              <a:rPr lang="en-US" sz="2000" dirty="0"/>
              <a:t>div {</a:t>
            </a:r>
            <a:br>
              <a:rPr lang="en-US" sz="2000" dirty="0"/>
            </a:br>
            <a:r>
              <a:rPr lang="en-US" sz="2000" dirty="0"/>
              <a:t>        transform: scale(2, 3);</a:t>
            </a:r>
            <a:br>
              <a:rPr lang="en-US" sz="2000" dirty="0"/>
            </a:br>
            <a:r>
              <a:rPr lang="en-US" sz="2000" dirty="0" smtClean="0"/>
              <a:t>      }</a:t>
            </a:r>
          </a:p>
          <a:p>
            <a:endParaRPr lang="en-US" sz="2000" dirty="0"/>
          </a:p>
          <a:p>
            <a:pPr marL="0" indent="0">
              <a:buNone/>
            </a:pPr>
            <a:r>
              <a:rPr lang="en-US" sz="2000" dirty="0"/>
              <a:t>The following example </a:t>
            </a:r>
            <a:r>
              <a:rPr lang="en-US" sz="2000" b="1" dirty="0">
                <a:solidFill>
                  <a:srgbClr val="FF0000"/>
                </a:solidFill>
              </a:rPr>
              <a:t>decreases</a:t>
            </a:r>
            <a:r>
              <a:rPr lang="en-US" sz="2000" dirty="0"/>
              <a:t> the &lt;div&gt; </a:t>
            </a:r>
            <a:r>
              <a:rPr lang="en-US" sz="2000" b="1" dirty="0">
                <a:solidFill>
                  <a:srgbClr val="FF0000"/>
                </a:solidFill>
              </a:rPr>
              <a:t>element to be half of its original width and height</a:t>
            </a:r>
            <a:r>
              <a:rPr lang="en-US" sz="2000" dirty="0"/>
              <a:t>: </a:t>
            </a:r>
            <a:endParaRPr lang="en-US" sz="2000" dirty="0" smtClean="0"/>
          </a:p>
          <a:p>
            <a:r>
              <a:rPr lang="en-US" sz="2000" dirty="0"/>
              <a:t>div {</a:t>
            </a:r>
            <a:br>
              <a:rPr lang="en-US" sz="2000" dirty="0"/>
            </a:br>
            <a:r>
              <a:rPr lang="en-US" sz="2000" dirty="0"/>
              <a:t>        transform: scale(0.5, 0.5);</a:t>
            </a:r>
            <a:br>
              <a:rPr lang="en-US" sz="2000" dirty="0"/>
            </a:br>
            <a:r>
              <a:rPr lang="en-US" sz="2000" dirty="0" smtClean="0"/>
              <a:t>      }</a:t>
            </a:r>
          </a:p>
          <a:p>
            <a:endParaRPr lang="en-US" sz="2000" dirty="0"/>
          </a:p>
          <a:p>
            <a:pPr marL="0" indent="0">
              <a:buNone/>
            </a:pPr>
            <a:r>
              <a:rPr lang="en-US" sz="2000" dirty="0"/>
              <a:t/>
            </a:r>
            <a:br>
              <a:rPr lang="en-US" sz="2000" dirty="0"/>
            </a:br>
            <a:endParaRPr lang="en-US" sz="2000" dirty="0"/>
          </a:p>
          <a:p>
            <a:endParaRPr lang="en-US" sz="2000" dirty="0" smtClean="0"/>
          </a:p>
          <a:p>
            <a:endParaRPr lang="en-US" sz="20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642564" y="1056941"/>
            <a:ext cx="1758235" cy="1544592"/>
          </a:xfrm>
          <a:prstGeom prst="rect">
            <a:avLst/>
          </a:prstGeom>
        </p:spPr>
      </p:pic>
    </p:spTree>
    <p:extLst>
      <p:ext uri="{BB962C8B-B14F-4D97-AF65-F5344CB8AC3E}">
        <p14:creationId xmlns:p14="http://schemas.microsoft.com/office/powerpoint/2010/main" xmlns="" val="2009469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857250" indent="-857250">
              <a:buFont typeface="Wingdings" panose="05000000000000000000" pitchFamily="2" charset="2"/>
              <a:buChar char="Ø"/>
            </a:pPr>
            <a:r>
              <a:rPr lang="en-US" b="1" u="sng" dirty="0" smtClean="0">
                <a:solidFill>
                  <a:srgbClr val="00B050"/>
                </a:solidFill>
              </a:rPr>
              <a:t>COLORS</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78966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57955"/>
            <a:ext cx="12041746" cy="6800045"/>
          </a:xfrm>
        </p:spPr>
        <p:txBody>
          <a:bodyPr>
            <a:normAutofit/>
          </a:bodyPr>
          <a:lstStyle/>
          <a:p>
            <a:pPr marL="0" indent="0">
              <a:buNone/>
            </a:pPr>
            <a:r>
              <a:rPr lang="en-US" sz="2400" b="1" u="sng" dirty="0" err="1"/>
              <a:t>s</a:t>
            </a:r>
            <a:r>
              <a:rPr lang="en-US" sz="2400" b="1" u="sng" dirty="0" err="1" smtClean="0"/>
              <a:t>kewX</a:t>
            </a:r>
            <a:r>
              <a:rPr lang="en-US" sz="2400" b="1" u="sng" dirty="0" smtClean="0"/>
              <a:t>()</a:t>
            </a:r>
            <a:endParaRPr lang="en-US" sz="2400" dirty="0" smtClean="0"/>
          </a:p>
          <a:p>
            <a:r>
              <a:rPr lang="en-US" sz="2400" dirty="0" smtClean="0">
                <a:solidFill>
                  <a:srgbClr val="000000"/>
                </a:solidFill>
              </a:rPr>
              <a:t>The</a:t>
            </a:r>
            <a:r>
              <a:rPr lang="en-US" sz="2400" dirty="0">
                <a:solidFill>
                  <a:srgbClr val="000000"/>
                </a:solidFill>
              </a:rPr>
              <a:t> </a:t>
            </a:r>
            <a:r>
              <a:rPr lang="en-US" sz="2400" dirty="0" err="1">
                <a:solidFill>
                  <a:srgbClr val="DC143C"/>
                </a:solidFill>
              </a:rPr>
              <a:t>skewX</a:t>
            </a:r>
            <a:r>
              <a:rPr lang="en-US" sz="2400" dirty="0">
                <a:solidFill>
                  <a:srgbClr val="DC143C"/>
                </a:solidFill>
              </a:rPr>
              <a:t>()</a:t>
            </a:r>
            <a:r>
              <a:rPr lang="en-US" sz="2400" dirty="0">
                <a:solidFill>
                  <a:srgbClr val="000000"/>
                </a:solidFill>
              </a:rPr>
              <a:t> method skews an element along the X-axis by the given </a:t>
            </a:r>
            <a:r>
              <a:rPr lang="en-US" sz="2400" dirty="0" smtClean="0">
                <a:solidFill>
                  <a:srgbClr val="000000"/>
                </a:solidFill>
              </a:rPr>
              <a:t>angle.</a:t>
            </a:r>
            <a:endParaRPr lang="en-US" sz="2400" dirty="0" smtClean="0"/>
          </a:p>
          <a:p>
            <a:r>
              <a:rPr lang="en-US" sz="2400" dirty="0" smtClean="0">
                <a:solidFill>
                  <a:srgbClr val="000000"/>
                </a:solidFill>
              </a:rPr>
              <a:t>The </a:t>
            </a:r>
            <a:r>
              <a:rPr lang="en-US" sz="2400" dirty="0">
                <a:solidFill>
                  <a:srgbClr val="000000"/>
                </a:solidFill>
              </a:rPr>
              <a:t>following example skews the &lt;div&gt; element 20 degrees along the X-axis</a:t>
            </a:r>
            <a:r>
              <a:rPr lang="en-US" sz="2400" dirty="0" smtClean="0">
                <a:solidFill>
                  <a:srgbClr val="000000"/>
                </a:solidFill>
              </a:rPr>
              <a:t>:</a:t>
            </a:r>
          </a:p>
          <a:p>
            <a:r>
              <a:rPr lang="en-US" sz="2400" dirty="0"/>
              <a:t>div </a:t>
            </a:r>
            <a:r>
              <a:rPr lang="en-US" sz="2400" dirty="0" smtClean="0"/>
              <a:t>{  transform</a:t>
            </a:r>
            <a:r>
              <a:rPr lang="en-US" sz="2400" dirty="0"/>
              <a:t>: </a:t>
            </a:r>
            <a:r>
              <a:rPr lang="en-US" sz="2400" dirty="0" err="1"/>
              <a:t>skewX</a:t>
            </a:r>
            <a:r>
              <a:rPr lang="en-US" sz="2400" dirty="0"/>
              <a:t>(20deg);</a:t>
            </a:r>
            <a:br>
              <a:rPr lang="en-US" sz="2400" dirty="0"/>
            </a:br>
            <a:r>
              <a:rPr lang="en-US" sz="2400" dirty="0" smtClean="0"/>
              <a:t>      }</a:t>
            </a:r>
          </a:p>
          <a:p>
            <a:endParaRPr lang="en-US" sz="2400" dirty="0"/>
          </a:p>
          <a:p>
            <a:pPr marL="0" indent="0">
              <a:buNone/>
            </a:pPr>
            <a:r>
              <a:rPr lang="en-US" sz="2400" b="1" u="sng" dirty="0" err="1" smtClean="0"/>
              <a:t>skewY</a:t>
            </a:r>
            <a:r>
              <a:rPr lang="en-US" sz="2400" b="1" u="sng" dirty="0" smtClean="0"/>
              <a:t>()</a:t>
            </a:r>
          </a:p>
          <a:p>
            <a:r>
              <a:rPr lang="en-US" sz="2400" dirty="0">
                <a:solidFill>
                  <a:srgbClr val="000000"/>
                </a:solidFill>
              </a:rPr>
              <a:t>The </a:t>
            </a:r>
            <a:r>
              <a:rPr lang="en-US" sz="2400" dirty="0" err="1" smtClean="0">
                <a:solidFill>
                  <a:srgbClr val="DC143C"/>
                </a:solidFill>
              </a:rPr>
              <a:t>skewY</a:t>
            </a:r>
            <a:r>
              <a:rPr lang="en-US" sz="2400" dirty="0" smtClean="0">
                <a:solidFill>
                  <a:srgbClr val="DC143C"/>
                </a:solidFill>
              </a:rPr>
              <a:t>()</a:t>
            </a:r>
            <a:r>
              <a:rPr lang="en-US" sz="2400" dirty="0">
                <a:solidFill>
                  <a:srgbClr val="000000"/>
                </a:solidFill>
              </a:rPr>
              <a:t> method skews an element along the </a:t>
            </a:r>
            <a:r>
              <a:rPr lang="en-US" sz="2400" dirty="0" smtClean="0">
                <a:solidFill>
                  <a:srgbClr val="000000"/>
                </a:solidFill>
              </a:rPr>
              <a:t>Y-axis </a:t>
            </a:r>
            <a:r>
              <a:rPr lang="en-US" sz="2400" dirty="0">
                <a:solidFill>
                  <a:srgbClr val="000000"/>
                </a:solidFill>
              </a:rPr>
              <a:t>by the given angle.</a:t>
            </a:r>
            <a:endParaRPr lang="en-US" sz="2400" dirty="0"/>
          </a:p>
          <a:p>
            <a:r>
              <a:rPr lang="en-US" sz="2400" dirty="0">
                <a:solidFill>
                  <a:srgbClr val="000000"/>
                </a:solidFill>
              </a:rPr>
              <a:t>The following example skews the &lt;div&gt; element 20 degrees along the </a:t>
            </a:r>
            <a:r>
              <a:rPr lang="en-US" sz="2400" dirty="0" smtClean="0">
                <a:solidFill>
                  <a:srgbClr val="000000"/>
                </a:solidFill>
              </a:rPr>
              <a:t>Y-axis</a:t>
            </a:r>
            <a:r>
              <a:rPr lang="en-US" sz="2400" dirty="0">
                <a:solidFill>
                  <a:srgbClr val="000000"/>
                </a:solidFill>
              </a:rPr>
              <a:t>:</a:t>
            </a:r>
          </a:p>
          <a:p>
            <a:r>
              <a:rPr lang="en-US" sz="2400" dirty="0"/>
              <a:t>div </a:t>
            </a:r>
            <a:r>
              <a:rPr lang="en-US" sz="2400" dirty="0" smtClean="0"/>
              <a:t>{    transform</a:t>
            </a:r>
            <a:r>
              <a:rPr lang="en-US" sz="2400" dirty="0"/>
              <a:t>: </a:t>
            </a:r>
            <a:r>
              <a:rPr lang="en-US" sz="2400" dirty="0" err="1" smtClean="0"/>
              <a:t>skewY</a:t>
            </a:r>
            <a:r>
              <a:rPr lang="en-US" sz="2400" dirty="0" smtClean="0"/>
              <a:t>(20deg</a:t>
            </a:r>
            <a:r>
              <a:rPr lang="en-US" sz="2400" dirty="0"/>
              <a:t>);</a:t>
            </a:r>
            <a:br>
              <a:rPr lang="en-US" sz="2400" dirty="0"/>
            </a:br>
            <a:r>
              <a:rPr lang="en-US" sz="2400" dirty="0"/>
              <a:t>      }</a:t>
            </a:r>
          </a:p>
          <a:p>
            <a:endParaRPr lang="en-US" sz="2400" dirty="0" smtClean="0"/>
          </a:p>
          <a:p>
            <a:endParaRPr lang="en-US" sz="2400" dirty="0"/>
          </a:p>
          <a:p>
            <a:endParaRPr lang="en-US" sz="2400" dirty="0"/>
          </a:p>
        </p:txBody>
      </p:sp>
      <p:pic>
        <p:nvPicPr>
          <p:cNvPr id="2" name="Picture 1"/>
          <p:cNvPicPr>
            <a:picLocks noChangeAspect="1"/>
          </p:cNvPicPr>
          <p:nvPr/>
        </p:nvPicPr>
        <p:blipFill>
          <a:blip r:embed="rId2"/>
          <a:stretch>
            <a:fillRect/>
          </a:stretch>
        </p:blipFill>
        <p:spPr>
          <a:xfrm>
            <a:off x="2240924" y="4572000"/>
            <a:ext cx="3889554" cy="2286000"/>
          </a:xfrm>
          <a:prstGeom prst="rect">
            <a:avLst/>
          </a:prstGeom>
        </p:spPr>
      </p:pic>
      <p:pic>
        <p:nvPicPr>
          <p:cNvPr id="7" name="Picture 6"/>
          <p:cNvPicPr>
            <a:picLocks noChangeAspect="1"/>
          </p:cNvPicPr>
          <p:nvPr/>
        </p:nvPicPr>
        <p:blipFill>
          <a:blip r:embed="rId3"/>
          <a:stretch>
            <a:fillRect/>
          </a:stretch>
        </p:blipFill>
        <p:spPr>
          <a:xfrm>
            <a:off x="8216721" y="4185634"/>
            <a:ext cx="3679065" cy="2672366"/>
          </a:xfrm>
          <a:prstGeom prst="rect">
            <a:avLst/>
          </a:prstGeom>
        </p:spPr>
      </p:pic>
    </p:spTree>
    <p:extLst>
      <p:ext uri="{BB962C8B-B14F-4D97-AF65-F5344CB8AC3E}">
        <p14:creationId xmlns:p14="http://schemas.microsoft.com/office/powerpoint/2010/main" xmlns="" val="3034134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6019800" cy="6858000"/>
          </a:xfrm>
        </p:spPr>
        <p:txBody>
          <a:bodyPr>
            <a:normAutofit fontScale="92500" lnSpcReduction="10000"/>
          </a:bodyPr>
          <a:lstStyle/>
          <a:p>
            <a:pPr marL="0" indent="0">
              <a:buNone/>
            </a:pPr>
            <a:r>
              <a:rPr lang="en-US" dirty="0"/>
              <a:t>&lt;!DOCTYPE html&gt;</a:t>
            </a:r>
          </a:p>
          <a:p>
            <a:pPr marL="0" indent="0">
              <a:buNone/>
            </a:pPr>
            <a:r>
              <a:rPr lang="en-US" dirty="0"/>
              <a:t>&lt;html</a:t>
            </a:r>
            <a:r>
              <a:rPr lang="en-US" dirty="0" smtClean="0"/>
              <a:t>&gt;       &lt;</a:t>
            </a:r>
            <a:r>
              <a:rPr lang="en-US" dirty="0"/>
              <a:t>head</a:t>
            </a:r>
            <a:r>
              <a:rPr lang="en-US" dirty="0" smtClean="0"/>
              <a:t>&gt;        &lt;</a:t>
            </a:r>
            <a:r>
              <a:rPr lang="en-US" dirty="0"/>
              <a:t>style&gt;</a:t>
            </a:r>
          </a:p>
          <a:p>
            <a:pPr marL="0" indent="0">
              <a:buNone/>
            </a:pPr>
            <a:r>
              <a:rPr lang="en-US" dirty="0"/>
              <a:t>div </a:t>
            </a:r>
            <a:r>
              <a:rPr lang="en-US" dirty="0" smtClean="0"/>
              <a:t>{  </a:t>
            </a:r>
            <a:r>
              <a:rPr lang="en-US" dirty="0"/>
              <a:t>width: 300px;</a:t>
            </a:r>
          </a:p>
          <a:p>
            <a:pPr marL="0" indent="0">
              <a:buNone/>
            </a:pPr>
            <a:r>
              <a:rPr lang="en-US" dirty="0" smtClean="0"/>
              <a:t>          </a:t>
            </a:r>
            <a:r>
              <a:rPr lang="en-US" dirty="0"/>
              <a:t>height: 100px;</a:t>
            </a:r>
          </a:p>
          <a:p>
            <a:pPr marL="0" indent="0">
              <a:buNone/>
            </a:pPr>
            <a:r>
              <a:rPr lang="en-US" dirty="0" smtClean="0"/>
              <a:t>          </a:t>
            </a:r>
            <a:r>
              <a:rPr lang="en-US" dirty="0"/>
              <a:t>background-color: </a:t>
            </a:r>
            <a:r>
              <a:rPr lang="en-US" dirty="0" smtClean="0"/>
              <a:t>green;</a:t>
            </a:r>
            <a:endParaRPr lang="en-US" dirty="0"/>
          </a:p>
          <a:p>
            <a:pPr marL="0" indent="0">
              <a:buNone/>
            </a:pPr>
            <a:r>
              <a:rPr lang="en-US" dirty="0" smtClean="0"/>
              <a:t>          </a:t>
            </a:r>
            <a:r>
              <a:rPr lang="en-US" dirty="0"/>
              <a:t>border: 1px solid black;</a:t>
            </a:r>
          </a:p>
          <a:p>
            <a:pPr marL="0" indent="0">
              <a:buNone/>
            </a:pPr>
            <a:r>
              <a:rPr lang="en-US" dirty="0"/>
              <a:t>}</a:t>
            </a:r>
          </a:p>
          <a:p>
            <a:pPr marL="0" indent="0">
              <a:buNone/>
            </a:pPr>
            <a:endParaRPr lang="en-US" dirty="0"/>
          </a:p>
          <a:p>
            <a:pPr marL="0" indent="0">
              <a:buNone/>
            </a:pPr>
            <a:r>
              <a:rPr lang="en-US" dirty="0" err="1"/>
              <a:t>div#myDiv</a:t>
            </a:r>
            <a:r>
              <a:rPr lang="en-US" dirty="0"/>
              <a:t> {</a:t>
            </a:r>
          </a:p>
          <a:p>
            <a:pPr marL="0" indent="0">
              <a:buNone/>
            </a:pPr>
            <a:r>
              <a:rPr lang="en-US" dirty="0"/>
              <a:t>    -</a:t>
            </a:r>
            <a:r>
              <a:rPr lang="en-US" dirty="0" err="1"/>
              <a:t>ms</a:t>
            </a:r>
            <a:r>
              <a:rPr lang="en-US" dirty="0"/>
              <a:t>-transform: </a:t>
            </a:r>
            <a:r>
              <a:rPr lang="en-US" dirty="0" err="1"/>
              <a:t>skewX</a:t>
            </a:r>
            <a:r>
              <a:rPr lang="en-US" dirty="0"/>
              <a:t>(20deg); /* IE 9 */</a:t>
            </a:r>
          </a:p>
          <a:p>
            <a:pPr marL="0" indent="0">
              <a:buNone/>
            </a:pPr>
            <a:r>
              <a:rPr lang="en-US" dirty="0"/>
              <a:t>    -</a:t>
            </a:r>
            <a:r>
              <a:rPr lang="en-US" dirty="0" err="1"/>
              <a:t>webkit</a:t>
            </a:r>
            <a:r>
              <a:rPr lang="en-US" dirty="0"/>
              <a:t>-transform: </a:t>
            </a:r>
            <a:r>
              <a:rPr lang="en-US" dirty="0" err="1"/>
              <a:t>skewX</a:t>
            </a:r>
            <a:r>
              <a:rPr lang="en-US" dirty="0"/>
              <a:t>(20deg); /* Safari */</a:t>
            </a:r>
          </a:p>
          <a:p>
            <a:pPr marL="0" indent="0">
              <a:buNone/>
            </a:pPr>
            <a:r>
              <a:rPr lang="en-US" dirty="0"/>
              <a:t>    </a:t>
            </a:r>
            <a:r>
              <a:rPr lang="en-US" b="1" dirty="0">
                <a:solidFill>
                  <a:srgbClr val="0070C0"/>
                </a:solidFill>
              </a:rPr>
              <a:t>transform: </a:t>
            </a:r>
            <a:r>
              <a:rPr lang="en-US" b="1" dirty="0" err="1">
                <a:solidFill>
                  <a:srgbClr val="0070C0"/>
                </a:solidFill>
              </a:rPr>
              <a:t>skewX</a:t>
            </a:r>
            <a:r>
              <a:rPr lang="en-US" b="1" dirty="0">
                <a:solidFill>
                  <a:srgbClr val="0070C0"/>
                </a:solidFill>
              </a:rPr>
              <a:t>(20deg); /* Standard syntax */</a:t>
            </a:r>
          </a:p>
          <a:p>
            <a:pPr marL="0" indent="0">
              <a:buNone/>
            </a:pPr>
            <a:r>
              <a:rPr lang="en-US" b="1" dirty="0">
                <a:solidFill>
                  <a:srgbClr val="0070C0"/>
                </a:solidFill>
              </a:rPr>
              <a:t>}</a:t>
            </a:r>
          </a:p>
          <a:p>
            <a:pPr marL="0" indent="0">
              <a:buNone/>
            </a:pPr>
            <a:r>
              <a:rPr lang="en-US" dirty="0"/>
              <a:t>&lt;/style</a:t>
            </a:r>
            <a:r>
              <a:rPr lang="en-US" dirty="0" smtClean="0"/>
              <a:t>&gt;              &lt;/</a:t>
            </a:r>
            <a:r>
              <a:rPr lang="en-US" dirty="0"/>
              <a:t>head&gt;</a:t>
            </a:r>
          </a:p>
          <a:p>
            <a:pPr marL="0" indent="0">
              <a:buNone/>
            </a:pPr>
            <a:endParaRPr lang="en-US" dirty="0"/>
          </a:p>
        </p:txBody>
      </p:sp>
      <p:sp>
        <p:nvSpPr>
          <p:cNvPr id="6" name="Content Placeholder 5"/>
          <p:cNvSpPr>
            <a:spLocks noGrp="1"/>
          </p:cNvSpPr>
          <p:nvPr>
            <p:ph sz="half" idx="2"/>
          </p:nvPr>
        </p:nvSpPr>
        <p:spPr>
          <a:xfrm>
            <a:off x="5666704" y="48340"/>
            <a:ext cx="6525296" cy="4351338"/>
          </a:xfrm>
        </p:spPr>
        <p:txBody>
          <a:bodyPr>
            <a:noAutofit/>
          </a:bodyPr>
          <a:lstStyle/>
          <a:p>
            <a:pPr marL="0" indent="0">
              <a:buNone/>
            </a:pPr>
            <a:r>
              <a:rPr lang="en-US" sz="1800" dirty="0"/>
              <a:t>&lt;body</a:t>
            </a:r>
            <a:r>
              <a:rPr lang="en-US" sz="1800" dirty="0" smtClean="0"/>
              <a:t>&gt;</a:t>
            </a:r>
            <a:endParaRPr lang="en-US" sz="1800" dirty="0"/>
          </a:p>
          <a:p>
            <a:pPr marL="0" indent="0">
              <a:buNone/>
            </a:pPr>
            <a:r>
              <a:rPr lang="en-US" sz="1800" dirty="0"/>
              <a:t>&lt;p&gt;The </a:t>
            </a:r>
            <a:r>
              <a:rPr lang="en-US" sz="1800" dirty="0" err="1"/>
              <a:t>skewX</a:t>
            </a:r>
            <a:r>
              <a:rPr lang="en-US" sz="1800" dirty="0"/>
              <a:t>() method skews an element along the X-axis </a:t>
            </a:r>
            <a:endParaRPr lang="en-US" sz="1800" dirty="0" smtClean="0"/>
          </a:p>
          <a:p>
            <a:pPr marL="0" indent="0">
              <a:buNone/>
            </a:pPr>
            <a:r>
              <a:rPr lang="en-US" sz="1800" dirty="0"/>
              <a:t> </a:t>
            </a:r>
            <a:r>
              <a:rPr lang="en-US" sz="1800" dirty="0" smtClean="0"/>
              <a:t>       by </a:t>
            </a:r>
            <a:r>
              <a:rPr lang="en-US" sz="1800" dirty="0"/>
              <a:t>the given angle.&lt;/p</a:t>
            </a:r>
            <a:r>
              <a:rPr lang="en-US" sz="1800" dirty="0" smtClean="0"/>
              <a:t>&gt;</a:t>
            </a:r>
            <a:endParaRPr lang="en-US" sz="1800" dirty="0"/>
          </a:p>
          <a:p>
            <a:pPr marL="0" indent="0">
              <a:buNone/>
            </a:pPr>
            <a:r>
              <a:rPr lang="en-US" sz="1800" dirty="0"/>
              <a:t>&lt;div&gt;</a:t>
            </a:r>
          </a:p>
          <a:p>
            <a:pPr marL="0" indent="0">
              <a:buNone/>
            </a:pPr>
            <a:r>
              <a:rPr lang="en-US" sz="1800" dirty="0"/>
              <a:t>T</a:t>
            </a:r>
            <a:r>
              <a:rPr lang="en-US" sz="1800" dirty="0" smtClean="0"/>
              <a:t>his </a:t>
            </a:r>
            <a:r>
              <a:rPr lang="en-US" sz="1800" dirty="0"/>
              <a:t>a normal div element.</a:t>
            </a:r>
          </a:p>
          <a:p>
            <a:pPr marL="0" indent="0">
              <a:buNone/>
            </a:pPr>
            <a:r>
              <a:rPr lang="en-US" sz="1800" dirty="0"/>
              <a:t>&lt;/div&gt;</a:t>
            </a:r>
          </a:p>
          <a:p>
            <a:pPr marL="0" indent="0">
              <a:buNone/>
            </a:pPr>
            <a:endParaRPr lang="en-US" sz="1800" dirty="0"/>
          </a:p>
          <a:p>
            <a:pPr marL="0" indent="0">
              <a:buNone/>
            </a:pPr>
            <a:r>
              <a:rPr lang="en-US" sz="1800" dirty="0"/>
              <a:t>&lt;div id="</a:t>
            </a:r>
            <a:r>
              <a:rPr lang="en-US" sz="1800" dirty="0" err="1"/>
              <a:t>myDiv</a:t>
            </a:r>
            <a:r>
              <a:rPr lang="en-US" sz="1800" dirty="0" smtClean="0"/>
              <a:t>"&gt; This </a:t>
            </a:r>
            <a:r>
              <a:rPr lang="en-US" sz="1800" dirty="0"/>
              <a:t>div element is skewed 20 degrees along the X-axis.</a:t>
            </a:r>
          </a:p>
          <a:p>
            <a:pPr marL="0" indent="0">
              <a:buNone/>
            </a:pPr>
            <a:r>
              <a:rPr lang="en-US" sz="1800" dirty="0"/>
              <a:t>&lt;/div</a:t>
            </a:r>
            <a:r>
              <a:rPr lang="en-US" sz="1800" dirty="0" smtClean="0"/>
              <a:t>&gt;</a:t>
            </a:r>
            <a:endParaRPr lang="en-US" sz="1800" dirty="0"/>
          </a:p>
          <a:p>
            <a:pPr marL="0" indent="0">
              <a:buNone/>
            </a:pPr>
            <a:r>
              <a:rPr lang="en-US" sz="1800" dirty="0"/>
              <a:t>&lt;/body</a:t>
            </a:r>
            <a:r>
              <a:rPr lang="en-US" sz="1800" dirty="0" smtClean="0"/>
              <a:t>&gt;      &lt;/</a:t>
            </a:r>
            <a:r>
              <a:rPr lang="en-US" sz="1800" dirty="0"/>
              <a:t>html&gt;</a:t>
            </a:r>
          </a:p>
        </p:txBody>
      </p:sp>
    </p:spTree>
    <p:extLst>
      <p:ext uri="{BB962C8B-B14F-4D97-AF65-F5344CB8AC3E}">
        <p14:creationId xmlns:p14="http://schemas.microsoft.com/office/powerpoint/2010/main" xmlns="" val="1508511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228600"/>
            <a:ext cx="12080383" cy="4631498"/>
          </a:xfrm>
        </p:spPr>
        <p:txBody>
          <a:bodyPr>
            <a:normAutofit/>
          </a:bodyPr>
          <a:lstStyle/>
          <a:p>
            <a:pPr marL="0" indent="0">
              <a:buNone/>
            </a:pPr>
            <a:r>
              <a:rPr lang="en-US" sz="2400" b="1" u="sng" dirty="0" smtClean="0"/>
              <a:t>Skew()</a:t>
            </a:r>
          </a:p>
          <a:p>
            <a:r>
              <a:rPr lang="en-US" sz="2400" dirty="0" smtClean="0">
                <a:solidFill>
                  <a:srgbClr val="000000"/>
                </a:solidFill>
              </a:rPr>
              <a:t>The</a:t>
            </a:r>
            <a:r>
              <a:rPr lang="en-US" sz="2400" dirty="0">
                <a:solidFill>
                  <a:srgbClr val="000000"/>
                </a:solidFill>
              </a:rPr>
              <a:t> </a:t>
            </a:r>
            <a:r>
              <a:rPr lang="en-US" sz="2400" dirty="0">
                <a:solidFill>
                  <a:srgbClr val="DC143C"/>
                </a:solidFill>
              </a:rPr>
              <a:t>skew()</a:t>
            </a:r>
            <a:r>
              <a:rPr lang="en-US" sz="2400" dirty="0">
                <a:solidFill>
                  <a:srgbClr val="000000"/>
                </a:solidFill>
              </a:rPr>
              <a:t> method skews an element along the X and Y-axis by the given </a:t>
            </a:r>
            <a:r>
              <a:rPr lang="en-US" sz="2400" dirty="0" smtClean="0">
                <a:solidFill>
                  <a:srgbClr val="000000"/>
                </a:solidFill>
              </a:rPr>
              <a:t>angles.</a:t>
            </a:r>
            <a:endParaRPr lang="en-US" sz="2400" dirty="0" smtClean="0"/>
          </a:p>
          <a:p>
            <a:r>
              <a:rPr lang="en-US" sz="2400" dirty="0" smtClean="0">
                <a:solidFill>
                  <a:srgbClr val="000000"/>
                </a:solidFill>
              </a:rPr>
              <a:t>The </a:t>
            </a:r>
            <a:r>
              <a:rPr lang="en-US" sz="2400" dirty="0">
                <a:solidFill>
                  <a:srgbClr val="000000"/>
                </a:solidFill>
              </a:rPr>
              <a:t>following example skews the &lt;div&gt; element 20 degrees along the X-axis, and 10 degrees along the Y-axis</a:t>
            </a:r>
            <a:r>
              <a:rPr lang="en-US" sz="2400" dirty="0" smtClean="0">
                <a:solidFill>
                  <a:srgbClr val="000000"/>
                </a:solidFill>
              </a:rPr>
              <a:t>:</a:t>
            </a:r>
          </a:p>
          <a:p>
            <a:r>
              <a:rPr lang="en-US" sz="2400" dirty="0"/>
              <a:t>div {</a:t>
            </a:r>
            <a:br>
              <a:rPr lang="en-US" sz="2400" dirty="0"/>
            </a:br>
            <a:r>
              <a:rPr lang="en-US" sz="2400" dirty="0"/>
              <a:t>    </a:t>
            </a:r>
            <a:r>
              <a:rPr lang="en-US" sz="2400" dirty="0" smtClean="0"/>
              <a:t>  transform</a:t>
            </a:r>
            <a:r>
              <a:rPr lang="en-US" sz="2400" dirty="0"/>
              <a:t>: skew(20deg, 10deg);</a:t>
            </a:r>
            <a:br>
              <a:rPr lang="en-US" sz="2400" dirty="0"/>
            </a:br>
            <a:r>
              <a:rPr lang="en-US" sz="2400" dirty="0" smtClean="0"/>
              <a:t>      }</a:t>
            </a:r>
            <a:endParaRPr lang="en-US" sz="2400" dirty="0"/>
          </a:p>
          <a:p>
            <a:pPr marL="0" indent="0">
              <a:buNone/>
            </a:pPr>
            <a:endParaRPr lang="en-US" sz="2400" dirty="0"/>
          </a:p>
          <a:p>
            <a:endParaRPr lang="en-US" sz="24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737616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11908531" cy="4351338"/>
          </a:xfrm>
        </p:spPr>
        <p:txBody>
          <a:bodyPr>
            <a:normAutofit/>
          </a:bodyPr>
          <a:lstStyle/>
          <a:p>
            <a:pPr marL="0" indent="0">
              <a:buNone/>
            </a:pPr>
            <a:r>
              <a:rPr lang="en-US" sz="2400" b="1" u="sng" dirty="0" smtClean="0"/>
              <a:t>Matrix()</a:t>
            </a:r>
          </a:p>
          <a:p>
            <a:r>
              <a:rPr lang="en-US" sz="2400" dirty="0" smtClean="0">
                <a:solidFill>
                  <a:srgbClr val="000000"/>
                </a:solidFill>
              </a:rPr>
              <a:t>The</a:t>
            </a:r>
            <a:r>
              <a:rPr lang="en-US" sz="2400" dirty="0">
                <a:solidFill>
                  <a:srgbClr val="000000"/>
                </a:solidFill>
              </a:rPr>
              <a:t> </a:t>
            </a:r>
            <a:r>
              <a:rPr lang="en-US" sz="2400" dirty="0">
                <a:solidFill>
                  <a:srgbClr val="DC143C"/>
                </a:solidFill>
              </a:rPr>
              <a:t>matrix()</a:t>
            </a:r>
            <a:r>
              <a:rPr lang="en-US" sz="2400" dirty="0">
                <a:solidFill>
                  <a:srgbClr val="000000"/>
                </a:solidFill>
              </a:rPr>
              <a:t> method combines all the 2D transform methods into </a:t>
            </a:r>
            <a:r>
              <a:rPr lang="en-US" sz="2400" dirty="0" smtClean="0">
                <a:solidFill>
                  <a:srgbClr val="000000"/>
                </a:solidFill>
              </a:rPr>
              <a:t>one.</a:t>
            </a:r>
            <a:endParaRPr lang="en-US" sz="2400" dirty="0" smtClean="0"/>
          </a:p>
          <a:p>
            <a:r>
              <a:rPr lang="en-US" sz="2400" dirty="0" smtClean="0">
                <a:solidFill>
                  <a:srgbClr val="000000"/>
                </a:solidFill>
              </a:rPr>
              <a:t>The </a:t>
            </a:r>
            <a:r>
              <a:rPr lang="en-US" sz="2400" dirty="0">
                <a:solidFill>
                  <a:srgbClr val="000000"/>
                </a:solidFill>
              </a:rPr>
              <a:t>matrix() method take six parameters, containing mathematic functions, which allows you to rotate, scale, move (translate), and skew </a:t>
            </a:r>
            <a:r>
              <a:rPr lang="en-US" sz="2400" dirty="0" smtClean="0">
                <a:solidFill>
                  <a:srgbClr val="000000"/>
                </a:solidFill>
              </a:rPr>
              <a:t>elements.</a:t>
            </a:r>
            <a:endParaRPr lang="en-US" sz="2400" dirty="0" smtClean="0"/>
          </a:p>
          <a:p>
            <a:r>
              <a:rPr lang="en-US" sz="2400" dirty="0" smtClean="0">
                <a:solidFill>
                  <a:srgbClr val="000000"/>
                </a:solidFill>
              </a:rPr>
              <a:t>The </a:t>
            </a:r>
            <a:r>
              <a:rPr lang="en-US" sz="2400" dirty="0">
                <a:solidFill>
                  <a:srgbClr val="000000"/>
                </a:solidFill>
              </a:rPr>
              <a:t>parameters are as follow: </a:t>
            </a:r>
            <a:endParaRPr lang="en-US" sz="2400" dirty="0" smtClean="0">
              <a:solidFill>
                <a:srgbClr val="000000"/>
              </a:solidFill>
            </a:endParaRPr>
          </a:p>
          <a:p>
            <a:pPr marL="0" indent="0">
              <a:buNone/>
            </a:pPr>
            <a:r>
              <a:rPr lang="en-US" sz="2400" b="1" dirty="0">
                <a:solidFill>
                  <a:srgbClr val="0070C0"/>
                </a:solidFill>
              </a:rPr>
              <a:t> </a:t>
            </a:r>
            <a:r>
              <a:rPr lang="en-US" sz="2400" b="1" dirty="0" smtClean="0">
                <a:solidFill>
                  <a:srgbClr val="0070C0"/>
                </a:solidFill>
              </a:rPr>
              <a:t>        matrix(</a:t>
            </a:r>
            <a:r>
              <a:rPr lang="en-US" sz="2400" b="1" dirty="0" err="1" smtClean="0">
                <a:solidFill>
                  <a:srgbClr val="0070C0"/>
                </a:solidFill>
              </a:rPr>
              <a:t>scaleX</a:t>
            </a:r>
            <a:r>
              <a:rPr lang="en-US" sz="2400" b="1" dirty="0">
                <a:solidFill>
                  <a:srgbClr val="0070C0"/>
                </a:solidFill>
              </a:rPr>
              <a:t>(),</a:t>
            </a:r>
            <a:r>
              <a:rPr lang="en-US" sz="2400" b="1" dirty="0" err="1">
                <a:solidFill>
                  <a:srgbClr val="0070C0"/>
                </a:solidFill>
              </a:rPr>
              <a:t>skewY</a:t>
            </a:r>
            <a:r>
              <a:rPr lang="en-US" sz="2400" b="1" dirty="0">
                <a:solidFill>
                  <a:srgbClr val="0070C0"/>
                </a:solidFill>
              </a:rPr>
              <a:t>(),</a:t>
            </a:r>
            <a:r>
              <a:rPr lang="en-US" sz="2400" b="1" dirty="0" err="1">
                <a:solidFill>
                  <a:srgbClr val="0070C0"/>
                </a:solidFill>
              </a:rPr>
              <a:t>skewX</a:t>
            </a:r>
            <a:r>
              <a:rPr lang="en-US" sz="2400" b="1" dirty="0">
                <a:solidFill>
                  <a:srgbClr val="0070C0"/>
                </a:solidFill>
              </a:rPr>
              <a:t>(),</a:t>
            </a:r>
            <a:r>
              <a:rPr lang="en-US" sz="2400" b="1" dirty="0" err="1">
                <a:solidFill>
                  <a:srgbClr val="0070C0"/>
                </a:solidFill>
              </a:rPr>
              <a:t>scaleY</a:t>
            </a:r>
            <a:r>
              <a:rPr lang="en-US" sz="2400" b="1" dirty="0">
                <a:solidFill>
                  <a:srgbClr val="0070C0"/>
                </a:solidFill>
              </a:rPr>
              <a:t>(),</a:t>
            </a:r>
            <a:r>
              <a:rPr lang="en-US" sz="2400" b="1" dirty="0" err="1">
                <a:solidFill>
                  <a:srgbClr val="0070C0"/>
                </a:solidFill>
              </a:rPr>
              <a:t>translateX</a:t>
            </a:r>
            <a:r>
              <a:rPr lang="en-US" sz="2400" b="1" dirty="0">
                <a:solidFill>
                  <a:srgbClr val="0070C0"/>
                </a:solidFill>
              </a:rPr>
              <a:t>(),</a:t>
            </a:r>
            <a:r>
              <a:rPr lang="en-US" sz="2400" b="1" dirty="0" err="1">
                <a:solidFill>
                  <a:srgbClr val="0070C0"/>
                </a:solidFill>
              </a:rPr>
              <a:t>translateY</a:t>
            </a:r>
            <a:r>
              <a:rPr lang="en-US" sz="2400" b="1" dirty="0" smtClean="0">
                <a:solidFill>
                  <a:srgbClr val="0070C0"/>
                </a:solidFill>
              </a:rPr>
              <a:t>()):</a:t>
            </a:r>
          </a:p>
          <a:p>
            <a:endParaRPr lang="en-US" sz="2400" dirty="0">
              <a:solidFill>
                <a:srgbClr val="000000"/>
              </a:solidFill>
            </a:endParaRPr>
          </a:p>
          <a:p>
            <a:r>
              <a:rPr lang="en-US" sz="2400" dirty="0"/>
              <a:t>div {</a:t>
            </a:r>
            <a:br>
              <a:rPr lang="en-US" sz="2400" dirty="0"/>
            </a:br>
            <a:r>
              <a:rPr lang="en-US" sz="2400" dirty="0"/>
              <a:t>        transform: matrix(1, -0.3, 0, 1, 0, 0);</a:t>
            </a:r>
            <a:br>
              <a:rPr lang="en-US" sz="2400" dirty="0"/>
            </a:br>
            <a:r>
              <a:rPr lang="en-US" sz="2400" dirty="0" smtClean="0"/>
              <a:t>      }</a:t>
            </a:r>
            <a:endParaRPr lang="en-US" sz="2400" dirty="0"/>
          </a:p>
          <a:p>
            <a:endParaRPr lang="en-US" sz="2400" dirty="0" smtClean="0"/>
          </a:p>
          <a:p>
            <a:endParaRPr lang="en-US" sz="2400" dirty="0"/>
          </a:p>
        </p:txBody>
      </p:sp>
      <p:pic>
        <p:nvPicPr>
          <p:cNvPr id="2" name="Picture 1"/>
          <p:cNvPicPr>
            <a:picLocks noChangeAspect="1"/>
          </p:cNvPicPr>
          <p:nvPr/>
        </p:nvPicPr>
        <p:blipFill>
          <a:blip r:embed="rId2"/>
          <a:stretch>
            <a:fillRect/>
          </a:stretch>
        </p:blipFill>
        <p:spPr>
          <a:xfrm>
            <a:off x="7082642" y="3851923"/>
            <a:ext cx="4302282" cy="2793576"/>
          </a:xfrm>
          <a:prstGeom prst="rect">
            <a:avLst/>
          </a:prstGeom>
        </p:spPr>
      </p:pic>
    </p:spTree>
    <p:extLst>
      <p:ext uri="{BB962C8B-B14F-4D97-AF65-F5344CB8AC3E}">
        <p14:creationId xmlns:p14="http://schemas.microsoft.com/office/powerpoint/2010/main" xmlns="" val="3286934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9799749" cy="6100069"/>
          </a:xfrm>
          <a:prstGeom prst="rect">
            <a:avLst/>
          </a:prstGeom>
        </p:spPr>
      </p:pic>
    </p:spTree>
    <p:extLst>
      <p:ext uri="{BB962C8B-B14F-4D97-AF65-F5344CB8AC3E}">
        <p14:creationId xmlns:p14="http://schemas.microsoft.com/office/powerpoint/2010/main" xmlns="" val="25992971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u="sng" dirty="0" smtClean="0">
                <a:solidFill>
                  <a:srgbClr val="00B050"/>
                </a:solidFill>
              </a:rPr>
              <a:t>CSS3 Animation</a:t>
            </a:r>
            <a:endParaRPr lang="en-US" b="1" u="sng" dirty="0">
              <a:solidFill>
                <a:srgbClr val="00B050"/>
              </a:solidFill>
            </a:endParaRP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525257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193183"/>
            <a:ext cx="12050332" cy="5983780"/>
          </a:xfrm>
        </p:spPr>
        <p:txBody>
          <a:bodyPr>
            <a:normAutofit/>
          </a:bodyPr>
          <a:lstStyle/>
          <a:p>
            <a:r>
              <a:rPr lang="en-US" dirty="0"/>
              <a:t>CSS3 animations allows animation of most HTML elements without using JavaScript or Flash</a:t>
            </a:r>
            <a:r>
              <a:rPr lang="en-US" dirty="0" smtClean="0"/>
              <a:t>!</a:t>
            </a:r>
          </a:p>
          <a:p>
            <a:endParaRPr lang="en-US" dirty="0"/>
          </a:p>
          <a:p>
            <a:pPr marL="0" indent="0">
              <a:buNone/>
            </a:pPr>
            <a:r>
              <a:rPr lang="en-US" dirty="0"/>
              <a:t>What are CSS3 Animations?</a:t>
            </a:r>
          </a:p>
          <a:p>
            <a:r>
              <a:rPr lang="en-US" dirty="0"/>
              <a:t>An animation lets an element </a:t>
            </a:r>
            <a:r>
              <a:rPr lang="en-US" b="1" dirty="0">
                <a:solidFill>
                  <a:srgbClr val="FF0000"/>
                </a:solidFill>
              </a:rPr>
              <a:t>gradually change from one style to another.</a:t>
            </a:r>
          </a:p>
          <a:p>
            <a:r>
              <a:rPr lang="en-US" dirty="0"/>
              <a:t>You can change </a:t>
            </a:r>
            <a:r>
              <a:rPr lang="en-US" b="1" dirty="0">
                <a:solidFill>
                  <a:srgbClr val="FF0000"/>
                </a:solidFill>
              </a:rPr>
              <a:t>as many CSS properties </a:t>
            </a:r>
            <a:r>
              <a:rPr lang="en-US" dirty="0"/>
              <a:t>you want, </a:t>
            </a:r>
            <a:r>
              <a:rPr lang="en-US" b="1" dirty="0">
                <a:solidFill>
                  <a:srgbClr val="FF0000"/>
                </a:solidFill>
              </a:rPr>
              <a:t>as many times </a:t>
            </a:r>
            <a:r>
              <a:rPr lang="en-US" dirty="0"/>
              <a:t>you want.</a:t>
            </a:r>
          </a:p>
          <a:p>
            <a:r>
              <a:rPr lang="en-US" dirty="0"/>
              <a:t>To use CSS3 animation, you must first specify some </a:t>
            </a:r>
            <a:r>
              <a:rPr lang="en-US" b="1" dirty="0" err="1">
                <a:solidFill>
                  <a:srgbClr val="FF0000"/>
                </a:solidFill>
              </a:rPr>
              <a:t>keyframes</a:t>
            </a:r>
            <a:r>
              <a:rPr lang="en-US" dirty="0"/>
              <a:t> for the animation.</a:t>
            </a:r>
          </a:p>
          <a:p>
            <a:r>
              <a:rPr lang="en-US" dirty="0" err="1"/>
              <a:t>Keyframes</a:t>
            </a:r>
            <a:r>
              <a:rPr lang="en-US" dirty="0"/>
              <a:t> hold what styles the element will have at certain times.</a:t>
            </a:r>
          </a:p>
          <a:p>
            <a:pPr marL="0" indent="0">
              <a:buNone/>
            </a:pPr>
            <a:r>
              <a:rPr lang="en-US" dirty="0"/>
              <a:t/>
            </a:r>
            <a:br>
              <a:rPr lang="en-US" dirty="0"/>
            </a:br>
            <a:endParaRPr lang="en-US" dirty="0"/>
          </a:p>
        </p:txBody>
      </p:sp>
    </p:spTree>
    <p:extLst>
      <p:ext uri="{BB962C8B-B14F-4D97-AF65-F5344CB8AC3E}">
        <p14:creationId xmlns:p14="http://schemas.microsoft.com/office/powerpoint/2010/main" xmlns="" val="115564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 y="0"/>
            <a:ext cx="12101848" cy="6176963"/>
          </a:xfrm>
        </p:spPr>
        <p:txBody>
          <a:bodyPr>
            <a:normAutofit/>
          </a:bodyPr>
          <a:lstStyle/>
          <a:p>
            <a:pPr marL="0" lvl="0" indent="0" eaLnBrk="0" fontAlgn="base" hangingPunct="0">
              <a:lnSpc>
                <a:spcPct val="100000"/>
              </a:lnSpc>
              <a:spcBef>
                <a:spcPct val="0"/>
              </a:spcBef>
              <a:spcAft>
                <a:spcPct val="0"/>
              </a:spcAft>
              <a:buNone/>
            </a:pPr>
            <a:r>
              <a:rPr lang="en-US" b="1" u="sng" dirty="0">
                <a:solidFill>
                  <a:srgbClr val="0070C0"/>
                </a:solidFill>
                <a:cs typeface="Segoe UI" panose="020B0502040204020203" pitchFamily="34" charset="0"/>
              </a:rPr>
              <a:t>The @</a:t>
            </a:r>
            <a:r>
              <a:rPr lang="en-US" b="1" u="sng" dirty="0" err="1">
                <a:solidFill>
                  <a:srgbClr val="0070C0"/>
                </a:solidFill>
                <a:cs typeface="Segoe UI" panose="020B0502040204020203" pitchFamily="34" charset="0"/>
              </a:rPr>
              <a:t>keyframes</a:t>
            </a:r>
            <a:r>
              <a:rPr lang="en-US" b="1" u="sng" dirty="0">
                <a:solidFill>
                  <a:srgbClr val="0070C0"/>
                </a:solidFill>
                <a:cs typeface="Segoe UI" panose="020B0502040204020203" pitchFamily="34" charset="0"/>
              </a:rPr>
              <a:t> Rule</a:t>
            </a:r>
          </a:p>
          <a:p>
            <a:pPr marL="0" lvl="0" indent="0" eaLnBrk="0" fontAlgn="base" hangingPunct="0">
              <a:lnSpc>
                <a:spcPct val="100000"/>
              </a:lnSpc>
              <a:spcBef>
                <a:spcPct val="0"/>
              </a:spcBef>
              <a:spcAft>
                <a:spcPct val="0"/>
              </a:spcAft>
              <a:buNone/>
            </a:pPr>
            <a:r>
              <a:rPr lang="en-US" dirty="0">
                <a:solidFill>
                  <a:srgbClr val="000000"/>
                </a:solidFill>
              </a:rPr>
              <a:t>When you specify CSS styles inside the </a:t>
            </a:r>
            <a:r>
              <a:rPr lang="en-US" dirty="0">
                <a:solidFill>
                  <a:srgbClr val="DC143C"/>
                </a:solidFill>
              </a:rPr>
              <a:t>@</a:t>
            </a:r>
            <a:r>
              <a:rPr lang="en-US" dirty="0" err="1">
                <a:solidFill>
                  <a:srgbClr val="DC143C"/>
                </a:solidFill>
              </a:rPr>
              <a:t>keyframes</a:t>
            </a:r>
            <a:r>
              <a:rPr lang="en-US" dirty="0">
                <a:solidFill>
                  <a:srgbClr val="000000"/>
                </a:solidFill>
              </a:rPr>
              <a:t> rule, the animation will gradually change from the current style to the new style at certain times</a:t>
            </a:r>
            <a:r>
              <a:rPr lang="en-US" dirty="0" smtClean="0">
                <a:solidFill>
                  <a:srgbClr val="000000"/>
                </a:solidFill>
              </a:rPr>
              <a:t>.</a:t>
            </a:r>
          </a:p>
          <a:p>
            <a:pPr marL="0" lvl="0" indent="0" eaLnBrk="0" fontAlgn="base" hangingPunct="0">
              <a:lnSpc>
                <a:spcPct val="100000"/>
              </a:lnSpc>
              <a:spcBef>
                <a:spcPct val="0"/>
              </a:spcBef>
              <a:spcAft>
                <a:spcPct val="0"/>
              </a:spcAft>
              <a:buNone/>
            </a:pPr>
            <a:endParaRPr lang="en-US" dirty="0"/>
          </a:p>
          <a:p>
            <a:pPr marL="0" lvl="0" indent="0" eaLnBrk="0" fontAlgn="base" hangingPunct="0">
              <a:lnSpc>
                <a:spcPct val="100000"/>
              </a:lnSpc>
              <a:spcBef>
                <a:spcPct val="0"/>
              </a:spcBef>
              <a:spcAft>
                <a:spcPct val="0"/>
              </a:spcAft>
              <a:buNone/>
            </a:pPr>
            <a:r>
              <a:rPr lang="en-US" dirty="0">
                <a:solidFill>
                  <a:srgbClr val="000000"/>
                </a:solidFill>
              </a:rPr>
              <a:t>To get an animation to work, you must bind the animation to an element</a:t>
            </a:r>
            <a:r>
              <a:rPr lang="en-US" dirty="0" smtClean="0">
                <a:solidFill>
                  <a:srgbClr val="000000"/>
                </a:solidFill>
              </a:rPr>
              <a:t>.</a:t>
            </a:r>
          </a:p>
          <a:p>
            <a:pPr marL="0" lvl="0" indent="0" eaLnBrk="0" fontAlgn="base" hangingPunct="0">
              <a:lnSpc>
                <a:spcPct val="100000"/>
              </a:lnSpc>
              <a:spcBef>
                <a:spcPct val="0"/>
              </a:spcBef>
              <a:spcAft>
                <a:spcPct val="0"/>
              </a:spcAft>
              <a:buNone/>
            </a:pPr>
            <a:endParaRPr lang="en-US" b="1"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dirty="0" smtClean="0">
                <a:solidFill>
                  <a:srgbClr val="000000"/>
                </a:solidFill>
                <a:latin typeface="Verdana" panose="020B0604030504040204" pitchFamily="34" charset="0"/>
              </a:rPr>
              <a:t>If </a:t>
            </a:r>
            <a:r>
              <a:rPr lang="en-US" dirty="0">
                <a:solidFill>
                  <a:srgbClr val="000000"/>
                </a:solidFill>
                <a:latin typeface="Verdana" panose="020B0604030504040204" pitchFamily="34" charset="0"/>
              </a:rPr>
              <a:t>the </a:t>
            </a:r>
            <a:r>
              <a:rPr lang="en-US" sz="3200" dirty="0">
                <a:solidFill>
                  <a:srgbClr val="DC143C"/>
                </a:solidFill>
                <a:latin typeface="Consolas" panose="020B0609020204030204" pitchFamily="49" charset="0"/>
              </a:rPr>
              <a:t>animation-duration</a:t>
            </a:r>
            <a:r>
              <a:rPr lang="en-US" dirty="0">
                <a:solidFill>
                  <a:srgbClr val="000000"/>
                </a:solidFill>
                <a:latin typeface="Verdana" panose="020B0604030504040204" pitchFamily="34" charset="0"/>
              </a:rPr>
              <a:t> property is not specified, the animation will have no effect, because the default value is 0. </a:t>
            </a:r>
            <a:endParaRPr lang="en-US" dirty="0" smtClean="0">
              <a:solidFill>
                <a:srgbClr val="000000"/>
              </a:solidFill>
            </a:endParaRPr>
          </a:p>
          <a:p>
            <a:pPr marL="0" lvl="0" indent="0" eaLnBrk="0" fontAlgn="base" hangingPunct="0">
              <a:lnSpc>
                <a:spcPct val="100000"/>
              </a:lnSpc>
              <a:spcBef>
                <a:spcPct val="0"/>
              </a:spcBef>
              <a:spcAft>
                <a:spcPct val="0"/>
              </a:spcAft>
              <a:buNone/>
            </a:pPr>
            <a:endParaRPr lang="en-US" dirty="0" smtClean="0">
              <a:solidFill>
                <a:srgbClr val="000000"/>
              </a:solidFill>
            </a:endParaRPr>
          </a:p>
          <a:p>
            <a:pPr marL="0" lvl="0" indent="0" eaLnBrk="0" fontAlgn="base" hangingPunct="0">
              <a:lnSpc>
                <a:spcPct val="100000"/>
              </a:lnSpc>
              <a:spcBef>
                <a:spcPct val="0"/>
              </a:spcBef>
              <a:spcAft>
                <a:spcPct val="0"/>
              </a:spcAft>
              <a:buNone/>
            </a:pPr>
            <a:endParaRPr lang="en-US" dirty="0"/>
          </a:p>
          <a:p>
            <a:endParaRPr lang="en-US" dirty="0"/>
          </a:p>
        </p:txBody>
      </p:sp>
      <p:sp>
        <p:nvSpPr>
          <p:cNvPr id="4" name="Rectangle 1"/>
          <p:cNvSpPr>
            <a:spLocks noChangeArrowheads="1"/>
          </p:cNvSpPr>
          <p:nvPr/>
        </p:nvSpPr>
        <p:spPr bwMode="auto">
          <a:xfrm>
            <a:off x="0" y="97795"/>
            <a:ext cx="223138" cy="261610"/>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787889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668"/>
            <a:ext cx="12192000" cy="6716332"/>
          </a:xfrm>
        </p:spPr>
        <p:txBody>
          <a:bodyPr>
            <a:normAutofit fontScale="77500" lnSpcReduction="20000"/>
          </a:bodyPr>
          <a:lstStyle/>
          <a:p>
            <a:pPr marL="0" lvl="0" indent="0" eaLnBrk="0" fontAlgn="base" hangingPunct="0">
              <a:lnSpc>
                <a:spcPct val="100000"/>
              </a:lnSpc>
              <a:spcBef>
                <a:spcPct val="0"/>
              </a:spcBef>
              <a:spcAft>
                <a:spcPct val="0"/>
              </a:spcAft>
              <a:buNone/>
            </a:pPr>
            <a:r>
              <a:rPr lang="en-US" dirty="0">
                <a:solidFill>
                  <a:srgbClr val="000000"/>
                </a:solidFill>
              </a:rPr>
              <a:t>The following example binds the "example" animation to the &lt;div&gt; element. </a:t>
            </a:r>
          </a:p>
          <a:p>
            <a:pPr marL="0" lvl="0" indent="0" eaLnBrk="0" fontAlgn="base" hangingPunct="0">
              <a:lnSpc>
                <a:spcPct val="100000"/>
              </a:lnSpc>
              <a:spcBef>
                <a:spcPct val="0"/>
              </a:spcBef>
              <a:spcAft>
                <a:spcPct val="0"/>
              </a:spcAft>
              <a:buNone/>
            </a:pPr>
            <a:endParaRPr lang="en-US" dirty="0">
              <a:solidFill>
                <a:srgbClr val="000000"/>
              </a:solidFill>
            </a:endParaRPr>
          </a:p>
          <a:p>
            <a:pPr marL="0" lvl="0" indent="0" eaLnBrk="0" fontAlgn="base" hangingPunct="0">
              <a:lnSpc>
                <a:spcPct val="100000"/>
              </a:lnSpc>
              <a:spcBef>
                <a:spcPct val="0"/>
              </a:spcBef>
              <a:spcAft>
                <a:spcPct val="0"/>
              </a:spcAft>
              <a:buNone/>
            </a:pPr>
            <a:r>
              <a:rPr lang="en-US" dirty="0">
                <a:solidFill>
                  <a:srgbClr val="000000"/>
                </a:solidFill>
              </a:rPr>
              <a:t>The animation will last for 4 seconds, and it will gradually change the background-color of the &lt;div&gt; element from "red" to "yellow":</a:t>
            </a:r>
            <a:endParaRPr lang="en-US" dirty="0"/>
          </a:p>
          <a:p>
            <a:pPr marL="0" indent="0">
              <a:buNone/>
            </a:pPr>
            <a:endParaRPr lang="en-US" dirty="0" smtClean="0"/>
          </a:p>
          <a:p>
            <a:pPr marL="0" indent="0">
              <a:buNone/>
            </a:pPr>
            <a:r>
              <a:rPr lang="en-US" dirty="0" smtClean="0"/>
              <a:t>/* </a:t>
            </a:r>
            <a:r>
              <a:rPr lang="en-US" dirty="0"/>
              <a:t>The animation code */</a:t>
            </a:r>
            <a:br>
              <a:rPr lang="en-US" dirty="0"/>
            </a:br>
            <a:r>
              <a:rPr lang="en-US" dirty="0"/>
              <a:t>@</a:t>
            </a:r>
            <a:r>
              <a:rPr lang="en-US" dirty="0" err="1"/>
              <a:t>keyframes</a:t>
            </a:r>
            <a:r>
              <a:rPr lang="en-US" dirty="0"/>
              <a:t> example {</a:t>
            </a:r>
            <a:br>
              <a:rPr lang="en-US" dirty="0"/>
            </a:br>
            <a:r>
              <a:rPr lang="en-US" dirty="0" smtClean="0"/>
              <a:t>                                       </a:t>
            </a:r>
            <a:r>
              <a:rPr lang="en-US" dirty="0"/>
              <a:t>    </a:t>
            </a:r>
            <a:r>
              <a:rPr lang="en-US" b="1" dirty="0"/>
              <a:t>from {background-color: red;}</a:t>
            </a:r>
            <a:br>
              <a:rPr lang="en-US" b="1" dirty="0"/>
            </a:br>
            <a:r>
              <a:rPr lang="en-US" b="1" dirty="0" smtClean="0"/>
              <a:t>                                       </a:t>
            </a:r>
            <a:r>
              <a:rPr lang="en-US" b="1" dirty="0"/>
              <a:t>    to {background-color: yellow;}</a:t>
            </a:r>
            <a:r>
              <a:rPr lang="en-US" dirty="0"/>
              <a:t/>
            </a:r>
            <a:br>
              <a:rPr lang="en-US" dirty="0"/>
            </a:br>
            <a:r>
              <a:rPr lang="en-US" dirty="0"/>
              <a:t>}</a:t>
            </a:r>
            <a:br>
              <a:rPr lang="en-US" dirty="0"/>
            </a:br>
            <a:endParaRPr lang="en-US" dirty="0"/>
          </a:p>
          <a:p>
            <a:pPr marL="0" indent="0">
              <a:buNone/>
            </a:pPr>
            <a:r>
              <a:rPr lang="en-US" dirty="0"/>
              <a:t/>
            </a:r>
            <a:br>
              <a:rPr lang="en-US" dirty="0"/>
            </a:br>
            <a:r>
              <a:rPr lang="en-US" dirty="0"/>
              <a:t>/* The element to apply the animation to */</a:t>
            </a:r>
            <a:br>
              <a:rPr lang="en-US" dirty="0"/>
            </a:br>
            <a:r>
              <a:rPr lang="en-US" dirty="0"/>
              <a:t>div {</a:t>
            </a:r>
            <a:br>
              <a:rPr lang="en-US" dirty="0"/>
            </a:br>
            <a:r>
              <a:rPr lang="en-US" dirty="0"/>
              <a:t>    width: 100px;</a:t>
            </a:r>
            <a:br>
              <a:rPr lang="en-US" dirty="0"/>
            </a:br>
            <a:r>
              <a:rPr lang="en-US" dirty="0"/>
              <a:t>    height: 100px;</a:t>
            </a:r>
            <a:br>
              <a:rPr lang="en-US" dirty="0"/>
            </a:br>
            <a:r>
              <a:rPr lang="en-US" dirty="0"/>
              <a:t>    background-color: red;</a:t>
            </a:r>
            <a:br>
              <a:rPr lang="en-US" dirty="0"/>
            </a:br>
            <a:r>
              <a:rPr lang="en-US" dirty="0"/>
              <a:t>    animation-name: example;</a:t>
            </a:r>
            <a:br>
              <a:rPr lang="en-US" dirty="0"/>
            </a:br>
            <a:r>
              <a:rPr lang="en-US" dirty="0"/>
              <a:t>    animation-duration: 4s;</a:t>
            </a:r>
            <a:br>
              <a:rPr lang="en-US" dirty="0"/>
            </a:br>
            <a:r>
              <a:rPr lang="en-US" dirty="0" smtClean="0"/>
              <a:t>}</a:t>
            </a:r>
          </a:p>
          <a:p>
            <a:pPr marL="0" indent="0">
              <a:buNone/>
            </a:pPr>
            <a:endParaRPr lang="en-US" dirty="0"/>
          </a:p>
          <a:p>
            <a:r>
              <a:rPr lang="en-US" dirty="0"/>
              <a:t>In the example above we have specified when the style will change by using the keywords "from" and "to" (which represents 0% (start) and 100% (complete)).</a:t>
            </a:r>
          </a:p>
          <a:p>
            <a:pPr marL="0" indent="0">
              <a:buNone/>
            </a:pPr>
            <a:endParaRPr lang="en-US" dirty="0"/>
          </a:p>
        </p:txBody>
      </p:sp>
    </p:spTree>
    <p:extLst>
      <p:ext uri="{BB962C8B-B14F-4D97-AF65-F5344CB8AC3E}">
        <p14:creationId xmlns:p14="http://schemas.microsoft.com/office/powerpoint/2010/main" xmlns="" val="469869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15910"/>
            <a:ext cx="12011696" cy="6742090"/>
          </a:xfrm>
        </p:spPr>
        <p:txBody>
          <a:bodyPr>
            <a:normAutofit fontScale="85000" lnSpcReduction="20000"/>
          </a:bodyPr>
          <a:lstStyle/>
          <a:p>
            <a:r>
              <a:rPr lang="en-US" dirty="0"/>
              <a:t>The following example will change the background-color of the &lt;div&gt; element when the animation is 25% complete, 50% complete, and again when the animation is 100% complete</a:t>
            </a:r>
            <a:r>
              <a:rPr lang="en-US" dirty="0" smtClean="0"/>
              <a:t>:</a:t>
            </a:r>
          </a:p>
          <a:p>
            <a:endParaRPr lang="en-US" dirty="0" smtClean="0"/>
          </a:p>
          <a:p>
            <a:pPr marL="0" indent="0">
              <a:buNone/>
            </a:pPr>
            <a:r>
              <a:rPr lang="en-US" dirty="0"/>
              <a:t>/* The animation code */</a:t>
            </a:r>
            <a:br>
              <a:rPr lang="en-US" dirty="0"/>
            </a:br>
            <a:r>
              <a:rPr lang="en-US" dirty="0"/>
              <a:t>@</a:t>
            </a:r>
            <a:r>
              <a:rPr lang="en-US" dirty="0" err="1"/>
              <a:t>keyframes</a:t>
            </a:r>
            <a:r>
              <a:rPr lang="en-US" dirty="0"/>
              <a:t> example {</a:t>
            </a:r>
            <a:br>
              <a:rPr lang="en-US" dirty="0"/>
            </a:br>
            <a:r>
              <a:rPr lang="en-US" dirty="0"/>
              <a:t>   </a:t>
            </a:r>
            <a:r>
              <a:rPr lang="en-US" b="1" dirty="0"/>
              <a:t> </a:t>
            </a:r>
            <a:r>
              <a:rPr lang="en-US" b="1" dirty="0" smtClean="0"/>
              <a:t>                                    0</a:t>
            </a:r>
            <a:r>
              <a:rPr lang="en-US" b="1" dirty="0"/>
              <a:t>%   {</a:t>
            </a:r>
            <a:r>
              <a:rPr lang="en-US" b="1" dirty="0" err="1"/>
              <a:t>background-color:red</a:t>
            </a:r>
            <a:r>
              <a:rPr lang="en-US" b="1" dirty="0"/>
              <a:t>; left:0px; top:0px;}</a:t>
            </a:r>
            <a:br>
              <a:rPr lang="en-US" b="1" dirty="0"/>
            </a:br>
            <a:r>
              <a:rPr lang="en-US" b="1" dirty="0" smtClean="0"/>
              <a:t> 		         </a:t>
            </a:r>
            <a:r>
              <a:rPr lang="en-US" b="1" dirty="0"/>
              <a:t>    25%  {</a:t>
            </a:r>
            <a:r>
              <a:rPr lang="en-US" b="1" dirty="0" err="1"/>
              <a:t>background-color:yellow</a:t>
            </a:r>
            <a:r>
              <a:rPr lang="en-US" b="1" dirty="0"/>
              <a:t>; left:200px; top:0px;}</a:t>
            </a:r>
            <a:br>
              <a:rPr lang="en-US" b="1" dirty="0"/>
            </a:br>
            <a:r>
              <a:rPr lang="en-US" b="1" dirty="0"/>
              <a:t>   </a:t>
            </a:r>
            <a:r>
              <a:rPr lang="en-US" b="1" dirty="0" smtClean="0"/>
              <a:t>		             </a:t>
            </a:r>
            <a:r>
              <a:rPr lang="en-US" b="1" dirty="0"/>
              <a:t>50%  {</a:t>
            </a:r>
            <a:r>
              <a:rPr lang="en-US" b="1" dirty="0" err="1"/>
              <a:t>background-color:blue</a:t>
            </a:r>
            <a:r>
              <a:rPr lang="en-US" b="1" dirty="0"/>
              <a:t>; left:200px; top:200px;}</a:t>
            </a:r>
            <a:br>
              <a:rPr lang="en-US" b="1" dirty="0"/>
            </a:br>
            <a:r>
              <a:rPr lang="en-US" b="1" dirty="0"/>
              <a:t>    </a:t>
            </a:r>
            <a:r>
              <a:rPr lang="en-US" b="1" dirty="0" smtClean="0"/>
              <a:t>			75</a:t>
            </a:r>
            <a:r>
              <a:rPr lang="en-US" b="1" dirty="0"/>
              <a:t>%  {</a:t>
            </a:r>
            <a:r>
              <a:rPr lang="en-US" b="1" dirty="0" err="1"/>
              <a:t>background-color:green</a:t>
            </a:r>
            <a:r>
              <a:rPr lang="en-US" b="1" dirty="0"/>
              <a:t>; left:0px; top:200px;}</a:t>
            </a:r>
            <a:br>
              <a:rPr lang="en-US" b="1" dirty="0"/>
            </a:br>
            <a:r>
              <a:rPr lang="en-US" b="1" dirty="0"/>
              <a:t>   </a:t>
            </a:r>
            <a:r>
              <a:rPr lang="en-US" b="1" dirty="0" smtClean="0"/>
              <a:t>		             </a:t>
            </a:r>
            <a:r>
              <a:rPr lang="en-US" b="1" dirty="0"/>
              <a:t>100% {</a:t>
            </a:r>
            <a:r>
              <a:rPr lang="en-US" b="1" dirty="0" err="1"/>
              <a:t>background-color:red</a:t>
            </a:r>
            <a:r>
              <a:rPr lang="en-US" b="1" dirty="0"/>
              <a:t>; left:0px; top:0px;}</a:t>
            </a:r>
            <a:br>
              <a:rPr lang="en-US" b="1" dirty="0"/>
            </a:br>
            <a:r>
              <a:rPr lang="en-US" b="1" dirty="0" smtClean="0"/>
              <a:t>      }</a:t>
            </a:r>
          </a:p>
          <a:p>
            <a:pPr marL="0" indent="0">
              <a:buNone/>
            </a:pPr>
            <a:r>
              <a:rPr lang="en-US" b="1" dirty="0"/>
              <a:t/>
            </a:r>
            <a:br>
              <a:rPr lang="en-US" b="1" dirty="0"/>
            </a:br>
            <a:r>
              <a:rPr lang="en-US" dirty="0"/>
              <a:t/>
            </a:r>
            <a:br>
              <a:rPr lang="en-US" dirty="0"/>
            </a:br>
            <a:r>
              <a:rPr lang="en-US" dirty="0" smtClean="0"/>
              <a:t>/* </a:t>
            </a:r>
            <a:r>
              <a:rPr lang="en-US" dirty="0"/>
              <a:t>The element to apply the animation to */</a:t>
            </a:r>
            <a:br>
              <a:rPr lang="en-US" dirty="0"/>
            </a:br>
            <a:r>
              <a:rPr lang="en-US" dirty="0"/>
              <a:t>div {</a:t>
            </a:r>
            <a:br>
              <a:rPr lang="en-US" dirty="0"/>
            </a:br>
            <a:r>
              <a:rPr lang="en-US" dirty="0"/>
              <a:t>    width: 100px;</a:t>
            </a:r>
            <a:br>
              <a:rPr lang="en-US" dirty="0"/>
            </a:br>
            <a:r>
              <a:rPr lang="en-US" dirty="0"/>
              <a:t>    height: 100px;</a:t>
            </a:r>
            <a:br>
              <a:rPr lang="en-US" dirty="0"/>
            </a:br>
            <a:r>
              <a:rPr lang="en-US" dirty="0"/>
              <a:t>    position: relative;</a:t>
            </a:r>
            <a:br>
              <a:rPr lang="en-US" dirty="0"/>
            </a:br>
            <a:r>
              <a:rPr lang="en-US" dirty="0"/>
              <a:t>    background-color: red;</a:t>
            </a:r>
            <a:br>
              <a:rPr lang="en-US" dirty="0"/>
            </a:br>
            <a:r>
              <a:rPr lang="en-US" dirty="0"/>
              <a:t>    animation-name: example;</a:t>
            </a:r>
            <a:br>
              <a:rPr lang="en-US" dirty="0"/>
            </a:br>
            <a:r>
              <a:rPr lang="en-US" dirty="0"/>
              <a:t>    animation-duration: 4s;</a:t>
            </a:r>
            <a:br>
              <a:rPr lang="en-US" dirty="0"/>
            </a:br>
            <a:r>
              <a:rPr lang="en-US" dirty="0" smtClean="0"/>
              <a:t>}</a:t>
            </a:r>
            <a:endParaRPr lang="en-US" dirty="0"/>
          </a:p>
        </p:txBody>
      </p:sp>
    </p:spTree>
    <p:extLst>
      <p:ext uri="{BB962C8B-B14F-4D97-AF65-F5344CB8AC3E}">
        <p14:creationId xmlns:p14="http://schemas.microsoft.com/office/powerpoint/2010/main" xmlns="" val="818518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0"/>
            <a:ext cx="10515600" cy="381850"/>
          </a:xfrm>
        </p:spPr>
        <p:txBody>
          <a:bodyPr>
            <a:normAutofit fontScale="90000"/>
          </a:bodyPr>
          <a:lstStyle/>
          <a:p>
            <a:r>
              <a:rPr lang="en-US" b="1" u="sng" dirty="0"/>
              <a:t>C</a:t>
            </a:r>
            <a:r>
              <a:rPr lang="en-US" b="1" u="sng" dirty="0" smtClean="0"/>
              <a:t>olors</a:t>
            </a:r>
            <a:endParaRPr lang="en-US" b="1" u="sng" dirty="0"/>
          </a:p>
        </p:txBody>
      </p:sp>
      <p:sp>
        <p:nvSpPr>
          <p:cNvPr id="3" name="Content Placeholder 2"/>
          <p:cNvSpPr>
            <a:spLocks noGrp="1"/>
          </p:cNvSpPr>
          <p:nvPr>
            <p:ph idx="1"/>
          </p:nvPr>
        </p:nvSpPr>
        <p:spPr>
          <a:xfrm>
            <a:off x="193183" y="901521"/>
            <a:ext cx="11758411" cy="5275442"/>
          </a:xfrm>
        </p:spPr>
        <p:txBody>
          <a:bodyPr/>
          <a:lstStyle/>
          <a:p>
            <a:r>
              <a:rPr lang="en-US" dirty="0"/>
              <a:t>CSS supports color names, hexadecimal and RGB colors.</a:t>
            </a:r>
          </a:p>
          <a:p>
            <a:r>
              <a:rPr lang="en-US" dirty="0"/>
              <a:t>In addition, CSS3 also introduces:</a:t>
            </a:r>
          </a:p>
          <a:p>
            <a:pPr marL="0" indent="0">
              <a:buNone/>
            </a:pPr>
            <a:r>
              <a:rPr lang="en-US" dirty="0" smtClean="0"/>
              <a:t>a) RGBA </a:t>
            </a:r>
            <a:r>
              <a:rPr lang="en-US" dirty="0"/>
              <a:t>colors</a:t>
            </a:r>
          </a:p>
          <a:p>
            <a:pPr marL="0" indent="0">
              <a:buNone/>
            </a:pPr>
            <a:r>
              <a:rPr lang="en-US" dirty="0" smtClean="0"/>
              <a:t>b) HSL </a:t>
            </a:r>
            <a:r>
              <a:rPr lang="en-US" dirty="0"/>
              <a:t>colors</a:t>
            </a:r>
          </a:p>
          <a:p>
            <a:pPr marL="0" indent="0">
              <a:buNone/>
            </a:pPr>
            <a:r>
              <a:rPr lang="en-US" dirty="0" smtClean="0"/>
              <a:t>c) HSLA </a:t>
            </a:r>
            <a:r>
              <a:rPr lang="en-US" dirty="0"/>
              <a:t>colors</a:t>
            </a:r>
          </a:p>
          <a:p>
            <a:pPr marL="0" indent="0">
              <a:buNone/>
            </a:pPr>
            <a:r>
              <a:rPr lang="en-US" dirty="0" smtClean="0"/>
              <a:t>d) opacity</a:t>
            </a:r>
            <a:endParaRPr lang="en-US" dirty="0"/>
          </a:p>
        </p:txBody>
      </p:sp>
    </p:spTree>
    <p:extLst>
      <p:ext uri="{BB962C8B-B14F-4D97-AF65-F5344CB8AC3E}">
        <p14:creationId xmlns:p14="http://schemas.microsoft.com/office/powerpoint/2010/main" xmlns="" val="20904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30" y="0"/>
            <a:ext cx="11173496" cy="6176963"/>
          </a:xfrm>
        </p:spPr>
        <p:txBody>
          <a:bodyPr>
            <a:noAutofit/>
          </a:bodyPr>
          <a:lstStyle/>
          <a:p>
            <a:pPr marL="0" indent="0">
              <a:buNone/>
            </a:pPr>
            <a:r>
              <a:rPr lang="en-US" sz="2000" b="1" u="sng" dirty="0" smtClean="0"/>
              <a:t>Example: changing </a:t>
            </a:r>
            <a:r>
              <a:rPr lang="en-US" sz="2000" b="1" u="sng" dirty="0" err="1" smtClean="0"/>
              <a:t>backgroung</a:t>
            </a:r>
            <a:r>
              <a:rPr lang="en-US" sz="2000" b="1" u="sng" dirty="0" smtClean="0"/>
              <a:t> color</a:t>
            </a:r>
          </a:p>
          <a:p>
            <a:pPr marL="0" indent="0">
              <a:buNone/>
            </a:pPr>
            <a:r>
              <a:rPr lang="en-US" sz="2000" dirty="0" smtClean="0"/>
              <a:t>&lt;!</a:t>
            </a:r>
            <a:r>
              <a:rPr lang="en-US" sz="2000" dirty="0"/>
              <a:t>DOCTYPE html</a:t>
            </a:r>
            <a:r>
              <a:rPr lang="en-US" sz="2000" dirty="0" smtClean="0"/>
              <a:t>&gt;      &lt;</a:t>
            </a:r>
            <a:r>
              <a:rPr lang="en-US" sz="2000" dirty="0"/>
              <a:t>html</a:t>
            </a:r>
            <a:r>
              <a:rPr lang="en-US" sz="2000" dirty="0" smtClean="0"/>
              <a:t>&gt;        &lt;</a:t>
            </a:r>
            <a:r>
              <a:rPr lang="en-US" sz="2000" dirty="0"/>
              <a:t>head&gt;</a:t>
            </a:r>
          </a:p>
          <a:p>
            <a:pPr marL="0" indent="0">
              <a:buNone/>
            </a:pPr>
            <a:r>
              <a:rPr lang="en-US" sz="2000" dirty="0"/>
              <a:t>&lt;style&gt;</a:t>
            </a:r>
          </a:p>
          <a:p>
            <a:pPr marL="0" indent="0">
              <a:buNone/>
            </a:pPr>
            <a:r>
              <a:rPr lang="en-US" sz="2000" dirty="0"/>
              <a:t>div </a:t>
            </a:r>
            <a:r>
              <a:rPr lang="en-US" sz="2000" dirty="0" smtClean="0"/>
              <a:t>{   </a:t>
            </a:r>
            <a:r>
              <a:rPr lang="en-US" sz="2000" dirty="0"/>
              <a:t>width: 100px;</a:t>
            </a:r>
          </a:p>
          <a:p>
            <a:pPr marL="0" indent="0">
              <a:buNone/>
            </a:pPr>
            <a:r>
              <a:rPr lang="en-US" sz="2000" dirty="0" smtClean="0"/>
              <a:t>           </a:t>
            </a:r>
            <a:r>
              <a:rPr lang="en-US" sz="2000" dirty="0"/>
              <a:t>height: 100px;</a:t>
            </a:r>
          </a:p>
          <a:p>
            <a:pPr marL="0" indent="0">
              <a:buNone/>
            </a:pPr>
            <a:r>
              <a:rPr lang="en-US" sz="2000" dirty="0" smtClean="0"/>
              <a:t>           </a:t>
            </a:r>
            <a:r>
              <a:rPr lang="en-US" sz="2000" dirty="0"/>
              <a:t>background-color: red;</a:t>
            </a:r>
          </a:p>
          <a:p>
            <a:pPr marL="0" indent="0">
              <a:buNone/>
            </a:pPr>
            <a:r>
              <a:rPr lang="en-US" sz="2000" dirty="0" smtClean="0"/>
              <a:t>           </a:t>
            </a:r>
            <a:r>
              <a:rPr lang="en-US" sz="2000" dirty="0"/>
              <a:t>animation-name: example;</a:t>
            </a:r>
          </a:p>
          <a:p>
            <a:pPr marL="0" indent="0">
              <a:buNone/>
            </a:pPr>
            <a:r>
              <a:rPr lang="en-US" sz="2000" dirty="0" smtClean="0"/>
              <a:t>          </a:t>
            </a:r>
            <a:r>
              <a:rPr lang="en-US" sz="2000" dirty="0"/>
              <a:t>animation-duration: 4s</a:t>
            </a:r>
            <a:r>
              <a:rPr lang="en-US" sz="2000" dirty="0" smtClean="0"/>
              <a:t>;     }</a:t>
            </a:r>
            <a:endParaRPr lang="en-US" sz="2000" dirty="0"/>
          </a:p>
          <a:p>
            <a:pPr marL="0" indent="0">
              <a:buNone/>
            </a:pPr>
            <a:endParaRPr lang="en-US" sz="2000" dirty="0" smtClean="0"/>
          </a:p>
          <a:p>
            <a:pPr marL="0" indent="0">
              <a:buNone/>
            </a:pPr>
            <a:r>
              <a:rPr lang="en-US" sz="2000" dirty="0" smtClean="0"/>
              <a:t>@</a:t>
            </a:r>
            <a:r>
              <a:rPr lang="en-US" sz="2000" dirty="0" err="1"/>
              <a:t>keyframes</a:t>
            </a:r>
            <a:r>
              <a:rPr lang="en-US" sz="2000" dirty="0"/>
              <a:t> example </a:t>
            </a:r>
            <a:r>
              <a:rPr lang="en-US" sz="2000" dirty="0" smtClean="0"/>
              <a:t>{       0</a:t>
            </a:r>
            <a:r>
              <a:rPr lang="en-US" sz="2000" dirty="0"/>
              <a:t>%   {background-color: red;}</a:t>
            </a:r>
          </a:p>
          <a:p>
            <a:pPr marL="0" indent="0">
              <a:buNone/>
            </a:pPr>
            <a:r>
              <a:rPr lang="en-US" sz="2000" dirty="0" smtClean="0"/>
              <a:t>		                </a:t>
            </a:r>
            <a:r>
              <a:rPr lang="en-US" sz="2000" dirty="0"/>
              <a:t>25%  {background-color: yellow;}</a:t>
            </a:r>
          </a:p>
          <a:p>
            <a:pPr marL="0" indent="0">
              <a:buNone/>
            </a:pPr>
            <a:r>
              <a:rPr lang="en-US" sz="2000" dirty="0" smtClean="0"/>
              <a:t>		                50</a:t>
            </a:r>
            <a:r>
              <a:rPr lang="en-US" sz="2000" dirty="0"/>
              <a:t>%  {background-color: blue;}</a:t>
            </a:r>
          </a:p>
          <a:p>
            <a:pPr marL="0" indent="0">
              <a:buNone/>
            </a:pPr>
            <a:r>
              <a:rPr lang="en-US" sz="2000" dirty="0" smtClean="0"/>
              <a:t>		                100</a:t>
            </a:r>
            <a:r>
              <a:rPr lang="en-US" sz="2000" dirty="0"/>
              <a:t>% {background-color: green</a:t>
            </a:r>
            <a:r>
              <a:rPr lang="en-US" sz="2000" dirty="0" smtClean="0"/>
              <a:t>;}           }</a:t>
            </a:r>
            <a:endParaRPr lang="en-US" sz="2000" dirty="0"/>
          </a:p>
          <a:p>
            <a:pPr marL="0" indent="0">
              <a:buNone/>
            </a:pPr>
            <a:r>
              <a:rPr lang="en-US" sz="2000" dirty="0"/>
              <a:t>&lt;/style&gt;</a:t>
            </a:r>
          </a:p>
          <a:p>
            <a:pPr marL="0" indent="0">
              <a:buNone/>
            </a:pPr>
            <a:r>
              <a:rPr lang="en-US" sz="2000" dirty="0"/>
              <a:t>&lt;/head</a:t>
            </a:r>
            <a:r>
              <a:rPr lang="en-US" sz="2000" dirty="0" smtClean="0"/>
              <a:t>&gt;       &lt;</a:t>
            </a:r>
            <a:r>
              <a:rPr lang="en-US" sz="2000" dirty="0"/>
              <a:t>body</a:t>
            </a:r>
            <a:r>
              <a:rPr lang="en-US" sz="2000" dirty="0" smtClean="0"/>
              <a:t>&gt;</a:t>
            </a:r>
            <a:endParaRPr lang="en-US" sz="2000" dirty="0"/>
          </a:p>
          <a:p>
            <a:pPr marL="0" indent="0">
              <a:buNone/>
            </a:pPr>
            <a:r>
              <a:rPr lang="en-US" sz="2000" dirty="0"/>
              <a:t>&lt;div&gt;&lt;/div</a:t>
            </a:r>
            <a:r>
              <a:rPr lang="en-US" sz="2000" dirty="0" smtClean="0"/>
              <a:t>&gt;</a:t>
            </a:r>
            <a:endParaRPr lang="en-US" sz="2000" dirty="0"/>
          </a:p>
          <a:p>
            <a:pPr marL="0" indent="0">
              <a:buNone/>
            </a:pPr>
            <a:r>
              <a:rPr lang="en-US" sz="2000" dirty="0"/>
              <a:t>&lt;/body</a:t>
            </a:r>
            <a:r>
              <a:rPr lang="en-US" sz="2000" dirty="0" smtClean="0"/>
              <a:t>&gt;      &lt;/</a:t>
            </a:r>
            <a:r>
              <a:rPr lang="en-US" sz="2000" dirty="0"/>
              <a:t>html&gt;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xmlns="" val="678206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03031" y="0"/>
            <a:ext cx="11925837" cy="6857999"/>
          </a:xfrm>
        </p:spPr>
        <p:txBody>
          <a:bodyPr>
            <a:noAutofit/>
          </a:bodyPr>
          <a:lstStyle/>
          <a:p>
            <a:pPr marL="0" indent="0">
              <a:buNone/>
            </a:pPr>
            <a:r>
              <a:rPr lang="en-US" sz="1800" b="1" u="sng" dirty="0" smtClean="0"/>
              <a:t>Example changing </a:t>
            </a:r>
            <a:r>
              <a:rPr lang="en-US" sz="1800" b="1" u="sng" dirty="0" err="1" smtClean="0"/>
              <a:t>backgroung</a:t>
            </a:r>
            <a:r>
              <a:rPr lang="en-US" sz="1800" b="1" u="sng" dirty="0" smtClean="0"/>
              <a:t> color and position</a:t>
            </a:r>
          </a:p>
          <a:p>
            <a:pPr marL="0" indent="0">
              <a:spcBef>
                <a:spcPts val="0"/>
              </a:spcBef>
              <a:buNone/>
            </a:pPr>
            <a:r>
              <a:rPr lang="en-US" sz="1800" dirty="0" smtClean="0"/>
              <a:t>&lt;!</a:t>
            </a:r>
            <a:r>
              <a:rPr lang="en-US" sz="1800" dirty="0"/>
              <a:t>DOCTYPE html</a:t>
            </a:r>
            <a:r>
              <a:rPr lang="en-US" sz="1800" dirty="0" smtClean="0"/>
              <a:t>&gt;     &lt;</a:t>
            </a:r>
            <a:r>
              <a:rPr lang="en-US" sz="1800" dirty="0"/>
              <a:t>html</a:t>
            </a:r>
            <a:r>
              <a:rPr lang="en-US" sz="1800" dirty="0" smtClean="0"/>
              <a:t>&gt;    &lt;</a:t>
            </a:r>
            <a:r>
              <a:rPr lang="en-US" sz="1800" dirty="0"/>
              <a:t>head</a:t>
            </a:r>
            <a:r>
              <a:rPr lang="en-US" sz="1800" dirty="0" smtClean="0"/>
              <a:t>&gt;        &lt;</a:t>
            </a:r>
            <a:r>
              <a:rPr lang="en-US" sz="1800" dirty="0"/>
              <a:t>style&gt; </a:t>
            </a:r>
          </a:p>
          <a:p>
            <a:pPr marL="0" indent="0">
              <a:spcBef>
                <a:spcPts val="0"/>
              </a:spcBef>
              <a:buNone/>
            </a:pPr>
            <a:endParaRPr lang="en-US" sz="1800" dirty="0" smtClean="0"/>
          </a:p>
          <a:p>
            <a:pPr marL="0" indent="0">
              <a:spcBef>
                <a:spcPts val="0"/>
              </a:spcBef>
              <a:buNone/>
            </a:pPr>
            <a:r>
              <a:rPr lang="en-US" sz="2000" dirty="0" smtClean="0"/>
              <a:t>div {                       </a:t>
            </a:r>
            <a:r>
              <a:rPr lang="en-US" sz="2000" dirty="0"/>
              <a:t>width: 100px;</a:t>
            </a:r>
          </a:p>
          <a:p>
            <a:pPr marL="0" indent="0">
              <a:spcBef>
                <a:spcPts val="0"/>
              </a:spcBef>
              <a:buNone/>
            </a:pPr>
            <a:r>
              <a:rPr lang="en-US" sz="2000" dirty="0" smtClean="0"/>
              <a:t>                               </a:t>
            </a:r>
            <a:r>
              <a:rPr lang="en-US" sz="2000" dirty="0"/>
              <a:t>height: 100px;</a:t>
            </a:r>
          </a:p>
          <a:p>
            <a:pPr marL="0" indent="0">
              <a:spcBef>
                <a:spcPts val="0"/>
              </a:spcBef>
              <a:buNone/>
            </a:pPr>
            <a:r>
              <a:rPr lang="en-US" sz="2000" dirty="0" smtClean="0"/>
              <a:t>                                </a:t>
            </a:r>
            <a:r>
              <a:rPr lang="en-US" sz="2000" dirty="0"/>
              <a:t>background-color: red;</a:t>
            </a:r>
          </a:p>
          <a:p>
            <a:pPr marL="0" indent="0">
              <a:spcBef>
                <a:spcPts val="0"/>
              </a:spcBef>
              <a:buNone/>
            </a:pPr>
            <a:r>
              <a:rPr lang="en-US" sz="2000" dirty="0" smtClean="0"/>
              <a:t>                                </a:t>
            </a:r>
            <a:r>
              <a:rPr lang="en-US" sz="2000" dirty="0"/>
              <a:t>position: relative;</a:t>
            </a:r>
          </a:p>
          <a:p>
            <a:pPr marL="0" indent="0">
              <a:spcBef>
                <a:spcPts val="0"/>
              </a:spcBef>
              <a:buNone/>
            </a:pPr>
            <a:r>
              <a:rPr lang="en-US" sz="2000" dirty="0" smtClean="0"/>
              <a:t>                                </a:t>
            </a:r>
            <a:r>
              <a:rPr lang="en-US" sz="2000" b="1" dirty="0"/>
              <a:t>animation-name: example;</a:t>
            </a:r>
          </a:p>
          <a:p>
            <a:pPr marL="0" indent="0">
              <a:spcBef>
                <a:spcPts val="0"/>
              </a:spcBef>
              <a:buNone/>
            </a:pPr>
            <a:r>
              <a:rPr lang="en-US" sz="2000" b="1" dirty="0" smtClean="0"/>
              <a:t>                                </a:t>
            </a:r>
            <a:r>
              <a:rPr lang="en-US" sz="2000" b="1" dirty="0"/>
              <a:t>animation-duration: 4s</a:t>
            </a:r>
            <a:r>
              <a:rPr lang="en-US" sz="2000" b="1" dirty="0" smtClean="0"/>
              <a:t>;                </a:t>
            </a:r>
            <a:r>
              <a:rPr lang="en-US" sz="2000" dirty="0" smtClean="0"/>
              <a:t>}</a:t>
            </a:r>
            <a:endParaRPr lang="en-US" sz="2000" dirty="0"/>
          </a:p>
          <a:p>
            <a:pPr marL="0" indent="0">
              <a:spcBef>
                <a:spcPts val="0"/>
              </a:spcBef>
              <a:buNone/>
            </a:pPr>
            <a:endParaRPr lang="en-US" sz="2000" dirty="0"/>
          </a:p>
          <a:p>
            <a:pPr marL="0" indent="0">
              <a:spcBef>
                <a:spcPts val="600"/>
              </a:spcBef>
              <a:buNone/>
            </a:pPr>
            <a:r>
              <a:rPr lang="en-US" sz="2000" dirty="0"/>
              <a:t>@</a:t>
            </a:r>
            <a:r>
              <a:rPr lang="en-US" sz="2000" dirty="0" err="1"/>
              <a:t>keyframes</a:t>
            </a:r>
            <a:r>
              <a:rPr lang="en-US" sz="2000" dirty="0"/>
              <a:t> </a:t>
            </a:r>
            <a:r>
              <a:rPr lang="en-US" sz="2000" dirty="0" smtClean="0"/>
              <a:t>example </a:t>
            </a:r>
            <a:r>
              <a:rPr lang="en-US" sz="2000" b="1" dirty="0" smtClean="0"/>
              <a:t>{      0%   {</a:t>
            </a:r>
            <a:r>
              <a:rPr lang="en-US" sz="2000" b="1" dirty="0" err="1" smtClean="0"/>
              <a:t>background-color:red</a:t>
            </a:r>
            <a:r>
              <a:rPr lang="en-US" sz="2000" b="1" dirty="0" smtClean="0"/>
              <a:t>; left:0px; top:0px;}</a:t>
            </a:r>
          </a:p>
          <a:p>
            <a:pPr marL="0" indent="0">
              <a:spcBef>
                <a:spcPts val="600"/>
              </a:spcBef>
              <a:buNone/>
            </a:pPr>
            <a:r>
              <a:rPr lang="en-US" sz="2000" b="1" dirty="0" smtClean="0"/>
              <a:t>		               </a:t>
            </a:r>
            <a:r>
              <a:rPr lang="en-US" sz="2000" b="1" dirty="0"/>
              <a:t>25%  {</a:t>
            </a:r>
            <a:r>
              <a:rPr lang="en-US" sz="2000" b="1" dirty="0" err="1"/>
              <a:t>background-color:yellow</a:t>
            </a:r>
            <a:r>
              <a:rPr lang="en-US" sz="2000" b="1" dirty="0"/>
              <a:t>; left:200px; top:0px;}</a:t>
            </a:r>
          </a:p>
          <a:p>
            <a:pPr marL="0" indent="0">
              <a:spcBef>
                <a:spcPts val="600"/>
              </a:spcBef>
              <a:buNone/>
            </a:pPr>
            <a:r>
              <a:rPr lang="en-US" sz="2000" b="1" dirty="0" smtClean="0"/>
              <a:t>  	  	               </a:t>
            </a:r>
            <a:r>
              <a:rPr lang="en-US" sz="2000" b="1" dirty="0"/>
              <a:t>50%  {</a:t>
            </a:r>
            <a:r>
              <a:rPr lang="en-US" sz="2000" b="1" dirty="0" err="1"/>
              <a:t>background-color:blue</a:t>
            </a:r>
            <a:r>
              <a:rPr lang="en-US" sz="2000" b="1" dirty="0"/>
              <a:t>; left:200px; top:200px;}</a:t>
            </a:r>
          </a:p>
          <a:p>
            <a:pPr marL="0" indent="0">
              <a:spcBef>
                <a:spcPts val="600"/>
              </a:spcBef>
              <a:buNone/>
            </a:pPr>
            <a:r>
              <a:rPr lang="en-US" sz="2000" b="1" dirty="0" smtClean="0"/>
              <a:t>                                               75</a:t>
            </a:r>
            <a:r>
              <a:rPr lang="en-US" sz="2000" b="1" dirty="0"/>
              <a:t>%  {</a:t>
            </a:r>
            <a:r>
              <a:rPr lang="en-US" sz="2000" b="1" dirty="0" err="1"/>
              <a:t>background-color:green</a:t>
            </a:r>
            <a:r>
              <a:rPr lang="en-US" sz="2000" b="1" dirty="0"/>
              <a:t>; left:0px; top:200px;}</a:t>
            </a:r>
          </a:p>
          <a:p>
            <a:pPr marL="0" indent="0">
              <a:spcBef>
                <a:spcPts val="600"/>
              </a:spcBef>
              <a:buNone/>
            </a:pPr>
            <a:r>
              <a:rPr lang="en-US" sz="2000" b="1" dirty="0" smtClean="0"/>
              <a:t>                                               </a:t>
            </a:r>
            <a:r>
              <a:rPr lang="en-US" sz="2000" b="1" dirty="0"/>
              <a:t>100% {</a:t>
            </a:r>
            <a:r>
              <a:rPr lang="en-US" sz="2000" b="1" dirty="0" err="1"/>
              <a:t>background-color:red</a:t>
            </a:r>
            <a:r>
              <a:rPr lang="en-US" sz="2000" b="1" dirty="0"/>
              <a:t>; left:0px; top:0px</a:t>
            </a:r>
            <a:r>
              <a:rPr lang="en-US" sz="2000" b="1" dirty="0" smtClean="0"/>
              <a:t>;}              </a:t>
            </a:r>
            <a:r>
              <a:rPr lang="en-US" sz="2000" dirty="0" smtClean="0"/>
              <a:t>}</a:t>
            </a:r>
          </a:p>
          <a:p>
            <a:pPr marL="0" indent="0">
              <a:spcBef>
                <a:spcPts val="600"/>
              </a:spcBef>
              <a:buNone/>
            </a:pPr>
            <a:endParaRPr lang="en-US" sz="2000" dirty="0"/>
          </a:p>
          <a:p>
            <a:pPr marL="0" indent="0">
              <a:buNone/>
            </a:pPr>
            <a:r>
              <a:rPr lang="en-US" sz="1800" dirty="0"/>
              <a:t>&lt;/style</a:t>
            </a:r>
            <a:r>
              <a:rPr lang="en-US" sz="1800" dirty="0" smtClean="0"/>
              <a:t>&gt;        &lt;/</a:t>
            </a:r>
            <a:r>
              <a:rPr lang="en-US" sz="1800" dirty="0"/>
              <a:t>head</a:t>
            </a:r>
            <a:r>
              <a:rPr lang="en-US" sz="1800" dirty="0" smtClean="0"/>
              <a:t>&gt;        &lt;</a:t>
            </a:r>
            <a:r>
              <a:rPr lang="en-US" sz="1800" dirty="0"/>
              <a:t>body</a:t>
            </a:r>
            <a:r>
              <a:rPr lang="en-US" sz="1800" dirty="0" smtClean="0"/>
              <a:t>&gt;</a:t>
            </a:r>
            <a:endParaRPr lang="en-US" sz="1800" dirty="0"/>
          </a:p>
          <a:p>
            <a:pPr marL="0" indent="0">
              <a:buNone/>
            </a:pPr>
            <a:r>
              <a:rPr lang="en-US" sz="1800" dirty="0"/>
              <a:t>&lt;p&gt;&lt;b&gt;Note:&lt;/b&gt; This example does not work in Internet Explorer 9 and earlier versions.&lt;/p</a:t>
            </a:r>
            <a:r>
              <a:rPr lang="en-US" sz="1800" dirty="0" smtClean="0"/>
              <a:t>&gt;</a:t>
            </a:r>
            <a:endParaRPr lang="en-US" sz="1800" dirty="0"/>
          </a:p>
          <a:p>
            <a:pPr marL="0" indent="0">
              <a:buNone/>
            </a:pPr>
            <a:r>
              <a:rPr lang="en-US" sz="1800" dirty="0"/>
              <a:t>&lt;div&gt;&lt;/div</a:t>
            </a:r>
            <a:r>
              <a:rPr lang="en-US" sz="1800" dirty="0" smtClean="0"/>
              <a:t>&gt;</a:t>
            </a:r>
            <a:endParaRPr lang="en-US" sz="1800" dirty="0"/>
          </a:p>
          <a:p>
            <a:pPr marL="0" indent="0">
              <a:buNone/>
            </a:pPr>
            <a:r>
              <a:rPr lang="en-US" sz="1800" dirty="0"/>
              <a:t>&lt;/body</a:t>
            </a:r>
            <a:r>
              <a:rPr lang="en-US" sz="1800" dirty="0" smtClean="0"/>
              <a:t>&gt;      &lt;/</a:t>
            </a:r>
            <a:r>
              <a:rPr lang="en-US" sz="1800" dirty="0"/>
              <a:t>html&gt;</a:t>
            </a:r>
          </a:p>
        </p:txBody>
      </p:sp>
    </p:spTree>
    <p:extLst>
      <p:ext uri="{BB962C8B-B14F-4D97-AF65-F5344CB8AC3E}">
        <p14:creationId xmlns:p14="http://schemas.microsoft.com/office/powerpoint/2010/main" xmlns="" val="35805354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72" y="133305"/>
            <a:ext cx="10515600" cy="484881"/>
          </a:xfrm>
        </p:spPr>
        <p:txBody>
          <a:bodyPr>
            <a:normAutofit fontScale="90000"/>
          </a:bodyPr>
          <a:lstStyle/>
          <a:p>
            <a:r>
              <a:rPr lang="en-US" sz="3600" b="1" u="sng" dirty="0" smtClean="0">
                <a:solidFill>
                  <a:srgbClr val="00B050"/>
                </a:solidFill>
              </a:rPr>
              <a:t>Delay in animation</a:t>
            </a:r>
            <a:endParaRPr lang="en-US" sz="3600" b="1" u="sng" dirty="0">
              <a:solidFill>
                <a:srgbClr val="00B050"/>
              </a:solidFill>
            </a:endParaRPr>
          </a:p>
        </p:txBody>
      </p:sp>
      <p:sp>
        <p:nvSpPr>
          <p:cNvPr id="3" name="Content Placeholder 2"/>
          <p:cNvSpPr>
            <a:spLocks noGrp="1"/>
          </p:cNvSpPr>
          <p:nvPr>
            <p:ph idx="1"/>
          </p:nvPr>
        </p:nvSpPr>
        <p:spPr>
          <a:xfrm>
            <a:off x="0" y="756679"/>
            <a:ext cx="12093262" cy="5863062"/>
          </a:xfrm>
        </p:spPr>
        <p:txBody>
          <a:bodyPr>
            <a:noAutofit/>
          </a:bodyPr>
          <a:lstStyle/>
          <a:p>
            <a:endParaRPr lang="en-US" sz="2400" dirty="0" smtClean="0"/>
          </a:p>
          <a:p>
            <a:pPr marL="0" lvl="0" indent="0" eaLnBrk="0" fontAlgn="base" hangingPunct="0">
              <a:lnSpc>
                <a:spcPct val="100000"/>
              </a:lnSpc>
              <a:spcBef>
                <a:spcPct val="0"/>
              </a:spcBef>
              <a:spcAft>
                <a:spcPct val="0"/>
              </a:spcAft>
              <a:buNone/>
            </a:pPr>
            <a:r>
              <a:rPr lang="en-US" sz="2400" dirty="0">
                <a:solidFill>
                  <a:srgbClr val="000000"/>
                </a:solidFill>
                <a:latin typeface="Verdana" panose="020B0604030504040204" pitchFamily="34" charset="0"/>
              </a:rPr>
              <a:t>The </a:t>
            </a:r>
            <a:r>
              <a:rPr lang="en-US" sz="2400" dirty="0">
                <a:solidFill>
                  <a:srgbClr val="DC143C"/>
                </a:solidFill>
                <a:latin typeface="Consolas" panose="020B0609020204030204" pitchFamily="49" charset="0"/>
              </a:rPr>
              <a:t>animation-delay</a:t>
            </a:r>
            <a:r>
              <a:rPr lang="en-US" sz="2400" dirty="0">
                <a:solidFill>
                  <a:srgbClr val="000000"/>
                </a:solidFill>
                <a:latin typeface="Verdana" panose="020B0604030504040204" pitchFamily="34" charset="0"/>
              </a:rPr>
              <a:t> property specifies a delay for the start of an animation</a:t>
            </a:r>
            <a:r>
              <a:rPr lang="en-US" sz="2400" dirty="0" smtClean="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None/>
            </a:pPr>
            <a:endParaRPr lang="en-US" sz="2400" dirty="0"/>
          </a:p>
          <a:p>
            <a:pPr marL="0" lvl="0" indent="0" eaLnBrk="0" fontAlgn="base" hangingPunct="0">
              <a:lnSpc>
                <a:spcPct val="100000"/>
              </a:lnSpc>
              <a:spcBef>
                <a:spcPct val="0"/>
              </a:spcBef>
              <a:spcAft>
                <a:spcPct val="0"/>
              </a:spcAft>
              <a:buNone/>
            </a:pPr>
            <a:r>
              <a:rPr lang="en-US" sz="2400" dirty="0">
                <a:solidFill>
                  <a:srgbClr val="000000"/>
                </a:solidFill>
                <a:latin typeface="Verdana" panose="020B0604030504040204" pitchFamily="34" charset="0"/>
              </a:rPr>
              <a:t>The following example has a 2 seconds delay before starting the animation</a:t>
            </a:r>
            <a:r>
              <a:rPr lang="en-US" sz="2400" dirty="0" smtClean="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None/>
            </a:pPr>
            <a:endParaRPr lang="en-US" sz="24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400" dirty="0"/>
              <a:t>div {</a:t>
            </a:r>
            <a:br>
              <a:rPr lang="en-US" sz="2400" dirty="0"/>
            </a:br>
            <a:r>
              <a:rPr lang="en-US" sz="2400" dirty="0"/>
              <a:t>    width: 100px;</a:t>
            </a:r>
            <a:br>
              <a:rPr lang="en-US" sz="2400" dirty="0"/>
            </a:br>
            <a:r>
              <a:rPr lang="en-US" sz="2400" dirty="0"/>
              <a:t>    height: 100px;</a:t>
            </a:r>
            <a:br>
              <a:rPr lang="en-US" sz="2400" dirty="0"/>
            </a:br>
            <a:r>
              <a:rPr lang="en-US" sz="2400" dirty="0"/>
              <a:t>    position: relative;</a:t>
            </a:r>
            <a:br>
              <a:rPr lang="en-US" sz="2400" dirty="0"/>
            </a:br>
            <a:r>
              <a:rPr lang="en-US" sz="2400" dirty="0"/>
              <a:t>    background-color: red;</a:t>
            </a:r>
            <a:br>
              <a:rPr lang="en-US" sz="2400" dirty="0"/>
            </a:br>
            <a:r>
              <a:rPr lang="en-US" sz="2400" dirty="0"/>
              <a:t>    animation-name: example;</a:t>
            </a:r>
            <a:br>
              <a:rPr lang="en-US" sz="2400" dirty="0"/>
            </a:br>
            <a:r>
              <a:rPr lang="en-US" sz="2400" dirty="0"/>
              <a:t>    animation-duration: 4s;</a:t>
            </a:r>
            <a:br>
              <a:rPr lang="en-US" sz="2400" dirty="0"/>
            </a:br>
            <a:r>
              <a:rPr lang="en-US" sz="2400" dirty="0"/>
              <a:t>    </a:t>
            </a:r>
            <a:r>
              <a:rPr lang="en-US" sz="2400" b="1" dirty="0">
                <a:solidFill>
                  <a:srgbClr val="FF0000"/>
                </a:solidFill>
              </a:rPr>
              <a:t>animation-delay: 2s;</a:t>
            </a:r>
            <a:r>
              <a:rPr lang="en-US" sz="2400" dirty="0"/>
              <a:t/>
            </a:r>
            <a:br>
              <a:rPr lang="en-US" sz="2400" dirty="0"/>
            </a:br>
            <a:r>
              <a:rPr lang="en-US" sz="2400" dirty="0"/>
              <a:t>}</a:t>
            </a:r>
            <a:endParaRPr lang="en-US" sz="2400" dirty="0">
              <a:latin typeface="Arial" panose="020B0604020202020204" pitchFamily="34" charset="0"/>
            </a:endParaRPr>
          </a:p>
          <a:p>
            <a:endParaRPr lang="en-US" sz="2400" dirty="0" smtClean="0"/>
          </a:p>
          <a:p>
            <a:endParaRPr lang="en-US" sz="2400" dirty="0"/>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14536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9" y="311351"/>
            <a:ext cx="10515600" cy="484881"/>
          </a:xfrm>
        </p:spPr>
        <p:txBody>
          <a:bodyPr>
            <a:normAutofit fontScale="90000"/>
          </a:bodyPr>
          <a:lstStyle/>
          <a:p>
            <a:r>
              <a:rPr lang="en-US" sz="3200" b="1" u="sng" dirty="0">
                <a:solidFill>
                  <a:srgbClr val="00B050"/>
                </a:solidFill>
              </a:rPr>
              <a:t>Set How Many Times an Animation Should Run</a:t>
            </a:r>
            <a:br>
              <a:rPr lang="en-US" sz="3200" b="1" u="sng" dirty="0">
                <a:solidFill>
                  <a:srgbClr val="00B050"/>
                </a:solidFill>
              </a:rPr>
            </a:br>
            <a:endParaRPr lang="en-US" sz="3600" b="1" u="sng" dirty="0">
              <a:solidFill>
                <a:srgbClr val="00B050"/>
              </a:solidFill>
            </a:endParaRPr>
          </a:p>
        </p:txBody>
      </p:sp>
      <p:sp>
        <p:nvSpPr>
          <p:cNvPr id="3" name="Content Placeholder 2"/>
          <p:cNvSpPr>
            <a:spLocks noGrp="1"/>
          </p:cNvSpPr>
          <p:nvPr>
            <p:ph idx="1"/>
          </p:nvPr>
        </p:nvSpPr>
        <p:spPr>
          <a:xfrm>
            <a:off x="0" y="553792"/>
            <a:ext cx="12093262" cy="6065949"/>
          </a:xfrm>
        </p:spPr>
        <p:txBody>
          <a:bodyPr>
            <a:noAutofit/>
          </a:bodyPr>
          <a:lstStyle/>
          <a:p>
            <a:pPr marL="0" lvl="0" indent="0" eaLnBrk="0" fontAlgn="base" hangingPunct="0">
              <a:lnSpc>
                <a:spcPct val="100000"/>
              </a:lnSpc>
              <a:spcBef>
                <a:spcPct val="0"/>
              </a:spcBef>
              <a:spcAft>
                <a:spcPct val="0"/>
              </a:spcAft>
              <a:buNone/>
            </a:pPr>
            <a:r>
              <a:rPr lang="en-US" sz="2400" dirty="0" smtClean="0">
                <a:solidFill>
                  <a:srgbClr val="000000"/>
                </a:solidFill>
              </a:rPr>
              <a:t>The</a:t>
            </a:r>
            <a:r>
              <a:rPr lang="en-US" sz="2400" dirty="0">
                <a:solidFill>
                  <a:srgbClr val="000000"/>
                </a:solidFill>
              </a:rPr>
              <a:t> </a:t>
            </a:r>
            <a:r>
              <a:rPr lang="en-US" sz="2400" dirty="0">
                <a:solidFill>
                  <a:srgbClr val="DC143C"/>
                </a:solidFill>
              </a:rPr>
              <a:t>animation-iteration-count</a:t>
            </a:r>
            <a:r>
              <a:rPr lang="en-US" sz="2400" dirty="0">
                <a:solidFill>
                  <a:srgbClr val="000000"/>
                </a:solidFill>
              </a:rPr>
              <a:t> property specifies the number of times an animation should run.</a:t>
            </a:r>
            <a:endParaRPr lang="en-US" sz="2400" dirty="0"/>
          </a:p>
          <a:p>
            <a:pPr marL="0" lvl="0" indent="0" eaLnBrk="0" fontAlgn="base" hangingPunct="0">
              <a:lnSpc>
                <a:spcPct val="100000"/>
              </a:lnSpc>
              <a:spcBef>
                <a:spcPct val="0"/>
              </a:spcBef>
              <a:spcAft>
                <a:spcPct val="0"/>
              </a:spcAft>
              <a:buNone/>
            </a:pPr>
            <a:endParaRPr lang="en-US" sz="2400" dirty="0" smtClean="0">
              <a:solidFill>
                <a:srgbClr val="000000"/>
              </a:solidFill>
            </a:endParaRPr>
          </a:p>
          <a:p>
            <a:pPr marL="0" lvl="0" indent="0" eaLnBrk="0" fontAlgn="base" hangingPunct="0">
              <a:lnSpc>
                <a:spcPct val="100000"/>
              </a:lnSpc>
              <a:spcBef>
                <a:spcPct val="0"/>
              </a:spcBef>
              <a:spcAft>
                <a:spcPct val="0"/>
              </a:spcAft>
              <a:buNone/>
            </a:pPr>
            <a:r>
              <a:rPr lang="en-US" sz="2400" dirty="0" smtClean="0">
                <a:solidFill>
                  <a:srgbClr val="000000"/>
                </a:solidFill>
              </a:rPr>
              <a:t>The </a:t>
            </a:r>
            <a:r>
              <a:rPr lang="en-US" sz="2400" dirty="0">
                <a:solidFill>
                  <a:srgbClr val="000000"/>
                </a:solidFill>
              </a:rPr>
              <a:t>following example will run the animation 3 times before it stops:</a:t>
            </a:r>
            <a:endParaRPr lang="en-US" sz="2400" dirty="0"/>
          </a:p>
          <a:p>
            <a:r>
              <a:rPr lang="en-US" sz="2400" dirty="0"/>
              <a:t>div {</a:t>
            </a:r>
            <a:br>
              <a:rPr lang="en-US" sz="2400" dirty="0"/>
            </a:br>
            <a:r>
              <a:rPr lang="en-US" sz="2400" dirty="0"/>
              <a:t>    width: 100px;</a:t>
            </a:r>
            <a:br>
              <a:rPr lang="en-US" sz="2400" dirty="0"/>
            </a:br>
            <a:r>
              <a:rPr lang="en-US" sz="2400" dirty="0"/>
              <a:t>    height: 100px;</a:t>
            </a:r>
            <a:br>
              <a:rPr lang="en-US" sz="2400" dirty="0"/>
            </a:br>
            <a:r>
              <a:rPr lang="en-US" sz="2400" dirty="0"/>
              <a:t>    position: relative;</a:t>
            </a:r>
            <a:br>
              <a:rPr lang="en-US" sz="2400" dirty="0"/>
            </a:br>
            <a:r>
              <a:rPr lang="en-US" sz="2400" dirty="0"/>
              <a:t>    background-color: red;</a:t>
            </a:r>
            <a:br>
              <a:rPr lang="en-US" sz="2400" dirty="0"/>
            </a:br>
            <a:r>
              <a:rPr lang="en-US" sz="2400" dirty="0"/>
              <a:t>    animation-name: example;</a:t>
            </a:r>
            <a:br>
              <a:rPr lang="en-US" sz="2400" dirty="0"/>
            </a:br>
            <a:r>
              <a:rPr lang="en-US" sz="2400" dirty="0"/>
              <a:t>    animation-duration: 4s;</a:t>
            </a:r>
            <a:br>
              <a:rPr lang="en-US" sz="2400" dirty="0"/>
            </a:br>
            <a:r>
              <a:rPr lang="en-US" sz="2400" dirty="0"/>
              <a:t>    </a:t>
            </a:r>
            <a:r>
              <a:rPr lang="en-US" sz="2400" b="1" dirty="0">
                <a:solidFill>
                  <a:srgbClr val="FF0000"/>
                </a:solidFill>
              </a:rPr>
              <a:t>animation-iteration-count: 3;</a:t>
            </a:r>
            <a:r>
              <a:rPr lang="en-US" sz="2400" dirty="0"/>
              <a:t/>
            </a:r>
            <a:br>
              <a:rPr lang="en-US" sz="2400" dirty="0"/>
            </a:br>
            <a:r>
              <a:rPr lang="en-US" sz="2400" dirty="0"/>
              <a:t>}</a:t>
            </a:r>
          </a:p>
          <a:p>
            <a:pPr marL="0" indent="0">
              <a:buNone/>
            </a:pPr>
            <a:r>
              <a:rPr lang="en-US" sz="2400" dirty="0"/>
              <a:t/>
            </a:r>
            <a:br>
              <a:rPr lang="en-US" sz="2400" dirty="0"/>
            </a:br>
            <a:r>
              <a:rPr lang="en-US" sz="2400" dirty="0" smtClean="0"/>
              <a:t>write value "infinite</a:t>
            </a:r>
            <a:r>
              <a:rPr lang="en-US" sz="2400" dirty="0"/>
              <a:t>" to make the animation continue for ever:</a:t>
            </a:r>
            <a:endParaRPr lang="en-US" sz="2400" dirty="0" smtClean="0"/>
          </a:p>
          <a:p>
            <a:pPr marL="0" indent="0">
              <a:buNone/>
            </a:pPr>
            <a:r>
              <a:rPr lang="en-US" sz="2400" dirty="0"/>
              <a:t>  </a:t>
            </a:r>
            <a:r>
              <a:rPr lang="en-US" sz="2400" b="1" dirty="0">
                <a:solidFill>
                  <a:srgbClr val="FF0000"/>
                </a:solidFill>
              </a:rPr>
              <a:t>animation-iteration-count: infinite</a:t>
            </a:r>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448696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20424"/>
            <a:ext cx="11263648" cy="484881"/>
          </a:xfrm>
        </p:spPr>
        <p:txBody>
          <a:bodyPr>
            <a:normAutofit fontScale="90000"/>
          </a:bodyPr>
          <a:lstStyle/>
          <a:p>
            <a:pPr lvl="0" eaLnBrk="0" fontAlgn="base" hangingPunct="0">
              <a:lnSpc>
                <a:spcPct val="100000"/>
              </a:lnSpc>
              <a:spcAft>
                <a:spcPct val="0"/>
              </a:spcAft>
            </a:pPr>
            <a:r>
              <a:rPr lang="en-US" sz="3200" u="sng" dirty="0">
                <a:solidFill>
                  <a:srgbClr val="00B050"/>
                </a:solidFill>
                <a:latin typeface="+mn-lt"/>
                <a:cs typeface="Segoe UI" panose="020B0502040204020203" pitchFamily="34" charset="0"/>
              </a:rPr>
              <a:t>Run Animation in Reverse Direction or Alternate Cycles</a:t>
            </a:r>
          </a:p>
        </p:txBody>
      </p:sp>
      <p:sp>
        <p:nvSpPr>
          <p:cNvPr id="3" name="Content Placeholder 2"/>
          <p:cNvSpPr>
            <a:spLocks noGrp="1"/>
          </p:cNvSpPr>
          <p:nvPr>
            <p:ph idx="1"/>
          </p:nvPr>
        </p:nvSpPr>
        <p:spPr>
          <a:xfrm>
            <a:off x="181377" y="709854"/>
            <a:ext cx="11834611" cy="6309132"/>
          </a:xfrm>
        </p:spPr>
        <p:txBody>
          <a:bodyPr>
            <a:normAutofit fontScale="70000" lnSpcReduction="20000"/>
          </a:bodyPr>
          <a:lstStyle/>
          <a:p>
            <a:pPr marL="0" indent="0">
              <a:buNone/>
            </a:pPr>
            <a:r>
              <a:rPr lang="en-US" b="1" u="sng" dirty="0"/>
              <a:t>animation run in reverse direction</a:t>
            </a:r>
            <a:endParaRPr lang="en-US" b="1" u="sng" dirty="0" smtClean="0"/>
          </a:p>
          <a:p>
            <a:r>
              <a:rPr lang="en-US" dirty="0" smtClean="0"/>
              <a:t>div</a:t>
            </a:r>
            <a:r>
              <a:rPr lang="en-US" dirty="0"/>
              <a:t> </a:t>
            </a:r>
            <a:r>
              <a:rPr lang="en-US" dirty="0" smtClean="0"/>
              <a:t>{                                                  </a:t>
            </a:r>
            <a:r>
              <a:rPr lang="en-US" dirty="0"/>
              <a:t/>
            </a:r>
            <a:br>
              <a:rPr lang="en-US" dirty="0"/>
            </a:br>
            <a:r>
              <a:rPr lang="en-US" dirty="0"/>
              <a:t>    width: 100px;</a:t>
            </a:r>
            <a:br>
              <a:rPr lang="en-US" dirty="0"/>
            </a:br>
            <a:r>
              <a:rPr lang="en-US" dirty="0"/>
              <a:t>    height: 100px;</a:t>
            </a:r>
            <a:br>
              <a:rPr lang="en-US" dirty="0"/>
            </a:br>
            <a:r>
              <a:rPr lang="en-US" dirty="0"/>
              <a:t>    position: relative;</a:t>
            </a:r>
            <a:br>
              <a:rPr lang="en-US" dirty="0"/>
            </a:br>
            <a:r>
              <a:rPr lang="en-US" dirty="0"/>
              <a:t>    background-color: red;</a:t>
            </a:r>
            <a:br>
              <a:rPr lang="en-US" dirty="0"/>
            </a:br>
            <a:r>
              <a:rPr lang="en-US" dirty="0"/>
              <a:t>    animation-name: example;</a:t>
            </a:r>
            <a:br>
              <a:rPr lang="en-US" dirty="0"/>
            </a:br>
            <a:r>
              <a:rPr lang="en-US" dirty="0"/>
              <a:t>    animation-duration: 4s;</a:t>
            </a:r>
            <a:br>
              <a:rPr lang="en-US" dirty="0"/>
            </a:br>
            <a:r>
              <a:rPr lang="en-US" dirty="0"/>
              <a:t>    animation-iteration-count: 3;</a:t>
            </a:r>
            <a:br>
              <a:rPr lang="en-US" dirty="0"/>
            </a:br>
            <a:r>
              <a:rPr lang="en-US" dirty="0"/>
              <a:t>    </a:t>
            </a:r>
            <a:r>
              <a:rPr lang="en-US" b="1" dirty="0">
                <a:solidFill>
                  <a:srgbClr val="FF0000"/>
                </a:solidFill>
              </a:rPr>
              <a:t>animation-direction: reverse;</a:t>
            </a:r>
            <a:r>
              <a:rPr lang="en-US" dirty="0"/>
              <a:t/>
            </a:r>
            <a:br>
              <a:rPr lang="en-US" dirty="0"/>
            </a:br>
            <a:r>
              <a:rPr lang="en-US" dirty="0" smtClean="0"/>
              <a:t>}</a:t>
            </a:r>
          </a:p>
          <a:p>
            <a:pPr marL="0" indent="0">
              <a:buNone/>
            </a:pPr>
            <a:endParaRPr lang="en-US" b="1" u="sng" dirty="0" smtClean="0"/>
          </a:p>
          <a:p>
            <a:pPr marL="0" indent="0">
              <a:buNone/>
            </a:pPr>
            <a:r>
              <a:rPr lang="en-US" b="1" u="sng" dirty="0"/>
              <a:t> value "alternate" to make the animation first run forward, then backward, then forward:</a:t>
            </a:r>
          </a:p>
          <a:p>
            <a:r>
              <a:rPr lang="en-US" dirty="0"/>
              <a:t>div </a:t>
            </a:r>
            <a:r>
              <a:rPr lang="en-US" dirty="0" smtClean="0"/>
              <a:t>{                                       </a:t>
            </a:r>
            <a:r>
              <a:rPr lang="en-US" dirty="0"/>
              <a:t/>
            </a:r>
            <a:br>
              <a:rPr lang="en-US" dirty="0"/>
            </a:br>
            <a:r>
              <a:rPr lang="en-US" dirty="0"/>
              <a:t>    width: 100px;</a:t>
            </a:r>
            <a:br>
              <a:rPr lang="en-US" dirty="0"/>
            </a:br>
            <a:r>
              <a:rPr lang="en-US" dirty="0"/>
              <a:t>    height: 100px;</a:t>
            </a:r>
            <a:br>
              <a:rPr lang="en-US" dirty="0"/>
            </a:br>
            <a:r>
              <a:rPr lang="en-US" dirty="0"/>
              <a:t>    position: relative;</a:t>
            </a:r>
            <a:br>
              <a:rPr lang="en-US" dirty="0"/>
            </a:br>
            <a:r>
              <a:rPr lang="en-US" dirty="0"/>
              <a:t>    background-color: red;</a:t>
            </a:r>
            <a:br>
              <a:rPr lang="en-US" dirty="0"/>
            </a:br>
            <a:r>
              <a:rPr lang="en-US" dirty="0"/>
              <a:t>    animation-name: example;</a:t>
            </a:r>
            <a:br>
              <a:rPr lang="en-US" dirty="0"/>
            </a:br>
            <a:r>
              <a:rPr lang="en-US" dirty="0"/>
              <a:t>    animation-duration: 4s;</a:t>
            </a:r>
            <a:br>
              <a:rPr lang="en-US" dirty="0"/>
            </a:br>
            <a:r>
              <a:rPr lang="en-US" dirty="0"/>
              <a:t>    animation-iteration-count: 3;</a:t>
            </a:r>
            <a:br>
              <a:rPr lang="en-US" dirty="0"/>
            </a:br>
            <a:r>
              <a:rPr lang="en-US" dirty="0"/>
              <a:t>    </a:t>
            </a:r>
            <a:r>
              <a:rPr lang="en-US" b="1" dirty="0">
                <a:solidFill>
                  <a:srgbClr val="FF0000"/>
                </a:solidFill>
              </a:rPr>
              <a:t>animation-direction: alternate;</a:t>
            </a:r>
            <a:r>
              <a:rPr lang="en-US" dirty="0"/>
              <a:t/>
            </a:r>
            <a:br>
              <a:rPr lang="en-US" dirty="0"/>
            </a:br>
            <a:r>
              <a:rPr lang="en-US" dirty="0"/>
              <a:t>}</a:t>
            </a:r>
          </a:p>
          <a:p>
            <a:pPr marL="0" indent="0">
              <a:buNone/>
            </a:pPr>
            <a:r>
              <a:rPr lang="en-US" dirty="0"/>
              <a:t/>
            </a:r>
            <a:br>
              <a:rPr lang="en-US" dirty="0"/>
            </a:br>
            <a:endParaRPr lang="en-US" dirty="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79331" rIns="0" bIns="179331"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16235"/>
            <a:ext cx="65" cy="45647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9886761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774"/>
            <a:ext cx="12192000" cy="6031189"/>
          </a:xfrm>
        </p:spPr>
        <p:txBody>
          <a:bodyPr>
            <a:normAutofit/>
          </a:bodyPr>
          <a:lstStyle/>
          <a:p>
            <a:pPr marL="0" lvl="0" indent="0" eaLnBrk="0" fontAlgn="base" hangingPunct="0">
              <a:lnSpc>
                <a:spcPct val="100000"/>
              </a:lnSpc>
              <a:spcBef>
                <a:spcPct val="0"/>
              </a:spcBef>
              <a:spcAft>
                <a:spcPct val="0"/>
              </a:spcAft>
              <a:buNone/>
            </a:pPr>
            <a:r>
              <a:rPr lang="en-US" b="1" u="sng" dirty="0" smtClean="0">
                <a:solidFill>
                  <a:srgbClr val="00B050"/>
                </a:solidFill>
                <a:cs typeface="Segoe UI" panose="020B0502040204020203" pitchFamily="34" charset="0"/>
              </a:rPr>
              <a:t>Specify </a:t>
            </a:r>
            <a:r>
              <a:rPr lang="en-US" b="1" u="sng" dirty="0">
                <a:solidFill>
                  <a:srgbClr val="00B050"/>
                </a:solidFill>
                <a:cs typeface="Segoe UI" panose="020B0502040204020203" pitchFamily="34" charset="0"/>
              </a:rPr>
              <a:t>the Speed Curve of the Animation</a:t>
            </a:r>
          </a:p>
          <a:p>
            <a:pPr marL="0" lvl="0" indent="0" eaLnBrk="0" fontAlgn="base" hangingPunct="0">
              <a:lnSpc>
                <a:spcPct val="100000"/>
              </a:lnSpc>
              <a:spcBef>
                <a:spcPct val="0"/>
              </a:spcBef>
              <a:spcAft>
                <a:spcPct val="0"/>
              </a:spcAft>
              <a:buNone/>
            </a:pPr>
            <a:r>
              <a:rPr lang="en-US" sz="2400" dirty="0">
                <a:solidFill>
                  <a:srgbClr val="000000"/>
                </a:solidFill>
              </a:rPr>
              <a:t>The </a:t>
            </a:r>
            <a:r>
              <a:rPr lang="en-US" sz="2400" dirty="0">
                <a:solidFill>
                  <a:srgbClr val="DC143C"/>
                </a:solidFill>
              </a:rPr>
              <a:t>animation-timing-function</a:t>
            </a:r>
            <a:r>
              <a:rPr lang="en-US" sz="2400" dirty="0">
                <a:solidFill>
                  <a:srgbClr val="000000"/>
                </a:solidFill>
              </a:rPr>
              <a:t> property specifies the speed curve of the animation</a:t>
            </a:r>
            <a:r>
              <a:rPr lang="en-US" sz="2400" dirty="0" smtClean="0">
                <a:solidFill>
                  <a:srgbClr val="000000"/>
                </a:solidFill>
              </a:rPr>
              <a:t>.</a:t>
            </a:r>
          </a:p>
          <a:p>
            <a:pPr marL="0" lvl="0" indent="0" eaLnBrk="0" fontAlgn="base" hangingPunct="0">
              <a:lnSpc>
                <a:spcPct val="100000"/>
              </a:lnSpc>
              <a:spcBef>
                <a:spcPct val="0"/>
              </a:spcBef>
              <a:spcAft>
                <a:spcPct val="0"/>
              </a:spcAft>
              <a:buNone/>
            </a:pPr>
            <a:endParaRPr lang="en-US" sz="2400" dirty="0"/>
          </a:p>
          <a:p>
            <a:pPr marL="0" lvl="0" indent="0" eaLnBrk="0" fontAlgn="base" hangingPunct="0">
              <a:lnSpc>
                <a:spcPct val="100000"/>
              </a:lnSpc>
              <a:spcBef>
                <a:spcPct val="0"/>
              </a:spcBef>
              <a:spcAft>
                <a:spcPct val="0"/>
              </a:spcAft>
              <a:buNone/>
            </a:pPr>
            <a:r>
              <a:rPr lang="en-US" sz="2400" dirty="0">
                <a:solidFill>
                  <a:srgbClr val="000000"/>
                </a:solidFill>
              </a:rPr>
              <a:t>The animation-timing-function property can have the following values:</a:t>
            </a:r>
            <a:endParaRPr lang="en-US" sz="2400" dirty="0"/>
          </a:p>
          <a:p>
            <a:pPr marL="0" lvl="0" indent="0" eaLnBrk="0" fontAlgn="base" hangingPunct="0">
              <a:lnSpc>
                <a:spcPct val="100000"/>
              </a:lnSpc>
              <a:spcBef>
                <a:spcPct val="0"/>
              </a:spcBef>
              <a:spcAft>
                <a:spcPct val="0"/>
              </a:spcAft>
              <a:buFontTx/>
              <a:buChar char="•"/>
            </a:pPr>
            <a:r>
              <a:rPr lang="en-US" sz="2400" dirty="0">
                <a:solidFill>
                  <a:srgbClr val="DC143C"/>
                </a:solidFill>
              </a:rPr>
              <a:t>ease</a:t>
            </a:r>
            <a:r>
              <a:rPr lang="en-US" sz="2400" dirty="0">
                <a:solidFill>
                  <a:srgbClr val="000000"/>
                </a:solidFill>
              </a:rPr>
              <a:t> - specifies an animation with a slow start, then fast, then end slowly (this is default)</a:t>
            </a:r>
          </a:p>
          <a:p>
            <a:pPr marL="0" lvl="0" indent="0" eaLnBrk="0" fontAlgn="base" hangingPunct="0">
              <a:lnSpc>
                <a:spcPct val="100000"/>
              </a:lnSpc>
              <a:spcBef>
                <a:spcPct val="0"/>
              </a:spcBef>
              <a:spcAft>
                <a:spcPct val="0"/>
              </a:spcAft>
              <a:buFontTx/>
              <a:buChar char="•"/>
            </a:pPr>
            <a:r>
              <a:rPr lang="en-US" sz="2400" dirty="0">
                <a:solidFill>
                  <a:srgbClr val="DC143C"/>
                </a:solidFill>
              </a:rPr>
              <a:t>linear</a:t>
            </a:r>
            <a:r>
              <a:rPr lang="en-US" sz="2400" dirty="0">
                <a:solidFill>
                  <a:srgbClr val="000000"/>
                </a:solidFill>
              </a:rPr>
              <a:t> - specifies an animation with the same speed from start to end</a:t>
            </a:r>
          </a:p>
          <a:p>
            <a:pPr marL="0" lvl="0" indent="0" eaLnBrk="0" fontAlgn="base" hangingPunct="0">
              <a:lnSpc>
                <a:spcPct val="100000"/>
              </a:lnSpc>
              <a:spcBef>
                <a:spcPct val="0"/>
              </a:spcBef>
              <a:spcAft>
                <a:spcPct val="0"/>
              </a:spcAft>
              <a:buFontTx/>
              <a:buChar char="•"/>
            </a:pPr>
            <a:r>
              <a:rPr lang="en-US" sz="2400" dirty="0">
                <a:solidFill>
                  <a:srgbClr val="DC143C"/>
                </a:solidFill>
              </a:rPr>
              <a:t>ease-in</a:t>
            </a:r>
            <a:r>
              <a:rPr lang="en-US" sz="2400" dirty="0">
                <a:solidFill>
                  <a:srgbClr val="000000"/>
                </a:solidFill>
              </a:rPr>
              <a:t> - specifies an animation with a slow start</a:t>
            </a:r>
          </a:p>
          <a:p>
            <a:pPr marL="0" lvl="0" indent="0" eaLnBrk="0" fontAlgn="base" hangingPunct="0">
              <a:lnSpc>
                <a:spcPct val="100000"/>
              </a:lnSpc>
              <a:spcBef>
                <a:spcPct val="0"/>
              </a:spcBef>
              <a:spcAft>
                <a:spcPct val="0"/>
              </a:spcAft>
              <a:buFontTx/>
              <a:buChar char="•"/>
            </a:pPr>
            <a:r>
              <a:rPr lang="en-US" sz="2400" dirty="0">
                <a:solidFill>
                  <a:srgbClr val="DC143C"/>
                </a:solidFill>
              </a:rPr>
              <a:t>ease-out</a:t>
            </a:r>
            <a:r>
              <a:rPr lang="en-US" sz="2400" dirty="0">
                <a:solidFill>
                  <a:srgbClr val="000000"/>
                </a:solidFill>
              </a:rPr>
              <a:t> - specifies an animation with a slow end</a:t>
            </a:r>
          </a:p>
          <a:p>
            <a:pPr marL="0" lvl="0" indent="0" eaLnBrk="0" fontAlgn="base" hangingPunct="0">
              <a:lnSpc>
                <a:spcPct val="100000"/>
              </a:lnSpc>
              <a:spcBef>
                <a:spcPct val="0"/>
              </a:spcBef>
              <a:spcAft>
                <a:spcPct val="0"/>
              </a:spcAft>
              <a:buFontTx/>
              <a:buChar char="•"/>
            </a:pPr>
            <a:r>
              <a:rPr lang="en-US" sz="2400" dirty="0">
                <a:solidFill>
                  <a:srgbClr val="DC143C"/>
                </a:solidFill>
              </a:rPr>
              <a:t>ease-in-out</a:t>
            </a:r>
            <a:r>
              <a:rPr lang="en-US" sz="2400" dirty="0">
                <a:solidFill>
                  <a:srgbClr val="000000"/>
                </a:solidFill>
              </a:rPr>
              <a:t> - specifies an animation with a slow start and end</a:t>
            </a:r>
          </a:p>
          <a:p>
            <a:pPr marL="0" lvl="0" indent="0" eaLnBrk="0" fontAlgn="base" hangingPunct="0">
              <a:lnSpc>
                <a:spcPct val="100000"/>
              </a:lnSpc>
              <a:spcBef>
                <a:spcPct val="0"/>
              </a:spcBef>
              <a:spcAft>
                <a:spcPct val="0"/>
              </a:spcAft>
              <a:buFontTx/>
              <a:buChar char="•"/>
            </a:pPr>
            <a:r>
              <a:rPr lang="en-US" sz="2400" dirty="0">
                <a:solidFill>
                  <a:srgbClr val="DC143C"/>
                </a:solidFill>
              </a:rPr>
              <a:t>cubic-</a:t>
            </a:r>
            <a:r>
              <a:rPr lang="en-US" sz="2400" dirty="0" err="1">
                <a:solidFill>
                  <a:srgbClr val="DC143C"/>
                </a:solidFill>
              </a:rPr>
              <a:t>bezier</a:t>
            </a:r>
            <a:r>
              <a:rPr lang="en-US" sz="2400" dirty="0">
                <a:solidFill>
                  <a:srgbClr val="DC143C"/>
                </a:solidFill>
              </a:rPr>
              <a:t>(</a:t>
            </a:r>
            <a:r>
              <a:rPr lang="en-US" sz="2400" dirty="0" err="1">
                <a:solidFill>
                  <a:srgbClr val="DC143C"/>
                </a:solidFill>
              </a:rPr>
              <a:t>n,n,n,n</a:t>
            </a:r>
            <a:r>
              <a:rPr lang="en-US" sz="2400" dirty="0">
                <a:solidFill>
                  <a:srgbClr val="DC143C"/>
                </a:solidFill>
              </a:rPr>
              <a:t>)</a:t>
            </a:r>
            <a:r>
              <a:rPr lang="en-US" sz="2400" dirty="0">
                <a:solidFill>
                  <a:srgbClr val="000000"/>
                </a:solidFill>
              </a:rPr>
              <a:t> - lets you define your own values in a cubic-</a:t>
            </a:r>
            <a:r>
              <a:rPr lang="en-US" sz="2400" dirty="0" err="1">
                <a:solidFill>
                  <a:srgbClr val="000000"/>
                </a:solidFill>
              </a:rPr>
              <a:t>bezier</a:t>
            </a:r>
            <a:r>
              <a:rPr lang="en-US" sz="2400" dirty="0">
                <a:solidFill>
                  <a:srgbClr val="000000"/>
                </a:solidFill>
              </a:rPr>
              <a:t> function</a:t>
            </a:r>
          </a:p>
          <a:p>
            <a:pPr marL="0" lvl="0" indent="0" eaLnBrk="0" fontAlgn="base" hangingPunct="0">
              <a:lnSpc>
                <a:spcPct val="100000"/>
              </a:lnSpc>
              <a:spcBef>
                <a:spcPct val="0"/>
              </a:spcBef>
              <a:spcAft>
                <a:spcPct val="0"/>
              </a:spcAft>
              <a:buNone/>
            </a:pPr>
            <a:endParaRPr lang="en-US" sz="2400" dirty="0" smtClean="0">
              <a:solidFill>
                <a:srgbClr val="000000"/>
              </a:solidFill>
            </a:endParaRPr>
          </a:p>
          <a:p>
            <a:pPr marL="0" lvl="0" indent="0" eaLnBrk="0" fontAlgn="base" hangingPunct="0">
              <a:lnSpc>
                <a:spcPct val="100000"/>
              </a:lnSpc>
              <a:spcBef>
                <a:spcPct val="0"/>
              </a:spcBef>
              <a:spcAft>
                <a:spcPct val="0"/>
              </a:spcAft>
              <a:buNone/>
            </a:pPr>
            <a:endParaRPr lang="en-US" sz="2400" dirty="0">
              <a:solidFill>
                <a:srgbClr val="000000"/>
              </a:solidFill>
            </a:endParaRPr>
          </a:p>
          <a:p>
            <a:pPr marL="0" lvl="0" indent="0" eaLnBrk="0" fontAlgn="base" hangingPunct="0">
              <a:lnSpc>
                <a:spcPct val="100000"/>
              </a:lnSpc>
              <a:spcBef>
                <a:spcPct val="0"/>
              </a:spcBef>
              <a:spcAft>
                <a:spcPct val="0"/>
              </a:spcAft>
              <a:buNone/>
            </a:pPr>
            <a:r>
              <a:rPr lang="en-US" sz="2400" dirty="0" smtClean="0">
                <a:solidFill>
                  <a:srgbClr val="000000"/>
                </a:solidFill>
              </a:rPr>
              <a:t>The </a:t>
            </a:r>
            <a:r>
              <a:rPr lang="en-US" sz="2400" dirty="0">
                <a:solidFill>
                  <a:srgbClr val="000000"/>
                </a:solidFill>
              </a:rPr>
              <a:t>following example shows the some of the different speed curves that can be used</a:t>
            </a:r>
            <a:r>
              <a:rPr lang="en-US" sz="2400" dirty="0" smtClean="0">
                <a:solidFill>
                  <a:srgbClr val="000000"/>
                </a:solidFill>
              </a:rPr>
              <a:t>:</a:t>
            </a:r>
          </a:p>
          <a:p>
            <a:pPr marL="0" lvl="0" indent="0" eaLnBrk="0" fontAlgn="base" hangingPunct="0">
              <a:lnSpc>
                <a:spcPct val="100000"/>
              </a:lnSpc>
              <a:spcBef>
                <a:spcPct val="0"/>
              </a:spcBef>
              <a:spcAft>
                <a:spcPct val="0"/>
              </a:spcAft>
              <a:buNone/>
            </a:pPr>
            <a:r>
              <a:rPr lang="en-US" sz="2400" dirty="0"/>
              <a:t>#div1 {animation-timing-function: linear;}</a:t>
            </a:r>
            <a:br>
              <a:rPr lang="en-US" sz="2400" dirty="0"/>
            </a:br>
            <a:r>
              <a:rPr lang="en-US" sz="2400" dirty="0"/>
              <a:t>#div2 {animation-timing-function: ease;}</a:t>
            </a:r>
          </a:p>
          <a:p>
            <a:endParaRPr lang="en-US" sz="2400" dirty="0"/>
          </a:p>
        </p:txBody>
      </p:sp>
    </p:spTree>
    <p:extLst>
      <p:ext uri="{BB962C8B-B14F-4D97-AF65-F5344CB8AC3E}">
        <p14:creationId xmlns:p14="http://schemas.microsoft.com/office/powerpoint/2010/main" xmlns="" val="106533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5"/>
            <a:ext cx="10515600" cy="562154"/>
          </a:xfrm>
        </p:spPr>
        <p:txBody>
          <a:bodyPr>
            <a:normAutofit fontScale="90000"/>
          </a:bodyPr>
          <a:lstStyle/>
          <a:p>
            <a:r>
              <a:rPr lang="en-US" b="1" dirty="0" smtClean="0"/>
              <a:t>a) </a:t>
            </a:r>
            <a:r>
              <a:rPr lang="en-US" b="1" u="sng" dirty="0" smtClean="0"/>
              <a:t>RGBA</a:t>
            </a:r>
            <a:endParaRPr lang="en-US" b="1" u="sng" dirty="0"/>
          </a:p>
        </p:txBody>
      </p:sp>
      <p:sp>
        <p:nvSpPr>
          <p:cNvPr id="3" name="Content Placeholder 2"/>
          <p:cNvSpPr>
            <a:spLocks noGrp="1"/>
          </p:cNvSpPr>
          <p:nvPr>
            <p:ph idx="1"/>
          </p:nvPr>
        </p:nvSpPr>
        <p:spPr>
          <a:xfrm>
            <a:off x="180304" y="798490"/>
            <a:ext cx="11797048" cy="5378473"/>
          </a:xfrm>
        </p:spPr>
        <p:txBody>
          <a:bodyPr>
            <a:normAutofit fontScale="92500" lnSpcReduction="10000"/>
          </a:bodyPr>
          <a:lstStyle/>
          <a:p>
            <a:r>
              <a:rPr lang="en-US" dirty="0"/>
              <a:t>RGBA color values are an extension of RGB color values with an alpha channel - which specifies the opacity for a color.</a:t>
            </a:r>
          </a:p>
          <a:p>
            <a:r>
              <a:rPr lang="en-US" dirty="0"/>
              <a:t>An RGBA color value is specified with: </a:t>
            </a:r>
            <a:r>
              <a:rPr lang="en-US" dirty="0" err="1"/>
              <a:t>rgba</a:t>
            </a:r>
            <a:r>
              <a:rPr lang="en-US" dirty="0"/>
              <a:t>(red, green, blue, alpha). The alpha parameter is a number between 0.0 (fully transparent) and 1.0 (fully opaque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#p1 {background-color: </a:t>
            </a:r>
            <a:r>
              <a:rPr lang="en-US" dirty="0" err="1"/>
              <a:t>rgba</a:t>
            </a:r>
            <a:r>
              <a:rPr lang="en-US" dirty="0"/>
              <a:t>(255, 0, 0, 0.3);}  </a:t>
            </a:r>
            <a:r>
              <a:rPr lang="en-US" dirty="0" smtClean="0"/>
              <a:t>           /* </a:t>
            </a:r>
            <a:r>
              <a:rPr lang="en-US" dirty="0"/>
              <a:t>red with opacity */</a:t>
            </a:r>
            <a:r>
              <a:rPr lang="en-US" dirty="0" smtClean="0"/>
              <a:t/>
            </a:r>
            <a:br>
              <a:rPr lang="en-US" dirty="0" smtClean="0"/>
            </a:br>
            <a:r>
              <a:rPr lang="en-US" dirty="0"/>
              <a:t>#p2 {background-color: </a:t>
            </a:r>
            <a:r>
              <a:rPr lang="en-US" dirty="0" err="1"/>
              <a:t>rgba</a:t>
            </a:r>
            <a:r>
              <a:rPr lang="en-US" dirty="0"/>
              <a:t>(0, 255, 0, 0.3);}  </a:t>
            </a:r>
            <a:r>
              <a:rPr lang="en-US" dirty="0" smtClean="0"/>
              <a:t>          /* </a:t>
            </a:r>
            <a:r>
              <a:rPr lang="en-US" dirty="0"/>
              <a:t>green with opacity */</a:t>
            </a:r>
            <a:r>
              <a:rPr lang="en-US" dirty="0" smtClean="0"/>
              <a:t/>
            </a:r>
            <a:br>
              <a:rPr lang="en-US" dirty="0" smtClean="0"/>
            </a:br>
            <a:r>
              <a:rPr lang="en-US" dirty="0"/>
              <a:t>#p3 {background-color: </a:t>
            </a:r>
            <a:r>
              <a:rPr lang="en-US" dirty="0" err="1"/>
              <a:t>rgba</a:t>
            </a:r>
            <a:r>
              <a:rPr lang="en-US" dirty="0"/>
              <a:t>(0, 0, 255, 0.3);} </a:t>
            </a:r>
            <a:r>
              <a:rPr lang="en-US" dirty="0" smtClean="0"/>
              <a:t>           </a:t>
            </a:r>
            <a:r>
              <a:rPr lang="en-US" dirty="0"/>
              <a:t> /* blue with opacity */</a:t>
            </a:r>
          </a:p>
          <a:p>
            <a:endParaRPr lang="en-US" dirty="0"/>
          </a:p>
        </p:txBody>
      </p:sp>
      <p:pic>
        <p:nvPicPr>
          <p:cNvPr id="4" name="Picture 3"/>
          <p:cNvPicPr>
            <a:picLocks noChangeAspect="1"/>
          </p:cNvPicPr>
          <p:nvPr/>
        </p:nvPicPr>
        <p:blipFill>
          <a:blip r:embed="rId2"/>
          <a:stretch>
            <a:fillRect/>
          </a:stretch>
        </p:blipFill>
        <p:spPr>
          <a:xfrm>
            <a:off x="4597959" y="2248838"/>
            <a:ext cx="2996082" cy="2477775"/>
          </a:xfrm>
          <a:prstGeom prst="rect">
            <a:avLst/>
          </a:prstGeom>
        </p:spPr>
      </p:pic>
    </p:spTree>
    <p:extLst>
      <p:ext uri="{BB962C8B-B14F-4D97-AF65-F5344CB8AC3E}">
        <p14:creationId xmlns:p14="http://schemas.microsoft.com/office/powerpoint/2010/main" xmlns="" val="3037598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787"/>
            <a:ext cx="10515600" cy="407607"/>
          </a:xfrm>
        </p:spPr>
        <p:txBody>
          <a:bodyPr>
            <a:normAutofit fontScale="90000"/>
          </a:bodyPr>
          <a:lstStyle/>
          <a:p>
            <a:r>
              <a:rPr lang="en-US" b="1" dirty="0" smtClean="0"/>
              <a:t>b) </a:t>
            </a:r>
            <a:r>
              <a:rPr lang="en-US" b="1" u="sng" dirty="0" smtClean="0"/>
              <a:t>HSL Colors</a:t>
            </a:r>
            <a:endParaRPr lang="en-US" b="1" u="sng" dirty="0"/>
          </a:p>
        </p:txBody>
      </p:sp>
      <p:sp>
        <p:nvSpPr>
          <p:cNvPr id="3" name="Content Placeholder 2"/>
          <p:cNvSpPr>
            <a:spLocks noGrp="1"/>
          </p:cNvSpPr>
          <p:nvPr>
            <p:ph idx="1"/>
          </p:nvPr>
        </p:nvSpPr>
        <p:spPr>
          <a:xfrm>
            <a:off x="231820" y="643944"/>
            <a:ext cx="11797048" cy="5533019"/>
          </a:xfrm>
        </p:spPr>
        <p:txBody>
          <a:bodyPr/>
          <a:lstStyle/>
          <a:p>
            <a:r>
              <a:rPr lang="en-US" dirty="0"/>
              <a:t>HSL stands for Hue, Saturation and Lightness.</a:t>
            </a:r>
          </a:p>
          <a:p>
            <a:r>
              <a:rPr lang="en-US" dirty="0"/>
              <a:t>An HSL color value is specified with: </a:t>
            </a:r>
            <a:r>
              <a:rPr lang="en-US" dirty="0" err="1"/>
              <a:t>hsl</a:t>
            </a:r>
            <a:r>
              <a:rPr lang="en-US" dirty="0"/>
              <a:t>(hue, saturation, lightness).</a:t>
            </a:r>
          </a:p>
          <a:p>
            <a:r>
              <a:rPr lang="en-US" dirty="0"/>
              <a:t>Hue is a degree on the color wheel (from 0 to 360):</a:t>
            </a:r>
          </a:p>
          <a:p>
            <a:pPr lvl="1"/>
            <a:r>
              <a:rPr lang="en-US" dirty="0"/>
              <a:t>0 (or 360) is red</a:t>
            </a:r>
          </a:p>
          <a:p>
            <a:pPr lvl="1"/>
            <a:r>
              <a:rPr lang="en-US" dirty="0"/>
              <a:t>120 is green</a:t>
            </a:r>
          </a:p>
          <a:p>
            <a:pPr lvl="1"/>
            <a:r>
              <a:rPr lang="en-US" dirty="0"/>
              <a:t>240 is blue</a:t>
            </a:r>
          </a:p>
          <a:p>
            <a:r>
              <a:rPr lang="en-US" dirty="0"/>
              <a:t>Saturation is a percentage value: 100% is the full color.</a:t>
            </a:r>
          </a:p>
          <a:p>
            <a:r>
              <a:rPr lang="en-US" dirty="0"/>
              <a:t>Lightness is also a percentage; 0% is dark (black) and 100% is white</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3651831" y="4295908"/>
            <a:ext cx="3676248" cy="2562091"/>
          </a:xfrm>
          <a:prstGeom prst="rect">
            <a:avLst/>
          </a:prstGeom>
        </p:spPr>
      </p:pic>
    </p:spTree>
    <p:extLst>
      <p:ext uri="{BB962C8B-B14F-4D97-AF65-F5344CB8AC3E}">
        <p14:creationId xmlns:p14="http://schemas.microsoft.com/office/powerpoint/2010/main" xmlns="" val="3908006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217"/>
            <a:ext cx="10515600" cy="5455746"/>
          </a:xfrm>
        </p:spPr>
        <p:txBody>
          <a:bodyPr/>
          <a:lstStyle/>
          <a:p>
            <a:pPr marL="0" indent="0">
              <a:buNone/>
            </a:pPr>
            <a:r>
              <a:rPr lang="en-US" dirty="0" smtClean="0"/>
              <a:t>Example: </a:t>
            </a:r>
          </a:p>
          <a:p>
            <a:pPr marL="0" indent="0">
              <a:buNone/>
            </a:pPr>
            <a:r>
              <a:rPr lang="en-US" dirty="0" smtClean="0"/>
              <a:t>#</a:t>
            </a:r>
            <a:r>
              <a:rPr lang="en-US" dirty="0"/>
              <a:t>p1 {background-color: </a:t>
            </a:r>
            <a:r>
              <a:rPr lang="en-US" dirty="0" err="1"/>
              <a:t>hsl</a:t>
            </a:r>
            <a:r>
              <a:rPr lang="en-US" dirty="0"/>
              <a:t>(120, 100%, 50%);}  /* green */</a:t>
            </a:r>
            <a:r>
              <a:rPr lang="en-US" dirty="0" smtClean="0"/>
              <a:t/>
            </a:r>
            <a:br>
              <a:rPr lang="en-US" dirty="0" smtClean="0"/>
            </a:br>
            <a:r>
              <a:rPr lang="en-US" dirty="0"/>
              <a:t>#p2 {background-color: </a:t>
            </a:r>
            <a:r>
              <a:rPr lang="en-US" dirty="0" err="1"/>
              <a:t>hsl</a:t>
            </a:r>
            <a:r>
              <a:rPr lang="en-US" dirty="0"/>
              <a:t>(120, 100%, 75%);}  /* light green */</a:t>
            </a:r>
            <a:r>
              <a:rPr lang="en-US" dirty="0" smtClean="0"/>
              <a:t/>
            </a:r>
            <a:br>
              <a:rPr lang="en-US" dirty="0" smtClean="0"/>
            </a:br>
            <a:r>
              <a:rPr lang="en-US" dirty="0"/>
              <a:t>#p3 {background-color: </a:t>
            </a:r>
            <a:r>
              <a:rPr lang="en-US" dirty="0" err="1"/>
              <a:t>hsl</a:t>
            </a:r>
            <a:r>
              <a:rPr lang="en-US" dirty="0"/>
              <a:t>(120, 100%, 25%);}  /* dark green */</a:t>
            </a:r>
            <a:r>
              <a:rPr lang="en-US" dirty="0" smtClean="0"/>
              <a:t/>
            </a:r>
            <a:br>
              <a:rPr lang="en-US" dirty="0" smtClean="0"/>
            </a:br>
            <a:r>
              <a:rPr lang="en-US" dirty="0"/>
              <a:t>#p4 {background-color: </a:t>
            </a:r>
            <a:r>
              <a:rPr lang="en-US" dirty="0" err="1"/>
              <a:t>hsl</a:t>
            </a:r>
            <a:r>
              <a:rPr lang="en-US" dirty="0"/>
              <a:t>(120, 60%, 70%);}   /* pastel green </a:t>
            </a:r>
            <a:r>
              <a:rPr lang="en-US" dirty="0" smtClean="0"/>
              <a:t>*/</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224270" y="3048257"/>
            <a:ext cx="3412902" cy="2116171"/>
          </a:xfrm>
          <a:prstGeom prst="rect">
            <a:avLst/>
          </a:prstGeom>
        </p:spPr>
      </p:pic>
    </p:spTree>
    <p:extLst>
      <p:ext uri="{BB962C8B-B14F-4D97-AF65-F5344CB8AC3E}">
        <p14:creationId xmlns:p14="http://schemas.microsoft.com/office/powerpoint/2010/main" xmlns="" val="2885749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4"/>
            <a:ext cx="10515600" cy="433365"/>
          </a:xfrm>
        </p:spPr>
        <p:txBody>
          <a:bodyPr>
            <a:normAutofit fontScale="90000"/>
          </a:bodyPr>
          <a:lstStyle/>
          <a:p>
            <a:r>
              <a:rPr lang="en-US" b="1" dirty="0" smtClean="0"/>
              <a:t>c) </a:t>
            </a:r>
            <a:r>
              <a:rPr lang="en-US" b="1" u="sng" dirty="0" smtClean="0"/>
              <a:t>HSLA Colors</a:t>
            </a:r>
            <a:endParaRPr lang="en-US" b="1" u="sng" dirty="0"/>
          </a:p>
        </p:txBody>
      </p:sp>
      <p:sp>
        <p:nvSpPr>
          <p:cNvPr id="3" name="Content Placeholder 2"/>
          <p:cNvSpPr>
            <a:spLocks noGrp="1"/>
          </p:cNvSpPr>
          <p:nvPr>
            <p:ph idx="1"/>
          </p:nvPr>
        </p:nvSpPr>
        <p:spPr>
          <a:xfrm>
            <a:off x="244699" y="798490"/>
            <a:ext cx="11719774" cy="5872766"/>
          </a:xfrm>
        </p:spPr>
        <p:txBody>
          <a:bodyPr/>
          <a:lstStyle/>
          <a:p>
            <a:r>
              <a:rPr lang="en-US" dirty="0"/>
              <a:t>HSLA color values are an extension of HSL color values with an alpha channel - which specifies the opacity for a color.</a:t>
            </a:r>
          </a:p>
          <a:p>
            <a:r>
              <a:rPr lang="en-US" dirty="0"/>
              <a:t>An HSLA color value is specified with: </a:t>
            </a:r>
            <a:r>
              <a:rPr lang="en-US" dirty="0" err="1"/>
              <a:t>hsla</a:t>
            </a:r>
            <a:r>
              <a:rPr lang="en-US" dirty="0"/>
              <a:t>(hue, saturation, lightness, alpha), where the alpha parameter defines the opacity. The alpha parameter is a number between 0.0 (fully transparent) and 1.0 (fully opaque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966693" y="3226157"/>
            <a:ext cx="3696235" cy="2775397"/>
          </a:xfrm>
          <a:prstGeom prst="rect">
            <a:avLst/>
          </a:prstGeom>
        </p:spPr>
      </p:pic>
    </p:spTree>
    <p:extLst>
      <p:ext uri="{BB962C8B-B14F-4D97-AF65-F5344CB8AC3E}">
        <p14:creationId xmlns:p14="http://schemas.microsoft.com/office/powerpoint/2010/main" xmlns="" val="2672402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1064</TotalTime>
  <Words>1935</Words>
  <Application>Microsoft Office PowerPoint</Application>
  <PresentationFormat>Custom</PresentationFormat>
  <Paragraphs>504</Paragraphs>
  <Slides>55</Slides>
  <Notes>0</Notes>
  <HiddenSlides>1</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UNIT 2 - CSS 3</vt:lpstr>
      <vt:lpstr>Slide 2</vt:lpstr>
      <vt:lpstr>Slide 3</vt:lpstr>
      <vt:lpstr>COLORS</vt:lpstr>
      <vt:lpstr>Colors</vt:lpstr>
      <vt:lpstr>a) RGBA</vt:lpstr>
      <vt:lpstr>b) HSL Colors</vt:lpstr>
      <vt:lpstr>Slide 8</vt:lpstr>
      <vt:lpstr>c) HSLA Colors</vt:lpstr>
      <vt:lpstr>Slide 10</vt:lpstr>
      <vt:lpstr>Opacity</vt:lpstr>
      <vt:lpstr>TEXT FORMATTING</vt:lpstr>
      <vt:lpstr>Slide 13</vt:lpstr>
      <vt:lpstr>a) Text overflow </vt:lpstr>
      <vt:lpstr>Slide 15</vt:lpstr>
      <vt:lpstr>Slide 16</vt:lpstr>
      <vt:lpstr>Example: Hover </vt:lpstr>
      <vt:lpstr>b) Word wrapping</vt:lpstr>
      <vt:lpstr>Slide 19</vt:lpstr>
      <vt:lpstr>Slide 20</vt:lpstr>
      <vt:lpstr>c) Word breaking</vt:lpstr>
      <vt:lpstr>Example: word break</vt:lpstr>
      <vt:lpstr>Background </vt:lpstr>
      <vt:lpstr>Slide 24</vt:lpstr>
      <vt:lpstr>Css3 multiple backgrounds- (background –image property)</vt:lpstr>
      <vt:lpstr>Css3 background size- (background –size property)</vt:lpstr>
      <vt:lpstr>Slide 27</vt:lpstr>
      <vt:lpstr>Different sizes of multiple background images</vt:lpstr>
      <vt:lpstr>Full size background image</vt:lpstr>
      <vt:lpstr>Slide 30</vt:lpstr>
      <vt:lpstr>Slide 31</vt:lpstr>
      <vt:lpstr>Slide 32</vt:lpstr>
      <vt:lpstr>Slide 33</vt:lpstr>
      <vt:lpstr>Slide 34</vt:lpstr>
      <vt:lpstr>2D Transform</vt:lpstr>
      <vt:lpstr>Slide 36</vt:lpstr>
      <vt:lpstr>Slide 37</vt:lpstr>
      <vt:lpstr>Slide 38</vt:lpstr>
      <vt:lpstr>Slide 39</vt:lpstr>
      <vt:lpstr>Slide 40</vt:lpstr>
      <vt:lpstr>Slide 41</vt:lpstr>
      <vt:lpstr>Slide 42</vt:lpstr>
      <vt:lpstr>Slide 43</vt:lpstr>
      <vt:lpstr>Slide 44</vt:lpstr>
      <vt:lpstr>CSS3 Animation</vt:lpstr>
      <vt:lpstr>Slide 46</vt:lpstr>
      <vt:lpstr>Slide 47</vt:lpstr>
      <vt:lpstr>Slide 48</vt:lpstr>
      <vt:lpstr>Slide 49</vt:lpstr>
      <vt:lpstr>Slide 50</vt:lpstr>
      <vt:lpstr>Slide 51</vt:lpstr>
      <vt:lpstr>Delay in animation</vt:lpstr>
      <vt:lpstr>Set How Many Times an Animation Should Run </vt:lpstr>
      <vt:lpstr>Run Animation in Reverse Direction or Alternate Cycles</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 CSS 3</dc:title>
  <dc:creator>preeti kaushik</dc:creator>
  <cp:lastModifiedBy>Sharda</cp:lastModifiedBy>
  <cp:revision>69</cp:revision>
  <dcterms:created xsi:type="dcterms:W3CDTF">2017-04-02T11:36:31Z</dcterms:created>
  <dcterms:modified xsi:type="dcterms:W3CDTF">2018-02-06T04:52:24Z</dcterms:modified>
</cp:coreProperties>
</file>