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2.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0"/>
  </p:notesMasterIdLst>
  <p:sldIdLst>
    <p:sldId id="256" r:id="rId2"/>
    <p:sldId id="343" r:id="rId3"/>
    <p:sldId id="344" r:id="rId4"/>
    <p:sldId id="345" r:id="rId5"/>
    <p:sldId id="346" r:id="rId6"/>
    <p:sldId id="347" r:id="rId7"/>
    <p:sldId id="348" r:id="rId8"/>
    <p:sldId id="349" r:id="rId9"/>
    <p:sldId id="350" r:id="rId10"/>
    <p:sldId id="351" r:id="rId11"/>
    <p:sldId id="352" r:id="rId12"/>
    <p:sldId id="353" r:id="rId13"/>
    <p:sldId id="354" r:id="rId14"/>
    <p:sldId id="355" r:id="rId15"/>
    <p:sldId id="356" r:id="rId16"/>
    <p:sldId id="357" r:id="rId17"/>
    <p:sldId id="358" r:id="rId18"/>
    <p:sldId id="359" r:id="rId19"/>
    <p:sldId id="360" r:id="rId20"/>
    <p:sldId id="361" r:id="rId21"/>
    <p:sldId id="362" r:id="rId22"/>
    <p:sldId id="30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9" r:id="rId46"/>
    <p:sldId id="300" r:id="rId47"/>
    <p:sldId id="301" r:id="rId48"/>
    <p:sldId id="302" r:id="rId49"/>
    <p:sldId id="303" r:id="rId50"/>
    <p:sldId id="304"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39" r:id="rId65"/>
    <p:sldId id="341" r:id="rId66"/>
    <p:sldId id="340" r:id="rId67"/>
    <p:sldId id="319" r:id="rId68"/>
    <p:sldId id="320" r:id="rId69"/>
    <p:sldId id="321" r:id="rId70"/>
    <p:sldId id="322" r:id="rId71"/>
    <p:sldId id="323" r:id="rId72"/>
    <p:sldId id="324" r:id="rId73"/>
    <p:sldId id="396" r:id="rId74"/>
    <p:sldId id="397" r:id="rId75"/>
    <p:sldId id="398" r:id="rId76"/>
    <p:sldId id="326" r:id="rId77"/>
    <p:sldId id="327" r:id="rId78"/>
    <p:sldId id="328" r:id="rId79"/>
    <p:sldId id="399" r:id="rId80"/>
    <p:sldId id="400" r:id="rId81"/>
    <p:sldId id="401" r:id="rId82"/>
    <p:sldId id="331" r:id="rId83"/>
    <p:sldId id="332" r:id="rId84"/>
    <p:sldId id="333" r:id="rId85"/>
    <p:sldId id="329" r:id="rId86"/>
    <p:sldId id="402" r:id="rId87"/>
    <p:sldId id="403" r:id="rId88"/>
    <p:sldId id="404" r:id="rId89"/>
    <p:sldId id="405" r:id="rId90"/>
    <p:sldId id="406" r:id="rId91"/>
    <p:sldId id="407" r:id="rId92"/>
    <p:sldId id="408" r:id="rId93"/>
    <p:sldId id="409" r:id="rId94"/>
    <p:sldId id="410" r:id="rId95"/>
    <p:sldId id="411" r:id="rId96"/>
    <p:sldId id="412" r:id="rId97"/>
    <p:sldId id="413" r:id="rId98"/>
    <p:sldId id="414" r:id="rId99"/>
    <p:sldId id="415" r:id="rId100"/>
    <p:sldId id="416" r:id="rId101"/>
    <p:sldId id="417" r:id="rId102"/>
    <p:sldId id="418" r:id="rId103"/>
    <p:sldId id="419" r:id="rId104"/>
    <p:sldId id="420" r:id="rId105"/>
    <p:sldId id="421" r:id="rId106"/>
    <p:sldId id="422" r:id="rId107"/>
    <p:sldId id="423" r:id="rId108"/>
    <p:sldId id="424" r:id="rId10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1178"/>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CE0556-BE73-45E7-8466-54DE4CCCE698}" type="datetimeFigureOut">
              <a:rPr lang="en-US" smtClean="0"/>
              <a:pPr/>
              <a:t>8/13/2018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9BBE8B-9A8C-4832-A71C-25B05E76631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7"/>
          <p:cNvSpPr>
            <a:spLocks noGrp="1" noChangeArrowheads="1"/>
          </p:cNvSpPr>
          <p:nvPr>
            <p:ph type="sldNum" sz="quarter"/>
          </p:nvPr>
        </p:nvSpPr>
        <p:spPr>
          <a:noFill/>
        </p:spPr>
        <p:txBody>
          <a:bodyPr/>
          <a:lstStyle/>
          <a:p>
            <a:fld id="{F593C146-303C-4374-80B5-6BC903AE9E80}" type="slidenum">
              <a:rPr lang="en-IN"/>
              <a:pPr/>
              <a:t>6</a:t>
            </a:fld>
            <a:endParaRPr lang="en-IN"/>
          </a:p>
        </p:txBody>
      </p:sp>
      <p:sp>
        <p:nvSpPr>
          <p:cNvPr id="28675" name="Rectangle 1"/>
          <p:cNvSpPr txBox="1">
            <a:spLocks noGrp="1" noRot="1" noChangeAspect="1" noChangeArrowheads="1" noTextEdit="1"/>
          </p:cNvSpPr>
          <p:nvPr>
            <p:ph type="sldImg"/>
          </p:nvPr>
        </p:nvSpPr>
        <p:spPr>
          <a:xfrm>
            <a:off x="1143000" y="695325"/>
            <a:ext cx="4570413" cy="3427413"/>
          </a:xfrm>
          <a:solidFill>
            <a:srgbClr val="FFFFFF"/>
          </a:solidFill>
          <a:ln>
            <a:solidFill>
              <a:srgbClr val="000000"/>
            </a:solidFill>
            <a:miter lim="800000"/>
          </a:ln>
        </p:spPr>
      </p:sp>
      <p:sp>
        <p:nvSpPr>
          <p:cNvPr id="28676" name="Rectangle 2"/>
          <p:cNvSpPr txBox="1">
            <a:spLocks noGrp="1" noChangeArrowheads="1"/>
          </p:cNvSpPr>
          <p:nvPr>
            <p:ph type="body" idx="1"/>
          </p:nvPr>
        </p:nvSpPr>
        <p:spPr>
          <a:xfrm>
            <a:off x="685512" y="4343231"/>
            <a:ext cx="5485536" cy="4113782"/>
          </a:xfrm>
          <a:noFill/>
          <a:ln/>
        </p:spPr>
        <p:txBody>
          <a:bodyPr wrap="none" anchor="ct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7"/>
          <p:cNvSpPr>
            <a:spLocks noGrp="1" noChangeArrowheads="1"/>
          </p:cNvSpPr>
          <p:nvPr>
            <p:ph type="sldNum" sz="quarter"/>
          </p:nvPr>
        </p:nvSpPr>
        <p:spPr>
          <a:noFill/>
        </p:spPr>
        <p:txBody>
          <a:bodyPr/>
          <a:lstStyle/>
          <a:p>
            <a:fld id="{A50EBFEF-8F7B-4348-8DD2-F966ADC3DC03}" type="slidenum">
              <a:rPr lang="en-IN"/>
              <a:pPr/>
              <a:t>19</a:t>
            </a:fld>
            <a:endParaRPr lang="en-IN"/>
          </a:p>
        </p:txBody>
      </p:sp>
      <p:sp>
        <p:nvSpPr>
          <p:cNvPr id="38915" name="Rectangle 1"/>
          <p:cNvSpPr txBox="1">
            <a:spLocks noGrp="1" noRot="1" noChangeAspect="1" noChangeArrowheads="1" noTextEdit="1"/>
          </p:cNvSpPr>
          <p:nvPr>
            <p:ph type="sldImg"/>
          </p:nvPr>
        </p:nvSpPr>
        <p:spPr>
          <a:xfrm>
            <a:off x="1143000" y="695325"/>
            <a:ext cx="4570413" cy="3427413"/>
          </a:xfrm>
          <a:solidFill>
            <a:srgbClr val="FFFFFF"/>
          </a:solidFill>
          <a:ln>
            <a:solidFill>
              <a:srgbClr val="000000"/>
            </a:solidFill>
            <a:miter lim="800000"/>
          </a:ln>
        </p:spPr>
      </p:sp>
      <p:sp>
        <p:nvSpPr>
          <p:cNvPr id="38916" name="Rectangle 2"/>
          <p:cNvSpPr txBox="1">
            <a:spLocks noGrp="1" noChangeArrowheads="1"/>
          </p:cNvSpPr>
          <p:nvPr>
            <p:ph type="body" idx="1"/>
          </p:nvPr>
        </p:nvSpPr>
        <p:spPr>
          <a:xfrm>
            <a:off x="685512" y="4343231"/>
            <a:ext cx="5485536" cy="4113782"/>
          </a:xfrm>
          <a:noFill/>
          <a:ln/>
        </p:spPr>
        <p:txBody>
          <a:bodyPr wrap="none" anchor="ct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7"/>
          <p:cNvSpPr>
            <a:spLocks noGrp="1" noChangeArrowheads="1"/>
          </p:cNvSpPr>
          <p:nvPr>
            <p:ph type="sldNum" sz="quarter"/>
          </p:nvPr>
        </p:nvSpPr>
        <p:spPr>
          <a:noFill/>
        </p:spPr>
        <p:txBody>
          <a:bodyPr/>
          <a:lstStyle/>
          <a:p>
            <a:fld id="{D96C6B8F-5C3A-457C-9996-6F207F3910E6}" type="slidenum">
              <a:rPr lang="en-IN"/>
              <a:pPr/>
              <a:t>20</a:t>
            </a:fld>
            <a:endParaRPr lang="en-IN"/>
          </a:p>
        </p:txBody>
      </p:sp>
      <p:sp>
        <p:nvSpPr>
          <p:cNvPr id="39939" name="Rectangle 1"/>
          <p:cNvSpPr txBox="1">
            <a:spLocks noGrp="1" noRot="1" noChangeAspect="1" noChangeArrowheads="1" noTextEdit="1"/>
          </p:cNvSpPr>
          <p:nvPr>
            <p:ph type="sldImg"/>
          </p:nvPr>
        </p:nvSpPr>
        <p:spPr>
          <a:xfrm>
            <a:off x="1143000" y="695325"/>
            <a:ext cx="4570413" cy="3427413"/>
          </a:xfrm>
          <a:solidFill>
            <a:srgbClr val="FFFFFF"/>
          </a:solidFill>
          <a:ln>
            <a:solidFill>
              <a:srgbClr val="000000"/>
            </a:solidFill>
            <a:miter lim="800000"/>
          </a:ln>
        </p:spPr>
      </p:sp>
      <p:sp>
        <p:nvSpPr>
          <p:cNvPr id="39940" name="Rectangle 2"/>
          <p:cNvSpPr txBox="1">
            <a:spLocks noGrp="1" noChangeArrowheads="1"/>
          </p:cNvSpPr>
          <p:nvPr>
            <p:ph type="body" idx="1"/>
          </p:nvPr>
        </p:nvSpPr>
        <p:spPr>
          <a:xfrm>
            <a:off x="685512" y="4343231"/>
            <a:ext cx="5485536" cy="4113782"/>
          </a:xfrm>
          <a:noFill/>
          <a:ln/>
        </p:spPr>
        <p:txBody>
          <a:bodyPr wrap="none" anchor="ct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7"/>
          <p:cNvSpPr>
            <a:spLocks noGrp="1" noChangeArrowheads="1"/>
          </p:cNvSpPr>
          <p:nvPr>
            <p:ph type="sldNum" sz="quarter"/>
          </p:nvPr>
        </p:nvSpPr>
        <p:spPr>
          <a:noFill/>
        </p:spPr>
        <p:txBody>
          <a:bodyPr/>
          <a:lstStyle/>
          <a:p>
            <a:fld id="{7DD4E821-462C-4E5B-A276-B126E3499E72}" type="slidenum">
              <a:rPr lang="en-IN"/>
              <a:pPr/>
              <a:t>21</a:t>
            </a:fld>
            <a:endParaRPr lang="en-IN"/>
          </a:p>
        </p:txBody>
      </p:sp>
      <p:sp>
        <p:nvSpPr>
          <p:cNvPr id="40963" name="Rectangle 1"/>
          <p:cNvSpPr txBox="1">
            <a:spLocks noGrp="1" noRot="1" noChangeAspect="1" noChangeArrowheads="1" noTextEdit="1"/>
          </p:cNvSpPr>
          <p:nvPr>
            <p:ph type="sldImg"/>
          </p:nvPr>
        </p:nvSpPr>
        <p:spPr>
          <a:xfrm>
            <a:off x="1143000" y="695325"/>
            <a:ext cx="4570413" cy="3427413"/>
          </a:xfrm>
          <a:solidFill>
            <a:srgbClr val="FFFFFF"/>
          </a:solidFill>
          <a:ln>
            <a:solidFill>
              <a:srgbClr val="000000"/>
            </a:solidFill>
            <a:miter lim="800000"/>
          </a:ln>
        </p:spPr>
      </p:sp>
      <p:sp>
        <p:nvSpPr>
          <p:cNvPr id="40964" name="Rectangle 2"/>
          <p:cNvSpPr txBox="1">
            <a:spLocks noGrp="1" noChangeArrowheads="1"/>
          </p:cNvSpPr>
          <p:nvPr>
            <p:ph type="body" idx="1"/>
          </p:nvPr>
        </p:nvSpPr>
        <p:spPr>
          <a:xfrm>
            <a:off x="685512" y="4343231"/>
            <a:ext cx="5485536" cy="4113782"/>
          </a:xfrm>
          <a:noFill/>
          <a:ln/>
        </p:spPr>
        <p:txBody>
          <a:bodyPr wrap="none" anchor="ct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7"/>
          <p:cNvSpPr>
            <a:spLocks noGrp="1" noChangeArrowheads="1"/>
          </p:cNvSpPr>
          <p:nvPr>
            <p:ph type="sldNum" sz="quarter"/>
          </p:nvPr>
        </p:nvSpPr>
        <p:spPr>
          <a:noFill/>
        </p:spPr>
        <p:txBody>
          <a:bodyPr/>
          <a:lstStyle/>
          <a:p>
            <a:fld id="{F62B672D-7E16-47E7-8B8B-EF651C32D4FA}" type="slidenum">
              <a:rPr lang="en-IN"/>
              <a:pPr/>
              <a:t>86</a:t>
            </a:fld>
            <a:endParaRPr lang="en-IN"/>
          </a:p>
        </p:txBody>
      </p:sp>
      <p:sp>
        <p:nvSpPr>
          <p:cNvPr id="41987" name="Rectangle 1"/>
          <p:cNvSpPr txBox="1">
            <a:spLocks noGrp="1" noRot="1" noChangeAspect="1" noChangeArrowheads="1" noTextEdit="1"/>
          </p:cNvSpPr>
          <p:nvPr>
            <p:ph type="sldImg"/>
          </p:nvPr>
        </p:nvSpPr>
        <p:spPr>
          <a:xfrm>
            <a:off x="1143000" y="695325"/>
            <a:ext cx="4570413" cy="3427413"/>
          </a:xfrm>
          <a:solidFill>
            <a:srgbClr val="FFFFFF"/>
          </a:solidFill>
          <a:ln>
            <a:solidFill>
              <a:srgbClr val="000000"/>
            </a:solidFill>
            <a:miter lim="800000"/>
          </a:ln>
        </p:spPr>
      </p:sp>
      <p:sp>
        <p:nvSpPr>
          <p:cNvPr id="41988" name="Rectangle 2"/>
          <p:cNvSpPr txBox="1">
            <a:spLocks noGrp="1" noChangeArrowheads="1"/>
          </p:cNvSpPr>
          <p:nvPr>
            <p:ph type="body" idx="1"/>
          </p:nvPr>
        </p:nvSpPr>
        <p:spPr>
          <a:xfrm>
            <a:off x="685512" y="4343231"/>
            <a:ext cx="5485536" cy="4113782"/>
          </a:xfrm>
          <a:noFill/>
          <a:ln/>
        </p:spPr>
        <p:txBody>
          <a:bodyPr wrap="none" anchor="ct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7"/>
          <p:cNvSpPr>
            <a:spLocks noGrp="1" noChangeArrowheads="1"/>
          </p:cNvSpPr>
          <p:nvPr>
            <p:ph type="sldNum" sz="quarter"/>
          </p:nvPr>
        </p:nvSpPr>
        <p:spPr>
          <a:noFill/>
        </p:spPr>
        <p:txBody>
          <a:bodyPr/>
          <a:lstStyle/>
          <a:p>
            <a:fld id="{320E1849-EAC9-4510-B9FF-BE9DBE980734}" type="slidenum">
              <a:rPr lang="en-IN"/>
              <a:pPr/>
              <a:t>89</a:t>
            </a:fld>
            <a:endParaRPr lang="en-IN"/>
          </a:p>
        </p:txBody>
      </p:sp>
      <p:sp>
        <p:nvSpPr>
          <p:cNvPr id="44035" name="Rectangle 1"/>
          <p:cNvSpPr txBox="1">
            <a:spLocks noGrp="1" noRot="1" noChangeAspect="1" noChangeArrowheads="1" noTextEdit="1"/>
          </p:cNvSpPr>
          <p:nvPr>
            <p:ph type="sldImg"/>
          </p:nvPr>
        </p:nvSpPr>
        <p:spPr>
          <a:xfrm>
            <a:off x="1143000" y="695325"/>
            <a:ext cx="4570413" cy="3427413"/>
          </a:xfrm>
          <a:solidFill>
            <a:srgbClr val="FFFFFF"/>
          </a:solidFill>
          <a:ln>
            <a:solidFill>
              <a:srgbClr val="000000"/>
            </a:solidFill>
            <a:miter lim="800000"/>
          </a:ln>
        </p:spPr>
      </p:sp>
      <p:sp>
        <p:nvSpPr>
          <p:cNvPr id="44036" name="Rectangle 2"/>
          <p:cNvSpPr txBox="1">
            <a:spLocks noGrp="1" noChangeArrowheads="1"/>
          </p:cNvSpPr>
          <p:nvPr>
            <p:ph type="body" idx="1"/>
          </p:nvPr>
        </p:nvSpPr>
        <p:spPr>
          <a:xfrm>
            <a:off x="685512" y="4343231"/>
            <a:ext cx="5485536" cy="4113782"/>
          </a:xfrm>
          <a:noFill/>
          <a:ln/>
        </p:spPr>
        <p:txBody>
          <a:bodyPr wrap="none" anchor="ct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7"/>
          <p:cNvSpPr>
            <a:spLocks noGrp="1" noChangeArrowheads="1"/>
          </p:cNvSpPr>
          <p:nvPr>
            <p:ph type="sldNum" sz="quarter"/>
          </p:nvPr>
        </p:nvSpPr>
        <p:spPr>
          <a:noFill/>
        </p:spPr>
        <p:txBody>
          <a:bodyPr/>
          <a:lstStyle/>
          <a:p>
            <a:fld id="{45176BEA-82F6-4920-A946-4D942EED8986}" type="slidenum">
              <a:rPr lang="en-IN"/>
              <a:pPr/>
              <a:t>95</a:t>
            </a:fld>
            <a:endParaRPr lang="en-IN"/>
          </a:p>
        </p:txBody>
      </p:sp>
      <p:sp>
        <p:nvSpPr>
          <p:cNvPr id="45059" name="Rectangle 1"/>
          <p:cNvSpPr txBox="1">
            <a:spLocks noGrp="1" noRot="1" noChangeAspect="1" noChangeArrowheads="1" noTextEdit="1"/>
          </p:cNvSpPr>
          <p:nvPr>
            <p:ph type="sldImg"/>
          </p:nvPr>
        </p:nvSpPr>
        <p:spPr>
          <a:xfrm>
            <a:off x="1143000" y="695325"/>
            <a:ext cx="4570413" cy="3427413"/>
          </a:xfrm>
          <a:solidFill>
            <a:srgbClr val="FFFFFF"/>
          </a:solidFill>
          <a:ln>
            <a:solidFill>
              <a:srgbClr val="000000"/>
            </a:solidFill>
            <a:miter lim="800000"/>
          </a:ln>
        </p:spPr>
      </p:sp>
      <p:sp>
        <p:nvSpPr>
          <p:cNvPr id="45060" name="Rectangle 2"/>
          <p:cNvSpPr txBox="1">
            <a:spLocks noGrp="1" noChangeArrowheads="1"/>
          </p:cNvSpPr>
          <p:nvPr>
            <p:ph type="body" idx="1"/>
          </p:nvPr>
        </p:nvSpPr>
        <p:spPr>
          <a:xfrm>
            <a:off x="685512" y="4343231"/>
            <a:ext cx="5485536" cy="4113782"/>
          </a:xfrm>
          <a:noFill/>
          <a:ln/>
        </p:spPr>
        <p:txBody>
          <a:bodyPr wrap="none" anchor="ct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7"/>
          <p:cNvSpPr>
            <a:spLocks noGrp="1" noChangeArrowheads="1"/>
          </p:cNvSpPr>
          <p:nvPr>
            <p:ph type="sldNum" sz="quarter"/>
          </p:nvPr>
        </p:nvSpPr>
        <p:spPr>
          <a:noFill/>
        </p:spPr>
        <p:txBody>
          <a:bodyPr/>
          <a:lstStyle/>
          <a:p>
            <a:fld id="{3B9EDFC1-7BBD-41BB-94C2-03B514ED3409}" type="slidenum">
              <a:rPr lang="en-IN"/>
              <a:pPr/>
              <a:t>101</a:t>
            </a:fld>
            <a:endParaRPr lang="en-IN"/>
          </a:p>
        </p:txBody>
      </p:sp>
      <p:sp>
        <p:nvSpPr>
          <p:cNvPr id="46083" name="Rectangle 1"/>
          <p:cNvSpPr txBox="1">
            <a:spLocks noGrp="1" noRot="1" noChangeAspect="1" noChangeArrowheads="1" noTextEdit="1"/>
          </p:cNvSpPr>
          <p:nvPr>
            <p:ph type="sldImg"/>
          </p:nvPr>
        </p:nvSpPr>
        <p:spPr>
          <a:xfrm>
            <a:off x="1143000" y="695325"/>
            <a:ext cx="4570413" cy="3427413"/>
          </a:xfrm>
          <a:solidFill>
            <a:srgbClr val="FFFFFF"/>
          </a:solidFill>
          <a:ln>
            <a:solidFill>
              <a:srgbClr val="000000"/>
            </a:solidFill>
            <a:miter lim="800000"/>
          </a:ln>
        </p:spPr>
      </p:sp>
      <p:sp>
        <p:nvSpPr>
          <p:cNvPr id="46084" name="Rectangle 2"/>
          <p:cNvSpPr txBox="1">
            <a:spLocks noGrp="1" noChangeArrowheads="1"/>
          </p:cNvSpPr>
          <p:nvPr>
            <p:ph type="body" idx="1"/>
          </p:nvPr>
        </p:nvSpPr>
        <p:spPr>
          <a:xfrm>
            <a:off x="685512" y="4343231"/>
            <a:ext cx="5485536" cy="4113782"/>
          </a:xfrm>
          <a:noFill/>
          <a:ln/>
        </p:spPr>
        <p:txBody>
          <a:bodyPr wrap="none" anchor="ct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7"/>
          <p:cNvSpPr>
            <a:spLocks noGrp="1" noChangeArrowheads="1"/>
          </p:cNvSpPr>
          <p:nvPr>
            <p:ph type="sldNum" sz="quarter"/>
          </p:nvPr>
        </p:nvSpPr>
        <p:spPr>
          <a:noFill/>
        </p:spPr>
        <p:txBody>
          <a:bodyPr/>
          <a:lstStyle/>
          <a:p>
            <a:fld id="{CDC9B28B-7370-4634-A537-3C93E3CF3639}" type="slidenum">
              <a:rPr lang="en-IN"/>
              <a:pPr/>
              <a:t>102</a:t>
            </a:fld>
            <a:endParaRPr lang="en-IN"/>
          </a:p>
        </p:txBody>
      </p:sp>
      <p:sp>
        <p:nvSpPr>
          <p:cNvPr id="47107" name="Rectangle 1"/>
          <p:cNvSpPr txBox="1">
            <a:spLocks noGrp="1" noRot="1" noChangeAspect="1" noChangeArrowheads="1" noTextEdit="1"/>
          </p:cNvSpPr>
          <p:nvPr>
            <p:ph type="sldImg"/>
          </p:nvPr>
        </p:nvSpPr>
        <p:spPr>
          <a:xfrm>
            <a:off x="1143000" y="695325"/>
            <a:ext cx="4570413" cy="3427413"/>
          </a:xfrm>
          <a:solidFill>
            <a:srgbClr val="FFFFFF"/>
          </a:solidFill>
          <a:ln>
            <a:solidFill>
              <a:srgbClr val="000000"/>
            </a:solidFill>
            <a:miter lim="800000"/>
          </a:ln>
        </p:spPr>
      </p:sp>
      <p:sp>
        <p:nvSpPr>
          <p:cNvPr id="47108" name="Rectangle 2"/>
          <p:cNvSpPr txBox="1">
            <a:spLocks noGrp="1" noChangeArrowheads="1"/>
          </p:cNvSpPr>
          <p:nvPr>
            <p:ph type="body" idx="1"/>
          </p:nvPr>
        </p:nvSpPr>
        <p:spPr>
          <a:xfrm>
            <a:off x="685512" y="4343231"/>
            <a:ext cx="5485536" cy="4113782"/>
          </a:xfrm>
          <a:noFill/>
          <a:ln/>
        </p:spPr>
        <p:txBody>
          <a:bodyPr wrap="none" anchor="ct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7"/>
          <p:cNvSpPr>
            <a:spLocks noGrp="1" noChangeArrowheads="1"/>
          </p:cNvSpPr>
          <p:nvPr>
            <p:ph type="sldNum" sz="quarter"/>
          </p:nvPr>
        </p:nvSpPr>
        <p:spPr>
          <a:noFill/>
        </p:spPr>
        <p:txBody>
          <a:bodyPr/>
          <a:lstStyle/>
          <a:p>
            <a:fld id="{251BEBCE-59EB-47DA-95B6-E78024E07139}" type="slidenum">
              <a:rPr lang="en-IN"/>
              <a:pPr/>
              <a:t>11</a:t>
            </a:fld>
            <a:endParaRPr lang="en-IN"/>
          </a:p>
        </p:txBody>
      </p:sp>
      <p:sp>
        <p:nvSpPr>
          <p:cNvPr id="30723" name="Rectangle 1"/>
          <p:cNvSpPr txBox="1">
            <a:spLocks noGrp="1" noRot="1" noChangeAspect="1" noChangeArrowheads="1" noTextEdit="1"/>
          </p:cNvSpPr>
          <p:nvPr>
            <p:ph type="sldImg"/>
          </p:nvPr>
        </p:nvSpPr>
        <p:spPr>
          <a:xfrm>
            <a:off x="1143000" y="695325"/>
            <a:ext cx="4570413" cy="3427413"/>
          </a:xfrm>
          <a:solidFill>
            <a:srgbClr val="FFFFFF"/>
          </a:solidFill>
          <a:ln>
            <a:solidFill>
              <a:srgbClr val="000000"/>
            </a:solidFill>
            <a:miter lim="800000"/>
          </a:ln>
        </p:spPr>
      </p:sp>
      <p:sp>
        <p:nvSpPr>
          <p:cNvPr id="30724" name="Rectangle 2"/>
          <p:cNvSpPr txBox="1">
            <a:spLocks noGrp="1" noChangeArrowheads="1"/>
          </p:cNvSpPr>
          <p:nvPr>
            <p:ph type="body" idx="1"/>
          </p:nvPr>
        </p:nvSpPr>
        <p:spPr>
          <a:xfrm>
            <a:off x="685512" y="4343231"/>
            <a:ext cx="5485536" cy="4113782"/>
          </a:xfrm>
          <a:noFill/>
          <a:ln/>
        </p:spPr>
        <p:txBody>
          <a:bodyPr wrap="none" anchor="ct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7"/>
          <p:cNvSpPr>
            <a:spLocks noGrp="1" noChangeArrowheads="1"/>
          </p:cNvSpPr>
          <p:nvPr>
            <p:ph type="sldNum" sz="quarter"/>
          </p:nvPr>
        </p:nvSpPr>
        <p:spPr>
          <a:noFill/>
        </p:spPr>
        <p:txBody>
          <a:bodyPr/>
          <a:lstStyle/>
          <a:p>
            <a:fld id="{0C07C28E-3BE2-4173-8AE3-1CC1510EF5F5}" type="slidenum">
              <a:rPr lang="en-IN"/>
              <a:pPr/>
              <a:t>12</a:t>
            </a:fld>
            <a:endParaRPr lang="en-IN"/>
          </a:p>
        </p:txBody>
      </p:sp>
      <p:sp>
        <p:nvSpPr>
          <p:cNvPr id="31747" name="Rectangle 1"/>
          <p:cNvSpPr txBox="1">
            <a:spLocks noGrp="1" noRot="1" noChangeAspect="1" noChangeArrowheads="1" noTextEdit="1"/>
          </p:cNvSpPr>
          <p:nvPr>
            <p:ph type="sldImg"/>
          </p:nvPr>
        </p:nvSpPr>
        <p:spPr>
          <a:xfrm>
            <a:off x="1143000" y="695325"/>
            <a:ext cx="4570413" cy="3427413"/>
          </a:xfrm>
          <a:solidFill>
            <a:srgbClr val="FFFFFF"/>
          </a:solidFill>
          <a:ln>
            <a:solidFill>
              <a:srgbClr val="000000"/>
            </a:solidFill>
            <a:miter lim="800000"/>
          </a:ln>
        </p:spPr>
      </p:sp>
      <p:sp>
        <p:nvSpPr>
          <p:cNvPr id="31748" name="Rectangle 2"/>
          <p:cNvSpPr txBox="1">
            <a:spLocks noGrp="1" noChangeArrowheads="1"/>
          </p:cNvSpPr>
          <p:nvPr>
            <p:ph type="body" idx="1"/>
          </p:nvPr>
        </p:nvSpPr>
        <p:spPr>
          <a:xfrm>
            <a:off x="685512" y="4343231"/>
            <a:ext cx="5485536" cy="4113782"/>
          </a:xfrm>
          <a:noFill/>
          <a:ln/>
        </p:spPr>
        <p:txBody>
          <a:bodyPr wrap="none" anchor="ct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7"/>
          <p:cNvSpPr>
            <a:spLocks noGrp="1" noChangeArrowheads="1"/>
          </p:cNvSpPr>
          <p:nvPr>
            <p:ph type="sldNum" sz="quarter"/>
          </p:nvPr>
        </p:nvSpPr>
        <p:spPr>
          <a:noFill/>
        </p:spPr>
        <p:txBody>
          <a:bodyPr/>
          <a:lstStyle/>
          <a:p>
            <a:fld id="{278794AE-F2DA-4821-8F87-51E11A01DF36}" type="slidenum">
              <a:rPr lang="en-IN"/>
              <a:pPr/>
              <a:t>13</a:t>
            </a:fld>
            <a:endParaRPr lang="en-IN"/>
          </a:p>
        </p:txBody>
      </p:sp>
      <p:sp>
        <p:nvSpPr>
          <p:cNvPr id="32771" name="Rectangle 1"/>
          <p:cNvSpPr txBox="1">
            <a:spLocks noGrp="1" noRot="1" noChangeAspect="1" noChangeArrowheads="1" noTextEdit="1"/>
          </p:cNvSpPr>
          <p:nvPr>
            <p:ph type="sldImg"/>
          </p:nvPr>
        </p:nvSpPr>
        <p:spPr>
          <a:xfrm>
            <a:off x="1143000" y="695325"/>
            <a:ext cx="4570413" cy="3427413"/>
          </a:xfrm>
          <a:solidFill>
            <a:srgbClr val="FFFFFF"/>
          </a:solidFill>
          <a:ln>
            <a:solidFill>
              <a:srgbClr val="000000"/>
            </a:solidFill>
            <a:miter lim="800000"/>
          </a:ln>
        </p:spPr>
      </p:sp>
      <p:sp>
        <p:nvSpPr>
          <p:cNvPr id="32772" name="Rectangle 2"/>
          <p:cNvSpPr txBox="1">
            <a:spLocks noGrp="1" noChangeArrowheads="1"/>
          </p:cNvSpPr>
          <p:nvPr>
            <p:ph type="body" idx="1"/>
          </p:nvPr>
        </p:nvSpPr>
        <p:spPr>
          <a:xfrm>
            <a:off x="685512" y="4343231"/>
            <a:ext cx="5485536" cy="4113782"/>
          </a:xfrm>
          <a:noFill/>
          <a:ln/>
        </p:spPr>
        <p:txBody>
          <a:bodyPr wrap="none" anchor="ct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7"/>
          <p:cNvSpPr>
            <a:spLocks noGrp="1" noChangeArrowheads="1"/>
          </p:cNvSpPr>
          <p:nvPr>
            <p:ph type="sldNum" sz="quarter"/>
          </p:nvPr>
        </p:nvSpPr>
        <p:spPr>
          <a:noFill/>
        </p:spPr>
        <p:txBody>
          <a:bodyPr/>
          <a:lstStyle/>
          <a:p>
            <a:fld id="{A624A015-5402-42A1-B5F4-F1A8F8E6AB06}" type="slidenum">
              <a:rPr lang="en-IN"/>
              <a:pPr/>
              <a:t>14</a:t>
            </a:fld>
            <a:endParaRPr lang="en-IN"/>
          </a:p>
        </p:txBody>
      </p:sp>
      <p:sp>
        <p:nvSpPr>
          <p:cNvPr id="33795" name="Rectangle 1"/>
          <p:cNvSpPr txBox="1">
            <a:spLocks noGrp="1" noRot="1" noChangeAspect="1" noChangeArrowheads="1" noTextEdit="1"/>
          </p:cNvSpPr>
          <p:nvPr>
            <p:ph type="sldImg"/>
          </p:nvPr>
        </p:nvSpPr>
        <p:spPr>
          <a:xfrm>
            <a:off x="1143000" y="695325"/>
            <a:ext cx="4570413" cy="3427413"/>
          </a:xfrm>
          <a:solidFill>
            <a:srgbClr val="FFFFFF"/>
          </a:solidFill>
          <a:ln>
            <a:solidFill>
              <a:srgbClr val="000000"/>
            </a:solidFill>
            <a:miter lim="800000"/>
          </a:ln>
        </p:spPr>
      </p:sp>
      <p:sp>
        <p:nvSpPr>
          <p:cNvPr id="33796" name="Rectangle 2"/>
          <p:cNvSpPr txBox="1">
            <a:spLocks noGrp="1" noChangeArrowheads="1"/>
          </p:cNvSpPr>
          <p:nvPr>
            <p:ph type="body" idx="1"/>
          </p:nvPr>
        </p:nvSpPr>
        <p:spPr>
          <a:xfrm>
            <a:off x="685512" y="4343231"/>
            <a:ext cx="5485536" cy="4113782"/>
          </a:xfrm>
          <a:noFill/>
          <a:ln/>
        </p:spPr>
        <p:txBody>
          <a:bodyPr wrap="none" anchor="ct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7"/>
          <p:cNvSpPr>
            <a:spLocks noGrp="1" noChangeArrowheads="1"/>
          </p:cNvSpPr>
          <p:nvPr>
            <p:ph type="sldNum" sz="quarter"/>
          </p:nvPr>
        </p:nvSpPr>
        <p:spPr>
          <a:noFill/>
        </p:spPr>
        <p:txBody>
          <a:bodyPr/>
          <a:lstStyle/>
          <a:p>
            <a:fld id="{22939980-C27A-432A-A89D-5830110972C4}" type="slidenum">
              <a:rPr lang="en-IN"/>
              <a:pPr/>
              <a:t>15</a:t>
            </a:fld>
            <a:endParaRPr lang="en-IN"/>
          </a:p>
        </p:txBody>
      </p:sp>
      <p:sp>
        <p:nvSpPr>
          <p:cNvPr id="34819" name="Rectangle 1"/>
          <p:cNvSpPr txBox="1">
            <a:spLocks noGrp="1" noRot="1" noChangeAspect="1" noChangeArrowheads="1" noTextEdit="1"/>
          </p:cNvSpPr>
          <p:nvPr>
            <p:ph type="sldImg"/>
          </p:nvPr>
        </p:nvSpPr>
        <p:spPr>
          <a:xfrm>
            <a:off x="1143000" y="695325"/>
            <a:ext cx="4570413" cy="3427413"/>
          </a:xfrm>
          <a:solidFill>
            <a:srgbClr val="FFFFFF"/>
          </a:solidFill>
          <a:ln>
            <a:solidFill>
              <a:srgbClr val="000000"/>
            </a:solidFill>
            <a:miter lim="800000"/>
          </a:ln>
        </p:spPr>
      </p:sp>
      <p:sp>
        <p:nvSpPr>
          <p:cNvPr id="34820" name="Rectangle 2"/>
          <p:cNvSpPr txBox="1">
            <a:spLocks noGrp="1" noChangeArrowheads="1"/>
          </p:cNvSpPr>
          <p:nvPr>
            <p:ph type="body" idx="1"/>
          </p:nvPr>
        </p:nvSpPr>
        <p:spPr>
          <a:xfrm>
            <a:off x="685512" y="4343231"/>
            <a:ext cx="5485536" cy="4113782"/>
          </a:xfrm>
          <a:noFill/>
          <a:ln/>
        </p:spPr>
        <p:txBody>
          <a:bodyPr wrap="none" anchor="ct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7"/>
          <p:cNvSpPr>
            <a:spLocks noGrp="1" noChangeArrowheads="1"/>
          </p:cNvSpPr>
          <p:nvPr>
            <p:ph type="sldNum" sz="quarter"/>
          </p:nvPr>
        </p:nvSpPr>
        <p:spPr>
          <a:noFill/>
        </p:spPr>
        <p:txBody>
          <a:bodyPr/>
          <a:lstStyle/>
          <a:p>
            <a:fld id="{AC8C61D8-EF49-4CBD-82A9-05EC7FE6E089}" type="slidenum">
              <a:rPr lang="en-IN"/>
              <a:pPr/>
              <a:t>16</a:t>
            </a:fld>
            <a:endParaRPr lang="en-IN"/>
          </a:p>
        </p:txBody>
      </p:sp>
      <p:sp>
        <p:nvSpPr>
          <p:cNvPr id="35843" name="Rectangle 1"/>
          <p:cNvSpPr txBox="1">
            <a:spLocks noGrp="1" noRot="1" noChangeAspect="1" noChangeArrowheads="1" noTextEdit="1"/>
          </p:cNvSpPr>
          <p:nvPr>
            <p:ph type="sldImg"/>
          </p:nvPr>
        </p:nvSpPr>
        <p:spPr>
          <a:xfrm>
            <a:off x="1143000" y="695325"/>
            <a:ext cx="4570413" cy="3427413"/>
          </a:xfrm>
          <a:solidFill>
            <a:srgbClr val="FFFFFF"/>
          </a:solidFill>
          <a:ln>
            <a:solidFill>
              <a:srgbClr val="000000"/>
            </a:solidFill>
            <a:miter lim="800000"/>
          </a:ln>
        </p:spPr>
      </p:sp>
      <p:sp>
        <p:nvSpPr>
          <p:cNvPr id="35844" name="Rectangle 2"/>
          <p:cNvSpPr txBox="1">
            <a:spLocks noGrp="1" noChangeArrowheads="1"/>
          </p:cNvSpPr>
          <p:nvPr>
            <p:ph type="body" idx="1"/>
          </p:nvPr>
        </p:nvSpPr>
        <p:spPr>
          <a:xfrm>
            <a:off x="685512" y="4343231"/>
            <a:ext cx="5485536" cy="4113782"/>
          </a:xfrm>
          <a:noFill/>
          <a:ln/>
        </p:spPr>
        <p:txBody>
          <a:bodyPr wrap="none" anchor="ct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7"/>
          <p:cNvSpPr>
            <a:spLocks noGrp="1" noChangeArrowheads="1"/>
          </p:cNvSpPr>
          <p:nvPr>
            <p:ph type="sldNum" sz="quarter"/>
          </p:nvPr>
        </p:nvSpPr>
        <p:spPr>
          <a:noFill/>
        </p:spPr>
        <p:txBody>
          <a:bodyPr/>
          <a:lstStyle/>
          <a:p>
            <a:fld id="{AE569AB5-63BF-48D4-AFE0-37683047E1A0}" type="slidenum">
              <a:rPr lang="en-IN"/>
              <a:pPr/>
              <a:t>17</a:t>
            </a:fld>
            <a:endParaRPr lang="en-IN"/>
          </a:p>
        </p:txBody>
      </p:sp>
      <p:sp>
        <p:nvSpPr>
          <p:cNvPr id="36867" name="Rectangle 1"/>
          <p:cNvSpPr txBox="1">
            <a:spLocks noGrp="1" noRot="1" noChangeAspect="1" noChangeArrowheads="1" noTextEdit="1"/>
          </p:cNvSpPr>
          <p:nvPr>
            <p:ph type="sldImg"/>
          </p:nvPr>
        </p:nvSpPr>
        <p:spPr>
          <a:xfrm>
            <a:off x="1143000" y="695325"/>
            <a:ext cx="4570413" cy="3427413"/>
          </a:xfrm>
          <a:solidFill>
            <a:srgbClr val="FFFFFF"/>
          </a:solidFill>
          <a:ln>
            <a:solidFill>
              <a:srgbClr val="000000"/>
            </a:solidFill>
            <a:miter lim="800000"/>
          </a:ln>
        </p:spPr>
      </p:sp>
      <p:sp>
        <p:nvSpPr>
          <p:cNvPr id="36868" name="Rectangle 2"/>
          <p:cNvSpPr txBox="1">
            <a:spLocks noGrp="1" noChangeArrowheads="1"/>
          </p:cNvSpPr>
          <p:nvPr>
            <p:ph type="body" idx="1"/>
          </p:nvPr>
        </p:nvSpPr>
        <p:spPr>
          <a:xfrm>
            <a:off x="685512" y="4343231"/>
            <a:ext cx="5485536" cy="4113782"/>
          </a:xfrm>
          <a:noFill/>
          <a:ln/>
        </p:spPr>
        <p:txBody>
          <a:bodyPr wrap="none" anchor="ct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7"/>
          <p:cNvSpPr>
            <a:spLocks noGrp="1" noChangeArrowheads="1"/>
          </p:cNvSpPr>
          <p:nvPr>
            <p:ph type="sldNum" sz="quarter"/>
          </p:nvPr>
        </p:nvSpPr>
        <p:spPr>
          <a:noFill/>
        </p:spPr>
        <p:txBody>
          <a:bodyPr/>
          <a:lstStyle/>
          <a:p>
            <a:fld id="{EB8DAFEA-F581-49D6-8A13-D74A081E5000}" type="slidenum">
              <a:rPr lang="en-IN"/>
              <a:pPr/>
              <a:t>18</a:t>
            </a:fld>
            <a:endParaRPr lang="en-IN"/>
          </a:p>
        </p:txBody>
      </p:sp>
      <p:sp>
        <p:nvSpPr>
          <p:cNvPr id="37891" name="Rectangle 1"/>
          <p:cNvSpPr txBox="1">
            <a:spLocks noGrp="1" noRot="1" noChangeAspect="1" noChangeArrowheads="1" noTextEdit="1"/>
          </p:cNvSpPr>
          <p:nvPr>
            <p:ph type="sldImg"/>
          </p:nvPr>
        </p:nvSpPr>
        <p:spPr>
          <a:xfrm>
            <a:off x="1143000" y="695325"/>
            <a:ext cx="4570413" cy="3427413"/>
          </a:xfrm>
          <a:solidFill>
            <a:srgbClr val="FFFFFF"/>
          </a:solidFill>
          <a:ln>
            <a:solidFill>
              <a:srgbClr val="000000"/>
            </a:solidFill>
            <a:miter lim="800000"/>
          </a:ln>
        </p:spPr>
      </p:sp>
      <p:sp>
        <p:nvSpPr>
          <p:cNvPr id="37892" name="Rectangle 2"/>
          <p:cNvSpPr txBox="1">
            <a:spLocks noGrp="1" noChangeArrowheads="1"/>
          </p:cNvSpPr>
          <p:nvPr>
            <p:ph type="body" idx="1"/>
          </p:nvPr>
        </p:nvSpPr>
        <p:spPr>
          <a:xfrm>
            <a:off x="685512" y="4343231"/>
            <a:ext cx="5485536" cy="4113782"/>
          </a:xfrm>
          <a:noFill/>
          <a:ln/>
        </p:spPr>
        <p:txBody>
          <a:bodyPr wrap="none" anchor="ct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8/13/2018</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8/13/2018</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8/13/2018</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1D8BD707-D9CF-40AE-B4C6-C98DA3205C09}" type="datetimeFigureOut">
              <a:rPr lang="en-US" smtClean="0"/>
              <a:pPr/>
              <a:t>8/13/2018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8/13/2018</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8/13/2018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8/13/2018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8/13/2018</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D8BD707-D9CF-40AE-B4C6-C98DA3205C09}" type="datetimeFigureOut">
              <a:rPr lang="en-US" smtClean="0"/>
              <a:pPr/>
              <a:t>8/13/2018</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D8BD707-D9CF-40AE-B4C6-C98DA3205C09}" type="datetimeFigureOut">
              <a:rPr lang="en-US" smtClean="0"/>
              <a:pPr/>
              <a:t>8/13/2018</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s://www.tutorialspoint.com/html/index.htm"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ML%20pages/table.HTML"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HTML%20pages/table_heading.HTML"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6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ML%20pages/Frame.HTML"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HTML%20pages/frame2.HTML"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HTML%20pages/div_tag.HTML"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hyperlink" Target="HTML%20pages/iframe.HTML" TargetMode="Externa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38400"/>
            <a:ext cx="7772400" cy="1752600"/>
          </a:xfrm>
        </p:spPr>
        <p:txBody>
          <a:bodyPr>
            <a:normAutofit fontScale="90000"/>
          </a:bodyPr>
          <a:lstStyle/>
          <a:p>
            <a:r>
              <a:rPr lang="en-US" sz="6000" b="1" dirty="0" smtClean="0"/>
              <a:t>Web Development Technology</a:t>
            </a:r>
            <a:endParaRPr lang="en-US" sz="60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HTML Tags</a:t>
            </a:r>
            <a:endParaRPr lang="en-US" dirty="0"/>
          </a:p>
        </p:txBody>
      </p:sp>
      <p:sp>
        <p:nvSpPr>
          <p:cNvPr id="3" name="Content Placeholder 2"/>
          <p:cNvSpPr>
            <a:spLocks noGrp="1"/>
          </p:cNvSpPr>
          <p:nvPr>
            <p:ph idx="1"/>
          </p:nvPr>
        </p:nvSpPr>
        <p:spPr/>
        <p:txBody>
          <a:bodyPr>
            <a:normAutofit/>
          </a:bodyPr>
          <a:lstStyle/>
          <a:p>
            <a:pPr>
              <a:buNone/>
            </a:pPr>
            <a:r>
              <a:rPr lang="en-US" sz="2400" dirty="0" smtClean="0"/>
              <a:t>HTML tags are </a:t>
            </a:r>
            <a:r>
              <a:rPr lang="en-US" sz="2400" b="1" dirty="0" smtClean="0"/>
              <a:t>keywords</a:t>
            </a:r>
            <a:r>
              <a:rPr lang="en-US" sz="2400" dirty="0" smtClean="0"/>
              <a:t> (tag names) surrounded by </a:t>
            </a:r>
            <a:r>
              <a:rPr lang="en-US" sz="2400" b="1" dirty="0" smtClean="0"/>
              <a:t>angle brackets</a:t>
            </a:r>
            <a:r>
              <a:rPr lang="en-US" sz="2400" dirty="0" smtClean="0"/>
              <a:t>:</a:t>
            </a:r>
          </a:p>
          <a:p>
            <a:pPr>
              <a:buNone/>
            </a:pPr>
            <a:r>
              <a:rPr lang="en-US" sz="2400" dirty="0" smtClean="0"/>
              <a:t>&lt;</a:t>
            </a:r>
            <a:r>
              <a:rPr lang="en-US" sz="2400" dirty="0" err="1" smtClean="0"/>
              <a:t>tagname</a:t>
            </a:r>
            <a:r>
              <a:rPr lang="en-US" sz="2400" dirty="0" smtClean="0"/>
              <a:t>&gt;content&lt;/</a:t>
            </a:r>
            <a:r>
              <a:rPr lang="en-US" sz="2400" dirty="0" err="1" smtClean="0"/>
              <a:t>tagname</a:t>
            </a:r>
            <a:r>
              <a:rPr lang="en-US" sz="2400" dirty="0" smtClean="0"/>
              <a:t>&gt; </a:t>
            </a:r>
          </a:p>
          <a:p>
            <a:pPr>
              <a:buNone/>
            </a:pPr>
            <a:r>
              <a:rPr lang="en-US" sz="2400" dirty="0" smtClean="0"/>
              <a:t>HTML tags normally come </a:t>
            </a:r>
            <a:r>
              <a:rPr lang="en-US" sz="2400" b="1" dirty="0" smtClean="0"/>
              <a:t>in pairs</a:t>
            </a:r>
            <a:r>
              <a:rPr lang="en-US" sz="2400" dirty="0" smtClean="0"/>
              <a:t> like &lt;p&gt; and &lt;/p&gt;</a:t>
            </a:r>
          </a:p>
          <a:p>
            <a:pPr>
              <a:buNone/>
            </a:pPr>
            <a:endParaRPr lang="en-US" sz="2400" dirty="0" smtClean="0"/>
          </a:p>
          <a:p>
            <a:pPr>
              <a:buNone/>
            </a:pPr>
            <a:r>
              <a:rPr lang="en-US" sz="2400" dirty="0" smtClean="0"/>
              <a:t>The first tag in a pair is the </a:t>
            </a:r>
            <a:r>
              <a:rPr lang="en-US" sz="2400" b="1" dirty="0" smtClean="0"/>
              <a:t>start tag,</a:t>
            </a:r>
            <a:r>
              <a:rPr lang="en-US" sz="2400" dirty="0" smtClean="0"/>
              <a:t> the second tag is the </a:t>
            </a:r>
            <a:r>
              <a:rPr lang="en-US" sz="2400" b="1" dirty="0" smtClean="0"/>
              <a:t>end tag</a:t>
            </a:r>
            <a:endParaRPr lang="en-US" sz="2400" dirty="0" smtClean="0"/>
          </a:p>
          <a:p>
            <a:pPr>
              <a:buNone/>
            </a:pPr>
            <a:endParaRPr lang="en-US" sz="2400" dirty="0" smtClean="0"/>
          </a:p>
          <a:p>
            <a:pPr>
              <a:buNone/>
            </a:pPr>
            <a:r>
              <a:rPr lang="en-US" sz="2400" dirty="0" smtClean="0"/>
              <a:t>The end tag is written like the start tag, but with a </a:t>
            </a:r>
            <a:r>
              <a:rPr lang="en-US" sz="2400" b="1" dirty="0" smtClean="0"/>
              <a:t>slash</a:t>
            </a:r>
            <a:r>
              <a:rPr lang="en-US" sz="2400" dirty="0" smtClean="0"/>
              <a:t> before the tag name </a:t>
            </a:r>
          </a:p>
          <a:p>
            <a:pPr>
              <a:buNone/>
            </a:pPr>
            <a:endParaRPr lang="en-US" sz="2400"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b="1" dirty="0" smtClean="0"/>
              <a:t>The &lt;button&gt; Element</a:t>
            </a:r>
            <a:endParaRPr lang="en-US" dirty="0"/>
          </a:p>
        </p:txBody>
      </p:sp>
      <p:sp>
        <p:nvSpPr>
          <p:cNvPr id="4" name="Content Placeholder 3"/>
          <p:cNvSpPr>
            <a:spLocks noGrp="1"/>
          </p:cNvSpPr>
          <p:nvPr>
            <p:ph idx="1"/>
          </p:nvPr>
        </p:nvSpPr>
        <p:spPr/>
        <p:txBody>
          <a:bodyPr/>
          <a:lstStyle/>
          <a:p>
            <a:pPr>
              <a:buNone/>
            </a:pPr>
            <a:r>
              <a:rPr lang="en-US" dirty="0" smtClean="0"/>
              <a:t>&lt;button type="button" </a:t>
            </a:r>
            <a:r>
              <a:rPr lang="en-US" dirty="0" err="1" smtClean="0"/>
              <a:t>onclick</a:t>
            </a:r>
            <a:r>
              <a:rPr lang="en-US" dirty="0" smtClean="0"/>
              <a:t>="alert('Hello World!')"&gt;Click Me!&lt;/button&gt;</a:t>
            </a:r>
          </a:p>
          <a:p>
            <a:pPr>
              <a:buNone/>
            </a:pPr>
            <a:endParaRPr lang="en-US"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ChangeArrowheads="1"/>
          </p:cNvSpPr>
          <p:nvPr>
            <p:ph type="title"/>
          </p:nvPr>
        </p:nvSpPr>
        <p:spPr>
          <a:xfrm>
            <a:off x="990600" y="63367"/>
            <a:ext cx="7543800" cy="1062832"/>
          </a:xfrm>
        </p:spPr>
        <p:txBody>
          <a:bodyPr lIns="82945" tIns="41473" rIns="82945" bIns="41473"/>
          <a:lstStyle/>
          <a:p>
            <a:pPr>
              <a:lnSpc>
                <a:spcPct val="129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defRPr/>
            </a:pPr>
            <a:r>
              <a:rPr lang="en-IN" b="1" dirty="0" smtClean="0">
                <a:effectLst>
                  <a:outerShdw blurRad="38100" dist="38100" dir="2700000" algn="tl">
                    <a:srgbClr val="C0C0C0"/>
                  </a:outerShdw>
                </a:effectLst>
                <a:latin typeface="KacstBook" charset="0"/>
              </a:rPr>
              <a:t>HTML LAYOUT </a:t>
            </a:r>
          </a:p>
        </p:txBody>
      </p:sp>
      <p:sp>
        <p:nvSpPr>
          <p:cNvPr id="22531" name="Text Box 2"/>
          <p:cNvSpPr txBox="1">
            <a:spLocks noChangeArrowheads="1"/>
          </p:cNvSpPr>
          <p:nvPr/>
        </p:nvSpPr>
        <p:spPr bwMode="auto">
          <a:xfrm>
            <a:off x="1143000" y="1143480"/>
            <a:ext cx="8001000" cy="5715961"/>
          </a:xfrm>
          <a:prstGeom prst="rect">
            <a:avLst/>
          </a:prstGeom>
          <a:noFill/>
          <a:ln w="9525">
            <a:noFill/>
            <a:round/>
            <a:headEnd/>
            <a:tailEnd/>
          </a:ln>
        </p:spPr>
        <p:txBody>
          <a:bodyPr lIns="81639" tIns="40820" rIns="81639" bIns="40820"/>
          <a:lstStyle/>
          <a:p>
            <a:pPr>
              <a:spcBef>
                <a:spcPts val="1089"/>
              </a:spcBef>
              <a:spcAft>
                <a:spcPts val="907"/>
              </a:spcAft>
              <a:buSzPct val="45000"/>
              <a:buFont typeface="Wingdings" charset="2"/>
              <a:buChar cha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pPr>
            <a:r>
              <a:rPr lang="en-IN" sz="2000" dirty="0">
                <a:solidFill>
                  <a:srgbClr val="000000"/>
                </a:solidFill>
                <a:latin typeface="KacstBook" charset="0"/>
                <a:ea typeface="DejaVu Sans" charset="0"/>
                <a:cs typeface="DejaVu Sans" charset="0"/>
              </a:rPr>
              <a:t> A part of this page is formatted with two columns, like a newspaper page.</a:t>
            </a:r>
          </a:p>
          <a:p>
            <a:pPr>
              <a:spcBef>
                <a:spcPts val="1089"/>
              </a:spcBef>
              <a:spcAft>
                <a:spcPts val="907"/>
              </a:spcAft>
              <a:buSzPct val="45000"/>
              <a:buFont typeface="Wingdings" charset="2"/>
              <a:buChar cha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pPr>
            <a:r>
              <a:rPr lang="en-IN" sz="2000" dirty="0">
                <a:solidFill>
                  <a:srgbClr val="000000"/>
                </a:solidFill>
                <a:latin typeface="KacstBook" charset="0"/>
                <a:ea typeface="DejaVu Sans" charset="0"/>
                <a:cs typeface="DejaVu Sans" charset="0"/>
              </a:rPr>
              <a:t> The trick is to use a table without borders, and maybe a little extra </a:t>
            </a:r>
            <a:r>
              <a:rPr lang="en-IN" sz="2000" dirty="0" smtClean="0">
                <a:solidFill>
                  <a:srgbClr val="000000"/>
                </a:solidFill>
                <a:latin typeface="KacstBook" charset="0"/>
                <a:ea typeface="DejaVu Sans" charset="0"/>
                <a:cs typeface="DejaVu Sans" charset="0"/>
              </a:rPr>
              <a:t>cell-padding</a:t>
            </a:r>
            <a:r>
              <a:rPr lang="en-IN" sz="2000" dirty="0">
                <a:solidFill>
                  <a:srgbClr val="000000"/>
                </a:solidFill>
                <a:latin typeface="KacstBook" charset="0"/>
                <a:ea typeface="DejaVu Sans" charset="0"/>
                <a:cs typeface="DejaVu Sans" charset="0"/>
              </a:rPr>
              <a:t>.</a:t>
            </a:r>
          </a:p>
          <a:p>
            <a:pPr>
              <a:spcBef>
                <a:spcPts val="1089"/>
              </a:spcBef>
              <a:spcAft>
                <a:spcPts val="907"/>
              </a:spcAft>
              <a:buSzPct val="45000"/>
              <a:buFont typeface="Wingdings" charset="2"/>
              <a:buChar cha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pPr>
            <a:r>
              <a:rPr lang="en-IN" sz="2000" dirty="0">
                <a:solidFill>
                  <a:srgbClr val="000000"/>
                </a:solidFill>
                <a:latin typeface="KacstBook" charset="0"/>
                <a:ea typeface="DejaVu Sans" charset="0"/>
                <a:cs typeface="DejaVu Sans" charset="0"/>
              </a:rPr>
              <a:t> No matter how much text you add to this page, it will stay inside its               column borders.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1"/>
          <p:cNvSpPr txBox="1">
            <a:spLocks noChangeArrowheads="1"/>
          </p:cNvSpPr>
          <p:nvPr/>
        </p:nvSpPr>
        <p:spPr bwMode="auto">
          <a:xfrm>
            <a:off x="990599" y="326915"/>
            <a:ext cx="8316121" cy="3560054"/>
          </a:xfrm>
          <a:prstGeom prst="rect">
            <a:avLst/>
          </a:prstGeom>
          <a:noFill/>
          <a:ln w="9525">
            <a:noFill/>
            <a:round/>
            <a:headEnd/>
            <a:tailEnd/>
          </a:ln>
        </p:spPr>
        <p:txBody>
          <a:bodyPr lIns="81639" tIns="40820" rIns="81639" bIns="40820"/>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 pos="9193096" algn="l"/>
              </a:tabLst>
            </a:pPr>
            <a:r>
              <a:rPr lang="en-IN" sz="2000" dirty="0">
                <a:solidFill>
                  <a:srgbClr val="000000"/>
                </a:solidFill>
                <a:latin typeface="KacstBook" charset="0"/>
                <a:ea typeface="DejaVu Sans" charset="0"/>
                <a:cs typeface="DejaVu Sans" charset="0"/>
              </a:rPr>
              <a:t>&lt;table border="0" width="100%" </a:t>
            </a:r>
            <a:r>
              <a:rPr lang="en-IN" sz="2000" dirty="0" err="1">
                <a:solidFill>
                  <a:srgbClr val="000000"/>
                </a:solidFill>
                <a:latin typeface="KacstBook" charset="0"/>
                <a:ea typeface="DejaVu Sans" charset="0"/>
                <a:cs typeface="DejaVu Sans" charset="0"/>
              </a:rPr>
              <a:t>cellpadding</a:t>
            </a:r>
            <a:r>
              <a:rPr lang="en-IN" sz="2000" dirty="0">
                <a:solidFill>
                  <a:srgbClr val="000000"/>
                </a:solidFill>
                <a:latin typeface="KacstBook" charset="0"/>
                <a:ea typeface="DejaVu Sans" charset="0"/>
                <a:cs typeface="DejaVu Sans" charset="0"/>
              </a:rPr>
              <a:t>="10"&gt;</a:t>
            </a:r>
          </a:p>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 pos="9193096" algn="l"/>
              </a:tabLst>
            </a:pPr>
            <a:r>
              <a:rPr lang="en-IN" sz="2000" dirty="0">
                <a:solidFill>
                  <a:srgbClr val="000000"/>
                </a:solidFill>
                <a:latin typeface="KacstBook" charset="0"/>
                <a:ea typeface="DejaVu Sans" charset="0"/>
                <a:cs typeface="DejaVu Sans" charset="0"/>
              </a:rPr>
              <a:t>&lt;</a:t>
            </a:r>
            <a:r>
              <a:rPr lang="en-IN" sz="2000" dirty="0" err="1">
                <a:solidFill>
                  <a:srgbClr val="000000"/>
                </a:solidFill>
                <a:latin typeface="KacstBook" charset="0"/>
                <a:ea typeface="DejaVu Sans" charset="0"/>
                <a:cs typeface="DejaVu Sans" charset="0"/>
              </a:rPr>
              <a:t>tr</a:t>
            </a:r>
            <a:r>
              <a:rPr lang="en-IN" sz="2000" dirty="0">
                <a:solidFill>
                  <a:srgbClr val="000000"/>
                </a:solidFill>
                <a:latin typeface="KacstBook" charset="0"/>
                <a:ea typeface="DejaVu Sans" charset="0"/>
                <a:cs typeface="DejaVu Sans" charset="0"/>
              </a:rPr>
              <a:t>&gt;</a:t>
            </a:r>
          </a:p>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 pos="9193096" algn="l"/>
              </a:tabLst>
            </a:pPr>
            <a:r>
              <a:rPr lang="en-IN" sz="2000" dirty="0">
                <a:solidFill>
                  <a:srgbClr val="000000"/>
                </a:solidFill>
                <a:latin typeface="KacstBook" charset="0"/>
                <a:ea typeface="DejaVu Sans" charset="0"/>
                <a:cs typeface="DejaVu Sans" charset="0"/>
              </a:rPr>
              <a:t>&lt;td width="50%" </a:t>
            </a:r>
            <a:r>
              <a:rPr lang="en-IN" sz="2000" dirty="0" err="1">
                <a:solidFill>
                  <a:srgbClr val="000000"/>
                </a:solidFill>
                <a:latin typeface="KacstBook" charset="0"/>
                <a:ea typeface="DejaVu Sans" charset="0"/>
                <a:cs typeface="DejaVu Sans" charset="0"/>
              </a:rPr>
              <a:t>valign</a:t>
            </a:r>
            <a:r>
              <a:rPr lang="en-IN" sz="2000" dirty="0">
                <a:solidFill>
                  <a:srgbClr val="000000"/>
                </a:solidFill>
                <a:latin typeface="KacstBook" charset="0"/>
                <a:ea typeface="DejaVu Sans" charset="0"/>
                <a:cs typeface="DejaVu Sans" charset="0"/>
              </a:rPr>
              <a:t>="top"&gt;</a:t>
            </a:r>
          </a:p>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 pos="9193096" algn="l"/>
              </a:tabLst>
            </a:pPr>
            <a:r>
              <a:rPr lang="en-IN" sz="2000" dirty="0">
                <a:solidFill>
                  <a:srgbClr val="000000"/>
                </a:solidFill>
                <a:latin typeface="KacstBook" charset="0"/>
                <a:ea typeface="DejaVu Sans" charset="0"/>
                <a:cs typeface="DejaVu Sans" charset="0"/>
              </a:rPr>
              <a:t>        This is the Time to save Our Earth to Our Future Generation</a:t>
            </a:r>
            <a:r>
              <a:rPr lang="en-IN" sz="2000" dirty="0" smtClean="0">
                <a:solidFill>
                  <a:srgbClr val="000000"/>
                </a:solidFill>
                <a:latin typeface="KacstBook" charset="0"/>
                <a:ea typeface="DejaVu Sans" charset="0"/>
                <a:cs typeface="DejaVu Sans" charset="0"/>
              </a:rPr>
              <a:t>. So                       </a:t>
            </a:r>
            <a:r>
              <a:rPr lang="en-IN" sz="2000" dirty="0">
                <a:solidFill>
                  <a:srgbClr val="000000"/>
                </a:solidFill>
                <a:latin typeface="KacstBook" charset="0"/>
                <a:ea typeface="DejaVu Sans" charset="0"/>
                <a:cs typeface="DejaVu Sans" charset="0"/>
              </a:rPr>
              <a:t>everybody </a:t>
            </a:r>
            <a:r>
              <a:rPr lang="en-IN" sz="2000" dirty="0" smtClean="0">
                <a:solidFill>
                  <a:srgbClr val="000000"/>
                </a:solidFill>
                <a:latin typeface="KacstBook" charset="0"/>
                <a:ea typeface="DejaVu Sans" charset="0"/>
                <a:cs typeface="DejaVu Sans" charset="0"/>
              </a:rPr>
              <a:t>should </a:t>
            </a:r>
            <a:r>
              <a:rPr lang="en-IN" sz="2000" dirty="0">
                <a:solidFill>
                  <a:srgbClr val="000000"/>
                </a:solidFill>
                <a:latin typeface="KacstBook" charset="0"/>
                <a:ea typeface="DejaVu Sans" charset="0"/>
                <a:cs typeface="DejaVu Sans" charset="0"/>
              </a:rPr>
              <a:t>be a Volunteer. </a:t>
            </a:r>
          </a:p>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 pos="9193096" algn="l"/>
              </a:tabLst>
            </a:pPr>
            <a:r>
              <a:rPr lang="en-IN" sz="2000" dirty="0">
                <a:solidFill>
                  <a:srgbClr val="000000"/>
                </a:solidFill>
                <a:latin typeface="KacstBook" charset="0"/>
                <a:ea typeface="DejaVu Sans" charset="0"/>
                <a:cs typeface="DejaVu Sans" charset="0"/>
              </a:rPr>
              <a:t>&lt;/td&gt;</a:t>
            </a:r>
          </a:p>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 pos="9193096" algn="l"/>
              </a:tabLst>
            </a:pPr>
            <a:r>
              <a:rPr lang="en-IN" sz="2000" dirty="0">
                <a:solidFill>
                  <a:srgbClr val="000000"/>
                </a:solidFill>
                <a:latin typeface="KacstBook" charset="0"/>
                <a:ea typeface="DejaVu Sans" charset="0"/>
                <a:cs typeface="DejaVu Sans" charset="0"/>
              </a:rPr>
              <a:t>&lt;td width="50%" </a:t>
            </a:r>
            <a:r>
              <a:rPr lang="en-IN" sz="2000" dirty="0" err="1">
                <a:solidFill>
                  <a:srgbClr val="000000"/>
                </a:solidFill>
                <a:latin typeface="KacstBook" charset="0"/>
                <a:ea typeface="DejaVu Sans" charset="0"/>
                <a:cs typeface="DejaVu Sans" charset="0"/>
              </a:rPr>
              <a:t>valign</a:t>
            </a:r>
            <a:r>
              <a:rPr lang="en-IN" sz="2000" dirty="0">
                <a:solidFill>
                  <a:srgbClr val="000000"/>
                </a:solidFill>
                <a:latin typeface="KacstBook" charset="0"/>
                <a:ea typeface="DejaVu Sans" charset="0"/>
                <a:cs typeface="DejaVu Sans" charset="0"/>
              </a:rPr>
              <a:t>="top"&gt;</a:t>
            </a:r>
          </a:p>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 pos="9193096" algn="l"/>
              </a:tabLst>
            </a:pPr>
            <a:r>
              <a:rPr lang="en-IN" sz="2000" dirty="0">
                <a:solidFill>
                  <a:srgbClr val="000000"/>
                </a:solidFill>
                <a:latin typeface="KacstBook" charset="0"/>
                <a:ea typeface="DejaVu Sans" charset="0"/>
                <a:cs typeface="DejaVu Sans" charset="0"/>
              </a:rPr>
              <a:t>        For smooth relationship between to us &amp; nature We should do </a:t>
            </a:r>
            <a:r>
              <a:rPr lang="en-IN" sz="2000" dirty="0" smtClean="0">
                <a:solidFill>
                  <a:srgbClr val="000000"/>
                </a:solidFill>
                <a:latin typeface="KacstBook" charset="0"/>
                <a:ea typeface="DejaVu Sans" charset="0"/>
                <a:cs typeface="DejaVu Sans" charset="0"/>
              </a:rPr>
              <a:t>some activities </a:t>
            </a:r>
            <a:r>
              <a:rPr lang="en-IN" sz="2000" dirty="0">
                <a:solidFill>
                  <a:srgbClr val="000000"/>
                </a:solidFill>
                <a:latin typeface="KacstBook" charset="0"/>
                <a:ea typeface="DejaVu Sans" charset="0"/>
                <a:cs typeface="DejaVu Sans" charset="0"/>
              </a:rPr>
              <a:t>to Preserve our Earth.</a:t>
            </a:r>
          </a:p>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 pos="9193096" algn="l"/>
              </a:tabLst>
            </a:pPr>
            <a:r>
              <a:rPr lang="en-IN" sz="2000" dirty="0">
                <a:solidFill>
                  <a:srgbClr val="000000"/>
                </a:solidFill>
                <a:latin typeface="KacstBook" charset="0"/>
                <a:ea typeface="DejaVu Sans" charset="0"/>
                <a:cs typeface="DejaVu Sans" charset="0"/>
              </a:rPr>
              <a:t>&lt;/td&gt;</a:t>
            </a:r>
          </a:p>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 pos="9193096" algn="l"/>
              </a:tabLst>
            </a:pPr>
            <a:r>
              <a:rPr lang="en-IN" sz="2000" dirty="0">
                <a:solidFill>
                  <a:srgbClr val="000000"/>
                </a:solidFill>
                <a:latin typeface="KacstBook" charset="0"/>
                <a:ea typeface="DejaVu Sans" charset="0"/>
                <a:cs typeface="DejaVu Sans" charset="0"/>
              </a:rPr>
              <a:t>&lt;/</a:t>
            </a:r>
            <a:r>
              <a:rPr lang="en-IN" sz="2000" dirty="0" err="1">
                <a:solidFill>
                  <a:srgbClr val="000000"/>
                </a:solidFill>
                <a:latin typeface="KacstBook" charset="0"/>
                <a:ea typeface="DejaVu Sans" charset="0"/>
                <a:cs typeface="DejaVu Sans" charset="0"/>
              </a:rPr>
              <a:t>tr</a:t>
            </a:r>
            <a:r>
              <a:rPr lang="en-IN" sz="2000" dirty="0">
                <a:solidFill>
                  <a:srgbClr val="000000"/>
                </a:solidFill>
                <a:latin typeface="KacstBook" charset="0"/>
                <a:ea typeface="DejaVu Sans" charset="0"/>
                <a:cs typeface="DejaVu Sans" charset="0"/>
              </a:rPr>
              <a:t>&gt;   &lt;/table&gt;</a:t>
            </a:r>
          </a:p>
        </p:txBody>
      </p:sp>
      <p:sp>
        <p:nvSpPr>
          <p:cNvPr id="23555" name="Rectangle 2"/>
          <p:cNvSpPr>
            <a:spLocks noChangeArrowheads="1"/>
          </p:cNvSpPr>
          <p:nvPr/>
        </p:nvSpPr>
        <p:spPr bwMode="auto">
          <a:xfrm>
            <a:off x="162720" y="4245566"/>
            <a:ext cx="8817120" cy="2449698"/>
          </a:xfrm>
          <a:prstGeom prst="rect">
            <a:avLst/>
          </a:prstGeom>
          <a:solidFill>
            <a:srgbClr val="E6E6FF"/>
          </a:solidFill>
          <a:ln w="9360">
            <a:solidFill>
              <a:srgbClr val="000000"/>
            </a:solidFill>
            <a:round/>
            <a:headEnd/>
            <a:tailEnd/>
          </a:ln>
        </p:spPr>
        <p:txBody>
          <a:bodyPr wrap="none" lIns="82945" tIns="41473" rIns="82945" bIns="41473" anchor="ctr"/>
          <a:lstStyle/>
          <a:p>
            <a:endParaRPr lang="en-US"/>
          </a:p>
        </p:txBody>
      </p:sp>
      <p:sp>
        <p:nvSpPr>
          <p:cNvPr id="23556" name="Text Box 3"/>
          <p:cNvSpPr txBox="1">
            <a:spLocks noChangeArrowheads="1"/>
          </p:cNvSpPr>
          <p:nvPr/>
        </p:nvSpPr>
        <p:spPr bwMode="auto">
          <a:xfrm>
            <a:off x="816481" y="4572481"/>
            <a:ext cx="2939040" cy="1661934"/>
          </a:xfrm>
          <a:prstGeom prst="rect">
            <a:avLst/>
          </a:prstGeom>
          <a:noFill/>
          <a:ln w="9525">
            <a:noFill/>
            <a:round/>
            <a:headEnd/>
            <a:tailEnd/>
          </a:ln>
        </p:spPr>
        <p:txBody>
          <a:bodyPr lIns="81639" tIns="40820" rIns="81639" bIns="40820"/>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sz="2000" dirty="0">
                <a:solidFill>
                  <a:srgbClr val="000000"/>
                </a:solidFill>
                <a:latin typeface="KacstBook" charset="0"/>
                <a:ea typeface="DejaVu Sans" charset="0"/>
                <a:cs typeface="DejaVu Sans" charset="0"/>
              </a:rPr>
              <a:t>This is the Time to save Our Earth to Our Future Generation</a:t>
            </a:r>
            <a:r>
              <a:rPr lang="en-IN" sz="2000" dirty="0" smtClean="0">
                <a:solidFill>
                  <a:srgbClr val="000000"/>
                </a:solidFill>
                <a:latin typeface="KacstBook" charset="0"/>
                <a:ea typeface="DejaVu Sans" charset="0"/>
                <a:cs typeface="DejaVu Sans" charset="0"/>
              </a:rPr>
              <a:t>. So   </a:t>
            </a:r>
            <a:r>
              <a:rPr lang="en-IN" sz="2000" dirty="0">
                <a:solidFill>
                  <a:srgbClr val="000000"/>
                </a:solidFill>
                <a:latin typeface="KacstBook" charset="0"/>
                <a:ea typeface="DejaVu Sans" charset="0"/>
                <a:cs typeface="DejaVu Sans" charset="0"/>
              </a:rPr>
              <a:t>everybody </a:t>
            </a:r>
            <a:r>
              <a:rPr lang="en-IN" sz="2000" dirty="0" smtClean="0">
                <a:solidFill>
                  <a:srgbClr val="000000"/>
                </a:solidFill>
                <a:latin typeface="KacstBook" charset="0"/>
                <a:ea typeface="DejaVu Sans" charset="0"/>
                <a:cs typeface="DejaVu Sans" charset="0"/>
              </a:rPr>
              <a:t>should </a:t>
            </a:r>
            <a:r>
              <a:rPr lang="en-IN" sz="2000" dirty="0">
                <a:solidFill>
                  <a:srgbClr val="000000"/>
                </a:solidFill>
                <a:latin typeface="KacstBook" charset="0"/>
                <a:ea typeface="DejaVu Sans" charset="0"/>
                <a:cs typeface="DejaVu Sans" charset="0"/>
              </a:rPr>
              <a:t>be a Volunteer. </a:t>
            </a:r>
          </a:p>
        </p:txBody>
      </p:sp>
      <p:sp>
        <p:nvSpPr>
          <p:cNvPr id="23557" name="Text Box 4"/>
          <p:cNvSpPr txBox="1">
            <a:spLocks noChangeArrowheads="1"/>
          </p:cNvSpPr>
          <p:nvPr/>
        </p:nvSpPr>
        <p:spPr bwMode="auto">
          <a:xfrm>
            <a:off x="4734720" y="4572481"/>
            <a:ext cx="3428640" cy="1661934"/>
          </a:xfrm>
          <a:prstGeom prst="rect">
            <a:avLst/>
          </a:prstGeom>
          <a:noFill/>
          <a:ln w="9525">
            <a:noFill/>
            <a:round/>
            <a:headEnd/>
            <a:tailEnd/>
          </a:ln>
        </p:spPr>
        <p:txBody>
          <a:bodyPr lIns="81639" tIns="40820" rIns="81639" bIns="40820"/>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sz="2000" dirty="0">
                <a:solidFill>
                  <a:srgbClr val="000000"/>
                </a:solidFill>
                <a:latin typeface="KacstBook" charset="0"/>
                <a:ea typeface="DejaVu Sans" charset="0"/>
                <a:cs typeface="DejaVu Sans" charset="0"/>
              </a:rPr>
              <a:t>For smooth relationship between to us &amp; nature We should do some               activities to Preserve our Earth.</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944562"/>
          </a:xfrm>
        </p:spPr>
        <p:txBody>
          <a:bodyPr>
            <a:normAutofit/>
          </a:bodyPr>
          <a:lstStyle/>
          <a:p>
            <a:r>
              <a:rPr lang="en-US" b="1" dirty="0" smtClean="0"/>
              <a:t>HTML Input Attributes</a:t>
            </a:r>
            <a:endParaRPr lang="en-US" dirty="0"/>
          </a:p>
        </p:txBody>
      </p:sp>
      <p:sp>
        <p:nvSpPr>
          <p:cNvPr id="3" name="Content Placeholder 2"/>
          <p:cNvSpPr>
            <a:spLocks noGrp="1"/>
          </p:cNvSpPr>
          <p:nvPr>
            <p:ph idx="1"/>
          </p:nvPr>
        </p:nvSpPr>
        <p:spPr/>
        <p:txBody>
          <a:bodyPr/>
          <a:lstStyle/>
          <a:p>
            <a:r>
              <a:rPr lang="en-US" dirty="0" smtClean="0"/>
              <a:t>Value</a:t>
            </a:r>
          </a:p>
          <a:p>
            <a:r>
              <a:rPr lang="en-US" dirty="0" err="1" smtClean="0"/>
              <a:t>Readonly</a:t>
            </a:r>
            <a:endParaRPr lang="en-US" dirty="0" smtClean="0"/>
          </a:p>
          <a:p>
            <a:r>
              <a:rPr lang="en-US" dirty="0" smtClean="0"/>
              <a:t>Disabled</a:t>
            </a:r>
          </a:p>
          <a:p>
            <a:r>
              <a:rPr lang="en-US" dirty="0" smtClean="0"/>
              <a:t>Size</a:t>
            </a:r>
          </a:p>
          <a:p>
            <a:r>
              <a:rPr lang="en-US" dirty="0" err="1" smtClean="0"/>
              <a:t>Maxlength</a:t>
            </a:r>
            <a:endParaRPr lang="en-US" dirty="0" smtClean="0"/>
          </a:p>
          <a:p>
            <a:endParaRPr lang="en-US"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Value</a:t>
            </a:r>
            <a:endParaRPr lang="en-US" dirty="0"/>
          </a:p>
        </p:txBody>
      </p:sp>
      <p:sp>
        <p:nvSpPr>
          <p:cNvPr id="3" name="Content Placeholder 2"/>
          <p:cNvSpPr>
            <a:spLocks noGrp="1"/>
          </p:cNvSpPr>
          <p:nvPr>
            <p:ph idx="1"/>
          </p:nvPr>
        </p:nvSpPr>
        <p:spPr/>
        <p:txBody>
          <a:bodyPr/>
          <a:lstStyle/>
          <a:p>
            <a:pPr>
              <a:buNone/>
            </a:pPr>
            <a:r>
              <a:rPr lang="en-US" dirty="0" smtClean="0"/>
              <a:t>&lt;form action=""&gt;</a:t>
            </a:r>
            <a:br>
              <a:rPr lang="en-US" dirty="0" smtClean="0"/>
            </a:br>
            <a:r>
              <a:rPr lang="en-US" dirty="0" smtClean="0"/>
              <a:t>First name:&lt;</a:t>
            </a:r>
            <a:r>
              <a:rPr lang="en-US" dirty="0" err="1" smtClean="0"/>
              <a:t>br</a:t>
            </a:r>
            <a:r>
              <a:rPr lang="en-US" dirty="0" smtClean="0"/>
              <a:t>&gt;</a:t>
            </a:r>
            <a:br>
              <a:rPr lang="en-US" dirty="0" smtClean="0"/>
            </a:br>
            <a:r>
              <a:rPr lang="en-US" dirty="0" smtClean="0"/>
              <a:t>&lt;input type="text" name="</a:t>
            </a:r>
            <a:r>
              <a:rPr lang="en-US" dirty="0" err="1" smtClean="0"/>
              <a:t>firstname</a:t>
            </a:r>
            <a:r>
              <a:rPr lang="en-US" dirty="0" smtClean="0"/>
              <a:t>" value="John"&gt;</a:t>
            </a:r>
            <a:br>
              <a:rPr lang="en-US" dirty="0" smtClean="0"/>
            </a:br>
            <a:r>
              <a:rPr lang="en-US" dirty="0" smtClean="0"/>
              <a:t>&lt;</a:t>
            </a:r>
            <a:r>
              <a:rPr lang="en-US" dirty="0" err="1" smtClean="0"/>
              <a:t>br</a:t>
            </a:r>
            <a:r>
              <a:rPr lang="en-US" dirty="0" smtClean="0"/>
              <a:t>&gt;</a:t>
            </a:r>
            <a:br>
              <a:rPr lang="en-US" dirty="0" smtClean="0"/>
            </a:br>
            <a:r>
              <a:rPr lang="en-US" dirty="0" smtClean="0"/>
              <a:t>Last name:&lt;</a:t>
            </a:r>
            <a:r>
              <a:rPr lang="en-US" dirty="0" err="1" smtClean="0"/>
              <a:t>br</a:t>
            </a:r>
            <a:r>
              <a:rPr lang="en-US" dirty="0" smtClean="0"/>
              <a:t>&gt;</a:t>
            </a:r>
            <a:br>
              <a:rPr lang="en-US" dirty="0" smtClean="0"/>
            </a:br>
            <a:r>
              <a:rPr lang="en-US" dirty="0" smtClean="0"/>
              <a:t>&lt;input type="text" name="</a:t>
            </a:r>
            <a:r>
              <a:rPr lang="en-US" dirty="0" err="1" smtClean="0"/>
              <a:t>lastname</a:t>
            </a:r>
            <a:r>
              <a:rPr lang="en-US" dirty="0" smtClean="0"/>
              <a:t>"&gt;</a:t>
            </a:r>
            <a:br>
              <a:rPr lang="en-US" dirty="0" smtClean="0"/>
            </a:br>
            <a:r>
              <a:rPr lang="en-US" dirty="0" smtClean="0"/>
              <a:t>&lt;/form&gt; </a:t>
            </a:r>
          </a:p>
          <a:p>
            <a:pPr>
              <a:buNone/>
            </a:pPr>
            <a:endParaRPr lang="en-US"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Readonly</a:t>
            </a:r>
            <a:endParaRPr lang="en-US" dirty="0"/>
          </a:p>
        </p:txBody>
      </p:sp>
      <p:sp>
        <p:nvSpPr>
          <p:cNvPr id="3" name="Content Placeholder 2"/>
          <p:cNvSpPr>
            <a:spLocks noGrp="1"/>
          </p:cNvSpPr>
          <p:nvPr>
            <p:ph idx="1"/>
          </p:nvPr>
        </p:nvSpPr>
        <p:spPr/>
        <p:txBody>
          <a:bodyPr/>
          <a:lstStyle/>
          <a:p>
            <a:pPr>
              <a:buNone/>
            </a:pPr>
            <a:r>
              <a:rPr lang="en-US" dirty="0" smtClean="0"/>
              <a:t>&lt;form action=""&gt;</a:t>
            </a:r>
            <a:br>
              <a:rPr lang="en-US" dirty="0" smtClean="0"/>
            </a:br>
            <a:r>
              <a:rPr lang="en-US" dirty="0" smtClean="0"/>
              <a:t>First name:&lt;</a:t>
            </a:r>
            <a:r>
              <a:rPr lang="en-US" dirty="0" err="1" smtClean="0"/>
              <a:t>br</a:t>
            </a:r>
            <a:r>
              <a:rPr lang="en-US" dirty="0" smtClean="0"/>
              <a:t>&gt;</a:t>
            </a:r>
            <a:br>
              <a:rPr lang="en-US" dirty="0" smtClean="0"/>
            </a:br>
            <a:r>
              <a:rPr lang="en-US" dirty="0" smtClean="0"/>
              <a:t>&lt;input type="text" name="</a:t>
            </a:r>
            <a:r>
              <a:rPr lang="en-US" dirty="0" err="1" smtClean="0"/>
              <a:t>firstname</a:t>
            </a:r>
            <a:r>
              <a:rPr lang="en-US" dirty="0" smtClean="0"/>
              <a:t>" value="John" </a:t>
            </a:r>
            <a:r>
              <a:rPr lang="en-US" dirty="0" err="1" smtClean="0"/>
              <a:t>readonly</a:t>
            </a:r>
            <a:r>
              <a:rPr lang="en-US" dirty="0" smtClean="0"/>
              <a:t>&gt;</a:t>
            </a:r>
            <a:br>
              <a:rPr lang="en-US" dirty="0" smtClean="0"/>
            </a:br>
            <a:r>
              <a:rPr lang="en-US" dirty="0" smtClean="0"/>
              <a:t>&lt;</a:t>
            </a:r>
            <a:r>
              <a:rPr lang="en-US" dirty="0" err="1" smtClean="0"/>
              <a:t>br</a:t>
            </a:r>
            <a:r>
              <a:rPr lang="en-US" dirty="0" smtClean="0"/>
              <a:t>&gt;</a:t>
            </a:r>
            <a:br>
              <a:rPr lang="en-US" dirty="0" smtClean="0"/>
            </a:br>
            <a:r>
              <a:rPr lang="en-US" dirty="0" smtClean="0"/>
              <a:t>Last name:&lt;</a:t>
            </a:r>
            <a:r>
              <a:rPr lang="en-US" dirty="0" err="1" smtClean="0"/>
              <a:t>br</a:t>
            </a:r>
            <a:r>
              <a:rPr lang="en-US" dirty="0" smtClean="0"/>
              <a:t>&gt;</a:t>
            </a:r>
            <a:br>
              <a:rPr lang="en-US" dirty="0" smtClean="0"/>
            </a:br>
            <a:r>
              <a:rPr lang="en-US" dirty="0" smtClean="0"/>
              <a:t>&lt;input type="text" name="</a:t>
            </a:r>
            <a:r>
              <a:rPr lang="en-US" dirty="0" err="1" smtClean="0"/>
              <a:t>lastname</a:t>
            </a:r>
            <a:r>
              <a:rPr lang="en-US" dirty="0" smtClean="0"/>
              <a:t>"&gt;</a:t>
            </a:r>
            <a:br>
              <a:rPr lang="en-US" dirty="0" smtClean="0"/>
            </a:br>
            <a:r>
              <a:rPr lang="en-US" dirty="0" smtClean="0"/>
              <a:t>&lt;/form&gt; </a:t>
            </a:r>
          </a:p>
          <a:p>
            <a:pPr>
              <a:buNone/>
            </a:pPr>
            <a:endParaRPr lang="en-US"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Disabled</a:t>
            </a:r>
            <a:endParaRPr lang="en-US" dirty="0"/>
          </a:p>
        </p:txBody>
      </p:sp>
      <p:sp>
        <p:nvSpPr>
          <p:cNvPr id="4" name="Content Placeholder 3"/>
          <p:cNvSpPr>
            <a:spLocks noGrp="1"/>
          </p:cNvSpPr>
          <p:nvPr>
            <p:ph idx="1"/>
          </p:nvPr>
        </p:nvSpPr>
        <p:spPr/>
        <p:txBody>
          <a:bodyPr/>
          <a:lstStyle/>
          <a:p>
            <a:pPr>
              <a:buNone/>
            </a:pPr>
            <a:r>
              <a:rPr lang="en-US" dirty="0" smtClean="0"/>
              <a:t>&lt;form action=""&gt;</a:t>
            </a:r>
            <a:br>
              <a:rPr lang="en-US" dirty="0" smtClean="0"/>
            </a:br>
            <a:r>
              <a:rPr lang="en-US" dirty="0" smtClean="0"/>
              <a:t>First name:&lt;</a:t>
            </a:r>
            <a:r>
              <a:rPr lang="en-US" dirty="0" err="1" smtClean="0"/>
              <a:t>br</a:t>
            </a:r>
            <a:r>
              <a:rPr lang="en-US" dirty="0" smtClean="0"/>
              <a:t>&gt;</a:t>
            </a:r>
            <a:br>
              <a:rPr lang="en-US" dirty="0" smtClean="0"/>
            </a:br>
            <a:r>
              <a:rPr lang="en-US" dirty="0" smtClean="0"/>
              <a:t>&lt;input type="text" name="</a:t>
            </a:r>
            <a:r>
              <a:rPr lang="en-US" dirty="0" err="1" smtClean="0"/>
              <a:t>firstname</a:t>
            </a:r>
            <a:r>
              <a:rPr lang="en-US" dirty="0" smtClean="0"/>
              <a:t>" value="John" disabled&gt;</a:t>
            </a:r>
            <a:br>
              <a:rPr lang="en-US" dirty="0" smtClean="0"/>
            </a:br>
            <a:r>
              <a:rPr lang="en-US" dirty="0" smtClean="0"/>
              <a:t>&lt;</a:t>
            </a:r>
            <a:r>
              <a:rPr lang="en-US" dirty="0" err="1" smtClean="0"/>
              <a:t>br</a:t>
            </a:r>
            <a:r>
              <a:rPr lang="en-US" dirty="0" smtClean="0"/>
              <a:t>&gt;</a:t>
            </a:r>
            <a:br>
              <a:rPr lang="en-US" dirty="0" smtClean="0"/>
            </a:br>
            <a:r>
              <a:rPr lang="en-US" dirty="0" smtClean="0"/>
              <a:t>Last name:&lt;</a:t>
            </a:r>
            <a:r>
              <a:rPr lang="en-US" dirty="0" err="1" smtClean="0"/>
              <a:t>br</a:t>
            </a:r>
            <a:r>
              <a:rPr lang="en-US" dirty="0" smtClean="0"/>
              <a:t>&gt;</a:t>
            </a:r>
            <a:br>
              <a:rPr lang="en-US" dirty="0" smtClean="0"/>
            </a:br>
            <a:r>
              <a:rPr lang="en-US" dirty="0" smtClean="0"/>
              <a:t>&lt;input type="text" name="</a:t>
            </a:r>
            <a:r>
              <a:rPr lang="en-US" dirty="0" err="1" smtClean="0"/>
              <a:t>lastname</a:t>
            </a:r>
            <a:r>
              <a:rPr lang="en-US" dirty="0" smtClean="0"/>
              <a:t>"&gt;</a:t>
            </a:r>
            <a:br>
              <a:rPr lang="en-US" dirty="0" smtClean="0"/>
            </a:br>
            <a:r>
              <a:rPr lang="en-US" dirty="0" smtClean="0"/>
              <a:t>&lt;/form&gt; </a:t>
            </a:r>
          </a:p>
          <a:p>
            <a:pPr>
              <a:buNone/>
            </a:pPr>
            <a:endParaRPr lang="en-US"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04800"/>
            <a:ext cx="7498080" cy="1143000"/>
          </a:xfrm>
        </p:spPr>
        <p:txBody>
          <a:bodyPr/>
          <a:lstStyle/>
          <a:p>
            <a:r>
              <a:rPr lang="en-US" dirty="0" smtClean="0"/>
              <a:t>Size</a:t>
            </a:r>
            <a:endParaRPr lang="en-US" dirty="0"/>
          </a:p>
        </p:txBody>
      </p:sp>
      <p:sp>
        <p:nvSpPr>
          <p:cNvPr id="3" name="Content Placeholder 2"/>
          <p:cNvSpPr>
            <a:spLocks noGrp="1"/>
          </p:cNvSpPr>
          <p:nvPr>
            <p:ph idx="1"/>
          </p:nvPr>
        </p:nvSpPr>
        <p:spPr/>
        <p:txBody>
          <a:bodyPr/>
          <a:lstStyle/>
          <a:p>
            <a:pPr>
              <a:buNone/>
            </a:pPr>
            <a:r>
              <a:rPr lang="en-US" dirty="0" smtClean="0"/>
              <a:t>&lt;form action=""&gt;</a:t>
            </a:r>
            <a:br>
              <a:rPr lang="en-US" dirty="0" smtClean="0"/>
            </a:br>
            <a:r>
              <a:rPr lang="en-US" dirty="0" smtClean="0"/>
              <a:t>First name:&lt;</a:t>
            </a:r>
            <a:r>
              <a:rPr lang="en-US" dirty="0" err="1" smtClean="0"/>
              <a:t>br</a:t>
            </a:r>
            <a:r>
              <a:rPr lang="en-US" dirty="0" smtClean="0"/>
              <a:t>&gt;</a:t>
            </a:r>
            <a:br>
              <a:rPr lang="en-US" dirty="0" smtClean="0"/>
            </a:br>
            <a:r>
              <a:rPr lang="en-US" dirty="0" smtClean="0"/>
              <a:t>&lt;input type="text" name="</a:t>
            </a:r>
            <a:r>
              <a:rPr lang="en-US" dirty="0" err="1" smtClean="0"/>
              <a:t>firstname</a:t>
            </a:r>
            <a:r>
              <a:rPr lang="en-US" dirty="0" smtClean="0"/>
              <a:t>" value="John" size="40"&gt;</a:t>
            </a:r>
            <a:br>
              <a:rPr lang="en-US" dirty="0" smtClean="0"/>
            </a:br>
            <a:r>
              <a:rPr lang="en-US" dirty="0" smtClean="0"/>
              <a:t>&lt;</a:t>
            </a:r>
            <a:r>
              <a:rPr lang="en-US" dirty="0" err="1" smtClean="0"/>
              <a:t>br</a:t>
            </a:r>
            <a:r>
              <a:rPr lang="en-US" dirty="0" smtClean="0"/>
              <a:t>&gt;</a:t>
            </a:r>
            <a:br>
              <a:rPr lang="en-US" dirty="0" smtClean="0"/>
            </a:br>
            <a:r>
              <a:rPr lang="en-US" dirty="0" smtClean="0"/>
              <a:t>Last name:&lt;</a:t>
            </a:r>
            <a:r>
              <a:rPr lang="en-US" dirty="0" err="1" smtClean="0"/>
              <a:t>br</a:t>
            </a:r>
            <a:r>
              <a:rPr lang="en-US" dirty="0" smtClean="0"/>
              <a:t>&gt;</a:t>
            </a:r>
            <a:br>
              <a:rPr lang="en-US" dirty="0" smtClean="0"/>
            </a:br>
            <a:r>
              <a:rPr lang="en-US" dirty="0" smtClean="0"/>
              <a:t>&lt;input type="text" name="</a:t>
            </a:r>
            <a:r>
              <a:rPr lang="en-US" dirty="0" err="1" smtClean="0"/>
              <a:t>lastname</a:t>
            </a:r>
            <a:r>
              <a:rPr lang="en-US" dirty="0" smtClean="0"/>
              <a:t>"&gt;</a:t>
            </a:r>
            <a:br>
              <a:rPr lang="en-US" dirty="0" smtClean="0"/>
            </a:br>
            <a:r>
              <a:rPr lang="en-US" dirty="0" smtClean="0"/>
              <a:t>&lt;/form&gt; </a:t>
            </a:r>
          </a:p>
          <a:p>
            <a:pPr>
              <a:buNone/>
            </a:pPr>
            <a:endParaRPr lang="en-US" dirty="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Maxlength</a:t>
            </a:r>
            <a:endParaRPr lang="en-US" dirty="0"/>
          </a:p>
        </p:txBody>
      </p:sp>
      <p:sp>
        <p:nvSpPr>
          <p:cNvPr id="3" name="Content Placeholder 2"/>
          <p:cNvSpPr>
            <a:spLocks noGrp="1"/>
          </p:cNvSpPr>
          <p:nvPr>
            <p:ph idx="1"/>
          </p:nvPr>
        </p:nvSpPr>
        <p:spPr/>
        <p:txBody>
          <a:bodyPr/>
          <a:lstStyle/>
          <a:p>
            <a:pPr>
              <a:buNone/>
            </a:pPr>
            <a:r>
              <a:rPr lang="en-US" dirty="0" smtClean="0"/>
              <a:t>&lt;form action=""&gt;</a:t>
            </a:r>
            <a:br>
              <a:rPr lang="en-US" dirty="0" smtClean="0"/>
            </a:br>
            <a:r>
              <a:rPr lang="en-US" dirty="0" smtClean="0"/>
              <a:t>First name:&lt;</a:t>
            </a:r>
            <a:r>
              <a:rPr lang="en-US" dirty="0" err="1" smtClean="0"/>
              <a:t>br</a:t>
            </a:r>
            <a:r>
              <a:rPr lang="en-US" dirty="0" smtClean="0"/>
              <a:t>&gt;</a:t>
            </a:r>
            <a:br>
              <a:rPr lang="en-US" dirty="0" smtClean="0"/>
            </a:br>
            <a:r>
              <a:rPr lang="en-US" dirty="0" smtClean="0"/>
              <a:t>&lt;input type="text" name="</a:t>
            </a:r>
            <a:r>
              <a:rPr lang="en-US" dirty="0" err="1" smtClean="0"/>
              <a:t>firstname</a:t>
            </a:r>
            <a:r>
              <a:rPr lang="en-US" dirty="0" smtClean="0"/>
              <a:t>" </a:t>
            </a:r>
            <a:r>
              <a:rPr lang="en-US" dirty="0" err="1" smtClean="0"/>
              <a:t>maxlength</a:t>
            </a:r>
            <a:r>
              <a:rPr lang="en-US" dirty="0" smtClean="0"/>
              <a:t>="10"&gt;</a:t>
            </a:r>
            <a:br>
              <a:rPr lang="en-US" dirty="0" smtClean="0"/>
            </a:br>
            <a:r>
              <a:rPr lang="en-US" dirty="0" smtClean="0"/>
              <a:t>&lt;</a:t>
            </a:r>
            <a:r>
              <a:rPr lang="en-US" dirty="0" err="1" smtClean="0"/>
              <a:t>br</a:t>
            </a:r>
            <a:r>
              <a:rPr lang="en-US" dirty="0" smtClean="0"/>
              <a:t>&gt;</a:t>
            </a:r>
            <a:br>
              <a:rPr lang="en-US" dirty="0" smtClean="0"/>
            </a:br>
            <a:r>
              <a:rPr lang="en-US" dirty="0" smtClean="0"/>
              <a:t>Last name:&lt;</a:t>
            </a:r>
            <a:r>
              <a:rPr lang="en-US" dirty="0" err="1" smtClean="0"/>
              <a:t>br</a:t>
            </a:r>
            <a:r>
              <a:rPr lang="en-US" dirty="0" smtClean="0"/>
              <a:t>&gt;</a:t>
            </a:r>
            <a:br>
              <a:rPr lang="en-US" dirty="0" smtClean="0"/>
            </a:br>
            <a:r>
              <a:rPr lang="en-US" dirty="0" smtClean="0"/>
              <a:t>&lt;input type="text" name="</a:t>
            </a:r>
            <a:r>
              <a:rPr lang="en-US" dirty="0" err="1" smtClean="0"/>
              <a:t>lastname</a:t>
            </a:r>
            <a:r>
              <a:rPr lang="en-US" dirty="0" smtClean="0"/>
              <a:t>"&gt;</a:t>
            </a:r>
            <a:br>
              <a:rPr lang="en-US" dirty="0" smtClean="0"/>
            </a:br>
            <a:r>
              <a:rPr lang="en-US" dirty="0" smtClean="0"/>
              <a:t>&lt;/form&gt; </a:t>
            </a:r>
          </a:p>
          <a:p>
            <a:pPr>
              <a:buNone/>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1188241" y="0"/>
            <a:ext cx="5517359" cy="992521"/>
          </a:xfrm>
        </p:spPr>
        <p:txBody>
          <a:bodyPr lIns="82945" tIns="41473" rIns="82945" bIns="41473"/>
          <a:lstStyle/>
          <a:p>
            <a:pPr>
              <a:lnSpc>
                <a:spcPct val="129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defRPr/>
            </a:pPr>
            <a:r>
              <a:rPr lang="fi-FI" b="1" dirty="0" smtClean="0">
                <a:effectLst/>
              </a:rPr>
              <a:t>Link Tag</a:t>
            </a:r>
          </a:p>
        </p:txBody>
      </p:sp>
      <p:sp>
        <p:nvSpPr>
          <p:cNvPr id="8194" name="Text Box 2"/>
          <p:cNvSpPr txBox="1">
            <a:spLocks noChangeArrowheads="1"/>
          </p:cNvSpPr>
          <p:nvPr/>
        </p:nvSpPr>
        <p:spPr bwMode="auto">
          <a:xfrm>
            <a:off x="926160" y="991080"/>
            <a:ext cx="7836840" cy="5715961"/>
          </a:xfrm>
          <a:prstGeom prst="rect">
            <a:avLst/>
          </a:prstGeom>
          <a:noFill/>
          <a:ln w="9525">
            <a:noFill/>
            <a:round/>
            <a:headEnd/>
            <a:tailEnd/>
          </a:ln>
          <a:effectLst/>
        </p:spPr>
        <p:txBody>
          <a:bodyPr lIns="81639" tIns="40820" rIns="81639" bIns="40820"/>
          <a:lstStyle/>
          <a:p>
            <a:pPr>
              <a:lnSpc>
                <a:spcPct val="129000"/>
              </a:lnSpc>
              <a:spcBef>
                <a:spcPts val="1089"/>
              </a:spcBef>
              <a:spcAft>
                <a:spcPts val="907"/>
              </a:spcAft>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defRPr/>
            </a:pPr>
            <a:r>
              <a:rPr lang="fi-FI" sz="2200" dirty="0">
                <a:solidFill>
                  <a:srgbClr val="000000"/>
                </a:solidFill>
                <a:effectLst>
                  <a:outerShdw blurRad="38100" dist="38100" dir="2700000" algn="tl">
                    <a:srgbClr val="C0C0C0"/>
                  </a:outerShdw>
                </a:effectLst>
                <a:ea typeface="DejaVu Sans" charset="0"/>
                <a:cs typeface="DejaVu Sans" charset="0"/>
              </a:rPr>
              <a:t>Html Links </a:t>
            </a:r>
            <a:r>
              <a:rPr lang="fi-FI" sz="2200" dirty="0" smtClean="0">
                <a:solidFill>
                  <a:srgbClr val="000000"/>
                </a:solidFill>
                <a:effectLst>
                  <a:outerShdw blurRad="38100" dist="38100" dir="2700000" algn="tl">
                    <a:srgbClr val="C0C0C0"/>
                  </a:outerShdw>
                </a:effectLst>
                <a:ea typeface="DejaVu Sans" charset="0"/>
                <a:cs typeface="DejaVu Sans" charset="0"/>
              </a:rPr>
              <a:t>: </a:t>
            </a:r>
            <a:r>
              <a:rPr lang="fi-FI" sz="2200" dirty="0" smtClean="0">
                <a:solidFill>
                  <a:srgbClr val="000000"/>
                </a:solidFill>
                <a:ea typeface="DejaVu Sans" charset="0"/>
                <a:cs typeface="DejaVu Sans" charset="0"/>
              </a:rPr>
              <a:t>Html </a:t>
            </a:r>
            <a:r>
              <a:rPr lang="fi-FI" sz="2200" dirty="0">
                <a:solidFill>
                  <a:srgbClr val="000000"/>
                </a:solidFill>
                <a:ea typeface="DejaVu Sans" charset="0"/>
                <a:cs typeface="DejaVu Sans" charset="0"/>
              </a:rPr>
              <a:t>links are defined with the &lt;a&gt; tag</a:t>
            </a:r>
          </a:p>
          <a:p>
            <a:pPr>
              <a:lnSpc>
                <a:spcPct val="129000"/>
              </a:lnSpc>
              <a:spcBef>
                <a:spcPts val="1089"/>
              </a:spcBef>
              <a:spcAft>
                <a:spcPts val="907"/>
              </a:spcAft>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defRPr/>
            </a:pPr>
            <a:r>
              <a:rPr lang="fi-FI" sz="2200" dirty="0">
                <a:solidFill>
                  <a:srgbClr val="000000"/>
                </a:solidFill>
                <a:ea typeface="DejaVu Sans" charset="0"/>
                <a:cs typeface="DejaVu Sans" charset="0"/>
              </a:rPr>
              <a:t> </a:t>
            </a:r>
            <a:r>
              <a:rPr lang="fi-FI" sz="2200" dirty="0">
                <a:solidFill>
                  <a:srgbClr val="000000"/>
                </a:solidFill>
                <a:effectLst>
                  <a:outerShdw blurRad="38100" dist="38100" dir="2700000" algn="tl">
                    <a:srgbClr val="C0C0C0"/>
                  </a:outerShdw>
                </a:effectLst>
                <a:ea typeface="DejaVu Sans" charset="0"/>
                <a:cs typeface="DejaVu Sans" charset="0"/>
              </a:rPr>
              <a:t>Syntax :</a:t>
            </a:r>
            <a:r>
              <a:rPr lang="fi-FI" sz="2200" dirty="0">
                <a:solidFill>
                  <a:srgbClr val="000000"/>
                </a:solidFill>
                <a:ea typeface="DejaVu Sans" charset="0"/>
                <a:cs typeface="DejaVu Sans" charset="0"/>
              </a:rPr>
              <a:t>    &lt;a href="http://</a:t>
            </a:r>
            <a:r>
              <a:rPr lang="fi-FI" sz="2200" dirty="0" smtClean="0">
                <a:solidFill>
                  <a:srgbClr val="000000"/>
                </a:solidFill>
                <a:ea typeface="DejaVu Sans" charset="0"/>
                <a:cs typeface="DejaVu Sans" charset="0"/>
              </a:rPr>
              <a:t>www.gmail.com</a:t>
            </a:r>
            <a:r>
              <a:rPr lang="fi-FI" sz="2200" dirty="0">
                <a:solidFill>
                  <a:srgbClr val="000000"/>
                </a:solidFill>
                <a:ea typeface="DejaVu Sans" charset="0"/>
                <a:cs typeface="DejaVu Sans" charset="0"/>
              </a:rPr>
              <a:t>"&gt;Gmail&lt;/a&gt;</a:t>
            </a:r>
          </a:p>
          <a:p>
            <a:pPr>
              <a:lnSpc>
                <a:spcPct val="129000"/>
              </a:lnSpc>
              <a:spcBef>
                <a:spcPts val="1089"/>
              </a:spcBef>
              <a:spcAft>
                <a:spcPts val="907"/>
              </a:spcAft>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defRPr/>
            </a:pPr>
            <a:r>
              <a:rPr lang="fi-FI" sz="2200" dirty="0">
                <a:solidFill>
                  <a:srgbClr val="000000"/>
                </a:solidFill>
                <a:ea typeface="DejaVu Sans" charset="0"/>
                <a:cs typeface="DejaVu Sans" charset="0"/>
              </a:rPr>
              <a:t> </a:t>
            </a:r>
            <a:r>
              <a:rPr lang="fi-FI" sz="2200" dirty="0">
                <a:solidFill>
                  <a:srgbClr val="000000"/>
                </a:solidFill>
                <a:effectLst>
                  <a:outerShdw blurRad="38100" dist="38100" dir="2700000" algn="tl">
                    <a:srgbClr val="C0C0C0"/>
                  </a:outerShdw>
                </a:effectLst>
                <a:ea typeface="DejaVu Sans" charset="0"/>
                <a:cs typeface="DejaVu Sans" charset="0"/>
              </a:rPr>
              <a:t>Example</a:t>
            </a:r>
            <a:r>
              <a:rPr lang="fi-FI" sz="2200" dirty="0">
                <a:solidFill>
                  <a:srgbClr val="000000"/>
                </a:solidFill>
                <a:ea typeface="DejaVu Sans" charset="0"/>
                <a:cs typeface="DejaVu Sans" charset="0"/>
              </a:rPr>
              <a:t> </a:t>
            </a:r>
            <a:r>
              <a:rPr lang="fi-FI" sz="2200" dirty="0">
                <a:solidFill>
                  <a:srgbClr val="000000"/>
                </a:solidFill>
                <a:effectLst>
                  <a:outerShdw blurRad="38100" dist="38100" dir="2700000" algn="tl">
                    <a:srgbClr val="C0C0C0"/>
                  </a:outerShdw>
                </a:effectLst>
                <a:ea typeface="DejaVu Sans" charset="0"/>
                <a:cs typeface="DejaVu Sans" charset="0"/>
              </a:rPr>
              <a:t>: </a:t>
            </a:r>
          </a:p>
          <a:p>
            <a:pPr>
              <a:lnSpc>
                <a:spcPct val="129000"/>
              </a:lnSpc>
              <a:spcBef>
                <a:spcPts val="1089"/>
              </a:spcBef>
              <a:spcAft>
                <a:spcPts val="907"/>
              </a:spcAft>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defRPr/>
            </a:pPr>
            <a:endParaRPr lang="fi-FI" sz="2200" dirty="0">
              <a:solidFill>
                <a:srgbClr val="000000"/>
              </a:solidFill>
              <a:ea typeface="DejaVu Sans" charset="0"/>
              <a:cs typeface="DejaVu Sans" charset="0"/>
            </a:endParaRPr>
          </a:p>
          <a:p>
            <a:pPr>
              <a:lnSpc>
                <a:spcPct val="129000"/>
              </a:lnSpc>
              <a:spcBef>
                <a:spcPts val="1089"/>
              </a:spcBef>
              <a:spcAft>
                <a:spcPts val="907"/>
              </a:spcAft>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defRPr/>
            </a:pPr>
            <a:endParaRPr lang="fi-FI" sz="2200" dirty="0">
              <a:solidFill>
                <a:srgbClr val="000000"/>
              </a:solidFill>
              <a:ea typeface="DejaVu Sans" charset="0"/>
              <a:cs typeface="DejaVu Sans" charset="0"/>
            </a:endParaRPr>
          </a:p>
        </p:txBody>
      </p:sp>
      <p:sp>
        <p:nvSpPr>
          <p:cNvPr id="7172" name="Rectangle 3"/>
          <p:cNvSpPr>
            <a:spLocks noChangeArrowheads="1"/>
          </p:cNvSpPr>
          <p:nvPr/>
        </p:nvSpPr>
        <p:spPr bwMode="auto">
          <a:xfrm>
            <a:off x="2559120" y="2581679"/>
            <a:ext cx="5061600" cy="2612434"/>
          </a:xfrm>
          <a:prstGeom prst="rect">
            <a:avLst/>
          </a:prstGeom>
          <a:solidFill>
            <a:srgbClr val="FFFFFF"/>
          </a:solidFill>
          <a:ln w="9360">
            <a:solidFill>
              <a:srgbClr val="808000"/>
            </a:solidFill>
            <a:round/>
            <a:headEnd/>
            <a:tailEnd/>
          </a:ln>
        </p:spPr>
        <p:txBody>
          <a:bodyPr wrap="none" lIns="82945" tIns="41473" rIns="82945" bIns="41473" anchor="ctr"/>
          <a:lstStyle/>
          <a:p>
            <a:endParaRPr lang="en-US"/>
          </a:p>
        </p:txBody>
      </p:sp>
      <p:sp>
        <p:nvSpPr>
          <p:cNvPr id="7173" name="Text Box 4"/>
          <p:cNvSpPr txBox="1">
            <a:spLocks noChangeArrowheads="1"/>
          </p:cNvSpPr>
          <p:nvPr/>
        </p:nvSpPr>
        <p:spPr bwMode="auto">
          <a:xfrm>
            <a:off x="2670000" y="2438400"/>
            <a:ext cx="5767200" cy="2603793"/>
          </a:xfrm>
          <a:prstGeom prst="rect">
            <a:avLst/>
          </a:prstGeom>
          <a:noFill/>
          <a:ln w="9525">
            <a:noFill/>
            <a:round/>
            <a:headEnd/>
            <a:tailEnd/>
          </a:ln>
        </p:spPr>
        <p:txBody>
          <a:bodyPr lIns="81639" tIns="40820" rIns="81639" bIns="40820"/>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endParaRPr lang="fi-FI" sz="2000" dirty="0">
              <a:solidFill>
                <a:srgbClr val="000000"/>
              </a:solidFill>
              <a:ea typeface="DejaVu Sans" charset="0"/>
              <a:cs typeface="DejaVu Sans" charset="0"/>
            </a:endParaRPr>
          </a:p>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fi-FI" sz="2000" dirty="0">
                <a:solidFill>
                  <a:srgbClr val="000000"/>
                </a:solidFill>
                <a:ea typeface="DejaVu Sans" charset="0"/>
                <a:cs typeface="DejaVu Sans" charset="0"/>
              </a:rPr>
              <a:t>&lt;html&gt;</a:t>
            </a:r>
          </a:p>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fi-FI" sz="2000" dirty="0">
                <a:solidFill>
                  <a:srgbClr val="000000"/>
                </a:solidFill>
                <a:ea typeface="DejaVu Sans" charset="0"/>
                <a:cs typeface="DejaVu Sans" charset="0"/>
              </a:rPr>
              <a:t>&lt;body&gt;</a:t>
            </a:r>
          </a:p>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endParaRPr lang="fi-FI" sz="2000" dirty="0">
              <a:solidFill>
                <a:srgbClr val="000000"/>
              </a:solidFill>
              <a:ea typeface="DejaVu Sans" charset="0"/>
              <a:cs typeface="DejaVu Sans" charset="0"/>
            </a:endParaRPr>
          </a:p>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fi-FI" sz="2000" dirty="0">
                <a:solidFill>
                  <a:srgbClr val="000000"/>
                </a:solidFill>
                <a:ea typeface="DejaVu Sans" charset="0"/>
                <a:cs typeface="DejaVu Sans" charset="0"/>
              </a:rPr>
              <a:t>&lt;a href="http://www.gmail.com"&gt;Gmail&lt;/a&gt;</a:t>
            </a:r>
          </a:p>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endParaRPr lang="fi-FI" sz="2000" dirty="0">
              <a:solidFill>
                <a:srgbClr val="000000"/>
              </a:solidFill>
              <a:ea typeface="DejaVu Sans" charset="0"/>
              <a:cs typeface="DejaVu Sans" charset="0"/>
            </a:endParaRPr>
          </a:p>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fi-FI" sz="2000" dirty="0">
                <a:solidFill>
                  <a:srgbClr val="000000"/>
                </a:solidFill>
                <a:ea typeface="DejaVu Sans" charset="0"/>
                <a:cs typeface="DejaVu Sans" charset="0"/>
              </a:rPr>
              <a:t>&lt;/body&gt;</a:t>
            </a:r>
          </a:p>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fi-FI" sz="2000" dirty="0">
                <a:solidFill>
                  <a:srgbClr val="000000"/>
                </a:solidFill>
                <a:ea typeface="DejaVu Sans" charset="0"/>
                <a:cs typeface="DejaVu Sans" charset="0"/>
              </a:rPr>
              <a:t>&lt;/html&gt;</a:t>
            </a:r>
          </a:p>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endParaRPr lang="fi-FI" sz="2000" dirty="0">
              <a:solidFill>
                <a:srgbClr val="000000"/>
              </a:solidFill>
              <a:ea typeface="DejaVu Sans" charset="0"/>
              <a:cs typeface="DejaVu Sans" charset="0"/>
            </a:endParaRPr>
          </a:p>
        </p:txBody>
      </p:sp>
      <p:sp>
        <p:nvSpPr>
          <p:cNvPr id="7174" name="Rectangle 5"/>
          <p:cNvSpPr>
            <a:spLocks noChangeArrowheads="1"/>
          </p:cNvSpPr>
          <p:nvPr/>
        </p:nvSpPr>
        <p:spPr bwMode="auto">
          <a:xfrm>
            <a:off x="2559121" y="5334000"/>
            <a:ext cx="1632960" cy="816566"/>
          </a:xfrm>
          <a:prstGeom prst="rect">
            <a:avLst/>
          </a:prstGeom>
          <a:solidFill>
            <a:srgbClr val="E6E6E6"/>
          </a:solidFill>
          <a:ln w="9360">
            <a:solidFill>
              <a:srgbClr val="808000"/>
            </a:solidFill>
            <a:round/>
            <a:headEnd/>
            <a:tailEnd/>
          </a:ln>
        </p:spPr>
        <p:txBody>
          <a:bodyPr wrap="none" lIns="81639" tIns="40820" rIns="81639" bIns="40820" anchor="ctr"/>
          <a:lstStyle/>
          <a:p>
            <a:pPr algn="ct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fi-FI" sz="2500" u="sng" dirty="0">
                <a:solidFill>
                  <a:srgbClr val="000000"/>
                </a:solidFill>
                <a:ea typeface="DejaVu Sans" charset="0"/>
                <a:cs typeface="DejaVu Sans" charset="0"/>
              </a:rPr>
              <a:t>Gmail</a:t>
            </a:r>
          </a:p>
        </p:txBody>
      </p:sp>
      <p:sp>
        <p:nvSpPr>
          <p:cNvPr id="8198" name="Text Box 6"/>
          <p:cNvSpPr txBox="1">
            <a:spLocks noChangeArrowheads="1"/>
          </p:cNvSpPr>
          <p:nvPr/>
        </p:nvSpPr>
        <p:spPr bwMode="auto">
          <a:xfrm>
            <a:off x="1579920" y="5889035"/>
            <a:ext cx="816480" cy="583261"/>
          </a:xfrm>
          <a:prstGeom prst="rect">
            <a:avLst/>
          </a:prstGeom>
          <a:noFill/>
          <a:ln w="9525">
            <a:noFill/>
            <a:round/>
            <a:headEnd/>
            <a:tailEnd/>
          </a:ln>
          <a:effectLst/>
        </p:spPr>
        <p:txBody>
          <a:bodyPr lIns="81639" tIns="40820" rIns="81639" bIns="40820"/>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defRPr/>
            </a:pPr>
            <a:r>
              <a:rPr lang="fi-FI" sz="2000" b="1" dirty="0">
                <a:solidFill>
                  <a:srgbClr val="000000"/>
                </a:solidFill>
                <a:effectLst>
                  <a:outerShdw blurRad="38100" dist="38100" dir="2700000" algn="tl">
                    <a:srgbClr val="C0C0C0"/>
                  </a:outerShdw>
                </a:effectLst>
                <a:ea typeface="DejaVu Sans" charset="0"/>
                <a:cs typeface="DejaVu Sans" charset="0"/>
              </a:rPr>
              <a:t>O/P :</a:t>
            </a:r>
          </a:p>
        </p:txBody>
      </p:sp>
      <p:sp>
        <p:nvSpPr>
          <p:cNvPr id="7176" name="Text Box 7"/>
          <p:cNvSpPr txBox="1">
            <a:spLocks noChangeArrowheads="1"/>
          </p:cNvSpPr>
          <p:nvPr/>
        </p:nvSpPr>
        <p:spPr bwMode="auto">
          <a:xfrm>
            <a:off x="4354800" y="5611085"/>
            <a:ext cx="4407840" cy="767601"/>
          </a:xfrm>
          <a:prstGeom prst="rect">
            <a:avLst/>
          </a:prstGeom>
          <a:noFill/>
          <a:ln w="9525">
            <a:noFill/>
            <a:round/>
            <a:headEnd/>
            <a:tailEnd/>
          </a:ln>
        </p:spPr>
        <p:txBody>
          <a:bodyPr lIns="81639" tIns="40820" rIns="81639" bIns="40820"/>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fi-FI" sz="2200" dirty="0">
                <a:solidFill>
                  <a:srgbClr val="000000"/>
                </a:solidFill>
                <a:ea typeface="DejaVu Sans" charset="0"/>
                <a:cs typeface="DejaVu Sans" charset="0"/>
              </a:rPr>
              <a:t>If we click this link it goes to gmail account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1046161" y="-76200"/>
            <a:ext cx="8228160" cy="1144921"/>
          </a:xfrm>
        </p:spPr>
        <p:txBody>
          <a:bodyPr lIns="82945" tIns="41473" rIns="82945" bIns="41473"/>
          <a:lstStyle/>
          <a:p>
            <a:pPr>
              <a:lnSpc>
                <a:spcPct val="129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defRPr/>
            </a:pPr>
            <a:r>
              <a:rPr lang="fi-FI" b="1" dirty="0" smtClean="0">
                <a:effectLst>
                  <a:outerShdw blurRad="38100" dist="38100" dir="2700000" algn="tl">
                    <a:srgbClr val="C0C0C0"/>
                  </a:outerShdw>
                </a:effectLst>
              </a:rPr>
              <a:t>Image Tag</a:t>
            </a:r>
          </a:p>
        </p:txBody>
      </p:sp>
      <p:sp>
        <p:nvSpPr>
          <p:cNvPr id="9218" name="Text Box 2"/>
          <p:cNvSpPr txBox="1">
            <a:spLocks noChangeArrowheads="1"/>
          </p:cNvSpPr>
          <p:nvPr/>
        </p:nvSpPr>
        <p:spPr bwMode="auto">
          <a:xfrm>
            <a:off x="990600" y="990600"/>
            <a:ext cx="8153400" cy="5791200"/>
          </a:xfrm>
          <a:prstGeom prst="rect">
            <a:avLst/>
          </a:prstGeom>
          <a:noFill/>
          <a:ln w="9525">
            <a:noFill/>
            <a:round/>
            <a:headEnd/>
            <a:tailEnd/>
          </a:ln>
          <a:effectLst/>
        </p:spPr>
        <p:txBody>
          <a:bodyPr lIns="81639" tIns="40820" rIns="81639" bIns="40820"/>
          <a:lstStyle/>
          <a:p>
            <a:pPr>
              <a:lnSpc>
                <a:spcPct val="129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defRPr/>
            </a:pPr>
            <a:r>
              <a:rPr lang="fi-FI" sz="2200" b="1" dirty="0">
                <a:solidFill>
                  <a:srgbClr val="000000"/>
                </a:solidFill>
                <a:effectLst>
                  <a:outerShdw blurRad="38100" dist="38100" dir="2700000" algn="tl">
                    <a:srgbClr val="C0C0C0"/>
                  </a:outerShdw>
                </a:effectLst>
                <a:ea typeface="DejaVu Sans" charset="0"/>
                <a:cs typeface="DejaVu Sans" charset="0"/>
              </a:rPr>
              <a:t>HTML Images :</a:t>
            </a:r>
          </a:p>
          <a:p>
            <a:pPr>
              <a:lnSpc>
                <a:spcPct val="129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defRPr/>
            </a:pPr>
            <a:r>
              <a:rPr lang="fi-FI" sz="2200" dirty="0">
                <a:solidFill>
                  <a:srgbClr val="000000"/>
                </a:solidFill>
                <a:ea typeface="DejaVu Sans" charset="0"/>
                <a:cs typeface="DejaVu Sans" charset="0"/>
              </a:rPr>
              <a:t>                              </a:t>
            </a:r>
            <a:r>
              <a:rPr lang="fi-FI" sz="2200" dirty="0" smtClean="0">
                <a:solidFill>
                  <a:srgbClr val="000000"/>
                </a:solidFill>
                <a:ea typeface="DejaVu Sans" charset="0"/>
                <a:cs typeface="DejaVu Sans" charset="0"/>
              </a:rPr>
              <a:t>HTML </a:t>
            </a:r>
            <a:r>
              <a:rPr lang="fi-FI" sz="2200" dirty="0">
                <a:solidFill>
                  <a:srgbClr val="000000"/>
                </a:solidFill>
                <a:ea typeface="DejaVu Sans" charset="0"/>
                <a:cs typeface="DejaVu Sans" charset="0"/>
              </a:rPr>
              <a:t>images are defined with the &lt;img&gt; tag.</a:t>
            </a:r>
          </a:p>
          <a:p>
            <a:pPr>
              <a:lnSpc>
                <a:spcPct val="129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defRPr/>
            </a:pPr>
            <a:r>
              <a:rPr lang="fi-FI" sz="2200" b="1" dirty="0">
                <a:solidFill>
                  <a:srgbClr val="000000"/>
                </a:solidFill>
                <a:effectLst>
                  <a:outerShdw blurRad="38100" dist="38100" dir="2700000" algn="tl">
                    <a:srgbClr val="C0C0C0"/>
                  </a:outerShdw>
                </a:effectLst>
                <a:ea typeface="DejaVu Sans" charset="0"/>
                <a:cs typeface="DejaVu Sans" charset="0"/>
              </a:rPr>
              <a:t>   </a:t>
            </a:r>
            <a:r>
              <a:rPr lang="fi-FI" sz="2200" b="1" dirty="0" smtClean="0">
                <a:solidFill>
                  <a:srgbClr val="000000"/>
                </a:solidFill>
                <a:effectLst>
                  <a:outerShdw blurRad="38100" dist="38100" dir="2700000" algn="tl">
                    <a:srgbClr val="C0C0C0"/>
                  </a:outerShdw>
                </a:effectLst>
                <a:ea typeface="DejaVu Sans" charset="0"/>
                <a:cs typeface="DejaVu Sans" charset="0"/>
              </a:rPr>
              <a:t>Syntax </a:t>
            </a:r>
            <a:r>
              <a:rPr lang="fi-FI" sz="2200" b="1" dirty="0">
                <a:solidFill>
                  <a:srgbClr val="000000"/>
                </a:solidFill>
                <a:effectLst>
                  <a:outerShdw blurRad="38100" dist="38100" dir="2700000" algn="tl">
                    <a:srgbClr val="C0C0C0"/>
                  </a:outerShdw>
                </a:effectLst>
                <a:ea typeface="DejaVu Sans" charset="0"/>
                <a:cs typeface="DejaVu Sans" charset="0"/>
              </a:rPr>
              <a:t>:   </a:t>
            </a:r>
            <a:r>
              <a:rPr lang="fi-FI" sz="2200" dirty="0">
                <a:solidFill>
                  <a:srgbClr val="000000"/>
                </a:solidFill>
                <a:ea typeface="DejaVu Sans" charset="0"/>
                <a:cs typeface="DejaVu Sans" charset="0"/>
              </a:rPr>
              <a:t> &lt;img src "123.jpg" width="104" height="142" /&gt; </a:t>
            </a:r>
          </a:p>
          <a:p>
            <a:pPr>
              <a:lnSpc>
                <a:spcPct val="129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defRPr/>
            </a:pPr>
            <a:r>
              <a:rPr lang="fi-FI" sz="2200" b="1" dirty="0">
                <a:solidFill>
                  <a:srgbClr val="000000"/>
                </a:solidFill>
                <a:effectLst>
                  <a:outerShdw blurRad="38100" dist="38100" dir="2700000" algn="tl">
                    <a:srgbClr val="C0C0C0"/>
                  </a:outerShdw>
                </a:effectLst>
                <a:ea typeface="DejaVu Sans" charset="0"/>
                <a:cs typeface="DejaVu Sans" charset="0"/>
              </a:rPr>
              <a:t>   Example :</a:t>
            </a:r>
          </a:p>
        </p:txBody>
      </p:sp>
      <p:sp>
        <p:nvSpPr>
          <p:cNvPr id="8196" name="Rectangle 3"/>
          <p:cNvSpPr>
            <a:spLocks noChangeArrowheads="1"/>
          </p:cNvSpPr>
          <p:nvPr/>
        </p:nvSpPr>
        <p:spPr bwMode="auto">
          <a:xfrm>
            <a:off x="2590800" y="2362200"/>
            <a:ext cx="6204960" cy="2449698"/>
          </a:xfrm>
          <a:prstGeom prst="rect">
            <a:avLst/>
          </a:prstGeom>
          <a:solidFill>
            <a:srgbClr val="FFFFFF"/>
          </a:solidFill>
          <a:ln w="9360">
            <a:solidFill>
              <a:srgbClr val="808000"/>
            </a:solidFill>
            <a:round/>
            <a:headEnd/>
            <a:tailEnd/>
          </a:ln>
        </p:spPr>
        <p:txBody>
          <a:bodyPr wrap="none" lIns="82945" tIns="41473" rIns="82945" bIns="41473" anchor="ctr"/>
          <a:lstStyle/>
          <a:p>
            <a:endParaRPr lang="en-US"/>
          </a:p>
        </p:txBody>
      </p:sp>
      <p:sp>
        <p:nvSpPr>
          <p:cNvPr id="8197" name="Text Box 4"/>
          <p:cNvSpPr txBox="1">
            <a:spLocks noChangeArrowheads="1"/>
          </p:cNvSpPr>
          <p:nvPr/>
        </p:nvSpPr>
        <p:spPr bwMode="auto">
          <a:xfrm>
            <a:off x="2590800" y="2415487"/>
            <a:ext cx="6204960" cy="2917746"/>
          </a:xfrm>
          <a:prstGeom prst="rect">
            <a:avLst/>
          </a:prstGeom>
          <a:noFill/>
          <a:ln w="9525">
            <a:noFill/>
            <a:round/>
            <a:headEnd/>
            <a:tailEnd/>
          </a:ln>
        </p:spPr>
        <p:txBody>
          <a:bodyPr lIns="81639" tIns="40820" rIns="81639" bIns="40820"/>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fi-FI" sz="2000" dirty="0">
                <a:solidFill>
                  <a:srgbClr val="000000"/>
                </a:solidFill>
                <a:ea typeface="DejaVu Sans" charset="0"/>
                <a:cs typeface="DejaVu Sans" charset="0"/>
              </a:rPr>
              <a:t>&lt;html&gt;</a:t>
            </a:r>
          </a:p>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fi-FI" sz="2000" dirty="0">
                <a:solidFill>
                  <a:srgbClr val="000000"/>
                </a:solidFill>
                <a:ea typeface="DejaVu Sans" charset="0"/>
                <a:cs typeface="DejaVu Sans" charset="0"/>
              </a:rPr>
              <a:t>&lt;body&gt;</a:t>
            </a:r>
          </a:p>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endParaRPr lang="fi-FI" sz="2000" dirty="0">
              <a:solidFill>
                <a:srgbClr val="000000"/>
              </a:solidFill>
              <a:ea typeface="DejaVu Sans" charset="0"/>
              <a:cs typeface="DejaVu Sans" charset="0"/>
            </a:endParaRPr>
          </a:p>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fi-FI" sz="2000" dirty="0">
                <a:solidFill>
                  <a:srgbClr val="000000"/>
                </a:solidFill>
                <a:ea typeface="DejaVu Sans" charset="0"/>
                <a:cs typeface="DejaVu Sans" charset="0"/>
              </a:rPr>
              <a:t>&lt;img src="word.jpg" width="104" height="142" /&gt;</a:t>
            </a:r>
          </a:p>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endParaRPr lang="fi-FI" sz="2000" dirty="0">
              <a:solidFill>
                <a:srgbClr val="000000"/>
              </a:solidFill>
              <a:ea typeface="DejaVu Sans" charset="0"/>
              <a:cs typeface="DejaVu Sans" charset="0"/>
            </a:endParaRPr>
          </a:p>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fi-FI" sz="2000" dirty="0">
                <a:solidFill>
                  <a:srgbClr val="000000"/>
                </a:solidFill>
                <a:ea typeface="DejaVu Sans" charset="0"/>
                <a:cs typeface="DejaVu Sans" charset="0"/>
              </a:rPr>
              <a:t>&lt;/body&gt;</a:t>
            </a:r>
          </a:p>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fi-FI" sz="2000" dirty="0">
                <a:solidFill>
                  <a:srgbClr val="000000"/>
                </a:solidFill>
                <a:ea typeface="DejaVu Sans" charset="0"/>
                <a:cs typeface="DejaVu Sans" charset="0"/>
              </a:rPr>
              <a:t>&lt;/html&gt;</a:t>
            </a:r>
          </a:p>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endParaRPr lang="fi-FI" sz="2000" dirty="0">
              <a:solidFill>
                <a:srgbClr val="000000"/>
              </a:solidFill>
              <a:ea typeface="DejaVu Sans" charset="0"/>
              <a:cs typeface="DejaVu Sans" charset="0"/>
            </a:endParaRPr>
          </a:p>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endParaRPr lang="fi-FI" sz="2000" dirty="0">
              <a:solidFill>
                <a:srgbClr val="000000"/>
              </a:solidFill>
              <a:ea typeface="DejaVu Sans" charset="0"/>
              <a:cs typeface="DejaVu Sans" charset="0"/>
            </a:endParaRPr>
          </a:p>
        </p:txBody>
      </p:sp>
      <p:sp>
        <p:nvSpPr>
          <p:cNvPr id="9221" name="Text Box 5"/>
          <p:cNvSpPr txBox="1">
            <a:spLocks noChangeArrowheads="1"/>
          </p:cNvSpPr>
          <p:nvPr/>
        </p:nvSpPr>
        <p:spPr bwMode="auto">
          <a:xfrm>
            <a:off x="1927440" y="5562600"/>
            <a:ext cx="816480" cy="409003"/>
          </a:xfrm>
          <a:prstGeom prst="rect">
            <a:avLst/>
          </a:prstGeom>
          <a:noFill/>
          <a:ln w="9525">
            <a:noFill/>
            <a:round/>
            <a:headEnd/>
            <a:tailEnd/>
          </a:ln>
          <a:effectLst/>
        </p:spPr>
        <p:txBody>
          <a:bodyPr lIns="81639" tIns="40820" rIns="81639" bIns="40820"/>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defRPr/>
            </a:pPr>
            <a:r>
              <a:rPr lang="fi-FI" sz="2000" b="1" dirty="0">
                <a:solidFill>
                  <a:srgbClr val="000000"/>
                </a:solidFill>
                <a:effectLst>
                  <a:outerShdw blurRad="38100" dist="38100" dir="2700000" algn="tl">
                    <a:srgbClr val="C0C0C0"/>
                  </a:outerShdw>
                </a:effectLst>
                <a:ea typeface="DejaVu Sans" charset="0"/>
                <a:cs typeface="DejaVu Sans" charset="0"/>
              </a:rPr>
              <a:t>O/P:</a:t>
            </a:r>
          </a:p>
        </p:txBody>
      </p:sp>
      <p:pic>
        <p:nvPicPr>
          <p:cNvPr id="8199" name="Picture 6"/>
          <p:cNvPicPr>
            <a:picLocks noChangeAspect="1" noChangeArrowheads="1"/>
          </p:cNvPicPr>
          <p:nvPr/>
        </p:nvPicPr>
        <p:blipFill>
          <a:blip r:embed="rId3" cstate="print"/>
          <a:srcRect/>
          <a:stretch>
            <a:fillRect/>
          </a:stretch>
        </p:blipFill>
        <p:spPr bwMode="auto">
          <a:xfrm>
            <a:off x="2971800" y="5029200"/>
            <a:ext cx="1123200" cy="1123318"/>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a:xfrm>
            <a:off x="1219199" y="40324"/>
            <a:ext cx="7738561" cy="1062832"/>
          </a:xfrm>
        </p:spPr>
        <p:txBody>
          <a:bodyPr lIns="82945" tIns="41473" rIns="82945" bIns="41473"/>
          <a:lstStyle/>
          <a:p>
            <a:pPr>
              <a:lnSpc>
                <a:spcPct val="129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fi-FI" b="1" dirty="0" smtClean="0">
                <a:latin typeface="KacstBook" charset="0"/>
              </a:rPr>
              <a:t>HTML RULES</a:t>
            </a:r>
          </a:p>
        </p:txBody>
      </p:sp>
      <p:sp>
        <p:nvSpPr>
          <p:cNvPr id="10242" name="Text Box 2"/>
          <p:cNvSpPr txBox="1">
            <a:spLocks noChangeArrowheads="1"/>
          </p:cNvSpPr>
          <p:nvPr/>
        </p:nvSpPr>
        <p:spPr bwMode="auto">
          <a:xfrm>
            <a:off x="1066800" y="1143480"/>
            <a:ext cx="8382000" cy="5028720"/>
          </a:xfrm>
          <a:prstGeom prst="rect">
            <a:avLst/>
          </a:prstGeom>
          <a:noFill/>
          <a:ln w="9525">
            <a:noFill/>
            <a:round/>
            <a:headEnd/>
            <a:tailEnd/>
          </a:ln>
          <a:effectLst/>
        </p:spPr>
        <p:txBody>
          <a:bodyPr lIns="81639" tIns="40820" rIns="81639" bIns="40820"/>
          <a:lstStyle/>
          <a:p>
            <a:pPr>
              <a:lnSpc>
                <a:spcPct val="129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defRPr/>
            </a:pPr>
            <a:r>
              <a:rPr lang="fi-FI" sz="2200" b="1" dirty="0" smtClean="0">
                <a:solidFill>
                  <a:srgbClr val="000000"/>
                </a:solidFill>
                <a:effectLst>
                  <a:outerShdw blurRad="38100" dist="38100" dir="2700000" algn="tl">
                    <a:srgbClr val="C0C0C0"/>
                  </a:outerShdw>
                </a:effectLst>
                <a:latin typeface="KacstBook" charset="0"/>
                <a:ea typeface="DejaVu Sans" charset="0"/>
                <a:cs typeface="DejaVu Sans" charset="0"/>
              </a:rPr>
              <a:t>	HTML </a:t>
            </a:r>
            <a:r>
              <a:rPr lang="fi-FI" sz="2200" b="1" dirty="0">
                <a:solidFill>
                  <a:srgbClr val="000000"/>
                </a:solidFill>
                <a:effectLst>
                  <a:outerShdw blurRad="38100" dist="38100" dir="2700000" algn="tl">
                    <a:srgbClr val="C0C0C0"/>
                  </a:outerShdw>
                </a:effectLst>
                <a:latin typeface="KacstBook" charset="0"/>
                <a:ea typeface="DejaVu Sans" charset="0"/>
                <a:cs typeface="DejaVu Sans" charset="0"/>
              </a:rPr>
              <a:t>Rules (Lines) :</a:t>
            </a:r>
          </a:p>
          <a:p>
            <a:pPr>
              <a:lnSpc>
                <a:spcPct val="129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defRPr/>
            </a:pPr>
            <a:r>
              <a:rPr lang="fi-FI" sz="2200" dirty="0">
                <a:solidFill>
                  <a:srgbClr val="000000"/>
                </a:solidFill>
                <a:latin typeface="KacstBook" charset="0"/>
                <a:ea typeface="DejaVu Sans" charset="0"/>
                <a:cs typeface="DejaVu Sans" charset="0"/>
              </a:rPr>
              <a:t>            </a:t>
            </a:r>
            <a:r>
              <a:rPr lang="fi-FI" sz="2200" dirty="0" smtClean="0">
                <a:solidFill>
                  <a:srgbClr val="000000"/>
                </a:solidFill>
                <a:latin typeface="KacstBook" charset="0"/>
                <a:ea typeface="DejaVu Sans" charset="0"/>
                <a:cs typeface="DejaVu Sans" charset="0"/>
              </a:rPr>
              <a:t> The </a:t>
            </a:r>
            <a:r>
              <a:rPr lang="fi-FI" sz="2200" dirty="0">
                <a:solidFill>
                  <a:srgbClr val="000000"/>
                </a:solidFill>
                <a:latin typeface="KacstBook" charset="0"/>
                <a:ea typeface="DejaVu Sans" charset="0"/>
                <a:cs typeface="DejaVu Sans" charset="0"/>
              </a:rPr>
              <a:t>&lt;hr /&gt; tag is used to create an horizontal rule (line).</a:t>
            </a:r>
          </a:p>
          <a:p>
            <a:pPr>
              <a:lnSpc>
                <a:spcPct val="129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defRPr/>
            </a:pPr>
            <a:r>
              <a:rPr lang="fi-FI" sz="2200" b="1" dirty="0" smtClean="0">
                <a:solidFill>
                  <a:srgbClr val="000000"/>
                </a:solidFill>
                <a:effectLst>
                  <a:outerShdw blurRad="38100" dist="38100" dir="2700000" algn="tl">
                    <a:srgbClr val="C0C0C0"/>
                  </a:outerShdw>
                </a:effectLst>
                <a:latin typeface="KacstBook" charset="0"/>
                <a:ea typeface="DejaVu Sans" charset="0"/>
                <a:cs typeface="DejaVu Sans" charset="0"/>
              </a:rPr>
              <a:t>	Example</a:t>
            </a:r>
            <a:r>
              <a:rPr lang="fi-FI" sz="2200" b="1" dirty="0">
                <a:solidFill>
                  <a:srgbClr val="000000"/>
                </a:solidFill>
                <a:effectLst>
                  <a:outerShdw blurRad="38100" dist="38100" dir="2700000" algn="tl">
                    <a:srgbClr val="C0C0C0"/>
                  </a:outerShdw>
                </a:effectLst>
                <a:latin typeface="KacstBook" charset="0"/>
                <a:ea typeface="DejaVu Sans" charset="0"/>
                <a:cs typeface="DejaVu Sans" charset="0"/>
              </a:rPr>
              <a:t>:</a:t>
            </a:r>
          </a:p>
          <a:p>
            <a:pPr>
              <a:lnSpc>
                <a:spcPct val="129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defRPr/>
            </a:pPr>
            <a:endParaRPr lang="fi-FI" sz="2200" dirty="0">
              <a:solidFill>
                <a:srgbClr val="000000"/>
              </a:solidFill>
              <a:latin typeface="KacstBook" charset="0"/>
              <a:ea typeface="DejaVu Sans" charset="0"/>
              <a:cs typeface="DejaVu Sans" charset="0"/>
            </a:endParaRPr>
          </a:p>
          <a:p>
            <a:pPr>
              <a:lnSpc>
                <a:spcPct val="129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defRPr/>
            </a:pPr>
            <a:endParaRPr lang="fi-FI" sz="2200" dirty="0">
              <a:solidFill>
                <a:srgbClr val="000000"/>
              </a:solidFill>
              <a:latin typeface="KacstBook" charset="0"/>
              <a:ea typeface="DejaVu Sans" charset="0"/>
              <a:cs typeface="DejaVu Sans" charset="0"/>
            </a:endParaRPr>
          </a:p>
          <a:p>
            <a:pPr>
              <a:lnSpc>
                <a:spcPct val="129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defRPr/>
            </a:pPr>
            <a:endParaRPr lang="fi-FI" sz="2200" dirty="0">
              <a:solidFill>
                <a:srgbClr val="000000"/>
              </a:solidFill>
              <a:latin typeface="KacstBook" charset="0"/>
              <a:ea typeface="DejaVu Sans" charset="0"/>
              <a:cs typeface="DejaVu Sans" charset="0"/>
            </a:endParaRPr>
          </a:p>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defRPr/>
            </a:pPr>
            <a:endParaRPr lang="fi-FI" dirty="0">
              <a:solidFill>
                <a:srgbClr val="000000"/>
              </a:solidFill>
              <a:ea typeface="DejaVu Sans" charset="0"/>
              <a:cs typeface="DejaVu Sans" charset="0"/>
            </a:endParaRPr>
          </a:p>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defRPr/>
            </a:pPr>
            <a:endParaRPr lang="fi-FI" dirty="0">
              <a:solidFill>
                <a:srgbClr val="000000"/>
              </a:solidFill>
              <a:ea typeface="DejaVu Sans" charset="0"/>
              <a:cs typeface="DejaVu Sans" charset="0"/>
            </a:endParaRPr>
          </a:p>
        </p:txBody>
      </p:sp>
      <p:sp>
        <p:nvSpPr>
          <p:cNvPr id="9220" name="Rectangle 3"/>
          <p:cNvSpPr>
            <a:spLocks noChangeArrowheads="1"/>
          </p:cNvSpPr>
          <p:nvPr/>
        </p:nvSpPr>
        <p:spPr bwMode="auto">
          <a:xfrm>
            <a:off x="1773600" y="2776611"/>
            <a:ext cx="3591360" cy="3266263"/>
          </a:xfrm>
          <a:prstGeom prst="rect">
            <a:avLst/>
          </a:prstGeom>
          <a:solidFill>
            <a:srgbClr val="FFFFFF"/>
          </a:solidFill>
          <a:ln w="9360">
            <a:solidFill>
              <a:srgbClr val="808000"/>
            </a:solidFill>
            <a:round/>
            <a:headEnd/>
            <a:tailEnd/>
          </a:ln>
        </p:spPr>
        <p:txBody>
          <a:bodyPr wrap="none" lIns="82945" tIns="41473" rIns="82945" bIns="41473" anchor="ctr"/>
          <a:lstStyle/>
          <a:p>
            <a:endParaRPr lang="en-US"/>
          </a:p>
        </p:txBody>
      </p:sp>
      <p:sp>
        <p:nvSpPr>
          <p:cNvPr id="9221" name="Text Box 4"/>
          <p:cNvSpPr txBox="1">
            <a:spLocks noChangeArrowheads="1"/>
          </p:cNvSpPr>
          <p:nvPr/>
        </p:nvSpPr>
        <p:spPr bwMode="auto">
          <a:xfrm>
            <a:off x="1752600" y="2806856"/>
            <a:ext cx="3591360" cy="3071842"/>
          </a:xfrm>
          <a:prstGeom prst="rect">
            <a:avLst/>
          </a:prstGeom>
          <a:noFill/>
          <a:ln w="9525">
            <a:noFill/>
            <a:round/>
            <a:headEnd/>
            <a:tailEnd/>
          </a:ln>
        </p:spPr>
        <p:txBody>
          <a:bodyPr lIns="81639" tIns="40820" rIns="81639" bIns="40820"/>
          <a:lstStyle/>
          <a:p>
            <a:pPr>
              <a:lnSpc>
                <a:spcPct val="129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fi-FI" sz="2200" dirty="0">
                <a:solidFill>
                  <a:srgbClr val="000000"/>
                </a:solidFill>
                <a:latin typeface="KacstBook" charset="0"/>
                <a:ea typeface="DejaVu Sans" charset="0"/>
                <a:cs typeface="DejaVu Sans" charset="0"/>
              </a:rPr>
              <a:t>&lt;html&gt;&lt;body&gt;</a:t>
            </a:r>
          </a:p>
          <a:p>
            <a:pPr>
              <a:lnSpc>
                <a:spcPct val="129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endParaRPr lang="fi-FI" sz="2200" dirty="0">
              <a:solidFill>
                <a:srgbClr val="000000"/>
              </a:solidFill>
              <a:latin typeface="KacstBook" charset="0"/>
              <a:ea typeface="DejaVu Sans" charset="0"/>
              <a:cs typeface="DejaVu Sans" charset="0"/>
            </a:endParaRPr>
          </a:p>
          <a:p>
            <a:pPr>
              <a:lnSpc>
                <a:spcPct val="129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fi-FI" sz="2200" dirty="0">
                <a:solidFill>
                  <a:srgbClr val="000000"/>
                </a:solidFill>
                <a:latin typeface="KacstBook" charset="0"/>
                <a:ea typeface="DejaVu Sans" charset="0"/>
                <a:cs typeface="DejaVu Sans" charset="0"/>
              </a:rPr>
              <a:t>&lt;h3&gt;Exnora&lt;/h3&gt;</a:t>
            </a:r>
          </a:p>
          <a:p>
            <a:pPr>
              <a:lnSpc>
                <a:spcPct val="129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fi-FI" sz="2200" dirty="0">
                <a:solidFill>
                  <a:srgbClr val="000000"/>
                </a:solidFill>
                <a:latin typeface="KacstBook" charset="0"/>
                <a:ea typeface="DejaVu Sans" charset="0"/>
                <a:cs typeface="DejaVu Sans" charset="0"/>
              </a:rPr>
              <a:t>&lt;hr /&gt;</a:t>
            </a:r>
          </a:p>
          <a:p>
            <a:pPr>
              <a:lnSpc>
                <a:spcPct val="129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fi-FI" sz="2200" dirty="0">
                <a:solidFill>
                  <a:srgbClr val="000000"/>
                </a:solidFill>
                <a:latin typeface="KacstBook" charset="0"/>
                <a:ea typeface="DejaVu Sans" charset="0"/>
                <a:cs typeface="DejaVu Sans" charset="0"/>
              </a:rPr>
              <a:t>&lt;h3&gt;Safety Exnora&lt;/h3&gt;</a:t>
            </a:r>
          </a:p>
          <a:p>
            <a:pPr>
              <a:lnSpc>
                <a:spcPct val="129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endParaRPr lang="fi-FI" sz="2200" dirty="0">
              <a:solidFill>
                <a:srgbClr val="000000"/>
              </a:solidFill>
              <a:latin typeface="KacstBook" charset="0"/>
              <a:ea typeface="DejaVu Sans" charset="0"/>
              <a:cs typeface="DejaVu Sans" charset="0"/>
            </a:endParaRPr>
          </a:p>
          <a:p>
            <a:pPr>
              <a:lnSpc>
                <a:spcPct val="129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fi-FI" sz="2200" dirty="0">
                <a:solidFill>
                  <a:srgbClr val="000000"/>
                </a:solidFill>
                <a:latin typeface="KacstBook" charset="0"/>
                <a:ea typeface="DejaVu Sans" charset="0"/>
                <a:cs typeface="DejaVu Sans" charset="0"/>
              </a:rPr>
              <a:t>&lt;/body&gt;&lt;/html&gt;</a:t>
            </a:r>
          </a:p>
        </p:txBody>
      </p:sp>
      <p:sp>
        <p:nvSpPr>
          <p:cNvPr id="9222" name="Rectangle 5"/>
          <p:cNvSpPr>
            <a:spLocks noChangeArrowheads="1"/>
          </p:cNvSpPr>
          <p:nvPr/>
        </p:nvSpPr>
        <p:spPr bwMode="auto">
          <a:xfrm>
            <a:off x="6400800" y="2776611"/>
            <a:ext cx="2634240" cy="3266263"/>
          </a:xfrm>
          <a:prstGeom prst="rect">
            <a:avLst/>
          </a:prstGeom>
          <a:solidFill>
            <a:srgbClr val="FFFFFF"/>
          </a:solidFill>
          <a:ln w="9360">
            <a:solidFill>
              <a:srgbClr val="808000"/>
            </a:solidFill>
            <a:round/>
            <a:headEnd/>
            <a:tailEnd/>
          </a:ln>
        </p:spPr>
        <p:txBody>
          <a:bodyPr wrap="none" lIns="82945" tIns="41473" rIns="82945" bIns="41473" anchor="ctr"/>
          <a:lstStyle/>
          <a:p>
            <a:endParaRPr lang="en-US"/>
          </a:p>
        </p:txBody>
      </p:sp>
      <p:sp>
        <p:nvSpPr>
          <p:cNvPr id="10246" name="Text Box 6"/>
          <p:cNvSpPr txBox="1">
            <a:spLocks noChangeArrowheads="1"/>
          </p:cNvSpPr>
          <p:nvPr/>
        </p:nvSpPr>
        <p:spPr bwMode="auto">
          <a:xfrm>
            <a:off x="5693280" y="3102086"/>
            <a:ext cx="979200" cy="409003"/>
          </a:xfrm>
          <a:prstGeom prst="rect">
            <a:avLst/>
          </a:prstGeom>
          <a:noFill/>
          <a:ln w="9525">
            <a:noFill/>
            <a:round/>
            <a:headEnd/>
            <a:tailEnd/>
          </a:ln>
          <a:effectLst/>
        </p:spPr>
        <p:txBody>
          <a:bodyPr lIns="81639" tIns="40820" rIns="81639" bIns="40820"/>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defRPr/>
            </a:pPr>
            <a:r>
              <a:rPr lang="fi-FI" sz="2000" b="1" dirty="0">
                <a:solidFill>
                  <a:srgbClr val="000000"/>
                </a:solidFill>
                <a:effectLst>
                  <a:outerShdw blurRad="38100" dist="38100" dir="2700000" algn="tl">
                    <a:srgbClr val="C0C0C0"/>
                  </a:outerShdw>
                </a:effectLst>
                <a:ea typeface="DejaVu Sans" charset="0"/>
                <a:cs typeface="DejaVu Sans" charset="0"/>
              </a:rPr>
              <a:t>O/P :</a:t>
            </a:r>
          </a:p>
        </p:txBody>
      </p:sp>
      <p:sp>
        <p:nvSpPr>
          <p:cNvPr id="9224" name="Text Box 7"/>
          <p:cNvSpPr txBox="1">
            <a:spLocks noChangeArrowheads="1"/>
          </p:cNvSpPr>
          <p:nvPr/>
        </p:nvSpPr>
        <p:spPr bwMode="auto">
          <a:xfrm>
            <a:off x="6509761" y="3266263"/>
            <a:ext cx="1959840" cy="1572645"/>
          </a:xfrm>
          <a:prstGeom prst="rect">
            <a:avLst/>
          </a:prstGeom>
          <a:noFill/>
          <a:ln w="9525">
            <a:noFill/>
            <a:round/>
            <a:headEnd/>
            <a:tailEnd/>
          </a:ln>
        </p:spPr>
        <p:txBody>
          <a:bodyPr lIns="81639" tIns="40820" rIns="81639" bIns="40820"/>
          <a:lstStyle/>
          <a:p>
            <a:pPr>
              <a:lnSpc>
                <a:spcPct val="129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fi-FI" sz="2000" dirty="0">
                <a:solidFill>
                  <a:srgbClr val="000000"/>
                </a:solidFill>
                <a:latin typeface="KacstBook" charset="0"/>
                <a:ea typeface="DejaVu Sans" charset="0"/>
                <a:cs typeface="DejaVu Sans" charset="0"/>
              </a:rPr>
              <a:t>Exnora</a:t>
            </a:r>
          </a:p>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endParaRPr lang="fi-FI" dirty="0">
              <a:solidFill>
                <a:srgbClr val="000000"/>
              </a:solidFill>
              <a:ea typeface="DejaVu Sans" charset="0"/>
              <a:cs typeface="DejaVu Sans" charset="0"/>
            </a:endParaRPr>
          </a:p>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endParaRPr lang="fi-FI" dirty="0">
              <a:solidFill>
                <a:srgbClr val="000000"/>
              </a:solidFill>
              <a:ea typeface="DejaVu Sans" charset="0"/>
              <a:cs typeface="DejaVu Sans" charset="0"/>
            </a:endParaRPr>
          </a:p>
          <a:p>
            <a:pPr>
              <a:lnSpc>
                <a:spcPct val="129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fi-FI" sz="2000" dirty="0">
                <a:solidFill>
                  <a:srgbClr val="000000"/>
                </a:solidFill>
                <a:latin typeface="KacstBook" charset="0"/>
                <a:ea typeface="DejaVu Sans" charset="0"/>
                <a:cs typeface="DejaVu Sans" charset="0"/>
              </a:rPr>
              <a:t>Safety Exnora</a:t>
            </a:r>
          </a:p>
        </p:txBody>
      </p:sp>
      <p:sp>
        <p:nvSpPr>
          <p:cNvPr id="9225" name="Line 8"/>
          <p:cNvSpPr>
            <a:spLocks noChangeShapeType="1"/>
          </p:cNvSpPr>
          <p:nvPr/>
        </p:nvSpPr>
        <p:spPr bwMode="auto">
          <a:xfrm>
            <a:off x="6400800" y="3733800"/>
            <a:ext cx="2700120" cy="23555"/>
          </a:xfrm>
          <a:prstGeom prst="line">
            <a:avLst/>
          </a:prstGeom>
          <a:noFill/>
          <a:ln w="9360">
            <a:solidFill>
              <a:srgbClr val="808000"/>
            </a:solidFill>
            <a:round/>
            <a:headEnd/>
            <a:tailEnd/>
          </a:ln>
        </p:spPr>
        <p:txBody>
          <a:bodyPr lIns="82945" tIns="41473" rIns="82945" bIns="41473"/>
          <a:lstStyle/>
          <a:p>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1292833" y="40324"/>
            <a:ext cx="7415688" cy="1020058"/>
          </a:xfrm>
        </p:spPr>
        <p:txBody>
          <a:bodyPr lIns="82945" tIns="41473" rIns="82945" bIns="41473"/>
          <a:lstStyle/>
          <a:p>
            <a:pPr>
              <a:lnSpc>
                <a:spcPct val="129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defRPr/>
            </a:pPr>
            <a:r>
              <a:rPr lang="fi-FI" b="1" dirty="0" smtClean="0">
                <a:effectLst>
                  <a:outerShdw blurRad="38100" dist="38100" dir="2700000" algn="tl">
                    <a:srgbClr val="C0C0C0"/>
                  </a:outerShdw>
                </a:effectLst>
                <a:latin typeface="KacstBook" charset="0"/>
              </a:rPr>
              <a:t>HTML COMMENTS</a:t>
            </a:r>
          </a:p>
        </p:txBody>
      </p:sp>
      <p:sp>
        <p:nvSpPr>
          <p:cNvPr id="11266" name="Text Box 2"/>
          <p:cNvSpPr txBox="1">
            <a:spLocks noChangeArrowheads="1"/>
          </p:cNvSpPr>
          <p:nvPr/>
        </p:nvSpPr>
        <p:spPr bwMode="auto">
          <a:xfrm>
            <a:off x="990600" y="1143481"/>
            <a:ext cx="8153400" cy="5485920"/>
          </a:xfrm>
          <a:prstGeom prst="rect">
            <a:avLst/>
          </a:prstGeom>
          <a:noFill/>
          <a:ln w="9525">
            <a:noFill/>
            <a:round/>
            <a:headEnd/>
            <a:tailEnd/>
          </a:ln>
          <a:effectLst/>
        </p:spPr>
        <p:txBody>
          <a:bodyPr lIns="81639" tIns="40820" rIns="81639" bIns="40820"/>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 pos="9193096" algn="l"/>
              </a:tabLst>
            </a:pPr>
            <a:r>
              <a:rPr lang="fi-FI" sz="2000" b="1" dirty="0">
                <a:solidFill>
                  <a:srgbClr val="000000"/>
                </a:solidFill>
                <a:effectLst>
                  <a:outerShdw blurRad="38100" dist="38100" dir="2700000" algn="tl">
                    <a:srgbClr val="C0C0C0"/>
                  </a:outerShdw>
                </a:effectLst>
                <a:latin typeface="KacstBook" charset="0"/>
                <a:ea typeface="DejaVu Sans" charset="0"/>
                <a:cs typeface="DejaVu Sans" charset="0"/>
              </a:rPr>
              <a:t>HTML Comments :</a:t>
            </a:r>
          </a:p>
          <a:p>
            <a:pPr>
              <a:lnSpc>
                <a:spcPct val="129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 pos="9193096" algn="l"/>
              </a:tabLst>
            </a:pPr>
            <a:r>
              <a:rPr lang="fi-FI" sz="2000" dirty="0">
                <a:solidFill>
                  <a:srgbClr val="000000"/>
                </a:solidFill>
                <a:latin typeface="KacstBook" charset="0"/>
                <a:ea typeface="DejaVu Sans" charset="0"/>
                <a:cs typeface="DejaVu Sans" charset="0"/>
              </a:rPr>
              <a:t>                           </a:t>
            </a:r>
            <a:r>
              <a:rPr lang="fi-FI" sz="2000" dirty="0" smtClean="0">
                <a:solidFill>
                  <a:srgbClr val="000000"/>
                </a:solidFill>
                <a:latin typeface="KacstBook" charset="0"/>
                <a:ea typeface="DejaVu Sans" charset="0"/>
                <a:cs typeface="DejaVu Sans" charset="0"/>
              </a:rPr>
              <a:t>  </a:t>
            </a:r>
            <a:r>
              <a:rPr lang="fi-FI" sz="2200" dirty="0">
                <a:solidFill>
                  <a:srgbClr val="000000"/>
                </a:solidFill>
                <a:latin typeface="KacstBook" charset="0"/>
                <a:ea typeface="DejaVu Sans" charset="0"/>
                <a:cs typeface="DejaVu Sans" charset="0"/>
              </a:rPr>
              <a:t>Comments can be inserted in the HTML code to make it more readable and understandable. Comments </a:t>
            </a:r>
            <a:r>
              <a:rPr lang="fi-FI" sz="2200" dirty="0" smtClean="0">
                <a:solidFill>
                  <a:srgbClr val="000000"/>
                </a:solidFill>
                <a:latin typeface="KacstBook" charset="0"/>
                <a:ea typeface="DejaVu Sans" charset="0"/>
                <a:cs typeface="DejaVu Sans" charset="0"/>
              </a:rPr>
              <a:t>are ignored </a:t>
            </a:r>
            <a:r>
              <a:rPr lang="fi-FI" sz="2200" dirty="0">
                <a:solidFill>
                  <a:srgbClr val="000000"/>
                </a:solidFill>
                <a:latin typeface="KacstBook" charset="0"/>
                <a:ea typeface="DejaVu Sans" charset="0"/>
                <a:cs typeface="DejaVu Sans" charset="0"/>
              </a:rPr>
              <a:t>by the browser and are not displayed.</a:t>
            </a:r>
          </a:p>
          <a:p>
            <a:pPr>
              <a:lnSpc>
                <a:spcPct val="129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 pos="9193096" algn="l"/>
              </a:tabLst>
            </a:pPr>
            <a:r>
              <a:rPr lang="fi-FI" sz="2200" b="1" dirty="0" smtClean="0">
                <a:solidFill>
                  <a:srgbClr val="000000"/>
                </a:solidFill>
                <a:effectLst>
                  <a:outerShdw blurRad="38100" dist="38100" dir="2700000" algn="tl">
                    <a:srgbClr val="C0C0C0"/>
                  </a:outerShdw>
                </a:effectLst>
                <a:latin typeface="KacstBook" charset="0"/>
                <a:ea typeface="DejaVu Sans" charset="0"/>
                <a:cs typeface="DejaVu Sans" charset="0"/>
              </a:rPr>
              <a:t>Syntax </a:t>
            </a:r>
            <a:r>
              <a:rPr lang="fi-FI" sz="2200" dirty="0">
                <a:solidFill>
                  <a:srgbClr val="000000"/>
                </a:solidFill>
                <a:latin typeface="KacstBook" charset="0"/>
                <a:ea typeface="DejaVu Sans" charset="0"/>
                <a:cs typeface="DejaVu Sans" charset="0"/>
              </a:rPr>
              <a:t>:    &lt;!-- some text →</a:t>
            </a:r>
          </a:p>
          <a:p>
            <a:pPr>
              <a:lnSpc>
                <a:spcPct val="129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 pos="9193096" algn="l"/>
              </a:tabLst>
            </a:pPr>
            <a:r>
              <a:rPr lang="fi-FI" sz="2200" b="1" dirty="0" smtClean="0">
                <a:solidFill>
                  <a:srgbClr val="000000"/>
                </a:solidFill>
                <a:effectLst>
                  <a:outerShdw blurRad="38100" dist="38100" dir="2700000" algn="tl">
                    <a:srgbClr val="C0C0C0"/>
                  </a:outerShdw>
                </a:effectLst>
                <a:latin typeface="KacstBook" charset="0"/>
                <a:ea typeface="DejaVu Sans" charset="0"/>
                <a:cs typeface="DejaVu Sans" charset="0"/>
              </a:rPr>
              <a:t>Example </a:t>
            </a:r>
            <a:r>
              <a:rPr lang="fi-FI" sz="2200" b="1" dirty="0">
                <a:solidFill>
                  <a:srgbClr val="000000"/>
                </a:solidFill>
                <a:effectLst>
                  <a:outerShdw blurRad="38100" dist="38100" dir="2700000" algn="tl">
                    <a:srgbClr val="C0C0C0"/>
                  </a:outerShdw>
                </a:effectLst>
                <a:latin typeface="KacstBook" charset="0"/>
                <a:ea typeface="DejaVu Sans" charset="0"/>
                <a:cs typeface="DejaVu Sans" charset="0"/>
              </a:rPr>
              <a:t>:</a:t>
            </a:r>
          </a:p>
        </p:txBody>
      </p:sp>
      <p:sp>
        <p:nvSpPr>
          <p:cNvPr id="10244" name="Rectangle 3"/>
          <p:cNvSpPr>
            <a:spLocks noChangeArrowheads="1"/>
          </p:cNvSpPr>
          <p:nvPr/>
        </p:nvSpPr>
        <p:spPr bwMode="auto">
          <a:xfrm>
            <a:off x="2222070" y="3918652"/>
            <a:ext cx="3384689" cy="2664866"/>
          </a:xfrm>
          <a:prstGeom prst="rect">
            <a:avLst/>
          </a:prstGeom>
          <a:solidFill>
            <a:srgbClr val="FFFFFF"/>
          </a:solidFill>
          <a:ln w="9360">
            <a:solidFill>
              <a:srgbClr val="808000"/>
            </a:solidFill>
            <a:round/>
            <a:headEnd/>
            <a:tailEnd/>
          </a:ln>
        </p:spPr>
        <p:txBody>
          <a:bodyPr wrap="none" lIns="82945" tIns="41473" rIns="82945" bIns="41473" anchor="ctr"/>
          <a:lstStyle/>
          <a:p>
            <a:endParaRPr lang="en-US"/>
          </a:p>
        </p:txBody>
      </p:sp>
      <p:sp>
        <p:nvSpPr>
          <p:cNvPr id="10245" name="Text Box 4"/>
          <p:cNvSpPr txBox="1">
            <a:spLocks noChangeArrowheads="1"/>
          </p:cNvSpPr>
          <p:nvPr/>
        </p:nvSpPr>
        <p:spPr bwMode="auto">
          <a:xfrm>
            <a:off x="2318760" y="3940255"/>
            <a:ext cx="4267200" cy="2698038"/>
          </a:xfrm>
          <a:prstGeom prst="rect">
            <a:avLst/>
          </a:prstGeom>
          <a:noFill/>
          <a:ln w="9525">
            <a:noFill/>
            <a:round/>
            <a:headEnd/>
            <a:tailEnd/>
          </a:ln>
        </p:spPr>
        <p:txBody>
          <a:bodyPr lIns="81639" tIns="40820" rIns="81639" bIns="40820"/>
          <a:lstStyle/>
          <a:p>
            <a:pPr>
              <a:lnSpc>
                <a:spcPct val="129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fi-FI" sz="2000" dirty="0">
                <a:solidFill>
                  <a:srgbClr val="000000"/>
                </a:solidFill>
                <a:latin typeface="KacstBook" charset="0"/>
                <a:ea typeface="DejaVu Sans" charset="0"/>
                <a:cs typeface="DejaVu Sans" charset="0"/>
              </a:rPr>
              <a:t>&lt;html&gt;&lt;body&gt;</a:t>
            </a:r>
          </a:p>
          <a:p>
            <a:pPr>
              <a:lnSpc>
                <a:spcPct val="129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endParaRPr lang="fi-FI" sz="2000" dirty="0">
              <a:solidFill>
                <a:srgbClr val="000000"/>
              </a:solidFill>
              <a:latin typeface="KacstBook" charset="0"/>
              <a:ea typeface="DejaVu Sans" charset="0"/>
              <a:cs typeface="DejaVu Sans" charset="0"/>
            </a:endParaRPr>
          </a:p>
          <a:p>
            <a:pPr>
              <a:lnSpc>
                <a:spcPct val="129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fi-FI" sz="2000" dirty="0">
                <a:solidFill>
                  <a:srgbClr val="000000"/>
                </a:solidFill>
                <a:latin typeface="KacstBook" charset="0"/>
                <a:ea typeface="DejaVu Sans" charset="0"/>
                <a:cs typeface="DejaVu Sans" charset="0"/>
              </a:rPr>
              <a:t>&lt;!--It will not be displayed--&gt;</a:t>
            </a:r>
          </a:p>
          <a:p>
            <a:pPr>
              <a:lnSpc>
                <a:spcPct val="129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fi-FI" sz="2000" dirty="0">
                <a:solidFill>
                  <a:srgbClr val="000000"/>
                </a:solidFill>
                <a:latin typeface="KacstBook" charset="0"/>
                <a:ea typeface="DejaVu Sans" charset="0"/>
                <a:cs typeface="DejaVu Sans" charset="0"/>
              </a:rPr>
              <a:t>&lt;h3&gt;Plant Trees &lt;/h3&gt;</a:t>
            </a:r>
          </a:p>
          <a:p>
            <a:pPr>
              <a:lnSpc>
                <a:spcPct val="129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endParaRPr lang="fi-FI" sz="2000" dirty="0">
              <a:solidFill>
                <a:srgbClr val="000000"/>
              </a:solidFill>
              <a:latin typeface="KacstBook" charset="0"/>
              <a:ea typeface="DejaVu Sans" charset="0"/>
              <a:cs typeface="DejaVu Sans" charset="0"/>
            </a:endParaRPr>
          </a:p>
          <a:p>
            <a:pPr>
              <a:lnSpc>
                <a:spcPct val="129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fi-FI" sz="2000" dirty="0">
                <a:solidFill>
                  <a:srgbClr val="000000"/>
                </a:solidFill>
                <a:latin typeface="KacstBook" charset="0"/>
                <a:ea typeface="DejaVu Sans" charset="0"/>
                <a:cs typeface="DejaVu Sans" charset="0"/>
              </a:rPr>
              <a:t>&lt;/body&gt;&lt;/html&gt;</a:t>
            </a:r>
          </a:p>
          <a:p>
            <a:pPr>
              <a:lnSpc>
                <a:spcPct val="129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endParaRPr lang="fi-FI" sz="2000" dirty="0">
              <a:solidFill>
                <a:srgbClr val="000000"/>
              </a:solidFill>
              <a:latin typeface="KacstBook" charset="0"/>
              <a:ea typeface="DejaVu Sans" charset="0"/>
              <a:cs typeface="DejaVu Sans" charset="0"/>
            </a:endParaRPr>
          </a:p>
        </p:txBody>
      </p:sp>
      <p:sp>
        <p:nvSpPr>
          <p:cNvPr id="10246" name="Rectangle 5"/>
          <p:cNvSpPr>
            <a:spLocks noChangeArrowheads="1"/>
          </p:cNvSpPr>
          <p:nvPr/>
        </p:nvSpPr>
        <p:spPr bwMode="auto">
          <a:xfrm>
            <a:off x="6665104" y="4899395"/>
            <a:ext cx="2207575" cy="1567405"/>
          </a:xfrm>
          <a:prstGeom prst="rect">
            <a:avLst/>
          </a:prstGeom>
          <a:solidFill>
            <a:srgbClr val="FFFFFF"/>
          </a:solidFill>
          <a:ln w="9360">
            <a:solidFill>
              <a:srgbClr val="808000"/>
            </a:solidFill>
            <a:round/>
            <a:headEnd/>
            <a:tailEnd/>
          </a:ln>
        </p:spPr>
        <p:txBody>
          <a:bodyPr wrap="none" lIns="81639" tIns="40820" rIns="81639" bIns="40820" anchor="ctr"/>
          <a:lstStyle/>
          <a:p>
            <a:pPr algn="ctr">
              <a:lnSpc>
                <a:spcPct val="129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fi-FI" sz="2000" dirty="0">
                <a:solidFill>
                  <a:srgbClr val="000000"/>
                </a:solidFill>
                <a:latin typeface="KacstBook" charset="0"/>
                <a:ea typeface="DejaVu Sans" charset="0"/>
                <a:cs typeface="DejaVu Sans" charset="0"/>
              </a:rPr>
              <a:t>Plant Trees</a:t>
            </a:r>
          </a:p>
        </p:txBody>
      </p:sp>
      <p:sp>
        <p:nvSpPr>
          <p:cNvPr id="11270" name="Text Box 6"/>
          <p:cNvSpPr txBox="1">
            <a:spLocks noChangeArrowheads="1"/>
          </p:cNvSpPr>
          <p:nvPr/>
        </p:nvSpPr>
        <p:spPr bwMode="auto">
          <a:xfrm>
            <a:off x="6519928" y="3970499"/>
            <a:ext cx="882511" cy="577756"/>
          </a:xfrm>
          <a:prstGeom prst="rect">
            <a:avLst/>
          </a:prstGeom>
          <a:noFill/>
          <a:ln w="9525">
            <a:noFill/>
            <a:round/>
            <a:headEnd/>
            <a:tailEnd/>
          </a:ln>
          <a:effectLst/>
        </p:spPr>
        <p:txBody>
          <a:bodyPr lIns="81639" tIns="40820" rIns="81639" bIns="40820"/>
          <a:lstStyle/>
          <a:p>
            <a:pPr>
              <a:lnSpc>
                <a:spcPct val="129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defRPr/>
            </a:pPr>
            <a:r>
              <a:rPr lang="fi-FI" b="1" dirty="0">
                <a:solidFill>
                  <a:srgbClr val="000000"/>
                </a:solidFill>
                <a:effectLst>
                  <a:outerShdw blurRad="38100" dist="38100" dir="2700000" algn="tl">
                    <a:srgbClr val="C0C0C0"/>
                  </a:outerShdw>
                </a:effectLst>
                <a:latin typeface="KacstBook" charset="0"/>
                <a:ea typeface="DejaVu Sans" charset="0"/>
                <a:cs typeface="DejaVu Sans" charset="0"/>
              </a:rPr>
              <a:t>O/P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1068240" y="40324"/>
            <a:ext cx="7923360" cy="1062832"/>
          </a:xfrm>
        </p:spPr>
        <p:txBody>
          <a:bodyPr lIns="82945" tIns="41473" rIns="82945" bIns="41473"/>
          <a:lstStyle/>
          <a:p>
            <a:pPr>
              <a:lnSpc>
                <a:spcPct val="129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defRPr/>
            </a:pPr>
            <a:r>
              <a:rPr lang="fi-FI" b="1" dirty="0" smtClean="0">
                <a:effectLst>
                  <a:outerShdw blurRad="38100" dist="38100" dir="2700000" algn="tl">
                    <a:srgbClr val="C0C0C0"/>
                  </a:outerShdw>
                </a:effectLst>
                <a:latin typeface="KacstBook" charset="0"/>
              </a:rPr>
              <a:t>HTML TEXT FORMATTING</a:t>
            </a:r>
          </a:p>
        </p:txBody>
      </p:sp>
      <p:sp>
        <p:nvSpPr>
          <p:cNvPr id="11267" name="Rectangle 2"/>
          <p:cNvSpPr>
            <a:spLocks noChangeArrowheads="1"/>
          </p:cNvSpPr>
          <p:nvPr/>
        </p:nvSpPr>
        <p:spPr bwMode="auto">
          <a:xfrm>
            <a:off x="162721" y="2285520"/>
            <a:ext cx="4898880" cy="4082828"/>
          </a:xfrm>
          <a:prstGeom prst="rect">
            <a:avLst/>
          </a:prstGeom>
          <a:solidFill>
            <a:srgbClr val="FFFFFF"/>
          </a:solidFill>
          <a:ln w="9360">
            <a:solidFill>
              <a:srgbClr val="808000"/>
            </a:solidFill>
            <a:round/>
            <a:headEnd/>
            <a:tailEnd/>
          </a:ln>
        </p:spPr>
        <p:txBody>
          <a:bodyPr wrap="none" lIns="82945" tIns="41473" rIns="82945" bIns="41473" anchor="ctr"/>
          <a:lstStyle/>
          <a:p>
            <a:endParaRPr lang="en-US"/>
          </a:p>
        </p:txBody>
      </p:sp>
      <p:sp>
        <p:nvSpPr>
          <p:cNvPr id="11268" name="Text Box 3"/>
          <p:cNvSpPr txBox="1">
            <a:spLocks noChangeArrowheads="1"/>
          </p:cNvSpPr>
          <p:nvPr/>
        </p:nvSpPr>
        <p:spPr bwMode="auto">
          <a:xfrm>
            <a:off x="162720" y="2386331"/>
            <a:ext cx="6317280" cy="4215322"/>
          </a:xfrm>
          <a:prstGeom prst="rect">
            <a:avLst/>
          </a:prstGeom>
          <a:noFill/>
          <a:ln w="9525">
            <a:noFill/>
            <a:round/>
            <a:headEnd/>
            <a:tailEnd/>
          </a:ln>
        </p:spPr>
        <p:txBody>
          <a:bodyPr lIns="81639" tIns="40820" rIns="81639" bIns="40820"/>
          <a:lstStyle/>
          <a:p>
            <a:pPr>
              <a:lnSpc>
                <a:spcPct val="129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fi-FI" sz="2000" dirty="0">
                <a:solidFill>
                  <a:srgbClr val="000000"/>
                </a:solidFill>
                <a:latin typeface="KacstBook" charset="0"/>
                <a:ea typeface="DejaVu Sans" charset="0"/>
                <a:cs typeface="DejaVu Sans" charset="0"/>
              </a:rPr>
              <a:t>&lt;html&gt;&lt;body&gt;</a:t>
            </a:r>
          </a:p>
          <a:p>
            <a:pPr>
              <a:lnSpc>
                <a:spcPct val="129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endParaRPr lang="fi-FI" sz="2000" dirty="0">
              <a:solidFill>
                <a:srgbClr val="000000"/>
              </a:solidFill>
              <a:latin typeface="KacstBook" charset="0"/>
              <a:ea typeface="DejaVu Sans" charset="0"/>
              <a:cs typeface="DejaVu Sans" charset="0"/>
            </a:endParaRPr>
          </a:p>
          <a:p>
            <a:pPr>
              <a:lnSpc>
                <a:spcPct val="129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fi-FI" sz="2000" dirty="0">
                <a:solidFill>
                  <a:srgbClr val="000000"/>
                </a:solidFill>
                <a:latin typeface="KacstBook" charset="0"/>
                <a:ea typeface="DejaVu Sans" charset="0"/>
                <a:cs typeface="DejaVu Sans" charset="0"/>
              </a:rPr>
              <a:t>&lt;b&gt;Confidence&lt;/b&gt;&lt;br /&gt;</a:t>
            </a:r>
          </a:p>
          <a:p>
            <a:pPr>
              <a:lnSpc>
                <a:spcPct val="129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fi-FI" sz="2000" dirty="0">
                <a:solidFill>
                  <a:srgbClr val="000000"/>
                </a:solidFill>
                <a:latin typeface="KacstBook" charset="0"/>
                <a:ea typeface="DejaVu Sans" charset="0"/>
                <a:cs typeface="DejaVu Sans" charset="0"/>
              </a:rPr>
              <a:t>&lt;big&gt;Hardwork&lt;/big&gt;&lt;br /&gt;</a:t>
            </a:r>
          </a:p>
          <a:p>
            <a:pPr>
              <a:lnSpc>
                <a:spcPct val="129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fi-FI" sz="2000" dirty="0">
                <a:solidFill>
                  <a:srgbClr val="000000"/>
                </a:solidFill>
                <a:latin typeface="KacstBook" charset="0"/>
                <a:ea typeface="DejaVu Sans" charset="0"/>
                <a:cs typeface="DejaVu Sans" charset="0"/>
              </a:rPr>
              <a:t>&lt;i&gt;Preseverance&lt;/i&gt;&lt;br /&gt;</a:t>
            </a:r>
          </a:p>
          <a:p>
            <a:pPr>
              <a:lnSpc>
                <a:spcPct val="129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fi-FI" sz="2000" dirty="0">
                <a:solidFill>
                  <a:srgbClr val="000000"/>
                </a:solidFill>
                <a:latin typeface="KacstBook" charset="0"/>
                <a:ea typeface="DejaVu Sans" charset="0"/>
                <a:cs typeface="DejaVu Sans" charset="0"/>
              </a:rPr>
              <a:t>&lt;code&gt;Samsung CRT&lt;/code&gt;&lt;br /&gt;</a:t>
            </a:r>
          </a:p>
          <a:p>
            <a:pPr>
              <a:lnSpc>
                <a:spcPct val="129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fi-FI" sz="2000" dirty="0">
                <a:solidFill>
                  <a:srgbClr val="000000"/>
                </a:solidFill>
                <a:latin typeface="KacstBook" charset="0"/>
                <a:ea typeface="DejaVu Sans" charset="0"/>
                <a:cs typeface="DejaVu Sans" charset="0"/>
              </a:rPr>
              <a:t>This is&lt;sub&gt; subscript&lt;/sub&gt;&lt;br /&gt; </a:t>
            </a:r>
          </a:p>
          <a:p>
            <a:pPr>
              <a:lnSpc>
                <a:spcPct val="129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fi-FI" sz="2000" dirty="0">
                <a:solidFill>
                  <a:srgbClr val="000000"/>
                </a:solidFill>
                <a:latin typeface="KacstBook" charset="0"/>
                <a:ea typeface="DejaVu Sans" charset="0"/>
                <a:cs typeface="DejaVu Sans" charset="0"/>
              </a:rPr>
              <a:t>This  is&lt;sup&gt; superscript&lt;/sup&gt;</a:t>
            </a:r>
          </a:p>
          <a:p>
            <a:pPr>
              <a:lnSpc>
                <a:spcPct val="129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endParaRPr lang="fi-FI" sz="2000" dirty="0">
              <a:solidFill>
                <a:srgbClr val="000000"/>
              </a:solidFill>
              <a:latin typeface="KacstBook" charset="0"/>
              <a:ea typeface="DejaVu Sans" charset="0"/>
              <a:cs typeface="DejaVu Sans" charset="0"/>
            </a:endParaRPr>
          </a:p>
          <a:p>
            <a:pPr>
              <a:lnSpc>
                <a:spcPct val="129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fi-FI" sz="2000" dirty="0">
                <a:solidFill>
                  <a:srgbClr val="000000"/>
                </a:solidFill>
                <a:latin typeface="KacstBook" charset="0"/>
                <a:ea typeface="DejaVu Sans" charset="0"/>
                <a:cs typeface="DejaVu Sans" charset="0"/>
              </a:rPr>
              <a:t>&lt;/body&gt;&lt;/html&gt;</a:t>
            </a:r>
          </a:p>
        </p:txBody>
      </p:sp>
      <p:sp>
        <p:nvSpPr>
          <p:cNvPr id="11269" name="Text Box 4"/>
          <p:cNvSpPr txBox="1">
            <a:spLocks noChangeArrowheads="1"/>
          </p:cNvSpPr>
          <p:nvPr/>
        </p:nvSpPr>
        <p:spPr bwMode="auto">
          <a:xfrm>
            <a:off x="1066800" y="1306218"/>
            <a:ext cx="7913040" cy="861210"/>
          </a:xfrm>
          <a:prstGeom prst="rect">
            <a:avLst/>
          </a:prstGeom>
          <a:noFill/>
          <a:ln w="9525">
            <a:noFill/>
            <a:round/>
            <a:headEnd/>
            <a:tailEnd/>
          </a:ln>
        </p:spPr>
        <p:txBody>
          <a:bodyPr lIns="81639" tIns="40820" rIns="81639" bIns="40820"/>
          <a:lstStyle/>
          <a:p>
            <a:pPr>
              <a:lnSpc>
                <a:spcPct val="129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pPr>
            <a:r>
              <a:rPr lang="fi-FI" sz="2000" dirty="0">
                <a:solidFill>
                  <a:srgbClr val="000000"/>
                </a:solidFill>
                <a:latin typeface="KacstBook" charset="0"/>
                <a:ea typeface="DejaVu Sans" charset="0"/>
                <a:cs typeface="DejaVu Sans" charset="0"/>
              </a:rPr>
              <a:t>                            Some Formatting Tags are </a:t>
            </a:r>
            <a:r>
              <a:rPr lang="fi-FI" sz="2000" dirty="0" smtClean="0">
                <a:solidFill>
                  <a:srgbClr val="000000"/>
                </a:solidFill>
                <a:latin typeface="KacstBook" charset="0"/>
                <a:ea typeface="DejaVu Sans" charset="0"/>
                <a:cs typeface="DejaVu Sans" charset="0"/>
              </a:rPr>
              <a:t>1.b-</a:t>
            </a:r>
            <a:r>
              <a:rPr lang="fi-FI" sz="2000" b="1" dirty="0" smtClean="0">
                <a:solidFill>
                  <a:srgbClr val="000000"/>
                </a:solidFill>
                <a:latin typeface="KacstBook" charset="0"/>
                <a:ea typeface="DejaVu Sans" charset="0"/>
                <a:cs typeface="DejaVu Sans" charset="0"/>
              </a:rPr>
              <a:t>Bold</a:t>
            </a:r>
            <a:r>
              <a:rPr lang="fi-FI" sz="2000" dirty="0">
                <a:solidFill>
                  <a:srgbClr val="000000"/>
                </a:solidFill>
                <a:latin typeface="KacstBook" charset="0"/>
                <a:ea typeface="DejaVu Sans" charset="0"/>
                <a:cs typeface="DejaVu Sans" charset="0"/>
              </a:rPr>
              <a:t>, 2.i-</a:t>
            </a:r>
            <a:r>
              <a:rPr lang="fi-FI" sz="2000" i="1" dirty="0">
                <a:solidFill>
                  <a:srgbClr val="000000"/>
                </a:solidFill>
                <a:latin typeface="KacstBook" charset="0"/>
                <a:ea typeface="DejaVu Sans" charset="0"/>
                <a:cs typeface="DejaVu Sans" charset="0"/>
              </a:rPr>
              <a:t>Italic, </a:t>
            </a:r>
            <a:r>
              <a:rPr lang="fi-FI" sz="2000" dirty="0">
                <a:solidFill>
                  <a:srgbClr val="000000"/>
                </a:solidFill>
                <a:latin typeface="KacstBook" charset="0"/>
                <a:ea typeface="DejaVu Sans" charset="0"/>
                <a:cs typeface="DejaVu Sans" charset="0"/>
              </a:rPr>
              <a:t>3.code-Computer code,4.sub-Subscript &amp; 5.sup-Superscript</a:t>
            </a:r>
          </a:p>
        </p:txBody>
      </p:sp>
      <p:sp>
        <p:nvSpPr>
          <p:cNvPr id="11270" name="Rectangle 5"/>
          <p:cNvSpPr>
            <a:spLocks noChangeArrowheads="1"/>
          </p:cNvSpPr>
          <p:nvPr/>
        </p:nvSpPr>
        <p:spPr bwMode="auto">
          <a:xfrm>
            <a:off x="5551201" y="3429000"/>
            <a:ext cx="3428640" cy="2776612"/>
          </a:xfrm>
          <a:prstGeom prst="rect">
            <a:avLst/>
          </a:prstGeom>
          <a:solidFill>
            <a:srgbClr val="FFFFFF"/>
          </a:solidFill>
          <a:ln w="9360">
            <a:solidFill>
              <a:srgbClr val="808000"/>
            </a:solidFill>
            <a:round/>
            <a:headEnd/>
            <a:tailEnd/>
          </a:ln>
        </p:spPr>
        <p:txBody>
          <a:bodyPr wrap="none" lIns="81639" tIns="40820" rIns="81639" bIns="40820" anchor="ctr"/>
          <a:lstStyle/>
          <a:p>
            <a:pPr algn="ctr">
              <a:lnSpc>
                <a:spcPct val="129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fi-FI" sz="2000" dirty="0">
                <a:solidFill>
                  <a:srgbClr val="000000"/>
                </a:solidFill>
                <a:latin typeface="KacstBook" charset="0"/>
                <a:ea typeface="DejaVu Sans" charset="0"/>
                <a:cs typeface="DejaVu Sans" charset="0"/>
              </a:rPr>
              <a:t>Implement it as a Exercise</a:t>
            </a:r>
          </a:p>
          <a:p>
            <a:pPr algn="ctr">
              <a:lnSpc>
                <a:spcPct val="129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fi-FI" sz="2000" dirty="0">
                <a:solidFill>
                  <a:srgbClr val="000000"/>
                </a:solidFill>
                <a:latin typeface="KacstBook" charset="0"/>
                <a:ea typeface="DejaVu Sans" charset="0"/>
                <a:cs typeface="DejaVu Sans" charset="0"/>
              </a:rPr>
              <a:t>(Practical)</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xfrm>
            <a:off x="992040" y="76200"/>
            <a:ext cx="7770960" cy="1062832"/>
          </a:xfrm>
        </p:spPr>
        <p:txBody>
          <a:bodyPr lIns="82945" tIns="41473" rIns="82945" bIns="41473"/>
          <a:lstStyle/>
          <a:p>
            <a:pPr>
              <a:lnSpc>
                <a:spcPct val="129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defRPr/>
            </a:pPr>
            <a:r>
              <a:rPr lang="en-IN" b="1" dirty="0" smtClean="0">
                <a:effectLst>
                  <a:outerShdw blurRad="38100" dist="38100" dir="2700000" algn="tl">
                    <a:srgbClr val="C0C0C0"/>
                  </a:outerShdw>
                </a:effectLst>
                <a:latin typeface="KacstBook" charset="0"/>
              </a:rPr>
              <a:t>HTML STYLE ATTRIBUTES</a:t>
            </a:r>
          </a:p>
        </p:txBody>
      </p:sp>
      <p:sp>
        <p:nvSpPr>
          <p:cNvPr id="13314" name="Text Box 2"/>
          <p:cNvSpPr txBox="1">
            <a:spLocks noChangeArrowheads="1"/>
          </p:cNvSpPr>
          <p:nvPr/>
        </p:nvSpPr>
        <p:spPr bwMode="auto">
          <a:xfrm>
            <a:off x="1066800" y="1219200"/>
            <a:ext cx="8077200" cy="7333250"/>
          </a:xfrm>
          <a:prstGeom prst="rect">
            <a:avLst/>
          </a:prstGeom>
          <a:noFill/>
          <a:ln w="9525">
            <a:noFill/>
            <a:round/>
            <a:headEnd/>
            <a:tailEnd/>
          </a:ln>
          <a:effectLst/>
        </p:spPr>
        <p:txBody>
          <a:bodyPr lIns="81639" tIns="40820" rIns="81639" bIns="40820"/>
          <a:lstStyle/>
          <a:p>
            <a:pPr>
              <a:spcBef>
                <a:spcPts val="1089"/>
              </a:spcBef>
              <a:spcAft>
                <a:spcPts val="907"/>
              </a:spcAft>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defRPr/>
            </a:pPr>
            <a:r>
              <a:rPr lang="en-IN" sz="2000" dirty="0">
                <a:solidFill>
                  <a:srgbClr val="000000"/>
                </a:solidFill>
                <a:ea typeface="DejaVu Sans" charset="0"/>
                <a:cs typeface="DejaVu Sans" charset="0"/>
              </a:rPr>
              <a:t>  </a:t>
            </a:r>
            <a:r>
              <a:rPr lang="en-IN" sz="2000" dirty="0">
                <a:solidFill>
                  <a:srgbClr val="000000"/>
                </a:solidFill>
                <a:latin typeface="KacstBook" charset="0"/>
                <a:ea typeface="DejaVu Sans" charset="0"/>
                <a:cs typeface="DejaVu Sans" charset="0"/>
              </a:rPr>
              <a:t> </a:t>
            </a:r>
            <a:r>
              <a:rPr lang="en-IN" sz="2200" dirty="0">
                <a:solidFill>
                  <a:srgbClr val="000000"/>
                </a:solidFill>
                <a:latin typeface="KacstBook" charset="0"/>
                <a:ea typeface="DejaVu Sans" charset="0"/>
                <a:cs typeface="DejaVu Sans" charset="0"/>
              </a:rPr>
              <a:t> </a:t>
            </a:r>
            <a:r>
              <a:rPr lang="en-IN" sz="2200" b="1" dirty="0">
                <a:solidFill>
                  <a:srgbClr val="000000"/>
                </a:solidFill>
                <a:effectLst>
                  <a:outerShdw blurRad="38100" dist="38100" dir="2700000" algn="tl">
                    <a:srgbClr val="C0C0C0"/>
                  </a:outerShdw>
                </a:effectLst>
                <a:latin typeface="KacstBook" charset="0"/>
                <a:ea typeface="DejaVu Sans" charset="0"/>
                <a:cs typeface="DejaVu Sans" charset="0"/>
              </a:rPr>
              <a:t>Tags   </a:t>
            </a:r>
            <a:r>
              <a:rPr lang="en-IN" sz="2000" b="1" dirty="0">
                <a:solidFill>
                  <a:srgbClr val="000000"/>
                </a:solidFill>
                <a:effectLst>
                  <a:outerShdw blurRad="38100" dist="38100" dir="2700000" algn="tl">
                    <a:srgbClr val="C0C0C0"/>
                  </a:outerShdw>
                </a:effectLst>
                <a:latin typeface="KacstBook" charset="0"/>
                <a:ea typeface="DejaVu Sans" charset="0"/>
                <a:cs typeface="DejaVu Sans" charset="0"/>
              </a:rPr>
              <a:t> </a:t>
            </a:r>
            <a:r>
              <a:rPr lang="en-IN" sz="2000" dirty="0">
                <a:solidFill>
                  <a:srgbClr val="000000"/>
                </a:solidFill>
                <a:latin typeface="KacstBook" charset="0"/>
                <a:ea typeface="DejaVu Sans" charset="0"/>
                <a:cs typeface="DejaVu Sans" charset="0"/>
              </a:rPr>
              <a:t>                                     </a:t>
            </a:r>
            <a:r>
              <a:rPr lang="en-IN" sz="2000" b="1" dirty="0">
                <a:solidFill>
                  <a:srgbClr val="000000"/>
                </a:solidFill>
                <a:effectLst>
                  <a:outerShdw blurRad="38100" dist="38100" dir="2700000" algn="tl">
                    <a:srgbClr val="C0C0C0"/>
                  </a:outerShdw>
                </a:effectLst>
                <a:latin typeface="KacstBook" charset="0"/>
                <a:ea typeface="DejaVu Sans" charset="0"/>
                <a:cs typeface="DejaVu Sans" charset="0"/>
              </a:rPr>
              <a:t>   </a:t>
            </a:r>
            <a:r>
              <a:rPr lang="en-IN" sz="2200" b="1" dirty="0">
                <a:solidFill>
                  <a:srgbClr val="000000"/>
                </a:solidFill>
                <a:effectLst>
                  <a:outerShdw blurRad="38100" dist="38100" dir="2700000" algn="tl">
                    <a:srgbClr val="C0C0C0"/>
                  </a:outerShdw>
                </a:effectLst>
                <a:latin typeface="KacstBook" charset="0"/>
                <a:ea typeface="DejaVu Sans" charset="0"/>
                <a:cs typeface="DejaVu Sans" charset="0"/>
              </a:rPr>
              <a:t> Description</a:t>
            </a:r>
          </a:p>
          <a:p>
            <a:pPr>
              <a:spcBef>
                <a:spcPts val="1089"/>
              </a:spcBef>
              <a:spcAft>
                <a:spcPts val="907"/>
              </a:spcAft>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defRPr/>
            </a:pPr>
            <a:r>
              <a:rPr lang="en-IN" sz="2000" dirty="0">
                <a:solidFill>
                  <a:srgbClr val="000000"/>
                </a:solidFill>
                <a:latin typeface="KacstBook" charset="0"/>
                <a:ea typeface="DejaVu Sans" charset="0"/>
                <a:cs typeface="DejaVu Sans" charset="0"/>
              </a:rPr>
              <a:t>&lt;</a:t>
            </a:r>
            <a:r>
              <a:rPr lang="en-IN" sz="2000" dirty="0" err="1">
                <a:solidFill>
                  <a:srgbClr val="000000"/>
                </a:solidFill>
                <a:latin typeface="KacstBook" charset="0"/>
                <a:ea typeface="DejaVu Sans" charset="0"/>
                <a:cs typeface="DejaVu Sans" charset="0"/>
              </a:rPr>
              <a:t>center</a:t>
            </a:r>
            <a:r>
              <a:rPr lang="en-IN" sz="2000" dirty="0">
                <a:solidFill>
                  <a:srgbClr val="000000"/>
                </a:solidFill>
                <a:latin typeface="KacstBook" charset="0"/>
                <a:ea typeface="DejaVu Sans" charset="0"/>
                <a:cs typeface="DejaVu Sans" charset="0"/>
              </a:rPr>
              <a:t>&gt;                                       </a:t>
            </a:r>
            <a:r>
              <a:rPr lang="en-IN" sz="2000" dirty="0" smtClean="0">
                <a:solidFill>
                  <a:srgbClr val="000000"/>
                </a:solidFill>
                <a:latin typeface="KacstBook" charset="0"/>
                <a:ea typeface="DejaVu Sans" charset="0"/>
                <a:cs typeface="DejaVu Sans" charset="0"/>
              </a:rPr>
              <a:t>Defines </a:t>
            </a:r>
            <a:r>
              <a:rPr lang="en-IN" sz="2000" dirty="0" err="1">
                <a:solidFill>
                  <a:srgbClr val="000000"/>
                </a:solidFill>
                <a:latin typeface="KacstBook" charset="0"/>
                <a:ea typeface="DejaVu Sans" charset="0"/>
                <a:cs typeface="DejaVu Sans" charset="0"/>
              </a:rPr>
              <a:t>centered</a:t>
            </a:r>
            <a:r>
              <a:rPr lang="en-IN" sz="2000" dirty="0">
                <a:solidFill>
                  <a:srgbClr val="000000"/>
                </a:solidFill>
                <a:latin typeface="KacstBook" charset="0"/>
                <a:ea typeface="DejaVu Sans" charset="0"/>
                <a:cs typeface="DejaVu Sans" charset="0"/>
              </a:rPr>
              <a:t> content             </a:t>
            </a:r>
          </a:p>
          <a:p>
            <a:pPr>
              <a:spcBef>
                <a:spcPts val="1089"/>
              </a:spcBef>
              <a:spcAft>
                <a:spcPts val="907"/>
              </a:spcAft>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defRPr/>
            </a:pPr>
            <a:r>
              <a:rPr lang="en-IN" sz="2000" dirty="0">
                <a:solidFill>
                  <a:srgbClr val="000000"/>
                </a:solidFill>
                <a:latin typeface="KacstBook" charset="0"/>
                <a:ea typeface="DejaVu Sans" charset="0"/>
                <a:cs typeface="DejaVu Sans" charset="0"/>
              </a:rPr>
              <a:t>&lt;font&gt;                                           </a:t>
            </a:r>
            <a:r>
              <a:rPr lang="en-IN" sz="2000" dirty="0" smtClean="0">
                <a:solidFill>
                  <a:srgbClr val="000000"/>
                </a:solidFill>
                <a:latin typeface="KacstBook" charset="0"/>
                <a:ea typeface="DejaVu Sans" charset="0"/>
                <a:cs typeface="DejaVu Sans" charset="0"/>
              </a:rPr>
              <a:t>Defines </a:t>
            </a:r>
            <a:r>
              <a:rPr lang="en-IN" sz="2000" dirty="0">
                <a:solidFill>
                  <a:srgbClr val="000000"/>
                </a:solidFill>
                <a:latin typeface="KacstBook" charset="0"/>
                <a:ea typeface="DejaVu Sans" charset="0"/>
                <a:cs typeface="DejaVu Sans" charset="0"/>
              </a:rPr>
              <a:t>HTML fonts</a:t>
            </a:r>
          </a:p>
          <a:p>
            <a:pPr>
              <a:spcBef>
                <a:spcPts val="1089"/>
              </a:spcBef>
              <a:spcAft>
                <a:spcPts val="907"/>
              </a:spcAft>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defRPr/>
            </a:pPr>
            <a:r>
              <a:rPr lang="en-IN" sz="2000" dirty="0">
                <a:solidFill>
                  <a:srgbClr val="000000"/>
                </a:solidFill>
                <a:latin typeface="KacstBook" charset="0"/>
                <a:ea typeface="DejaVu Sans" charset="0"/>
                <a:cs typeface="DejaVu Sans" charset="0"/>
              </a:rPr>
              <a:t>&lt;s&gt; and &lt;strike&gt;                        </a:t>
            </a:r>
            <a:r>
              <a:rPr lang="en-IN" sz="2000" dirty="0" smtClean="0">
                <a:solidFill>
                  <a:srgbClr val="000000"/>
                </a:solidFill>
                <a:latin typeface="KacstBook" charset="0"/>
                <a:ea typeface="DejaVu Sans" charset="0"/>
                <a:cs typeface="DejaVu Sans" charset="0"/>
              </a:rPr>
              <a:t>  Defines </a:t>
            </a:r>
            <a:r>
              <a:rPr lang="en-IN" sz="2000" dirty="0">
                <a:solidFill>
                  <a:srgbClr val="000000"/>
                </a:solidFill>
                <a:latin typeface="KacstBook" charset="0"/>
                <a:ea typeface="DejaVu Sans" charset="0"/>
                <a:cs typeface="DejaVu Sans" charset="0"/>
              </a:rPr>
              <a:t>strikeout text</a:t>
            </a:r>
          </a:p>
          <a:p>
            <a:pPr>
              <a:spcBef>
                <a:spcPts val="1089"/>
              </a:spcBef>
              <a:spcAft>
                <a:spcPts val="907"/>
              </a:spcAft>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defRPr/>
            </a:pPr>
            <a:r>
              <a:rPr lang="en-IN" sz="2000" dirty="0">
                <a:solidFill>
                  <a:srgbClr val="000000"/>
                </a:solidFill>
                <a:latin typeface="KacstBook" charset="0"/>
                <a:ea typeface="DejaVu Sans" charset="0"/>
                <a:cs typeface="DejaVu Sans" charset="0"/>
              </a:rPr>
              <a:t>&lt;u&gt;                                               </a:t>
            </a:r>
            <a:r>
              <a:rPr lang="en-IN" sz="2000" dirty="0" smtClean="0">
                <a:solidFill>
                  <a:srgbClr val="000000"/>
                </a:solidFill>
                <a:latin typeface="KacstBook" charset="0"/>
                <a:ea typeface="DejaVu Sans" charset="0"/>
                <a:cs typeface="DejaVu Sans" charset="0"/>
              </a:rPr>
              <a:t>Defines </a:t>
            </a:r>
            <a:r>
              <a:rPr lang="en-IN" sz="2000" dirty="0">
                <a:solidFill>
                  <a:srgbClr val="000000"/>
                </a:solidFill>
                <a:latin typeface="KacstBook" charset="0"/>
                <a:ea typeface="DejaVu Sans" charset="0"/>
                <a:cs typeface="DejaVu Sans" charset="0"/>
              </a:rPr>
              <a:t>underlined text</a:t>
            </a:r>
          </a:p>
          <a:p>
            <a:pPr>
              <a:spcBef>
                <a:spcPts val="1089"/>
              </a:spcBef>
              <a:spcAft>
                <a:spcPts val="907"/>
              </a:spcAft>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defRPr/>
            </a:pPr>
            <a:r>
              <a:rPr lang="en-IN" sz="2200" b="1" dirty="0">
                <a:solidFill>
                  <a:srgbClr val="000000"/>
                </a:solidFill>
                <a:effectLst>
                  <a:outerShdw blurRad="38100" dist="38100" dir="2700000" algn="tl">
                    <a:srgbClr val="C0C0C0"/>
                  </a:outerShdw>
                </a:effectLst>
                <a:latin typeface="KacstBook" charset="0"/>
                <a:ea typeface="DejaVu Sans" charset="0"/>
                <a:cs typeface="DejaVu Sans" charset="0"/>
              </a:rPr>
              <a:t>Attributes   </a:t>
            </a:r>
            <a:r>
              <a:rPr lang="en-IN" sz="2200" dirty="0">
                <a:solidFill>
                  <a:srgbClr val="000000"/>
                </a:solidFill>
                <a:latin typeface="KacstBook" charset="0"/>
                <a:ea typeface="DejaVu Sans" charset="0"/>
                <a:cs typeface="DejaVu Sans" charset="0"/>
              </a:rPr>
              <a:t>   </a:t>
            </a:r>
            <a:r>
              <a:rPr lang="en-IN" sz="2000" dirty="0">
                <a:solidFill>
                  <a:srgbClr val="000000"/>
                </a:solidFill>
                <a:latin typeface="KacstBook" charset="0"/>
                <a:ea typeface="DejaVu Sans" charset="0"/>
                <a:cs typeface="DejaVu Sans" charset="0"/>
              </a:rPr>
              <a:t>                                    </a:t>
            </a:r>
            <a:r>
              <a:rPr lang="en-IN" sz="2200" b="1" dirty="0">
                <a:solidFill>
                  <a:srgbClr val="000000"/>
                </a:solidFill>
                <a:effectLst>
                  <a:outerShdw blurRad="38100" dist="38100" dir="2700000" algn="tl">
                    <a:srgbClr val="C0C0C0"/>
                  </a:outerShdw>
                </a:effectLst>
                <a:latin typeface="KacstBook" charset="0"/>
                <a:ea typeface="DejaVu Sans" charset="0"/>
                <a:cs typeface="DejaVu Sans" charset="0"/>
              </a:rPr>
              <a:t>Description</a:t>
            </a:r>
          </a:p>
          <a:p>
            <a:pPr>
              <a:spcBef>
                <a:spcPts val="1089"/>
              </a:spcBef>
              <a:spcAft>
                <a:spcPts val="907"/>
              </a:spcAft>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defRPr/>
            </a:pPr>
            <a:r>
              <a:rPr lang="en-IN" sz="2000" dirty="0">
                <a:solidFill>
                  <a:srgbClr val="000000"/>
                </a:solidFill>
                <a:latin typeface="KacstBook" charset="0"/>
                <a:ea typeface="DejaVu Sans" charset="0"/>
                <a:cs typeface="DejaVu Sans" charset="0"/>
              </a:rPr>
              <a:t>Align                                             </a:t>
            </a:r>
            <a:r>
              <a:rPr lang="en-IN" sz="2000" dirty="0" smtClean="0">
                <a:solidFill>
                  <a:srgbClr val="000000"/>
                </a:solidFill>
                <a:latin typeface="KacstBook" charset="0"/>
                <a:ea typeface="DejaVu Sans" charset="0"/>
                <a:cs typeface="DejaVu Sans" charset="0"/>
              </a:rPr>
              <a:t>Defines </a:t>
            </a:r>
            <a:r>
              <a:rPr lang="en-IN" sz="2000" dirty="0">
                <a:solidFill>
                  <a:srgbClr val="000000"/>
                </a:solidFill>
                <a:latin typeface="KacstBook" charset="0"/>
                <a:ea typeface="DejaVu Sans" charset="0"/>
                <a:cs typeface="DejaVu Sans" charset="0"/>
              </a:rPr>
              <a:t>the alignment of text </a:t>
            </a:r>
          </a:p>
          <a:p>
            <a:pPr>
              <a:spcBef>
                <a:spcPts val="1089"/>
              </a:spcBef>
              <a:spcAft>
                <a:spcPts val="907"/>
              </a:spcAft>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defRPr/>
            </a:pPr>
            <a:r>
              <a:rPr lang="en-IN" sz="2000" dirty="0" err="1">
                <a:solidFill>
                  <a:srgbClr val="000000"/>
                </a:solidFill>
                <a:latin typeface="KacstBook" charset="0"/>
                <a:ea typeface="DejaVu Sans" charset="0"/>
                <a:cs typeface="DejaVu Sans" charset="0"/>
              </a:rPr>
              <a:t>Bgcolor</a:t>
            </a:r>
            <a:r>
              <a:rPr lang="en-IN" sz="2000" dirty="0">
                <a:solidFill>
                  <a:srgbClr val="000000"/>
                </a:solidFill>
                <a:latin typeface="KacstBook" charset="0"/>
                <a:ea typeface="DejaVu Sans" charset="0"/>
                <a:cs typeface="DejaVu Sans" charset="0"/>
              </a:rPr>
              <a:t>                                         Defines the background </a:t>
            </a:r>
            <a:r>
              <a:rPr lang="en-IN" sz="2000" dirty="0" err="1">
                <a:solidFill>
                  <a:srgbClr val="000000"/>
                </a:solidFill>
                <a:latin typeface="KacstBook" charset="0"/>
                <a:ea typeface="DejaVu Sans" charset="0"/>
                <a:cs typeface="DejaVu Sans" charset="0"/>
              </a:rPr>
              <a:t>color</a:t>
            </a:r>
            <a:endParaRPr lang="en-IN" sz="2000" dirty="0">
              <a:solidFill>
                <a:srgbClr val="000000"/>
              </a:solidFill>
              <a:latin typeface="KacstBook" charset="0"/>
              <a:ea typeface="DejaVu Sans" charset="0"/>
              <a:cs typeface="DejaVu Sans" charset="0"/>
            </a:endParaRPr>
          </a:p>
          <a:p>
            <a:pPr>
              <a:spcBef>
                <a:spcPts val="1089"/>
              </a:spcBef>
              <a:spcAft>
                <a:spcPts val="907"/>
              </a:spcAft>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defRPr/>
            </a:pPr>
            <a:r>
              <a:rPr lang="en-IN" sz="2000" dirty="0" err="1">
                <a:solidFill>
                  <a:srgbClr val="000000"/>
                </a:solidFill>
                <a:latin typeface="KacstBook" charset="0"/>
                <a:ea typeface="DejaVu Sans" charset="0"/>
                <a:cs typeface="DejaVu Sans" charset="0"/>
              </a:rPr>
              <a:t>Color</a:t>
            </a:r>
            <a:r>
              <a:rPr lang="en-IN" sz="2000" dirty="0">
                <a:solidFill>
                  <a:srgbClr val="000000"/>
                </a:solidFill>
                <a:latin typeface="KacstBook" charset="0"/>
                <a:ea typeface="DejaVu Sans" charset="0"/>
                <a:cs typeface="DejaVu Sans" charset="0"/>
              </a:rPr>
              <a:t>                                            </a:t>
            </a:r>
            <a:r>
              <a:rPr lang="en-IN" sz="2000" dirty="0" smtClean="0">
                <a:solidFill>
                  <a:srgbClr val="000000"/>
                </a:solidFill>
                <a:latin typeface="KacstBook" charset="0"/>
                <a:ea typeface="DejaVu Sans" charset="0"/>
                <a:cs typeface="DejaVu Sans" charset="0"/>
              </a:rPr>
              <a:t>Defines </a:t>
            </a:r>
            <a:r>
              <a:rPr lang="en-IN" sz="2000" dirty="0">
                <a:solidFill>
                  <a:srgbClr val="000000"/>
                </a:solidFill>
                <a:latin typeface="KacstBook" charset="0"/>
                <a:ea typeface="DejaVu Sans" charset="0"/>
                <a:cs typeface="DejaVu Sans" charset="0"/>
              </a:rPr>
              <a:t>the text </a:t>
            </a:r>
            <a:r>
              <a:rPr lang="en-IN" sz="2000" dirty="0" err="1">
                <a:solidFill>
                  <a:srgbClr val="000000"/>
                </a:solidFill>
                <a:latin typeface="KacstBook" charset="0"/>
                <a:ea typeface="DejaVu Sans" charset="0"/>
                <a:cs typeface="DejaVu Sans" charset="0"/>
              </a:rPr>
              <a:t>color</a:t>
            </a:r>
            <a:endParaRPr lang="en-IN" sz="2000" dirty="0">
              <a:solidFill>
                <a:srgbClr val="000000"/>
              </a:solidFill>
              <a:latin typeface="KacstBook" charset="0"/>
              <a:ea typeface="DejaVu Sans" charset="0"/>
              <a:cs typeface="DejaVu Sans" charset="0"/>
            </a:endParaRPr>
          </a:p>
          <a:p>
            <a:pPr>
              <a:spcBef>
                <a:spcPts val="1089"/>
              </a:spcBef>
              <a:spcAft>
                <a:spcPts val="907"/>
              </a:spcAft>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defRPr/>
            </a:pPr>
            <a:endParaRPr lang="en-IN" sz="2000" dirty="0">
              <a:solidFill>
                <a:srgbClr val="000000"/>
              </a:solidFill>
              <a:latin typeface="KacstBook" charset="0"/>
              <a:ea typeface="DejaVu Sans" charset="0"/>
              <a:cs typeface="DejaVu Sans"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990600" y="10337"/>
            <a:ext cx="7499640" cy="1062832"/>
          </a:xfrm>
        </p:spPr>
        <p:txBody>
          <a:bodyPr lIns="82945" tIns="41473" rIns="82945" bIns="41473"/>
          <a:lstStyle/>
          <a:p>
            <a:pPr>
              <a:lnSpc>
                <a:spcPct val="129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defRPr/>
            </a:pPr>
            <a:r>
              <a:rPr lang="en-IN" b="1" dirty="0" smtClean="0">
                <a:effectLst>
                  <a:outerShdw blurRad="38100" dist="38100" dir="2700000" algn="tl">
                    <a:srgbClr val="C0C0C0"/>
                  </a:outerShdw>
                </a:effectLst>
                <a:latin typeface="KacstBook" charset="0"/>
              </a:rPr>
              <a:t>STYLE EXAMPLE</a:t>
            </a:r>
          </a:p>
        </p:txBody>
      </p:sp>
      <p:sp>
        <p:nvSpPr>
          <p:cNvPr id="13315" name="Text Box 2"/>
          <p:cNvSpPr txBox="1">
            <a:spLocks noChangeArrowheads="1"/>
          </p:cNvSpPr>
          <p:nvPr/>
        </p:nvSpPr>
        <p:spPr bwMode="auto">
          <a:xfrm>
            <a:off x="1066800" y="968966"/>
            <a:ext cx="8075760" cy="3679234"/>
          </a:xfrm>
          <a:prstGeom prst="rect">
            <a:avLst/>
          </a:prstGeom>
          <a:noFill/>
          <a:ln w="9525">
            <a:noFill/>
            <a:round/>
            <a:headEnd/>
            <a:tailEnd/>
          </a:ln>
        </p:spPr>
        <p:txBody>
          <a:bodyPr lIns="81639" tIns="40820" rIns="81639" bIns="40820"/>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pPr>
            <a:r>
              <a:rPr lang="en-IN" sz="2000" dirty="0">
                <a:solidFill>
                  <a:srgbClr val="000000"/>
                </a:solidFill>
                <a:latin typeface="KacstBook" charset="0"/>
                <a:ea typeface="DejaVu Sans" charset="0"/>
                <a:cs typeface="DejaVu Sans" charset="0"/>
              </a:rPr>
              <a:t>&lt;html&gt;</a:t>
            </a:r>
          </a:p>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pPr>
            <a:r>
              <a:rPr lang="en-IN" sz="2000" dirty="0">
                <a:solidFill>
                  <a:srgbClr val="000000"/>
                </a:solidFill>
                <a:latin typeface="KacstBook" charset="0"/>
                <a:ea typeface="DejaVu Sans" charset="0"/>
                <a:cs typeface="DejaVu Sans" charset="0"/>
              </a:rPr>
              <a:t>&lt;h1 style="text-</a:t>
            </a:r>
            <a:r>
              <a:rPr lang="en-IN" sz="2000" dirty="0" err="1">
                <a:solidFill>
                  <a:srgbClr val="000000"/>
                </a:solidFill>
                <a:latin typeface="KacstBook" charset="0"/>
                <a:ea typeface="DejaVu Sans" charset="0"/>
                <a:cs typeface="DejaVu Sans" charset="0"/>
              </a:rPr>
              <a:t>align:center</a:t>
            </a:r>
            <a:r>
              <a:rPr lang="en-IN" sz="2000" dirty="0">
                <a:solidFill>
                  <a:srgbClr val="000000"/>
                </a:solidFill>
                <a:latin typeface="KacstBook" charset="0"/>
                <a:ea typeface="DejaVu Sans" charset="0"/>
                <a:cs typeface="DejaVu Sans" charset="0"/>
              </a:rPr>
              <a:t>"&gt;NATURE&lt;/h1&gt;</a:t>
            </a:r>
          </a:p>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pPr>
            <a:endParaRPr lang="en-IN" sz="2000" dirty="0">
              <a:solidFill>
                <a:srgbClr val="000000"/>
              </a:solidFill>
              <a:latin typeface="KacstBook" charset="0"/>
              <a:ea typeface="DejaVu Sans" charset="0"/>
              <a:cs typeface="DejaVu Sans" charset="0"/>
            </a:endParaRPr>
          </a:p>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pPr>
            <a:r>
              <a:rPr lang="en-IN" sz="2000" dirty="0">
                <a:solidFill>
                  <a:srgbClr val="000000"/>
                </a:solidFill>
                <a:latin typeface="KacstBook" charset="0"/>
                <a:ea typeface="DejaVu Sans" charset="0"/>
                <a:cs typeface="DejaVu Sans" charset="0"/>
              </a:rPr>
              <a:t>&lt;body style="background-</a:t>
            </a:r>
            <a:r>
              <a:rPr lang="en-IN" sz="2000" dirty="0" err="1">
                <a:solidFill>
                  <a:srgbClr val="000000"/>
                </a:solidFill>
                <a:latin typeface="KacstBook" charset="0"/>
                <a:ea typeface="DejaVu Sans" charset="0"/>
                <a:cs typeface="DejaVu Sans" charset="0"/>
              </a:rPr>
              <a:t>color:yellow</a:t>
            </a:r>
            <a:r>
              <a:rPr lang="en-IN" sz="2000" dirty="0">
                <a:solidFill>
                  <a:srgbClr val="000000"/>
                </a:solidFill>
                <a:latin typeface="KacstBook" charset="0"/>
                <a:ea typeface="DejaVu Sans" charset="0"/>
                <a:cs typeface="DejaVu Sans" charset="0"/>
              </a:rPr>
              <a:t>"&gt;</a:t>
            </a:r>
          </a:p>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pPr>
            <a:endParaRPr lang="en-IN" sz="2000" dirty="0">
              <a:solidFill>
                <a:srgbClr val="000000"/>
              </a:solidFill>
              <a:latin typeface="KacstBook" charset="0"/>
              <a:ea typeface="DejaVu Sans" charset="0"/>
              <a:cs typeface="DejaVu Sans" charset="0"/>
            </a:endParaRPr>
          </a:p>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pPr>
            <a:r>
              <a:rPr lang="en-IN" sz="2000" dirty="0">
                <a:solidFill>
                  <a:srgbClr val="000000"/>
                </a:solidFill>
                <a:latin typeface="KacstBook" charset="0"/>
                <a:ea typeface="DejaVu Sans" charset="0"/>
                <a:cs typeface="DejaVu Sans" charset="0"/>
              </a:rPr>
              <a:t>&lt;p style="font-</a:t>
            </a:r>
            <a:r>
              <a:rPr lang="en-IN" sz="2000" dirty="0" err="1">
                <a:solidFill>
                  <a:srgbClr val="000000"/>
                </a:solidFill>
                <a:latin typeface="KacstBook" charset="0"/>
                <a:ea typeface="DejaVu Sans" charset="0"/>
                <a:cs typeface="DejaVu Sans" charset="0"/>
              </a:rPr>
              <a:t>family:Purisa;color:red</a:t>
            </a:r>
            <a:r>
              <a:rPr lang="en-IN" sz="2000" dirty="0">
                <a:solidFill>
                  <a:srgbClr val="000000"/>
                </a:solidFill>
                <a:latin typeface="KacstBook" charset="0"/>
                <a:ea typeface="DejaVu Sans" charset="0"/>
                <a:cs typeface="DejaVu Sans" charset="0"/>
              </a:rPr>
              <a:t>"&gt;Plant Tree&lt;/p&gt;</a:t>
            </a:r>
          </a:p>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pPr>
            <a:endParaRPr lang="en-IN" sz="2000" dirty="0">
              <a:solidFill>
                <a:srgbClr val="000000"/>
              </a:solidFill>
              <a:latin typeface="KacstBook" charset="0"/>
              <a:ea typeface="DejaVu Sans" charset="0"/>
              <a:cs typeface="DejaVu Sans" charset="0"/>
            </a:endParaRPr>
          </a:p>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pPr>
            <a:r>
              <a:rPr lang="en-IN" sz="2000" dirty="0">
                <a:solidFill>
                  <a:srgbClr val="000000"/>
                </a:solidFill>
                <a:latin typeface="KacstBook" charset="0"/>
                <a:ea typeface="DejaVu Sans" charset="0"/>
                <a:cs typeface="DejaVu Sans" charset="0"/>
              </a:rPr>
              <a:t>&lt;p style="font-</a:t>
            </a:r>
            <a:r>
              <a:rPr lang="en-IN" sz="2000" dirty="0" err="1">
                <a:solidFill>
                  <a:srgbClr val="000000"/>
                </a:solidFill>
                <a:latin typeface="KacstBook" charset="0"/>
                <a:ea typeface="DejaVu Sans" charset="0"/>
                <a:cs typeface="DejaVu Sans" charset="0"/>
              </a:rPr>
              <a:t>family:times;color:red</a:t>
            </a:r>
            <a:r>
              <a:rPr lang="en-IN" sz="2000" dirty="0">
                <a:solidFill>
                  <a:srgbClr val="000000"/>
                </a:solidFill>
                <a:latin typeface="KacstBook" charset="0"/>
                <a:ea typeface="DejaVu Sans" charset="0"/>
                <a:cs typeface="DejaVu Sans" charset="0"/>
              </a:rPr>
              <a:t>"&gt;Save Our Generation&lt;/p&gt;</a:t>
            </a:r>
          </a:p>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pPr>
            <a:endParaRPr lang="en-IN" sz="2000" dirty="0">
              <a:solidFill>
                <a:srgbClr val="000000"/>
              </a:solidFill>
              <a:latin typeface="KacstBook" charset="0"/>
              <a:ea typeface="DejaVu Sans" charset="0"/>
              <a:cs typeface="DejaVu Sans" charset="0"/>
            </a:endParaRPr>
          </a:p>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pPr>
            <a:r>
              <a:rPr lang="en-IN" sz="2000" dirty="0">
                <a:solidFill>
                  <a:srgbClr val="000000"/>
                </a:solidFill>
                <a:latin typeface="KacstBook" charset="0"/>
                <a:ea typeface="DejaVu Sans" charset="0"/>
                <a:cs typeface="DejaVu Sans" charset="0"/>
              </a:rPr>
              <a:t>&lt;p style="font-size:40"&gt;Value Our Environment&lt;/p&gt;</a:t>
            </a:r>
          </a:p>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pPr>
            <a:r>
              <a:rPr lang="en-IN" sz="2000" dirty="0">
                <a:solidFill>
                  <a:srgbClr val="000000"/>
                </a:solidFill>
                <a:latin typeface="KacstBook" charset="0"/>
                <a:ea typeface="DejaVu Sans" charset="0"/>
                <a:cs typeface="DejaVu Sans" charset="0"/>
              </a:rPr>
              <a:t>&lt;/body&gt; &lt;/html&gt;</a:t>
            </a:r>
          </a:p>
        </p:txBody>
      </p:sp>
      <p:sp>
        <p:nvSpPr>
          <p:cNvPr id="13316" name="Rectangle 3"/>
          <p:cNvSpPr>
            <a:spLocks noChangeArrowheads="1"/>
          </p:cNvSpPr>
          <p:nvPr/>
        </p:nvSpPr>
        <p:spPr bwMode="auto">
          <a:xfrm>
            <a:off x="2710440" y="4364554"/>
            <a:ext cx="6204960" cy="1960046"/>
          </a:xfrm>
          <a:prstGeom prst="rect">
            <a:avLst/>
          </a:prstGeom>
          <a:solidFill>
            <a:srgbClr val="FFFF00"/>
          </a:solidFill>
          <a:ln w="9360">
            <a:solidFill>
              <a:srgbClr val="000000"/>
            </a:solidFill>
            <a:round/>
            <a:headEnd/>
            <a:tailEnd/>
          </a:ln>
        </p:spPr>
        <p:txBody>
          <a:bodyPr wrap="none" lIns="82945" tIns="41473" rIns="82945" bIns="41473" anchor="ctr"/>
          <a:lstStyle/>
          <a:p>
            <a:endParaRPr lang="en-US"/>
          </a:p>
        </p:txBody>
      </p:sp>
      <p:sp>
        <p:nvSpPr>
          <p:cNvPr id="13317" name="Text Box 4"/>
          <p:cNvSpPr txBox="1">
            <a:spLocks noChangeArrowheads="1"/>
          </p:cNvSpPr>
          <p:nvPr/>
        </p:nvSpPr>
        <p:spPr bwMode="auto">
          <a:xfrm>
            <a:off x="2873161" y="4528732"/>
            <a:ext cx="5878080" cy="1634572"/>
          </a:xfrm>
          <a:prstGeom prst="rect">
            <a:avLst/>
          </a:prstGeom>
          <a:noFill/>
          <a:ln w="9525">
            <a:noFill/>
            <a:round/>
            <a:headEnd/>
            <a:tailEnd/>
          </a:ln>
        </p:spPr>
        <p:txBody>
          <a:bodyPr lIns="81639" tIns="40820" rIns="81639" bIns="40820"/>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sz="2200" dirty="0">
                <a:solidFill>
                  <a:srgbClr val="000000"/>
                </a:solidFill>
                <a:latin typeface="KacstBook" charset="0"/>
                <a:ea typeface="DejaVu Sans" charset="0"/>
                <a:cs typeface="DejaVu Sans" charset="0"/>
              </a:rPr>
              <a:t>                            NATURE</a:t>
            </a:r>
          </a:p>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sz="2000" dirty="0">
                <a:solidFill>
                  <a:srgbClr val="000000"/>
                </a:solidFill>
                <a:latin typeface="Purisa" charset="0"/>
                <a:ea typeface="DejaVu Sans" charset="0"/>
                <a:cs typeface="DejaVu Sans" charset="0"/>
              </a:rPr>
              <a:t>Plant Tree</a:t>
            </a:r>
          </a:p>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sz="2000" dirty="0">
                <a:solidFill>
                  <a:srgbClr val="FF3333"/>
                </a:solidFill>
                <a:ea typeface="DejaVu Sans" charset="0"/>
                <a:cs typeface="DejaVu Sans" charset="0"/>
              </a:rPr>
              <a:t>Save Our Generation</a:t>
            </a:r>
          </a:p>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sz="3600" dirty="0">
                <a:solidFill>
                  <a:srgbClr val="000000"/>
                </a:solidFill>
                <a:latin typeface="KacstBook" charset="0"/>
                <a:ea typeface="DejaVu Sans" charset="0"/>
                <a:cs typeface="DejaVu Sans" charset="0"/>
              </a:rPr>
              <a:t>Value Our Environment</a:t>
            </a:r>
          </a:p>
        </p:txBody>
      </p:sp>
      <p:sp>
        <p:nvSpPr>
          <p:cNvPr id="14341" name="Text Box 5"/>
          <p:cNvSpPr txBox="1">
            <a:spLocks noChangeArrowheads="1"/>
          </p:cNvSpPr>
          <p:nvPr/>
        </p:nvSpPr>
        <p:spPr bwMode="auto">
          <a:xfrm>
            <a:off x="979201" y="5062132"/>
            <a:ext cx="1306080" cy="397482"/>
          </a:xfrm>
          <a:prstGeom prst="rect">
            <a:avLst/>
          </a:prstGeom>
          <a:noFill/>
          <a:ln w="9525">
            <a:noFill/>
            <a:round/>
            <a:headEnd/>
            <a:tailEnd/>
          </a:ln>
          <a:effectLst/>
        </p:spPr>
        <p:txBody>
          <a:bodyPr lIns="81639" tIns="40820" rIns="81639" bIns="40820"/>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defRPr/>
            </a:pPr>
            <a:r>
              <a:rPr lang="en-IN" sz="2000" b="1" dirty="0">
                <a:solidFill>
                  <a:srgbClr val="000000"/>
                </a:solidFill>
                <a:effectLst>
                  <a:outerShdw blurRad="38100" dist="38100" dir="2700000" algn="tl">
                    <a:srgbClr val="C0C0C0"/>
                  </a:outerShdw>
                </a:effectLst>
                <a:ea typeface="DejaVu Sans" charset="0"/>
                <a:cs typeface="DejaVu Sans" charset="0"/>
              </a:rPr>
              <a:t>O/P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xfrm>
            <a:off x="1142999" y="79209"/>
            <a:ext cx="7509961" cy="1062832"/>
          </a:xfrm>
        </p:spPr>
        <p:txBody>
          <a:bodyPr lIns="82945" tIns="41473" rIns="82945" bIns="41473"/>
          <a:lstStyle/>
          <a:p>
            <a:pPr>
              <a:lnSpc>
                <a:spcPct val="129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defRPr/>
            </a:pPr>
            <a:r>
              <a:rPr lang="en-IN" b="1" dirty="0" smtClean="0">
                <a:effectLst>
                  <a:outerShdw blurRad="38100" dist="38100" dir="2700000" algn="tl">
                    <a:srgbClr val="C0C0C0"/>
                  </a:outerShdw>
                </a:effectLst>
                <a:latin typeface="KacstBook" charset="0"/>
              </a:rPr>
              <a:t>HTML TABLES</a:t>
            </a:r>
          </a:p>
        </p:txBody>
      </p:sp>
      <p:sp>
        <p:nvSpPr>
          <p:cNvPr id="14339" name="Text Box 2"/>
          <p:cNvSpPr txBox="1">
            <a:spLocks noChangeArrowheads="1"/>
          </p:cNvSpPr>
          <p:nvPr/>
        </p:nvSpPr>
        <p:spPr bwMode="auto">
          <a:xfrm>
            <a:off x="1066800" y="1088626"/>
            <a:ext cx="7954800" cy="2416574"/>
          </a:xfrm>
          <a:prstGeom prst="rect">
            <a:avLst/>
          </a:prstGeom>
          <a:noFill/>
          <a:ln w="9525">
            <a:noFill/>
            <a:round/>
            <a:headEnd/>
            <a:tailEnd/>
          </a:ln>
        </p:spPr>
        <p:txBody>
          <a:bodyPr lIns="81639" tIns="40820" rIns="81639" bIns="40820"/>
          <a:lstStyle/>
          <a:p>
            <a:pPr>
              <a:spcBef>
                <a:spcPts val="1089"/>
              </a:spcBef>
              <a:spcAft>
                <a:spcPts val="907"/>
              </a:spcAft>
              <a:buSzPct val="45000"/>
              <a:buFont typeface="Wingdings" charset="2"/>
              <a:buChar cha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pPr>
            <a:r>
              <a:rPr lang="en-IN" sz="2000" dirty="0">
                <a:solidFill>
                  <a:srgbClr val="000000"/>
                </a:solidFill>
                <a:latin typeface="KacstBook" charset="0"/>
                <a:ea typeface="DejaVu Sans" charset="0"/>
                <a:cs typeface="DejaVu Sans" charset="0"/>
              </a:rPr>
              <a:t> Tables are defined with the &lt;table&gt; tag.</a:t>
            </a:r>
          </a:p>
          <a:p>
            <a:pPr>
              <a:spcBef>
                <a:spcPts val="1089"/>
              </a:spcBef>
              <a:spcAft>
                <a:spcPts val="907"/>
              </a:spcAft>
              <a:buSzPct val="45000"/>
              <a:buFont typeface="Wingdings" charset="2"/>
              <a:buChar cha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pPr>
            <a:r>
              <a:rPr lang="en-IN" sz="2000" dirty="0">
                <a:solidFill>
                  <a:srgbClr val="000000"/>
                </a:solidFill>
                <a:latin typeface="KacstBook" charset="0"/>
                <a:ea typeface="DejaVu Sans" charset="0"/>
                <a:cs typeface="DejaVu Sans" charset="0"/>
              </a:rPr>
              <a:t> A table is divided into rows (with the &lt;</a:t>
            </a:r>
            <a:r>
              <a:rPr lang="en-IN" sz="2000" dirty="0" err="1">
                <a:solidFill>
                  <a:srgbClr val="000000"/>
                </a:solidFill>
                <a:latin typeface="KacstBook" charset="0"/>
                <a:ea typeface="DejaVu Sans" charset="0"/>
                <a:cs typeface="DejaVu Sans" charset="0"/>
              </a:rPr>
              <a:t>tr</a:t>
            </a:r>
            <a:r>
              <a:rPr lang="en-IN" sz="2000" dirty="0">
                <a:solidFill>
                  <a:srgbClr val="000000"/>
                </a:solidFill>
                <a:latin typeface="KacstBook" charset="0"/>
                <a:ea typeface="DejaVu Sans" charset="0"/>
                <a:cs typeface="DejaVu Sans" charset="0"/>
              </a:rPr>
              <a:t>&gt; tag), </a:t>
            </a:r>
          </a:p>
          <a:p>
            <a:pPr>
              <a:spcBef>
                <a:spcPts val="1089"/>
              </a:spcBef>
              <a:spcAft>
                <a:spcPts val="907"/>
              </a:spcAft>
              <a:buSzPct val="45000"/>
              <a:buFont typeface="Wingdings" charset="2"/>
              <a:buChar cha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pPr>
            <a:r>
              <a:rPr lang="en-IN" sz="2000" dirty="0">
                <a:solidFill>
                  <a:srgbClr val="000000"/>
                </a:solidFill>
                <a:latin typeface="KacstBook" charset="0"/>
                <a:ea typeface="DejaVu Sans" charset="0"/>
                <a:cs typeface="DejaVu Sans" charset="0"/>
              </a:rPr>
              <a:t> Each row is divided into data cells (with the &lt;td&gt; tag). The letters td             stands for "table data," which is the content of a data cell.</a:t>
            </a:r>
          </a:p>
          <a:p>
            <a:pPr>
              <a:spcBef>
                <a:spcPts val="1089"/>
              </a:spcBef>
              <a:spcAft>
                <a:spcPts val="907"/>
              </a:spcAft>
              <a:buSzPct val="45000"/>
              <a:buFont typeface="Wingdings" charset="2"/>
              <a:buChar cha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pPr>
            <a:r>
              <a:rPr lang="en-IN" sz="2000" dirty="0">
                <a:solidFill>
                  <a:srgbClr val="000000"/>
                </a:solidFill>
                <a:latin typeface="KacstBook" charset="0"/>
                <a:ea typeface="DejaVu Sans" charset="0"/>
                <a:cs typeface="DejaVu Sans" charset="0"/>
              </a:rPr>
              <a:t> Headings in a table are defined with the &lt;</a:t>
            </a:r>
            <a:r>
              <a:rPr lang="en-IN" sz="2000" dirty="0" err="1">
                <a:solidFill>
                  <a:srgbClr val="000000"/>
                </a:solidFill>
                <a:latin typeface="KacstBook" charset="0"/>
                <a:ea typeface="DejaVu Sans" charset="0"/>
                <a:cs typeface="DejaVu Sans" charset="0"/>
              </a:rPr>
              <a:t>th</a:t>
            </a:r>
            <a:r>
              <a:rPr lang="en-IN" sz="2000" dirty="0">
                <a:solidFill>
                  <a:srgbClr val="000000"/>
                </a:solidFill>
                <a:latin typeface="KacstBook" charset="0"/>
                <a:ea typeface="DejaVu Sans" charset="0"/>
                <a:cs typeface="DejaVu Sans" charset="0"/>
              </a:rPr>
              <a:t>&gt; tag.</a:t>
            </a:r>
          </a:p>
        </p:txBody>
      </p:sp>
      <p:sp>
        <p:nvSpPr>
          <p:cNvPr id="14340" name="Rectangle 3"/>
          <p:cNvSpPr>
            <a:spLocks noChangeArrowheads="1"/>
          </p:cNvSpPr>
          <p:nvPr/>
        </p:nvSpPr>
        <p:spPr bwMode="auto">
          <a:xfrm>
            <a:off x="162720" y="3918652"/>
            <a:ext cx="4245120" cy="2612434"/>
          </a:xfrm>
          <a:prstGeom prst="rect">
            <a:avLst/>
          </a:prstGeom>
          <a:solidFill>
            <a:srgbClr val="FFFFFF"/>
          </a:solidFill>
          <a:ln w="9360">
            <a:solidFill>
              <a:srgbClr val="000000"/>
            </a:solidFill>
            <a:round/>
            <a:headEnd/>
            <a:tailEnd/>
          </a:ln>
        </p:spPr>
        <p:txBody>
          <a:bodyPr wrap="none" lIns="82945" tIns="41473" rIns="82945" bIns="41473" anchor="ctr"/>
          <a:lstStyle/>
          <a:p>
            <a:endParaRPr lang="en-US"/>
          </a:p>
        </p:txBody>
      </p:sp>
      <p:sp>
        <p:nvSpPr>
          <p:cNvPr id="14341" name="Text Box 4"/>
          <p:cNvSpPr txBox="1">
            <a:spLocks noChangeArrowheads="1"/>
          </p:cNvSpPr>
          <p:nvPr/>
        </p:nvSpPr>
        <p:spPr bwMode="auto">
          <a:xfrm>
            <a:off x="326881" y="3961856"/>
            <a:ext cx="4908960" cy="2896144"/>
          </a:xfrm>
          <a:prstGeom prst="rect">
            <a:avLst/>
          </a:prstGeom>
          <a:noFill/>
          <a:ln w="9525">
            <a:noFill/>
            <a:round/>
            <a:headEnd/>
            <a:tailEnd/>
          </a:ln>
        </p:spPr>
        <p:txBody>
          <a:bodyPr lIns="81639" tIns="40820" rIns="81639" bIns="40820"/>
          <a:lstStyle/>
          <a:p>
            <a:pPr algn="just">
              <a:spcBef>
                <a:spcPts val="522"/>
              </a:spcBef>
              <a:spcAft>
                <a:spcPts val="386"/>
              </a:spcAft>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sz="2000" dirty="0">
                <a:solidFill>
                  <a:srgbClr val="000000"/>
                </a:solidFill>
                <a:latin typeface="KacstBook" charset="0"/>
                <a:ea typeface="DejaVu Sans" charset="0"/>
                <a:cs typeface="DejaVu Sans" charset="0"/>
              </a:rPr>
              <a:t>&lt;table border="1"&gt;</a:t>
            </a:r>
          </a:p>
          <a:p>
            <a:pPr algn="just">
              <a:spcBef>
                <a:spcPts val="522"/>
              </a:spcBef>
              <a:spcAft>
                <a:spcPts val="386"/>
              </a:spcAft>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sz="2000" dirty="0">
                <a:solidFill>
                  <a:srgbClr val="000000"/>
                </a:solidFill>
                <a:latin typeface="KacstBook" charset="0"/>
                <a:ea typeface="DejaVu Sans" charset="0"/>
                <a:cs typeface="DejaVu Sans" charset="0"/>
              </a:rPr>
              <a:t>&lt;</a:t>
            </a:r>
            <a:r>
              <a:rPr lang="en-IN" sz="2000" dirty="0" err="1">
                <a:solidFill>
                  <a:srgbClr val="000000"/>
                </a:solidFill>
                <a:latin typeface="KacstBook" charset="0"/>
                <a:ea typeface="DejaVu Sans" charset="0"/>
                <a:cs typeface="DejaVu Sans" charset="0"/>
              </a:rPr>
              <a:t>tr</a:t>
            </a:r>
            <a:r>
              <a:rPr lang="en-IN" sz="2000" dirty="0">
                <a:solidFill>
                  <a:srgbClr val="000000"/>
                </a:solidFill>
                <a:latin typeface="KacstBook" charset="0"/>
                <a:ea typeface="DejaVu Sans" charset="0"/>
                <a:cs typeface="DejaVu Sans" charset="0"/>
              </a:rPr>
              <a:t>&gt; &lt;td&gt;row 1, cell 1&lt;/td&gt;</a:t>
            </a:r>
          </a:p>
          <a:p>
            <a:pPr algn="just">
              <a:spcBef>
                <a:spcPts val="522"/>
              </a:spcBef>
              <a:spcAft>
                <a:spcPts val="386"/>
              </a:spcAft>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sz="2000" dirty="0">
                <a:solidFill>
                  <a:srgbClr val="000000"/>
                </a:solidFill>
                <a:latin typeface="KacstBook" charset="0"/>
                <a:ea typeface="DejaVu Sans" charset="0"/>
                <a:cs typeface="DejaVu Sans" charset="0"/>
              </a:rPr>
              <a:t>&lt;td&gt;row 1, cell 2&lt;/td&gt; &lt;/</a:t>
            </a:r>
            <a:r>
              <a:rPr lang="en-IN" sz="2000" dirty="0" err="1">
                <a:solidFill>
                  <a:srgbClr val="000000"/>
                </a:solidFill>
                <a:latin typeface="KacstBook" charset="0"/>
                <a:ea typeface="DejaVu Sans" charset="0"/>
                <a:cs typeface="DejaVu Sans" charset="0"/>
              </a:rPr>
              <a:t>tr</a:t>
            </a:r>
            <a:r>
              <a:rPr lang="en-IN" sz="2000" dirty="0">
                <a:solidFill>
                  <a:srgbClr val="000000"/>
                </a:solidFill>
                <a:latin typeface="KacstBook" charset="0"/>
                <a:ea typeface="DejaVu Sans" charset="0"/>
                <a:cs typeface="DejaVu Sans" charset="0"/>
              </a:rPr>
              <a:t>&gt;</a:t>
            </a:r>
          </a:p>
          <a:p>
            <a:pPr algn="just">
              <a:spcBef>
                <a:spcPts val="522"/>
              </a:spcBef>
              <a:spcAft>
                <a:spcPts val="386"/>
              </a:spcAft>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sz="2000" dirty="0">
                <a:solidFill>
                  <a:srgbClr val="000000"/>
                </a:solidFill>
                <a:latin typeface="KacstBook" charset="0"/>
                <a:ea typeface="DejaVu Sans" charset="0"/>
                <a:cs typeface="DejaVu Sans" charset="0"/>
              </a:rPr>
              <a:t>&lt;</a:t>
            </a:r>
            <a:r>
              <a:rPr lang="en-IN" sz="2000" dirty="0" err="1">
                <a:solidFill>
                  <a:srgbClr val="000000"/>
                </a:solidFill>
                <a:latin typeface="KacstBook" charset="0"/>
                <a:ea typeface="DejaVu Sans" charset="0"/>
                <a:cs typeface="DejaVu Sans" charset="0"/>
              </a:rPr>
              <a:t>tr</a:t>
            </a:r>
            <a:r>
              <a:rPr lang="en-IN" sz="2000" dirty="0">
                <a:solidFill>
                  <a:srgbClr val="000000"/>
                </a:solidFill>
                <a:latin typeface="KacstBook" charset="0"/>
                <a:ea typeface="DejaVu Sans" charset="0"/>
                <a:cs typeface="DejaVu Sans" charset="0"/>
              </a:rPr>
              <a:t>&gt; &lt;td&gt;row 2, cell 1&lt;/td&gt;</a:t>
            </a:r>
          </a:p>
          <a:p>
            <a:pPr algn="just">
              <a:spcBef>
                <a:spcPts val="522"/>
              </a:spcBef>
              <a:spcAft>
                <a:spcPts val="386"/>
              </a:spcAft>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sz="2000" dirty="0">
                <a:solidFill>
                  <a:srgbClr val="000000"/>
                </a:solidFill>
                <a:latin typeface="KacstBook" charset="0"/>
                <a:ea typeface="DejaVu Sans" charset="0"/>
                <a:cs typeface="DejaVu Sans" charset="0"/>
              </a:rPr>
              <a:t>&lt;td&gt;row 2, cell 2&lt;/td&gt;&lt;/</a:t>
            </a:r>
            <a:r>
              <a:rPr lang="en-IN" sz="2000" dirty="0" err="1">
                <a:solidFill>
                  <a:srgbClr val="000000"/>
                </a:solidFill>
                <a:latin typeface="KacstBook" charset="0"/>
                <a:ea typeface="DejaVu Sans" charset="0"/>
                <a:cs typeface="DejaVu Sans" charset="0"/>
              </a:rPr>
              <a:t>tr</a:t>
            </a:r>
            <a:r>
              <a:rPr lang="en-IN" sz="2000" dirty="0">
                <a:solidFill>
                  <a:srgbClr val="000000"/>
                </a:solidFill>
                <a:latin typeface="KacstBook" charset="0"/>
                <a:ea typeface="DejaVu Sans" charset="0"/>
                <a:cs typeface="DejaVu Sans" charset="0"/>
              </a:rPr>
              <a:t>&gt;</a:t>
            </a:r>
          </a:p>
          <a:p>
            <a:pPr algn="just">
              <a:spcBef>
                <a:spcPts val="522"/>
              </a:spcBef>
              <a:spcAft>
                <a:spcPts val="386"/>
              </a:spcAft>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sz="2000" dirty="0">
                <a:solidFill>
                  <a:srgbClr val="000000"/>
                </a:solidFill>
                <a:latin typeface="KacstBook" charset="0"/>
                <a:ea typeface="DejaVu Sans" charset="0"/>
                <a:cs typeface="DejaVu Sans" charset="0"/>
              </a:rPr>
              <a:t>&lt;/table&gt; </a:t>
            </a:r>
          </a:p>
          <a:p>
            <a:pPr algn="just">
              <a:spcBef>
                <a:spcPts val="522"/>
              </a:spcBef>
              <a:spcAft>
                <a:spcPts val="386"/>
              </a:spcAft>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endParaRPr lang="en-IN" sz="2000" dirty="0">
              <a:solidFill>
                <a:srgbClr val="000000"/>
              </a:solidFill>
              <a:latin typeface="KacstBook" charset="0"/>
              <a:ea typeface="DejaVu Sans" charset="0"/>
              <a:cs typeface="DejaVu Sans" charset="0"/>
            </a:endParaRPr>
          </a:p>
        </p:txBody>
      </p:sp>
      <p:sp>
        <p:nvSpPr>
          <p:cNvPr id="14342" name="Rectangle 5"/>
          <p:cNvSpPr>
            <a:spLocks noChangeArrowheads="1"/>
          </p:cNvSpPr>
          <p:nvPr/>
        </p:nvSpPr>
        <p:spPr bwMode="auto">
          <a:xfrm>
            <a:off x="4734721" y="3918652"/>
            <a:ext cx="4082400" cy="2612434"/>
          </a:xfrm>
          <a:prstGeom prst="rect">
            <a:avLst/>
          </a:prstGeom>
          <a:solidFill>
            <a:srgbClr val="FFFFFF"/>
          </a:solidFill>
          <a:ln w="9360">
            <a:solidFill>
              <a:srgbClr val="000000"/>
            </a:solidFill>
            <a:round/>
            <a:headEnd/>
            <a:tailEnd/>
          </a:ln>
        </p:spPr>
        <p:txBody>
          <a:bodyPr wrap="none" lIns="82945" tIns="41473" rIns="82945" bIns="41473" anchor="ctr"/>
          <a:lstStyle/>
          <a:p>
            <a:endParaRPr lang="en-US"/>
          </a:p>
        </p:txBody>
      </p:sp>
      <p:sp>
        <p:nvSpPr>
          <p:cNvPr id="14343" name="Rectangle 6"/>
          <p:cNvSpPr>
            <a:spLocks noChangeArrowheads="1"/>
          </p:cNvSpPr>
          <p:nvPr/>
        </p:nvSpPr>
        <p:spPr bwMode="auto">
          <a:xfrm>
            <a:off x="5061601" y="4245566"/>
            <a:ext cx="3428640" cy="1960046"/>
          </a:xfrm>
          <a:prstGeom prst="rect">
            <a:avLst/>
          </a:prstGeom>
          <a:solidFill>
            <a:srgbClr val="FFFFFF"/>
          </a:solidFill>
          <a:ln w="9525">
            <a:solidFill>
              <a:srgbClr val="000000"/>
            </a:solidFill>
            <a:round/>
            <a:headEnd/>
            <a:tailEnd/>
          </a:ln>
        </p:spPr>
        <p:txBody>
          <a:bodyPr wrap="none" lIns="82945" tIns="41473" rIns="82945" bIns="41473" anchor="ctr"/>
          <a:lstStyle/>
          <a:p>
            <a:endParaRPr lang="en-US"/>
          </a:p>
        </p:txBody>
      </p:sp>
      <p:sp>
        <p:nvSpPr>
          <p:cNvPr id="14344" name="Line 7"/>
          <p:cNvSpPr>
            <a:spLocks noChangeShapeType="1"/>
          </p:cNvSpPr>
          <p:nvPr/>
        </p:nvSpPr>
        <p:spPr bwMode="auto">
          <a:xfrm>
            <a:off x="5061601" y="5224868"/>
            <a:ext cx="3428640" cy="1441"/>
          </a:xfrm>
          <a:prstGeom prst="line">
            <a:avLst/>
          </a:prstGeom>
          <a:noFill/>
          <a:ln w="9525">
            <a:solidFill>
              <a:srgbClr val="000000"/>
            </a:solidFill>
            <a:round/>
            <a:headEnd/>
            <a:tailEnd/>
          </a:ln>
        </p:spPr>
        <p:txBody>
          <a:bodyPr lIns="82945" tIns="41473" rIns="82945" bIns="41473"/>
          <a:lstStyle/>
          <a:p>
            <a:endParaRPr lang="en-US"/>
          </a:p>
        </p:txBody>
      </p:sp>
      <p:sp>
        <p:nvSpPr>
          <p:cNvPr id="14345" name="Line 8"/>
          <p:cNvSpPr>
            <a:spLocks noChangeShapeType="1"/>
          </p:cNvSpPr>
          <p:nvPr/>
        </p:nvSpPr>
        <p:spPr bwMode="auto">
          <a:xfrm>
            <a:off x="6726241" y="4245566"/>
            <a:ext cx="1440" cy="1960046"/>
          </a:xfrm>
          <a:prstGeom prst="line">
            <a:avLst/>
          </a:prstGeom>
          <a:noFill/>
          <a:ln w="9525">
            <a:solidFill>
              <a:srgbClr val="000000"/>
            </a:solidFill>
            <a:round/>
            <a:headEnd/>
            <a:tailEnd/>
          </a:ln>
        </p:spPr>
        <p:txBody>
          <a:bodyPr lIns="82945" tIns="41473" rIns="82945" bIns="41473"/>
          <a:lstStyle/>
          <a:p>
            <a:endParaRPr lang="en-US"/>
          </a:p>
        </p:txBody>
      </p:sp>
      <p:sp>
        <p:nvSpPr>
          <p:cNvPr id="14346" name="Text Box 9"/>
          <p:cNvSpPr txBox="1">
            <a:spLocks noChangeArrowheads="1"/>
          </p:cNvSpPr>
          <p:nvPr/>
        </p:nvSpPr>
        <p:spPr bwMode="auto">
          <a:xfrm>
            <a:off x="5224320" y="4408303"/>
            <a:ext cx="1468800" cy="397482"/>
          </a:xfrm>
          <a:prstGeom prst="rect">
            <a:avLst/>
          </a:prstGeom>
          <a:noFill/>
          <a:ln w="9525">
            <a:noFill/>
            <a:round/>
            <a:headEnd/>
            <a:tailEnd/>
          </a:ln>
        </p:spPr>
        <p:txBody>
          <a:bodyPr lIns="81639" tIns="40820" rIns="81639" bIns="40820"/>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sz="2000" dirty="0">
                <a:solidFill>
                  <a:srgbClr val="000000"/>
                </a:solidFill>
                <a:latin typeface="KacstBook" charset="0"/>
                <a:ea typeface="DejaVu Sans" charset="0"/>
                <a:cs typeface="DejaVu Sans" charset="0"/>
              </a:rPr>
              <a:t>row1,cell1</a:t>
            </a:r>
          </a:p>
        </p:txBody>
      </p:sp>
      <p:sp>
        <p:nvSpPr>
          <p:cNvPr id="14347" name="Text Box 10"/>
          <p:cNvSpPr txBox="1">
            <a:spLocks noChangeArrowheads="1"/>
          </p:cNvSpPr>
          <p:nvPr/>
        </p:nvSpPr>
        <p:spPr bwMode="auto">
          <a:xfrm>
            <a:off x="6834240" y="4367979"/>
            <a:ext cx="1468800" cy="397482"/>
          </a:xfrm>
          <a:prstGeom prst="rect">
            <a:avLst/>
          </a:prstGeom>
          <a:noFill/>
          <a:ln w="9525">
            <a:noFill/>
            <a:round/>
            <a:headEnd/>
            <a:tailEnd/>
          </a:ln>
        </p:spPr>
        <p:txBody>
          <a:bodyPr lIns="81639" tIns="40820" rIns="81639" bIns="40820"/>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sz="2000" dirty="0">
                <a:solidFill>
                  <a:srgbClr val="000000"/>
                </a:solidFill>
                <a:latin typeface="KacstBook" charset="0"/>
                <a:ea typeface="DejaVu Sans" charset="0"/>
                <a:cs typeface="DejaVu Sans" charset="0"/>
              </a:rPr>
              <a:t>row1,cell2</a:t>
            </a:r>
          </a:p>
        </p:txBody>
      </p:sp>
      <p:sp>
        <p:nvSpPr>
          <p:cNvPr id="14348" name="Text Box 11"/>
          <p:cNvSpPr txBox="1">
            <a:spLocks noChangeArrowheads="1"/>
          </p:cNvSpPr>
          <p:nvPr/>
        </p:nvSpPr>
        <p:spPr bwMode="auto">
          <a:xfrm>
            <a:off x="5224320" y="5486976"/>
            <a:ext cx="1468800" cy="397482"/>
          </a:xfrm>
          <a:prstGeom prst="rect">
            <a:avLst/>
          </a:prstGeom>
          <a:noFill/>
          <a:ln w="9525">
            <a:noFill/>
            <a:round/>
            <a:headEnd/>
            <a:tailEnd/>
          </a:ln>
        </p:spPr>
        <p:txBody>
          <a:bodyPr lIns="81639" tIns="40820" rIns="81639" bIns="40820"/>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sz="2000" dirty="0">
                <a:solidFill>
                  <a:srgbClr val="000000"/>
                </a:solidFill>
                <a:latin typeface="KacstBook" charset="0"/>
                <a:ea typeface="DejaVu Sans" charset="0"/>
                <a:cs typeface="DejaVu Sans" charset="0"/>
              </a:rPr>
              <a:t>row2,cell1</a:t>
            </a:r>
          </a:p>
        </p:txBody>
      </p:sp>
      <p:sp>
        <p:nvSpPr>
          <p:cNvPr id="14349" name="Text Box 12"/>
          <p:cNvSpPr txBox="1">
            <a:spLocks noChangeArrowheads="1"/>
          </p:cNvSpPr>
          <p:nvPr/>
        </p:nvSpPr>
        <p:spPr bwMode="auto">
          <a:xfrm>
            <a:off x="6923520" y="5486976"/>
            <a:ext cx="1468800" cy="397482"/>
          </a:xfrm>
          <a:prstGeom prst="rect">
            <a:avLst/>
          </a:prstGeom>
          <a:noFill/>
          <a:ln w="9525">
            <a:noFill/>
            <a:round/>
            <a:headEnd/>
            <a:tailEnd/>
          </a:ln>
        </p:spPr>
        <p:txBody>
          <a:bodyPr lIns="81639" tIns="40820" rIns="81639" bIns="40820"/>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sz="2000" dirty="0">
                <a:solidFill>
                  <a:srgbClr val="000000"/>
                </a:solidFill>
                <a:latin typeface="KacstBook" charset="0"/>
                <a:ea typeface="DejaVu Sans" charset="0"/>
                <a:cs typeface="DejaVu Sans" charset="0"/>
              </a:rPr>
              <a:t>row2,cell2</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a:xfrm>
            <a:off x="1144440" y="45444"/>
            <a:ext cx="6246960" cy="868956"/>
          </a:xfrm>
        </p:spPr>
        <p:txBody>
          <a:bodyPr lIns="82945" tIns="41473" rIns="82945" bIns="41473">
            <a:normAutofit/>
          </a:bodyPr>
          <a:lstStyle/>
          <a:p>
            <a:pPr>
              <a:lnSpc>
                <a:spcPct val="129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defRPr/>
            </a:pPr>
            <a:r>
              <a:rPr lang="en-IN" b="1" dirty="0" smtClean="0">
                <a:effectLst>
                  <a:outerShdw blurRad="38100" dist="38100" dir="2700000" algn="tl">
                    <a:srgbClr val="C0C0C0"/>
                  </a:outerShdw>
                </a:effectLst>
                <a:latin typeface="KacstBook" charset="0"/>
              </a:rPr>
              <a:t>TABLE FEATURES</a:t>
            </a:r>
          </a:p>
        </p:txBody>
      </p:sp>
      <p:sp>
        <p:nvSpPr>
          <p:cNvPr id="15363" name="Text Box 2"/>
          <p:cNvSpPr txBox="1">
            <a:spLocks noChangeArrowheads="1"/>
          </p:cNvSpPr>
          <p:nvPr/>
        </p:nvSpPr>
        <p:spPr bwMode="auto">
          <a:xfrm>
            <a:off x="228600" y="816567"/>
            <a:ext cx="8913960" cy="6041433"/>
          </a:xfrm>
          <a:prstGeom prst="rect">
            <a:avLst/>
          </a:prstGeom>
          <a:noFill/>
          <a:ln w="9525">
            <a:noFill/>
            <a:round/>
            <a:headEnd/>
            <a:tailEnd/>
          </a:ln>
        </p:spPr>
        <p:txBody>
          <a:bodyPr lIns="81639" tIns="40820" rIns="81639" bIns="40820"/>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pPr>
            <a:r>
              <a:rPr lang="en-IN" sz="2000" b="1" dirty="0">
                <a:solidFill>
                  <a:srgbClr val="000000"/>
                </a:solidFill>
                <a:latin typeface="KacstBook" charset="0"/>
                <a:ea typeface="DejaVu Sans" charset="0"/>
                <a:cs typeface="DejaVu Sans" charset="0"/>
              </a:rPr>
              <a:t>1.Table with a caption :</a:t>
            </a:r>
          </a:p>
          <a:p>
            <a:pPr>
              <a:spcBef>
                <a:spcPts val="1089"/>
              </a:spcBef>
              <a:spcAft>
                <a:spcPts val="907"/>
              </a:spcAft>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pPr>
            <a:r>
              <a:rPr lang="en-IN" sz="2000" dirty="0">
                <a:solidFill>
                  <a:srgbClr val="000000"/>
                </a:solidFill>
                <a:latin typeface="KacstBook" charset="0"/>
                <a:ea typeface="DejaVu Sans" charset="0"/>
                <a:cs typeface="DejaVu Sans" charset="0"/>
              </a:rPr>
              <a:t>             &lt;caption&gt;My Caption&lt;/caption&gt;</a:t>
            </a:r>
          </a:p>
          <a:p>
            <a:pPr>
              <a:spcBef>
                <a:spcPts val="1089"/>
              </a:spcBef>
              <a:spcAft>
                <a:spcPts val="907"/>
              </a:spcAft>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pPr>
            <a:r>
              <a:rPr lang="en-IN" sz="2000" b="1" dirty="0">
                <a:solidFill>
                  <a:srgbClr val="000000"/>
                </a:solidFill>
                <a:latin typeface="KacstBook" charset="0"/>
                <a:ea typeface="DejaVu Sans" charset="0"/>
                <a:cs typeface="DejaVu Sans" charset="0"/>
              </a:rPr>
              <a:t>2.Table cells that span more than one row/column :</a:t>
            </a:r>
          </a:p>
          <a:p>
            <a:pPr>
              <a:spcBef>
                <a:spcPts val="1089"/>
              </a:spcBef>
              <a:spcAft>
                <a:spcPts val="907"/>
              </a:spcAft>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pPr>
            <a:r>
              <a:rPr lang="en-IN" sz="2000" dirty="0">
                <a:solidFill>
                  <a:srgbClr val="000000"/>
                </a:solidFill>
                <a:latin typeface="KacstBook" charset="0"/>
                <a:ea typeface="DejaVu Sans" charset="0"/>
                <a:cs typeface="DejaVu Sans" charset="0"/>
              </a:rPr>
              <a:t>               &lt;</a:t>
            </a:r>
            <a:r>
              <a:rPr lang="en-IN" sz="2000" dirty="0" err="1">
                <a:solidFill>
                  <a:srgbClr val="000000"/>
                </a:solidFill>
                <a:latin typeface="KacstBook" charset="0"/>
                <a:ea typeface="DejaVu Sans" charset="0"/>
                <a:cs typeface="DejaVu Sans" charset="0"/>
              </a:rPr>
              <a:t>th</a:t>
            </a:r>
            <a:r>
              <a:rPr lang="en-IN" sz="2000" dirty="0">
                <a:solidFill>
                  <a:srgbClr val="000000"/>
                </a:solidFill>
                <a:latin typeface="KacstBook" charset="0"/>
                <a:ea typeface="DejaVu Sans" charset="0"/>
                <a:cs typeface="DejaVu Sans" charset="0"/>
              </a:rPr>
              <a:t> </a:t>
            </a:r>
            <a:r>
              <a:rPr lang="en-IN" sz="2000" dirty="0" err="1">
                <a:solidFill>
                  <a:srgbClr val="000000"/>
                </a:solidFill>
                <a:latin typeface="KacstBook" charset="0"/>
                <a:ea typeface="DejaVu Sans" charset="0"/>
                <a:cs typeface="DejaVu Sans" charset="0"/>
              </a:rPr>
              <a:t>colspan</a:t>
            </a:r>
            <a:r>
              <a:rPr lang="en-IN" sz="2000" dirty="0">
                <a:solidFill>
                  <a:srgbClr val="000000"/>
                </a:solidFill>
                <a:latin typeface="KacstBook" charset="0"/>
                <a:ea typeface="DejaVu Sans" charset="0"/>
                <a:cs typeface="DejaVu Sans" charset="0"/>
              </a:rPr>
              <a:t>="2"&gt;Telephone&lt;/</a:t>
            </a:r>
            <a:r>
              <a:rPr lang="en-IN" sz="2000" dirty="0" err="1">
                <a:solidFill>
                  <a:srgbClr val="000000"/>
                </a:solidFill>
                <a:latin typeface="KacstBook" charset="0"/>
                <a:ea typeface="DejaVu Sans" charset="0"/>
                <a:cs typeface="DejaVu Sans" charset="0"/>
              </a:rPr>
              <a:t>th</a:t>
            </a:r>
            <a:r>
              <a:rPr lang="en-IN" sz="2000" dirty="0">
                <a:solidFill>
                  <a:srgbClr val="000000"/>
                </a:solidFill>
                <a:latin typeface="KacstBook" charset="0"/>
                <a:ea typeface="DejaVu Sans" charset="0"/>
                <a:cs typeface="DejaVu Sans" charset="0"/>
              </a:rPr>
              <a:t>&gt;</a:t>
            </a:r>
          </a:p>
          <a:p>
            <a:pPr>
              <a:spcBef>
                <a:spcPts val="1089"/>
              </a:spcBef>
              <a:spcAft>
                <a:spcPts val="907"/>
              </a:spcAft>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pPr>
            <a:r>
              <a:rPr lang="en-IN" sz="2000" dirty="0">
                <a:solidFill>
                  <a:srgbClr val="000000"/>
                </a:solidFill>
                <a:latin typeface="KacstBook" charset="0"/>
                <a:ea typeface="DejaVu Sans" charset="0"/>
                <a:cs typeface="DejaVu Sans" charset="0"/>
              </a:rPr>
              <a:t>               &lt;</a:t>
            </a:r>
            <a:r>
              <a:rPr lang="en-IN" sz="2000" dirty="0" err="1">
                <a:solidFill>
                  <a:srgbClr val="000000"/>
                </a:solidFill>
                <a:latin typeface="KacstBook" charset="0"/>
                <a:ea typeface="DejaVu Sans" charset="0"/>
                <a:cs typeface="DejaVu Sans" charset="0"/>
              </a:rPr>
              <a:t>th</a:t>
            </a:r>
            <a:r>
              <a:rPr lang="en-IN" sz="2000" dirty="0">
                <a:solidFill>
                  <a:srgbClr val="000000"/>
                </a:solidFill>
                <a:latin typeface="KacstBook" charset="0"/>
                <a:ea typeface="DejaVu Sans" charset="0"/>
                <a:cs typeface="DejaVu Sans" charset="0"/>
              </a:rPr>
              <a:t> </a:t>
            </a:r>
            <a:r>
              <a:rPr lang="en-IN" sz="2000" dirty="0" err="1">
                <a:solidFill>
                  <a:srgbClr val="000000"/>
                </a:solidFill>
                <a:latin typeface="KacstBook" charset="0"/>
                <a:ea typeface="DejaVu Sans" charset="0"/>
                <a:cs typeface="DejaVu Sans" charset="0"/>
              </a:rPr>
              <a:t>rowspan</a:t>
            </a:r>
            <a:r>
              <a:rPr lang="en-IN" sz="2000" dirty="0">
                <a:solidFill>
                  <a:srgbClr val="000000"/>
                </a:solidFill>
                <a:latin typeface="KacstBook" charset="0"/>
                <a:ea typeface="DejaVu Sans" charset="0"/>
                <a:cs typeface="DejaVu Sans" charset="0"/>
              </a:rPr>
              <a:t>="2"&gt;Telephone:&lt;/</a:t>
            </a:r>
            <a:r>
              <a:rPr lang="en-IN" sz="2000" dirty="0" err="1">
                <a:solidFill>
                  <a:srgbClr val="000000"/>
                </a:solidFill>
                <a:latin typeface="KacstBook" charset="0"/>
                <a:ea typeface="DejaVu Sans" charset="0"/>
                <a:cs typeface="DejaVu Sans" charset="0"/>
              </a:rPr>
              <a:t>th</a:t>
            </a:r>
            <a:r>
              <a:rPr lang="en-IN" sz="2000" dirty="0">
                <a:solidFill>
                  <a:srgbClr val="000000"/>
                </a:solidFill>
                <a:latin typeface="KacstBook" charset="0"/>
                <a:ea typeface="DejaVu Sans" charset="0"/>
                <a:cs typeface="DejaVu Sans" charset="0"/>
              </a:rPr>
              <a:t>&gt;</a:t>
            </a:r>
          </a:p>
          <a:p>
            <a:pPr>
              <a:spcBef>
                <a:spcPts val="1089"/>
              </a:spcBef>
              <a:spcAft>
                <a:spcPts val="907"/>
              </a:spcAft>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pPr>
            <a:r>
              <a:rPr lang="en-IN" sz="2000" b="1" dirty="0">
                <a:solidFill>
                  <a:srgbClr val="000000"/>
                </a:solidFill>
                <a:latin typeface="KacstBook" charset="0"/>
                <a:ea typeface="DejaVu Sans" charset="0"/>
                <a:cs typeface="DejaVu Sans" charset="0"/>
              </a:rPr>
              <a:t>3.Cell padding :</a:t>
            </a:r>
          </a:p>
          <a:p>
            <a:pPr>
              <a:spcBef>
                <a:spcPts val="1089"/>
              </a:spcBef>
              <a:spcAft>
                <a:spcPts val="907"/>
              </a:spcAft>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pPr>
            <a:r>
              <a:rPr lang="en-IN" sz="2000" dirty="0">
                <a:solidFill>
                  <a:srgbClr val="000000"/>
                </a:solidFill>
                <a:latin typeface="KacstBook" charset="0"/>
                <a:ea typeface="DejaVu Sans" charset="0"/>
                <a:cs typeface="DejaVu Sans" charset="0"/>
              </a:rPr>
              <a:t> 		   &lt;table border="1"  </a:t>
            </a:r>
            <a:r>
              <a:rPr lang="en-IN" sz="2000" dirty="0" err="1">
                <a:solidFill>
                  <a:srgbClr val="000000"/>
                </a:solidFill>
                <a:latin typeface="KacstBook" charset="0"/>
                <a:ea typeface="DejaVu Sans" charset="0"/>
                <a:cs typeface="DejaVu Sans" charset="0"/>
              </a:rPr>
              <a:t>cellpadding</a:t>
            </a:r>
            <a:r>
              <a:rPr lang="en-IN" sz="2000" dirty="0">
                <a:solidFill>
                  <a:srgbClr val="000000"/>
                </a:solidFill>
                <a:latin typeface="KacstBook" charset="0"/>
                <a:ea typeface="DejaVu Sans" charset="0"/>
                <a:cs typeface="DejaVu Sans" charset="0"/>
              </a:rPr>
              <a:t>="10"&gt;</a:t>
            </a:r>
          </a:p>
          <a:p>
            <a:pPr>
              <a:spcBef>
                <a:spcPts val="1089"/>
              </a:spcBef>
              <a:spcAft>
                <a:spcPts val="907"/>
              </a:spcAft>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pPr>
            <a:r>
              <a:rPr lang="en-IN" sz="2000" b="1" dirty="0">
                <a:solidFill>
                  <a:srgbClr val="000000"/>
                </a:solidFill>
                <a:latin typeface="KacstBook" charset="0"/>
                <a:ea typeface="DejaVu Sans" charset="0"/>
                <a:cs typeface="DejaVu Sans" charset="0"/>
              </a:rPr>
              <a:t>4</a:t>
            </a:r>
            <a:r>
              <a:rPr lang="en-IN" sz="2000" dirty="0">
                <a:solidFill>
                  <a:srgbClr val="000000"/>
                </a:solidFill>
                <a:latin typeface="KacstBook" charset="0"/>
                <a:ea typeface="DejaVu Sans" charset="0"/>
                <a:cs typeface="DejaVu Sans" charset="0"/>
              </a:rPr>
              <a:t>.</a:t>
            </a:r>
            <a:r>
              <a:rPr lang="en-IN" sz="2000" b="1" dirty="0">
                <a:solidFill>
                  <a:srgbClr val="000000"/>
                </a:solidFill>
                <a:latin typeface="KacstBook" charset="0"/>
                <a:ea typeface="DejaVu Sans" charset="0"/>
                <a:cs typeface="DejaVu Sans" charset="0"/>
              </a:rPr>
              <a:t>Cell spacing :</a:t>
            </a:r>
          </a:p>
          <a:p>
            <a:pPr>
              <a:spcBef>
                <a:spcPts val="1089"/>
              </a:spcBef>
              <a:spcAft>
                <a:spcPts val="907"/>
              </a:spcAft>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pPr>
            <a:r>
              <a:rPr lang="en-IN" sz="2000" dirty="0">
                <a:solidFill>
                  <a:srgbClr val="000000"/>
                </a:solidFill>
                <a:latin typeface="KacstBook" charset="0"/>
                <a:ea typeface="DejaVu Sans" charset="0"/>
                <a:cs typeface="DejaVu Sans" charset="0"/>
              </a:rPr>
              <a:t>		    &lt;table border="1"  </a:t>
            </a:r>
            <a:r>
              <a:rPr lang="en-IN" sz="2000" dirty="0" err="1">
                <a:solidFill>
                  <a:srgbClr val="000000"/>
                </a:solidFill>
                <a:latin typeface="KacstBook" charset="0"/>
                <a:ea typeface="DejaVu Sans" charset="0"/>
                <a:cs typeface="DejaVu Sans" charset="0"/>
              </a:rPr>
              <a:t>cellspacing</a:t>
            </a:r>
            <a:r>
              <a:rPr lang="en-IN" sz="2000" dirty="0">
                <a:solidFill>
                  <a:srgbClr val="000000"/>
                </a:solidFill>
                <a:latin typeface="KacstBook" charset="0"/>
                <a:ea typeface="DejaVu Sans" charset="0"/>
                <a:cs typeface="DejaVu Sans" charset="0"/>
              </a:rPr>
              <a:t>="10"&gt;</a:t>
            </a:r>
          </a:p>
          <a:p>
            <a:pPr>
              <a:spcBef>
                <a:spcPts val="1089"/>
              </a:spcBef>
              <a:spcAft>
                <a:spcPts val="907"/>
              </a:spcAft>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pPr>
            <a:r>
              <a:rPr lang="en-IN" sz="2000" b="1" dirty="0">
                <a:solidFill>
                  <a:srgbClr val="000000"/>
                </a:solidFill>
                <a:latin typeface="KacstBook" charset="0"/>
                <a:ea typeface="DejaVu Sans" charset="0"/>
                <a:cs typeface="DejaVu Sans" charset="0"/>
              </a:rPr>
              <a:t>5.Add a background </a:t>
            </a:r>
            <a:r>
              <a:rPr lang="en-IN" sz="2000" b="1" dirty="0" err="1">
                <a:solidFill>
                  <a:srgbClr val="000000"/>
                </a:solidFill>
                <a:latin typeface="KacstBook" charset="0"/>
                <a:ea typeface="DejaVu Sans" charset="0"/>
                <a:cs typeface="DejaVu Sans" charset="0"/>
              </a:rPr>
              <a:t>color</a:t>
            </a:r>
            <a:r>
              <a:rPr lang="en-IN" sz="2000" b="1" dirty="0">
                <a:solidFill>
                  <a:srgbClr val="000000"/>
                </a:solidFill>
                <a:latin typeface="KacstBook" charset="0"/>
                <a:ea typeface="DejaVu Sans" charset="0"/>
                <a:cs typeface="DejaVu Sans" charset="0"/>
              </a:rPr>
              <a:t> or a background image to a table :</a:t>
            </a:r>
          </a:p>
          <a:p>
            <a:pPr>
              <a:spcBef>
                <a:spcPts val="1089"/>
              </a:spcBef>
              <a:spcAft>
                <a:spcPts val="907"/>
              </a:spcAft>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pPr>
            <a:r>
              <a:rPr lang="en-IN" sz="2000" dirty="0">
                <a:solidFill>
                  <a:srgbClr val="000000"/>
                </a:solidFill>
                <a:latin typeface="KacstBook" charset="0"/>
                <a:ea typeface="DejaVu Sans" charset="0"/>
                <a:cs typeface="DejaVu Sans" charset="0"/>
              </a:rPr>
              <a:t>		    &lt;table border="1"  </a:t>
            </a:r>
            <a:r>
              <a:rPr lang="en-IN" sz="2000" dirty="0" err="1">
                <a:solidFill>
                  <a:srgbClr val="000000"/>
                </a:solidFill>
                <a:latin typeface="KacstBook" charset="0"/>
                <a:ea typeface="DejaVu Sans" charset="0"/>
                <a:cs typeface="DejaVu Sans" charset="0"/>
              </a:rPr>
              <a:t>bgcolor</a:t>
            </a:r>
            <a:r>
              <a:rPr lang="en-IN" sz="2000" dirty="0">
                <a:solidFill>
                  <a:srgbClr val="000000"/>
                </a:solidFill>
                <a:latin typeface="KacstBook" charset="0"/>
                <a:ea typeface="DejaVu Sans" charset="0"/>
                <a:cs typeface="DejaVu Sans" charset="0"/>
              </a:rPr>
              <a:t>="red"&gt;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of Subject</a:t>
            </a:r>
            <a:endParaRPr lang="en-US" dirty="0"/>
          </a:p>
        </p:txBody>
      </p:sp>
      <p:sp>
        <p:nvSpPr>
          <p:cNvPr id="3" name="Content Placeholder 2"/>
          <p:cNvSpPr>
            <a:spLocks noGrp="1"/>
          </p:cNvSpPr>
          <p:nvPr>
            <p:ph idx="1"/>
          </p:nvPr>
        </p:nvSpPr>
        <p:spPr/>
        <p:txBody>
          <a:bodyPr>
            <a:noAutofit/>
          </a:bodyPr>
          <a:lstStyle/>
          <a:p>
            <a:pPr algn="just">
              <a:buNone/>
            </a:pPr>
            <a:r>
              <a:rPr lang="en-US" sz="2400" dirty="0" smtClean="0"/>
              <a:t>Web technology is the establishment and use of mechanisms that make it possible for different computers to communicate and share resources. Web technologies are infrastructural building blocks of any effective computer network: Local Area Network (LAN), Metropolitan Area Network (MAN) or a Wide Area Network (WAN), such as the Internet. Communication on a computer could never be as effective as they are without the plethora of web technologies in existence.</a:t>
            </a:r>
            <a:endParaRPr 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a:xfrm>
            <a:off x="1142999" y="79209"/>
            <a:ext cx="7509961" cy="1062832"/>
          </a:xfrm>
        </p:spPr>
        <p:txBody>
          <a:bodyPr lIns="82945" tIns="41473" rIns="82945" bIns="41473"/>
          <a:lstStyle/>
          <a:p>
            <a:pPr>
              <a:lnSpc>
                <a:spcPct val="129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defRPr/>
            </a:pPr>
            <a:r>
              <a:rPr lang="en-IN" b="1" dirty="0" smtClean="0">
                <a:effectLst>
                  <a:outerShdw blurRad="38100" dist="38100" dir="2700000" algn="tl">
                    <a:srgbClr val="C0C0C0"/>
                  </a:outerShdw>
                </a:effectLst>
                <a:latin typeface="KacstBook" charset="0"/>
              </a:rPr>
              <a:t>HTML LISTS</a:t>
            </a:r>
          </a:p>
        </p:txBody>
      </p:sp>
      <p:sp>
        <p:nvSpPr>
          <p:cNvPr id="17410" name="Text Box 2"/>
          <p:cNvSpPr txBox="1">
            <a:spLocks noChangeArrowheads="1"/>
          </p:cNvSpPr>
          <p:nvPr/>
        </p:nvSpPr>
        <p:spPr bwMode="auto">
          <a:xfrm>
            <a:off x="1066800" y="1143000"/>
            <a:ext cx="8077200" cy="5104919"/>
          </a:xfrm>
          <a:prstGeom prst="rect">
            <a:avLst/>
          </a:prstGeom>
          <a:noFill/>
          <a:ln w="9525">
            <a:noFill/>
            <a:round/>
            <a:headEnd/>
            <a:tailEnd/>
          </a:ln>
          <a:effectLst/>
        </p:spPr>
        <p:txBody>
          <a:bodyPr lIns="81639" tIns="40820" rIns="81639" bIns="40820"/>
          <a:lstStyle/>
          <a:p>
            <a:pPr algn="just">
              <a:spcBef>
                <a:spcPts val="1089"/>
              </a:spcBef>
              <a:spcAft>
                <a:spcPts val="907"/>
              </a:spcAft>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defRPr/>
            </a:pPr>
            <a:r>
              <a:rPr lang="en-IN" sz="2000" dirty="0">
                <a:solidFill>
                  <a:srgbClr val="000000"/>
                </a:solidFill>
                <a:ea typeface="DejaVu Sans" charset="0"/>
                <a:cs typeface="DejaVu Sans" charset="0"/>
              </a:rPr>
              <a:t> </a:t>
            </a:r>
            <a:r>
              <a:rPr lang="en-IN" sz="2000" dirty="0" smtClean="0">
                <a:solidFill>
                  <a:srgbClr val="000000"/>
                </a:solidFill>
                <a:ea typeface="DejaVu Sans" charset="0"/>
                <a:cs typeface="DejaVu Sans" charset="0"/>
              </a:rPr>
              <a:t>HTML </a:t>
            </a:r>
            <a:r>
              <a:rPr lang="en-IN" sz="2000" dirty="0">
                <a:solidFill>
                  <a:srgbClr val="000000"/>
                </a:solidFill>
                <a:ea typeface="DejaVu Sans" charset="0"/>
                <a:cs typeface="DejaVu Sans" charset="0"/>
              </a:rPr>
              <a:t>supports ordered, unordered and definition lists.</a:t>
            </a:r>
          </a:p>
          <a:p>
            <a:pPr algn="just">
              <a:spcBef>
                <a:spcPts val="1089"/>
              </a:spcBef>
              <a:spcAft>
                <a:spcPts val="907"/>
              </a:spcAft>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defRPr/>
            </a:pPr>
            <a:r>
              <a:rPr lang="en-IN" sz="2400" b="1" dirty="0">
                <a:solidFill>
                  <a:srgbClr val="000000"/>
                </a:solidFill>
                <a:effectLst>
                  <a:outerShdw blurRad="38100" dist="38100" dir="2700000" algn="tl">
                    <a:srgbClr val="C0C0C0"/>
                  </a:outerShdw>
                </a:effectLst>
                <a:latin typeface="KacstBook" charset="0"/>
                <a:ea typeface="DejaVu Sans" charset="0"/>
                <a:cs typeface="DejaVu Sans" charset="0"/>
              </a:rPr>
              <a:t>Ordered Lists :</a:t>
            </a:r>
          </a:p>
          <a:p>
            <a:pPr algn="just">
              <a:spcBef>
                <a:spcPts val="1089"/>
              </a:spcBef>
              <a:spcAft>
                <a:spcPts val="907"/>
              </a:spcAft>
              <a:buSzPct val="45000"/>
              <a:buFont typeface="Wingdings" charset="2"/>
              <a:buChar cha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defRPr/>
            </a:pPr>
            <a:r>
              <a:rPr lang="en-IN" sz="2000" dirty="0">
                <a:solidFill>
                  <a:srgbClr val="000000"/>
                </a:solidFill>
                <a:ea typeface="DejaVu Sans" charset="0"/>
                <a:cs typeface="DejaVu Sans" charset="0"/>
              </a:rPr>
              <a:t> An ordered list is also a list of items. The list items are marked with numbers.</a:t>
            </a:r>
          </a:p>
          <a:p>
            <a:pPr algn="just">
              <a:spcBef>
                <a:spcPts val="1089"/>
              </a:spcBef>
              <a:spcAft>
                <a:spcPts val="907"/>
              </a:spcAft>
              <a:buSzPct val="45000"/>
              <a:buFont typeface="Wingdings" charset="2"/>
              <a:buChar cha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defRPr/>
            </a:pPr>
            <a:r>
              <a:rPr lang="en-IN" sz="2000" dirty="0">
                <a:solidFill>
                  <a:srgbClr val="000000"/>
                </a:solidFill>
                <a:ea typeface="DejaVu Sans" charset="0"/>
                <a:cs typeface="DejaVu Sans" charset="0"/>
              </a:rPr>
              <a:t> An ordered list starts with the &lt;</a:t>
            </a:r>
            <a:r>
              <a:rPr lang="en-IN" sz="2000" dirty="0" err="1">
                <a:solidFill>
                  <a:srgbClr val="000000"/>
                </a:solidFill>
                <a:ea typeface="DejaVu Sans" charset="0"/>
                <a:cs typeface="DejaVu Sans" charset="0"/>
              </a:rPr>
              <a:t>ol</a:t>
            </a:r>
            <a:r>
              <a:rPr lang="en-IN" sz="2000" dirty="0">
                <a:solidFill>
                  <a:srgbClr val="000000"/>
                </a:solidFill>
                <a:ea typeface="DejaVu Sans" charset="0"/>
                <a:cs typeface="DejaVu Sans" charset="0"/>
              </a:rPr>
              <a:t>&gt; tag. Each list item starts with the &lt;</a:t>
            </a:r>
            <a:r>
              <a:rPr lang="en-IN" sz="2000" dirty="0" err="1">
                <a:solidFill>
                  <a:srgbClr val="000000"/>
                </a:solidFill>
                <a:ea typeface="DejaVu Sans" charset="0"/>
                <a:cs typeface="DejaVu Sans" charset="0"/>
              </a:rPr>
              <a:t>li</a:t>
            </a:r>
            <a:r>
              <a:rPr lang="en-IN" sz="2000" dirty="0">
                <a:solidFill>
                  <a:srgbClr val="000000"/>
                </a:solidFill>
                <a:ea typeface="DejaVu Sans" charset="0"/>
                <a:cs typeface="DejaVu Sans" charset="0"/>
              </a:rPr>
              <a:t>&gt; tag.</a:t>
            </a:r>
          </a:p>
          <a:p>
            <a:pPr algn="just">
              <a:spcBef>
                <a:spcPts val="1089"/>
              </a:spcBef>
              <a:spcAft>
                <a:spcPts val="907"/>
              </a:spcAft>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defRPr/>
            </a:pPr>
            <a:r>
              <a:rPr lang="en-IN" sz="2400" b="1" dirty="0">
                <a:solidFill>
                  <a:srgbClr val="000000"/>
                </a:solidFill>
                <a:effectLst>
                  <a:outerShdw blurRad="38100" dist="38100" dir="2700000" algn="tl">
                    <a:srgbClr val="C0C0C0"/>
                  </a:outerShdw>
                </a:effectLst>
                <a:latin typeface="KacstBook" charset="0"/>
                <a:ea typeface="DejaVu Sans" charset="0"/>
                <a:cs typeface="DejaVu Sans" charset="0"/>
              </a:rPr>
              <a:t>Unordered Lists :</a:t>
            </a:r>
          </a:p>
          <a:p>
            <a:pPr algn="just">
              <a:spcBef>
                <a:spcPts val="1089"/>
              </a:spcBef>
              <a:spcAft>
                <a:spcPts val="907"/>
              </a:spcAft>
              <a:buSzPct val="45000"/>
              <a:buFont typeface="Wingdings" charset="2"/>
              <a:buChar cha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defRPr/>
            </a:pPr>
            <a:r>
              <a:rPr lang="en-IN" sz="2000" dirty="0">
                <a:solidFill>
                  <a:srgbClr val="000000"/>
                </a:solidFill>
                <a:ea typeface="DejaVu Sans" charset="0"/>
                <a:cs typeface="DejaVu Sans" charset="0"/>
              </a:rPr>
              <a:t>   An unordered list is a list of items. The list items are marked with bullets (typically small black circles).</a:t>
            </a:r>
          </a:p>
          <a:p>
            <a:pPr algn="just">
              <a:spcBef>
                <a:spcPts val="1089"/>
              </a:spcBef>
              <a:spcAft>
                <a:spcPts val="907"/>
              </a:spcAft>
              <a:buSzPct val="45000"/>
              <a:buFont typeface="Wingdings" charset="2"/>
              <a:buChar cha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defRPr/>
            </a:pPr>
            <a:r>
              <a:rPr lang="en-IN" sz="2000" dirty="0">
                <a:solidFill>
                  <a:srgbClr val="000000"/>
                </a:solidFill>
                <a:ea typeface="DejaVu Sans" charset="0"/>
                <a:cs typeface="DejaVu Sans" charset="0"/>
              </a:rPr>
              <a:t>   An unordered list starts with the &lt;</a:t>
            </a:r>
            <a:r>
              <a:rPr lang="en-IN" sz="2000" dirty="0" err="1">
                <a:solidFill>
                  <a:srgbClr val="000000"/>
                </a:solidFill>
                <a:ea typeface="DejaVu Sans" charset="0"/>
                <a:cs typeface="DejaVu Sans" charset="0"/>
              </a:rPr>
              <a:t>ul</a:t>
            </a:r>
            <a:r>
              <a:rPr lang="en-IN" sz="2000" dirty="0">
                <a:solidFill>
                  <a:srgbClr val="000000"/>
                </a:solidFill>
                <a:ea typeface="DejaVu Sans" charset="0"/>
                <a:cs typeface="DejaVu Sans" charset="0"/>
              </a:rPr>
              <a:t>&gt; tag. Each list item starts with the &lt;</a:t>
            </a:r>
            <a:r>
              <a:rPr lang="en-IN" sz="2000" dirty="0" err="1">
                <a:solidFill>
                  <a:srgbClr val="000000"/>
                </a:solidFill>
                <a:ea typeface="DejaVu Sans" charset="0"/>
                <a:cs typeface="DejaVu Sans" charset="0"/>
              </a:rPr>
              <a:t>li</a:t>
            </a:r>
            <a:r>
              <a:rPr lang="en-IN" sz="2000" dirty="0">
                <a:solidFill>
                  <a:srgbClr val="000000"/>
                </a:solidFill>
                <a:ea typeface="DejaVu Sans" charset="0"/>
                <a:cs typeface="DejaVu Sans" charset="0"/>
              </a:rPr>
              <a:t>&gt; tag.</a:t>
            </a:r>
          </a:p>
          <a:p>
            <a:pPr algn="just">
              <a:spcBef>
                <a:spcPts val="1089"/>
              </a:spcBef>
              <a:spcAft>
                <a:spcPts val="907"/>
              </a:spcAft>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defRPr/>
            </a:pPr>
            <a:endParaRPr lang="en-IN" sz="2000" dirty="0">
              <a:solidFill>
                <a:srgbClr val="000000"/>
              </a:solidFill>
              <a:ea typeface="DejaVu Sans" charset="0"/>
              <a:cs typeface="DejaVu Sans" charset="0"/>
            </a:endParaRPr>
          </a:p>
          <a:p>
            <a:pPr algn="just">
              <a:spcBef>
                <a:spcPts val="1089"/>
              </a:spcBef>
              <a:spcAft>
                <a:spcPts val="907"/>
              </a:spcAft>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defRPr/>
            </a:pPr>
            <a:endParaRPr lang="en-IN" sz="2000" dirty="0">
              <a:solidFill>
                <a:srgbClr val="000000"/>
              </a:solidFill>
              <a:ea typeface="DejaVu Sans" charset="0"/>
              <a:cs typeface="DejaVu Sans" charset="0"/>
            </a:endParaRPr>
          </a:p>
          <a:p>
            <a:pPr algn="just">
              <a:spcBef>
                <a:spcPts val="1089"/>
              </a:spcBef>
              <a:spcAft>
                <a:spcPts val="907"/>
              </a:spcAft>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defRPr/>
            </a:pPr>
            <a:endParaRPr lang="en-IN" sz="2000" dirty="0">
              <a:solidFill>
                <a:srgbClr val="000000"/>
              </a:solidFill>
              <a:ea typeface="DejaVu Sans" charset="0"/>
              <a:cs typeface="DejaVu Sans"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ext Box 1"/>
          <p:cNvSpPr txBox="1">
            <a:spLocks noChangeArrowheads="1"/>
          </p:cNvSpPr>
          <p:nvPr/>
        </p:nvSpPr>
        <p:spPr bwMode="auto">
          <a:xfrm>
            <a:off x="1066800" y="211703"/>
            <a:ext cx="8077200" cy="6646297"/>
          </a:xfrm>
          <a:prstGeom prst="rect">
            <a:avLst/>
          </a:prstGeom>
          <a:noFill/>
          <a:ln w="9525">
            <a:noFill/>
            <a:round/>
            <a:headEnd/>
            <a:tailEnd/>
          </a:ln>
          <a:effectLst/>
        </p:spPr>
        <p:txBody>
          <a:bodyPr lIns="81639" tIns="40820" rIns="81639" bIns="40820"/>
          <a:lstStyle/>
          <a:p>
            <a:pPr>
              <a:spcBef>
                <a:spcPts val="1089"/>
              </a:spcBef>
              <a:spcAft>
                <a:spcPts val="907"/>
              </a:spcAft>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defRPr/>
            </a:pPr>
            <a:r>
              <a:rPr lang="en-IN" sz="2400" b="1" dirty="0">
                <a:solidFill>
                  <a:srgbClr val="000000"/>
                </a:solidFill>
                <a:effectLst>
                  <a:outerShdw blurRad="38100" dist="38100" dir="2700000" algn="tl">
                    <a:srgbClr val="C0C0C0"/>
                  </a:outerShdw>
                </a:effectLst>
                <a:latin typeface="KacstBook" charset="0"/>
                <a:ea typeface="DejaVu Sans" charset="0"/>
                <a:cs typeface="DejaVu Sans" charset="0"/>
              </a:rPr>
              <a:t>Definition Lists :</a:t>
            </a:r>
          </a:p>
          <a:p>
            <a:pPr>
              <a:spcBef>
                <a:spcPts val="1089"/>
              </a:spcBef>
              <a:spcAft>
                <a:spcPts val="907"/>
              </a:spcAft>
              <a:buSzPct val="45000"/>
              <a:buFont typeface="Wingdings" charset="2"/>
              <a:buChar cha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defRPr/>
            </a:pPr>
            <a:r>
              <a:rPr lang="en-IN" sz="2000" dirty="0">
                <a:solidFill>
                  <a:srgbClr val="000000"/>
                </a:solidFill>
                <a:latin typeface="KacstBook" charset="0"/>
                <a:ea typeface="DejaVu Sans" charset="0"/>
                <a:cs typeface="DejaVu Sans" charset="0"/>
              </a:rPr>
              <a:t> A definition list is not a list of single items. It is a list of items (terms),           with a description of each item (term).</a:t>
            </a:r>
          </a:p>
          <a:p>
            <a:pPr>
              <a:spcBef>
                <a:spcPts val="1089"/>
              </a:spcBef>
              <a:spcAft>
                <a:spcPts val="907"/>
              </a:spcAft>
              <a:buSzPct val="45000"/>
              <a:buFont typeface="Wingdings" charset="2"/>
              <a:buChar cha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defRPr/>
            </a:pPr>
            <a:r>
              <a:rPr lang="en-IN" sz="2000" dirty="0">
                <a:solidFill>
                  <a:srgbClr val="000000"/>
                </a:solidFill>
                <a:latin typeface="KacstBook" charset="0"/>
                <a:ea typeface="DejaVu Sans" charset="0"/>
                <a:cs typeface="DejaVu Sans" charset="0"/>
              </a:rPr>
              <a:t> A definition list starts with a &lt;dl&gt; tag (definition list).</a:t>
            </a:r>
          </a:p>
          <a:p>
            <a:pPr>
              <a:spcBef>
                <a:spcPts val="1089"/>
              </a:spcBef>
              <a:spcAft>
                <a:spcPts val="907"/>
              </a:spcAft>
              <a:buSzPct val="45000"/>
              <a:buFont typeface="Wingdings" charset="2"/>
              <a:buChar cha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defRPr/>
            </a:pPr>
            <a:r>
              <a:rPr lang="en-IN" sz="2000" dirty="0">
                <a:solidFill>
                  <a:srgbClr val="000000"/>
                </a:solidFill>
                <a:latin typeface="KacstBook" charset="0"/>
                <a:ea typeface="DejaVu Sans" charset="0"/>
                <a:cs typeface="DejaVu Sans" charset="0"/>
              </a:rPr>
              <a:t> Each term starts with a &lt;</a:t>
            </a:r>
            <a:r>
              <a:rPr lang="en-IN" sz="2000" dirty="0" err="1">
                <a:solidFill>
                  <a:srgbClr val="000000"/>
                </a:solidFill>
                <a:latin typeface="KacstBook" charset="0"/>
                <a:ea typeface="DejaVu Sans" charset="0"/>
                <a:cs typeface="DejaVu Sans" charset="0"/>
              </a:rPr>
              <a:t>dt</a:t>
            </a:r>
            <a:r>
              <a:rPr lang="en-IN" sz="2000" dirty="0">
                <a:solidFill>
                  <a:srgbClr val="000000"/>
                </a:solidFill>
                <a:latin typeface="KacstBook" charset="0"/>
                <a:ea typeface="DejaVu Sans" charset="0"/>
                <a:cs typeface="DejaVu Sans" charset="0"/>
              </a:rPr>
              <a:t>&gt; tag (definition term).</a:t>
            </a:r>
          </a:p>
          <a:p>
            <a:pPr>
              <a:spcBef>
                <a:spcPts val="1089"/>
              </a:spcBef>
              <a:spcAft>
                <a:spcPts val="907"/>
              </a:spcAft>
              <a:buSzPct val="45000"/>
              <a:buFont typeface="Wingdings" charset="2"/>
              <a:buChar cha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defRPr/>
            </a:pPr>
            <a:r>
              <a:rPr lang="en-IN" sz="2000" dirty="0">
                <a:solidFill>
                  <a:srgbClr val="000000"/>
                </a:solidFill>
                <a:latin typeface="KacstBook" charset="0"/>
                <a:ea typeface="DejaVu Sans" charset="0"/>
                <a:cs typeface="DejaVu Sans" charset="0"/>
              </a:rPr>
              <a:t> Each description starts with a &lt;</a:t>
            </a:r>
            <a:r>
              <a:rPr lang="en-IN" sz="2000" dirty="0" err="1">
                <a:solidFill>
                  <a:srgbClr val="000000"/>
                </a:solidFill>
                <a:latin typeface="KacstBook" charset="0"/>
                <a:ea typeface="DejaVu Sans" charset="0"/>
                <a:cs typeface="DejaVu Sans" charset="0"/>
              </a:rPr>
              <a:t>dd</a:t>
            </a:r>
            <a:r>
              <a:rPr lang="en-IN" sz="2000" dirty="0">
                <a:solidFill>
                  <a:srgbClr val="000000"/>
                </a:solidFill>
                <a:latin typeface="KacstBook" charset="0"/>
                <a:ea typeface="DejaVu Sans" charset="0"/>
                <a:cs typeface="DejaVu Sans" charset="0"/>
              </a:rPr>
              <a:t>&gt; tag (definition description).</a:t>
            </a:r>
          </a:p>
          <a:p>
            <a:pPr>
              <a:spcBef>
                <a:spcPts val="1089"/>
              </a:spcBef>
              <a:spcAft>
                <a:spcPts val="907"/>
              </a:spcAft>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defRPr/>
            </a:pPr>
            <a:endParaRPr lang="en-IN" sz="2000" dirty="0">
              <a:solidFill>
                <a:srgbClr val="000000"/>
              </a:solidFill>
              <a:latin typeface="KacstBook" charset="0"/>
              <a:ea typeface="DejaVu Sans" charset="0"/>
              <a:cs typeface="DejaVu Sans" charset="0"/>
            </a:endParaRPr>
          </a:p>
        </p:txBody>
      </p:sp>
      <p:sp>
        <p:nvSpPr>
          <p:cNvPr id="17411" name="Rectangle 2"/>
          <p:cNvSpPr>
            <a:spLocks noChangeArrowheads="1"/>
          </p:cNvSpPr>
          <p:nvPr/>
        </p:nvSpPr>
        <p:spPr bwMode="auto">
          <a:xfrm>
            <a:off x="326880" y="3591737"/>
            <a:ext cx="2776320" cy="3102086"/>
          </a:xfrm>
          <a:prstGeom prst="rect">
            <a:avLst/>
          </a:prstGeom>
          <a:solidFill>
            <a:srgbClr val="99CCFF"/>
          </a:solidFill>
          <a:ln w="9360">
            <a:solidFill>
              <a:srgbClr val="000000"/>
            </a:solidFill>
            <a:round/>
            <a:headEnd/>
            <a:tailEnd/>
          </a:ln>
        </p:spPr>
        <p:txBody>
          <a:bodyPr wrap="none" lIns="82945" tIns="41473" rIns="82945" bIns="41473" anchor="ctr"/>
          <a:lstStyle/>
          <a:p>
            <a:endParaRPr lang="en-US"/>
          </a:p>
        </p:txBody>
      </p:sp>
      <p:sp>
        <p:nvSpPr>
          <p:cNvPr id="17412" name="Rectangle 3"/>
          <p:cNvSpPr>
            <a:spLocks noChangeArrowheads="1"/>
          </p:cNvSpPr>
          <p:nvPr/>
        </p:nvSpPr>
        <p:spPr bwMode="auto">
          <a:xfrm>
            <a:off x="3265920" y="3591737"/>
            <a:ext cx="2612160" cy="3102086"/>
          </a:xfrm>
          <a:prstGeom prst="rect">
            <a:avLst/>
          </a:prstGeom>
          <a:solidFill>
            <a:srgbClr val="99CCFF"/>
          </a:solidFill>
          <a:ln w="9360">
            <a:solidFill>
              <a:srgbClr val="000000"/>
            </a:solidFill>
            <a:round/>
            <a:headEnd/>
            <a:tailEnd/>
          </a:ln>
        </p:spPr>
        <p:txBody>
          <a:bodyPr wrap="none" lIns="82945" tIns="41473" rIns="82945" bIns="41473" anchor="ctr"/>
          <a:lstStyle/>
          <a:p>
            <a:endParaRPr lang="en-US"/>
          </a:p>
        </p:txBody>
      </p:sp>
      <p:sp>
        <p:nvSpPr>
          <p:cNvPr id="17413" name="Rectangle 4"/>
          <p:cNvSpPr>
            <a:spLocks noChangeArrowheads="1"/>
          </p:cNvSpPr>
          <p:nvPr/>
        </p:nvSpPr>
        <p:spPr bwMode="auto">
          <a:xfrm>
            <a:off x="6204961" y="3591737"/>
            <a:ext cx="2612160" cy="3102086"/>
          </a:xfrm>
          <a:prstGeom prst="rect">
            <a:avLst/>
          </a:prstGeom>
          <a:solidFill>
            <a:srgbClr val="99CCFF"/>
          </a:solidFill>
          <a:ln w="9360">
            <a:solidFill>
              <a:srgbClr val="000000"/>
            </a:solidFill>
            <a:round/>
            <a:headEnd/>
            <a:tailEnd/>
          </a:ln>
        </p:spPr>
        <p:txBody>
          <a:bodyPr wrap="none" lIns="82945" tIns="41473" rIns="82945" bIns="41473" anchor="ctr"/>
          <a:lstStyle/>
          <a:p>
            <a:endParaRPr lang="en-US"/>
          </a:p>
        </p:txBody>
      </p:sp>
      <p:sp>
        <p:nvSpPr>
          <p:cNvPr id="18437" name="Text Box 5"/>
          <p:cNvSpPr txBox="1">
            <a:spLocks noChangeArrowheads="1"/>
          </p:cNvSpPr>
          <p:nvPr/>
        </p:nvSpPr>
        <p:spPr bwMode="auto">
          <a:xfrm>
            <a:off x="326881" y="3918652"/>
            <a:ext cx="2612160" cy="2082459"/>
          </a:xfrm>
          <a:prstGeom prst="rect">
            <a:avLst/>
          </a:prstGeom>
          <a:noFill/>
          <a:ln w="9525">
            <a:noFill/>
            <a:round/>
            <a:headEnd/>
            <a:tailEnd/>
          </a:ln>
          <a:effectLst/>
        </p:spPr>
        <p:txBody>
          <a:bodyPr lIns="81639" tIns="40820" rIns="81639" bIns="40820"/>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defRPr/>
            </a:pPr>
            <a:r>
              <a:rPr lang="en-IN" sz="2000" b="1" dirty="0">
                <a:solidFill>
                  <a:srgbClr val="000000"/>
                </a:solidFill>
                <a:effectLst>
                  <a:outerShdw blurRad="38100" dist="38100" dir="2700000" algn="tl">
                    <a:srgbClr val="C0C0C0"/>
                  </a:outerShdw>
                </a:effectLst>
                <a:latin typeface="KacstBook" charset="0"/>
                <a:ea typeface="DejaVu Sans" charset="0"/>
                <a:cs typeface="DejaVu Sans" charset="0"/>
              </a:rPr>
              <a:t>Unordered List :</a:t>
            </a:r>
          </a:p>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defRPr/>
            </a:pPr>
            <a:endParaRPr lang="en-IN" sz="2000" dirty="0">
              <a:solidFill>
                <a:srgbClr val="000000"/>
              </a:solidFill>
              <a:latin typeface="KacstBook" charset="0"/>
              <a:ea typeface="DejaVu Sans" charset="0"/>
              <a:cs typeface="DejaVu Sans" charset="0"/>
            </a:endParaRPr>
          </a:p>
          <a:p>
            <a:pPr>
              <a:lnSpc>
                <a:spcPct val="150000"/>
              </a:lnSpc>
              <a:buSzPct val="45000"/>
              <a:buFont typeface="Wingdings" charset="2"/>
              <a:buChar cha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defRPr/>
            </a:pPr>
            <a:r>
              <a:rPr lang="en-IN" sz="2000" dirty="0">
                <a:solidFill>
                  <a:srgbClr val="000000"/>
                </a:solidFill>
                <a:latin typeface="KacstBook" charset="0"/>
                <a:ea typeface="DejaVu Sans" charset="0"/>
                <a:cs typeface="DejaVu Sans" charset="0"/>
              </a:rPr>
              <a:t> </a:t>
            </a:r>
            <a:r>
              <a:rPr lang="en-IN" sz="2000" dirty="0" smtClean="0">
                <a:solidFill>
                  <a:srgbClr val="000000"/>
                </a:solidFill>
                <a:latin typeface="KacstBook" charset="0"/>
                <a:ea typeface="DejaVu Sans" charset="0"/>
                <a:cs typeface="DejaVu Sans" charset="0"/>
              </a:rPr>
              <a:t>Think </a:t>
            </a:r>
            <a:r>
              <a:rPr lang="en-IN" sz="2000" dirty="0" err="1" smtClean="0">
                <a:solidFill>
                  <a:srgbClr val="000000"/>
                </a:solidFill>
                <a:latin typeface="KacstBook" charset="0"/>
                <a:ea typeface="DejaVu Sans" charset="0"/>
                <a:cs typeface="DejaVu Sans" charset="0"/>
              </a:rPr>
              <a:t>Positve</a:t>
            </a:r>
            <a:endParaRPr lang="en-IN" sz="2000" dirty="0">
              <a:solidFill>
                <a:srgbClr val="000000"/>
              </a:solidFill>
              <a:latin typeface="KacstBook" charset="0"/>
              <a:ea typeface="DejaVu Sans" charset="0"/>
              <a:cs typeface="DejaVu Sans" charset="0"/>
            </a:endParaRPr>
          </a:p>
          <a:p>
            <a:pPr>
              <a:lnSpc>
                <a:spcPct val="150000"/>
              </a:lnSpc>
              <a:buSzPct val="45000"/>
              <a:buFont typeface="Wingdings" charset="2"/>
              <a:buChar cha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defRPr/>
            </a:pPr>
            <a:r>
              <a:rPr lang="en-IN" sz="2000" dirty="0">
                <a:solidFill>
                  <a:srgbClr val="000000"/>
                </a:solidFill>
                <a:latin typeface="KacstBook" charset="0"/>
                <a:ea typeface="DejaVu Sans" charset="0"/>
                <a:cs typeface="DejaVu Sans" charset="0"/>
              </a:rPr>
              <a:t> Never Depressed</a:t>
            </a:r>
          </a:p>
          <a:p>
            <a:pPr>
              <a:lnSpc>
                <a:spcPct val="150000"/>
              </a:lnSpc>
              <a:buSzPct val="45000"/>
              <a:buFont typeface="Wingdings" charset="2"/>
              <a:buChar cha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defRPr/>
            </a:pPr>
            <a:r>
              <a:rPr lang="en-IN" sz="2000" dirty="0">
                <a:solidFill>
                  <a:srgbClr val="000000"/>
                </a:solidFill>
                <a:latin typeface="KacstBook" charset="0"/>
                <a:ea typeface="DejaVu Sans" charset="0"/>
                <a:cs typeface="DejaVu Sans" charset="0"/>
              </a:rPr>
              <a:t> Keep Smiling</a:t>
            </a:r>
          </a:p>
        </p:txBody>
      </p:sp>
      <p:sp>
        <p:nvSpPr>
          <p:cNvPr id="18438" name="Text Box 6"/>
          <p:cNvSpPr txBox="1">
            <a:spLocks noChangeArrowheads="1"/>
          </p:cNvSpPr>
          <p:nvPr/>
        </p:nvSpPr>
        <p:spPr bwMode="auto">
          <a:xfrm>
            <a:off x="3428641" y="3918652"/>
            <a:ext cx="2449440" cy="2730527"/>
          </a:xfrm>
          <a:prstGeom prst="rect">
            <a:avLst/>
          </a:prstGeom>
          <a:noFill/>
          <a:ln w="9525">
            <a:noFill/>
            <a:round/>
            <a:headEnd/>
            <a:tailEnd/>
          </a:ln>
          <a:effectLst/>
        </p:spPr>
        <p:txBody>
          <a:bodyPr lIns="81639" tIns="40820" rIns="81639" bIns="40820"/>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defRPr/>
            </a:pPr>
            <a:r>
              <a:rPr lang="en-IN" sz="2200" b="1" dirty="0">
                <a:solidFill>
                  <a:srgbClr val="000000"/>
                </a:solidFill>
                <a:effectLst>
                  <a:outerShdw blurRad="38100" dist="38100" dir="2700000" algn="tl">
                    <a:srgbClr val="C0C0C0"/>
                  </a:outerShdw>
                </a:effectLst>
                <a:latin typeface="KacstBook" charset="0"/>
                <a:ea typeface="DejaVu Sans" charset="0"/>
                <a:cs typeface="DejaVu Sans" charset="0"/>
              </a:rPr>
              <a:t>Ordered List :</a:t>
            </a:r>
          </a:p>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defRPr/>
            </a:pPr>
            <a:endParaRPr lang="en-IN" sz="2000" dirty="0">
              <a:solidFill>
                <a:srgbClr val="000000"/>
              </a:solidFill>
              <a:latin typeface="KacstBook" charset="0"/>
              <a:ea typeface="DejaVu Sans" charset="0"/>
              <a:cs typeface="DejaVu Sans" charset="0"/>
            </a:endParaRPr>
          </a:p>
          <a:p>
            <a:pPr>
              <a:lnSpc>
                <a:spcPct val="150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defRPr/>
            </a:pPr>
            <a:r>
              <a:rPr lang="en-IN" sz="2000" dirty="0">
                <a:solidFill>
                  <a:srgbClr val="000000"/>
                </a:solidFill>
                <a:latin typeface="KacstBook" charset="0"/>
                <a:ea typeface="DejaVu Sans" charset="0"/>
                <a:cs typeface="DejaVu Sans" charset="0"/>
              </a:rPr>
              <a:t>1.Fail</a:t>
            </a:r>
          </a:p>
          <a:p>
            <a:pPr>
              <a:lnSpc>
                <a:spcPct val="150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defRPr/>
            </a:pPr>
            <a:r>
              <a:rPr lang="en-IN" sz="2000" dirty="0">
                <a:solidFill>
                  <a:srgbClr val="000000"/>
                </a:solidFill>
                <a:latin typeface="KacstBook" charset="0"/>
                <a:ea typeface="DejaVu Sans" charset="0"/>
                <a:cs typeface="DejaVu Sans" charset="0"/>
              </a:rPr>
              <a:t>2.Work Hard</a:t>
            </a:r>
          </a:p>
          <a:p>
            <a:pPr>
              <a:lnSpc>
                <a:spcPct val="150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defRPr/>
            </a:pPr>
            <a:r>
              <a:rPr lang="en-IN" sz="2000" dirty="0">
                <a:solidFill>
                  <a:srgbClr val="000000"/>
                </a:solidFill>
                <a:latin typeface="KacstBook" charset="0"/>
                <a:ea typeface="DejaVu Sans" charset="0"/>
                <a:cs typeface="DejaVu Sans" charset="0"/>
              </a:rPr>
              <a:t>3.Win</a:t>
            </a:r>
          </a:p>
          <a:p>
            <a:pPr>
              <a:lnSpc>
                <a:spcPct val="150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defRPr/>
            </a:pPr>
            <a:r>
              <a:rPr lang="en-IN" sz="2000" dirty="0">
                <a:solidFill>
                  <a:srgbClr val="000000"/>
                </a:solidFill>
                <a:latin typeface="KacstBook" charset="0"/>
                <a:ea typeface="DejaVu Sans" charset="0"/>
                <a:cs typeface="DejaVu Sans" charset="0"/>
              </a:rPr>
              <a:t>4.Teach</a:t>
            </a:r>
          </a:p>
        </p:txBody>
      </p:sp>
      <p:sp>
        <p:nvSpPr>
          <p:cNvPr id="18439" name="Text Box 7"/>
          <p:cNvSpPr txBox="1">
            <a:spLocks noChangeArrowheads="1"/>
          </p:cNvSpPr>
          <p:nvPr/>
        </p:nvSpPr>
        <p:spPr bwMode="auto">
          <a:xfrm>
            <a:off x="6204961" y="4005061"/>
            <a:ext cx="2612160" cy="2036374"/>
          </a:xfrm>
          <a:prstGeom prst="rect">
            <a:avLst/>
          </a:prstGeom>
          <a:noFill/>
          <a:ln w="9525">
            <a:noFill/>
            <a:round/>
            <a:headEnd/>
            <a:tailEnd/>
          </a:ln>
          <a:effectLst/>
        </p:spPr>
        <p:txBody>
          <a:bodyPr lIns="81639" tIns="40820" rIns="81639" bIns="40820"/>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defRPr/>
            </a:pPr>
            <a:r>
              <a:rPr lang="en-IN" sz="2200" b="1" dirty="0">
                <a:solidFill>
                  <a:srgbClr val="000000"/>
                </a:solidFill>
                <a:effectLst>
                  <a:outerShdw blurRad="38100" dist="38100" dir="2700000" algn="tl">
                    <a:srgbClr val="C0C0C0"/>
                  </a:outerShdw>
                </a:effectLst>
                <a:latin typeface="KacstBook" charset="0"/>
                <a:ea typeface="DejaVu Sans" charset="0"/>
                <a:cs typeface="DejaVu Sans" charset="0"/>
              </a:rPr>
              <a:t>Definition List :</a:t>
            </a:r>
          </a:p>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defRPr/>
            </a:pPr>
            <a:endParaRPr lang="en-IN" sz="2200" b="1" dirty="0">
              <a:solidFill>
                <a:srgbClr val="000000"/>
              </a:solidFill>
              <a:effectLst>
                <a:outerShdw blurRad="38100" dist="38100" dir="2700000" algn="tl">
                  <a:srgbClr val="C0C0C0"/>
                </a:outerShdw>
              </a:effectLst>
              <a:latin typeface="KacstBook" charset="0"/>
              <a:ea typeface="DejaVu Sans" charset="0"/>
              <a:cs typeface="DejaVu Sans" charset="0"/>
            </a:endParaRPr>
          </a:p>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defRPr/>
            </a:pPr>
            <a:r>
              <a:rPr lang="en-IN" sz="2000" dirty="0">
                <a:solidFill>
                  <a:srgbClr val="000000"/>
                </a:solidFill>
                <a:latin typeface="KacstBook" charset="0"/>
                <a:ea typeface="DejaVu Sans" charset="0"/>
                <a:cs typeface="DejaVu Sans" charset="0"/>
              </a:rPr>
              <a:t>Success</a:t>
            </a:r>
          </a:p>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defRPr/>
            </a:pPr>
            <a:r>
              <a:rPr lang="en-IN" sz="2000" dirty="0">
                <a:solidFill>
                  <a:srgbClr val="000000"/>
                </a:solidFill>
                <a:latin typeface="KacstBook" charset="0"/>
                <a:ea typeface="DejaVu Sans" charset="0"/>
                <a:cs typeface="DejaVu Sans" charset="0"/>
              </a:rPr>
              <a:t>                 Fail First,</a:t>
            </a:r>
          </a:p>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defRPr/>
            </a:pPr>
            <a:r>
              <a:rPr lang="en-IN" sz="2000" dirty="0">
                <a:solidFill>
                  <a:srgbClr val="000000"/>
                </a:solidFill>
                <a:latin typeface="KacstBook" charset="0"/>
                <a:ea typeface="DejaVu Sans" charset="0"/>
                <a:cs typeface="DejaVu Sans" charset="0"/>
              </a:rPr>
              <a:t>Happy </a:t>
            </a:r>
          </a:p>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defRPr/>
            </a:pPr>
            <a:r>
              <a:rPr lang="en-IN" sz="2000" dirty="0">
                <a:solidFill>
                  <a:srgbClr val="000000"/>
                </a:solidFill>
                <a:latin typeface="KacstBook" charset="0"/>
                <a:ea typeface="DejaVu Sans" charset="0"/>
                <a:cs typeface="DejaVu Sans" charset="0"/>
              </a:rPr>
              <a:t>             Smile Always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chor="ctr">
            <a:normAutofit/>
          </a:bodyPr>
          <a:lstStyle/>
          <a:p>
            <a:r>
              <a:rPr lang="en-US" sz="3600" dirty="0" smtClean="0"/>
              <a:t>HTML</a:t>
            </a:r>
            <a:endParaRPr lang="en-US" sz="3600" dirty="0"/>
          </a:p>
        </p:txBody>
      </p:sp>
      <p:sp>
        <p:nvSpPr>
          <p:cNvPr id="4" name="Title 3"/>
          <p:cNvSpPr>
            <a:spLocks noGrp="1"/>
          </p:cNvSpPr>
          <p:nvPr>
            <p:ph type="ctrTitle"/>
          </p:nvPr>
        </p:nvSpPr>
        <p:spPr/>
        <p:txBody>
          <a:bodyPr/>
          <a:lstStyle/>
          <a:p>
            <a:r>
              <a:rPr lang="en-US" dirty="0" smtClean="0"/>
              <a:t>Unit 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a:t>
            </a:r>
            <a:endParaRPr lang="en-US" dirty="0"/>
          </a:p>
        </p:txBody>
      </p:sp>
      <p:sp>
        <p:nvSpPr>
          <p:cNvPr id="3" name="Content Placeholder 2"/>
          <p:cNvSpPr>
            <a:spLocks noGrp="1"/>
          </p:cNvSpPr>
          <p:nvPr>
            <p:ph sz="quarter" idx="1"/>
          </p:nvPr>
        </p:nvSpPr>
        <p:spPr/>
        <p:txBody>
          <a:bodyPr/>
          <a:lstStyle/>
          <a:p>
            <a:pPr algn="just"/>
            <a:r>
              <a:rPr lang="en-US" dirty="0" smtClean="0"/>
              <a:t>HTML stands for </a:t>
            </a:r>
            <a:r>
              <a:rPr lang="en-US" b="1" dirty="0" smtClean="0"/>
              <a:t>H</a:t>
            </a:r>
            <a:r>
              <a:rPr lang="en-US" dirty="0" smtClean="0"/>
              <a:t>yper </a:t>
            </a:r>
            <a:r>
              <a:rPr lang="en-US" b="1" dirty="0" smtClean="0"/>
              <a:t>T</a:t>
            </a:r>
            <a:r>
              <a:rPr lang="en-US" dirty="0" smtClean="0"/>
              <a:t>ext </a:t>
            </a:r>
            <a:r>
              <a:rPr lang="en-US" b="1" dirty="0" smtClean="0"/>
              <a:t>M</a:t>
            </a:r>
            <a:r>
              <a:rPr lang="en-US" dirty="0" smtClean="0"/>
              <a:t>arkup </a:t>
            </a:r>
            <a:r>
              <a:rPr lang="en-US" b="1" dirty="0" smtClean="0"/>
              <a:t>L</a:t>
            </a:r>
            <a:r>
              <a:rPr lang="en-US" dirty="0" smtClean="0"/>
              <a:t>anguage, which is the most widely used language on Web to develop web pages.</a:t>
            </a:r>
          </a:p>
          <a:p>
            <a:pPr algn="just"/>
            <a:r>
              <a:rPr lang="en-US" dirty="0" smtClean="0"/>
              <a:t>HTML was created by Berners-Lee in late 1991 but "HTML 2.0" was the first standard HTML specification which was published in 1995. HTML 4.01 was a major version of HTML and it was published in late 1999. Though HTML 4.01 version is widely used but currently we are having HTML-5 version which is an extension to HTML 4.01, and this version was published in 2012.</a:t>
            </a:r>
          </a:p>
          <a:p>
            <a:pPr algn="just"/>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a:t>
            </a:r>
            <a:endParaRPr lang="en-US" dirty="0"/>
          </a:p>
        </p:txBody>
      </p:sp>
      <p:sp>
        <p:nvSpPr>
          <p:cNvPr id="3" name="Content Placeholder 2"/>
          <p:cNvSpPr>
            <a:spLocks noGrp="1"/>
          </p:cNvSpPr>
          <p:nvPr>
            <p:ph sz="quarter" idx="1"/>
          </p:nvPr>
        </p:nvSpPr>
        <p:spPr/>
        <p:txBody>
          <a:bodyPr/>
          <a:lstStyle/>
          <a:p>
            <a:pPr algn="just">
              <a:buNone/>
            </a:pPr>
            <a:r>
              <a:rPr lang="en-US" dirty="0" smtClean="0"/>
              <a:t>HTML stands for </a:t>
            </a:r>
            <a:r>
              <a:rPr lang="en-US" b="1" u="sng" dirty="0" smtClean="0"/>
              <a:t>H</a:t>
            </a:r>
            <a:r>
              <a:rPr lang="en-US" dirty="0" smtClean="0"/>
              <a:t>yper</a:t>
            </a:r>
            <a:r>
              <a:rPr lang="en-US" b="1" u="sng" dirty="0" smtClean="0"/>
              <a:t>t</a:t>
            </a:r>
            <a:r>
              <a:rPr lang="en-US" dirty="0" smtClean="0"/>
              <a:t>ext </a:t>
            </a:r>
            <a:r>
              <a:rPr lang="en-US" b="1" u="sng" dirty="0" smtClean="0"/>
              <a:t>M</a:t>
            </a:r>
            <a:r>
              <a:rPr lang="en-US" dirty="0" smtClean="0"/>
              <a:t>arkup </a:t>
            </a:r>
            <a:r>
              <a:rPr lang="en-US" b="1" u="sng" dirty="0" smtClean="0"/>
              <a:t>L</a:t>
            </a:r>
            <a:r>
              <a:rPr lang="en-US" dirty="0" smtClean="0"/>
              <a:t>anguage, and it is the most widely used language to write Web Pages.</a:t>
            </a:r>
          </a:p>
          <a:p>
            <a:pPr algn="just"/>
            <a:r>
              <a:rPr lang="en-US" b="1" dirty="0" smtClean="0"/>
              <a:t>Hypertext</a:t>
            </a:r>
            <a:r>
              <a:rPr lang="en-US" dirty="0" smtClean="0"/>
              <a:t> refers to the way in which Web pages (HTML documents) are linked together. Thus the link available on a webpage are called Hypertext.</a:t>
            </a:r>
          </a:p>
          <a:p>
            <a:pPr algn="just"/>
            <a:r>
              <a:rPr lang="en-US" dirty="0" smtClean="0"/>
              <a:t>As its name suggests, HTML is a </a:t>
            </a:r>
            <a:r>
              <a:rPr lang="en-US" b="1" dirty="0" smtClean="0"/>
              <a:t>Markup Language</a:t>
            </a:r>
            <a:r>
              <a:rPr lang="en-US" dirty="0" smtClean="0"/>
              <a:t> which means you use HTML to simply "mark up" a text document with tags that tell a Web browser how to structure it to display.</a:t>
            </a:r>
          </a:p>
          <a:p>
            <a:pPr algn="just"/>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lstStyle/>
          <a:p>
            <a:pPr>
              <a:buNone/>
            </a:pPr>
            <a:r>
              <a:rPr lang="en-US" dirty="0" smtClean="0"/>
              <a:t>&lt;!DOCTYPE html&gt; </a:t>
            </a:r>
          </a:p>
          <a:p>
            <a:pPr>
              <a:buNone/>
            </a:pPr>
            <a:r>
              <a:rPr lang="en-US" dirty="0" smtClean="0"/>
              <a:t>&lt;html&gt; </a:t>
            </a:r>
          </a:p>
          <a:p>
            <a:pPr>
              <a:buNone/>
            </a:pPr>
            <a:r>
              <a:rPr lang="en-US" dirty="0" smtClean="0"/>
              <a:t>&lt;head&gt; &lt;title&gt;This is document title&lt;/title&gt; &lt;/head&gt; </a:t>
            </a:r>
          </a:p>
          <a:p>
            <a:pPr>
              <a:buNone/>
            </a:pPr>
            <a:r>
              <a:rPr lang="en-US" dirty="0" smtClean="0"/>
              <a:t>&lt;body&gt; &lt;h1&gt;This is a heading&lt;/h1&gt;</a:t>
            </a:r>
          </a:p>
          <a:p>
            <a:pPr>
              <a:buNone/>
            </a:pPr>
            <a:r>
              <a:rPr lang="en-US" dirty="0" smtClean="0"/>
              <a:t> &lt;p&gt;Document content goes here.....&lt;/p&gt; </a:t>
            </a:r>
          </a:p>
          <a:p>
            <a:pPr>
              <a:buNone/>
            </a:pPr>
            <a:r>
              <a:rPr lang="en-US" dirty="0" smtClean="0"/>
              <a:t>&lt;/body&gt; </a:t>
            </a:r>
          </a:p>
          <a:p>
            <a:pPr>
              <a:buNone/>
            </a:pPr>
            <a:r>
              <a:rPr lang="en-US" dirty="0" smtClean="0"/>
              <a:t>&lt;/html&gt;</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Tags</a:t>
            </a:r>
            <a:endParaRPr lang="en-US" dirty="0"/>
          </a:p>
        </p:txBody>
      </p:sp>
      <p:sp>
        <p:nvSpPr>
          <p:cNvPr id="3" name="Content Placeholder 2"/>
          <p:cNvSpPr>
            <a:spLocks noGrp="1"/>
          </p:cNvSpPr>
          <p:nvPr>
            <p:ph sz="quarter" idx="1"/>
          </p:nvPr>
        </p:nvSpPr>
        <p:spPr/>
        <p:txBody>
          <a:bodyPr/>
          <a:lstStyle/>
          <a:p>
            <a:pPr algn="just">
              <a:buNone/>
            </a:pPr>
            <a:r>
              <a:rPr lang="en-US" b="1" dirty="0" smtClean="0"/>
              <a:t>Heading Tags</a:t>
            </a:r>
          </a:p>
          <a:p>
            <a:pPr algn="just"/>
            <a:r>
              <a:rPr lang="en-US" dirty="0" smtClean="0"/>
              <a:t>Any document starts with a heading. You can use different sizes for your headings. HTML also has six levels of headings, which use the elements </a:t>
            </a:r>
            <a:r>
              <a:rPr lang="en-US" b="1" dirty="0" smtClean="0"/>
              <a:t>&lt;h1&gt;, &lt;h2&gt;, &lt;h3&gt;, &lt;h4&gt;, &lt;h5&gt;, and &lt;h6&gt;</a:t>
            </a:r>
            <a:r>
              <a:rPr lang="en-US" dirty="0" smtClean="0"/>
              <a:t>. While displaying any heading, browser adds one line before and one line after that heading.</a:t>
            </a:r>
          </a:p>
          <a:p>
            <a:pPr algn="just"/>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6" name="Rectangle 5"/>
          <p:cNvSpPr/>
          <p:nvPr/>
        </p:nvSpPr>
        <p:spPr>
          <a:xfrm>
            <a:off x="152400" y="1492508"/>
            <a:ext cx="8610600" cy="4832092"/>
          </a:xfrm>
          <a:prstGeom prst="rect">
            <a:avLst/>
          </a:prstGeom>
        </p:spPr>
        <p:txBody>
          <a:bodyPr wrap="square">
            <a:spAutoFit/>
          </a:bodyPr>
          <a:lstStyle/>
          <a:p>
            <a:r>
              <a:rPr lang="en-US" sz="2800" dirty="0" smtClean="0"/>
              <a:t>&lt;!DOCTYPE html&gt;</a:t>
            </a:r>
          </a:p>
          <a:p>
            <a:r>
              <a:rPr lang="en-US" sz="2800" dirty="0" smtClean="0"/>
              <a:t>&lt;html&gt;&lt;head&gt;</a:t>
            </a:r>
          </a:p>
          <a:p>
            <a:r>
              <a:rPr lang="en-US" sz="2800" dirty="0" smtClean="0"/>
              <a:t>&lt;title&gt;Heading Example&lt;/title&gt;&lt;/head&gt;&lt;body&gt;</a:t>
            </a:r>
          </a:p>
          <a:p>
            <a:r>
              <a:rPr lang="en-US" sz="2800" dirty="0" smtClean="0"/>
              <a:t>&lt;h1&gt;This is heading 1&lt;/h1&gt;</a:t>
            </a:r>
          </a:p>
          <a:p>
            <a:r>
              <a:rPr lang="en-US" sz="2800" dirty="0" smtClean="0"/>
              <a:t>&lt;h2&gt;This is heading 2&lt;/h2&gt;</a:t>
            </a:r>
          </a:p>
          <a:p>
            <a:r>
              <a:rPr lang="en-US" sz="2800" dirty="0" smtClean="0"/>
              <a:t>&lt;h3&gt;This is heading 3&lt;/h3&gt;</a:t>
            </a:r>
          </a:p>
          <a:p>
            <a:r>
              <a:rPr lang="en-US" sz="2800" dirty="0" smtClean="0"/>
              <a:t>&lt;h4&gt;This is heading 4&lt;/h4&gt;</a:t>
            </a:r>
          </a:p>
          <a:p>
            <a:r>
              <a:rPr lang="en-US" sz="2800" dirty="0" smtClean="0"/>
              <a:t>&lt;h5&gt;This is heading 5&lt;/h5&gt;</a:t>
            </a:r>
          </a:p>
          <a:p>
            <a:r>
              <a:rPr lang="en-US" sz="2800" dirty="0" smtClean="0"/>
              <a:t>&lt;h6&gt;This is heading 6&lt;/h6&gt;</a:t>
            </a:r>
          </a:p>
          <a:p>
            <a:r>
              <a:rPr lang="en-US" sz="2800" dirty="0" smtClean="0"/>
              <a:t>&lt;/body&gt;</a:t>
            </a:r>
          </a:p>
          <a:p>
            <a:r>
              <a:rPr lang="en-US" sz="2800" dirty="0" smtClean="0"/>
              <a:t>&lt;/html&gt;</a:t>
            </a:r>
            <a:endParaRPr lang="en-US" sz="2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p:cNvPicPr>
            <a:picLocks noChangeAspect="1" noChangeArrowheads="1"/>
          </p:cNvPicPr>
          <p:nvPr/>
        </p:nvPicPr>
        <p:blipFill>
          <a:blip r:embed="rId2" cstate="print"/>
          <a:srcRect l="26354" t="20833" r="49048" b="40625"/>
          <a:stretch>
            <a:fillRect/>
          </a:stretch>
        </p:blipFill>
        <p:spPr bwMode="auto">
          <a:xfrm>
            <a:off x="2057400" y="1607457"/>
            <a:ext cx="5181600" cy="4564743"/>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Paragraph Tag</a:t>
            </a:r>
            <a:endParaRPr lang="en-US" dirty="0"/>
          </a:p>
        </p:txBody>
      </p:sp>
      <p:sp>
        <p:nvSpPr>
          <p:cNvPr id="3" name="Content Placeholder 2"/>
          <p:cNvSpPr>
            <a:spLocks noGrp="1"/>
          </p:cNvSpPr>
          <p:nvPr>
            <p:ph sz="quarter" idx="1"/>
          </p:nvPr>
        </p:nvSpPr>
        <p:spPr>
          <a:xfrm>
            <a:off x="301752" y="1527048"/>
            <a:ext cx="8503920" cy="1520952"/>
          </a:xfrm>
        </p:spPr>
        <p:txBody>
          <a:bodyPr/>
          <a:lstStyle/>
          <a:p>
            <a:pPr algn="just">
              <a:buNone/>
            </a:pPr>
            <a:r>
              <a:rPr lang="en-US" dirty="0" smtClean="0"/>
              <a:t>The </a:t>
            </a:r>
            <a:r>
              <a:rPr lang="en-US" b="1" dirty="0" smtClean="0"/>
              <a:t>&lt;p&gt;</a:t>
            </a:r>
            <a:r>
              <a:rPr lang="en-US" dirty="0" smtClean="0"/>
              <a:t> tag offers a way to structure your text into different paragraphs. Each paragraph of text should go in between an opening &lt;p&gt; and a closing &lt;/p&gt; tag.</a:t>
            </a:r>
          </a:p>
          <a:p>
            <a:pPr algn="just">
              <a:buNone/>
            </a:pPr>
            <a:endParaRPr lang="en-US" dirty="0"/>
          </a:p>
        </p:txBody>
      </p:sp>
      <p:sp>
        <p:nvSpPr>
          <p:cNvPr id="4" name="Rectangle 3"/>
          <p:cNvSpPr/>
          <p:nvPr/>
        </p:nvSpPr>
        <p:spPr>
          <a:xfrm>
            <a:off x="685800" y="2895600"/>
            <a:ext cx="8001000" cy="3416320"/>
          </a:xfrm>
          <a:prstGeom prst="rect">
            <a:avLst/>
          </a:prstGeom>
        </p:spPr>
        <p:txBody>
          <a:bodyPr wrap="square">
            <a:spAutoFit/>
          </a:bodyPr>
          <a:lstStyle/>
          <a:p>
            <a:r>
              <a:rPr lang="en-US" sz="2400" dirty="0" smtClean="0"/>
              <a:t>&lt;!DOCTYPE html&gt;</a:t>
            </a:r>
          </a:p>
          <a:p>
            <a:r>
              <a:rPr lang="en-US" sz="2400" dirty="0" smtClean="0"/>
              <a:t>&lt;html&gt;</a:t>
            </a:r>
          </a:p>
          <a:p>
            <a:r>
              <a:rPr lang="en-US" sz="2400" dirty="0" smtClean="0"/>
              <a:t>&lt;head&gt;</a:t>
            </a:r>
          </a:p>
          <a:p>
            <a:r>
              <a:rPr lang="en-US" sz="2400" dirty="0" smtClean="0"/>
              <a:t>&lt;title&gt;Paragraph Example&lt;/title&gt;&lt;/head&gt;</a:t>
            </a:r>
          </a:p>
          <a:p>
            <a:r>
              <a:rPr lang="en-US" sz="2400" dirty="0" smtClean="0"/>
              <a:t>&lt;body&gt;&lt;p&gt;Here is a first paragraph of text.&lt;/p&gt;</a:t>
            </a:r>
          </a:p>
          <a:p>
            <a:r>
              <a:rPr lang="en-US" sz="2400" dirty="0" smtClean="0"/>
              <a:t>&lt;p&gt;Here is a second paragraph of text.&lt;/p&gt;</a:t>
            </a:r>
          </a:p>
          <a:p>
            <a:r>
              <a:rPr lang="en-US" sz="2400" dirty="0" smtClean="0"/>
              <a:t>&lt;p&gt;Here is a third paragraph of text.&lt;/p&gt;</a:t>
            </a:r>
          </a:p>
          <a:p>
            <a:r>
              <a:rPr lang="en-US" sz="2400" dirty="0" smtClean="0"/>
              <a:t>&lt;/body&gt;</a:t>
            </a:r>
          </a:p>
          <a:p>
            <a:r>
              <a:rPr lang="en-US" sz="2400" dirty="0" smtClean="0"/>
              <a:t>&lt;/html&gt;</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76200"/>
            <a:ext cx="7498080" cy="1143000"/>
          </a:xfrm>
        </p:spPr>
        <p:txBody>
          <a:bodyPr/>
          <a:lstStyle/>
          <a:p>
            <a:r>
              <a:rPr lang="en-US" dirty="0" smtClean="0"/>
              <a:t>Web Technologies</a:t>
            </a:r>
            <a:endParaRPr lang="en-US" dirty="0"/>
          </a:p>
        </p:txBody>
      </p:sp>
      <p:sp>
        <p:nvSpPr>
          <p:cNvPr id="3" name="Content Placeholder 2"/>
          <p:cNvSpPr>
            <a:spLocks noGrp="1"/>
          </p:cNvSpPr>
          <p:nvPr>
            <p:ph idx="1"/>
          </p:nvPr>
        </p:nvSpPr>
        <p:spPr>
          <a:xfrm>
            <a:off x="76200" y="1547794"/>
            <a:ext cx="8915400" cy="5081606"/>
          </a:xfrm>
        </p:spPr>
        <p:txBody>
          <a:bodyPr>
            <a:noAutofit/>
          </a:bodyPr>
          <a:lstStyle/>
          <a:p>
            <a:pPr algn="just"/>
            <a:r>
              <a:rPr lang="en-US" sz="2000" dirty="0" smtClean="0"/>
              <a:t>1) Mark-up languages including HTML, CSS, XML, CGI and HTTP;</a:t>
            </a:r>
          </a:p>
          <a:p>
            <a:pPr algn="just"/>
            <a:r>
              <a:rPr lang="en-US" sz="2000" dirty="0" smtClean="0"/>
              <a:t>2) Programming Languages and Technologies which help in creating applications for the web; some of the languages are Perl, C#, Java and Visual Basic </a:t>
            </a:r>
            <a:r>
              <a:rPr lang="en-US" sz="2000" dirty="0" err="1" smtClean="0"/>
              <a:t>.Net</a:t>
            </a:r>
            <a:r>
              <a:rPr lang="en-US" sz="2000" dirty="0" smtClean="0"/>
              <a:t>;</a:t>
            </a:r>
          </a:p>
          <a:p>
            <a:pPr algn="just"/>
            <a:r>
              <a:rPr lang="en-US" sz="2000" dirty="0" smtClean="0"/>
              <a:t>3) Web servers and server technologies which facilitate request handling on a network where different users have to share the same resources and communicate with one another;</a:t>
            </a:r>
          </a:p>
          <a:p>
            <a:pPr algn="just"/>
            <a:r>
              <a:rPr lang="en-US" sz="2000" dirty="0" smtClean="0"/>
              <a:t>4) Databases, which are crucial for data and information storage on a computer network; and</a:t>
            </a:r>
          </a:p>
          <a:p>
            <a:pPr algn="just"/>
            <a:r>
              <a:rPr lang="en-US" sz="2000" dirty="0" smtClean="0"/>
              <a:t>5) Business applications customized for specific execution of tasks on a network.</a:t>
            </a:r>
          </a:p>
          <a:p>
            <a:pPr algn="just"/>
            <a:endParaRPr lang="en-US" sz="2000" dirty="0" smtClean="0"/>
          </a:p>
          <a:p>
            <a:pPr algn="just"/>
            <a:r>
              <a:rPr lang="en-US" sz="2000" dirty="0" smtClean="0"/>
              <a:t>In short, web technology provides a platform for effective communication among different users and devices on a computer network.</a:t>
            </a:r>
          </a:p>
          <a:p>
            <a:pPr algn="just"/>
            <a:r>
              <a:rPr lang="en-US" sz="2000" dirty="0" smtClean="0"/>
              <a:t>https://en.wikiversity.org/wiki/Web_Technologies_Master_List</a:t>
            </a:r>
            <a:endParaRPr lang="en-US" sz="20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sz="quarter" idx="1"/>
          </p:nvPr>
        </p:nvSpPr>
        <p:spPr/>
        <p:txBody>
          <a:bodyPr/>
          <a:lstStyle/>
          <a:p>
            <a:pPr>
              <a:buNone/>
            </a:pPr>
            <a:r>
              <a:rPr lang="en-US" dirty="0" smtClean="0"/>
              <a:t>Here is a first paragraph of text.</a:t>
            </a:r>
          </a:p>
          <a:p>
            <a:pPr>
              <a:buNone/>
            </a:pPr>
            <a:r>
              <a:rPr lang="en-US" dirty="0" smtClean="0"/>
              <a:t>Here is a second paragraph of text.</a:t>
            </a:r>
          </a:p>
          <a:p>
            <a:pPr>
              <a:buNone/>
            </a:pPr>
            <a:r>
              <a:rPr lang="en-US" dirty="0" smtClean="0"/>
              <a:t>Here is a third paragraph of text.</a:t>
            </a:r>
          </a:p>
          <a:p>
            <a:pPr>
              <a:buNone/>
            </a:pP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Line Break Tag</a:t>
            </a:r>
            <a:endParaRPr lang="en-US" dirty="0"/>
          </a:p>
        </p:txBody>
      </p:sp>
      <p:sp>
        <p:nvSpPr>
          <p:cNvPr id="3" name="Content Placeholder 2"/>
          <p:cNvSpPr>
            <a:spLocks noGrp="1"/>
          </p:cNvSpPr>
          <p:nvPr>
            <p:ph sz="quarter" idx="1"/>
          </p:nvPr>
        </p:nvSpPr>
        <p:spPr/>
        <p:txBody>
          <a:bodyPr/>
          <a:lstStyle/>
          <a:p>
            <a:pPr algn="just"/>
            <a:r>
              <a:rPr lang="en-US" dirty="0" smtClean="0"/>
              <a:t>Whenever you use the </a:t>
            </a:r>
            <a:r>
              <a:rPr lang="en-US" b="1" dirty="0" smtClean="0"/>
              <a:t>&lt;</a:t>
            </a:r>
            <a:r>
              <a:rPr lang="en-US" b="1" dirty="0" err="1" smtClean="0"/>
              <a:t>br</a:t>
            </a:r>
            <a:r>
              <a:rPr lang="en-US" b="1" dirty="0" smtClean="0"/>
              <a:t> /&gt;</a:t>
            </a:r>
            <a:r>
              <a:rPr lang="en-US" dirty="0" smtClean="0"/>
              <a:t> element, anything following it starts from the next line. This tag is an example of an </a:t>
            </a:r>
            <a:r>
              <a:rPr lang="en-US" b="1" dirty="0" smtClean="0"/>
              <a:t>empty</a:t>
            </a:r>
            <a:r>
              <a:rPr lang="en-US" dirty="0" smtClean="0"/>
              <a:t> element, where you do not need opening and closing tags, as there is nothing to go in between them.</a:t>
            </a:r>
          </a:p>
          <a:p>
            <a:pPr algn="just"/>
            <a:r>
              <a:rPr lang="en-US" dirty="0" smtClean="0"/>
              <a:t>The &lt;</a:t>
            </a:r>
            <a:r>
              <a:rPr lang="en-US" dirty="0" err="1" smtClean="0"/>
              <a:t>br</a:t>
            </a:r>
            <a:r>
              <a:rPr lang="en-US" dirty="0" smtClean="0"/>
              <a:t> /&gt; tag has a space between the characters </a:t>
            </a:r>
            <a:r>
              <a:rPr lang="en-US" b="1" dirty="0" err="1" smtClean="0"/>
              <a:t>br</a:t>
            </a:r>
            <a:r>
              <a:rPr lang="en-US" dirty="0" smtClean="0"/>
              <a:t> and the forward slash. If you omit this space, older browsers will have trouble rendering the line break, while if you miss the forward slash character and just use &lt;</a:t>
            </a:r>
            <a:r>
              <a:rPr lang="en-US" dirty="0" err="1" smtClean="0"/>
              <a:t>br</a:t>
            </a:r>
            <a:r>
              <a:rPr lang="en-US" dirty="0" smtClean="0"/>
              <a:t>&gt; it is not valid in XHTML</a:t>
            </a:r>
          </a:p>
          <a:p>
            <a:pPr algn="just">
              <a:buNone/>
            </a:pP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Example</a:t>
            </a:r>
            <a:endParaRPr lang="en-US" dirty="0"/>
          </a:p>
        </p:txBody>
      </p:sp>
      <p:sp>
        <p:nvSpPr>
          <p:cNvPr id="3" name="Content Placeholder 2"/>
          <p:cNvSpPr>
            <a:spLocks noGrp="1"/>
          </p:cNvSpPr>
          <p:nvPr>
            <p:ph sz="quarter" idx="1"/>
          </p:nvPr>
        </p:nvSpPr>
        <p:spPr>
          <a:xfrm>
            <a:off x="301752" y="1527048"/>
            <a:ext cx="8503920" cy="4797552"/>
          </a:xfrm>
        </p:spPr>
        <p:txBody>
          <a:bodyPr>
            <a:normAutofit fontScale="92500" lnSpcReduction="10000"/>
          </a:bodyPr>
          <a:lstStyle/>
          <a:p>
            <a:pPr>
              <a:buNone/>
            </a:pPr>
            <a:r>
              <a:rPr lang="en-US" dirty="0" smtClean="0"/>
              <a:t>&lt;!DOCTYPE html&gt;</a:t>
            </a:r>
          </a:p>
          <a:p>
            <a:pPr>
              <a:buNone/>
            </a:pPr>
            <a:r>
              <a:rPr lang="en-US" dirty="0" smtClean="0"/>
              <a:t>&lt;html&gt;</a:t>
            </a:r>
          </a:p>
          <a:p>
            <a:pPr>
              <a:buNone/>
            </a:pPr>
            <a:r>
              <a:rPr lang="en-US" dirty="0" smtClean="0"/>
              <a:t>&lt;head&gt;</a:t>
            </a:r>
          </a:p>
          <a:p>
            <a:pPr>
              <a:buNone/>
            </a:pPr>
            <a:r>
              <a:rPr lang="en-US" dirty="0" smtClean="0"/>
              <a:t>&lt;title&gt;Line Break  Example&lt;/title&gt;</a:t>
            </a:r>
          </a:p>
          <a:p>
            <a:pPr>
              <a:buNone/>
            </a:pPr>
            <a:r>
              <a:rPr lang="en-US" dirty="0" smtClean="0"/>
              <a:t>&lt;/head&gt;</a:t>
            </a:r>
          </a:p>
          <a:p>
            <a:pPr>
              <a:buNone/>
            </a:pPr>
            <a:r>
              <a:rPr lang="en-US" dirty="0" smtClean="0"/>
              <a:t>&lt;body&gt;&lt;p&gt;Hello&lt;</a:t>
            </a:r>
            <a:r>
              <a:rPr lang="en-US" dirty="0" err="1" smtClean="0"/>
              <a:t>br</a:t>
            </a:r>
            <a:r>
              <a:rPr lang="en-US" dirty="0" smtClean="0"/>
              <a:t> /&gt;</a:t>
            </a:r>
          </a:p>
          <a:p>
            <a:pPr>
              <a:buNone/>
            </a:pPr>
            <a:r>
              <a:rPr lang="en-US" dirty="0" smtClean="0"/>
              <a:t>You delivered your assignment </a:t>
            </a:r>
            <a:r>
              <a:rPr lang="en-US" dirty="0" err="1" smtClean="0"/>
              <a:t>ontime</a:t>
            </a:r>
            <a:r>
              <a:rPr lang="en-US" dirty="0" smtClean="0"/>
              <a:t>.&lt;</a:t>
            </a:r>
            <a:r>
              <a:rPr lang="en-US" dirty="0" err="1" smtClean="0"/>
              <a:t>br</a:t>
            </a:r>
            <a:r>
              <a:rPr lang="en-US" dirty="0" smtClean="0"/>
              <a:t> /&gt;</a:t>
            </a:r>
          </a:p>
          <a:p>
            <a:pPr>
              <a:buNone/>
            </a:pPr>
            <a:r>
              <a:rPr lang="en-US" dirty="0" smtClean="0"/>
              <a:t>Thanks&lt;</a:t>
            </a:r>
            <a:r>
              <a:rPr lang="en-US" dirty="0" err="1" smtClean="0"/>
              <a:t>br</a:t>
            </a:r>
            <a:r>
              <a:rPr lang="en-US" dirty="0" smtClean="0"/>
              <a:t> /&gt;</a:t>
            </a:r>
          </a:p>
          <a:p>
            <a:pPr>
              <a:buNone/>
            </a:pPr>
            <a:r>
              <a:rPr lang="en-US" dirty="0" err="1" smtClean="0"/>
              <a:t>Mahnaz</a:t>
            </a:r>
            <a:r>
              <a:rPr lang="en-US" dirty="0" smtClean="0"/>
              <a:t>&lt;/p&gt;</a:t>
            </a:r>
          </a:p>
          <a:p>
            <a:pPr>
              <a:buNone/>
            </a:pPr>
            <a:r>
              <a:rPr lang="en-US" dirty="0" smtClean="0"/>
              <a:t>&lt;/body&gt;</a:t>
            </a:r>
          </a:p>
          <a:p>
            <a:pPr>
              <a:buNone/>
            </a:pPr>
            <a:r>
              <a:rPr lang="en-US" dirty="0" smtClean="0"/>
              <a:t>&lt;/html&gt;</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sz="quarter" idx="1"/>
          </p:nvPr>
        </p:nvSpPr>
        <p:spPr/>
        <p:txBody>
          <a:bodyPr/>
          <a:lstStyle/>
          <a:p>
            <a:pPr>
              <a:buNone/>
            </a:pPr>
            <a:r>
              <a:rPr lang="en-US" dirty="0" smtClean="0"/>
              <a:t>Hello</a:t>
            </a:r>
          </a:p>
          <a:p>
            <a:pPr>
              <a:buNone/>
            </a:pPr>
            <a:r>
              <a:rPr lang="en-US" dirty="0" smtClean="0"/>
              <a:t>You delivered your assignment </a:t>
            </a:r>
            <a:r>
              <a:rPr lang="en-US" dirty="0" err="1" smtClean="0"/>
              <a:t>ontime</a:t>
            </a:r>
            <a:r>
              <a:rPr lang="en-US" dirty="0" smtClean="0"/>
              <a:t>.</a:t>
            </a:r>
          </a:p>
          <a:p>
            <a:pPr>
              <a:buNone/>
            </a:pPr>
            <a:r>
              <a:rPr lang="en-US" dirty="0" smtClean="0"/>
              <a:t>Thanks</a:t>
            </a:r>
          </a:p>
          <a:p>
            <a:pPr>
              <a:buNone/>
            </a:pPr>
            <a:r>
              <a:rPr lang="en-US" dirty="0" err="1" smtClean="0"/>
              <a:t>Mahnaz</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Centering Content</a:t>
            </a:r>
            <a:endParaRPr lang="en-US" dirty="0"/>
          </a:p>
        </p:txBody>
      </p:sp>
      <p:sp>
        <p:nvSpPr>
          <p:cNvPr id="3" name="Content Placeholder 2"/>
          <p:cNvSpPr>
            <a:spLocks noGrp="1"/>
          </p:cNvSpPr>
          <p:nvPr>
            <p:ph sz="quarter" idx="1"/>
          </p:nvPr>
        </p:nvSpPr>
        <p:spPr>
          <a:xfrm>
            <a:off x="301752" y="1527048"/>
            <a:ext cx="8503920" cy="911352"/>
          </a:xfrm>
        </p:spPr>
        <p:txBody>
          <a:bodyPr>
            <a:normAutofit lnSpcReduction="10000"/>
          </a:bodyPr>
          <a:lstStyle/>
          <a:p>
            <a:pPr>
              <a:buNone/>
            </a:pPr>
            <a:r>
              <a:rPr lang="en-US" dirty="0" smtClean="0"/>
              <a:t>You can use </a:t>
            </a:r>
            <a:r>
              <a:rPr lang="en-US" b="1" dirty="0" smtClean="0"/>
              <a:t>&lt;center&gt;</a:t>
            </a:r>
            <a:r>
              <a:rPr lang="en-US" dirty="0" smtClean="0"/>
              <a:t> tag to put any content in the center of the page or any table cell.</a:t>
            </a:r>
            <a:endParaRPr lang="en-US" dirty="0"/>
          </a:p>
        </p:txBody>
      </p:sp>
      <p:pic>
        <p:nvPicPr>
          <p:cNvPr id="36866" name="Picture 2"/>
          <p:cNvPicPr>
            <a:picLocks noChangeAspect="1" noChangeArrowheads="1"/>
          </p:cNvPicPr>
          <p:nvPr/>
        </p:nvPicPr>
        <p:blipFill>
          <a:blip r:embed="rId2" cstate="print"/>
          <a:srcRect l="26354" t="38541" r="52562" b="35417"/>
          <a:stretch>
            <a:fillRect/>
          </a:stretch>
        </p:blipFill>
        <p:spPr bwMode="auto">
          <a:xfrm>
            <a:off x="457200" y="2438400"/>
            <a:ext cx="4279392" cy="3886200"/>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sz="quarter" idx="1"/>
          </p:nvPr>
        </p:nvSpPr>
        <p:spPr/>
        <p:txBody>
          <a:bodyPr/>
          <a:lstStyle/>
          <a:p>
            <a:pPr>
              <a:buNone/>
            </a:pPr>
            <a:r>
              <a:rPr lang="en-US" dirty="0" smtClean="0"/>
              <a:t>This text is not in the center.</a:t>
            </a:r>
          </a:p>
          <a:p>
            <a:pPr algn="ctr">
              <a:buNone/>
            </a:pPr>
            <a:r>
              <a:rPr lang="en-US" dirty="0" smtClean="0"/>
              <a:t>This text is in the center.</a:t>
            </a:r>
          </a:p>
          <a:p>
            <a:pPr>
              <a:buNone/>
            </a:pP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Horizontal Lines</a:t>
            </a:r>
            <a:endParaRPr lang="en-US" dirty="0"/>
          </a:p>
        </p:txBody>
      </p:sp>
      <p:sp>
        <p:nvSpPr>
          <p:cNvPr id="3" name="Content Placeholder 2"/>
          <p:cNvSpPr>
            <a:spLocks noGrp="1"/>
          </p:cNvSpPr>
          <p:nvPr>
            <p:ph sz="quarter" idx="1"/>
          </p:nvPr>
        </p:nvSpPr>
        <p:spPr/>
        <p:txBody>
          <a:bodyPr/>
          <a:lstStyle/>
          <a:p>
            <a:pPr algn="just">
              <a:buNone/>
            </a:pPr>
            <a:r>
              <a:rPr lang="en-US" dirty="0" smtClean="0"/>
              <a:t>Horizontal lines are used to visually break up sections of a document. The </a:t>
            </a:r>
            <a:r>
              <a:rPr lang="en-US" b="1" dirty="0" smtClean="0"/>
              <a:t>&lt;hr&gt;</a:t>
            </a:r>
            <a:r>
              <a:rPr lang="en-US" dirty="0" smtClean="0"/>
              <a:t> tag creates a line from the current position in the document to the right margin and breaks the line accordingly.</a:t>
            </a:r>
          </a:p>
          <a:p>
            <a:pPr algn="just">
              <a:buNone/>
            </a:pP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normAutofit lnSpcReduction="10000"/>
          </a:bodyPr>
          <a:lstStyle/>
          <a:p>
            <a:pPr>
              <a:buNone/>
            </a:pPr>
            <a:r>
              <a:rPr lang="en-US" dirty="0" smtClean="0"/>
              <a:t>&lt;!DOCTYPE html&gt;</a:t>
            </a:r>
          </a:p>
          <a:p>
            <a:pPr>
              <a:buNone/>
            </a:pPr>
            <a:r>
              <a:rPr lang="en-US" dirty="0" smtClean="0"/>
              <a:t>&lt;html&gt;</a:t>
            </a:r>
          </a:p>
          <a:p>
            <a:pPr>
              <a:buNone/>
            </a:pPr>
            <a:r>
              <a:rPr lang="en-US" dirty="0" smtClean="0"/>
              <a:t>&lt;head&gt;</a:t>
            </a:r>
          </a:p>
          <a:p>
            <a:pPr>
              <a:buNone/>
            </a:pPr>
            <a:r>
              <a:rPr lang="en-US" dirty="0" smtClean="0"/>
              <a:t>&lt;title&gt;Horizontal Line Example&lt;/title&gt;</a:t>
            </a:r>
          </a:p>
          <a:p>
            <a:pPr>
              <a:buNone/>
            </a:pPr>
            <a:r>
              <a:rPr lang="en-US" dirty="0" smtClean="0"/>
              <a:t>&lt;/head&gt;</a:t>
            </a:r>
          </a:p>
          <a:p>
            <a:pPr>
              <a:buNone/>
            </a:pPr>
            <a:r>
              <a:rPr lang="en-US" dirty="0" smtClean="0"/>
              <a:t>&lt;body&gt;&lt;p&gt;This is paragraph one and should be on top&lt;/p&gt;</a:t>
            </a:r>
          </a:p>
          <a:p>
            <a:pPr>
              <a:buNone/>
            </a:pPr>
            <a:r>
              <a:rPr lang="en-US" dirty="0" smtClean="0"/>
              <a:t>&lt;hr /&gt;</a:t>
            </a:r>
          </a:p>
          <a:p>
            <a:pPr>
              <a:buNone/>
            </a:pPr>
            <a:r>
              <a:rPr lang="en-US" dirty="0" smtClean="0"/>
              <a:t>&lt;p&gt;This is paragraph two and should be at bottom&lt;/p&gt;</a:t>
            </a:r>
          </a:p>
          <a:p>
            <a:pPr>
              <a:buNone/>
            </a:pPr>
            <a:r>
              <a:rPr lang="en-US" dirty="0" smtClean="0"/>
              <a:t>&lt;/body&gt;</a:t>
            </a:r>
          </a:p>
          <a:p>
            <a:pPr>
              <a:buNone/>
            </a:pPr>
            <a:r>
              <a:rPr lang="en-US" dirty="0" smtClean="0"/>
              <a:t>&lt;/html&gt;</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44034" name="Picture 2"/>
          <p:cNvPicPr>
            <a:picLocks noChangeAspect="1" noChangeArrowheads="1"/>
          </p:cNvPicPr>
          <p:nvPr/>
        </p:nvPicPr>
        <p:blipFill>
          <a:blip r:embed="rId2" cstate="print"/>
          <a:srcRect l="49780" t="23958" r="23865" b="63542"/>
          <a:stretch>
            <a:fillRect/>
          </a:stretch>
        </p:blipFill>
        <p:spPr bwMode="auto">
          <a:xfrm>
            <a:off x="838200" y="2209800"/>
            <a:ext cx="8001000" cy="2133600"/>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Preserve Formatting</a:t>
            </a:r>
            <a:endParaRPr lang="en-US" dirty="0"/>
          </a:p>
        </p:txBody>
      </p:sp>
      <p:pic>
        <p:nvPicPr>
          <p:cNvPr id="45058" name="Picture 2"/>
          <p:cNvPicPr>
            <a:picLocks noChangeAspect="1" noChangeArrowheads="1"/>
          </p:cNvPicPr>
          <p:nvPr/>
        </p:nvPicPr>
        <p:blipFill>
          <a:blip r:embed="rId2" cstate="print"/>
          <a:srcRect l="26354" t="23958" r="44363" b="41667"/>
          <a:stretch>
            <a:fillRect/>
          </a:stretch>
        </p:blipFill>
        <p:spPr bwMode="auto">
          <a:xfrm>
            <a:off x="1066800" y="3429000"/>
            <a:ext cx="6477000" cy="3124200"/>
          </a:xfrm>
          <a:prstGeom prst="rect">
            <a:avLst/>
          </a:prstGeom>
          <a:noFill/>
          <a:ln w="9525">
            <a:noFill/>
            <a:miter lim="800000"/>
            <a:headEnd/>
            <a:tailEnd/>
          </a:ln>
        </p:spPr>
      </p:pic>
      <p:sp>
        <p:nvSpPr>
          <p:cNvPr id="5" name="Rectangle 4"/>
          <p:cNvSpPr/>
          <p:nvPr/>
        </p:nvSpPr>
        <p:spPr>
          <a:xfrm>
            <a:off x="228600" y="1447800"/>
            <a:ext cx="8610600" cy="1938992"/>
          </a:xfrm>
          <a:prstGeom prst="rect">
            <a:avLst/>
          </a:prstGeom>
        </p:spPr>
        <p:txBody>
          <a:bodyPr wrap="square">
            <a:spAutoFit/>
          </a:bodyPr>
          <a:lstStyle/>
          <a:p>
            <a:pPr algn="just"/>
            <a:r>
              <a:rPr lang="en-US" sz="2400" dirty="0" smtClean="0"/>
              <a:t>Sometimes you want your text to follow the exact format of how it is written in the HTML document. In those cases, you can use the preformatted tag &lt;pre&gt;.</a:t>
            </a:r>
          </a:p>
          <a:p>
            <a:pPr algn="just"/>
            <a:r>
              <a:rPr lang="en-US" sz="2400" dirty="0" smtClean="0"/>
              <a:t>Any text between the opening &lt;pre&gt; tag and the closing &lt;/pre&gt; tag will preserve the formatting of the source document.</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43000" y="2362200"/>
            <a:ext cx="7406640" cy="1472184"/>
          </a:xfrm>
        </p:spPr>
        <p:txBody>
          <a:bodyPr/>
          <a:lstStyle/>
          <a:p>
            <a:r>
              <a:rPr lang="en-GB" b="1" dirty="0" smtClean="0"/>
              <a:t>INTRODUCTION TO HTML</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49154" name="Picture 2"/>
          <p:cNvPicPr>
            <a:picLocks noChangeAspect="1" noChangeArrowheads="1"/>
          </p:cNvPicPr>
          <p:nvPr/>
        </p:nvPicPr>
        <p:blipFill>
          <a:blip r:embed="rId2" cstate="print"/>
          <a:srcRect l="50366" t="25000" r="22255" b="63542"/>
          <a:stretch>
            <a:fillRect/>
          </a:stretch>
        </p:blipFill>
        <p:spPr bwMode="auto">
          <a:xfrm>
            <a:off x="838199" y="2362200"/>
            <a:ext cx="7772401" cy="1828800"/>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Nonbreaking Spaces</a:t>
            </a:r>
            <a:endParaRPr lang="en-US" dirty="0"/>
          </a:p>
        </p:txBody>
      </p:sp>
      <p:sp>
        <p:nvSpPr>
          <p:cNvPr id="3" name="Content Placeholder 2"/>
          <p:cNvSpPr>
            <a:spLocks noGrp="1"/>
          </p:cNvSpPr>
          <p:nvPr>
            <p:ph sz="quarter" idx="1"/>
          </p:nvPr>
        </p:nvSpPr>
        <p:spPr/>
        <p:txBody>
          <a:bodyPr/>
          <a:lstStyle/>
          <a:p>
            <a:pPr algn="just"/>
            <a:r>
              <a:rPr lang="en-US" dirty="0" smtClean="0"/>
              <a:t>Suppose you want to use the phrase "12 Angry Men." Here you would not want a browser to split the "12, Angry" and "Men" across two lines:</a:t>
            </a:r>
          </a:p>
          <a:p>
            <a:pPr algn="just"/>
            <a:r>
              <a:rPr lang="en-US" dirty="0" smtClean="0"/>
              <a:t>An example of this technique appears in the movie "12 Angry Men." In cases where you do not want the client browser to break text, you should use a </a:t>
            </a:r>
            <a:r>
              <a:rPr lang="en-US" dirty="0" err="1" smtClean="0"/>
              <a:t>nonbreaking</a:t>
            </a:r>
            <a:r>
              <a:rPr lang="en-US" dirty="0" smtClean="0"/>
              <a:t> space entity </a:t>
            </a:r>
            <a:r>
              <a:rPr lang="en-US" b="1" dirty="0" smtClean="0"/>
              <a:t>&amp;</a:t>
            </a:r>
            <a:r>
              <a:rPr lang="en-US" b="1" dirty="0" err="1" smtClean="0"/>
              <a:t>nbsp</a:t>
            </a:r>
            <a:r>
              <a:rPr lang="en-US" b="1" dirty="0" smtClean="0"/>
              <a:t>;</a:t>
            </a:r>
            <a:r>
              <a:rPr lang="en-US" dirty="0" smtClean="0"/>
              <a:t> instead of a normal space.</a:t>
            </a:r>
          </a:p>
          <a:p>
            <a:pPr algn="just"/>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normAutofit lnSpcReduction="10000"/>
          </a:bodyPr>
          <a:lstStyle/>
          <a:p>
            <a:pPr>
              <a:buNone/>
            </a:pPr>
            <a:r>
              <a:rPr lang="en-US" dirty="0" smtClean="0"/>
              <a:t>&lt;!DOCTYPE html&gt;</a:t>
            </a:r>
          </a:p>
          <a:p>
            <a:pPr>
              <a:buNone/>
            </a:pPr>
            <a:r>
              <a:rPr lang="en-US" dirty="0" smtClean="0"/>
              <a:t>&lt;html&gt;</a:t>
            </a:r>
          </a:p>
          <a:p>
            <a:pPr>
              <a:buNone/>
            </a:pPr>
            <a:r>
              <a:rPr lang="en-US" dirty="0" smtClean="0"/>
              <a:t>&lt;head&gt;</a:t>
            </a:r>
          </a:p>
          <a:p>
            <a:pPr>
              <a:buNone/>
            </a:pPr>
            <a:r>
              <a:rPr lang="en-US" dirty="0" smtClean="0"/>
              <a:t>&lt;title&gt;</a:t>
            </a:r>
            <a:r>
              <a:rPr lang="en-US" dirty="0" err="1" smtClean="0"/>
              <a:t>Nonbreaking</a:t>
            </a:r>
            <a:r>
              <a:rPr lang="en-US" dirty="0" smtClean="0"/>
              <a:t> Spaces Example&lt;/title&gt;</a:t>
            </a:r>
          </a:p>
          <a:p>
            <a:pPr>
              <a:buNone/>
            </a:pPr>
            <a:r>
              <a:rPr lang="en-US" dirty="0" smtClean="0"/>
              <a:t>&lt;/head&gt;</a:t>
            </a:r>
          </a:p>
          <a:p>
            <a:pPr>
              <a:buNone/>
            </a:pPr>
            <a:r>
              <a:rPr lang="en-US" dirty="0" smtClean="0"/>
              <a:t>&lt;body&gt;</a:t>
            </a:r>
          </a:p>
          <a:p>
            <a:pPr>
              <a:buNone/>
            </a:pPr>
            <a:r>
              <a:rPr lang="en-US" dirty="0" smtClean="0"/>
              <a:t>&lt;p&gt;An example of this technique appears in the movie "12&amp;nbsp;Angry&amp;nbsp;Men."&lt;/p&gt;</a:t>
            </a:r>
          </a:p>
          <a:p>
            <a:pPr>
              <a:buNone/>
            </a:pPr>
            <a:r>
              <a:rPr lang="en-US" dirty="0" smtClean="0"/>
              <a:t>&lt;/body&gt;</a:t>
            </a:r>
          </a:p>
          <a:p>
            <a:pPr>
              <a:buNone/>
            </a:pPr>
            <a:r>
              <a:rPr lang="en-US" dirty="0" smtClean="0"/>
              <a:t>&lt;/html&gt;</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sz="quarter" idx="1"/>
          </p:nvPr>
        </p:nvSpPr>
        <p:spPr/>
        <p:txBody>
          <a:bodyPr/>
          <a:lstStyle/>
          <a:p>
            <a:pPr>
              <a:buNone/>
            </a:pPr>
            <a:r>
              <a:rPr lang="en-US" dirty="0" smtClean="0"/>
              <a:t>An example of this technique appears in the movie "12 Angry Men."</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HTML Elements</a:t>
            </a:r>
            <a:endParaRPr lang="en-US" dirty="0"/>
          </a:p>
        </p:txBody>
      </p:sp>
      <p:sp>
        <p:nvSpPr>
          <p:cNvPr id="3" name="Content Placeholder 2"/>
          <p:cNvSpPr>
            <a:spLocks noGrp="1"/>
          </p:cNvSpPr>
          <p:nvPr>
            <p:ph sz="quarter" idx="1"/>
          </p:nvPr>
        </p:nvSpPr>
        <p:spPr>
          <a:xfrm>
            <a:off x="301752" y="1527048"/>
            <a:ext cx="8503920" cy="1444752"/>
          </a:xfrm>
        </p:spPr>
        <p:txBody>
          <a:bodyPr>
            <a:normAutofit fontScale="92500" lnSpcReduction="20000"/>
          </a:bodyPr>
          <a:lstStyle/>
          <a:p>
            <a:pPr algn="just"/>
            <a:r>
              <a:rPr lang="en-US" dirty="0" smtClean="0"/>
              <a:t>An </a:t>
            </a:r>
            <a:r>
              <a:rPr lang="en-US" b="1" dirty="0" smtClean="0"/>
              <a:t>HTML element</a:t>
            </a:r>
            <a:r>
              <a:rPr lang="en-US" dirty="0" smtClean="0"/>
              <a:t> is defined by a starting tag. If the element contains other content, it ends with a closing tag, where the element name is preceded by a forward slash as shown below with few tags:</a:t>
            </a:r>
          </a:p>
          <a:p>
            <a:pPr algn="just">
              <a:buNone/>
            </a:pPr>
            <a:endParaRPr lang="en-US" dirty="0"/>
          </a:p>
        </p:txBody>
      </p:sp>
      <p:graphicFrame>
        <p:nvGraphicFramePr>
          <p:cNvPr id="4" name="Table 3"/>
          <p:cNvGraphicFramePr>
            <a:graphicFrameLocks noGrp="1"/>
          </p:cNvGraphicFramePr>
          <p:nvPr/>
        </p:nvGraphicFramePr>
        <p:xfrm>
          <a:off x="533400" y="2910840"/>
          <a:ext cx="8382000" cy="1859280"/>
        </p:xfrm>
        <a:graphic>
          <a:graphicData uri="http://schemas.openxmlformats.org/drawingml/2006/table">
            <a:tbl>
              <a:tblPr/>
              <a:tblGrid>
                <a:gridCol w="2794000"/>
                <a:gridCol w="2794000"/>
                <a:gridCol w="2794000"/>
              </a:tblGrid>
              <a:tr h="0">
                <a:tc>
                  <a:txBody>
                    <a:bodyPr/>
                    <a:lstStyle/>
                    <a:p>
                      <a:pPr algn="ctr"/>
                      <a:r>
                        <a:rPr lang="en-US" sz="2000" b="1" dirty="0"/>
                        <a:t>Start Tag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Content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End Tag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a:t>&lt;p&gt;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This is paragraph content.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&lt;/p&gt;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a:t>&lt;h1&gt;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This is heading content.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&lt;/h1&gt;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a:t>&lt;div&gt;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This is division content.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&lt;/div&gt;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a:t>&lt;br /&gt;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Rectangle 4"/>
          <p:cNvSpPr/>
          <p:nvPr/>
        </p:nvSpPr>
        <p:spPr>
          <a:xfrm>
            <a:off x="457200" y="4944070"/>
            <a:ext cx="8229600" cy="1015663"/>
          </a:xfrm>
          <a:prstGeom prst="rect">
            <a:avLst/>
          </a:prstGeom>
        </p:spPr>
        <p:txBody>
          <a:bodyPr wrap="square">
            <a:spAutoFit/>
          </a:bodyPr>
          <a:lstStyle/>
          <a:p>
            <a:pPr algn="just"/>
            <a:r>
              <a:rPr lang="en-US" sz="2000" dirty="0" smtClean="0"/>
              <a:t>So here &lt;p&gt;....&lt;/p&gt; is an HTML element, &lt;h1&gt;...&lt;/h1&gt; is another HTML element. There are some HTML elements which don't need to be closed, such as &lt;</a:t>
            </a:r>
            <a:r>
              <a:rPr lang="en-US" sz="2000" dirty="0" err="1" smtClean="0"/>
              <a:t>img</a:t>
            </a:r>
            <a:r>
              <a:rPr lang="en-US" sz="2000" dirty="0" smtClean="0"/>
              <a:t>.../&gt;, &lt;hr /&gt; and &lt;</a:t>
            </a:r>
            <a:r>
              <a:rPr lang="en-US" sz="2000" dirty="0" err="1" smtClean="0"/>
              <a:t>br</a:t>
            </a:r>
            <a:r>
              <a:rPr lang="en-US" sz="2000" dirty="0" smtClean="0"/>
              <a:t> /&gt; elements. These are known as </a:t>
            </a:r>
            <a:r>
              <a:rPr lang="en-US" sz="2000" b="1" dirty="0" smtClean="0"/>
              <a:t>void elements</a:t>
            </a:r>
            <a:r>
              <a:rPr lang="en-US" sz="2000" dirty="0" smtClean="0"/>
              <a:t>.</a:t>
            </a:r>
            <a:endParaRPr lang="en-US" sz="20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Nested HTML Elements</a:t>
            </a:r>
            <a:endParaRPr lang="en-US" dirty="0"/>
          </a:p>
        </p:txBody>
      </p:sp>
      <p:pic>
        <p:nvPicPr>
          <p:cNvPr id="54274" name="Picture 2"/>
          <p:cNvPicPr>
            <a:picLocks noChangeAspect="1" noChangeArrowheads="1"/>
          </p:cNvPicPr>
          <p:nvPr/>
        </p:nvPicPr>
        <p:blipFill>
          <a:blip r:embed="rId2" cstate="print"/>
          <a:srcRect l="24012" t="53125" r="44949" b="17708"/>
          <a:stretch>
            <a:fillRect/>
          </a:stretch>
        </p:blipFill>
        <p:spPr bwMode="auto">
          <a:xfrm>
            <a:off x="2133600" y="1524000"/>
            <a:ext cx="4495800" cy="3581400"/>
          </a:xfrm>
          <a:prstGeom prst="rect">
            <a:avLst/>
          </a:prstGeom>
          <a:noFill/>
          <a:ln w="9525">
            <a:noFill/>
            <a:miter lim="800000"/>
            <a:headEnd/>
            <a:tailEnd/>
          </a:ln>
        </p:spPr>
      </p:pic>
      <p:pic>
        <p:nvPicPr>
          <p:cNvPr id="54275" name="Picture 3"/>
          <p:cNvPicPr>
            <a:picLocks noChangeAspect="1" noChangeArrowheads="1"/>
          </p:cNvPicPr>
          <p:nvPr/>
        </p:nvPicPr>
        <p:blipFill>
          <a:blip r:embed="rId3" cstate="print"/>
          <a:srcRect l="23646" t="43750" r="26574" b="40625"/>
          <a:stretch>
            <a:fillRect/>
          </a:stretch>
        </p:blipFill>
        <p:spPr bwMode="auto">
          <a:xfrm>
            <a:off x="1143000" y="5257800"/>
            <a:ext cx="6477000" cy="1143000"/>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HTML Attributes</a:t>
            </a:r>
            <a:endParaRPr lang="en-US" dirty="0"/>
          </a:p>
        </p:txBody>
      </p:sp>
      <p:sp>
        <p:nvSpPr>
          <p:cNvPr id="3" name="Content Placeholder 2"/>
          <p:cNvSpPr>
            <a:spLocks noGrp="1"/>
          </p:cNvSpPr>
          <p:nvPr>
            <p:ph sz="quarter" idx="1"/>
          </p:nvPr>
        </p:nvSpPr>
        <p:spPr/>
        <p:txBody>
          <a:bodyPr>
            <a:normAutofit fontScale="92500"/>
          </a:bodyPr>
          <a:lstStyle/>
          <a:p>
            <a:pPr algn="just"/>
            <a:r>
              <a:rPr lang="en-US" dirty="0" smtClean="0"/>
              <a:t>An attribute is used to define the characteristics of an HTML element and is placed inside the element's opening tag. All attributes are made up of two parts: a </a:t>
            </a:r>
            <a:r>
              <a:rPr lang="en-US" b="1" dirty="0" smtClean="0"/>
              <a:t>name</a:t>
            </a:r>
            <a:r>
              <a:rPr lang="en-US" dirty="0" smtClean="0"/>
              <a:t> and a </a:t>
            </a:r>
            <a:r>
              <a:rPr lang="en-US" b="1" dirty="0" smtClean="0"/>
              <a:t>value</a:t>
            </a:r>
            <a:r>
              <a:rPr lang="en-US" dirty="0" smtClean="0"/>
              <a:t>:</a:t>
            </a:r>
          </a:p>
          <a:p>
            <a:pPr algn="just"/>
            <a:r>
              <a:rPr lang="en-US" dirty="0" smtClean="0"/>
              <a:t>The </a:t>
            </a:r>
            <a:r>
              <a:rPr lang="en-US" b="1" dirty="0" smtClean="0"/>
              <a:t>name</a:t>
            </a:r>
            <a:r>
              <a:rPr lang="en-US" dirty="0" smtClean="0"/>
              <a:t> is the property you want to set. For example, the paragraph &lt;p&gt; element in the example carries an attribute whose name is </a:t>
            </a:r>
            <a:r>
              <a:rPr lang="en-US" b="1" dirty="0" smtClean="0"/>
              <a:t>align</a:t>
            </a:r>
            <a:r>
              <a:rPr lang="en-US" dirty="0" smtClean="0"/>
              <a:t>, which you can use to indicate the alignment of paragraph on the page.</a:t>
            </a:r>
          </a:p>
          <a:p>
            <a:pPr algn="just"/>
            <a:r>
              <a:rPr lang="en-US" dirty="0" smtClean="0"/>
              <a:t>The </a:t>
            </a:r>
            <a:r>
              <a:rPr lang="en-US" b="1" dirty="0" smtClean="0"/>
              <a:t>value</a:t>
            </a:r>
            <a:r>
              <a:rPr lang="en-US" dirty="0" smtClean="0"/>
              <a:t> is what you want the value of the property to be set and always put within quotations. The below example shows three possible values of align attribute: </a:t>
            </a:r>
            <a:r>
              <a:rPr lang="en-US" b="1" dirty="0" smtClean="0"/>
              <a:t>left, center</a:t>
            </a:r>
            <a:r>
              <a:rPr lang="en-US" dirty="0" smtClean="0"/>
              <a:t> and </a:t>
            </a:r>
            <a:r>
              <a:rPr lang="en-US" b="1" dirty="0" smtClean="0"/>
              <a:t>right</a:t>
            </a:r>
            <a:r>
              <a:rPr lang="en-US" dirty="0" smtClean="0"/>
              <a:t>.</a:t>
            </a:r>
          </a:p>
          <a:p>
            <a:pPr algn="just">
              <a:buNone/>
            </a:pP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p:cNvPicPr>
            <a:picLocks noChangeAspect="1" noChangeArrowheads="1"/>
          </p:cNvPicPr>
          <p:nvPr/>
        </p:nvPicPr>
        <p:blipFill>
          <a:blip r:embed="rId2" cstate="print"/>
          <a:srcRect l="24012" t="23958" r="40264" b="44792"/>
          <a:stretch>
            <a:fillRect/>
          </a:stretch>
        </p:blipFill>
        <p:spPr bwMode="auto">
          <a:xfrm>
            <a:off x="330201" y="381001"/>
            <a:ext cx="8280399" cy="3810000"/>
          </a:xfrm>
          <a:prstGeom prst="rect">
            <a:avLst/>
          </a:prstGeom>
          <a:noFill/>
          <a:ln w="9525">
            <a:noFill/>
            <a:miter lim="800000"/>
            <a:headEnd/>
            <a:tailEnd/>
          </a:ln>
        </p:spPr>
      </p:pic>
      <p:pic>
        <p:nvPicPr>
          <p:cNvPr id="55299" name="Picture 3"/>
          <p:cNvPicPr>
            <a:picLocks noChangeAspect="1" noChangeArrowheads="1"/>
          </p:cNvPicPr>
          <p:nvPr/>
        </p:nvPicPr>
        <p:blipFill>
          <a:blip r:embed="rId3" cstate="print"/>
          <a:srcRect l="23646" t="63542" r="26574" b="20833"/>
          <a:stretch>
            <a:fillRect/>
          </a:stretch>
        </p:blipFill>
        <p:spPr bwMode="auto">
          <a:xfrm>
            <a:off x="482600" y="4648200"/>
            <a:ext cx="8204200" cy="1447800"/>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HTML Images</a:t>
            </a:r>
            <a:endParaRPr lang="en-US" dirty="0"/>
          </a:p>
        </p:txBody>
      </p:sp>
      <p:sp>
        <p:nvSpPr>
          <p:cNvPr id="3" name="Content Placeholder 2"/>
          <p:cNvSpPr>
            <a:spLocks noGrp="1"/>
          </p:cNvSpPr>
          <p:nvPr>
            <p:ph sz="quarter" idx="1"/>
          </p:nvPr>
        </p:nvSpPr>
        <p:spPr/>
        <p:txBody>
          <a:bodyPr/>
          <a:lstStyle/>
          <a:p>
            <a:r>
              <a:rPr lang="en-US" b="1" dirty="0" smtClean="0"/>
              <a:t>Insert Image: </a:t>
            </a:r>
            <a:r>
              <a:rPr lang="fr-FR" dirty="0" smtClean="0"/>
              <a:t>&lt;</a:t>
            </a:r>
            <a:r>
              <a:rPr lang="fr-FR" dirty="0" err="1" smtClean="0"/>
              <a:t>img</a:t>
            </a:r>
            <a:r>
              <a:rPr lang="fr-FR" dirty="0" smtClean="0"/>
              <a:t> </a:t>
            </a:r>
            <a:r>
              <a:rPr lang="fr-FR" dirty="0" err="1" smtClean="0"/>
              <a:t>src</a:t>
            </a:r>
            <a:r>
              <a:rPr lang="fr-FR" dirty="0" smtClean="0"/>
              <a:t>="Image URL" ... </a:t>
            </a:r>
            <a:r>
              <a:rPr lang="fr-FR" dirty="0" err="1" smtClean="0"/>
              <a:t>attributes</a:t>
            </a:r>
            <a:r>
              <a:rPr lang="fr-FR" dirty="0" smtClean="0"/>
              <a:t>-</a:t>
            </a:r>
            <a:r>
              <a:rPr lang="fr-FR" dirty="0" err="1" smtClean="0"/>
              <a:t>list</a:t>
            </a:r>
            <a:r>
              <a:rPr lang="fr-FR" dirty="0" smtClean="0"/>
              <a:t>/&gt;</a:t>
            </a:r>
          </a:p>
          <a:p>
            <a:r>
              <a:rPr lang="en-US" b="1" dirty="0" smtClean="0"/>
              <a:t>Set Image Location</a:t>
            </a:r>
          </a:p>
          <a:p>
            <a:r>
              <a:rPr lang="en-US" b="1" dirty="0" smtClean="0"/>
              <a:t>Set Image Width/Height: width= “150”, height =“150”</a:t>
            </a:r>
          </a:p>
          <a:p>
            <a:r>
              <a:rPr lang="en-US" b="1" dirty="0" smtClean="0"/>
              <a:t>Set Image Border: border =“3”</a:t>
            </a:r>
          </a:p>
          <a:p>
            <a:r>
              <a:rPr lang="en-US" b="1" dirty="0" smtClean="0"/>
              <a:t>Set Image Alignment: align=“right”</a:t>
            </a:r>
          </a:p>
          <a:p>
            <a:endParaRPr lang="en-US" b="1" dirty="0" smtClean="0"/>
          </a:p>
          <a:p>
            <a:endParaRPr lang="en-US" b="1" dirty="0" smtClean="0"/>
          </a:p>
          <a:p>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a:xfrm>
            <a:off x="301752" y="1527048"/>
            <a:ext cx="8503920" cy="4797552"/>
          </a:xfrm>
        </p:spPr>
        <p:txBody>
          <a:bodyPr>
            <a:normAutofit lnSpcReduction="10000"/>
          </a:bodyPr>
          <a:lstStyle/>
          <a:p>
            <a:pPr>
              <a:buNone/>
            </a:pPr>
            <a:r>
              <a:rPr lang="en-US" dirty="0" smtClean="0"/>
              <a:t>&lt;!DOCTYPE html&gt;</a:t>
            </a:r>
          </a:p>
          <a:p>
            <a:pPr>
              <a:buNone/>
            </a:pPr>
            <a:r>
              <a:rPr lang="en-US" dirty="0" smtClean="0"/>
              <a:t> &lt;html&gt;</a:t>
            </a:r>
          </a:p>
          <a:p>
            <a:pPr>
              <a:buNone/>
            </a:pPr>
            <a:r>
              <a:rPr lang="en-US" dirty="0" smtClean="0"/>
              <a:t> &lt;head&gt;</a:t>
            </a:r>
          </a:p>
          <a:p>
            <a:pPr>
              <a:buNone/>
            </a:pPr>
            <a:r>
              <a:rPr lang="en-US" dirty="0" smtClean="0"/>
              <a:t> &lt;title&gt;Set Image Alignment&lt;/title&gt;</a:t>
            </a:r>
          </a:p>
          <a:p>
            <a:pPr>
              <a:buNone/>
            </a:pPr>
            <a:r>
              <a:rPr lang="en-US" dirty="0" smtClean="0"/>
              <a:t> &lt;/head&gt; </a:t>
            </a:r>
          </a:p>
          <a:p>
            <a:pPr>
              <a:buNone/>
            </a:pPr>
            <a:r>
              <a:rPr lang="en-US" dirty="0" smtClean="0"/>
              <a:t>&lt;body&gt; &lt;p&gt;Setting image Alignment&lt;/p&gt; </a:t>
            </a:r>
          </a:p>
          <a:p>
            <a:pPr>
              <a:buNone/>
            </a:pPr>
            <a:r>
              <a:rPr lang="en-US" dirty="0" smtClean="0"/>
              <a:t>&lt;</a:t>
            </a:r>
            <a:r>
              <a:rPr lang="en-US" dirty="0" err="1" smtClean="0"/>
              <a:t>img</a:t>
            </a:r>
            <a:r>
              <a:rPr lang="en-US" dirty="0" smtClean="0"/>
              <a:t> </a:t>
            </a:r>
            <a:r>
              <a:rPr lang="en-US" dirty="0" err="1" smtClean="0"/>
              <a:t>src</a:t>
            </a:r>
            <a:r>
              <a:rPr lang="en-US" dirty="0" smtClean="0"/>
              <a:t>="/html/images/test.png" alt="Test Image" border="3" width="150" height="100" align="right"/&gt; </a:t>
            </a:r>
          </a:p>
          <a:p>
            <a:pPr>
              <a:buNone/>
            </a:pPr>
            <a:r>
              <a:rPr lang="en-US" dirty="0" smtClean="0"/>
              <a:t>&lt;/body&gt;</a:t>
            </a:r>
          </a:p>
          <a:p>
            <a:pPr>
              <a:buNone/>
            </a:pPr>
            <a:r>
              <a:rPr lang="en-US" dirty="0" smtClean="0"/>
              <a:t> &lt;/html&gt;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a:t>
            </a:r>
            <a:endParaRPr lang="en-US" dirty="0"/>
          </a:p>
        </p:txBody>
      </p:sp>
      <p:sp>
        <p:nvSpPr>
          <p:cNvPr id="3" name="Content Placeholder 2"/>
          <p:cNvSpPr>
            <a:spLocks noGrp="1"/>
          </p:cNvSpPr>
          <p:nvPr>
            <p:ph idx="1"/>
          </p:nvPr>
        </p:nvSpPr>
        <p:spPr/>
        <p:txBody>
          <a:bodyPr>
            <a:normAutofit fontScale="92500" lnSpcReduction="10000"/>
          </a:bodyPr>
          <a:lstStyle/>
          <a:p>
            <a:pPr algn="just">
              <a:buNone/>
            </a:pPr>
            <a:r>
              <a:rPr lang="en-US" dirty="0" smtClean="0"/>
              <a:t>HTML stands for </a:t>
            </a:r>
            <a:r>
              <a:rPr lang="en-US" b="1" dirty="0" smtClean="0"/>
              <a:t>H</a:t>
            </a:r>
            <a:r>
              <a:rPr lang="en-US" dirty="0" smtClean="0"/>
              <a:t>yper </a:t>
            </a:r>
            <a:r>
              <a:rPr lang="en-US" b="1" dirty="0" smtClean="0"/>
              <a:t>T</a:t>
            </a:r>
            <a:r>
              <a:rPr lang="en-US" dirty="0" smtClean="0"/>
              <a:t>ext </a:t>
            </a:r>
            <a:r>
              <a:rPr lang="en-US" b="1" dirty="0" smtClean="0"/>
              <a:t>M</a:t>
            </a:r>
            <a:r>
              <a:rPr lang="en-US" dirty="0" smtClean="0"/>
              <a:t>arkup </a:t>
            </a:r>
            <a:r>
              <a:rPr lang="en-US" b="1" dirty="0" smtClean="0"/>
              <a:t>L</a:t>
            </a:r>
            <a:r>
              <a:rPr lang="en-US" dirty="0" smtClean="0"/>
              <a:t>anguage</a:t>
            </a:r>
          </a:p>
          <a:p>
            <a:pPr algn="just">
              <a:buNone/>
            </a:pPr>
            <a:r>
              <a:rPr lang="en-US" dirty="0" smtClean="0"/>
              <a:t>Hyper Text: is text displayed on a computer display or other electronic devices with references (hyperlinks) to other text which the reader can immediately access, or where text can be revealed progressively at multiple levels of detail (also called StretchText).</a:t>
            </a:r>
          </a:p>
          <a:p>
            <a:pPr algn="just">
              <a:buNone/>
            </a:pPr>
            <a:r>
              <a:rPr lang="en-US" dirty="0" smtClean="0"/>
              <a:t>Markup : Markup languages are designed for the processing, definition and presentation of text. The language specifies code for formatting, both the layout and style, within a text file. The code used to specify the formatting are called tags. </a:t>
            </a:r>
          </a:p>
          <a:p>
            <a:pPr algn="just">
              <a:buNone/>
            </a:pPr>
            <a:r>
              <a:rPr lang="en-US" dirty="0" smtClean="0"/>
              <a:t>HTMLis a an example of a widely known and used markup language</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56323" name="Picture 3"/>
          <p:cNvPicPr>
            <a:picLocks noChangeAspect="1" noChangeArrowheads="1"/>
          </p:cNvPicPr>
          <p:nvPr/>
        </p:nvPicPr>
        <p:blipFill>
          <a:blip r:embed="rId2" cstate="print"/>
          <a:srcRect l="50000" t="23958" r="12518" b="52084"/>
          <a:stretch>
            <a:fillRect/>
          </a:stretch>
        </p:blipFill>
        <p:spPr bwMode="auto">
          <a:xfrm>
            <a:off x="838200" y="2057400"/>
            <a:ext cx="7421217" cy="2667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HTML Text Links</a:t>
            </a:r>
            <a:endParaRPr lang="en-US" b="1" dirty="0"/>
          </a:p>
        </p:txBody>
      </p:sp>
      <p:sp>
        <p:nvSpPr>
          <p:cNvPr id="3" name="Content Placeholder 2"/>
          <p:cNvSpPr>
            <a:spLocks noGrp="1"/>
          </p:cNvSpPr>
          <p:nvPr>
            <p:ph sz="quarter" idx="1"/>
          </p:nvPr>
        </p:nvSpPr>
        <p:spPr/>
        <p:txBody>
          <a:bodyPr/>
          <a:lstStyle/>
          <a:p>
            <a:pPr algn="just"/>
            <a:r>
              <a:rPr lang="en-US" dirty="0" smtClean="0"/>
              <a:t>A webpage can contain various links that take you directly to other pages and even specific parts of a given page. These links are known as hyperlinks.</a:t>
            </a:r>
          </a:p>
          <a:p>
            <a:pPr algn="just"/>
            <a:r>
              <a:rPr lang="en-US" dirty="0" smtClean="0"/>
              <a:t>Hyperlinks allow visitors to navigate between Web sites by clicking on words, phrases, and images. Thus you can create hyperlinks using text or images available on a webpage.</a:t>
            </a:r>
          </a:p>
          <a:p>
            <a:pPr algn="just"/>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Linking Documents</a:t>
            </a:r>
            <a:endParaRPr lang="en-US" dirty="0"/>
          </a:p>
        </p:txBody>
      </p:sp>
      <p:sp>
        <p:nvSpPr>
          <p:cNvPr id="3" name="Content Placeholder 2"/>
          <p:cNvSpPr>
            <a:spLocks noGrp="1"/>
          </p:cNvSpPr>
          <p:nvPr>
            <p:ph sz="quarter" idx="1"/>
          </p:nvPr>
        </p:nvSpPr>
        <p:spPr/>
        <p:txBody>
          <a:bodyPr/>
          <a:lstStyle/>
          <a:p>
            <a:pPr algn="just"/>
            <a:r>
              <a:rPr lang="en-US" dirty="0" smtClean="0"/>
              <a:t>A link is specified using HTML tag &lt;a&gt;. This tag is called </a:t>
            </a:r>
            <a:r>
              <a:rPr lang="en-US" b="1" dirty="0" smtClean="0"/>
              <a:t>anchor tag</a:t>
            </a:r>
            <a:r>
              <a:rPr lang="en-US" dirty="0" smtClean="0"/>
              <a:t> and anything between the opening &lt;a&gt; tag and the closing &lt;/a&gt; tag becomes part of the link and a user can click that part to reach to the linked document. </a:t>
            </a:r>
          </a:p>
          <a:p>
            <a:pPr algn="just"/>
            <a:endParaRPr lang="en-US" dirty="0" smtClean="0"/>
          </a:p>
          <a:p>
            <a:pPr algn="just">
              <a:buNone/>
            </a:pPr>
            <a:r>
              <a:rPr lang="en-US" dirty="0" smtClean="0"/>
              <a:t>Following is the simple syntax to use &lt;a&gt; tag.</a:t>
            </a:r>
          </a:p>
          <a:p>
            <a:pPr algn="just"/>
            <a:r>
              <a:rPr lang="en-US" dirty="0" smtClean="0"/>
              <a:t>&lt;a </a:t>
            </a:r>
            <a:r>
              <a:rPr lang="en-US" dirty="0" err="1" smtClean="0"/>
              <a:t>href</a:t>
            </a:r>
            <a:r>
              <a:rPr lang="en-US" dirty="0" smtClean="0"/>
              <a:t>="Document URL" ... attributes-list&gt;Link Text&lt;/a&gt;</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The target Attribute</a:t>
            </a:r>
            <a:endParaRPr lang="en-US" dirty="0"/>
          </a:p>
        </p:txBody>
      </p:sp>
      <p:sp>
        <p:nvSpPr>
          <p:cNvPr id="3" name="Content Placeholder 2"/>
          <p:cNvSpPr>
            <a:spLocks noGrp="1"/>
          </p:cNvSpPr>
          <p:nvPr>
            <p:ph sz="quarter" idx="1"/>
          </p:nvPr>
        </p:nvSpPr>
        <p:spPr/>
        <p:txBody>
          <a:bodyPr/>
          <a:lstStyle/>
          <a:p>
            <a:pPr algn="just">
              <a:buNone/>
            </a:pPr>
            <a:r>
              <a:rPr lang="en-US" dirty="0" smtClean="0"/>
              <a:t>This attribute is used to specify the location where linked document is opened. Following are possible options:</a:t>
            </a:r>
            <a:endParaRPr lang="en-US" dirty="0"/>
          </a:p>
        </p:txBody>
      </p:sp>
      <p:graphicFrame>
        <p:nvGraphicFramePr>
          <p:cNvPr id="4" name="Table 3"/>
          <p:cNvGraphicFramePr>
            <a:graphicFrameLocks noGrp="1"/>
          </p:cNvGraphicFramePr>
          <p:nvPr/>
        </p:nvGraphicFramePr>
        <p:xfrm>
          <a:off x="457200" y="2590800"/>
          <a:ext cx="8305800" cy="3505198"/>
        </p:xfrm>
        <a:graphic>
          <a:graphicData uri="http://schemas.openxmlformats.org/drawingml/2006/table">
            <a:tbl>
              <a:tblPr/>
              <a:tblGrid>
                <a:gridCol w="1905000"/>
                <a:gridCol w="6400800"/>
              </a:tblGrid>
              <a:tr h="624213">
                <a:tc>
                  <a:txBody>
                    <a:bodyPr/>
                    <a:lstStyle/>
                    <a:p>
                      <a:r>
                        <a:rPr lang="en-US" sz="2400" b="1" dirty="0"/>
                        <a:t>Option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1" dirty="0"/>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76197">
                <a:tc>
                  <a:txBody>
                    <a:bodyPr/>
                    <a:lstStyle/>
                    <a:p>
                      <a:r>
                        <a:rPr lang="en-US" sz="2000"/>
                        <a:t>_blank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a:t>Opens the linked document in a new window or tab.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76197">
                <a:tc>
                  <a:txBody>
                    <a:bodyPr/>
                    <a:lstStyle/>
                    <a:p>
                      <a:r>
                        <a:rPr lang="en-US" sz="2000"/>
                        <a:t>_self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a:t>Opens the linked document in the same frame.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76197">
                <a:tc>
                  <a:txBody>
                    <a:bodyPr/>
                    <a:lstStyle/>
                    <a:p>
                      <a:r>
                        <a:rPr lang="en-US" sz="2000"/>
                        <a:t>_parent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t>Opens the linked document in the parent frame.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76197">
                <a:tc>
                  <a:txBody>
                    <a:bodyPr/>
                    <a:lstStyle/>
                    <a:p>
                      <a:r>
                        <a:rPr lang="en-US" sz="2000"/>
                        <a:t>_top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a:t>Opens the linked document in the full body of the window.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76197">
                <a:tc>
                  <a:txBody>
                    <a:bodyPr/>
                    <a:lstStyle/>
                    <a:p>
                      <a:r>
                        <a:rPr lang="en-US" sz="2000" dirty="0"/>
                        <a:t>targetframe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t>Opens the linked document in a named </a:t>
                      </a:r>
                      <a:r>
                        <a:rPr lang="en-US" sz="2000" i="1" dirty="0" smtClean="0"/>
                        <a:t>targetframe</a:t>
                      </a:r>
                      <a:r>
                        <a:rPr lang="en-US" sz="2000" dirty="0" smtClean="0"/>
                        <a:t>.</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5" name="Content Placeholder 4"/>
          <p:cNvSpPr>
            <a:spLocks noGrp="1"/>
          </p:cNvSpPr>
          <p:nvPr>
            <p:ph sz="quarter" idx="1"/>
          </p:nvPr>
        </p:nvSpPr>
        <p:spPr/>
        <p:txBody>
          <a:bodyPr>
            <a:normAutofit fontScale="77500" lnSpcReduction="20000"/>
          </a:bodyPr>
          <a:lstStyle/>
          <a:p>
            <a:pPr>
              <a:buNone/>
            </a:pPr>
            <a:r>
              <a:rPr lang="en-US" dirty="0" smtClean="0"/>
              <a:t>&lt;!DOCTYPE html&gt;</a:t>
            </a:r>
          </a:p>
          <a:p>
            <a:pPr>
              <a:buNone/>
            </a:pPr>
            <a:r>
              <a:rPr lang="en-US" dirty="0" smtClean="0"/>
              <a:t>&lt;html&gt;</a:t>
            </a:r>
          </a:p>
          <a:p>
            <a:pPr>
              <a:buNone/>
            </a:pPr>
            <a:r>
              <a:rPr lang="en-US" dirty="0" smtClean="0"/>
              <a:t>&lt;head&gt;</a:t>
            </a:r>
          </a:p>
          <a:p>
            <a:pPr>
              <a:buNone/>
            </a:pPr>
            <a:r>
              <a:rPr lang="en-US" dirty="0" smtClean="0"/>
              <a:t>&lt;title&gt;Hyperlink Example&lt;/title&gt;</a:t>
            </a:r>
          </a:p>
          <a:p>
            <a:pPr>
              <a:buNone/>
            </a:pPr>
            <a:r>
              <a:rPr lang="en-US" dirty="0" smtClean="0"/>
              <a:t>&lt;base </a:t>
            </a:r>
            <a:r>
              <a:rPr lang="en-US" dirty="0" err="1" smtClean="0"/>
              <a:t>href</a:t>
            </a:r>
            <a:r>
              <a:rPr lang="en-US" dirty="0" smtClean="0"/>
              <a:t>="https://www.tutorialspoint.com/"&gt;</a:t>
            </a:r>
          </a:p>
          <a:p>
            <a:pPr>
              <a:buNone/>
            </a:pPr>
            <a:r>
              <a:rPr lang="en-US" dirty="0" smtClean="0"/>
              <a:t>&lt;/head&gt;</a:t>
            </a:r>
          </a:p>
          <a:p>
            <a:pPr>
              <a:buNone/>
            </a:pPr>
            <a:r>
              <a:rPr lang="en-US" dirty="0" smtClean="0"/>
              <a:t>&lt;body&gt;</a:t>
            </a:r>
          </a:p>
          <a:p>
            <a:pPr>
              <a:buNone/>
            </a:pPr>
            <a:r>
              <a:rPr lang="en-US" dirty="0" smtClean="0"/>
              <a:t>&lt;p&gt;Click any of the following links&lt;/p&gt;</a:t>
            </a:r>
          </a:p>
          <a:p>
            <a:pPr>
              <a:buNone/>
            </a:pPr>
            <a:r>
              <a:rPr lang="en-US" dirty="0" smtClean="0"/>
              <a:t>&lt;a </a:t>
            </a:r>
            <a:r>
              <a:rPr lang="en-US" dirty="0" err="1" smtClean="0"/>
              <a:t>href</a:t>
            </a:r>
            <a:r>
              <a:rPr lang="en-US" dirty="0" smtClean="0"/>
              <a:t>="/html/index.htm" target="_blank"&gt;Opens in New&lt;/a&gt; |</a:t>
            </a:r>
          </a:p>
          <a:p>
            <a:pPr>
              <a:buNone/>
            </a:pPr>
            <a:r>
              <a:rPr lang="en-US" dirty="0" smtClean="0"/>
              <a:t>&lt;a </a:t>
            </a:r>
            <a:r>
              <a:rPr lang="en-US" dirty="0" err="1" smtClean="0"/>
              <a:t>href</a:t>
            </a:r>
            <a:r>
              <a:rPr lang="en-US" dirty="0" smtClean="0"/>
              <a:t>="/html/index.htm" target="_self"&gt;Opens in Self&lt;/a&gt; |</a:t>
            </a:r>
          </a:p>
          <a:p>
            <a:pPr>
              <a:buNone/>
            </a:pPr>
            <a:r>
              <a:rPr lang="en-US" dirty="0" smtClean="0"/>
              <a:t>&lt;a </a:t>
            </a:r>
            <a:r>
              <a:rPr lang="en-US" dirty="0" err="1" smtClean="0"/>
              <a:t>href</a:t>
            </a:r>
            <a:r>
              <a:rPr lang="en-US" dirty="0" smtClean="0"/>
              <a:t>="/html/index.htm" target="_parent"&gt;Opens in Parent&lt;/a&gt; |</a:t>
            </a:r>
          </a:p>
          <a:p>
            <a:pPr>
              <a:buNone/>
            </a:pPr>
            <a:r>
              <a:rPr lang="en-US" dirty="0" smtClean="0"/>
              <a:t>&lt;a </a:t>
            </a:r>
            <a:r>
              <a:rPr lang="en-US" dirty="0" err="1" smtClean="0"/>
              <a:t>href</a:t>
            </a:r>
            <a:r>
              <a:rPr lang="en-US" dirty="0" smtClean="0"/>
              <a:t>="/html/index.htm" target="_top"&gt;Opens in Body&lt;/a&gt;</a:t>
            </a:r>
          </a:p>
          <a:p>
            <a:pPr>
              <a:buNone/>
            </a:pPr>
            <a:r>
              <a:rPr lang="en-US" dirty="0" smtClean="0"/>
              <a:t>&lt;/body&gt;</a:t>
            </a:r>
          </a:p>
          <a:p>
            <a:pPr>
              <a:buNone/>
            </a:pPr>
            <a:r>
              <a:rPr lang="en-US" dirty="0" smtClean="0"/>
              <a:t>&lt;/html&gt;</a:t>
            </a:r>
          </a:p>
          <a:p>
            <a:pPr>
              <a:buNone/>
            </a:pP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sz="quarter" idx="1"/>
          </p:nvPr>
        </p:nvSpPr>
        <p:spPr/>
        <p:txBody>
          <a:bodyPr/>
          <a:lstStyle/>
          <a:p>
            <a:pPr>
              <a:buNone/>
            </a:pPr>
            <a:r>
              <a:rPr lang="en-US" dirty="0" smtClean="0"/>
              <a:t>Click any of the following links</a:t>
            </a:r>
          </a:p>
          <a:p>
            <a:pPr>
              <a:buNone/>
            </a:pPr>
            <a:r>
              <a:rPr lang="en-US" dirty="0" smtClean="0">
                <a:hlinkClick r:id="rId2"/>
              </a:rPr>
              <a:t>Opens in New</a:t>
            </a:r>
            <a:r>
              <a:rPr lang="en-US" dirty="0" smtClean="0"/>
              <a:t> | </a:t>
            </a:r>
            <a:r>
              <a:rPr lang="en-US" dirty="0" smtClean="0">
                <a:hlinkClick r:id="rId2"/>
              </a:rPr>
              <a:t>Opens in Self</a:t>
            </a:r>
            <a:r>
              <a:rPr lang="en-US" dirty="0" smtClean="0"/>
              <a:t> | </a:t>
            </a:r>
            <a:r>
              <a:rPr lang="en-US" dirty="0" smtClean="0">
                <a:hlinkClick r:id="rId2"/>
              </a:rPr>
              <a:t>Opens in Parent</a:t>
            </a:r>
            <a:r>
              <a:rPr lang="en-US" dirty="0" smtClean="0"/>
              <a:t> | </a:t>
            </a:r>
            <a:r>
              <a:rPr lang="en-US" dirty="0" smtClean="0">
                <a:hlinkClick r:id="rId2"/>
              </a:rPr>
              <a:t>Opens in Body</a:t>
            </a:r>
            <a:r>
              <a:rPr lang="en-US" dirty="0" smtClean="0"/>
              <a:t> </a:t>
            </a:r>
          </a:p>
          <a:p>
            <a:pPr>
              <a:buNone/>
            </a:pP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Use of Base Path</a:t>
            </a:r>
            <a:endParaRPr lang="en-US" dirty="0"/>
          </a:p>
        </p:txBody>
      </p:sp>
      <p:sp>
        <p:nvSpPr>
          <p:cNvPr id="3" name="Content Placeholder 2"/>
          <p:cNvSpPr>
            <a:spLocks noGrp="1"/>
          </p:cNvSpPr>
          <p:nvPr>
            <p:ph sz="quarter" idx="1"/>
          </p:nvPr>
        </p:nvSpPr>
        <p:spPr/>
        <p:txBody>
          <a:bodyPr/>
          <a:lstStyle/>
          <a:p>
            <a:pPr algn="just">
              <a:buNone/>
            </a:pPr>
            <a:r>
              <a:rPr lang="en-US" dirty="0" smtClean="0"/>
              <a:t>When you link HTML documents related to the same website, it is not required to give a complete URL for every link. You can get rid of it if you use </a:t>
            </a:r>
            <a:r>
              <a:rPr lang="en-US" b="1" dirty="0" smtClean="0"/>
              <a:t>&lt;base&gt;</a:t>
            </a:r>
            <a:r>
              <a:rPr lang="en-US" dirty="0" smtClean="0"/>
              <a:t> tag in your HTML document header. This tag is used to give a base path for all the links. So your browser will concatenate given relative path to this base path and will make a complete URL.</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normAutofit fontScale="77500" lnSpcReduction="20000"/>
          </a:bodyPr>
          <a:lstStyle/>
          <a:p>
            <a:pPr>
              <a:buNone/>
            </a:pPr>
            <a:r>
              <a:rPr lang="en-US" dirty="0" smtClean="0"/>
              <a:t>&lt;!DOCTYPE html&gt;</a:t>
            </a:r>
          </a:p>
          <a:p>
            <a:pPr>
              <a:buNone/>
            </a:pPr>
            <a:r>
              <a:rPr lang="en-US" dirty="0" smtClean="0"/>
              <a:t>&lt;html&gt;</a:t>
            </a:r>
          </a:p>
          <a:p>
            <a:pPr>
              <a:buNone/>
            </a:pPr>
            <a:r>
              <a:rPr lang="en-US" dirty="0" smtClean="0"/>
              <a:t>&lt;head&gt;</a:t>
            </a:r>
          </a:p>
          <a:p>
            <a:pPr>
              <a:buNone/>
            </a:pPr>
            <a:r>
              <a:rPr lang="en-US" dirty="0" smtClean="0"/>
              <a:t>&lt;title&gt;Base Tag Example&lt;/title&gt;</a:t>
            </a:r>
          </a:p>
          <a:p>
            <a:pPr>
              <a:buNone/>
            </a:pPr>
            <a:r>
              <a:rPr lang="en-US" dirty="0" smtClean="0"/>
              <a:t>&lt;base </a:t>
            </a:r>
            <a:r>
              <a:rPr lang="en-US" dirty="0" err="1" smtClean="0"/>
              <a:t>href</a:t>
            </a:r>
            <a:r>
              <a:rPr lang="en-US" dirty="0" smtClean="0"/>
              <a:t>="https://www.tutorialspoint.com/"&gt;</a:t>
            </a:r>
          </a:p>
          <a:p>
            <a:pPr>
              <a:buNone/>
            </a:pPr>
            <a:r>
              <a:rPr lang="en-US" dirty="0" smtClean="0"/>
              <a:t>&lt;/head&gt;</a:t>
            </a:r>
          </a:p>
          <a:p>
            <a:pPr>
              <a:buNone/>
            </a:pPr>
            <a:r>
              <a:rPr lang="en-US" dirty="0" smtClean="0"/>
              <a:t>&lt;body&gt;</a:t>
            </a:r>
          </a:p>
          <a:p>
            <a:pPr>
              <a:buNone/>
            </a:pPr>
            <a:r>
              <a:rPr lang="en-US" dirty="0" smtClean="0"/>
              <a:t>&lt;p&gt;Click following link&lt;/p&gt;</a:t>
            </a:r>
          </a:p>
          <a:p>
            <a:pPr>
              <a:buNone/>
            </a:pPr>
            <a:r>
              <a:rPr lang="en-US" dirty="0" smtClean="0"/>
              <a:t>&lt;a </a:t>
            </a:r>
            <a:r>
              <a:rPr lang="en-US" dirty="0" err="1" smtClean="0"/>
              <a:t>href</a:t>
            </a:r>
            <a:r>
              <a:rPr lang="en-US" dirty="0" smtClean="0"/>
              <a:t>="/html/index.htm" target="_blank"&gt;HTML Tutorial&lt;/a&gt;</a:t>
            </a:r>
          </a:p>
          <a:p>
            <a:pPr>
              <a:buNone/>
            </a:pPr>
            <a:r>
              <a:rPr lang="en-US" dirty="0" smtClean="0"/>
              <a:t>&lt;/body&gt;</a:t>
            </a:r>
          </a:p>
          <a:p>
            <a:pPr>
              <a:buNone/>
            </a:pPr>
            <a:r>
              <a:rPr lang="en-US" dirty="0" smtClean="0"/>
              <a:t>&lt;/html&gt;</a:t>
            </a:r>
          </a:p>
          <a:p>
            <a:pPr>
              <a:buNone/>
            </a:pPr>
            <a:endParaRPr lang="en-US" dirty="0" smtClean="0"/>
          </a:p>
          <a:p>
            <a:pPr>
              <a:buNone/>
            </a:pPr>
            <a:r>
              <a:rPr lang="en-US" dirty="0" smtClean="0"/>
              <a:t>Now given URL </a:t>
            </a:r>
            <a:r>
              <a:rPr lang="en-US" b="1" dirty="0" smtClean="0"/>
              <a:t>&lt;a </a:t>
            </a:r>
            <a:r>
              <a:rPr lang="en-US" b="1" dirty="0" err="1" smtClean="0"/>
              <a:t>href</a:t>
            </a:r>
            <a:r>
              <a:rPr lang="en-US" b="1" dirty="0" smtClean="0"/>
              <a:t>="/html/index.htm"</a:t>
            </a:r>
            <a:r>
              <a:rPr lang="en-US" dirty="0" smtClean="0"/>
              <a:t> is being considered as </a:t>
            </a:r>
            <a:r>
              <a:rPr lang="en-US" b="1" dirty="0" smtClean="0"/>
              <a:t>&lt;a </a:t>
            </a:r>
            <a:r>
              <a:rPr lang="en-US" b="1" dirty="0" err="1" smtClean="0"/>
              <a:t>href</a:t>
            </a:r>
            <a:r>
              <a:rPr lang="en-US" b="1" dirty="0" smtClean="0"/>
              <a:t>="https://www.tutorialspoint.com/html/index.htm"</a:t>
            </a:r>
            <a:r>
              <a:rPr lang="en-US" dirty="0" smtClean="0"/>
              <a:t>.</a:t>
            </a:r>
          </a:p>
          <a:p>
            <a:pPr>
              <a:buNone/>
            </a:pP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Setting Link Colors</a:t>
            </a:r>
            <a:endParaRPr lang="en-US" dirty="0"/>
          </a:p>
        </p:txBody>
      </p:sp>
      <p:sp>
        <p:nvSpPr>
          <p:cNvPr id="3" name="Content Placeholder 2"/>
          <p:cNvSpPr>
            <a:spLocks noGrp="1"/>
          </p:cNvSpPr>
          <p:nvPr>
            <p:ph sz="quarter" idx="1"/>
          </p:nvPr>
        </p:nvSpPr>
        <p:spPr>
          <a:xfrm>
            <a:off x="304800" y="1524000"/>
            <a:ext cx="8503920" cy="4800600"/>
          </a:xfrm>
        </p:spPr>
        <p:txBody>
          <a:bodyPr>
            <a:normAutofit fontScale="85000" lnSpcReduction="20000"/>
          </a:bodyPr>
          <a:lstStyle/>
          <a:p>
            <a:pPr algn="just">
              <a:buNone/>
            </a:pPr>
            <a:r>
              <a:rPr lang="en-US" dirty="0" smtClean="0"/>
              <a:t>You can set colors of your links, active links and visited links using </a:t>
            </a:r>
            <a:r>
              <a:rPr lang="en-US" b="1" dirty="0" smtClean="0"/>
              <a:t>link</a:t>
            </a:r>
            <a:r>
              <a:rPr lang="en-US" dirty="0" smtClean="0"/>
              <a:t>, </a:t>
            </a:r>
            <a:r>
              <a:rPr lang="en-US" b="1" dirty="0" err="1" smtClean="0"/>
              <a:t>alink</a:t>
            </a:r>
            <a:r>
              <a:rPr lang="en-US" dirty="0" smtClean="0"/>
              <a:t> and </a:t>
            </a:r>
            <a:r>
              <a:rPr lang="en-US" b="1" dirty="0" err="1" smtClean="0"/>
              <a:t>vlink</a:t>
            </a:r>
            <a:r>
              <a:rPr lang="en-US" dirty="0" smtClean="0"/>
              <a:t> attributes of &lt;body&gt; tag.</a:t>
            </a:r>
          </a:p>
          <a:p>
            <a:pPr algn="just">
              <a:buNone/>
            </a:pPr>
            <a:endParaRPr lang="en-US" dirty="0" smtClean="0"/>
          </a:p>
          <a:p>
            <a:pPr algn="just">
              <a:buNone/>
            </a:pPr>
            <a:r>
              <a:rPr lang="en-US" dirty="0" smtClean="0"/>
              <a:t>&lt;!DOCTYPE html&gt;</a:t>
            </a:r>
          </a:p>
          <a:p>
            <a:pPr algn="just">
              <a:buNone/>
            </a:pPr>
            <a:r>
              <a:rPr lang="en-US" dirty="0" smtClean="0"/>
              <a:t>&lt;html&gt;</a:t>
            </a:r>
          </a:p>
          <a:p>
            <a:pPr algn="just">
              <a:buNone/>
            </a:pPr>
            <a:r>
              <a:rPr lang="en-US" dirty="0" smtClean="0"/>
              <a:t>&lt;head&gt;</a:t>
            </a:r>
          </a:p>
          <a:p>
            <a:pPr algn="just">
              <a:buNone/>
            </a:pPr>
            <a:r>
              <a:rPr lang="en-US" dirty="0" smtClean="0"/>
              <a:t>&lt;title&gt;Hyperlink Example&lt;/title&gt;</a:t>
            </a:r>
          </a:p>
          <a:p>
            <a:pPr algn="just">
              <a:buNone/>
            </a:pPr>
            <a:r>
              <a:rPr lang="en-US" dirty="0" smtClean="0"/>
              <a:t>&lt;base </a:t>
            </a:r>
            <a:r>
              <a:rPr lang="en-US" dirty="0" err="1" smtClean="0"/>
              <a:t>href</a:t>
            </a:r>
            <a:r>
              <a:rPr lang="en-US" dirty="0" smtClean="0"/>
              <a:t>="https://www.tutorialspoint.com/"&gt;&lt;/head&gt;</a:t>
            </a:r>
          </a:p>
          <a:p>
            <a:pPr algn="just">
              <a:buNone/>
            </a:pPr>
            <a:r>
              <a:rPr lang="en-US" dirty="0" smtClean="0"/>
              <a:t>&lt;body </a:t>
            </a:r>
            <a:r>
              <a:rPr lang="en-US" dirty="0" err="1" smtClean="0"/>
              <a:t>alink</a:t>
            </a:r>
            <a:r>
              <a:rPr lang="en-US" dirty="0" smtClean="0"/>
              <a:t>="#54A250" link="#040404" </a:t>
            </a:r>
            <a:r>
              <a:rPr lang="en-US" dirty="0" err="1" smtClean="0"/>
              <a:t>vlink</a:t>
            </a:r>
            <a:r>
              <a:rPr lang="en-US" dirty="0" smtClean="0"/>
              <a:t>="#F40633"&gt;&lt;p&gt;Click following link&lt;/p&gt;</a:t>
            </a:r>
          </a:p>
          <a:p>
            <a:pPr algn="just">
              <a:buNone/>
            </a:pPr>
            <a:r>
              <a:rPr lang="en-US" dirty="0" smtClean="0"/>
              <a:t>&lt;a </a:t>
            </a:r>
            <a:r>
              <a:rPr lang="en-US" dirty="0" err="1" smtClean="0"/>
              <a:t>href</a:t>
            </a:r>
            <a:r>
              <a:rPr lang="en-US" dirty="0" smtClean="0"/>
              <a:t>="/html/index.htm" target="_blank" &gt;HTML Tutorial&lt;/a&gt;</a:t>
            </a:r>
          </a:p>
          <a:p>
            <a:pPr algn="just">
              <a:buNone/>
            </a:pPr>
            <a:r>
              <a:rPr lang="en-US" dirty="0" smtClean="0"/>
              <a:t>&lt;/body&gt;</a:t>
            </a:r>
          </a:p>
          <a:p>
            <a:pPr algn="just">
              <a:buNone/>
            </a:pPr>
            <a:r>
              <a:rPr lang="en-US" dirty="0" smtClean="0"/>
              <a:t>&lt;/html&gt;</a:t>
            </a:r>
          </a:p>
          <a:p>
            <a:pPr algn="just">
              <a:buNone/>
            </a:pPr>
            <a:endParaRPr lang="en-US" dirty="0" smtClean="0"/>
          </a:p>
          <a:p>
            <a:pPr algn="just">
              <a:buNone/>
            </a:pP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HTML Image Links</a:t>
            </a:r>
            <a:endParaRPr lang="en-US" dirty="0"/>
          </a:p>
        </p:txBody>
      </p:sp>
      <p:sp>
        <p:nvSpPr>
          <p:cNvPr id="3" name="Content Placeholder 2"/>
          <p:cNvSpPr>
            <a:spLocks noGrp="1"/>
          </p:cNvSpPr>
          <p:nvPr>
            <p:ph sz="quarter" idx="1"/>
          </p:nvPr>
        </p:nvSpPr>
        <p:spPr/>
        <p:txBody>
          <a:bodyPr>
            <a:normAutofit lnSpcReduction="10000"/>
          </a:bodyPr>
          <a:lstStyle/>
          <a:p>
            <a:pPr>
              <a:buNone/>
            </a:pPr>
            <a:r>
              <a:rPr lang="en-US" dirty="0" smtClean="0"/>
              <a:t>&lt;!DOCTYPE html&gt;</a:t>
            </a:r>
          </a:p>
          <a:p>
            <a:pPr>
              <a:buNone/>
            </a:pPr>
            <a:r>
              <a:rPr lang="en-US" dirty="0" smtClean="0"/>
              <a:t>&lt;html&gt;</a:t>
            </a:r>
          </a:p>
          <a:p>
            <a:pPr>
              <a:buNone/>
            </a:pPr>
            <a:r>
              <a:rPr lang="en-US" dirty="0" smtClean="0"/>
              <a:t>&lt;head&gt;</a:t>
            </a:r>
          </a:p>
          <a:p>
            <a:pPr>
              <a:buNone/>
            </a:pPr>
            <a:r>
              <a:rPr lang="en-US" dirty="0" smtClean="0"/>
              <a:t>&lt;title&gt;Image Hyperlink Example&lt;/title&gt; &lt;/head&gt;</a:t>
            </a:r>
          </a:p>
          <a:p>
            <a:pPr>
              <a:buNone/>
            </a:pPr>
            <a:r>
              <a:rPr lang="en-US" dirty="0" smtClean="0"/>
              <a:t>&lt;body&gt;</a:t>
            </a:r>
          </a:p>
          <a:p>
            <a:pPr>
              <a:buNone/>
            </a:pPr>
            <a:r>
              <a:rPr lang="en-US" dirty="0" smtClean="0"/>
              <a:t>&lt;p&gt;Click following link&lt;/p&gt;</a:t>
            </a:r>
          </a:p>
          <a:p>
            <a:pPr>
              <a:buNone/>
            </a:pPr>
            <a:r>
              <a:rPr lang="en-US" dirty="0" smtClean="0"/>
              <a:t>&lt;a </a:t>
            </a:r>
            <a:r>
              <a:rPr lang="en-US" dirty="0" err="1" smtClean="0"/>
              <a:t>href</a:t>
            </a:r>
            <a:r>
              <a:rPr lang="en-US" dirty="0" smtClean="0"/>
              <a:t>="https://www.tutorialspoint.com" target="_self"&gt;    &lt;</a:t>
            </a:r>
            <a:r>
              <a:rPr lang="en-US" dirty="0" err="1" smtClean="0"/>
              <a:t>img</a:t>
            </a:r>
            <a:r>
              <a:rPr lang="en-US" dirty="0" smtClean="0"/>
              <a:t> </a:t>
            </a:r>
            <a:r>
              <a:rPr lang="en-US" dirty="0" err="1" smtClean="0"/>
              <a:t>src</a:t>
            </a:r>
            <a:r>
              <a:rPr lang="en-US" dirty="0" smtClean="0"/>
              <a:t>="/images/logo.png" alt="Tutorials Point" border="0"/&gt; &lt;/a&gt;</a:t>
            </a:r>
          </a:p>
          <a:p>
            <a:pPr>
              <a:buNone/>
            </a:pPr>
            <a:r>
              <a:rPr lang="en-US" dirty="0" smtClean="0"/>
              <a:t>&lt;/body&gt;&lt;/html&gt;</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1219200" y="76200"/>
            <a:ext cx="8228160" cy="1062832"/>
          </a:xfrm>
        </p:spPr>
        <p:txBody>
          <a:bodyPr lIns="82945" tIns="41473" rIns="82945" bIns="41473"/>
          <a:lstStyle/>
          <a:p>
            <a:pPr>
              <a:lnSpc>
                <a:spcPct val="129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defRPr/>
            </a:pPr>
            <a:r>
              <a:rPr lang="en-IN" b="1" dirty="0" smtClean="0">
                <a:effectLst>
                  <a:outerShdw blurRad="38100" dist="38100" dir="2700000" algn="tl">
                    <a:srgbClr val="C0C0C0"/>
                  </a:outerShdw>
                </a:effectLst>
                <a:latin typeface="KacstBook" charset="0"/>
              </a:rPr>
              <a:t>IMPLEMENTATION</a:t>
            </a:r>
          </a:p>
        </p:txBody>
      </p:sp>
      <p:sp>
        <p:nvSpPr>
          <p:cNvPr id="6146" name="Rectangle 2"/>
          <p:cNvSpPr>
            <a:spLocks noGrp="1" noChangeArrowheads="1"/>
          </p:cNvSpPr>
          <p:nvPr>
            <p:ph type="body" idx="1"/>
          </p:nvPr>
        </p:nvSpPr>
        <p:spPr>
          <a:xfrm>
            <a:off x="1001640" y="1219200"/>
            <a:ext cx="8142360" cy="5474015"/>
          </a:xfrm>
        </p:spPr>
        <p:txBody>
          <a:bodyPr lIns="82945" tIns="41473" rIns="82945" bIns="41473"/>
          <a:lstStyle/>
          <a:p>
            <a:pPr>
              <a:lnSpc>
                <a:spcPct val="129000"/>
              </a:lnSpc>
              <a:buNone/>
              <a:tabLst>
                <a:tab pos="391686" algn="l"/>
                <a:tab pos="486727" algn="l"/>
                <a:tab pos="894254" algn="l"/>
                <a:tab pos="1301779" algn="l"/>
                <a:tab pos="1709306" algn="l"/>
                <a:tab pos="2116831" algn="l"/>
                <a:tab pos="2524358" algn="l"/>
                <a:tab pos="2931883" algn="l"/>
                <a:tab pos="3339410" algn="l"/>
                <a:tab pos="3746935" algn="l"/>
                <a:tab pos="4154462" algn="l"/>
                <a:tab pos="4561987" algn="l"/>
                <a:tab pos="4969514" algn="l"/>
                <a:tab pos="5377039" algn="l"/>
                <a:tab pos="5784566" algn="l"/>
                <a:tab pos="6192091" algn="l"/>
                <a:tab pos="6599618" algn="l"/>
                <a:tab pos="7007143" algn="l"/>
                <a:tab pos="7414670" algn="l"/>
                <a:tab pos="7822195" algn="l"/>
                <a:tab pos="8229722" algn="l"/>
              </a:tabLst>
              <a:defRPr/>
            </a:pPr>
            <a:r>
              <a:rPr lang="en-IN" sz="2400" b="1" dirty="0" smtClean="0">
                <a:effectLst>
                  <a:outerShdw blurRad="38100" dist="38100" dir="2700000" algn="tl">
                    <a:srgbClr val="C0C0C0"/>
                  </a:outerShdw>
                </a:effectLst>
                <a:latin typeface="KacstBook" charset="0"/>
              </a:rPr>
              <a:t>WHERE WE WRITE CODE :</a:t>
            </a:r>
          </a:p>
          <a:p>
            <a:pPr>
              <a:lnSpc>
                <a:spcPct val="129000"/>
              </a:lnSpc>
              <a:buNone/>
              <a:tabLst>
                <a:tab pos="391686" algn="l"/>
                <a:tab pos="486727" algn="l"/>
                <a:tab pos="894254" algn="l"/>
                <a:tab pos="1301779" algn="l"/>
                <a:tab pos="1709306" algn="l"/>
                <a:tab pos="2116831" algn="l"/>
                <a:tab pos="2524358" algn="l"/>
                <a:tab pos="2931883" algn="l"/>
                <a:tab pos="3339410" algn="l"/>
                <a:tab pos="3746935" algn="l"/>
                <a:tab pos="4154462" algn="l"/>
                <a:tab pos="4561987" algn="l"/>
                <a:tab pos="4969514" algn="l"/>
                <a:tab pos="5377039" algn="l"/>
                <a:tab pos="5784566" algn="l"/>
                <a:tab pos="6192091" algn="l"/>
                <a:tab pos="6599618" algn="l"/>
                <a:tab pos="7007143" algn="l"/>
                <a:tab pos="7414670" algn="l"/>
                <a:tab pos="7822195" algn="l"/>
                <a:tab pos="8229722" algn="l"/>
              </a:tabLst>
              <a:defRPr/>
            </a:pPr>
            <a:r>
              <a:rPr lang="en-IN" sz="2400" dirty="0" smtClean="0">
                <a:latin typeface="KacstBook" charset="0"/>
              </a:rPr>
              <a:t>             1.Text Editor       </a:t>
            </a:r>
          </a:p>
          <a:p>
            <a:pPr>
              <a:lnSpc>
                <a:spcPct val="129000"/>
              </a:lnSpc>
              <a:buNone/>
              <a:tabLst>
                <a:tab pos="391686" algn="l"/>
                <a:tab pos="486727" algn="l"/>
                <a:tab pos="894254" algn="l"/>
                <a:tab pos="1301779" algn="l"/>
                <a:tab pos="1709306" algn="l"/>
                <a:tab pos="2116831" algn="l"/>
                <a:tab pos="2524358" algn="l"/>
                <a:tab pos="2931883" algn="l"/>
                <a:tab pos="3339410" algn="l"/>
                <a:tab pos="3746935" algn="l"/>
                <a:tab pos="4154462" algn="l"/>
                <a:tab pos="4561987" algn="l"/>
                <a:tab pos="4969514" algn="l"/>
                <a:tab pos="5377039" algn="l"/>
                <a:tab pos="5784566" algn="l"/>
                <a:tab pos="6192091" algn="l"/>
                <a:tab pos="6599618" algn="l"/>
                <a:tab pos="7007143" algn="l"/>
                <a:tab pos="7414670" algn="l"/>
                <a:tab pos="7822195" algn="l"/>
                <a:tab pos="8229722" algn="l"/>
              </a:tabLst>
              <a:defRPr/>
            </a:pPr>
            <a:r>
              <a:rPr lang="en-IN" sz="2400" dirty="0" smtClean="0">
                <a:latin typeface="KacstBook" charset="0"/>
              </a:rPr>
              <a:t>                      1.Wordpad (In Windows OS)</a:t>
            </a:r>
          </a:p>
          <a:p>
            <a:pPr>
              <a:lnSpc>
                <a:spcPct val="129000"/>
              </a:lnSpc>
              <a:buNone/>
              <a:tabLst>
                <a:tab pos="391686" algn="l"/>
                <a:tab pos="486727" algn="l"/>
                <a:tab pos="894254" algn="l"/>
                <a:tab pos="1301779" algn="l"/>
                <a:tab pos="1709306" algn="l"/>
                <a:tab pos="2116831" algn="l"/>
                <a:tab pos="2524358" algn="l"/>
                <a:tab pos="2931883" algn="l"/>
                <a:tab pos="3339410" algn="l"/>
                <a:tab pos="3746935" algn="l"/>
                <a:tab pos="4154462" algn="l"/>
                <a:tab pos="4561987" algn="l"/>
                <a:tab pos="4969514" algn="l"/>
                <a:tab pos="5377039" algn="l"/>
                <a:tab pos="5784566" algn="l"/>
                <a:tab pos="6192091" algn="l"/>
                <a:tab pos="6599618" algn="l"/>
                <a:tab pos="7007143" algn="l"/>
                <a:tab pos="7414670" algn="l"/>
                <a:tab pos="7822195" algn="l"/>
                <a:tab pos="8229722" algn="l"/>
              </a:tabLst>
              <a:defRPr/>
            </a:pPr>
            <a:r>
              <a:rPr lang="en-IN" sz="2400" dirty="0" smtClean="0">
                <a:latin typeface="KacstBook" charset="0"/>
              </a:rPr>
              <a:t>                       2.Gedit Text Editor (</a:t>
            </a:r>
            <a:r>
              <a:rPr lang="en-IN" sz="2400" dirty="0" err="1" smtClean="0">
                <a:latin typeface="KacstBook" charset="0"/>
              </a:rPr>
              <a:t>Ubundu</a:t>
            </a:r>
            <a:r>
              <a:rPr lang="en-IN" sz="2400" dirty="0" smtClean="0">
                <a:latin typeface="KacstBook" charset="0"/>
              </a:rPr>
              <a:t> in LINUX)</a:t>
            </a:r>
          </a:p>
          <a:p>
            <a:pPr>
              <a:lnSpc>
                <a:spcPct val="129000"/>
              </a:lnSpc>
              <a:buNone/>
              <a:tabLst>
                <a:tab pos="391686" algn="l"/>
                <a:tab pos="486727" algn="l"/>
                <a:tab pos="894254" algn="l"/>
                <a:tab pos="1301779" algn="l"/>
                <a:tab pos="1709306" algn="l"/>
                <a:tab pos="2116831" algn="l"/>
                <a:tab pos="2524358" algn="l"/>
                <a:tab pos="2931883" algn="l"/>
                <a:tab pos="3339410" algn="l"/>
                <a:tab pos="3746935" algn="l"/>
                <a:tab pos="4154462" algn="l"/>
                <a:tab pos="4561987" algn="l"/>
                <a:tab pos="4969514" algn="l"/>
                <a:tab pos="5377039" algn="l"/>
                <a:tab pos="5784566" algn="l"/>
                <a:tab pos="6192091" algn="l"/>
                <a:tab pos="6599618" algn="l"/>
                <a:tab pos="7007143" algn="l"/>
                <a:tab pos="7414670" algn="l"/>
                <a:tab pos="7822195" algn="l"/>
                <a:tab pos="8229722" algn="l"/>
              </a:tabLst>
              <a:defRPr/>
            </a:pPr>
            <a:r>
              <a:rPr lang="en-IN" sz="2400" dirty="0" smtClean="0">
                <a:latin typeface="KacstBook" charset="0"/>
              </a:rPr>
              <a:t>              2.FrontPage or Dreamweaver</a:t>
            </a:r>
          </a:p>
          <a:p>
            <a:pPr>
              <a:lnSpc>
                <a:spcPct val="129000"/>
              </a:lnSpc>
              <a:buNone/>
              <a:tabLst>
                <a:tab pos="391686" algn="l"/>
                <a:tab pos="486727" algn="l"/>
                <a:tab pos="894254" algn="l"/>
                <a:tab pos="1301779" algn="l"/>
                <a:tab pos="1709306" algn="l"/>
                <a:tab pos="2116831" algn="l"/>
                <a:tab pos="2524358" algn="l"/>
                <a:tab pos="2931883" algn="l"/>
                <a:tab pos="3339410" algn="l"/>
                <a:tab pos="3746935" algn="l"/>
                <a:tab pos="4154462" algn="l"/>
                <a:tab pos="4561987" algn="l"/>
                <a:tab pos="4969514" algn="l"/>
                <a:tab pos="5377039" algn="l"/>
                <a:tab pos="5784566" algn="l"/>
                <a:tab pos="6192091" algn="l"/>
                <a:tab pos="6599618" algn="l"/>
                <a:tab pos="7007143" algn="l"/>
                <a:tab pos="7414670" algn="l"/>
                <a:tab pos="7822195" algn="l"/>
                <a:tab pos="8229722" algn="l"/>
              </a:tabLst>
              <a:defRPr/>
            </a:pPr>
            <a:r>
              <a:rPr lang="en-IN" sz="2400" b="1" dirty="0" smtClean="0">
                <a:effectLst>
                  <a:outerShdw blurRad="38100" dist="38100" dir="2700000" algn="tl">
                    <a:srgbClr val="C0C0C0"/>
                  </a:outerShdw>
                </a:effectLst>
                <a:latin typeface="KacstBook" charset="0"/>
              </a:rPr>
              <a:t>WHERE WE EXECUTE </a:t>
            </a:r>
            <a:r>
              <a:rPr lang="en-IN" sz="2400" b="1" dirty="0" smtClean="0">
                <a:latin typeface="KacstBook" charset="0"/>
              </a:rPr>
              <a:t>:</a:t>
            </a:r>
          </a:p>
          <a:p>
            <a:pPr>
              <a:lnSpc>
                <a:spcPct val="129000"/>
              </a:lnSpc>
              <a:buNone/>
              <a:tabLst>
                <a:tab pos="391686" algn="l"/>
                <a:tab pos="486727" algn="l"/>
                <a:tab pos="894254" algn="l"/>
                <a:tab pos="1301779" algn="l"/>
                <a:tab pos="1709306" algn="l"/>
                <a:tab pos="2116831" algn="l"/>
                <a:tab pos="2524358" algn="l"/>
                <a:tab pos="2931883" algn="l"/>
                <a:tab pos="3339410" algn="l"/>
                <a:tab pos="3746935" algn="l"/>
                <a:tab pos="4154462" algn="l"/>
                <a:tab pos="4561987" algn="l"/>
                <a:tab pos="4969514" algn="l"/>
                <a:tab pos="5377039" algn="l"/>
                <a:tab pos="5784566" algn="l"/>
                <a:tab pos="6192091" algn="l"/>
                <a:tab pos="6599618" algn="l"/>
                <a:tab pos="7007143" algn="l"/>
                <a:tab pos="7414670" algn="l"/>
                <a:tab pos="7822195" algn="l"/>
                <a:tab pos="8229722" algn="l"/>
              </a:tabLst>
              <a:defRPr/>
            </a:pPr>
            <a:r>
              <a:rPr lang="en-IN" sz="2400" dirty="0" smtClean="0">
                <a:latin typeface="KacstBook" charset="0"/>
              </a:rPr>
              <a:t>              1.Double Click that HTML File. (or)</a:t>
            </a:r>
          </a:p>
          <a:p>
            <a:pPr>
              <a:lnSpc>
                <a:spcPct val="129000"/>
              </a:lnSpc>
              <a:buNone/>
              <a:tabLst>
                <a:tab pos="391686" algn="l"/>
                <a:tab pos="486727" algn="l"/>
                <a:tab pos="894254" algn="l"/>
                <a:tab pos="1301779" algn="l"/>
                <a:tab pos="1709306" algn="l"/>
                <a:tab pos="2116831" algn="l"/>
                <a:tab pos="2524358" algn="l"/>
                <a:tab pos="2931883" algn="l"/>
                <a:tab pos="3339410" algn="l"/>
                <a:tab pos="3746935" algn="l"/>
                <a:tab pos="4154462" algn="l"/>
                <a:tab pos="4561987" algn="l"/>
                <a:tab pos="4969514" algn="l"/>
                <a:tab pos="5377039" algn="l"/>
                <a:tab pos="5784566" algn="l"/>
                <a:tab pos="6192091" algn="l"/>
                <a:tab pos="6599618" algn="l"/>
                <a:tab pos="7007143" algn="l"/>
                <a:tab pos="7414670" algn="l"/>
                <a:tab pos="7822195" algn="l"/>
                <a:tab pos="8229722" algn="l"/>
              </a:tabLst>
              <a:defRPr/>
            </a:pPr>
            <a:r>
              <a:rPr lang="en-IN" sz="2400" dirty="0" smtClean="0">
                <a:latin typeface="KacstBook" charset="0"/>
              </a:rPr>
              <a:t>              2.Right click – Open With Internet Explorer</a:t>
            </a:r>
          </a:p>
          <a:p>
            <a:pPr>
              <a:lnSpc>
                <a:spcPct val="129000"/>
              </a:lnSpc>
              <a:buNone/>
              <a:tabLst>
                <a:tab pos="391686" algn="l"/>
                <a:tab pos="486727" algn="l"/>
                <a:tab pos="894254" algn="l"/>
                <a:tab pos="1301779" algn="l"/>
                <a:tab pos="1709306" algn="l"/>
                <a:tab pos="2116831" algn="l"/>
                <a:tab pos="2524358" algn="l"/>
                <a:tab pos="2931883" algn="l"/>
                <a:tab pos="3339410" algn="l"/>
                <a:tab pos="3746935" algn="l"/>
                <a:tab pos="4154462" algn="l"/>
                <a:tab pos="4561987" algn="l"/>
                <a:tab pos="4969514" algn="l"/>
                <a:tab pos="5377039" algn="l"/>
                <a:tab pos="5784566" algn="l"/>
                <a:tab pos="6192091" algn="l"/>
                <a:tab pos="6599618" algn="l"/>
                <a:tab pos="7007143" algn="l"/>
                <a:tab pos="7414670" algn="l"/>
                <a:tab pos="7822195" algn="l"/>
                <a:tab pos="8229722" algn="l"/>
              </a:tabLst>
              <a:defRPr/>
            </a:pPr>
            <a:endParaRPr lang="en-IN" sz="2400" dirty="0" smtClean="0">
              <a:latin typeface="KacstBook"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HTML Tables</a:t>
            </a:r>
            <a:endParaRPr lang="en-US" dirty="0"/>
          </a:p>
        </p:txBody>
      </p:sp>
      <p:sp>
        <p:nvSpPr>
          <p:cNvPr id="3" name="Content Placeholder 2"/>
          <p:cNvSpPr>
            <a:spLocks noGrp="1"/>
          </p:cNvSpPr>
          <p:nvPr>
            <p:ph sz="quarter" idx="1"/>
          </p:nvPr>
        </p:nvSpPr>
        <p:spPr>
          <a:xfrm>
            <a:off x="301752" y="1447800"/>
            <a:ext cx="8503920" cy="5257800"/>
          </a:xfrm>
        </p:spPr>
        <p:txBody>
          <a:bodyPr numCol="2">
            <a:noAutofit/>
          </a:bodyPr>
          <a:lstStyle/>
          <a:p>
            <a:pPr algn="just">
              <a:buNone/>
            </a:pPr>
            <a:r>
              <a:rPr lang="en-US" sz="2400" dirty="0" smtClean="0"/>
              <a:t>The HTML tables are created using the </a:t>
            </a:r>
            <a:r>
              <a:rPr lang="en-US" sz="2400" b="1" dirty="0" smtClean="0"/>
              <a:t>&lt;table&gt;</a:t>
            </a:r>
            <a:r>
              <a:rPr lang="en-US" sz="2400" dirty="0" smtClean="0"/>
              <a:t> tag in which the </a:t>
            </a:r>
            <a:r>
              <a:rPr lang="en-US" sz="2400" b="1" dirty="0" smtClean="0"/>
              <a:t>&lt;</a:t>
            </a:r>
            <a:r>
              <a:rPr lang="en-US" sz="2400" b="1" dirty="0" err="1" smtClean="0"/>
              <a:t>tr</a:t>
            </a:r>
            <a:r>
              <a:rPr lang="en-US" sz="2400" b="1" dirty="0" smtClean="0"/>
              <a:t>&gt;</a:t>
            </a:r>
            <a:r>
              <a:rPr lang="en-US" sz="2400" dirty="0" smtClean="0"/>
              <a:t> tag is used to create table rows and </a:t>
            </a:r>
            <a:r>
              <a:rPr lang="en-US" sz="2400" b="1" dirty="0" smtClean="0"/>
              <a:t>&lt;td&gt;</a:t>
            </a:r>
            <a:r>
              <a:rPr lang="en-US" sz="2400" dirty="0" smtClean="0"/>
              <a:t> tag is used to create data cells.</a:t>
            </a:r>
          </a:p>
          <a:p>
            <a:pPr>
              <a:buNone/>
            </a:pPr>
            <a:endParaRPr lang="en-US" sz="1400" dirty="0" smtClean="0"/>
          </a:p>
          <a:p>
            <a:pPr>
              <a:buNone/>
            </a:pPr>
            <a:endParaRPr lang="en-US" sz="1400" dirty="0" smtClean="0"/>
          </a:p>
          <a:p>
            <a:pPr>
              <a:buNone/>
            </a:pPr>
            <a:endParaRPr lang="en-US" sz="1400" dirty="0" smtClean="0"/>
          </a:p>
          <a:p>
            <a:pPr>
              <a:buNone/>
            </a:pPr>
            <a:endParaRPr lang="en-US" sz="1400" dirty="0" smtClean="0"/>
          </a:p>
          <a:p>
            <a:pPr>
              <a:buNone/>
            </a:pPr>
            <a:endParaRPr lang="en-US" sz="1400" dirty="0" smtClean="0"/>
          </a:p>
          <a:p>
            <a:pPr>
              <a:buNone/>
            </a:pPr>
            <a:endParaRPr lang="en-US" sz="1400" dirty="0" smtClean="0"/>
          </a:p>
          <a:p>
            <a:pPr>
              <a:buNone/>
            </a:pPr>
            <a:endParaRPr lang="en-US" sz="1400" dirty="0" smtClean="0"/>
          </a:p>
          <a:p>
            <a:pPr>
              <a:buNone/>
            </a:pPr>
            <a:endParaRPr lang="en-US" sz="1400" dirty="0" smtClean="0"/>
          </a:p>
          <a:p>
            <a:pPr>
              <a:buNone/>
            </a:pPr>
            <a:endParaRPr lang="en-US" sz="1400" dirty="0" smtClean="0"/>
          </a:p>
          <a:p>
            <a:pPr>
              <a:buNone/>
            </a:pPr>
            <a:endParaRPr lang="en-US" sz="1400" dirty="0" smtClean="0"/>
          </a:p>
          <a:p>
            <a:pPr>
              <a:buNone/>
            </a:pPr>
            <a:endParaRPr lang="en-US" sz="1400" dirty="0" smtClean="0"/>
          </a:p>
          <a:p>
            <a:pPr>
              <a:buNone/>
            </a:pPr>
            <a:endParaRPr lang="en-US" sz="1400" dirty="0" smtClean="0"/>
          </a:p>
          <a:p>
            <a:pPr>
              <a:buNone/>
            </a:pPr>
            <a:endParaRPr lang="en-US" sz="1400" dirty="0" smtClean="0"/>
          </a:p>
          <a:p>
            <a:pPr>
              <a:buNone/>
            </a:pPr>
            <a:endParaRPr lang="en-US" sz="1400" dirty="0" smtClean="0"/>
          </a:p>
          <a:p>
            <a:pPr>
              <a:buNone/>
            </a:pPr>
            <a:endParaRPr lang="en-US" sz="1400" dirty="0" smtClean="0"/>
          </a:p>
          <a:p>
            <a:pPr>
              <a:buNone/>
            </a:pPr>
            <a:r>
              <a:rPr lang="en-US" sz="1400" dirty="0" smtClean="0"/>
              <a:t>			</a:t>
            </a:r>
            <a:r>
              <a:rPr lang="en-US" sz="1600" b="1" dirty="0" smtClean="0"/>
              <a:t>Example</a:t>
            </a:r>
            <a:endParaRPr lang="en-US" sz="1600" dirty="0" smtClean="0"/>
          </a:p>
          <a:p>
            <a:pPr>
              <a:buNone/>
            </a:pPr>
            <a:r>
              <a:rPr lang="en-US" sz="1600" dirty="0" smtClean="0"/>
              <a:t>	&lt;!DOCTYPE html&gt;</a:t>
            </a:r>
          </a:p>
          <a:p>
            <a:pPr>
              <a:buNone/>
            </a:pPr>
            <a:r>
              <a:rPr lang="en-US" sz="1600" dirty="0" smtClean="0"/>
              <a:t>	&lt;html&gt;</a:t>
            </a:r>
          </a:p>
          <a:p>
            <a:pPr>
              <a:buNone/>
            </a:pPr>
            <a:r>
              <a:rPr lang="en-US" sz="1600" dirty="0" smtClean="0"/>
              <a:t>	&lt;head&gt;	&lt;title&gt;HTML Tables&lt;/title&gt;&lt;/head&gt;</a:t>
            </a:r>
          </a:p>
          <a:p>
            <a:pPr>
              <a:buNone/>
            </a:pPr>
            <a:r>
              <a:rPr lang="en-US" sz="1600" dirty="0" smtClean="0"/>
              <a:t>	&lt;body&gt;</a:t>
            </a:r>
          </a:p>
          <a:p>
            <a:pPr>
              <a:buNone/>
            </a:pPr>
            <a:r>
              <a:rPr lang="en-US" sz="1600" dirty="0" smtClean="0"/>
              <a:t>	&lt;table border="1"&gt;</a:t>
            </a:r>
          </a:p>
          <a:p>
            <a:pPr>
              <a:buNone/>
            </a:pPr>
            <a:r>
              <a:rPr lang="en-US" sz="1600" dirty="0" smtClean="0"/>
              <a:t>	&lt;</a:t>
            </a:r>
            <a:r>
              <a:rPr lang="en-US" sz="1600" dirty="0" err="1" smtClean="0"/>
              <a:t>tr</a:t>
            </a:r>
            <a:r>
              <a:rPr lang="en-US" sz="1600" dirty="0" smtClean="0"/>
              <a:t>&gt;</a:t>
            </a:r>
          </a:p>
          <a:p>
            <a:pPr>
              <a:buNone/>
            </a:pPr>
            <a:r>
              <a:rPr lang="en-US" sz="1600" dirty="0" smtClean="0"/>
              <a:t>	&lt;td&gt;Row 1, Column 1&lt;/td&gt;</a:t>
            </a:r>
          </a:p>
          <a:p>
            <a:pPr>
              <a:buNone/>
            </a:pPr>
            <a:r>
              <a:rPr lang="en-US" sz="1600" dirty="0" smtClean="0"/>
              <a:t>	&lt;td&gt;Row 1, Column 2&lt;/td&gt;</a:t>
            </a:r>
          </a:p>
          <a:p>
            <a:pPr>
              <a:buNone/>
            </a:pPr>
            <a:r>
              <a:rPr lang="en-US" sz="1600" dirty="0" smtClean="0"/>
              <a:t>	&lt;/</a:t>
            </a:r>
            <a:r>
              <a:rPr lang="en-US" sz="1600" dirty="0" err="1" smtClean="0"/>
              <a:t>tr</a:t>
            </a:r>
            <a:r>
              <a:rPr lang="en-US" sz="1600" dirty="0" smtClean="0"/>
              <a:t>&gt;</a:t>
            </a:r>
          </a:p>
          <a:p>
            <a:pPr>
              <a:buNone/>
            </a:pPr>
            <a:r>
              <a:rPr lang="en-US" sz="1600" dirty="0" smtClean="0"/>
              <a:t>	&lt;</a:t>
            </a:r>
            <a:r>
              <a:rPr lang="en-US" sz="1600" dirty="0" err="1" smtClean="0"/>
              <a:t>tr</a:t>
            </a:r>
            <a:r>
              <a:rPr lang="en-US" sz="1600" dirty="0" smtClean="0"/>
              <a:t>&gt;</a:t>
            </a:r>
          </a:p>
          <a:p>
            <a:pPr>
              <a:buNone/>
            </a:pPr>
            <a:r>
              <a:rPr lang="en-US" sz="1600" dirty="0" smtClean="0"/>
              <a:t>	&lt;td&gt;Row 2, Column 1&lt;/td&gt;</a:t>
            </a:r>
          </a:p>
          <a:p>
            <a:pPr>
              <a:buNone/>
            </a:pPr>
            <a:r>
              <a:rPr lang="en-US" sz="1600" dirty="0" smtClean="0"/>
              <a:t>	&lt;td&gt;Row 2, Column 2&lt;/td&gt;</a:t>
            </a:r>
          </a:p>
          <a:p>
            <a:pPr>
              <a:buNone/>
            </a:pPr>
            <a:r>
              <a:rPr lang="en-US" sz="1600" dirty="0" smtClean="0"/>
              <a:t>	&lt;/</a:t>
            </a:r>
            <a:r>
              <a:rPr lang="en-US" sz="1600" dirty="0" err="1" smtClean="0"/>
              <a:t>tr</a:t>
            </a:r>
            <a:r>
              <a:rPr lang="en-US" sz="1600" dirty="0" smtClean="0"/>
              <a:t>&gt;</a:t>
            </a:r>
          </a:p>
          <a:p>
            <a:pPr>
              <a:buNone/>
            </a:pPr>
            <a:r>
              <a:rPr lang="en-US" sz="1600" dirty="0" smtClean="0"/>
              <a:t>	&lt;/table&gt;</a:t>
            </a:r>
          </a:p>
          <a:p>
            <a:pPr>
              <a:buNone/>
            </a:pPr>
            <a:r>
              <a:rPr lang="en-US" sz="1600" dirty="0" smtClean="0"/>
              <a:t>	&lt;/body&gt;</a:t>
            </a:r>
          </a:p>
          <a:p>
            <a:pPr>
              <a:buNone/>
            </a:pPr>
            <a:r>
              <a:rPr lang="en-US" sz="1600" dirty="0" smtClean="0"/>
              <a:t>	&lt;/html&gt;</a:t>
            </a:r>
          </a:p>
          <a:p>
            <a:pPr>
              <a:buNone/>
            </a:pPr>
            <a:r>
              <a:rPr lang="en-US" sz="1600" dirty="0" smtClean="0"/>
              <a:t> </a:t>
            </a:r>
            <a:endParaRPr lang="en-US" sz="1400" dirty="0" smtClean="0"/>
          </a:p>
          <a:p>
            <a:pPr>
              <a:buNone/>
            </a:pPr>
            <a:endParaRPr lang="en-US" sz="1400"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hlinkClick r:id="rId2" action="ppaction://hlinkfile"/>
              </a:rPr>
              <a:t>Output</a:t>
            </a:r>
            <a:endParaRPr lang="en-US" sz="4000" dirty="0"/>
          </a:p>
        </p:txBody>
      </p:sp>
      <p:graphicFrame>
        <p:nvGraphicFramePr>
          <p:cNvPr id="4" name="Table 3"/>
          <p:cNvGraphicFramePr>
            <a:graphicFrameLocks noGrp="1"/>
          </p:cNvGraphicFramePr>
          <p:nvPr/>
        </p:nvGraphicFramePr>
        <p:xfrm>
          <a:off x="1524000" y="3063240"/>
          <a:ext cx="6096000" cy="731520"/>
        </p:xfrm>
        <a:graphic>
          <a:graphicData uri="http://schemas.openxmlformats.org/drawingml/2006/table">
            <a:tbl>
              <a:tblPr/>
              <a:tblGrid>
                <a:gridCol w="3048000"/>
                <a:gridCol w="3048000"/>
              </a:tblGrid>
              <a:tr h="0">
                <a:tc>
                  <a:txBody>
                    <a:bodyPr/>
                    <a:lstStyle/>
                    <a:p>
                      <a:r>
                        <a:rPr lang="en-US" dirty="0"/>
                        <a:t>Row 1, Column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Row 1, Column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a:t>Row 2, Column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Row 2, Column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Table Heading</a:t>
            </a:r>
            <a:endParaRPr lang="en-US" dirty="0"/>
          </a:p>
        </p:txBody>
      </p:sp>
      <p:sp>
        <p:nvSpPr>
          <p:cNvPr id="3" name="Content Placeholder 2"/>
          <p:cNvSpPr>
            <a:spLocks noGrp="1"/>
          </p:cNvSpPr>
          <p:nvPr>
            <p:ph sz="quarter" idx="1"/>
          </p:nvPr>
        </p:nvSpPr>
        <p:spPr>
          <a:xfrm>
            <a:off x="301752" y="1447800"/>
            <a:ext cx="8503920" cy="4953000"/>
          </a:xfrm>
        </p:spPr>
        <p:txBody>
          <a:bodyPr numCol="2">
            <a:noAutofit/>
          </a:bodyPr>
          <a:lstStyle/>
          <a:p>
            <a:pPr>
              <a:buNone/>
            </a:pPr>
            <a:r>
              <a:rPr lang="en-US" sz="1800" dirty="0" smtClean="0"/>
              <a:t>&lt;!DOCTYPE html&gt;</a:t>
            </a:r>
          </a:p>
          <a:p>
            <a:pPr>
              <a:buNone/>
            </a:pPr>
            <a:r>
              <a:rPr lang="en-US" sz="1800" dirty="0" smtClean="0"/>
              <a:t>&lt;html&gt;</a:t>
            </a:r>
          </a:p>
          <a:p>
            <a:pPr>
              <a:buNone/>
            </a:pPr>
            <a:r>
              <a:rPr lang="en-US" sz="1800" dirty="0" smtClean="0"/>
              <a:t>&lt;head&gt;</a:t>
            </a:r>
          </a:p>
          <a:p>
            <a:pPr>
              <a:buNone/>
            </a:pPr>
            <a:r>
              <a:rPr lang="en-US" sz="1800" dirty="0" smtClean="0"/>
              <a:t>&lt;title&gt;HTML Table Header&lt;/title&gt;</a:t>
            </a:r>
          </a:p>
          <a:p>
            <a:pPr>
              <a:buNone/>
            </a:pPr>
            <a:r>
              <a:rPr lang="en-US" sz="1800" dirty="0" smtClean="0"/>
              <a:t>&lt;/head&gt;</a:t>
            </a:r>
          </a:p>
          <a:p>
            <a:pPr>
              <a:buNone/>
            </a:pPr>
            <a:r>
              <a:rPr lang="en-US" sz="1800" dirty="0" smtClean="0"/>
              <a:t>&lt;body&gt;&lt;table border="1"&gt;</a:t>
            </a:r>
          </a:p>
          <a:p>
            <a:pPr>
              <a:buNone/>
            </a:pPr>
            <a:r>
              <a:rPr lang="en-US" sz="1800" dirty="0" smtClean="0"/>
              <a:t>&lt;</a:t>
            </a:r>
            <a:r>
              <a:rPr lang="en-US" sz="1800" dirty="0" err="1" smtClean="0"/>
              <a:t>tr</a:t>
            </a:r>
            <a:r>
              <a:rPr lang="en-US" sz="1800" dirty="0" smtClean="0"/>
              <a:t>&gt;</a:t>
            </a:r>
          </a:p>
          <a:p>
            <a:pPr>
              <a:buNone/>
            </a:pPr>
            <a:r>
              <a:rPr lang="en-US" sz="1800" dirty="0" smtClean="0"/>
              <a:t>&lt;</a:t>
            </a:r>
            <a:r>
              <a:rPr lang="en-US" sz="1800" dirty="0" err="1" smtClean="0"/>
              <a:t>th</a:t>
            </a:r>
            <a:r>
              <a:rPr lang="en-US" sz="1800" dirty="0" smtClean="0"/>
              <a:t>&gt;Name&lt;/</a:t>
            </a:r>
            <a:r>
              <a:rPr lang="en-US" sz="1800" dirty="0" err="1" smtClean="0"/>
              <a:t>th</a:t>
            </a:r>
            <a:r>
              <a:rPr lang="en-US" sz="1800" dirty="0" smtClean="0"/>
              <a:t>&gt;</a:t>
            </a:r>
          </a:p>
          <a:p>
            <a:pPr>
              <a:buNone/>
            </a:pPr>
            <a:r>
              <a:rPr lang="en-US" sz="1800" dirty="0" smtClean="0"/>
              <a:t>&lt;</a:t>
            </a:r>
            <a:r>
              <a:rPr lang="en-US" sz="1800" dirty="0" err="1" smtClean="0"/>
              <a:t>th</a:t>
            </a:r>
            <a:r>
              <a:rPr lang="en-US" sz="1800" dirty="0" smtClean="0"/>
              <a:t>&gt;Salary&lt;/</a:t>
            </a:r>
            <a:r>
              <a:rPr lang="en-US" sz="1800" dirty="0" err="1" smtClean="0"/>
              <a:t>th</a:t>
            </a:r>
            <a:r>
              <a:rPr lang="en-US" sz="1800" dirty="0" smtClean="0"/>
              <a:t>&gt;</a:t>
            </a:r>
          </a:p>
          <a:p>
            <a:pPr>
              <a:buNone/>
            </a:pPr>
            <a:r>
              <a:rPr lang="en-US" sz="1800" dirty="0" smtClean="0"/>
              <a:t>&lt;/</a:t>
            </a:r>
            <a:r>
              <a:rPr lang="en-US" sz="1800" dirty="0" err="1" smtClean="0"/>
              <a:t>tr</a:t>
            </a:r>
            <a:r>
              <a:rPr lang="en-US" sz="1800" dirty="0" smtClean="0"/>
              <a:t>&gt;</a:t>
            </a:r>
          </a:p>
          <a:p>
            <a:pPr>
              <a:buNone/>
            </a:pPr>
            <a:r>
              <a:rPr lang="en-US" sz="1800" dirty="0" smtClean="0"/>
              <a:t>&lt;</a:t>
            </a:r>
            <a:r>
              <a:rPr lang="en-US" sz="1800" dirty="0" err="1" smtClean="0"/>
              <a:t>tr</a:t>
            </a:r>
            <a:r>
              <a:rPr lang="en-US" sz="1800" dirty="0" smtClean="0"/>
              <a:t>&gt;</a:t>
            </a:r>
          </a:p>
          <a:p>
            <a:pPr>
              <a:buNone/>
            </a:pPr>
            <a:r>
              <a:rPr lang="en-US" sz="1800" dirty="0" smtClean="0"/>
              <a:t>&lt;td&gt;</a:t>
            </a:r>
            <a:r>
              <a:rPr lang="en-US" sz="1800" dirty="0" err="1" smtClean="0"/>
              <a:t>Ramesh</a:t>
            </a:r>
            <a:r>
              <a:rPr lang="en-US" sz="1800" dirty="0" smtClean="0"/>
              <a:t> Raman&lt;/td&gt;</a:t>
            </a:r>
          </a:p>
          <a:p>
            <a:pPr>
              <a:buNone/>
            </a:pPr>
            <a:r>
              <a:rPr lang="en-US" sz="1800" dirty="0" smtClean="0"/>
              <a:t>&lt;td&gt;5000&lt;/td&gt;</a:t>
            </a:r>
          </a:p>
          <a:p>
            <a:pPr>
              <a:buNone/>
            </a:pPr>
            <a:r>
              <a:rPr lang="en-US" sz="1800" dirty="0" smtClean="0"/>
              <a:t>&lt;/</a:t>
            </a:r>
            <a:r>
              <a:rPr lang="en-US" sz="1800" dirty="0" err="1" smtClean="0"/>
              <a:t>tr</a:t>
            </a:r>
            <a:r>
              <a:rPr lang="en-US" sz="1800" dirty="0" smtClean="0"/>
              <a:t>&gt;</a:t>
            </a:r>
          </a:p>
          <a:p>
            <a:pPr>
              <a:buNone/>
            </a:pPr>
            <a:r>
              <a:rPr lang="en-US" sz="1800" dirty="0" smtClean="0"/>
              <a:t>&lt;</a:t>
            </a:r>
            <a:r>
              <a:rPr lang="en-US" sz="1800" dirty="0" err="1" smtClean="0"/>
              <a:t>tr</a:t>
            </a:r>
            <a:r>
              <a:rPr lang="en-US" sz="1800" dirty="0" smtClean="0"/>
              <a:t>&gt;</a:t>
            </a:r>
          </a:p>
          <a:p>
            <a:pPr>
              <a:buNone/>
            </a:pPr>
            <a:r>
              <a:rPr lang="en-US" sz="1800" dirty="0" smtClean="0"/>
              <a:t>&lt;td&gt;</a:t>
            </a:r>
            <a:r>
              <a:rPr lang="en-US" sz="1800" dirty="0" err="1" smtClean="0"/>
              <a:t>Shabbir</a:t>
            </a:r>
            <a:r>
              <a:rPr lang="en-US" sz="1800" dirty="0" smtClean="0"/>
              <a:t> Hussein&lt;/td&gt;</a:t>
            </a:r>
          </a:p>
          <a:p>
            <a:pPr>
              <a:buNone/>
            </a:pPr>
            <a:r>
              <a:rPr lang="en-US" sz="1800" dirty="0" smtClean="0"/>
              <a:t>&lt;td&gt;7000&lt;/td&gt;</a:t>
            </a:r>
          </a:p>
          <a:p>
            <a:pPr>
              <a:buNone/>
            </a:pPr>
            <a:r>
              <a:rPr lang="en-US" sz="1800" dirty="0" smtClean="0"/>
              <a:t>&lt;/</a:t>
            </a:r>
            <a:r>
              <a:rPr lang="en-US" sz="1800" dirty="0" err="1" smtClean="0"/>
              <a:t>tr</a:t>
            </a:r>
            <a:r>
              <a:rPr lang="en-US" sz="1800" dirty="0" smtClean="0"/>
              <a:t>&gt;</a:t>
            </a:r>
          </a:p>
          <a:p>
            <a:pPr>
              <a:buNone/>
            </a:pPr>
            <a:r>
              <a:rPr lang="en-US" sz="1800" dirty="0" smtClean="0"/>
              <a:t>&lt;/table&gt;</a:t>
            </a:r>
          </a:p>
          <a:p>
            <a:pPr>
              <a:buNone/>
            </a:pPr>
            <a:r>
              <a:rPr lang="en-US" sz="1800" dirty="0" smtClean="0"/>
              <a:t>&lt;/body&gt;</a:t>
            </a:r>
          </a:p>
          <a:p>
            <a:pPr>
              <a:buNone/>
            </a:pPr>
            <a:r>
              <a:rPr lang="en-US" sz="1800" dirty="0" smtClean="0"/>
              <a:t>&lt;/html&gt;  </a:t>
            </a:r>
          </a:p>
          <a:p>
            <a:pPr>
              <a:buNone/>
            </a:pPr>
            <a:endParaRPr lang="en-US" sz="1800"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hlinkClick r:id="rId2" action="ppaction://hlinkfile"/>
              </a:rPr>
              <a:t>Output</a:t>
            </a:r>
            <a:endParaRPr lang="en-US" dirty="0"/>
          </a:p>
        </p:txBody>
      </p:sp>
      <p:graphicFrame>
        <p:nvGraphicFramePr>
          <p:cNvPr id="4" name="Table 3"/>
          <p:cNvGraphicFramePr>
            <a:graphicFrameLocks noGrp="1"/>
          </p:cNvGraphicFramePr>
          <p:nvPr/>
        </p:nvGraphicFramePr>
        <p:xfrm>
          <a:off x="1524000" y="2880360"/>
          <a:ext cx="6096000" cy="1097280"/>
        </p:xfrm>
        <a:graphic>
          <a:graphicData uri="http://schemas.openxmlformats.org/drawingml/2006/table">
            <a:tbl>
              <a:tblPr/>
              <a:tblGrid>
                <a:gridCol w="3048000"/>
                <a:gridCol w="3048000"/>
              </a:tblGrid>
              <a:tr h="0">
                <a:tc>
                  <a:txBody>
                    <a:bodyPr/>
                    <a:lstStyle/>
                    <a:p>
                      <a:r>
                        <a:rPr lang="en-US"/>
                        <a:t>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a:t>Salary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0">
                <a:tc>
                  <a:txBody>
                    <a:bodyPr/>
                    <a:lstStyle/>
                    <a:p>
                      <a:r>
                        <a:rPr lang="en-US"/>
                        <a:t>Ramesh Raman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5000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a:t>Shabbir Hussein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7000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sz="quarter" idx="1"/>
          </p:nvPr>
        </p:nvSpPr>
        <p:spPr>
          <a:xfrm>
            <a:off x="301752" y="1527048"/>
            <a:ext cx="8503920" cy="4645152"/>
          </a:xfrm>
        </p:spPr>
        <p:txBody>
          <a:bodyPr/>
          <a:lstStyle/>
          <a:p>
            <a:pPr>
              <a:buNone/>
            </a:pPr>
            <a:r>
              <a:rPr lang="en-US" dirty="0" smtClean="0"/>
              <a:t>Create Tables as below:</a:t>
            </a:r>
          </a:p>
          <a:p>
            <a:pPr>
              <a:buNone/>
            </a:pPr>
            <a:endParaRPr lang="en-US" dirty="0"/>
          </a:p>
        </p:txBody>
      </p:sp>
      <p:pic>
        <p:nvPicPr>
          <p:cNvPr id="1026" name="Picture 2"/>
          <p:cNvPicPr>
            <a:picLocks noChangeAspect="1" noChangeArrowheads="1"/>
          </p:cNvPicPr>
          <p:nvPr/>
        </p:nvPicPr>
        <p:blipFill>
          <a:blip r:embed="rId2" cstate="print"/>
          <a:srcRect l="36896" t="37500" r="51391" b="44792"/>
          <a:stretch>
            <a:fillRect/>
          </a:stretch>
        </p:blipFill>
        <p:spPr bwMode="auto">
          <a:xfrm>
            <a:off x="1066800" y="2362200"/>
            <a:ext cx="1524000" cy="129540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l="31259" t="36458" r="38287" b="30208"/>
          <a:stretch>
            <a:fillRect/>
          </a:stretch>
        </p:blipFill>
        <p:spPr bwMode="auto">
          <a:xfrm>
            <a:off x="4572000" y="2133600"/>
            <a:ext cx="3962400" cy="2438400"/>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l="20717" t="48958" r="8419" b="36459"/>
          <a:stretch>
            <a:fillRect/>
          </a:stretch>
        </p:blipFill>
        <p:spPr bwMode="auto">
          <a:xfrm>
            <a:off x="228600" y="5105400"/>
            <a:ext cx="8763000" cy="106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useful commands for Tables</a:t>
            </a:r>
            <a:endParaRPr lang="en-US" dirty="0"/>
          </a:p>
        </p:txBody>
      </p:sp>
      <p:pic>
        <p:nvPicPr>
          <p:cNvPr id="3074" name="Picture 2"/>
          <p:cNvPicPr>
            <a:picLocks noChangeAspect="1" noChangeArrowheads="1"/>
          </p:cNvPicPr>
          <p:nvPr/>
        </p:nvPicPr>
        <p:blipFill>
          <a:blip r:embed="rId2" cstate="print"/>
          <a:srcRect l="19326" t="31250" r="16252" b="40625"/>
          <a:stretch>
            <a:fillRect/>
          </a:stretch>
        </p:blipFill>
        <p:spPr bwMode="auto">
          <a:xfrm>
            <a:off x="381000" y="2514600"/>
            <a:ext cx="8382000" cy="2057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l="12884" t="17708" r="29722" b="28125"/>
          <a:stretch>
            <a:fillRect/>
          </a:stretch>
        </p:blipFill>
        <p:spPr bwMode="auto">
          <a:xfrm>
            <a:off x="228599" y="990600"/>
            <a:ext cx="8760069" cy="4648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HTML Frames</a:t>
            </a:r>
            <a:endParaRPr lang="en-US" dirty="0"/>
          </a:p>
        </p:txBody>
      </p:sp>
      <p:sp>
        <p:nvSpPr>
          <p:cNvPr id="3" name="Content Placeholder 2"/>
          <p:cNvSpPr>
            <a:spLocks noGrp="1"/>
          </p:cNvSpPr>
          <p:nvPr>
            <p:ph sz="quarter" idx="1"/>
          </p:nvPr>
        </p:nvSpPr>
        <p:spPr/>
        <p:txBody>
          <a:bodyPr/>
          <a:lstStyle/>
          <a:p>
            <a:pPr algn="just">
              <a:buNone/>
            </a:pPr>
            <a:r>
              <a:rPr lang="en-US" dirty="0" smtClean="0"/>
              <a:t>HTML frames are used to divide your browser window into multiple sections where each section can load a separate HTML document. A collection of frames in the browser window is known as a frameset. The window is divided into frames in a similar way the tables are organized: into rows and columns.</a:t>
            </a:r>
          </a:p>
          <a:p>
            <a:pPr algn="just">
              <a:buNone/>
            </a:pPr>
            <a:endParaRPr lang="en-IN" sz="2400" dirty="0" smtClean="0">
              <a:solidFill>
                <a:srgbClr val="000000"/>
              </a:solidFill>
              <a:ea typeface="DejaVu Sans" charset="0"/>
              <a:cs typeface="DejaVu Sans" charset="0"/>
            </a:endParaRPr>
          </a:p>
          <a:p>
            <a:pPr algn="just">
              <a:buNone/>
            </a:pPr>
            <a:r>
              <a:rPr lang="en-IN" sz="2400" dirty="0" smtClean="0">
                <a:solidFill>
                  <a:srgbClr val="000000"/>
                </a:solidFill>
                <a:ea typeface="DejaVu Sans" charset="0"/>
                <a:cs typeface="DejaVu Sans" charset="0"/>
              </a:rPr>
              <a:t>Each HTML document is called a frame, and each frame is independent of the others.</a:t>
            </a:r>
          </a:p>
          <a:p>
            <a:pPr algn="just">
              <a:buNone/>
            </a:pP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Disadvantages of Frames</a:t>
            </a:r>
            <a:endParaRPr lang="en-US" dirty="0"/>
          </a:p>
        </p:txBody>
      </p:sp>
      <p:sp>
        <p:nvSpPr>
          <p:cNvPr id="3" name="Content Placeholder 2"/>
          <p:cNvSpPr>
            <a:spLocks noGrp="1"/>
          </p:cNvSpPr>
          <p:nvPr>
            <p:ph sz="quarter" idx="1"/>
          </p:nvPr>
        </p:nvSpPr>
        <p:spPr/>
        <p:txBody>
          <a:bodyPr/>
          <a:lstStyle/>
          <a:p>
            <a:pPr algn="just">
              <a:buNone/>
            </a:pPr>
            <a:r>
              <a:rPr lang="en-US" dirty="0" smtClean="0"/>
              <a:t>There are few drawbacks with using frames, so it's never recommended to use frames in your webpages:</a:t>
            </a:r>
          </a:p>
          <a:p>
            <a:pPr algn="just">
              <a:buNone/>
            </a:pPr>
            <a:endParaRPr lang="en-US" dirty="0" smtClean="0"/>
          </a:p>
          <a:p>
            <a:pPr algn="just"/>
            <a:r>
              <a:rPr lang="en-US" sz="2000" dirty="0" smtClean="0"/>
              <a:t>Some smaller devices cannot cope with frames often because their screen is not big enough to be divided up.</a:t>
            </a:r>
          </a:p>
          <a:p>
            <a:pPr algn="just"/>
            <a:r>
              <a:rPr lang="en-US" sz="2000" dirty="0" smtClean="0"/>
              <a:t>Sometimes your page will be displayed differently on different computers due to different screen resolution.</a:t>
            </a:r>
          </a:p>
          <a:p>
            <a:pPr algn="just"/>
            <a:r>
              <a:rPr lang="en-US" sz="2000" dirty="0" smtClean="0"/>
              <a:t>The browser's </a:t>
            </a:r>
            <a:r>
              <a:rPr lang="en-US" sz="2000" i="1" dirty="0" smtClean="0"/>
              <a:t>back button</a:t>
            </a:r>
            <a:r>
              <a:rPr lang="en-US" sz="2000" dirty="0" smtClean="0"/>
              <a:t> might not work as the user hopes.</a:t>
            </a:r>
          </a:p>
          <a:p>
            <a:pPr algn="just"/>
            <a:r>
              <a:rPr lang="en-US" sz="2000" dirty="0" smtClean="0"/>
              <a:t>There are still few browsers that do not support frame technology.</a:t>
            </a:r>
          </a:p>
          <a:p>
            <a:pPr algn="just">
              <a:buNone/>
            </a:pP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Creating Frames</a:t>
            </a:r>
            <a:endParaRPr lang="en-US" dirty="0"/>
          </a:p>
        </p:txBody>
      </p:sp>
      <p:sp>
        <p:nvSpPr>
          <p:cNvPr id="3" name="Content Placeholder 2"/>
          <p:cNvSpPr>
            <a:spLocks noGrp="1"/>
          </p:cNvSpPr>
          <p:nvPr>
            <p:ph sz="quarter" idx="1"/>
          </p:nvPr>
        </p:nvSpPr>
        <p:spPr/>
        <p:txBody>
          <a:bodyPr/>
          <a:lstStyle/>
          <a:p>
            <a:pPr algn="just">
              <a:buNone/>
            </a:pPr>
            <a:r>
              <a:rPr lang="en-US" dirty="0" smtClean="0"/>
              <a:t>To use frames on a page we use &lt;frameset&gt; tag instead of &lt;body&gt; tag. The &lt;frameset&gt; tag defines how to divide the window into frames. The </a:t>
            </a:r>
            <a:r>
              <a:rPr lang="en-US" b="1" dirty="0" smtClean="0"/>
              <a:t>rows</a:t>
            </a:r>
            <a:r>
              <a:rPr lang="en-US" dirty="0" smtClean="0"/>
              <a:t> attribute of &lt;frameset&gt; tag defines horizontal frames and </a:t>
            </a:r>
            <a:r>
              <a:rPr lang="en-US" b="1" dirty="0" smtClean="0"/>
              <a:t>cols</a:t>
            </a:r>
            <a:r>
              <a:rPr lang="en-US" dirty="0" smtClean="0"/>
              <a:t> attribute defines vertical frames. Each frame is indicated by &lt;frame&gt; tag and it defines which HTML document shall open into the frame.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HTML Example</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	&lt;!DOCTYPE html&gt;</a:t>
            </a:r>
            <a:br>
              <a:rPr lang="en-US" dirty="0" smtClean="0"/>
            </a:br>
            <a:r>
              <a:rPr lang="en-US" dirty="0" smtClean="0"/>
              <a:t>&lt;html&gt;</a:t>
            </a:r>
            <a:br>
              <a:rPr lang="en-US" dirty="0" smtClean="0"/>
            </a:br>
            <a:r>
              <a:rPr lang="en-US" dirty="0" smtClean="0"/>
              <a:t>&lt;head&gt;</a:t>
            </a:r>
            <a:br>
              <a:rPr lang="en-US" dirty="0" smtClean="0"/>
            </a:br>
            <a:r>
              <a:rPr lang="en-US" dirty="0" smtClean="0"/>
              <a:t>&lt;title&gt;Page Title&lt;/title&gt;</a:t>
            </a:r>
            <a:br>
              <a:rPr lang="en-US" dirty="0" smtClean="0"/>
            </a:br>
            <a:r>
              <a:rPr lang="en-US" dirty="0" smtClean="0"/>
              <a:t>&lt;/head&gt;</a:t>
            </a:r>
            <a:br>
              <a:rPr lang="en-US" dirty="0" smtClean="0"/>
            </a:br>
            <a:r>
              <a:rPr lang="en-US" dirty="0" smtClean="0"/>
              <a:t>&lt;body&gt;</a:t>
            </a:r>
            <a:br>
              <a:rPr lang="en-US" dirty="0" smtClean="0"/>
            </a:br>
            <a:r>
              <a:rPr lang="en-US" dirty="0" smtClean="0"/>
              <a:t/>
            </a:r>
            <a:br>
              <a:rPr lang="en-US" dirty="0" smtClean="0"/>
            </a:br>
            <a:r>
              <a:rPr lang="en-US" dirty="0" smtClean="0"/>
              <a:t>&lt;h1&gt;My First Heading&lt;/h1&gt;</a:t>
            </a:r>
            <a:br>
              <a:rPr lang="en-US" dirty="0" smtClean="0"/>
            </a:br>
            <a:r>
              <a:rPr lang="en-US" dirty="0" smtClean="0"/>
              <a:t>&lt;p&gt;My first paragraph.&lt;/p&gt;</a:t>
            </a:r>
            <a:br>
              <a:rPr lang="en-US" dirty="0" smtClean="0"/>
            </a:br>
            <a:r>
              <a:rPr lang="en-US" dirty="0" smtClean="0"/>
              <a:t/>
            </a:r>
            <a:br>
              <a:rPr lang="en-US" dirty="0" smtClean="0"/>
            </a:br>
            <a:r>
              <a:rPr lang="en-US" dirty="0" smtClean="0"/>
              <a:t>&lt;/body&gt;</a:t>
            </a:r>
            <a:br>
              <a:rPr lang="en-US" dirty="0" smtClean="0"/>
            </a:br>
            <a:r>
              <a:rPr lang="en-US" dirty="0" smtClean="0"/>
              <a:t>&lt;/html &gt;</a:t>
            </a:r>
          </a:p>
          <a:p>
            <a:pPr>
              <a:buNone/>
            </a:pPr>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Example</a:t>
            </a:r>
            <a:endParaRPr lang="en-US" dirty="0"/>
          </a:p>
        </p:txBody>
      </p:sp>
      <p:sp>
        <p:nvSpPr>
          <p:cNvPr id="3" name="Content Placeholder 2"/>
          <p:cNvSpPr>
            <a:spLocks noGrp="1"/>
          </p:cNvSpPr>
          <p:nvPr>
            <p:ph sz="quarter" idx="1"/>
          </p:nvPr>
        </p:nvSpPr>
        <p:spPr>
          <a:xfrm>
            <a:off x="301752" y="1527048"/>
            <a:ext cx="8503920" cy="4797552"/>
          </a:xfrm>
        </p:spPr>
        <p:txBody>
          <a:bodyPr>
            <a:normAutofit fontScale="77500" lnSpcReduction="20000"/>
          </a:bodyPr>
          <a:lstStyle/>
          <a:p>
            <a:pPr>
              <a:buNone/>
            </a:pPr>
            <a:r>
              <a:rPr lang="en-US" dirty="0" smtClean="0"/>
              <a:t>&lt;!DOCTYPE html&gt;</a:t>
            </a:r>
          </a:p>
          <a:p>
            <a:pPr>
              <a:buNone/>
            </a:pPr>
            <a:r>
              <a:rPr lang="en-US" dirty="0" smtClean="0"/>
              <a:t>&lt;html&gt;</a:t>
            </a:r>
          </a:p>
          <a:p>
            <a:pPr>
              <a:buNone/>
            </a:pPr>
            <a:r>
              <a:rPr lang="en-US" dirty="0" smtClean="0"/>
              <a:t>&lt;head&gt;</a:t>
            </a:r>
          </a:p>
          <a:p>
            <a:pPr>
              <a:buNone/>
            </a:pPr>
            <a:r>
              <a:rPr lang="en-US" dirty="0" smtClean="0"/>
              <a:t>&lt;title&gt;HTML Frames&lt;/title&gt;</a:t>
            </a:r>
          </a:p>
          <a:p>
            <a:pPr>
              <a:buNone/>
            </a:pPr>
            <a:r>
              <a:rPr lang="en-US" dirty="0" smtClean="0"/>
              <a:t>&lt;/head&gt;</a:t>
            </a:r>
          </a:p>
          <a:p>
            <a:pPr>
              <a:buNone/>
            </a:pPr>
            <a:r>
              <a:rPr lang="en-US" dirty="0" smtClean="0"/>
              <a:t>&lt;frameset rows="10%,80%,10%"&gt;</a:t>
            </a:r>
          </a:p>
          <a:p>
            <a:pPr>
              <a:buNone/>
            </a:pPr>
            <a:r>
              <a:rPr lang="en-US" dirty="0" smtClean="0"/>
              <a:t>&lt;frame name="top" </a:t>
            </a:r>
            <a:r>
              <a:rPr lang="en-US" dirty="0" err="1" smtClean="0"/>
              <a:t>src</a:t>
            </a:r>
            <a:r>
              <a:rPr lang="en-US" dirty="0" smtClean="0"/>
              <a:t>="/html/top_frame.htm" /&gt;</a:t>
            </a:r>
          </a:p>
          <a:p>
            <a:pPr>
              <a:buNone/>
            </a:pPr>
            <a:r>
              <a:rPr lang="en-US" dirty="0" smtClean="0"/>
              <a:t>&lt;frame name="main" </a:t>
            </a:r>
            <a:r>
              <a:rPr lang="en-US" dirty="0" err="1" smtClean="0"/>
              <a:t>src</a:t>
            </a:r>
            <a:r>
              <a:rPr lang="en-US" dirty="0" smtClean="0"/>
              <a:t>="/html/main_frame.htm" /&gt;</a:t>
            </a:r>
          </a:p>
          <a:p>
            <a:pPr>
              <a:buNone/>
            </a:pPr>
            <a:r>
              <a:rPr lang="en-US" dirty="0" smtClean="0"/>
              <a:t>&lt;frame name="bottom" </a:t>
            </a:r>
            <a:r>
              <a:rPr lang="en-US" dirty="0" err="1" smtClean="0"/>
              <a:t>src</a:t>
            </a:r>
            <a:r>
              <a:rPr lang="en-US" dirty="0" smtClean="0"/>
              <a:t>="/html/bottom_frame.htm" /&gt;</a:t>
            </a:r>
          </a:p>
          <a:p>
            <a:pPr>
              <a:buNone/>
            </a:pPr>
            <a:r>
              <a:rPr lang="en-US" dirty="0" smtClean="0"/>
              <a:t>&lt;</a:t>
            </a:r>
            <a:r>
              <a:rPr lang="en-US" dirty="0" err="1" smtClean="0"/>
              <a:t>noframes</a:t>
            </a:r>
            <a:r>
              <a:rPr lang="en-US" dirty="0" smtClean="0"/>
              <a:t>&gt;</a:t>
            </a:r>
          </a:p>
          <a:p>
            <a:pPr>
              <a:buNone/>
            </a:pPr>
            <a:r>
              <a:rPr lang="en-US" dirty="0" smtClean="0"/>
              <a:t>&lt;body&gt;      Your browser does not support frames.   &lt;/body&gt;</a:t>
            </a:r>
          </a:p>
          <a:p>
            <a:pPr>
              <a:buNone/>
            </a:pPr>
            <a:r>
              <a:rPr lang="en-US" dirty="0" smtClean="0"/>
              <a:t>&lt;/</a:t>
            </a:r>
            <a:r>
              <a:rPr lang="en-US" dirty="0" err="1" smtClean="0"/>
              <a:t>noframes</a:t>
            </a:r>
            <a:r>
              <a:rPr lang="en-US" dirty="0" smtClean="0"/>
              <a:t>&gt;</a:t>
            </a:r>
          </a:p>
          <a:p>
            <a:pPr>
              <a:buNone/>
            </a:pPr>
            <a:r>
              <a:rPr lang="en-US" dirty="0" smtClean="0"/>
              <a:t>&lt;/frameset&gt;</a:t>
            </a:r>
          </a:p>
          <a:p>
            <a:pPr>
              <a:buNone/>
            </a:pPr>
            <a:r>
              <a:rPr lang="en-US" dirty="0" smtClean="0"/>
              <a:t>&lt;/html&gt;  </a:t>
            </a:r>
          </a:p>
          <a:p>
            <a:pPr>
              <a:buNone/>
            </a:pP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hlinkClick r:id="rId2" action="ppaction://hlinkfile"/>
              </a:rPr>
              <a:t>Output</a:t>
            </a:r>
            <a:endParaRPr lang="en-US" dirty="0"/>
          </a:p>
        </p:txBody>
      </p:sp>
      <p:pic>
        <p:nvPicPr>
          <p:cNvPr id="3" name="Picture 2"/>
          <p:cNvPicPr>
            <a:picLocks noChangeAspect="1" noChangeArrowheads="1"/>
          </p:cNvPicPr>
          <p:nvPr/>
        </p:nvPicPr>
        <p:blipFill>
          <a:blip r:embed="rId3" cstate="print"/>
          <a:srcRect l="27160" t="42188" r="30673" b="28125"/>
          <a:stretch>
            <a:fillRect/>
          </a:stretch>
        </p:blipFill>
        <p:spPr bwMode="auto">
          <a:xfrm>
            <a:off x="457200" y="2057400"/>
            <a:ext cx="8085222" cy="3200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1752" y="304800"/>
            <a:ext cx="8503920" cy="6019800"/>
          </a:xfrm>
        </p:spPr>
        <p:txBody>
          <a:bodyPr>
            <a:noAutofit/>
          </a:bodyPr>
          <a:lstStyle/>
          <a:p>
            <a:pPr marL="0" marR="0">
              <a:lnSpc>
                <a:spcPct val="115000"/>
              </a:lnSpc>
              <a:spcBef>
                <a:spcPts val="0"/>
              </a:spcBef>
              <a:spcAft>
                <a:spcPts val="1000"/>
              </a:spcAft>
              <a:buNone/>
            </a:pPr>
            <a:r>
              <a:rPr lang="en-US" sz="1600" dirty="0" smtClean="0"/>
              <a:t>&lt;!DOCTYPE html&gt;</a:t>
            </a:r>
          </a:p>
          <a:p>
            <a:pPr marL="0" marR="0">
              <a:lnSpc>
                <a:spcPct val="115000"/>
              </a:lnSpc>
              <a:spcBef>
                <a:spcPts val="0"/>
              </a:spcBef>
              <a:spcAft>
                <a:spcPts val="1000"/>
              </a:spcAft>
              <a:buNone/>
            </a:pPr>
            <a:r>
              <a:rPr lang="en-US" sz="1600" dirty="0" smtClean="0"/>
              <a:t>&lt;html&gt;</a:t>
            </a:r>
          </a:p>
          <a:p>
            <a:pPr marL="0" marR="0">
              <a:lnSpc>
                <a:spcPct val="115000"/>
              </a:lnSpc>
              <a:spcBef>
                <a:spcPts val="0"/>
              </a:spcBef>
              <a:spcAft>
                <a:spcPts val="1000"/>
              </a:spcAft>
              <a:buNone/>
            </a:pPr>
            <a:r>
              <a:rPr lang="en-US" sz="1600" dirty="0" smtClean="0"/>
              <a:t>&lt;head&gt;</a:t>
            </a:r>
          </a:p>
          <a:p>
            <a:pPr marL="0" marR="0">
              <a:lnSpc>
                <a:spcPct val="115000"/>
              </a:lnSpc>
              <a:spcBef>
                <a:spcPts val="0"/>
              </a:spcBef>
              <a:spcAft>
                <a:spcPts val="1000"/>
              </a:spcAft>
              <a:buNone/>
            </a:pPr>
            <a:r>
              <a:rPr lang="en-US" sz="1600" dirty="0" smtClean="0"/>
              <a:t>&lt;title&gt;HTML Frames&lt;/title&gt;</a:t>
            </a:r>
          </a:p>
          <a:p>
            <a:pPr marL="0" marR="0">
              <a:lnSpc>
                <a:spcPct val="115000"/>
              </a:lnSpc>
              <a:spcBef>
                <a:spcPts val="0"/>
              </a:spcBef>
              <a:spcAft>
                <a:spcPts val="1000"/>
              </a:spcAft>
              <a:buNone/>
            </a:pPr>
            <a:r>
              <a:rPr lang="en-US" sz="1600" dirty="0" smtClean="0"/>
              <a:t>&lt;/head&gt;</a:t>
            </a:r>
          </a:p>
          <a:p>
            <a:pPr marL="0" marR="0">
              <a:lnSpc>
                <a:spcPct val="115000"/>
              </a:lnSpc>
              <a:spcBef>
                <a:spcPts val="0"/>
              </a:spcBef>
              <a:spcAft>
                <a:spcPts val="1000"/>
              </a:spcAft>
              <a:buNone/>
            </a:pPr>
            <a:r>
              <a:rPr lang="en-US" sz="1600" dirty="0" smtClean="0"/>
              <a:t>&lt;frameset cols="25%,50%,25%"&gt;   </a:t>
            </a:r>
          </a:p>
          <a:p>
            <a:pPr marL="0" marR="0">
              <a:lnSpc>
                <a:spcPct val="115000"/>
              </a:lnSpc>
              <a:spcBef>
                <a:spcPts val="0"/>
              </a:spcBef>
              <a:spcAft>
                <a:spcPts val="1000"/>
              </a:spcAft>
              <a:buNone/>
            </a:pPr>
            <a:r>
              <a:rPr lang="en-US" sz="1600" dirty="0" smtClean="0"/>
              <a:t>&lt;frame name="left" </a:t>
            </a:r>
            <a:r>
              <a:rPr lang="en-US" sz="1600" dirty="0" err="1" smtClean="0"/>
              <a:t>src</a:t>
            </a:r>
            <a:r>
              <a:rPr lang="en-US" sz="1600" dirty="0" smtClean="0"/>
              <a:t>="C:\Users\admin\Desktop\sharda\17-18\17-18\Web Design\HTML pages\top.jpg" /&gt;   </a:t>
            </a:r>
          </a:p>
          <a:p>
            <a:pPr marL="0" marR="0">
              <a:lnSpc>
                <a:spcPct val="115000"/>
              </a:lnSpc>
              <a:spcBef>
                <a:spcPts val="0"/>
              </a:spcBef>
              <a:spcAft>
                <a:spcPts val="1000"/>
              </a:spcAft>
              <a:buNone/>
            </a:pPr>
            <a:r>
              <a:rPr lang="en-US" sz="1600" dirty="0" smtClean="0"/>
              <a:t>&lt;frame name="center" </a:t>
            </a:r>
            <a:r>
              <a:rPr lang="en-US" sz="1600" dirty="0" err="1" smtClean="0"/>
              <a:t>src</a:t>
            </a:r>
            <a:r>
              <a:rPr lang="en-US" sz="1600" dirty="0" smtClean="0"/>
              <a:t>="C:\Users\admin\Desktop\sharda\17-18\17-18\Web Design\HTML pages\main.png" /&gt;   </a:t>
            </a:r>
          </a:p>
          <a:p>
            <a:pPr marL="0" marR="0">
              <a:lnSpc>
                <a:spcPct val="115000"/>
              </a:lnSpc>
              <a:spcBef>
                <a:spcPts val="0"/>
              </a:spcBef>
              <a:spcAft>
                <a:spcPts val="1000"/>
              </a:spcAft>
              <a:buNone/>
            </a:pPr>
            <a:r>
              <a:rPr lang="en-US" sz="1600" dirty="0" smtClean="0"/>
              <a:t>&lt;frame name="right" </a:t>
            </a:r>
            <a:r>
              <a:rPr lang="en-US" sz="1600" dirty="0" err="1" smtClean="0"/>
              <a:t>src</a:t>
            </a:r>
            <a:r>
              <a:rPr lang="en-US" sz="1600" dirty="0" smtClean="0"/>
              <a:t>="C:\Users\admin\Desktop\sharda\17-18\17-18\Web Design\HTML pages\bottom.jpg" /&gt;   </a:t>
            </a:r>
          </a:p>
          <a:p>
            <a:pPr marL="0" marR="0">
              <a:lnSpc>
                <a:spcPct val="115000"/>
              </a:lnSpc>
              <a:spcBef>
                <a:spcPts val="0"/>
              </a:spcBef>
              <a:spcAft>
                <a:spcPts val="1000"/>
              </a:spcAft>
              <a:buNone/>
            </a:pPr>
            <a:r>
              <a:rPr lang="en-US" sz="1600" dirty="0" smtClean="0"/>
              <a:t>&lt;</a:t>
            </a:r>
            <a:r>
              <a:rPr lang="en-US" sz="1600" dirty="0" err="1" smtClean="0"/>
              <a:t>noframes</a:t>
            </a:r>
            <a:r>
              <a:rPr lang="en-US" sz="1600" dirty="0" smtClean="0"/>
              <a:t>&gt;   </a:t>
            </a:r>
          </a:p>
          <a:p>
            <a:pPr marL="0" marR="0">
              <a:lnSpc>
                <a:spcPct val="115000"/>
              </a:lnSpc>
              <a:spcBef>
                <a:spcPts val="0"/>
              </a:spcBef>
              <a:spcAft>
                <a:spcPts val="1000"/>
              </a:spcAft>
              <a:buNone/>
            </a:pPr>
            <a:r>
              <a:rPr lang="en-US" sz="1600" dirty="0" smtClean="0"/>
              <a:t>&lt;body&gt;      Your browser does not support frames.   &lt;/body&gt;   &lt;/</a:t>
            </a:r>
            <a:r>
              <a:rPr lang="en-US" sz="1600" dirty="0" err="1" smtClean="0"/>
              <a:t>noframes</a:t>
            </a:r>
            <a:r>
              <a:rPr lang="en-US" sz="1600" dirty="0" smtClean="0"/>
              <a:t>&gt;</a:t>
            </a:r>
          </a:p>
          <a:p>
            <a:pPr marL="0" marR="0">
              <a:lnSpc>
                <a:spcPct val="115000"/>
              </a:lnSpc>
              <a:spcBef>
                <a:spcPts val="0"/>
              </a:spcBef>
              <a:spcAft>
                <a:spcPts val="1000"/>
              </a:spcAft>
              <a:buNone/>
            </a:pPr>
            <a:r>
              <a:rPr lang="en-US" sz="1600" dirty="0" smtClean="0"/>
              <a:t>&lt;/frameset&gt;</a:t>
            </a:r>
          </a:p>
          <a:p>
            <a:pPr marL="0" marR="0">
              <a:lnSpc>
                <a:spcPct val="115000"/>
              </a:lnSpc>
              <a:spcBef>
                <a:spcPts val="0"/>
              </a:spcBef>
              <a:spcAft>
                <a:spcPts val="1000"/>
              </a:spcAft>
              <a:buNone/>
            </a:pPr>
            <a:r>
              <a:rPr lang="en-US" sz="1600" dirty="0" smtClean="0"/>
              <a:t>&lt;/html&gt; </a:t>
            </a:r>
            <a:r>
              <a:rPr lang="en-US" sz="1600" dirty="0" smtClean="0">
                <a:ea typeface="Calibri"/>
                <a:cs typeface="Times New Roman"/>
              </a:rPr>
              <a:t> 							</a:t>
            </a:r>
            <a:r>
              <a:rPr lang="en-US" sz="1600" dirty="0" smtClean="0">
                <a:ea typeface="Calibri"/>
                <a:cs typeface="Times New Roman"/>
                <a:hlinkClick r:id="rId2" action="ppaction://hlinkfile"/>
              </a:rPr>
              <a:t>OUTPUT</a:t>
            </a:r>
            <a:endParaRPr lang="en-US" sz="1600" dirty="0" smtClean="0">
              <a:ea typeface="Calibri"/>
              <a:cs typeface="Times New Roman"/>
            </a:endParaRPr>
          </a:p>
          <a:p>
            <a:pPr>
              <a:buNone/>
            </a:pPr>
            <a:endParaRPr lang="en-US" sz="1600"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Output</a:t>
            </a:r>
            <a:endParaRPr lang="en-US" dirty="0"/>
          </a:p>
        </p:txBody>
      </p:sp>
      <p:pic>
        <p:nvPicPr>
          <p:cNvPr id="4" name="Picture 2"/>
          <p:cNvPicPr>
            <a:picLocks noChangeAspect="1" noChangeArrowheads="1"/>
          </p:cNvPicPr>
          <p:nvPr/>
        </p:nvPicPr>
        <p:blipFill>
          <a:blip r:embed="rId2" cstate="print"/>
          <a:srcRect l="27160" t="37500" r="30673" b="39063"/>
          <a:stretch>
            <a:fillRect/>
          </a:stretch>
        </p:blipFill>
        <p:spPr bwMode="auto">
          <a:xfrm>
            <a:off x="533400" y="2133600"/>
            <a:ext cx="8046720" cy="2514600"/>
          </a:xfrm>
          <a:prstGeom prst="rect">
            <a:avLst/>
          </a:prstGeom>
          <a:noFill/>
          <a:ln w="9525">
            <a:noFill/>
            <a:miter lim="800000"/>
            <a:headEnd/>
            <a:tailEnd/>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371600" y="152400"/>
            <a:ext cx="7498080" cy="639762"/>
          </a:xfrm>
        </p:spPr>
        <p:txBody>
          <a:bodyPr>
            <a:normAutofit/>
          </a:bodyPr>
          <a:lstStyle/>
          <a:p>
            <a:r>
              <a:rPr lang="en-US" b="1" dirty="0" smtClean="0"/>
              <a:t>The &lt;frameset&gt; Tag Attributes</a:t>
            </a:r>
            <a:endParaRPr lang="en-US" dirty="0"/>
          </a:p>
        </p:txBody>
      </p:sp>
      <p:sp>
        <p:nvSpPr>
          <p:cNvPr id="4" name="Content Placeholder 3"/>
          <p:cNvSpPr>
            <a:spLocks noGrp="1"/>
          </p:cNvSpPr>
          <p:nvPr>
            <p:ph idx="1"/>
          </p:nvPr>
        </p:nvSpPr>
        <p:spPr>
          <a:xfrm>
            <a:off x="304800" y="838200"/>
            <a:ext cx="8610600" cy="5157806"/>
          </a:xfrm>
        </p:spPr>
        <p:txBody>
          <a:bodyPr>
            <a:normAutofit fontScale="92500" lnSpcReduction="20000"/>
          </a:bodyPr>
          <a:lstStyle/>
          <a:p>
            <a:pPr algn="just">
              <a:buNone/>
            </a:pPr>
            <a:r>
              <a:rPr lang="en-US" sz="3400" b="1" dirty="0" smtClean="0"/>
              <a:t>Cols:</a:t>
            </a:r>
          </a:p>
          <a:p>
            <a:pPr algn="just"/>
            <a:r>
              <a:rPr lang="en-US" dirty="0" smtClean="0"/>
              <a:t> specifies how many columns are contained in the frameset and the size of each column. You can specify the width of each column in one of four ways: Absolute values in pixels. </a:t>
            </a:r>
          </a:p>
          <a:p>
            <a:pPr algn="just">
              <a:buNone/>
            </a:pPr>
            <a:r>
              <a:rPr lang="en-US" dirty="0" smtClean="0"/>
              <a:t>For example to create three vertical frames, use </a:t>
            </a:r>
            <a:r>
              <a:rPr lang="en-US" i="1" dirty="0" smtClean="0"/>
              <a:t>cols="100, 500,100"</a:t>
            </a:r>
            <a:r>
              <a:rPr lang="en-US" dirty="0" smtClean="0"/>
              <a:t>.</a:t>
            </a:r>
          </a:p>
          <a:p>
            <a:pPr algn="just"/>
            <a:r>
              <a:rPr lang="en-US" dirty="0" smtClean="0"/>
              <a:t>A percentage of the browser window. For example to create three vertical frames, use </a:t>
            </a:r>
            <a:r>
              <a:rPr lang="en-US" i="1" dirty="0" smtClean="0"/>
              <a:t>cols="10%, 80%,10%"</a:t>
            </a:r>
            <a:r>
              <a:rPr lang="en-US" dirty="0" smtClean="0"/>
              <a:t>.</a:t>
            </a:r>
          </a:p>
          <a:p>
            <a:pPr algn="just"/>
            <a:r>
              <a:rPr lang="en-US" dirty="0" smtClean="0"/>
              <a:t>Using a wildcard symbol. For example to create three vertical frames, use </a:t>
            </a:r>
            <a:r>
              <a:rPr lang="en-US" i="1" dirty="0" smtClean="0"/>
              <a:t>cols="10%, *,10%"</a:t>
            </a:r>
            <a:r>
              <a:rPr lang="en-US" dirty="0" smtClean="0"/>
              <a:t>. In this case wildcard takes remainder of the window.</a:t>
            </a:r>
          </a:p>
          <a:p>
            <a:pPr algn="just"/>
            <a:r>
              <a:rPr lang="en-US" dirty="0" smtClean="0"/>
              <a:t>As relative widths of the browser window. For example to create three vertical frames, use </a:t>
            </a:r>
            <a:r>
              <a:rPr lang="en-US" i="1" dirty="0" smtClean="0"/>
              <a:t>cols="3*,2*,1*"</a:t>
            </a:r>
            <a:r>
              <a:rPr lang="en-US" dirty="0" smtClean="0"/>
              <a:t>. This is an alternative to percentages. You can use relative widths of the browser window. </a:t>
            </a:r>
          </a:p>
          <a:p>
            <a:pPr algn="just">
              <a:buNone/>
            </a:pP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35608" y="274638"/>
            <a:ext cx="7498080" cy="792162"/>
          </a:xfrm>
        </p:spPr>
        <p:txBody>
          <a:bodyPr/>
          <a:lstStyle/>
          <a:p>
            <a:r>
              <a:rPr lang="en-US" b="1" dirty="0" smtClean="0">
                <a:effectLst/>
              </a:rPr>
              <a:t>rows</a:t>
            </a:r>
            <a:endParaRPr lang="en-US" b="1" dirty="0">
              <a:effectLst/>
            </a:endParaRPr>
          </a:p>
        </p:txBody>
      </p:sp>
      <p:sp>
        <p:nvSpPr>
          <p:cNvPr id="5" name="Content Placeholder 4"/>
          <p:cNvSpPr>
            <a:spLocks noGrp="1"/>
          </p:cNvSpPr>
          <p:nvPr>
            <p:ph idx="1"/>
          </p:nvPr>
        </p:nvSpPr>
        <p:spPr>
          <a:xfrm>
            <a:off x="304800" y="1447800"/>
            <a:ext cx="8305800" cy="5005406"/>
          </a:xfrm>
        </p:spPr>
        <p:txBody>
          <a:bodyPr/>
          <a:lstStyle/>
          <a:p>
            <a:pPr algn="just">
              <a:buNone/>
            </a:pPr>
            <a:r>
              <a:rPr lang="en-US" dirty="0" smtClean="0"/>
              <a:t>This attribute works just like the cols attribute and takes the same values, but it is used to specify the rows in the frameset. </a:t>
            </a:r>
          </a:p>
          <a:p>
            <a:pPr algn="just">
              <a:buNone/>
            </a:pPr>
            <a:endParaRPr lang="en-US" dirty="0" smtClean="0"/>
          </a:p>
          <a:p>
            <a:pPr algn="just">
              <a:buNone/>
            </a:pPr>
            <a:r>
              <a:rPr lang="en-US" dirty="0" smtClean="0"/>
              <a:t>For example to create two horizontal frames, use </a:t>
            </a:r>
            <a:r>
              <a:rPr lang="en-US" i="1" dirty="0" smtClean="0"/>
              <a:t>rows="10%, 90%"</a:t>
            </a:r>
            <a:r>
              <a:rPr lang="en-US" dirty="0" smtClean="0"/>
              <a:t>. You can specify the height of each row in the same way as explained above for columns.</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HTML div Tag</a:t>
            </a:r>
            <a:endParaRPr lang="en-US" b="1" dirty="0"/>
          </a:p>
        </p:txBody>
      </p:sp>
      <p:sp>
        <p:nvSpPr>
          <p:cNvPr id="3" name="Content Placeholder 2"/>
          <p:cNvSpPr>
            <a:spLocks noGrp="1"/>
          </p:cNvSpPr>
          <p:nvPr>
            <p:ph sz="quarter" idx="1"/>
          </p:nvPr>
        </p:nvSpPr>
        <p:spPr/>
        <p:txBody>
          <a:bodyPr/>
          <a:lstStyle/>
          <a:p>
            <a:pPr>
              <a:buNone/>
            </a:pPr>
            <a:r>
              <a:rPr lang="en-US" dirty="0" smtClean="0"/>
              <a:t>The HTML &lt;div&gt; tag is used for defining a section of your document. With the div tag, you can group large sections of HTML elements together and format them with CSS.</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a:xfrm>
            <a:off x="301752" y="1527048"/>
            <a:ext cx="8503920" cy="4797552"/>
          </a:xfrm>
        </p:spPr>
        <p:txBody>
          <a:bodyPr>
            <a:normAutofit fontScale="92500" lnSpcReduction="20000"/>
          </a:bodyPr>
          <a:lstStyle/>
          <a:p>
            <a:pPr>
              <a:buNone/>
            </a:pPr>
            <a:r>
              <a:rPr lang="en-US" dirty="0" smtClean="0"/>
              <a:t>&lt;!DOCTYPE html&gt; </a:t>
            </a:r>
          </a:p>
          <a:p>
            <a:pPr>
              <a:buNone/>
            </a:pPr>
            <a:r>
              <a:rPr lang="en-US" dirty="0" smtClean="0"/>
              <a:t>&lt;html&gt; </a:t>
            </a:r>
          </a:p>
          <a:p>
            <a:pPr>
              <a:buNone/>
            </a:pPr>
            <a:r>
              <a:rPr lang="en-US" dirty="0" smtClean="0"/>
              <a:t>&lt;head&gt; </a:t>
            </a:r>
          </a:p>
          <a:p>
            <a:pPr>
              <a:buNone/>
            </a:pPr>
            <a:r>
              <a:rPr lang="en-US" dirty="0" smtClean="0"/>
              <a:t>&lt;title&gt;HTML div Tag&lt;/title&gt; </a:t>
            </a:r>
          </a:p>
          <a:p>
            <a:pPr>
              <a:buNone/>
            </a:pPr>
            <a:r>
              <a:rPr lang="en-US" dirty="0" smtClean="0"/>
              <a:t>&lt;link </a:t>
            </a:r>
            <a:r>
              <a:rPr lang="en-US" dirty="0" err="1" smtClean="0"/>
              <a:t>rel</a:t>
            </a:r>
            <a:r>
              <a:rPr lang="en-US" dirty="0" smtClean="0"/>
              <a:t>="</a:t>
            </a:r>
            <a:r>
              <a:rPr lang="en-US" dirty="0" err="1" smtClean="0"/>
              <a:t>stylesheet</a:t>
            </a:r>
            <a:r>
              <a:rPr lang="en-US" dirty="0" smtClean="0"/>
              <a:t>" </a:t>
            </a:r>
            <a:r>
              <a:rPr lang="en-US" dirty="0" err="1" smtClean="0"/>
              <a:t>href</a:t>
            </a:r>
            <a:r>
              <a:rPr lang="en-US" dirty="0" smtClean="0"/>
              <a:t>="style2.css"&gt; </a:t>
            </a:r>
          </a:p>
          <a:p>
            <a:pPr>
              <a:buNone/>
            </a:pPr>
            <a:r>
              <a:rPr lang="en-US" dirty="0" smtClean="0"/>
              <a:t>&lt;/head&gt; </a:t>
            </a:r>
          </a:p>
          <a:p>
            <a:pPr>
              <a:buNone/>
            </a:pPr>
            <a:r>
              <a:rPr lang="en-US" dirty="0" smtClean="0"/>
              <a:t>&lt;body&gt; &lt;div id="</a:t>
            </a:r>
            <a:r>
              <a:rPr lang="en-US" dirty="0" err="1" smtClean="0"/>
              <a:t>contentinfo</a:t>
            </a:r>
            <a:r>
              <a:rPr lang="en-US" dirty="0" smtClean="0"/>
              <a:t>"&gt; </a:t>
            </a:r>
          </a:p>
          <a:p>
            <a:pPr>
              <a:buNone/>
            </a:pPr>
            <a:r>
              <a:rPr lang="en-US" dirty="0" smtClean="0"/>
              <a:t>&lt;p&gt;Welcome to our website. We provide tutorials on various subjects.&lt;/p&gt; </a:t>
            </a:r>
          </a:p>
          <a:p>
            <a:pPr>
              <a:buNone/>
            </a:pPr>
            <a:r>
              <a:rPr lang="en-US" dirty="0" smtClean="0"/>
              <a:t>&lt;/div&gt;</a:t>
            </a:r>
          </a:p>
          <a:p>
            <a:pPr>
              <a:buNone/>
            </a:pPr>
            <a:r>
              <a:rPr lang="en-US" dirty="0" smtClean="0"/>
              <a:t>&lt;/body&gt; </a:t>
            </a:r>
          </a:p>
          <a:p>
            <a:pPr>
              <a:buNone/>
            </a:pPr>
            <a:r>
              <a:rPr lang="en-US" dirty="0" smtClean="0"/>
              <a:t>&lt;/html&gt;</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style2.css</a:t>
            </a:r>
            <a:endParaRPr lang="en-US" b="1" dirty="0"/>
          </a:p>
        </p:txBody>
      </p:sp>
      <p:sp>
        <p:nvSpPr>
          <p:cNvPr id="3" name="Content Placeholder 2"/>
          <p:cNvSpPr>
            <a:spLocks noGrp="1"/>
          </p:cNvSpPr>
          <p:nvPr>
            <p:ph sz="quarter" idx="1"/>
          </p:nvPr>
        </p:nvSpPr>
        <p:spPr/>
        <p:txBody>
          <a:bodyPr/>
          <a:lstStyle/>
          <a:p>
            <a:pPr>
              <a:buNone/>
            </a:pPr>
            <a:r>
              <a:rPr lang="en-US" dirty="0" smtClean="0"/>
              <a:t>#</a:t>
            </a:r>
            <a:r>
              <a:rPr lang="en-US" dirty="0" err="1" smtClean="0"/>
              <a:t>contentinfo</a:t>
            </a:r>
            <a:r>
              <a:rPr lang="en-US" dirty="0" smtClean="0"/>
              <a:t> p { </a:t>
            </a:r>
          </a:p>
          <a:p>
            <a:pPr>
              <a:buNone/>
            </a:pPr>
            <a:r>
              <a:rPr lang="en-US" dirty="0" smtClean="0"/>
              <a:t>line-height: 20px; </a:t>
            </a:r>
          </a:p>
          <a:p>
            <a:pPr>
              <a:buNone/>
            </a:pPr>
            <a:r>
              <a:rPr lang="en-US" dirty="0" smtClean="0"/>
              <a:t>margin: 30px; </a:t>
            </a:r>
          </a:p>
          <a:p>
            <a:pPr>
              <a:buNone/>
            </a:pPr>
            <a:r>
              <a:rPr lang="en-US" dirty="0" smtClean="0"/>
              <a:t>padding-bottom: 20px; </a:t>
            </a:r>
          </a:p>
          <a:p>
            <a:pPr>
              <a:buNone/>
            </a:pPr>
            <a:r>
              <a:rPr lang="en-US" dirty="0" smtClean="0"/>
              <a:t>text-align: justify; </a:t>
            </a:r>
          </a:p>
          <a:p>
            <a:pPr>
              <a:buNone/>
            </a:pPr>
            <a:r>
              <a:rPr lang="en-US" dirty="0" smtClean="0"/>
              <a:t>width: 140px; </a:t>
            </a:r>
          </a:p>
          <a:p>
            <a:pPr>
              <a:buNone/>
            </a:pPr>
            <a:r>
              <a:rPr lang="en-US" dirty="0" smtClean="0"/>
              <a:t>color: red; </a:t>
            </a:r>
          </a:p>
          <a:p>
            <a:pPr>
              <a:buNone/>
            </a:pPr>
            <a:r>
              <a:rPr lang="en-US" dirty="0" smtClean="0"/>
              <a:t>}</a:t>
            </a:r>
          </a:p>
          <a:p>
            <a:pPr>
              <a:buNone/>
            </a:pPr>
            <a:r>
              <a:rPr lang="en-US" dirty="0" smtClean="0"/>
              <a:t>							</a:t>
            </a:r>
            <a:r>
              <a:rPr lang="en-US" dirty="0" smtClean="0">
                <a:hlinkClick r:id="rId2" action="ppaction://hlinkfile"/>
              </a:rPr>
              <a:t>Output</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HTML - &lt;span&gt; Tag</a:t>
            </a:r>
            <a:endParaRPr lang="en-US" b="1" dirty="0"/>
          </a:p>
        </p:txBody>
      </p:sp>
      <p:sp>
        <p:nvSpPr>
          <p:cNvPr id="3" name="Content Placeholder 2"/>
          <p:cNvSpPr>
            <a:spLocks noGrp="1"/>
          </p:cNvSpPr>
          <p:nvPr>
            <p:ph sz="quarter" idx="1"/>
          </p:nvPr>
        </p:nvSpPr>
        <p:spPr/>
        <p:txBody>
          <a:bodyPr/>
          <a:lstStyle/>
          <a:p>
            <a:r>
              <a:rPr lang="en-US" dirty="0" smtClean="0"/>
              <a:t>The HTML &lt;span&gt; tag is used for grouping and applying styles to inline elements.</a:t>
            </a:r>
          </a:p>
          <a:p>
            <a:pPr>
              <a:buNone/>
            </a:pPr>
            <a:endParaRPr lang="en-US" dirty="0" smtClean="0"/>
          </a:p>
          <a:p>
            <a:pPr>
              <a:buNone/>
            </a:pPr>
            <a:endParaRPr lang="en-US" dirty="0" smtClean="0"/>
          </a:p>
          <a:p>
            <a:pPr>
              <a:buNone/>
            </a:pPr>
            <a:r>
              <a:rPr lang="en-US" dirty="0" smtClean="0"/>
              <a:t>There is a difference between the span tag and the div tag. The span tag is used with inline elements whilst the div tag is used with block-level content.</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Example Explained</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a:t>
            </a:r>
            <a:r>
              <a:rPr lang="en-US" b="1" dirty="0" smtClean="0"/>
              <a:t>DOCTYPE</a:t>
            </a:r>
            <a:r>
              <a:rPr lang="en-US" dirty="0" smtClean="0"/>
              <a:t> declaration defines the document type to be HTML</a:t>
            </a:r>
          </a:p>
          <a:p>
            <a:r>
              <a:rPr lang="en-US" dirty="0" smtClean="0"/>
              <a:t>The text between </a:t>
            </a:r>
            <a:r>
              <a:rPr lang="en-US" b="1" dirty="0" smtClean="0"/>
              <a:t>&lt;html&gt;</a:t>
            </a:r>
            <a:r>
              <a:rPr lang="en-US" dirty="0" smtClean="0"/>
              <a:t> and </a:t>
            </a:r>
            <a:r>
              <a:rPr lang="en-US" b="1" dirty="0" smtClean="0"/>
              <a:t>&lt;/html&gt;</a:t>
            </a:r>
            <a:r>
              <a:rPr lang="en-US" dirty="0" smtClean="0"/>
              <a:t> describes an HTML document</a:t>
            </a:r>
          </a:p>
          <a:p>
            <a:r>
              <a:rPr lang="en-US" dirty="0" smtClean="0"/>
              <a:t>The text between </a:t>
            </a:r>
            <a:r>
              <a:rPr lang="en-US" b="1" dirty="0" smtClean="0"/>
              <a:t>&lt;head&gt;</a:t>
            </a:r>
            <a:r>
              <a:rPr lang="en-US" dirty="0" smtClean="0"/>
              <a:t> and </a:t>
            </a:r>
            <a:r>
              <a:rPr lang="en-US" b="1" dirty="0" smtClean="0"/>
              <a:t>&lt;/head&gt;</a:t>
            </a:r>
            <a:r>
              <a:rPr lang="en-US" dirty="0" smtClean="0"/>
              <a:t> provides information about the document</a:t>
            </a:r>
          </a:p>
          <a:p>
            <a:r>
              <a:rPr lang="en-US" dirty="0" smtClean="0"/>
              <a:t>The text between </a:t>
            </a:r>
            <a:r>
              <a:rPr lang="en-US" b="1" dirty="0" smtClean="0"/>
              <a:t>&lt;title&gt;</a:t>
            </a:r>
            <a:r>
              <a:rPr lang="en-US" dirty="0" smtClean="0"/>
              <a:t> and </a:t>
            </a:r>
            <a:r>
              <a:rPr lang="en-US" b="1" dirty="0" smtClean="0"/>
              <a:t>&lt;/title&gt;</a:t>
            </a:r>
            <a:r>
              <a:rPr lang="en-US" dirty="0" smtClean="0"/>
              <a:t> provides a title for the document</a:t>
            </a:r>
          </a:p>
          <a:p>
            <a:r>
              <a:rPr lang="en-US" dirty="0" smtClean="0"/>
              <a:t>The text between </a:t>
            </a:r>
            <a:r>
              <a:rPr lang="en-US" b="1" dirty="0" smtClean="0"/>
              <a:t>&lt;body&gt;</a:t>
            </a:r>
            <a:r>
              <a:rPr lang="en-US" dirty="0" smtClean="0"/>
              <a:t> and </a:t>
            </a:r>
            <a:r>
              <a:rPr lang="en-US" b="1" dirty="0" smtClean="0"/>
              <a:t>&lt;/body&gt;</a:t>
            </a:r>
            <a:r>
              <a:rPr lang="en-US" dirty="0" smtClean="0"/>
              <a:t> describes the visible page content</a:t>
            </a:r>
          </a:p>
          <a:p>
            <a:r>
              <a:rPr lang="en-US" dirty="0" smtClean="0"/>
              <a:t>The text between </a:t>
            </a:r>
            <a:r>
              <a:rPr lang="en-US" b="1" dirty="0" smtClean="0"/>
              <a:t>&lt;h1&gt;</a:t>
            </a:r>
            <a:r>
              <a:rPr lang="en-US" dirty="0" smtClean="0"/>
              <a:t> and </a:t>
            </a:r>
            <a:r>
              <a:rPr lang="en-US" b="1" dirty="0" smtClean="0"/>
              <a:t>&lt;/h1&gt;</a:t>
            </a:r>
            <a:r>
              <a:rPr lang="en-US" dirty="0" smtClean="0"/>
              <a:t> describes a heading</a:t>
            </a:r>
          </a:p>
          <a:p>
            <a:r>
              <a:rPr lang="en-US" dirty="0" smtClean="0"/>
              <a:t>The text between </a:t>
            </a:r>
            <a:r>
              <a:rPr lang="en-US" b="1" dirty="0" smtClean="0"/>
              <a:t>&lt;p&gt;</a:t>
            </a:r>
            <a:r>
              <a:rPr lang="en-US" dirty="0" smtClean="0"/>
              <a:t> and </a:t>
            </a:r>
            <a:r>
              <a:rPr lang="en-US" b="1" dirty="0" smtClean="0"/>
              <a:t>&lt;/p&gt;</a:t>
            </a:r>
            <a:r>
              <a:rPr lang="en-US" dirty="0" smtClean="0"/>
              <a:t> describes a paragraph</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normAutofit fontScale="92500"/>
          </a:bodyPr>
          <a:lstStyle/>
          <a:p>
            <a:pPr>
              <a:buNone/>
            </a:pPr>
            <a:r>
              <a:rPr lang="en-US" dirty="0" smtClean="0"/>
              <a:t>&lt;!DOCTYPE html&gt; </a:t>
            </a:r>
          </a:p>
          <a:p>
            <a:pPr>
              <a:buNone/>
            </a:pPr>
            <a:r>
              <a:rPr lang="en-US" dirty="0" smtClean="0"/>
              <a:t>&lt;html&gt; </a:t>
            </a:r>
          </a:p>
          <a:p>
            <a:pPr>
              <a:buNone/>
            </a:pPr>
            <a:r>
              <a:rPr lang="en-US" dirty="0" smtClean="0"/>
              <a:t>&lt;head&gt;</a:t>
            </a:r>
          </a:p>
          <a:p>
            <a:pPr>
              <a:buNone/>
            </a:pPr>
            <a:r>
              <a:rPr lang="en-US" dirty="0" smtClean="0"/>
              <a:t> &lt;title&gt;HTML span Tag&lt;/title&gt; </a:t>
            </a:r>
          </a:p>
          <a:p>
            <a:pPr>
              <a:buNone/>
            </a:pPr>
            <a:r>
              <a:rPr lang="en-US" dirty="0" smtClean="0"/>
              <a:t>&lt;/head&gt; </a:t>
            </a:r>
          </a:p>
          <a:p>
            <a:pPr>
              <a:buNone/>
            </a:pPr>
            <a:r>
              <a:rPr lang="en-US" dirty="0" smtClean="0"/>
              <a:t>&lt;body&gt; &lt;p&gt;This is a paragraph &lt;span style = "color:#FF0000;"&gt; This is a paragraph&lt;/span&gt;This is a paragraph&lt;/p&gt; </a:t>
            </a:r>
          </a:p>
          <a:p>
            <a:pPr>
              <a:buNone/>
            </a:pPr>
            <a:r>
              <a:rPr lang="en-US" dirty="0" smtClean="0"/>
              <a:t>&lt;p&gt;&lt;span style = "color:#8866ff;"&gt; This is another paragraph&lt;/span&gt;&lt;/p&gt; </a:t>
            </a:r>
          </a:p>
          <a:p>
            <a:pPr>
              <a:buNone/>
            </a:pPr>
            <a:r>
              <a:rPr lang="en-US" dirty="0" smtClean="0"/>
              <a:t>&lt;/body&gt; &lt;/html&gt;</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l="23426" t="60417" r="26208" b="21875"/>
          <a:stretch>
            <a:fillRect/>
          </a:stretch>
        </p:blipFill>
        <p:spPr bwMode="auto">
          <a:xfrm>
            <a:off x="533399" y="2438400"/>
            <a:ext cx="8095129" cy="1600200"/>
          </a:xfrm>
          <a:prstGeom prst="rect">
            <a:avLst/>
          </a:prstGeom>
          <a:noFill/>
          <a:ln w="9525">
            <a:noFill/>
            <a:miter lim="800000"/>
            <a:headEnd/>
            <a:tailEnd/>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iframe</a:t>
            </a:r>
            <a:endParaRPr lang="en-US" dirty="0"/>
          </a:p>
        </p:txBody>
      </p:sp>
      <p:sp>
        <p:nvSpPr>
          <p:cNvPr id="3" name="Content Placeholder 2"/>
          <p:cNvSpPr>
            <a:spLocks noGrp="1"/>
          </p:cNvSpPr>
          <p:nvPr>
            <p:ph sz="quarter" idx="1"/>
          </p:nvPr>
        </p:nvSpPr>
        <p:spPr/>
        <p:txBody>
          <a:bodyPr/>
          <a:lstStyle/>
          <a:p>
            <a:pPr algn="just"/>
            <a:r>
              <a:rPr lang="en-US" dirty="0" smtClean="0"/>
              <a:t>The &lt;iframe&gt; tag specifies an inline frame.</a:t>
            </a:r>
          </a:p>
          <a:p>
            <a:pPr algn="just"/>
            <a:r>
              <a:rPr lang="en-US" dirty="0" smtClean="0"/>
              <a:t>An inline frame is used to embed another document within the current HTML document.</a:t>
            </a:r>
          </a:p>
          <a:p>
            <a:pPr algn="just">
              <a:buNone/>
            </a:pP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a:xfrm>
            <a:off x="301752" y="1447800"/>
            <a:ext cx="8503920" cy="4873752"/>
          </a:xfrm>
        </p:spPr>
        <p:txBody>
          <a:bodyPr>
            <a:normAutofit fontScale="85000" lnSpcReduction="20000"/>
          </a:bodyPr>
          <a:lstStyle/>
          <a:p>
            <a:pPr>
              <a:buNone/>
            </a:pPr>
            <a:r>
              <a:rPr lang="en-US" dirty="0" smtClean="0"/>
              <a:t>&lt;!DOCTYPE html&gt;</a:t>
            </a:r>
          </a:p>
          <a:p>
            <a:pPr>
              <a:buNone/>
            </a:pPr>
            <a:r>
              <a:rPr lang="en-US" dirty="0" smtClean="0"/>
              <a:t>&lt;html&gt;</a:t>
            </a:r>
          </a:p>
          <a:p>
            <a:pPr>
              <a:buNone/>
            </a:pPr>
            <a:r>
              <a:rPr lang="en-US" dirty="0" smtClean="0"/>
              <a:t>&lt;head&gt;</a:t>
            </a:r>
          </a:p>
          <a:p>
            <a:pPr>
              <a:buNone/>
            </a:pPr>
            <a:r>
              <a:rPr lang="en-US" dirty="0" smtClean="0"/>
              <a:t>&lt;title&gt;HTML </a:t>
            </a:r>
            <a:r>
              <a:rPr lang="en-US" dirty="0" err="1" smtClean="0"/>
              <a:t>Iframes</a:t>
            </a:r>
            <a:r>
              <a:rPr lang="en-US" dirty="0" smtClean="0"/>
              <a:t>&lt;/title&gt;</a:t>
            </a:r>
          </a:p>
          <a:p>
            <a:pPr>
              <a:buNone/>
            </a:pPr>
            <a:r>
              <a:rPr lang="en-US" dirty="0" smtClean="0"/>
              <a:t>&lt;/head&gt;</a:t>
            </a:r>
          </a:p>
          <a:p>
            <a:pPr>
              <a:buNone/>
            </a:pPr>
            <a:r>
              <a:rPr lang="en-US" dirty="0" smtClean="0"/>
              <a:t>&lt;body&gt;</a:t>
            </a:r>
          </a:p>
          <a:p>
            <a:pPr>
              <a:buNone/>
            </a:pPr>
            <a:r>
              <a:rPr lang="en-US" dirty="0" smtClean="0"/>
              <a:t>&lt;p&gt;Document content goes here...&lt;/p&gt;</a:t>
            </a:r>
          </a:p>
          <a:p>
            <a:pPr>
              <a:buNone/>
            </a:pPr>
            <a:r>
              <a:rPr lang="en-US" dirty="0" smtClean="0"/>
              <a:t>&lt;</a:t>
            </a:r>
            <a:r>
              <a:rPr lang="en-US" dirty="0" err="1" smtClean="0"/>
              <a:t>iframe</a:t>
            </a:r>
            <a:r>
              <a:rPr lang="en-US" dirty="0" smtClean="0"/>
              <a:t> </a:t>
            </a:r>
            <a:r>
              <a:rPr lang="en-US" dirty="0" err="1" smtClean="0"/>
              <a:t>src</a:t>
            </a:r>
            <a:r>
              <a:rPr lang="en-US" dirty="0" smtClean="0"/>
              <a:t> = "https://www.tutorialspoint.com/index.htm" width = "100%"&gt;&lt;/</a:t>
            </a:r>
            <a:r>
              <a:rPr lang="en-US" dirty="0" err="1" smtClean="0"/>
              <a:t>iframe</a:t>
            </a:r>
            <a:r>
              <a:rPr lang="en-US" dirty="0" smtClean="0"/>
              <a:t>&gt;</a:t>
            </a:r>
          </a:p>
          <a:p>
            <a:pPr>
              <a:buNone/>
            </a:pPr>
            <a:r>
              <a:rPr lang="en-US" dirty="0" smtClean="0"/>
              <a:t>&lt;p&gt;Document content also go here...&lt;/p&gt;</a:t>
            </a:r>
          </a:p>
          <a:p>
            <a:pPr>
              <a:buNone/>
            </a:pPr>
            <a:r>
              <a:rPr lang="en-US" dirty="0" smtClean="0"/>
              <a:t>&lt;/body&gt;</a:t>
            </a:r>
          </a:p>
          <a:p>
            <a:pPr>
              <a:buNone/>
            </a:pPr>
            <a:r>
              <a:rPr lang="en-US" dirty="0" smtClean="0"/>
              <a:t>&lt;/html&gt;</a:t>
            </a:r>
          </a:p>
          <a:p>
            <a:pPr>
              <a:buNone/>
            </a:pPr>
            <a:r>
              <a:rPr lang="en-US" dirty="0" smtClean="0"/>
              <a:t>							</a:t>
            </a:r>
            <a:r>
              <a:rPr lang="en-US" dirty="0" smtClean="0">
                <a:hlinkClick r:id="rId2" action="ppaction://hlinkfile"/>
              </a:rPr>
              <a:t>Output</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DHTML</a:t>
            </a:r>
            <a:endParaRPr lang="en-US" dirty="0"/>
          </a:p>
        </p:txBody>
      </p:sp>
      <p:sp>
        <p:nvSpPr>
          <p:cNvPr id="3" name="Content Placeholder 2"/>
          <p:cNvSpPr>
            <a:spLocks noGrp="1"/>
          </p:cNvSpPr>
          <p:nvPr>
            <p:ph sz="quarter" idx="1"/>
          </p:nvPr>
        </p:nvSpPr>
        <p:spPr/>
        <p:txBody>
          <a:bodyPr/>
          <a:lstStyle/>
          <a:p>
            <a:r>
              <a:rPr lang="en-US" dirty="0" smtClean="0"/>
              <a:t>DHTML is NOT a language.</a:t>
            </a:r>
          </a:p>
          <a:p>
            <a:r>
              <a:rPr lang="en-US" dirty="0" smtClean="0"/>
              <a:t>DHTML is a TERM describing the art of making dynamic and interactive web pages.</a:t>
            </a:r>
          </a:p>
          <a:p>
            <a:r>
              <a:rPr lang="en-US" dirty="0" smtClean="0"/>
              <a:t>DHTML combines HTML, JavaScript, DOM, and CSS.</a:t>
            </a:r>
          </a:p>
          <a:p>
            <a:pPr>
              <a:buNone/>
            </a:pP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HTML &lt;span&gt; Tag</a:t>
            </a:r>
            <a:endParaRPr lang="en-US" dirty="0"/>
          </a:p>
        </p:txBody>
      </p:sp>
      <p:sp>
        <p:nvSpPr>
          <p:cNvPr id="3" name="Content Placeholder 2"/>
          <p:cNvSpPr>
            <a:spLocks noGrp="1"/>
          </p:cNvSpPr>
          <p:nvPr>
            <p:ph sz="quarter" idx="1"/>
          </p:nvPr>
        </p:nvSpPr>
        <p:spPr/>
        <p:txBody>
          <a:bodyPr/>
          <a:lstStyle/>
          <a:p>
            <a:r>
              <a:rPr lang="en-US" dirty="0" smtClean="0"/>
              <a:t>The HTML &lt;span&gt; tag is used for grouping and applying styles to inline elements.</a:t>
            </a:r>
          </a:p>
          <a:p>
            <a:endParaRPr lang="en-US" dirty="0" smtClean="0"/>
          </a:p>
          <a:p>
            <a:endParaRPr lang="en-US" dirty="0" smtClean="0"/>
          </a:p>
          <a:p>
            <a:r>
              <a:rPr lang="en-US" dirty="0" smtClean="0"/>
              <a:t>There is a difference between the span tag and the div tag. The span tag is used with inline elements whilst the div tag is used with block-level content.</a:t>
            </a:r>
          </a:p>
          <a:p>
            <a:pPr>
              <a:buNone/>
            </a:pP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p:txBody>
          <a:bodyPr lIns="82945" tIns="41473" rIns="82945" bIns="41473"/>
          <a:lstStyle/>
          <a:p>
            <a:pPr>
              <a:lnSpc>
                <a:spcPct val="129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defRPr/>
            </a:pPr>
            <a:r>
              <a:rPr lang="en-IN" b="1" dirty="0" smtClean="0">
                <a:effectLst>
                  <a:outerShdw blurRad="38100" dist="38100" dir="2700000" algn="tl">
                    <a:srgbClr val="C0C0C0"/>
                  </a:outerShdw>
                </a:effectLst>
                <a:latin typeface="KacstBook" charset="0"/>
              </a:rPr>
              <a:t>HTML FORMS</a:t>
            </a:r>
          </a:p>
        </p:txBody>
      </p:sp>
      <p:sp>
        <p:nvSpPr>
          <p:cNvPr id="18435" name="Text Box 2"/>
          <p:cNvSpPr txBox="1">
            <a:spLocks noChangeArrowheads="1"/>
          </p:cNvSpPr>
          <p:nvPr/>
        </p:nvSpPr>
        <p:spPr bwMode="auto">
          <a:xfrm>
            <a:off x="228600" y="1306218"/>
            <a:ext cx="8915400" cy="5551782"/>
          </a:xfrm>
          <a:prstGeom prst="rect">
            <a:avLst/>
          </a:prstGeom>
          <a:noFill/>
          <a:ln w="9525">
            <a:noFill/>
            <a:round/>
            <a:headEnd/>
            <a:tailEnd/>
          </a:ln>
        </p:spPr>
        <p:txBody>
          <a:bodyPr lIns="81639" tIns="40820" rIns="81639" bIns="40820"/>
          <a:lstStyle/>
          <a:p>
            <a:pPr>
              <a:spcBef>
                <a:spcPts val="1089"/>
              </a:spcBef>
              <a:spcAft>
                <a:spcPts val="907"/>
              </a:spcAft>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pPr>
            <a:r>
              <a:rPr lang="en-IN" sz="2400" dirty="0">
                <a:solidFill>
                  <a:srgbClr val="000000"/>
                </a:solidFill>
                <a:ea typeface="DejaVu Sans" charset="0"/>
                <a:cs typeface="DejaVu Sans" charset="0"/>
              </a:rPr>
              <a:t> </a:t>
            </a:r>
            <a:r>
              <a:rPr lang="en-IN" sz="2400" dirty="0" smtClean="0">
                <a:solidFill>
                  <a:srgbClr val="000000"/>
                </a:solidFill>
                <a:ea typeface="DejaVu Sans" charset="0"/>
                <a:cs typeface="DejaVu Sans" charset="0"/>
              </a:rPr>
              <a:t>HTML </a:t>
            </a:r>
            <a:r>
              <a:rPr lang="en-IN" sz="2400" dirty="0">
                <a:solidFill>
                  <a:srgbClr val="000000"/>
                </a:solidFill>
                <a:ea typeface="DejaVu Sans" charset="0"/>
                <a:cs typeface="DejaVu Sans" charset="0"/>
              </a:rPr>
              <a:t>Forms </a:t>
            </a:r>
            <a:r>
              <a:rPr lang="en-US" sz="2400" dirty="0" smtClean="0"/>
              <a:t>are used to collect user input.</a:t>
            </a:r>
            <a:endParaRPr lang="en-IN" sz="2400" dirty="0">
              <a:solidFill>
                <a:srgbClr val="000000"/>
              </a:solidFill>
              <a:ea typeface="DejaVu Sans" charset="0"/>
              <a:cs typeface="DejaVu Sans" charset="0"/>
            </a:endParaRPr>
          </a:p>
          <a:p>
            <a:pPr>
              <a:spcBef>
                <a:spcPts val="1089"/>
              </a:spcBef>
              <a:spcAft>
                <a:spcPts val="907"/>
              </a:spcAft>
              <a:buSzPct val="45000"/>
              <a:buFont typeface="Wingdings" charset="2"/>
              <a:buChar cha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pPr>
            <a:r>
              <a:rPr lang="en-IN" sz="2400" dirty="0">
                <a:solidFill>
                  <a:srgbClr val="000000"/>
                </a:solidFill>
                <a:ea typeface="DejaVu Sans" charset="0"/>
                <a:cs typeface="DejaVu Sans" charset="0"/>
              </a:rPr>
              <a:t>A form is an area that can contain form elements.</a:t>
            </a:r>
          </a:p>
          <a:p>
            <a:pPr>
              <a:spcBef>
                <a:spcPts val="1089"/>
              </a:spcBef>
              <a:spcAft>
                <a:spcPts val="907"/>
              </a:spcAft>
              <a:buSzPct val="45000"/>
              <a:buFont typeface="Wingdings" charset="2"/>
              <a:buChar cha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pPr>
            <a:r>
              <a:rPr lang="en-IN" sz="2400" dirty="0">
                <a:solidFill>
                  <a:srgbClr val="000000"/>
                </a:solidFill>
                <a:ea typeface="DejaVu Sans" charset="0"/>
                <a:cs typeface="DejaVu Sans" charset="0"/>
              </a:rPr>
              <a:t>Form elements are elements that allow the user to enter information like,</a:t>
            </a:r>
          </a:p>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pPr>
            <a:r>
              <a:rPr lang="en-IN" sz="2400" dirty="0">
                <a:solidFill>
                  <a:srgbClr val="000000"/>
                </a:solidFill>
                <a:ea typeface="DejaVu Sans" charset="0"/>
                <a:cs typeface="DejaVu Sans" charset="0"/>
              </a:rPr>
              <a:t>     1. text fields,</a:t>
            </a:r>
          </a:p>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pPr>
            <a:r>
              <a:rPr lang="en-IN" sz="2400" dirty="0">
                <a:solidFill>
                  <a:srgbClr val="000000"/>
                </a:solidFill>
                <a:ea typeface="DejaVu Sans" charset="0"/>
                <a:cs typeface="DejaVu Sans" charset="0"/>
              </a:rPr>
              <a:t>     2. </a:t>
            </a:r>
            <a:r>
              <a:rPr lang="en-IN" sz="2400" dirty="0" err="1">
                <a:solidFill>
                  <a:srgbClr val="000000"/>
                </a:solidFill>
                <a:ea typeface="DejaVu Sans" charset="0"/>
                <a:cs typeface="DejaVu Sans" charset="0"/>
              </a:rPr>
              <a:t>textarea</a:t>
            </a:r>
            <a:r>
              <a:rPr lang="en-IN" sz="2400" dirty="0">
                <a:solidFill>
                  <a:srgbClr val="000000"/>
                </a:solidFill>
                <a:ea typeface="DejaVu Sans" charset="0"/>
                <a:cs typeface="DejaVu Sans" charset="0"/>
              </a:rPr>
              <a:t> fields,</a:t>
            </a:r>
          </a:p>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pPr>
            <a:r>
              <a:rPr lang="en-IN" sz="2400" dirty="0">
                <a:solidFill>
                  <a:srgbClr val="000000"/>
                </a:solidFill>
                <a:ea typeface="DejaVu Sans" charset="0"/>
                <a:cs typeface="DejaVu Sans" charset="0"/>
              </a:rPr>
              <a:t>     3. drop-down menus, </a:t>
            </a:r>
          </a:p>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pPr>
            <a:r>
              <a:rPr lang="en-IN" sz="2400" dirty="0">
                <a:solidFill>
                  <a:srgbClr val="000000"/>
                </a:solidFill>
                <a:ea typeface="DejaVu Sans" charset="0"/>
                <a:cs typeface="DejaVu Sans" charset="0"/>
              </a:rPr>
              <a:t>     4</a:t>
            </a:r>
            <a:r>
              <a:rPr lang="en-IN" sz="2400" dirty="0" smtClean="0">
                <a:solidFill>
                  <a:srgbClr val="000000"/>
                </a:solidFill>
                <a:ea typeface="DejaVu Sans" charset="0"/>
                <a:cs typeface="DejaVu Sans" charset="0"/>
              </a:rPr>
              <a:t>. radio </a:t>
            </a:r>
            <a:r>
              <a:rPr lang="en-IN" sz="2400" dirty="0">
                <a:solidFill>
                  <a:srgbClr val="000000"/>
                </a:solidFill>
                <a:ea typeface="DejaVu Sans" charset="0"/>
                <a:cs typeface="DejaVu Sans" charset="0"/>
              </a:rPr>
              <a:t>buttons,</a:t>
            </a:r>
          </a:p>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pPr>
            <a:r>
              <a:rPr lang="en-IN" sz="2400" dirty="0">
                <a:solidFill>
                  <a:srgbClr val="000000"/>
                </a:solidFill>
                <a:ea typeface="DejaVu Sans" charset="0"/>
                <a:cs typeface="DejaVu Sans" charset="0"/>
              </a:rPr>
              <a:t>     5. checkboxes,</a:t>
            </a:r>
          </a:p>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pPr>
            <a:r>
              <a:rPr lang="en-IN" sz="2400" dirty="0">
                <a:solidFill>
                  <a:srgbClr val="000000"/>
                </a:solidFill>
                <a:ea typeface="DejaVu Sans" charset="0"/>
                <a:cs typeface="DejaVu Sans" charset="0"/>
              </a:rPr>
              <a:t>     6. Action Attribute and the Submit </a:t>
            </a:r>
            <a:r>
              <a:rPr lang="en-IN" sz="2400" dirty="0" err="1">
                <a:solidFill>
                  <a:srgbClr val="000000"/>
                </a:solidFill>
                <a:ea typeface="DejaVu Sans" charset="0"/>
                <a:cs typeface="DejaVu Sans" charset="0"/>
              </a:rPr>
              <a:t>Button,etc</a:t>
            </a:r>
            <a:r>
              <a:rPr lang="en-IN" sz="2400" dirty="0">
                <a:solidFill>
                  <a:srgbClr val="000000"/>
                </a:solidFill>
                <a:ea typeface="DejaVu Sans" charset="0"/>
                <a:cs typeface="DejaVu Sans" charset="0"/>
              </a:rPr>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152400"/>
            <a:ext cx="7498080" cy="868362"/>
          </a:xfrm>
        </p:spPr>
        <p:txBody>
          <a:bodyPr>
            <a:normAutofit/>
          </a:bodyPr>
          <a:lstStyle/>
          <a:p>
            <a:r>
              <a:rPr lang="en-US" b="1" dirty="0" smtClean="0"/>
              <a:t>The &lt;input&gt; Element</a:t>
            </a:r>
            <a:endParaRPr lang="en-US" dirty="0"/>
          </a:p>
        </p:txBody>
      </p:sp>
      <p:sp>
        <p:nvSpPr>
          <p:cNvPr id="3" name="Content Placeholder 2"/>
          <p:cNvSpPr>
            <a:spLocks noGrp="1"/>
          </p:cNvSpPr>
          <p:nvPr>
            <p:ph idx="1"/>
          </p:nvPr>
        </p:nvSpPr>
        <p:spPr>
          <a:xfrm>
            <a:off x="1295400" y="1143000"/>
            <a:ext cx="7638288" cy="4929206"/>
          </a:xfrm>
        </p:spPr>
        <p:txBody>
          <a:bodyPr>
            <a:normAutofit/>
          </a:bodyPr>
          <a:lstStyle/>
          <a:p>
            <a:pPr>
              <a:buNone/>
            </a:pPr>
            <a:r>
              <a:rPr lang="en-US" dirty="0" smtClean="0"/>
              <a:t>The </a:t>
            </a:r>
            <a:r>
              <a:rPr lang="en-US" b="1" dirty="0" smtClean="0"/>
              <a:t>&lt;input&gt;</a:t>
            </a:r>
            <a:r>
              <a:rPr lang="en-US" dirty="0" smtClean="0"/>
              <a:t> element is the most important </a:t>
            </a:r>
            <a:r>
              <a:rPr lang="en-US" b="1" dirty="0" smtClean="0"/>
              <a:t>form element</a:t>
            </a:r>
            <a:r>
              <a:rPr lang="en-US" dirty="0" smtClean="0"/>
              <a:t>. </a:t>
            </a:r>
          </a:p>
          <a:p>
            <a:pPr>
              <a:buNone/>
            </a:pPr>
            <a:r>
              <a:rPr lang="en-US" dirty="0" smtClean="0"/>
              <a:t>The &lt;input&gt; element has many variations, depending on the </a:t>
            </a:r>
            <a:r>
              <a:rPr lang="en-US" b="1" dirty="0" smtClean="0"/>
              <a:t>type</a:t>
            </a:r>
            <a:r>
              <a:rPr lang="en-US" dirty="0" smtClean="0"/>
              <a:t> attribute.</a:t>
            </a:r>
          </a:p>
          <a:p>
            <a:pPr>
              <a:buNone/>
            </a:pPr>
            <a:endParaRPr lang="en-US" dirty="0" smtClean="0"/>
          </a:p>
          <a:p>
            <a:pPr>
              <a:buNone/>
            </a:pPr>
            <a:r>
              <a:rPr lang="en-US" dirty="0" smtClean="0"/>
              <a:t>Type		Description </a:t>
            </a:r>
          </a:p>
          <a:p>
            <a:pPr>
              <a:buNone/>
            </a:pPr>
            <a:r>
              <a:rPr lang="en-US" sz="2400" dirty="0" smtClean="0"/>
              <a:t>text 		Defines normal text input </a:t>
            </a:r>
          </a:p>
          <a:p>
            <a:pPr>
              <a:buNone/>
            </a:pPr>
            <a:r>
              <a:rPr lang="en-US" sz="2400" dirty="0" smtClean="0"/>
              <a:t>radio 		Defines radio button input (for selecting one               		of many choices) </a:t>
            </a:r>
          </a:p>
          <a:p>
            <a:pPr>
              <a:buNone/>
            </a:pPr>
            <a:r>
              <a:rPr lang="en-US" sz="2400" dirty="0" smtClean="0"/>
              <a:t>submit 	Defines a submit button (for submitting the 			form)</a:t>
            </a:r>
            <a:endParaRPr lang="en-US" sz="2400"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152400"/>
            <a:ext cx="7498080" cy="838200"/>
          </a:xfrm>
        </p:spPr>
        <p:txBody>
          <a:bodyPr>
            <a:normAutofit/>
          </a:bodyPr>
          <a:lstStyle/>
          <a:p>
            <a:r>
              <a:rPr lang="en-US" b="1" dirty="0" smtClean="0"/>
              <a:t>TEXT INPUT</a:t>
            </a:r>
            <a:endParaRPr lang="en-US" dirty="0"/>
          </a:p>
        </p:txBody>
      </p:sp>
      <p:sp>
        <p:nvSpPr>
          <p:cNvPr id="3" name="Content Placeholder 2"/>
          <p:cNvSpPr>
            <a:spLocks noGrp="1"/>
          </p:cNvSpPr>
          <p:nvPr>
            <p:ph idx="1"/>
          </p:nvPr>
        </p:nvSpPr>
        <p:spPr>
          <a:xfrm>
            <a:off x="1295400" y="914400"/>
            <a:ext cx="7638288" cy="3352800"/>
          </a:xfrm>
        </p:spPr>
        <p:txBody>
          <a:bodyPr>
            <a:normAutofit/>
          </a:bodyPr>
          <a:lstStyle/>
          <a:p>
            <a:pPr>
              <a:buNone/>
            </a:pPr>
            <a:r>
              <a:rPr lang="en-US" sz="2200" b="1" dirty="0" smtClean="0"/>
              <a:t>&lt;input type="text"&gt;</a:t>
            </a:r>
            <a:r>
              <a:rPr lang="en-US" sz="2200" dirty="0" smtClean="0"/>
              <a:t> defines a one-line input field for </a:t>
            </a:r>
            <a:r>
              <a:rPr lang="en-US" sz="2200" b="1" dirty="0" smtClean="0"/>
              <a:t>text input</a:t>
            </a:r>
            <a:r>
              <a:rPr lang="en-US" sz="2200" dirty="0" smtClean="0"/>
              <a:t>:</a:t>
            </a:r>
          </a:p>
          <a:p>
            <a:pPr>
              <a:buNone/>
            </a:pPr>
            <a:r>
              <a:rPr lang="en-US" sz="2200" b="1" dirty="0" smtClean="0"/>
              <a:t>Example:</a:t>
            </a:r>
          </a:p>
          <a:p>
            <a:pPr>
              <a:buNone/>
            </a:pPr>
            <a:r>
              <a:rPr lang="en-US" sz="2200" dirty="0" smtClean="0"/>
              <a:t>&lt;form&gt;</a:t>
            </a:r>
            <a:br>
              <a:rPr lang="en-US" sz="2200" dirty="0" smtClean="0"/>
            </a:br>
            <a:r>
              <a:rPr lang="en-US" sz="2200" dirty="0" smtClean="0"/>
              <a:t>First name:&lt;</a:t>
            </a:r>
            <a:r>
              <a:rPr lang="en-US" sz="2200" dirty="0" err="1" smtClean="0"/>
              <a:t>br</a:t>
            </a:r>
            <a:r>
              <a:rPr lang="en-US" sz="2200" dirty="0" smtClean="0"/>
              <a:t>&gt;</a:t>
            </a:r>
            <a:br>
              <a:rPr lang="en-US" sz="2200" dirty="0" smtClean="0"/>
            </a:br>
            <a:r>
              <a:rPr lang="en-US" sz="2200" dirty="0" smtClean="0"/>
              <a:t>&lt;input type="text" name="</a:t>
            </a:r>
            <a:r>
              <a:rPr lang="en-US" sz="2200" dirty="0" err="1" smtClean="0"/>
              <a:t>firstname</a:t>
            </a:r>
            <a:r>
              <a:rPr lang="en-US" sz="2200" dirty="0" smtClean="0"/>
              <a:t>“&gt;&lt;</a:t>
            </a:r>
            <a:r>
              <a:rPr lang="en-US" sz="2200" dirty="0" err="1" smtClean="0"/>
              <a:t>br</a:t>
            </a:r>
            <a:r>
              <a:rPr lang="en-US" sz="2200" dirty="0" smtClean="0"/>
              <a:t>&gt;</a:t>
            </a:r>
            <a:br>
              <a:rPr lang="en-US" sz="2200" dirty="0" smtClean="0"/>
            </a:br>
            <a:r>
              <a:rPr lang="en-US" sz="2200" dirty="0" smtClean="0"/>
              <a:t>Last name:&lt;</a:t>
            </a:r>
            <a:r>
              <a:rPr lang="en-US" sz="2200" dirty="0" err="1" smtClean="0"/>
              <a:t>br</a:t>
            </a:r>
            <a:r>
              <a:rPr lang="en-US" sz="2200" dirty="0" smtClean="0"/>
              <a:t>&gt;</a:t>
            </a:r>
            <a:br>
              <a:rPr lang="en-US" sz="2200" dirty="0" smtClean="0"/>
            </a:br>
            <a:r>
              <a:rPr lang="en-US" sz="2200" dirty="0" smtClean="0"/>
              <a:t>&lt;input type="text" name="</a:t>
            </a:r>
            <a:r>
              <a:rPr lang="en-US" sz="2200" dirty="0" err="1" smtClean="0"/>
              <a:t>lastname</a:t>
            </a:r>
            <a:r>
              <a:rPr lang="en-US" sz="2200" dirty="0" smtClean="0"/>
              <a:t>“&gt;&lt;/form&gt; </a:t>
            </a:r>
          </a:p>
          <a:p>
            <a:pPr>
              <a:buNone/>
            </a:pPr>
            <a:endParaRPr lang="en-US" sz="2200" dirty="0" smtClean="0"/>
          </a:p>
          <a:p>
            <a:pPr>
              <a:buNone/>
            </a:pPr>
            <a:endParaRPr lang="en-US" sz="2200" dirty="0"/>
          </a:p>
        </p:txBody>
      </p:sp>
      <p:sp>
        <p:nvSpPr>
          <p:cNvPr id="8" name="Rectangle 2"/>
          <p:cNvSpPr>
            <a:spLocks noChangeArrowheads="1"/>
          </p:cNvSpPr>
          <p:nvPr/>
        </p:nvSpPr>
        <p:spPr bwMode="auto">
          <a:xfrm>
            <a:off x="2939041" y="4245566"/>
            <a:ext cx="5388480" cy="2449698"/>
          </a:xfrm>
          <a:prstGeom prst="rect">
            <a:avLst/>
          </a:prstGeom>
          <a:solidFill>
            <a:srgbClr val="E6E6E6"/>
          </a:solidFill>
          <a:ln w="9360">
            <a:solidFill>
              <a:srgbClr val="000000"/>
            </a:solidFill>
            <a:round/>
            <a:headEnd/>
            <a:tailEnd/>
          </a:ln>
        </p:spPr>
        <p:txBody>
          <a:bodyPr wrap="none" lIns="82945" tIns="41473" rIns="82945" bIns="41473" anchor="ctr"/>
          <a:lstStyle/>
          <a:p>
            <a:endParaRPr lang="en-US"/>
          </a:p>
        </p:txBody>
      </p:sp>
      <p:sp>
        <p:nvSpPr>
          <p:cNvPr id="9" name="Rectangle 3"/>
          <p:cNvSpPr>
            <a:spLocks noChangeArrowheads="1"/>
          </p:cNvSpPr>
          <p:nvPr/>
        </p:nvSpPr>
        <p:spPr bwMode="auto">
          <a:xfrm>
            <a:off x="5878081" y="4572481"/>
            <a:ext cx="2285280" cy="653829"/>
          </a:xfrm>
          <a:prstGeom prst="rect">
            <a:avLst/>
          </a:prstGeom>
          <a:solidFill>
            <a:srgbClr val="FFFFFF"/>
          </a:solidFill>
          <a:ln w="9360">
            <a:solidFill>
              <a:srgbClr val="000000"/>
            </a:solidFill>
            <a:round/>
            <a:headEnd/>
            <a:tailEnd/>
          </a:ln>
        </p:spPr>
        <p:txBody>
          <a:bodyPr wrap="none" lIns="82945" tIns="41473" rIns="82945" bIns="41473" anchor="ctr"/>
          <a:lstStyle/>
          <a:p>
            <a:endParaRPr lang="en-US"/>
          </a:p>
        </p:txBody>
      </p:sp>
      <p:sp>
        <p:nvSpPr>
          <p:cNvPr id="10" name="Rectangle 4"/>
          <p:cNvSpPr>
            <a:spLocks noChangeArrowheads="1"/>
          </p:cNvSpPr>
          <p:nvPr/>
        </p:nvSpPr>
        <p:spPr bwMode="auto">
          <a:xfrm>
            <a:off x="5878081" y="5551784"/>
            <a:ext cx="2285280" cy="653829"/>
          </a:xfrm>
          <a:prstGeom prst="rect">
            <a:avLst/>
          </a:prstGeom>
          <a:solidFill>
            <a:srgbClr val="FFFFFF"/>
          </a:solidFill>
          <a:ln w="9360">
            <a:solidFill>
              <a:srgbClr val="000000"/>
            </a:solidFill>
            <a:round/>
            <a:headEnd/>
            <a:tailEnd/>
          </a:ln>
        </p:spPr>
        <p:txBody>
          <a:bodyPr wrap="none" lIns="82945" tIns="41473" rIns="82945" bIns="41473" anchor="ctr"/>
          <a:lstStyle/>
          <a:p>
            <a:endParaRPr lang="en-US"/>
          </a:p>
        </p:txBody>
      </p:sp>
      <p:sp>
        <p:nvSpPr>
          <p:cNvPr id="11" name="Text Box 5"/>
          <p:cNvSpPr txBox="1">
            <a:spLocks noChangeArrowheads="1"/>
          </p:cNvSpPr>
          <p:nvPr/>
        </p:nvSpPr>
        <p:spPr bwMode="auto">
          <a:xfrm>
            <a:off x="3755521" y="4694893"/>
            <a:ext cx="2285280" cy="1346542"/>
          </a:xfrm>
          <a:prstGeom prst="rect">
            <a:avLst/>
          </a:prstGeom>
          <a:noFill/>
          <a:ln w="9525">
            <a:noFill/>
            <a:round/>
            <a:headEnd/>
            <a:tailEnd/>
          </a:ln>
        </p:spPr>
        <p:txBody>
          <a:bodyPr lIns="81639" tIns="40820" rIns="81639" bIns="40820"/>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sz="2000" dirty="0">
                <a:solidFill>
                  <a:srgbClr val="000000"/>
                </a:solidFill>
                <a:latin typeface="KacstBook" charset="0"/>
                <a:ea typeface="DejaVu Sans" charset="0"/>
                <a:cs typeface="DejaVu Sans" charset="0"/>
              </a:rPr>
              <a:t>First name :</a:t>
            </a:r>
          </a:p>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endParaRPr lang="en-IN" sz="2000" dirty="0">
              <a:solidFill>
                <a:srgbClr val="000000"/>
              </a:solidFill>
              <a:latin typeface="KacstBook" charset="0"/>
              <a:ea typeface="DejaVu Sans" charset="0"/>
              <a:cs typeface="DejaVu Sans" charset="0"/>
            </a:endParaRPr>
          </a:p>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endParaRPr lang="en-IN" sz="2000" dirty="0">
              <a:solidFill>
                <a:srgbClr val="000000"/>
              </a:solidFill>
              <a:latin typeface="KacstBook" charset="0"/>
              <a:ea typeface="DejaVu Sans" charset="0"/>
              <a:cs typeface="DejaVu Sans" charset="0"/>
            </a:endParaRPr>
          </a:p>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sz="2000" dirty="0">
                <a:solidFill>
                  <a:srgbClr val="000000"/>
                </a:solidFill>
                <a:latin typeface="KacstBook" charset="0"/>
                <a:ea typeface="DejaVu Sans" charset="0"/>
                <a:cs typeface="DejaVu Sans" charset="0"/>
              </a:rPr>
              <a:t>Last name :</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Grp="1" noChangeArrowheads="1"/>
          </p:cNvSpPr>
          <p:nvPr>
            <p:ph type="title"/>
          </p:nvPr>
        </p:nvSpPr>
        <p:spPr>
          <a:xfrm>
            <a:off x="914400" y="0"/>
            <a:ext cx="8228160" cy="1062832"/>
          </a:xfrm>
        </p:spPr>
        <p:txBody>
          <a:bodyPr lIns="82945" tIns="41473" rIns="82945" bIns="41473"/>
          <a:lstStyle/>
          <a:p>
            <a:pPr>
              <a:lnSpc>
                <a:spcPct val="129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defRPr/>
            </a:pPr>
            <a:r>
              <a:rPr lang="en-IN" b="1" dirty="0" smtClean="0">
                <a:effectLst>
                  <a:outerShdw blurRad="38100" dist="38100" dir="2700000" algn="tl">
                    <a:srgbClr val="C0C0C0"/>
                  </a:outerShdw>
                </a:effectLst>
                <a:latin typeface="KacstBook" charset="0"/>
              </a:rPr>
              <a:t>RADIO &amp; CHECK BOX</a:t>
            </a:r>
          </a:p>
        </p:txBody>
      </p:sp>
      <p:sp>
        <p:nvSpPr>
          <p:cNvPr id="21506" name="Text Box 2"/>
          <p:cNvSpPr txBox="1">
            <a:spLocks noChangeArrowheads="1"/>
          </p:cNvSpPr>
          <p:nvPr/>
        </p:nvSpPr>
        <p:spPr bwMode="auto">
          <a:xfrm>
            <a:off x="1066800" y="1066800"/>
            <a:ext cx="8077200" cy="5715961"/>
          </a:xfrm>
          <a:prstGeom prst="rect">
            <a:avLst/>
          </a:prstGeom>
          <a:noFill/>
          <a:ln w="9525">
            <a:noFill/>
            <a:round/>
            <a:headEnd/>
            <a:tailEnd/>
          </a:ln>
          <a:effectLst/>
        </p:spPr>
        <p:txBody>
          <a:bodyPr lIns="81639" tIns="40820" rIns="81639" bIns="40820"/>
          <a:lstStyle/>
          <a:p>
            <a:pPr>
              <a:spcBef>
                <a:spcPts val="1089"/>
              </a:spcBef>
              <a:spcAft>
                <a:spcPts val="907"/>
              </a:spcAft>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defRPr/>
            </a:pPr>
            <a:r>
              <a:rPr lang="en-IN" sz="2000" b="1" dirty="0">
                <a:solidFill>
                  <a:srgbClr val="000000"/>
                </a:solidFill>
                <a:effectLst>
                  <a:outerShdw blurRad="38100" dist="38100" dir="2700000" algn="tl">
                    <a:srgbClr val="C0C0C0"/>
                  </a:outerShdw>
                </a:effectLst>
                <a:latin typeface="KacstBook" charset="0"/>
                <a:ea typeface="DejaVu Sans" charset="0"/>
                <a:cs typeface="DejaVu Sans" charset="0"/>
              </a:rPr>
              <a:t>Radio Buttons :</a:t>
            </a:r>
          </a:p>
          <a:p>
            <a:pPr>
              <a:spcBef>
                <a:spcPts val="1089"/>
              </a:spcBef>
              <a:spcAft>
                <a:spcPts val="907"/>
              </a:spcAft>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defRPr/>
            </a:pPr>
            <a:r>
              <a:rPr lang="en-IN" dirty="0">
                <a:solidFill>
                  <a:srgbClr val="000000"/>
                </a:solidFill>
                <a:latin typeface="KacstBook" charset="0"/>
                <a:ea typeface="DejaVu Sans" charset="0"/>
                <a:cs typeface="DejaVu Sans" charset="0"/>
              </a:rPr>
              <a:t>&lt;form&gt;</a:t>
            </a:r>
          </a:p>
          <a:p>
            <a:pPr>
              <a:spcBef>
                <a:spcPts val="1089"/>
              </a:spcBef>
              <a:spcAft>
                <a:spcPts val="907"/>
              </a:spcAft>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defRPr/>
            </a:pPr>
            <a:r>
              <a:rPr lang="en-IN" dirty="0">
                <a:solidFill>
                  <a:srgbClr val="000000"/>
                </a:solidFill>
                <a:latin typeface="KacstBook" charset="0"/>
                <a:ea typeface="DejaVu Sans" charset="0"/>
                <a:cs typeface="DejaVu Sans" charset="0"/>
              </a:rPr>
              <a:t>&lt;input type="radio" name="sex" value="male" /&gt; Male &lt;</a:t>
            </a:r>
            <a:r>
              <a:rPr lang="en-IN" dirty="0" err="1">
                <a:solidFill>
                  <a:srgbClr val="000000"/>
                </a:solidFill>
                <a:latin typeface="KacstBook" charset="0"/>
                <a:ea typeface="DejaVu Sans" charset="0"/>
                <a:cs typeface="DejaVu Sans" charset="0"/>
              </a:rPr>
              <a:t>br</a:t>
            </a:r>
            <a:r>
              <a:rPr lang="en-IN" dirty="0">
                <a:solidFill>
                  <a:srgbClr val="000000"/>
                </a:solidFill>
                <a:latin typeface="KacstBook" charset="0"/>
                <a:ea typeface="DejaVu Sans" charset="0"/>
                <a:cs typeface="DejaVu Sans" charset="0"/>
              </a:rPr>
              <a:t> /&gt;</a:t>
            </a:r>
          </a:p>
          <a:p>
            <a:pPr>
              <a:spcBef>
                <a:spcPts val="1089"/>
              </a:spcBef>
              <a:spcAft>
                <a:spcPts val="907"/>
              </a:spcAft>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defRPr/>
            </a:pPr>
            <a:r>
              <a:rPr lang="en-IN" dirty="0">
                <a:solidFill>
                  <a:srgbClr val="000000"/>
                </a:solidFill>
                <a:latin typeface="KacstBook" charset="0"/>
                <a:ea typeface="DejaVu Sans" charset="0"/>
                <a:cs typeface="DejaVu Sans" charset="0"/>
              </a:rPr>
              <a:t>&lt;input type="radio" name="sex" value="female" /&gt; Female</a:t>
            </a:r>
          </a:p>
          <a:p>
            <a:pPr>
              <a:spcBef>
                <a:spcPts val="1089"/>
              </a:spcBef>
              <a:spcAft>
                <a:spcPts val="907"/>
              </a:spcAft>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defRPr/>
            </a:pPr>
            <a:r>
              <a:rPr lang="en-IN" dirty="0">
                <a:solidFill>
                  <a:srgbClr val="000000"/>
                </a:solidFill>
                <a:latin typeface="KacstBook" charset="0"/>
                <a:ea typeface="DejaVu Sans" charset="0"/>
                <a:cs typeface="DejaVu Sans" charset="0"/>
              </a:rPr>
              <a:t>&lt;/form&gt; </a:t>
            </a:r>
          </a:p>
          <a:p>
            <a:pPr>
              <a:spcBef>
                <a:spcPts val="1089"/>
              </a:spcBef>
              <a:spcAft>
                <a:spcPts val="907"/>
              </a:spcAft>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defRPr/>
            </a:pPr>
            <a:r>
              <a:rPr lang="en-IN" sz="2000" b="1" dirty="0">
                <a:solidFill>
                  <a:srgbClr val="000000"/>
                </a:solidFill>
                <a:effectLst>
                  <a:outerShdw blurRad="38100" dist="38100" dir="2700000" algn="tl">
                    <a:srgbClr val="C0C0C0"/>
                  </a:outerShdw>
                </a:effectLst>
                <a:latin typeface="KacstBook" charset="0"/>
                <a:ea typeface="DejaVu Sans" charset="0"/>
                <a:cs typeface="DejaVu Sans" charset="0"/>
              </a:rPr>
              <a:t>Checkboxes  :</a:t>
            </a:r>
          </a:p>
          <a:p>
            <a:pPr>
              <a:spcBef>
                <a:spcPts val="1089"/>
              </a:spcBef>
              <a:spcAft>
                <a:spcPts val="907"/>
              </a:spcAft>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defRPr/>
            </a:pPr>
            <a:r>
              <a:rPr lang="en-IN" dirty="0">
                <a:solidFill>
                  <a:srgbClr val="000000"/>
                </a:solidFill>
                <a:latin typeface="KacstBook" charset="0"/>
                <a:ea typeface="DejaVu Sans" charset="0"/>
                <a:cs typeface="DejaVu Sans" charset="0"/>
              </a:rPr>
              <a:t>&lt;form&gt;</a:t>
            </a:r>
          </a:p>
          <a:p>
            <a:pPr>
              <a:spcBef>
                <a:spcPts val="1089"/>
              </a:spcBef>
              <a:spcAft>
                <a:spcPts val="907"/>
              </a:spcAft>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defRPr/>
            </a:pPr>
            <a:r>
              <a:rPr lang="en-IN" dirty="0">
                <a:solidFill>
                  <a:srgbClr val="000000"/>
                </a:solidFill>
                <a:latin typeface="KacstBook" charset="0"/>
                <a:ea typeface="DejaVu Sans" charset="0"/>
                <a:cs typeface="DejaVu Sans" charset="0"/>
              </a:rPr>
              <a:t>Bike: &lt;input type="checkbox" name="vehicle" value="Bike"/&gt; &lt;</a:t>
            </a:r>
            <a:r>
              <a:rPr lang="en-IN" dirty="0" err="1">
                <a:solidFill>
                  <a:srgbClr val="000000"/>
                </a:solidFill>
                <a:latin typeface="KacstBook" charset="0"/>
                <a:ea typeface="DejaVu Sans" charset="0"/>
                <a:cs typeface="DejaVu Sans" charset="0"/>
              </a:rPr>
              <a:t>br</a:t>
            </a:r>
            <a:r>
              <a:rPr lang="en-IN" dirty="0">
                <a:solidFill>
                  <a:srgbClr val="000000"/>
                </a:solidFill>
                <a:latin typeface="KacstBook" charset="0"/>
                <a:ea typeface="DejaVu Sans" charset="0"/>
                <a:cs typeface="DejaVu Sans" charset="0"/>
              </a:rPr>
              <a:t> /&gt;</a:t>
            </a:r>
          </a:p>
          <a:p>
            <a:pPr>
              <a:spcBef>
                <a:spcPts val="1089"/>
              </a:spcBef>
              <a:spcAft>
                <a:spcPts val="907"/>
              </a:spcAft>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defRPr/>
            </a:pPr>
            <a:r>
              <a:rPr lang="en-IN" dirty="0">
                <a:solidFill>
                  <a:srgbClr val="000000"/>
                </a:solidFill>
                <a:latin typeface="KacstBook" charset="0"/>
                <a:ea typeface="DejaVu Sans" charset="0"/>
                <a:cs typeface="DejaVu Sans" charset="0"/>
              </a:rPr>
              <a:t>Car: &lt;input type="checkbox" name="vehicle" value="Car"/&gt;&lt;</a:t>
            </a:r>
            <a:r>
              <a:rPr lang="en-IN" dirty="0" err="1">
                <a:solidFill>
                  <a:srgbClr val="000000"/>
                </a:solidFill>
                <a:latin typeface="KacstBook" charset="0"/>
                <a:ea typeface="DejaVu Sans" charset="0"/>
                <a:cs typeface="DejaVu Sans" charset="0"/>
              </a:rPr>
              <a:t>br</a:t>
            </a:r>
            <a:r>
              <a:rPr lang="en-IN" dirty="0">
                <a:solidFill>
                  <a:srgbClr val="000000"/>
                </a:solidFill>
                <a:latin typeface="KacstBook" charset="0"/>
                <a:ea typeface="DejaVu Sans" charset="0"/>
                <a:cs typeface="DejaVu Sans" charset="0"/>
              </a:rPr>
              <a:t> /&gt;</a:t>
            </a:r>
          </a:p>
          <a:p>
            <a:pPr>
              <a:spcBef>
                <a:spcPts val="1089"/>
              </a:spcBef>
              <a:spcAft>
                <a:spcPts val="907"/>
              </a:spcAft>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defRPr/>
            </a:pPr>
            <a:r>
              <a:rPr lang="en-IN" dirty="0">
                <a:solidFill>
                  <a:srgbClr val="000000"/>
                </a:solidFill>
                <a:latin typeface="KacstBook" charset="0"/>
                <a:ea typeface="DejaVu Sans" charset="0"/>
                <a:cs typeface="DejaVu Sans" charset="0"/>
              </a:rPr>
              <a:t>&lt;/form&gt; </a:t>
            </a:r>
          </a:p>
        </p:txBody>
      </p:sp>
      <p:sp>
        <p:nvSpPr>
          <p:cNvPr id="20484" name="Rectangle 3"/>
          <p:cNvSpPr>
            <a:spLocks noChangeArrowheads="1"/>
          </p:cNvSpPr>
          <p:nvPr/>
        </p:nvSpPr>
        <p:spPr bwMode="auto">
          <a:xfrm>
            <a:off x="6858000" y="536537"/>
            <a:ext cx="1959840" cy="1468954"/>
          </a:xfrm>
          <a:prstGeom prst="rect">
            <a:avLst/>
          </a:prstGeom>
          <a:solidFill>
            <a:srgbClr val="FFFFFF"/>
          </a:solidFill>
          <a:ln w="9360">
            <a:solidFill>
              <a:srgbClr val="000000"/>
            </a:solidFill>
            <a:round/>
            <a:headEnd/>
            <a:tailEnd/>
          </a:ln>
        </p:spPr>
        <p:txBody>
          <a:bodyPr wrap="none" lIns="82945" tIns="41473" rIns="82945" bIns="41473" anchor="ctr"/>
          <a:lstStyle/>
          <a:p>
            <a:endParaRPr lang="en-US"/>
          </a:p>
        </p:txBody>
      </p:sp>
      <p:sp>
        <p:nvSpPr>
          <p:cNvPr id="20485" name="AutoShape 4"/>
          <p:cNvSpPr>
            <a:spLocks noChangeArrowheads="1"/>
          </p:cNvSpPr>
          <p:nvPr/>
        </p:nvSpPr>
        <p:spPr bwMode="auto">
          <a:xfrm>
            <a:off x="7022161" y="699274"/>
            <a:ext cx="326880" cy="326915"/>
          </a:xfrm>
          <a:prstGeom prst="flowChartConnector">
            <a:avLst/>
          </a:prstGeom>
          <a:solidFill>
            <a:srgbClr val="99CCFF"/>
          </a:solidFill>
          <a:ln w="9360">
            <a:solidFill>
              <a:srgbClr val="000000"/>
            </a:solidFill>
            <a:round/>
            <a:headEnd/>
            <a:tailEnd/>
          </a:ln>
        </p:spPr>
        <p:txBody>
          <a:bodyPr wrap="none" lIns="82945" tIns="41473" rIns="82945" bIns="41473" anchor="ctr"/>
          <a:lstStyle/>
          <a:p>
            <a:endParaRPr lang="en-US"/>
          </a:p>
        </p:txBody>
      </p:sp>
      <p:sp>
        <p:nvSpPr>
          <p:cNvPr id="20486" name="AutoShape 5"/>
          <p:cNvSpPr>
            <a:spLocks noChangeArrowheads="1"/>
          </p:cNvSpPr>
          <p:nvPr/>
        </p:nvSpPr>
        <p:spPr bwMode="auto">
          <a:xfrm>
            <a:off x="7022161" y="1353102"/>
            <a:ext cx="326880" cy="326915"/>
          </a:xfrm>
          <a:prstGeom prst="flowChartConnector">
            <a:avLst/>
          </a:prstGeom>
          <a:solidFill>
            <a:srgbClr val="99CCFF"/>
          </a:solidFill>
          <a:ln w="9360">
            <a:solidFill>
              <a:srgbClr val="000000"/>
            </a:solidFill>
            <a:round/>
            <a:headEnd/>
            <a:tailEnd/>
          </a:ln>
        </p:spPr>
        <p:txBody>
          <a:bodyPr wrap="none" lIns="82945" tIns="41473" rIns="82945" bIns="41473" anchor="ctr"/>
          <a:lstStyle/>
          <a:p>
            <a:endParaRPr lang="en-US"/>
          </a:p>
        </p:txBody>
      </p:sp>
      <p:sp>
        <p:nvSpPr>
          <p:cNvPr id="20487" name="Text Box 6"/>
          <p:cNvSpPr txBox="1">
            <a:spLocks noChangeArrowheads="1"/>
          </p:cNvSpPr>
          <p:nvPr/>
        </p:nvSpPr>
        <p:spPr bwMode="auto">
          <a:xfrm>
            <a:off x="7347600" y="381000"/>
            <a:ext cx="1143360" cy="1624491"/>
          </a:xfrm>
          <a:prstGeom prst="rect">
            <a:avLst/>
          </a:prstGeom>
          <a:noFill/>
          <a:ln w="9525">
            <a:noFill/>
            <a:round/>
            <a:headEnd/>
            <a:tailEnd/>
          </a:ln>
        </p:spPr>
        <p:txBody>
          <a:bodyPr lIns="81639" tIns="40820" rIns="81639" bIns="40820"/>
          <a:lstStyle/>
          <a:p>
            <a:pPr>
              <a:lnSpc>
                <a:spcPct val="200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sz="2000" dirty="0">
                <a:solidFill>
                  <a:srgbClr val="000000"/>
                </a:solidFill>
                <a:latin typeface="KacstBook" charset="0"/>
                <a:ea typeface="DejaVu Sans" charset="0"/>
                <a:cs typeface="DejaVu Sans" charset="0"/>
              </a:rPr>
              <a:t>Male</a:t>
            </a:r>
          </a:p>
          <a:p>
            <a:pPr>
              <a:lnSpc>
                <a:spcPct val="200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sz="2000" dirty="0">
                <a:solidFill>
                  <a:srgbClr val="000000"/>
                </a:solidFill>
                <a:latin typeface="KacstBook" charset="0"/>
                <a:ea typeface="DejaVu Sans" charset="0"/>
                <a:cs typeface="DejaVu Sans" charset="0"/>
              </a:rPr>
              <a:t>Female</a:t>
            </a:r>
          </a:p>
        </p:txBody>
      </p:sp>
      <p:sp>
        <p:nvSpPr>
          <p:cNvPr id="20488" name="Rectangle 7"/>
          <p:cNvSpPr>
            <a:spLocks noChangeArrowheads="1"/>
          </p:cNvSpPr>
          <p:nvPr/>
        </p:nvSpPr>
        <p:spPr bwMode="auto">
          <a:xfrm>
            <a:off x="6934201" y="3276600"/>
            <a:ext cx="1795680" cy="1468954"/>
          </a:xfrm>
          <a:prstGeom prst="rect">
            <a:avLst/>
          </a:prstGeom>
          <a:solidFill>
            <a:srgbClr val="FFFFFF"/>
          </a:solidFill>
          <a:ln w="9360">
            <a:solidFill>
              <a:srgbClr val="000000"/>
            </a:solidFill>
            <a:round/>
            <a:headEnd/>
            <a:tailEnd/>
          </a:ln>
        </p:spPr>
        <p:txBody>
          <a:bodyPr wrap="none" lIns="82945" tIns="41473" rIns="82945" bIns="41473" anchor="ctr"/>
          <a:lstStyle/>
          <a:p>
            <a:endParaRPr lang="en-US"/>
          </a:p>
        </p:txBody>
      </p:sp>
      <p:sp>
        <p:nvSpPr>
          <p:cNvPr id="20489" name="Text Box 8"/>
          <p:cNvSpPr txBox="1">
            <a:spLocks noChangeArrowheads="1"/>
          </p:cNvSpPr>
          <p:nvPr/>
        </p:nvSpPr>
        <p:spPr bwMode="auto">
          <a:xfrm>
            <a:off x="6934200" y="3439337"/>
            <a:ext cx="1468800" cy="1029708"/>
          </a:xfrm>
          <a:prstGeom prst="rect">
            <a:avLst/>
          </a:prstGeom>
          <a:noFill/>
          <a:ln w="9525">
            <a:noFill/>
            <a:round/>
            <a:headEnd/>
            <a:tailEnd/>
          </a:ln>
        </p:spPr>
        <p:txBody>
          <a:bodyPr lIns="81639" tIns="40820" rIns="81639" bIns="40820"/>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sz="2000" dirty="0">
                <a:solidFill>
                  <a:srgbClr val="000000"/>
                </a:solidFill>
                <a:latin typeface="KacstBook" charset="0"/>
                <a:ea typeface="DejaVu Sans" charset="0"/>
                <a:cs typeface="DejaVu Sans" charset="0"/>
              </a:rPr>
              <a:t>Bike</a:t>
            </a:r>
          </a:p>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endParaRPr lang="en-IN" sz="2000" dirty="0">
              <a:solidFill>
                <a:srgbClr val="000000"/>
              </a:solidFill>
              <a:latin typeface="KacstBook" charset="0"/>
              <a:ea typeface="DejaVu Sans" charset="0"/>
              <a:cs typeface="DejaVu Sans" charset="0"/>
            </a:endParaRPr>
          </a:p>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sz="2000" dirty="0">
                <a:solidFill>
                  <a:srgbClr val="000000"/>
                </a:solidFill>
                <a:latin typeface="KacstBook" charset="0"/>
                <a:ea typeface="DejaVu Sans" charset="0"/>
                <a:cs typeface="DejaVu Sans" charset="0"/>
              </a:rPr>
              <a:t>Car</a:t>
            </a:r>
          </a:p>
        </p:txBody>
      </p:sp>
      <p:sp>
        <p:nvSpPr>
          <p:cNvPr id="20490" name="Rectangle 9"/>
          <p:cNvSpPr>
            <a:spLocks noChangeArrowheads="1"/>
          </p:cNvSpPr>
          <p:nvPr/>
        </p:nvSpPr>
        <p:spPr bwMode="auto">
          <a:xfrm>
            <a:off x="7750680" y="3603514"/>
            <a:ext cx="326880" cy="326914"/>
          </a:xfrm>
          <a:prstGeom prst="rect">
            <a:avLst/>
          </a:prstGeom>
          <a:solidFill>
            <a:srgbClr val="99CCFF"/>
          </a:solidFill>
          <a:ln w="9360">
            <a:solidFill>
              <a:srgbClr val="000000"/>
            </a:solidFill>
            <a:round/>
            <a:headEnd/>
            <a:tailEnd/>
          </a:ln>
        </p:spPr>
        <p:txBody>
          <a:bodyPr wrap="none" lIns="82945" tIns="41473" rIns="82945" bIns="41473" anchor="ctr"/>
          <a:lstStyle/>
          <a:p>
            <a:endParaRPr lang="en-US"/>
          </a:p>
        </p:txBody>
      </p:sp>
      <p:sp>
        <p:nvSpPr>
          <p:cNvPr id="20491" name="Rectangle 10"/>
          <p:cNvSpPr>
            <a:spLocks noChangeArrowheads="1"/>
          </p:cNvSpPr>
          <p:nvPr/>
        </p:nvSpPr>
        <p:spPr bwMode="auto">
          <a:xfrm>
            <a:off x="7750680" y="4093166"/>
            <a:ext cx="326880" cy="326914"/>
          </a:xfrm>
          <a:prstGeom prst="rect">
            <a:avLst/>
          </a:prstGeom>
          <a:solidFill>
            <a:srgbClr val="99CCFF"/>
          </a:solidFill>
          <a:ln w="9360">
            <a:solidFill>
              <a:srgbClr val="000000"/>
            </a:solidFill>
            <a:round/>
            <a:headEnd/>
            <a:tailEnd/>
          </a:ln>
        </p:spPr>
        <p:txBody>
          <a:bodyPr wrap="none" lIns="82945" tIns="41473" rIns="82945" bIns="41473" anchor="ctr"/>
          <a:lstStyle/>
          <a:p>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7498080" cy="868362"/>
          </a:xfrm>
        </p:spPr>
        <p:txBody>
          <a:bodyPr>
            <a:normAutofit/>
          </a:bodyPr>
          <a:lstStyle/>
          <a:p>
            <a:r>
              <a:rPr lang="en-US" b="1" dirty="0" smtClean="0"/>
              <a:t>HTML Page Structure</a:t>
            </a:r>
            <a:endParaRPr lang="en-US" dirty="0"/>
          </a:p>
        </p:txBody>
      </p:sp>
      <p:pic>
        <p:nvPicPr>
          <p:cNvPr id="1026" name="Picture 2"/>
          <p:cNvPicPr>
            <a:picLocks noChangeAspect="1" noChangeArrowheads="1"/>
          </p:cNvPicPr>
          <p:nvPr/>
        </p:nvPicPr>
        <p:blipFill>
          <a:blip r:embed="rId2" cstate="print"/>
          <a:srcRect l="17252" t="21875" r="16618" b="9375"/>
          <a:stretch>
            <a:fillRect/>
          </a:stretch>
        </p:blipFill>
        <p:spPr bwMode="auto">
          <a:xfrm>
            <a:off x="1066800" y="1219200"/>
            <a:ext cx="7952510" cy="4648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35608" y="274638"/>
            <a:ext cx="7498080" cy="868362"/>
          </a:xfrm>
        </p:spPr>
        <p:txBody>
          <a:bodyPr>
            <a:normAutofit/>
          </a:bodyPr>
          <a:lstStyle/>
          <a:p>
            <a:r>
              <a:rPr lang="en-US" sz="4000" b="1" dirty="0" smtClean="0">
                <a:effectLst/>
              </a:rPr>
              <a:t>THE SUBMIT BUTTON</a:t>
            </a:r>
            <a:endParaRPr lang="en-US" sz="4000" b="1" dirty="0">
              <a:effectLst/>
            </a:endParaRPr>
          </a:p>
        </p:txBody>
      </p:sp>
      <p:sp>
        <p:nvSpPr>
          <p:cNvPr id="4" name="Content Placeholder 3"/>
          <p:cNvSpPr>
            <a:spLocks noGrp="1"/>
          </p:cNvSpPr>
          <p:nvPr>
            <p:ph idx="1"/>
          </p:nvPr>
        </p:nvSpPr>
        <p:spPr>
          <a:xfrm>
            <a:off x="1143000" y="1219200"/>
            <a:ext cx="7790688" cy="1752600"/>
          </a:xfrm>
        </p:spPr>
        <p:txBody>
          <a:bodyPr>
            <a:normAutofit/>
          </a:bodyPr>
          <a:lstStyle/>
          <a:p>
            <a:pPr>
              <a:buNone/>
            </a:pPr>
            <a:r>
              <a:rPr lang="en-US" sz="2400" b="1" dirty="0" smtClean="0"/>
              <a:t>&lt;input type="submit"&gt;</a:t>
            </a:r>
            <a:r>
              <a:rPr lang="en-US" sz="2400" dirty="0" smtClean="0"/>
              <a:t> defines a button for </a:t>
            </a:r>
            <a:r>
              <a:rPr lang="en-US" sz="2400" b="1" dirty="0" smtClean="0"/>
              <a:t>submitting</a:t>
            </a:r>
            <a:r>
              <a:rPr lang="en-US" sz="2400" dirty="0" smtClean="0"/>
              <a:t> a form to a </a:t>
            </a:r>
            <a:r>
              <a:rPr lang="en-US" sz="2400" b="1" dirty="0" smtClean="0"/>
              <a:t>form-handler</a:t>
            </a:r>
            <a:r>
              <a:rPr lang="en-US" sz="2400" dirty="0" smtClean="0"/>
              <a:t>.</a:t>
            </a:r>
          </a:p>
          <a:p>
            <a:pPr>
              <a:buNone/>
            </a:pPr>
            <a:r>
              <a:rPr lang="en-US" sz="2400" dirty="0" smtClean="0"/>
              <a:t>The form-handler is typically a server page with a script for processing input data.</a:t>
            </a:r>
          </a:p>
          <a:p>
            <a:pPr>
              <a:buNone/>
            </a:pPr>
            <a:endParaRPr lang="en-US" sz="2400" dirty="0"/>
          </a:p>
        </p:txBody>
      </p:sp>
      <p:pic>
        <p:nvPicPr>
          <p:cNvPr id="2050" name="Picture 2"/>
          <p:cNvPicPr>
            <a:picLocks noChangeAspect="1" noChangeArrowheads="1"/>
          </p:cNvPicPr>
          <p:nvPr/>
        </p:nvPicPr>
        <p:blipFill>
          <a:blip r:embed="rId2" cstate="print"/>
          <a:srcRect l="50000" t="29688" r="11347" b="42187"/>
          <a:stretch>
            <a:fillRect/>
          </a:stretch>
        </p:blipFill>
        <p:spPr bwMode="auto">
          <a:xfrm>
            <a:off x="1303867" y="3048000"/>
            <a:ext cx="7450666" cy="304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Password</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&lt;form action=""&gt;</a:t>
            </a:r>
          </a:p>
          <a:p>
            <a:pPr>
              <a:buNone/>
            </a:pPr>
            <a:r>
              <a:rPr lang="en-US" dirty="0" smtClean="0"/>
              <a:t>User name:&lt;</a:t>
            </a:r>
            <a:r>
              <a:rPr lang="en-US" dirty="0" err="1" smtClean="0"/>
              <a:t>br</a:t>
            </a:r>
            <a:r>
              <a:rPr lang="en-US" dirty="0" smtClean="0"/>
              <a:t>&gt;</a:t>
            </a:r>
          </a:p>
          <a:p>
            <a:pPr>
              <a:buNone/>
            </a:pPr>
            <a:r>
              <a:rPr lang="en-US" dirty="0" smtClean="0"/>
              <a:t>&lt;input type="text" name="</a:t>
            </a:r>
            <a:r>
              <a:rPr lang="en-US" dirty="0" err="1" smtClean="0"/>
              <a:t>userid</a:t>
            </a:r>
            <a:r>
              <a:rPr lang="en-US" dirty="0" smtClean="0"/>
              <a:t>"&gt;</a:t>
            </a:r>
          </a:p>
          <a:p>
            <a:pPr>
              <a:buNone/>
            </a:pPr>
            <a:r>
              <a:rPr lang="en-US" dirty="0" smtClean="0"/>
              <a:t>&lt;</a:t>
            </a:r>
            <a:r>
              <a:rPr lang="en-US" dirty="0" err="1" smtClean="0"/>
              <a:t>br</a:t>
            </a:r>
            <a:r>
              <a:rPr lang="en-US" dirty="0" smtClean="0"/>
              <a:t>&gt;</a:t>
            </a:r>
          </a:p>
          <a:p>
            <a:pPr>
              <a:buNone/>
            </a:pPr>
            <a:r>
              <a:rPr lang="en-US" dirty="0" smtClean="0"/>
              <a:t>User password:&lt;</a:t>
            </a:r>
            <a:r>
              <a:rPr lang="en-US" dirty="0" err="1" smtClean="0"/>
              <a:t>br</a:t>
            </a:r>
            <a:r>
              <a:rPr lang="en-US" dirty="0" smtClean="0"/>
              <a:t>&gt;</a:t>
            </a:r>
          </a:p>
          <a:p>
            <a:pPr>
              <a:buNone/>
            </a:pPr>
            <a:r>
              <a:rPr lang="en-US" dirty="0" smtClean="0"/>
              <a:t>&lt;input type="password" name="</a:t>
            </a:r>
            <a:r>
              <a:rPr lang="en-US" dirty="0" err="1" smtClean="0"/>
              <a:t>psw</a:t>
            </a:r>
            <a:r>
              <a:rPr lang="en-US" dirty="0" smtClean="0"/>
              <a:t>"&gt;</a:t>
            </a:r>
          </a:p>
          <a:p>
            <a:pPr>
              <a:buNone/>
            </a:pPr>
            <a:r>
              <a:rPr lang="en-US" dirty="0" smtClean="0"/>
              <a:t>&lt;/form&gt;</a:t>
            </a:r>
          </a:p>
          <a:p>
            <a:pPr>
              <a:buNone/>
            </a:pPr>
            <a:endParaRPr lang="en-US" dirty="0" smtClean="0"/>
          </a:p>
          <a:p>
            <a:pPr>
              <a:buNone/>
            </a:pPr>
            <a:r>
              <a:rPr lang="en-US" dirty="0" smtClean="0"/>
              <a:t>&lt;p&gt;The characters in a password field are masked (shown as asterisks or circles).&lt;/p&gt;</a:t>
            </a:r>
            <a:endParaRPr lang="en-US"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944562"/>
          </a:xfrm>
        </p:spPr>
        <p:txBody>
          <a:bodyPr>
            <a:normAutofit/>
          </a:bodyPr>
          <a:lstStyle/>
          <a:p>
            <a:r>
              <a:rPr lang="en-US" b="1" dirty="0" smtClean="0"/>
              <a:t>Date</a:t>
            </a:r>
            <a:endParaRPr lang="en-US" dirty="0"/>
          </a:p>
        </p:txBody>
      </p:sp>
      <p:sp>
        <p:nvSpPr>
          <p:cNvPr id="3" name="Content Placeholder 2"/>
          <p:cNvSpPr>
            <a:spLocks noGrp="1"/>
          </p:cNvSpPr>
          <p:nvPr>
            <p:ph idx="1"/>
          </p:nvPr>
        </p:nvSpPr>
        <p:spPr>
          <a:xfrm>
            <a:off x="1143000" y="1447800"/>
            <a:ext cx="7790688" cy="4624406"/>
          </a:xfrm>
        </p:spPr>
        <p:txBody>
          <a:bodyPr>
            <a:normAutofit fontScale="92500" lnSpcReduction="20000"/>
          </a:bodyPr>
          <a:lstStyle/>
          <a:p>
            <a:pPr>
              <a:buNone/>
            </a:pPr>
            <a:r>
              <a:rPr lang="en-US" dirty="0" smtClean="0"/>
              <a:t>&lt;form action="action_page.php"&gt;</a:t>
            </a:r>
          </a:p>
          <a:p>
            <a:pPr>
              <a:buNone/>
            </a:pPr>
            <a:r>
              <a:rPr lang="en-US" dirty="0" smtClean="0"/>
              <a:t>Enter a date before 1980-01-01:&lt;</a:t>
            </a:r>
            <a:r>
              <a:rPr lang="en-US" dirty="0" err="1" smtClean="0"/>
              <a:t>br</a:t>
            </a:r>
            <a:r>
              <a:rPr lang="en-US" dirty="0" smtClean="0"/>
              <a:t>&gt;</a:t>
            </a:r>
          </a:p>
          <a:p>
            <a:pPr>
              <a:buNone/>
            </a:pPr>
            <a:r>
              <a:rPr lang="en-US" dirty="0" smtClean="0"/>
              <a:t>&lt;input type="date" name="</a:t>
            </a:r>
            <a:r>
              <a:rPr lang="en-US" dirty="0" err="1" smtClean="0"/>
              <a:t>bday</a:t>
            </a:r>
            <a:r>
              <a:rPr lang="en-US" dirty="0" smtClean="0"/>
              <a:t>" max="1979-12-31"&gt;&lt;</a:t>
            </a:r>
            <a:r>
              <a:rPr lang="en-US" dirty="0" err="1" smtClean="0"/>
              <a:t>br</a:t>
            </a:r>
            <a:r>
              <a:rPr lang="en-US" dirty="0" smtClean="0"/>
              <a:t>&gt;&lt;</a:t>
            </a:r>
            <a:r>
              <a:rPr lang="en-US" dirty="0" err="1" smtClean="0"/>
              <a:t>br</a:t>
            </a:r>
            <a:r>
              <a:rPr lang="en-US" dirty="0" smtClean="0"/>
              <a:t>&gt;</a:t>
            </a:r>
          </a:p>
          <a:p>
            <a:pPr>
              <a:buNone/>
            </a:pPr>
            <a:r>
              <a:rPr lang="en-US" dirty="0" smtClean="0"/>
              <a:t>Enter a date after 2000-01-01:&lt;</a:t>
            </a:r>
            <a:r>
              <a:rPr lang="en-US" dirty="0" err="1" smtClean="0"/>
              <a:t>br</a:t>
            </a:r>
            <a:r>
              <a:rPr lang="en-US" dirty="0" smtClean="0"/>
              <a:t>&gt;</a:t>
            </a:r>
          </a:p>
          <a:p>
            <a:pPr>
              <a:buNone/>
            </a:pPr>
            <a:r>
              <a:rPr lang="en-US" dirty="0" smtClean="0"/>
              <a:t>&lt;input type="date" name="</a:t>
            </a:r>
            <a:r>
              <a:rPr lang="en-US" dirty="0" err="1" smtClean="0"/>
              <a:t>bday</a:t>
            </a:r>
            <a:r>
              <a:rPr lang="en-US" dirty="0" smtClean="0"/>
              <a:t>" min="2000-01-02"&gt;&lt;</a:t>
            </a:r>
            <a:r>
              <a:rPr lang="en-US" dirty="0" err="1" smtClean="0"/>
              <a:t>br</a:t>
            </a:r>
            <a:r>
              <a:rPr lang="en-US" dirty="0" smtClean="0"/>
              <a:t>&gt;&lt;</a:t>
            </a:r>
            <a:r>
              <a:rPr lang="en-US" dirty="0" err="1" smtClean="0"/>
              <a:t>br</a:t>
            </a:r>
            <a:r>
              <a:rPr lang="en-US" dirty="0" smtClean="0"/>
              <a:t>&gt;</a:t>
            </a:r>
          </a:p>
          <a:p>
            <a:pPr>
              <a:buNone/>
            </a:pPr>
            <a:r>
              <a:rPr lang="en-US" dirty="0" smtClean="0"/>
              <a:t>&lt;input type="submit"&gt; </a:t>
            </a:r>
          </a:p>
          <a:p>
            <a:pPr>
              <a:buNone/>
            </a:pPr>
            <a:r>
              <a:rPr lang="en-US" dirty="0" smtClean="0"/>
              <a:t>&lt;/form&gt;</a:t>
            </a:r>
          </a:p>
          <a:p>
            <a:pPr>
              <a:buNone/>
            </a:pPr>
            <a:endParaRPr lang="en-US" dirty="0" smtClean="0"/>
          </a:p>
          <a:p>
            <a:pPr>
              <a:buNone/>
            </a:pPr>
            <a:r>
              <a:rPr lang="en-US" dirty="0" smtClean="0"/>
              <a:t>&lt;p&gt;&lt;strong&gt;Note:&lt;/strong&gt;</a:t>
            </a:r>
          </a:p>
          <a:p>
            <a:pPr>
              <a:buNone/>
            </a:pPr>
            <a:r>
              <a:rPr lang="en-US" dirty="0" smtClean="0"/>
              <a:t>type="date" is not supported in Internet Explorer.&lt;/p&gt;</a:t>
            </a:r>
            <a:endParaRPr lang="en-US"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Color</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&lt;p&gt;</a:t>
            </a:r>
          </a:p>
          <a:p>
            <a:pPr>
              <a:buNone/>
            </a:pPr>
            <a:r>
              <a:rPr lang="en-US" dirty="0" smtClean="0"/>
              <a:t>Depending on browser support:&lt;</a:t>
            </a:r>
            <a:r>
              <a:rPr lang="en-US" dirty="0" err="1" smtClean="0"/>
              <a:t>br</a:t>
            </a:r>
            <a:r>
              <a:rPr lang="en-US" dirty="0" smtClean="0"/>
              <a:t>&gt;</a:t>
            </a:r>
          </a:p>
          <a:p>
            <a:pPr>
              <a:buNone/>
            </a:pPr>
            <a:r>
              <a:rPr lang="en-US" dirty="0" smtClean="0"/>
              <a:t>A color picker can pop-up when you enter the input field.</a:t>
            </a:r>
          </a:p>
          <a:p>
            <a:pPr>
              <a:buNone/>
            </a:pPr>
            <a:r>
              <a:rPr lang="en-US" dirty="0" smtClean="0"/>
              <a:t>&lt;/p&gt;</a:t>
            </a:r>
          </a:p>
          <a:p>
            <a:pPr>
              <a:buNone/>
            </a:pPr>
            <a:endParaRPr lang="en-US" dirty="0" smtClean="0"/>
          </a:p>
          <a:p>
            <a:pPr>
              <a:buNone/>
            </a:pPr>
            <a:r>
              <a:rPr lang="en-US" dirty="0" smtClean="0"/>
              <a:t>&lt;form action="action_page.php"&gt;</a:t>
            </a:r>
          </a:p>
          <a:p>
            <a:pPr>
              <a:buNone/>
            </a:pPr>
            <a:r>
              <a:rPr lang="en-US" dirty="0" smtClean="0"/>
              <a:t>  Select your favorite color:</a:t>
            </a:r>
          </a:p>
          <a:p>
            <a:pPr>
              <a:buNone/>
            </a:pPr>
            <a:r>
              <a:rPr lang="en-US" dirty="0" smtClean="0"/>
              <a:t>  &lt;input type="color" name="</a:t>
            </a:r>
            <a:r>
              <a:rPr lang="en-US" dirty="0" err="1" smtClean="0"/>
              <a:t>favcolor</a:t>
            </a:r>
            <a:r>
              <a:rPr lang="en-US" dirty="0" smtClean="0"/>
              <a:t>" value="#ff0000"&gt;</a:t>
            </a:r>
          </a:p>
          <a:p>
            <a:pPr>
              <a:buNone/>
            </a:pPr>
            <a:r>
              <a:rPr lang="en-US" dirty="0" smtClean="0"/>
              <a:t>  &lt;input type="submit"&gt;</a:t>
            </a:r>
          </a:p>
          <a:p>
            <a:pPr>
              <a:buNone/>
            </a:pPr>
            <a:r>
              <a:rPr lang="en-US" dirty="0" smtClean="0"/>
              <a:t>&lt;/form&gt;</a:t>
            </a:r>
          </a:p>
          <a:p>
            <a:pPr>
              <a:buNone/>
            </a:pPr>
            <a:endParaRPr lang="en-US" dirty="0" smtClean="0"/>
          </a:p>
          <a:p>
            <a:pPr>
              <a:buNone/>
            </a:pPr>
            <a:r>
              <a:rPr lang="en-US" dirty="0" smtClean="0"/>
              <a:t>&lt;p&gt;&lt;b&gt;Note:&lt;/b&gt; type="color" is not supported in Internet Explorer.&lt;/p&gt;</a:t>
            </a:r>
            <a:endParaRPr lang="en-US"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52400"/>
            <a:ext cx="7498080" cy="990600"/>
          </a:xfrm>
        </p:spPr>
        <p:txBody>
          <a:bodyPr/>
          <a:lstStyle/>
          <a:p>
            <a:r>
              <a:rPr lang="en-US" dirty="0" smtClean="0"/>
              <a:t>Range</a:t>
            </a:r>
            <a:endParaRPr lang="en-US" dirty="0"/>
          </a:p>
        </p:txBody>
      </p:sp>
      <p:sp>
        <p:nvSpPr>
          <p:cNvPr id="3" name="Content Placeholder 2"/>
          <p:cNvSpPr>
            <a:spLocks noGrp="1"/>
          </p:cNvSpPr>
          <p:nvPr>
            <p:ph idx="1"/>
          </p:nvPr>
        </p:nvSpPr>
        <p:spPr>
          <a:xfrm>
            <a:off x="1295400" y="1143000"/>
            <a:ext cx="7638288" cy="4929206"/>
          </a:xfrm>
        </p:spPr>
        <p:txBody>
          <a:bodyPr>
            <a:normAutofit fontScale="70000" lnSpcReduction="20000"/>
          </a:bodyPr>
          <a:lstStyle/>
          <a:p>
            <a:pPr>
              <a:buNone/>
            </a:pPr>
            <a:r>
              <a:rPr lang="en-US" dirty="0" smtClean="0"/>
              <a:t>&lt;p&gt;</a:t>
            </a:r>
          </a:p>
          <a:p>
            <a:pPr>
              <a:buNone/>
            </a:pPr>
            <a:r>
              <a:rPr lang="en-US" dirty="0" smtClean="0"/>
              <a:t>Depending on browser support:&lt;</a:t>
            </a:r>
            <a:r>
              <a:rPr lang="en-US" dirty="0" err="1" smtClean="0"/>
              <a:t>br</a:t>
            </a:r>
            <a:r>
              <a:rPr lang="en-US" dirty="0" smtClean="0"/>
              <a:t>&gt;</a:t>
            </a:r>
          </a:p>
          <a:p>
            <a:pPr>
              <a:buNone/>
            </a:pPr>
            <a:r>
              <a:rPr lang="en-US" dirty="0" smtClean="0"/>
              <a:t>The input type "range" can be displayed as a slider control.</a:t>
            </a:r>
          </a:p>
          <a:p>
            <a:pPr>
              <a:buNone/>
            </a:pPr>
            <a:r>
              <a:rPr lang="en-US" dirty="0" smtClean="0"/>
              <a:t>&lt;/p&gt;</a:t>
            </a:r>
          </a:p>
          <a:p>
            <a:pPr>
              <a:buNone/>
            </a:pPr>
            <a:endParaRPr lang="en-US" dirty="0" smtClean="0"/>
          </a:p>
          <a:p>
            <a:pPr>
              <a:buNone/>
            </a:pPr>
            <a:r>
              <a:rPr lang="en-US" dirty="0" smtClean="0"/>
              <a:t>&lt;form action="action_page.php" method="get"&gt;</a:t>
            </a:r>
          </a:p>
          <a:p>
            <a:pPr>
              <a:buNone/>
            </a:pPr>
            <a:r>
              <a:rPr lang="en-US" dirty="0" smtClean="0"/>
              <a:t>  Points:</a:t>
            </a:r>
          </a:p>
          <a:p>
            <a:pPr>
              <a:buNone/>
            </a:pPr>
            <a:r>
              <a:rPr lang="en-US" dirty="0" smtClean="0"/>
              <a:t>  &lt;input type="range" name="points" min="0" max="10"&gt;</a:t>
            </a:r>
          </a:p>
          <a:p>
            <a:pPr>
              <a:buNone/>
            </a:pPr>
            <a:r>
              <a:rPr lang="en-US" dirty="0" smtClean="0"/>
              <a:t>  &lt;input type="submit"&gt;</a:t>
            </a:r>
          </a:p>
          <a:p>
            <a:pPr>
              <a:buNone/>
            </a:pPr>
            <a:r>
              <a:rPr lang="en-US" dirty="0" smtClean="0"/>
              <a:t>&lt;/form&gt;</a:t>
            </a:r>
          </a:p>
          <a:p>
            <a:pPr>
              <a:buNone/>
            </a:pPr>
            <a:endParaRPr lang="en-US" dirty="0" smtClean="0"/>
          </a:p>
          <a:p>
            <a:pPr>
              <a:buNone/>
            </a:pPr>
            <a:r>
              <a:rPr lang="en-US" dirty="0" smtClean="0"/>
              <a:t>&lt;p&gt;</a:t>
            </a:r>
          </a:p>
          <a:p>
            <a:pPr>
              <a:buNone/>
            </a:pPr>
            <a:r>
              <a:rPr lang="en-US" dirty="0" smtClean="0"/>
              <a:t>&lt;b&gt;Note:&lt;/b&gt;</a:t>
            </a:r>
          </a:p>
          <a:p>
            <a:pPr>
              <a:buNone/>
            </a:pPr>
            <a:r>
              <a:rPr lang="en-US" dirty="0" smtClean="0"/>
              <a:t>type="range" is not supported in Internet Explorer 9 and earlier versions.</a:t>
            </a:r>
          </a:p>
          <a:p>
            <a:pPr>
              <a:buNone/>
            </a:pPr>
            <a:r>
              <a:rPr lang="en-US" dirty="0" smtClean="0"/>
              <a:t>&lt;/p&gt;</a:t>
            </a:r>
            <a:endParaRPr lang="en-US"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a:xfrm>
            <a:off x="1219200" y="0"/>
            <a:ext cx="8228160" cy="838200"/>
          </a:xfrm>
        </p:spPr>
        <p:txBody>
          <a:bodyPr lIns="82945" tIns="41473" rIns="82945" bIns="41473"/>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defRPr/>
            </a:pPr>
            <a:r>
              <a:rPr lang="en-IN" b="1" dirty="0" smtClean="0">
                <a:effectLst>
                  <a:outerShdw blurRad="38100" dist="38100" dir="2700000" algn="tl">
                    <a:srgbClr val="C0C0C0"/>
                  </a:outerShdw>
                </a:effectLst>
              </a:rPr>
              <a:t>Form Action Attribute</a:t>
            </a:r>
          </a:p>
        </p:txBody>
      </p:sp>
      <p:sp>
        <p:nvSpPr>
          <p:cNvPr id="21507" name="Text Box 2"/>
          <p:cNvSpPr txBox="1">
            <a:spLocks noChangeArrowheads="1"/>
          </p:cNvSpPr>
          <p:nvPr/>
        </p:nvSpPr>
        <p:spPr bwMode="auto">
          <a:xfrm>
            <a:off x="1066800" y="979303"/>
            <a:ext cx="8077200" cy="5570505"/>
          </a:xfrm>
          <a:prstGeom prst="rect">
            <a:avLst/>
          </a:prstGeom>
          <a:noFill/>
          <a:ln w="9525">
            <a:noFill/>
            <a:round/>
            <a:headEnd/>
            <a:tailEnd/>
          </a:ln>
        </p:spPr>
        <p:txBody>
          <a:bodyPr lIns="81639" tIns="40820" rIns="81639" bIns="40820"/>
          <a:lstStyle/>
          <a:p>
            <a:pPr>
              <a:spcBef>
                <a:spcPts val="1089"/>
              </a:spcBef>
              <a:spcAft>
                <a:spcPts val="907"/>
              </a:spcAft>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pPr>
            <a:r>
              <a:rPr lang="en-IN" sz="2000" b="1" dirty="0">
                <a:solidFill>
                  <a:srgbClr val="000000"/>
                </a:solidFill>
                <a:latin typeface="KacstBook" charset="0"/>
                <a:ea typeface="DejaVu Sans" charset="0"/>
                <a:cs typeface="DejaVu Sans" charset="0"/>
              </a:rPr>
              <a:t> Action Attribute and the Submit Button :</a:t>
            </a:r>
          </a:p>
          <a:p>
            <a:pPr>
              <a:spcBef>
                <a:spcPts val="1089"/>
              </a:spcBef>
              <a:spcAft>
                <a:spcPts val="907"/>
              </a:spcAft>
              <a:buSzPct val="45000"/>
              <a:buFont typeface="Wingdings" charset="2"/>
              <a:buChar cha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pPr>
            <a:r>
              <a:rPr lang="en-IN" sz="2000" dirty="0">
                <a:solidFill>
                  <a:srgbClr val="000000"/>
                </a:solidFill>
                <a:latin typeface="KacstBook" charset="0"/>
                <a:ea typeface="DejaVu Sans" charset="0"/>
                <a:cs typeface="DejaVu Sans" charset="0"/>
              </a:rPr>
              <a:t> When the user clicks on the "Submit" button, the content of the form </a:t>
            </a:r>
            <a:r>
              <a:rPr lang="en-IN" sz="2000" dirty="0" smtClean="0">
                <a:solidFill>
                  <a:srgbClr val="000000"/>
                </a:solidFill>
                <a:latin typeface="KacstBook" charset="0"/>
                <a:ea typeface="DejaVu Sans" charset="0"/>
                <a:cs typeface="DejaVu Sans" charset="0"/>
              </a:rPr>
              <a:t>is sent </a:t>
            </a:r>
            <a:r>
              <a:rPr lang="en-IN" sz="2000" dirty="0">
                <a:solidFill>
                  <a:srgbClr val="000000"/>
                </a:solidFill>
                <a:latin typeface="KacstBook" charset="0"/>
                <a:ea typeface="DejaVu Sans" charset="0"/>
                <a:cs typeface="DejaVu Sans" charset="0"/>
              </a:rPr>
              <a:t>to the server. </a:t>
            </a:r>
          </a:p>
          <a:p>
            <a:pPr>
              <a:spcBef>
                <a:spcPts val="1089"/>
              </a:spcBef>
              <a:spcAft>
                <a:spcPts val="907"/>
              </a:spcAft>
              <a:buSzPct val="45000"/>
              <a:buFont typeface="Wingdings" charset="2"/>
              <a:buChar cha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pPr>
            <a:r>
              <a:rPr lang="en-IN" sz="2000" dirty="0">
                <a:solidFill>
                  <a:srgbClr val="000000"/>
                </a:solidFill>
                <a:latin typeface="KacstBook" charset="0"/>
                <a:ea typeface="DejaVu Sans" charset="0"/>
                <a:cs typeface="DejaVu Sans" charset="0"/>
              </a:rPr>
              <a:t> The form's action attribute defines the name of the file to send the                content to.</a:t>
            </a:r>
          </a:p>
          <a:p>
            <a:pPr>
              <a:spcBef>
                <a:spcPts val="1089"/>
              </a:spcBef>
              <a:spcAft>
                <a:spcPts val="907"/>
              </a:spcAft>
              <a:buSzPct val="45000"/>
              <a:buFont typeface="Wingdings" charset="2"/>
              <a:buChar cha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pPr>
            <a:r>
              <a:rPr lang="en-IN" sz="2000" dirty="0">
                <a:solidFill>
                  <a:srgbClr val="000000"/>
                </a:solidFill>
                <a:latin typeface="KacstBook" charset="0"/>
                <a:ea typeface="DejaVu Sans" charset="0"/>
                <a:cs typeface="DejaVu Sans" charset="0"/>
              </a:rPr>
              <a:t> It depends on PHP File.</a:t>
            </a:r>
          </a:p>
          <a:p>
            <a:pPr>
              <a:spcBef>
                <a:spcPts val="1089"/>
              </a:spcBef>
              <a:spcAft>
                <a:spcPts val="907"/>
              </a:spcAft>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pPr>
            <a:r>
              <a:rPr lang="en-IN" sz="2000" dirty="0">
                <a:solidFill>
                  <a:srgbClr val="000000"/>
                </a:solidFill>
                <a:latin typeface="KacstBook" charset="0"/>
                <a:ea typeface="DejaVu Sans" charset="0"/>
                <a:cs typeface="DejaVu Sans" charset="0"/>
              </a:rPr>
              <a:t>&lt;form name="input" action="html_form_submit.asp" method="get"&gt;</a:t>
            </a:r>
          </a:p>
          <a:p>
            <a:pPr>
              <a:spcBef>
                <a:spcPts val="1089"/>
              </a:spcBef>
              <a:spcAft>
                <a:spcPts val="907"/>
              </a:spcAft>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pPr>
            <a:r>
              <a:rPr lang="en-IN" sz="2000" dirty="0">
                <a:solidFill>
                  <a:srgbClr val="000000"/>
                </a:solidFill>
                <a:latin typeface="KacstBook" charset="0"/>
                <a:ea typeface="DejaVu Sans" charset="0"/>
                <a:cs typeface="DejaVu Sans" charset="0"/>
              </a:rPr>
              <a:t>Username:&lt;input type="text" name="user"/&gt;</a:t>
            </a:r>
          </a:p>
          <a:p>
            <a:pPr>
              <a:spcBef>
                <a:spcPts val="1089"/>
              </a:spcBef>
              <a:spcAft>
                <a:spcPts val="907"/>
              </a:spcAft>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pPr>
            <a:r>
              <a:rPr lang="en-IN" sz="2000" dirty="0">
                <a:solidFill>
                  <a:srgbClr val="000000"/>
                </a:solidFill>
                <a:latin typeface="KacstBook" charset="0"/>
                <a:ea typeface="DejaVu Sans" charset="0"/>
                <a:cs typeface="DejaVu Sans" charset="0"/>
              </a:rPr>
              <a:t>&lt;input type="submit" value="Submit" /&gt;</a:t>
            </a:r>
          </a:p>
          <a:p>
            <a:pPr>
              <a:spcBef>
                <a:spcPts val="1089"/>
              </a:spcBef>
              <a:spcAft>
                <a:spcPts val="907"/>
              </a:spcAft>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pPr>
            <a:r>
              <a:rPr lang="en-IN" sz="2000" dirty="0">
                <a:solidFill>
                  <a:srgbClr val="000000"/>
                </a:solidFill>
                <a:latin typeface="KacstBook" charset="0"/>
                <a:ea typeface="DejaVu Sans" charset="0"/>
                <a:cs typeface="DejaVu Sans" charset="0"/>
              </a:rPr>
              <a:t>&lt;/form&gt; </a:t>
            </a:r>
          </a:p>
          <a:p>
            <a:pPr>
              <a:spcBef>
                <a:spcPts val="1089"/>
              </a:spcBef>
              <a:spcAft>
                <a:spcPts val="907"/>
              </a:spcAft>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pPr>
            <a:endParaRPr lang="en-IN" sz="2000" dirty="0">
              <a:solidFill>
                <a:srgbClr val="000000"/>
              </a:solidFill>
              <a:latin typeface="KacstBook" charset="0"/>
              <a:ea typeface="DejaVu Sans" charset="0"/>
              <a:cs typeface="DejaVu Sans" charset="0"/>
            </a:endParaRPr>
          </a:p>
        </p:txBody>
      </p:sp>
      <p:sp>
        <p:nvSpPr>
          <p:cNvPr id="21508" name="Rectangle 3"/>
          <p:cNvSpPr>
            <a:spLocks noChangeArrowheads="1"/>
          </p:cNvSpPr>
          <p:nvPr/>
        </p:nvSpPr>
        <p:spPr bwMode="auto">
          <a:xfrm>
            <a:off x="5638800" y="4800600"/>
            <a:ext cx="3428640" cy="1795869"/>
          </a:xfrm>
          <a:prstGeom prst="rect">
            <a:avLst/>
          </a:prstGeom>
          <a:solidFill>
            <a:srgbClr val="FFFFFF"/>
          </a:solidFill>
          <a:ln w="9360">
            <a:solidFill>
              <a:srgbClr val="000000"/>
            </a:solidFill>
            <a:round/>
            <a:headEnd/>
            <a:tailEnd/>
          </a:ln>
        </p:spPr>
        <p:txBody>
          <a:bodyPr wrap="none" lIns="82945" tIns="41473" rIns="82945" bIns="41473" anchor="ctr"/>
          <a:lstStyle/>
          <a:p>
            <a:endParaRPr lang="en-US"/>
          </a:p>
        </p:txBody>
      </p:sp>
      <p:sp>
        <p:nvSpPr>
          <p:cNvPr id="21509" name="AutoShape 4"/>
          <p:cNvSpPr>
            <a:spLocks noChangeArrowheads="1"/>
          </p:cNvSpPr>
          <p:nvPr/>
        </p:nvSpPr>
        <p:spPr bwMode="auto">
          <a:xfrm>
            <a:off x="6455279" y="5942640"/>
            <a:ext cx="1632960" cy="489651"/>
          </a:xfrm>
          <a:prstGeom prst="roundRect">
            <a:avLst>
              <a:gd name="adj" fmla="val 16667"/>
            </a:avLst>
          </a:prstGeom>
          <a:solidFill>
            <a:srgbClr val="E6E6FF"/>
          </a:solidFill>
          <a:ln w="9360">
            <a:solidFill>
              <a:srgbClr val="000000"/>
            </a:solidFill>
            <a:round/>
            <a:headEnd/>
            <a:tailEnd/>
          </a:ln>
        </p:spPr>
        <p:txBody>
          <a:bodyPr wrap="none" lIns="81639" tIns="40820" rIns="81639" bIns="40820" anchor="ctr"/>
          <a:lstStyle/>
          <a:p>
            <a:pPr algn="ct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dirty="0">
                <a:solidFill>
                  <a:srgbClr val="000000"/>
                </a:solidFill>
                <a:ea typeface="DejaVu Sans" charset="0"/>
                <a:cs typeface="DejaVu Sans" charset="0"/>
              </a:rPr>
              <a:t>Submit</a:t>
            </a:r>
          </a:p>
        </p:txBody>
      </p:sp>
      <p:sp>
        <p:nvSpPr>
          <p:cNvPr id="21510" name="Rectangle 5"/>
          <p:cNvSpPr>
            <a:spLocks noChangeArrowheads="1"/>
          </p:cNvSpPr>
          <p:nvPr/>
        </p:nvSpPr>
        <p:spPr bwMode="auto">
          <a:xfrm>
            <a:off x="7109040" y="5126074"/>
            <a:ext cx="1795680" cy="489651"/>
          </a:xfrm>
          <a:prstGeom prst="rect">
            <a:avLst/>
          </a:prstGeom>
          <a:solidFill>
            <a:srgbClr val="E6E6FF"/>
          </a:solidFill>
          <a:ln w="9360">
            <a:solidFill>
              <a:srgbClr val="000000"/>
            </a:solidFill>
            <a:round/>
            <a:headEnd/>
            <a:tailEnd/>
          </a:ln>
        </p:spPr>
        <p:txBody>
          <a:bodyPr wrap="none" lIns="82945" tIns="41473" rIns="82945" bIns="41473" anchor="ctr"/>
          <a:lstStyle/>
          <a:p>
            <a:endParaRPr lang="en-US"/>
          </a:p>
        </p:txBody>
      </p:sp>
      <p:sp>
        <p:nvSpPr>
          <p:cNvPr id="21511" name="Text Box 6"/>
          <p:cNvSpPr txBox="1">
            <a:spLocks noChangeArrowheads="1"/>
          </p:cNvSpPr>
          <p:nvPr/>
        </p:nvSpPr>
        <p:spPr bwMode="auto">
          <a:xfrm>
            <a:off x="5736719" y="5213923"/>
            <a:ext cx="1468800" cy="368679"/>
          </a:xfrm>
          <a:prstGeom prst="rect">
            <a:avLst/>
          </a:prstGeom>
          <a:noFill/>
          <a:ln w="9525">
            <a:noFill/>
            <a:round/>
            <a:headEnd/>
            <a:tailEnd/>
          </a:ln>
        </p:spPr>
        <p:txBody>
          <a:bodyPr lIns="81639" tIns="40820" rIns="81639" bIns="40820"/>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dirty="0">
                <a:solidFill>
                  <a:srgbClr val="000000"/>
                </a:solidFill>
                <a:ea typeface="DejaVu Sans" charset="0"/>
                <a:cs typeface="DejaVu Sans" charset="0"/>
              </a:rPr>
              <a:t>Username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219200" y="0"/>
            <a:ext cx="7498080" cy="914400"/>
          </a:xfrm>
        </p:spPr>
        <p:txBody>
          <a:bodyPr/>
          <a:lstStyle/>
          <a:p>
            <a:r>
              <a:rPr lang="en-US" dirty="0" smtClean="0"/>
              <a:t>Name Attribute</a:t>
            </a:r>
            <a:endParaRPr lang="en-US" dirty="0"/>
          </a:p>
        </p:txBody>
      </p:sp>
      <p:sp>
        <p:nvSpPr>
          <p:cNvPr id="7" name="Content Placeholder 6"/>
          <p:cNvSpPr>
            <a:spLocks noGrp="1"/>
          </p:cNvSpPr>
          <p:nvPr>
            <p:ph idx="1"/>
          </p:nvPr>
        </p:nvSpPr>
        <p:spPr>
          <a:xfrm>
            <a:off x="1143000" y="838200"/>
            <a:ext cx="7790688" cy="990600"/>
          </a:xfrm>
        </p:spPr>
        <p:txBody>
          <a:bodyPr>
            <a:normAutofit/>
          </a:bodyPr>
          <a:lstStyle/>
          <a:p>
            <a:pPr>
              <a:buNone/>
            </a:pPr>
            <a:r>
              <a:rPr lang="en-US" sz="2400" dirty="0" smtClean="0"/>
              <a:t>To be submitted correctly, each input field must have a name attribute</a:t>
            </a:r>
            <a:endParaRPr lang="en-US" sz="2400" dirty="0"/>
          </a:p>
        </p:txBody>
      </p:sp>
      <p:sp>
        <p:nvSpPr>
          <p:cNvPr id="8" name="Rectangle 7"/>
          <p:cNvSpPr/>
          <p:nvPr/>
        </p:nvSpPr>
        <p:spPr>
          <a:xfrm>
            <a:off x="1143000" y="1993880"/>
            <a:ext cx="7924800" cy="4124206"/>
          </a:xfrm>
          <a:prstGeom prst="rect">
            <a:avLst/>
          </a:prstGeom>
        </p:spPr>
        <p:txBody>
          <a:bodyPr wrap="square">
            <a:spAutoFit/>
          </a:bodyPr>
          <a:lstStyle/>
          <a:p>
            <a:r>
              <a:rPr lang="en-US" sz="2800" dirty="0" smtClean="0"/>
              <a:t>Example: </a:t>
            </a:r>
          </a:p>
          <a:p>
            <a:endParaRPr lang="en-US" dirty="0" smtClean="0"/>
          </a:p>
          <a:p>
            <a:r>
              <a:rPr lang="en-US" dirty="0" smtClean="0"/>
              <a:t>&lt;form action="action_page.php"&gt;</a:t>
            </a:r>
          </a:p>
          <a:p>
            <a:r>
              <a:rPr lang="en-US" dirty="0" smtClean="0"/>
              <a:t>First name:&lt;</a:t>
            </a:r>
            <a:r>
              <a:rPr lang="en-US" dirty="0" err="1" smtClean="0"/>
              <a:t>br</a:t>
            </a:r>
            <a:r>
              <a:rPr lang="en-US" dirty="0" smtClean="0"/>
              <a:t>&gt;</a:t>
            </a:r>
          </a:p>
          <a:p>
            <a:r>
              <a:rPr lang="en-US" dirty="0" smtClean="0"/>
              <a:t>&lt;input type="text" value="Mickey“&gt;&lt;</a:t>
            </a:r>
            <a:r>
              <a:rPr lang="en-US" dirty="0" err="1" smtClean="0"/>
              <a:t>br</a:t>
            </a:r>
            <a:r>
              <a:rPr lang="en-US" dirty="0" smtClean="0"/>
              <a:t>&gt;</a:t>
            </a:r>
          </a:p>
          <a:p>
            <a:r>
              <a:rPr lang="en-US" dirty="0" smtClean="0"/>
              <a:t>Last name:&lt;</a:t>
            </a:r>
            <a:r>
              <a:rPr lang="en-US" dirty="0" err="1" smtClean="0"/>
              <a:t>br</a:t>
            </a:r>
            <a:r>
              <a:rPr lang="en-US" dirty="0" smtClean="0"/>
              <a:t>&gt;</a:t>
            </a:r>
          </a:p>
          <a:p>
            <a:r>
              <a:rPr lang="en-US" dirty="0" smtClean="0"/>
              <a:t>&lt;input type="text" name="</a:t>
            </a:r>
            <a:r>
              <a:rPr lang="en-US" dirty="0" err="1" smtClean="0"/>
              <a:t>lastname</a:t>
            </a:r>
            <a:r>
              <a:rPr lang="en-US" dirty="0" smtClean="0"/>
              <a:t>" value="Mouse“&gt;&lt;</a:t>
            </a:r>
            <a:r>
              <a:rPr lang="en-US" dirty="0" err="1" smtClean="0"/>
              <a:t>br</a:t>
            </a:r>
            <a:r>
              <a:rPr lang="en-US" dirty="0" smtClean="0"/>
              <a:t>&gt;&lt;</a:t>
            </a:r>
            <a:r>
              <a:rPr lang="en-US" dirty="0" err="1" smtClean="0"/>
              <a:t>br</a:t>
            </a:r>
            <a:r>
              <a:rPr lang="en-US" dirty="0" smtClean="0"/>
              <a:t>&gt;</a:t>
            </a:r>
          </a:p>
          <a:p>
            <a:r>
              <a:rPr lang="en-US" dirty="0" smtClean="0"/>
              <a:t>&lt;input type="submit" value="Submit“&gt;&lt;/form&gt; </a:t>
            </a:r>
          </a:p>
          <a:p>
            <a:endParaRPr lang="en-US" dirty="0" smtClean="0"/>
          </a:p>
          <a:p>
            <a:r>
              <a:rPr lang="en-US" dirty="0" smtClean="0"/>
              <a:t>&lt;p&gt;If you click "Submit", the form-data will be sent to a page called "action_page.php".&lt;/p&gt;</a:t>
            </a:r>
          </a:p>
          <a:p>
            <a:endParaRPr lang="en-US" dirty="0" smtClean="0"/>
          </a:p>
          <a:p>
            <a:r>
              <a:rPr lang="en-US" dirty="0" smtClean="0"/>
              <a:t>&lt;p&gt;The first name will not be submitted, because the input element does not have a name attribute.&lt;/p&gt;</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sp>
        <p:nvSpPr>
          <p:cNvPr id="3" name="Content Placeholder 2"/>
          <p:cNvSpPr>
            <a:spLocks noGrp="1"/>
          </p:cNvSpPr>
          <p:nvPr>
            <p:ph idx="1"/>
          </p:nvPr>
        </p:nvSpPr>
        <p:spPr>
          <a:xfrm>
            <a:off x="1219200" y="1447800"/>
            <a:ext cx="7714488" cy="4624406"/>
          </a:xfrm>
        </p:spPr>
        <p:txBody>
          <a:bodyPr/>
          <a:lstStyle/>
          <a:p>
            <a:pPr>
              <a:buNone/>
            </a:pPr>
            <a:r>
              <a:rPr lang="en-US" dirty="0" smtClean="0"/>
              <a:t>The first name will not be submitted, because the input element does not have a name attribute.</a:t>
            </a:r>
            <a:endParaRPr lang="en-US"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7790688" cy="944562"/>
          </a:xfrm>
        </p:spPr>
        <p:txBody>
          <a:bodyPr>
            <a:noAutofit/>
          </a:bodyPr>
          <a:lstStyle/>
          <a:p>
            <a:r>
              <a:rPr lang="en-US" sz="3200" b="1" dirty="0" smtClean="0"/>
              <a:t>The &lt;select&gt; Element (Drop-</a:t>
            </a:r>
            <a:r>
              <a:rPr lang="en-US" sz="3200" b="1" dirty="0" err="1" smtClean="0"/>
              <a:t>DownList</a:t>
            </a:r>
            <a:r>
              <a:rPr lang="en-US" sz="3200" b="1" dirty="0" smtClean="0"/>
              <a:t>)</a:t>
            </a:r>
            <a:endParaRPr lang="en-US" sz="3200" dirty="0"/>
          </a:p>
        </p:txBody>
      </p:sp>
      <p:sp>
        <p:nvSpPr>
          <p:cNvPr id="3" name="Content Placeholder 2"/>
          <p:cNvSpPr>
            <a:spLocks noGrp="1"/>
          </p:cNvSpPr>
          <p:nvPr>
            <p:ph idx="1"/>
          </p:nvPr>
        </p:nvSpPr>
        <p:spPr>
          <a:xfrm>
            <a:off x="1219200" y="1295400"/>
            <a:ext cx="7714488" cy="4776806"/>
          </a:xfrm>
        </p:spPr>
        <p:txBody>
          <a:bodyPr>
            <a:noAutofit/>
          </a:bodyPr>
          <a:lstStyle/>
          <a:p>
            <a:pPr>
              <a:buNone/>
            </a:pPr>
            <a:r>
              <a:rPr lang="en-US" sz="2400" dirty="0" smtClean="0"/>
              <a:t>&lt;form action="action_page.php"&gt;</a:t>
            </a:r>
          </a:p>
          <a:p>
            <a:pPr>
              <a:buNone/>
            </a:pPr>
            <a:r>
              <a:rPr lang="en-US" sz="2400" dirty="0" smtClean="0"/>
              <a:t>&lt;select name="cars"&gt;</a:t>
            </a:r>
          </a:p>
          <a:p>
            <a:pPr>
              <a:buNone/>
            </a:pPr>
            <a:r>
              <a:rPr lang="en-US" sz="2400" dirty="0" smtClean="0"/>
              <a:t>&lt;option value="</a:t>
            </a:r>
            <a:r>
              <a:rPr lang="en-US" sz="2400" dirty="0" err="1" smtClean="0"/>
              <a:t>volvo</a:t>
            </a:r>
            <a:r>
              <a:rPr lang="en-US" sz="2400" dirty="0" smtClean="0"/>
              <a:t>"&gt;Volvo&lt;/option&gt;</a:t>
            </a:r>
          </a:p>
          <a:p>
            <a:pPr>
              <a:buNone/>
            </a:pPr>
            <a:r>
              <a:rPr lang="en-US" sz="2400" dirty="0" smtClean="0"/>
              <a:t>&lt;option value="</a:t>
            </a:r>
            <a:r>
              <a:rPr lang="en-US" sz="2400" dirty="0" err="1" smtClean="0"/>
              <a:t>saab</a:t>
            </a:r>
            <a:r>
              <a:rPr lang="en-US" sz="2400" dirty="0" smtClean="0"/>
              <a:t>"&gt;Saab&lt;/option&gt;</a:t>
            </a:r>
          </a:p>
          <a:p>
            <a:pPr>
              <a:buNone/>
            </a:pPr>
            <a:r>
              <a:rPr lang="en-US" sz="2400" dirty="0" smtClean="0"/>
              <a:t>&lt;option value="fiat"&gt;Fiat&lt;/option&gt;</a:t>
            </a:r>
          </a:p>
          <a:p>
            <a:pPr>
              <a:buNone/>
            </a:pPr>
            <a:r>
              <a:rPr lang="en-US" sz="2400" dirty="0" smtClean="0"/>
              <a:t>&lt;option value="</a:t>
            </a:r>
            <a:r>
              <a:rPr lang="en-US" sz="2400" dirty="0" err="1" smtClean="0"/>
              <a:t>audi</a:t>
            </a:r>
            <a:r>
              <a:rPr lang="en-US" sz="2400" dirty="0" smtClean="0"/>
              <a:t>"&gt;Audi&lt;/option&gt;</a:t>
            </a:r>
          </a:p>
          <a:p>
            <a:pPr>
              <a:buNone/>
            </a:pPr>
            <a:r>
              <a:rPr lang="en-US" sz="2400" dirty="0" smtClean="0"/>
              <a:t>&lt;/select&gt;</a:t>
            </a:r>
          </a:p>
          <a:p>
            <a:pPr>
              <a:buNone/>
            </a:pPr>
            <a:r>
              <a:rPr lang="en-US" sz="2400" dirty="0" smtClean="0"/>
              <a:t>&lt;</a:t>
            </a:r>
            <a:r>
              <a:rPr lang="en-US" sz="2400" dirty="0" err="1" smtClean="0"/>
              <a:t>br</a:t>
            </a:r>
            <a:r>
              <a:rPr lang="en-US" sz="2400" dirty="0" smtClean="0"/>
              <a:t>&gt;&lt;</a:t>
            </a:r>
            <a:r>
              <a:rPr lang="en-US" sz="2400" dirty="0" err="1" smtClean="0"/>
              <a:t>br</a:t>
            </a:r>
            <a:r>
              <a:rPr lang="en-US" sz="2400" dirty="0" smtClean="0"/>
              <a:t>&gt;</a:t>
            </a:r>
          </a:p>
          <a:p>
            <a:pPr>
              <a:buNone/>
            </a:pPr>
            <a:r>
              <a:rPr lang="en-US" sz="2400" dirty="0" smtClean="0"/>
              <a:t>&lt;input type="submit"&gt;</a:t>
            </a:r>
          </a:p>
          <a:p>
            <a:pPr>
              <a:buNone/>
            </a:pPr>
            <a:r>
              <a:rPr lang="en-US" sz="2400" dirty="0" smtClean="0"/>
              <a:t>&lt;/form&gt;</a:t>
            </a:r>
            <a:endParaRPr lang="en-US" sz="2400"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152400"/>
            <a:ext cx="7498080" cy="838200"/>
          </a:xfrm>
        </p:spPr>
        <p:txBody>
          <a:bodyPr>
            <a:normAutofit/>
          </a:bodyPr>
          <a:lstStyle/>
          <a:p>
            <a:r>
              <a:rPr lang="en-US" b="1" dirty="0" smtClean="0"/>
              <a:t>The &lt;</a:t>
            </a:r>
            <a:r>
              <a:rPr lang="en-US" b="1" dirty="0" err="1" smtClean="0"/>
              <a:t>textarea</a:t>
            </a:r>
            <a:r>
              <a:rPr lang="en-US" b="1" dirty="0" smtClean="0"/>
              <a:t>&gt; Element</a:t>
            </a:r>
            <a:endParaRPr lang="en-US" dirty="0"/>
          </a:p>
        </p:txBody>
      </p:sp>
      <p:sp>
        <p:nvSpPr>
          <p:cNvPr id="4" name="Content Placeholder 3"/>
          <p:cNvSpPr>
            <a:spLocks noGrp="1"/>
          </p:cNvSpPr>
          <p:nvPr>
            <p:ph idx="1"/>
          </p:nvPr>
        </p:nvSpPr>
        <p:spPr>
          <a:xfrm>
            <a:off x="1435608" y="1219200"/>
            <a:ext cx="7498080" cy="4853006"/>
          </a:xfrm>
        </p:spPr>
        <p:txBody>
          <a:bodyPr/>
          <a:lstStyle/>
          <a:p>
            <a:pPr>
              <a:buNone/>
            </a:pPr>
            <a:r>
              <a:rPr lang="en-US" dirty="0" smtClean="0"/>
              <a:t>&lt;form action="action_page.php"&gt;</a:t>
            </a:r>
          </a:p>
          <a:p>
            <a:pPr>
              <a:buNone/>
            </a:pPr>
            <a:r>
              <a:rPr lang="en-US" dirty="0" smtClean="0"/>
              <a:t>&lt;</a:t>
            </a:r>
            <a:r>
              <a:rPr lang="en-US" dirty="0" err="1" smtClean="0"/>
              <a:t>textarea</a:t>
            </a:r>
            <a:r>
              <a:rPr lang="en-US" dirty="0" smtClean="0"/>
              <a:t> name="message" rows="10" cols="30"&gt;</a:t>
            </a:r>
          </a:p>
          <a:p>
            <a:pPr>
              <a:buNone/>
            </a:pPr>
            <a:r>
              <a:rPr lang="en-US" dirty="0" smtClean="0"/>
              <a:t>The cat was playing in the garden.</a:t>
            </a:r>
          </a:p>
          <a:p>
            <a:pPr>
              <a:buNone/>
            </a:pPr>
            <a:r>
              <a:rPr lang="en-US" dirty="0" smtClean="0"/>
              <a:t>&lt;/</a:t>
            </a:r>
            <a:r>
              <a:rPr lang="en-US" dirty="0" err="1" smtClean="0"/>
              <a:t>textarea</a:t>
            </a:r>
            <a:r>
              <a:rPr lang="en-US" dirty="0" smtClean="0"/>
              <a:t>&gt;</a:t>
            </a:r>
          </a:p>
          <a:p>
            <a:pPr>
              <a:buNone/>
            </a:pPr>
            <a:r>
              <a:rPr lang="en-US" dirty="0" smtClean="0"/>
              <a:t>&lt;</a:t>
            </a:r>
            <a:r>
              <a:rPr lang="en-US" dirty="0" err="1" smtClean="0"/>
              <a:t>br</a:t>
            </a:r>
            <a:r>
              <a:rPr lang="en-US" dirty="0" smtClean="0"/>
              <a:t>&gt;&lt;</a:t>
            </a:r>
            <a:r>
              <a:rPr lang="en-US" dirty="0" err="1" smtClean="0"/>
              <a:t>br</a:t>
            </a:r>
            <a:r>
              <a:rPr lang="en-US" dirty="0" smtClean="0"/>
              <a:t>&gt;</a:t>
            </a:r>
          </a:p>
          <a:p>
            <a:pPr>
              <a:buNone/>
            </a:pPr>
            <a:r>
              <a:rPr lang="en-US" dirty="0" smtClean="0"/>
              <a:t>&lt;input type="submit"&gt;</a:t>
            </a:r>
          </a:p>
          <a:p>
            <a:pPr>
              <a:buNone/>
            </a:pPr>
            <a:r>
              <a:rPr lang="en-US" dirty="0" smtClean="0"/>
              <a:t>&lt;/form&gt;</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sharda">
      <a:majorFont>
        <a:latin typeface="Times New Roman"/>
        <a:ea typeface=""/>
        <a:cs typeface=""/>
      </a:majorFont>
      <a:minorFont>
        <a:latin typeface="Times New Roman"/>
        <a:ea typeface=""/>
        <a:cs typeface=""/>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1150</TotalTime>
  <Words>5916</Words>
  <Application>Microsoft Office PowerPoint</Application>
  <PresentationFormat>On-screen Show (4:3)</PresentationFormat>
  <Paragraphs>806</Paragraphs>
  <Slides>108</Slides>
  <Notes>17</Notes>
  <HiddenSlides>0</HiddenSlides>
  <MMClips>0</MMClips>
  <ScaleCrop>false</ScaleCrop>
  <HeadingPairs>
    <vt:vector size="4" baseType="variant">
      <vt:variant>
        <vt:lpstr>Theme</vt:lpstr>
      </vt:variant>
      <vt:variant>
        <vt:i4>1</vt:i4>
      </vt:variant>
      <vt:variant>
        <vt:lpstr>Slide Titles</vt:lpstr>
      </vt:variant>
      <vt:variant>
        <vt:i4>108</vt:i4>
      </vt:variant>
    </vt:vector>
  </HeadingPairs>
  <TitlesOfParts>
    <vt:vector size="109" baseType="lpstr">
      <vt:lpstr>Civic</vt:lpstr>
      <vt:lpstr>Web Development Technology</vt:lpstr>
      <vt:lpstr>Need of Subject</vt:lpstr>
      <vt:lpstr>Web Technologies</vt:lpstr>
      <vt:lpstr>INTRODUCTION TO HTML</vt:lpstr>
      <vt:lpstr>HTML</vt:lpstr>
      <vt:lpstr>IMPLEMENTATION</vt:lpstr>
      <vt:lpstr>HTML Example</vt:lpstr>
      <vt:lpstr>Example Explained</vt:lpstr>
      <vt:lpstr>HTML Page Structure</vt:lpstr>
      <vt:lpstr>HTML Tags</vt:lpstr>
      <vt:lpstr>Link Tag</vt:lpstr>
      <vt:lpstr>Image Tag</vt:lpstr>
      <vt:lpstr>HTML RULES</vt:lpstr>
      <vt:lpstr>HTML COMMENTS</vt:lpstr>
      <vt:lpstr>HTML TEXT FORMATTING</vt:lpstr>
      <vt:lpstr>HTML STYLE ATTRIBUTES</vt:lpstr>
      <vt:lpstr>STYLE EXAMPLE</vt:lpstr>
      <vt:lpstr>HTML TABLES</vt:lpstr>
      <vt:lpstr>TABLE FEATURES</vt:lpstr>
      <vt:lpstr>HTML LISTS</vt:lpstr>
      <vt:lpstr>Slide 21</vt:lpstr>
      <vt:lpstr>Unit 1</vt:lpstr>
      <vt:lpstr>HTML</vt:lpstr>
      <vt:lpstr>HTML</vt:lpstr>
      <vt:lpstr>Example</vt:lpstr>
      <vt:lpstr>Basic Tags</vt:lpstr>
      <vt:lpstr>Example</vt:lpstr>
      <vt:lpstr>Slide 28</vt:lpstr>
      <vt:lpstr>Paragraph Tag</vt:lpstr>
      <vt:lpstr>Output</vt:lpstr>
      <vt:lpstr>Line Break Tag</vt:lpstr>
      <vt:lpstr>Example</vt:lpstr>
      <vt:lpstr>Output</vt:lpstr>
      <vt:lpstr>Centering Content</vt:lpstr>
      <vt:lpstr>Output</vt:lpstr>
      <vt:lpstr>Horizontal Lines</vt:lpstr>
      <vt:lpstr>Example</vt:lpstr>
      <vt:lpstr>Output</vt:lpstr>
      <vt:lpstr>Preserve Formatting</vt:lpstr>
      <vt:lpstr>Output</vt:lpstr>
      <vt:lpstr>Nonbreaking Spaces</vt:lpstr>
      <vt:lpstr>Example</vt:lpstr>
      <vt:lpstr>Output</vt:lpstr>
      <vt:lpstr>HTML Elements</vt:lpstr>
      <vt:lpstr>Nested HTML Elements</vt:lpstr>
      <vt:lpstr>HTML Attributes</vt:lpstr>
      <vt:lpstr>Slide 47</vt:lpstr>
      <vt:lpstr>HTML Images</vt:lpstr>
      <vt:lpstr>Example</vt:lpstr>
      <vt:lpstr>Output</vt:lpstr>
      <vt:lpstr>HTML Text Links</vt:lpstr>
      <vt:lpstr>Linking Documents</vt:lpstr>
      <vt:lpstr>The target Attribute</vt:lpstr>
      <vt:lpstr>Example</vt:lpstr>
      <vt:lpstr>Output</vt:lpstr>
      <vt:lpstr>Use of Base Path</vt:lpstr>
      <vt:lpstr>Example</vt:lpstr>
      <vt:lpstr>Setting Link Colors</vt:lpstr>
      <vt:lpstr>HTML Image Links</vt:lpstr>
      <vt:lpstr>HTML Tables</vt:lpstr>
      <vt:lpstr>Output</vt:lpstr>
      <vt:lpstr>Table Heading</vt:lpstr>
      <vt:lpstr>Output</vt:lpstr>
      <vt:lpstr>Assignment</vt:lpstr>
      <vt:lpstr>Other useful commands for Tables</vt:lpstr>
      <vt:lpstr>Slide 66</vt:lpstr>
      <vt:lpstr>HTML Frames</vt:lpstr>
      <vt:lpstr>Disadvantages of Frames</vt:lpstr>
      <vt:lpstr>Creating Frames</vt:lpstr>
      <vt:lpstr>Example</vt:lpstr>
      <vt:lpstr>Output</vt:lpstr>
      <vt:lpstr>Slide 72</vt:lpstr>
      <vt:lpstr>Output</vt:lpstr>
      <vt:lpstr>The &lt;frameset&gt; Tag Attributes</vt:lpstr>
      <vt:lpstr>rows</vt:lpstr>
      <vt:lpstr>HTML div Tag</vt:lpstr>
      <vt:lpstr>Example</vt:lpstr>
      <vt:lpstr>style2.css</vt:lpstr>
      <vt:lpstr>HTML - &lt;span&gt; Tag</vt:lpstr>
      <vt:lpstr>Example</vt:lpstr>
      <vt:lpstr>Slide 81</vt:lpstr>
      <vt:lpstr>iframe</vt:lpstr>
      <vt:lpstr>Example</vt:lpstr>
      <vt:lpstr>DHTML</vt:lpstr>
      <vt:lpstr>HTML &lt;span&gt; Tag</vt:lpstr>
      <vt:lpstr>HTML FORMS</vt:lpstr>
      <vt:lpstr>The &lt;input&gt; Element</vt:lpstr>
      <vt:lpstr>TEXT INPUT</vt:lpstr>
      <vt:lpstr>RADIO &amp; CHECK BOX</vt:lpstr>
      <vt:lpstr>THE SUBMIT BUTTON</vt:lpstr>
      <vt:lpstr>Password</vt:lpstr>
      <vt:lpstr>Date</vt:lpstr>
      <vt:lpstr>Color</vt:lpstr>
      <vt:lpstr>Range</vt:lpstr>
      <vt:lpstr>Form Action Attribute</vt:lpstr>
      <vt:lpstr>Name Attribute</vt:lpstr>
      <vt:lpstr>Result:</vt:lpstr>
      <vt:lpstr>The &lt;select&gt; Element (Drop-DownList)</vt:lpstr>
      <vt:lpstr>The &lt;textarea&gt; Element</vt:lpstr>
      <vt:lpstr>The &lt;button&gt; Element</vt:lpstr>
      <vt:lpstr>HTML LAYOUT </vt:lpstr>
      <vt:lpstr>Slide 102</vt:lpstr>
      <vt:lpstr>HTML Input Attributes</vt:lpstr>
      <vt:lpstr>Value</vt:lpstr>
      <vt:lpstr>Readonly</vt:lpstr>
      <vt:lpstr>Disabled</vt:lpstr>
      <vt:lpstr>Size</vt:lpstr>
      <vt:lpstr>Maxlength</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Designing</dc:title>
  <dc:creator>admin</dc:creator>
  <cp:lastModifiedBy>Shiv</cp:lastModifiedBy>
  <cp:revision>88</cp:revision>
  <dcterms:created xsi:type="dcterms:W3CDTF">2006-08-16T00:00:00Z</dcterms:created>
  <dcterms:modified xsi:type="dcterms:W3CDTF">2018-08-13T03:24:29Z</dcterms:modified>
</cp:coreProperties>
</file>