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8/30/2018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8/30/2018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8/30/2018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tutorialspoint.com/html5/canvas_create_gradients.htm" TargetMode="External"/><Relationship Id="rId13" Type="http://schemas.openxmlformats.org/officeDocument/2006/relationships/hyperlink" Target="https://www.tutorialspoint.com/html5/canvas_translation.htm" TargetMode="External"/><Relationship Id="rId18" Type="http://schemas.openxmlformats.org/officeDocument/2006/relationships/hyperlink" Target="https://www.tutorialspoint.com/html5/canvas_animation.htm" TargetMode="External"/><Relationship Id="rId3" Type="http://schemas.openxmlformats.org/officeDocument/2006/relationships/hyperlink" Target="https://www.tutorialspoint.com/html5/canvas_drawing_paths.htm" TargetMode="External"/><Relationship Id="rId7" Type="http://schemas.openxmlformats.org/officeDocument/2006/relationships/hyperlink" Target="https://www.tutorialspoint.com/html5/canvas_using_images.htm" TargetMode="External"/><Relationship Id="rId12" Type="http://schemas.openxmlformats.org/officeDocument/2006/relationships/hyperlink" Target="https://www.tutorialspoint.com/html5/canvas_states.htm" TargetMode="External"/><Relationship Id="rId17" Type="http://schemas.openxmlformats.org/officeDocument/2006/relationships/hyperlink" Target="https://www.tutorialspoint.com/html5/canvas_composition.htm" TargetMode="External"/><Relationship Id="rId2" Type="http://schemas.openxmlformats.org/officeDocument/2006/relationships/hyperlink" Target="https://www.tutorialspoint.com/html5/canvas_drawing_rectangles.htm" TargetMode="External"/><Relationship Id="rId16" Type="http://schemas.openxmlformats.org/officeDocument/2006/relationships/hyperlink" Target="https://www.tutorialspoint.com/html5/canvas_transform.htm" TargetMode="External"/><Relationship Id="rId1" Type="http://schemas.openxmlformats.org/officeDocument/2006/relationships/slideLayout" Target="../slideLayouts/slideLayout7.xml"/><Relationship Id="rId6" Type="http://schemas.openxmlformats.org/officeDocument/2006/relationships/hyperlink" Target="https://www.tutorialspoint.com/html5/canvas_drawing_quadratic.htm" TargetMode="External"/><Relationship Id="rId11" Type="http://schemas.openxmlformats.org/officeDocument/2006/relationships/hyperlink" Target="https://www.tutorialspoint.com/html5/canvas_pattern_shadow.htm" TargetMode="External"/><Relationship Id="rId5" Type="http://schemas.openxmlformats.org/officeDocument/2006/relationships/hyperlink" Target="https://www.tutorialspoint.com/html5/canvas_drawing_bezier.htm" TargetMode="External"/><Relationship Id="rId15" Type="http://schemas.openxmlformats.org/officeDocument/2006/relationships/hyperlink" Target="https://www.tutorialspoint.com/html5/canvas_scaling.htm" TargetMode="External"/><Relationship Id="rId10" Type="http://schemas.openxmlformats.org/officeDocument/2006/relationships/hyperlink" Target="https://www.tutorialspoint.com/html5/canvas_text_fonts.htm" TargetMode="External"/><Relationship Id="rId4" Type="http://schemas.openxmlformats.org/officeDocument/2006/relationships/hyperlink" Target="https://www.tutorialspoint.com/html5/canvas_drawing_lines.htm" TargetMode="External"/><Relationship Id="rId9" Type="http://schemas.openxmlformats.org/officeDocument/2006/relationships/hyperlink" Target="https://www.tutorialspoint.com/html5/canvas_styles_and_colors.htm" TargetMode="External"/><Relationship Id="rId14" Type="http://schemas.openxmlformats.org/officeDocument/2006/relationships/hyperlink" Target="https://www.tutorialspoint.com/html5/canvas_rotation.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sz="quarter" idx="1"/>
          </p:nvPr>
        </p:nvSpPr>
        <p:spPr/>
        <p:txBody>
          <a:bodyPr/>
          <a:lstStyle/>
          <a:p>
            <a:pPr algn="just">
              <a:buNone/>
            </a:pPr>
            <a:r>
              <a:rPr lang="en-US" dirty="0" smtClean="0"/>
              <a:t>HTML5 introduces a number of new elements and attributes that can help you in building modern websites. Here is a set of some of the most prominent features introduced in HTML5.</a:t>
            </a:r>
          </a:p>
          <a:p>
            <a:pPr algn="jus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6354" t="12500" r="29722" b="4167"/>
          <a:stretch>
            <a:fillRect/>
          </a:stretch>
        </p:blipFill>
        <p:spPr bwMode="auto">
          <a:xfrm>
            <a:off x="1295400" y="152400"/>
            <a:ext cx="6781800" cy="6324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HTML5 - Canvas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HTML5 element &lt;canvas&gt; gives you an easy and powerful way to draw graphics using JavaScript. It can be used to draw graphs, make photo compositions or do simple (and not so simple) animations.</a:t>
            </a:r>
          </a:p>
          <a:p>
            <a:pPr algn="just"/>
            <a:r>
              <a:rPr lang="en-US" dirty="0" smtClean="0"/>
              <a:t>Here is a simple &lt;canvas&gt; element which has only two specific attributes </a:t>
            </a:r>
            <a:r>
              <a:rPr lang="en-US" b="1" dirty="0" smtClean="0"/>
              <a:t>width</a:t>
            </a:r>
            <a:r>
              <a:rPr lang="en-US" dirty="0" smtClean="0"/>
              <a:t> and </a:t>
            </a:r>
            <a:r>
              <a:rPr lang="en-US" b="1" dirty="0" smtClean="0"/>
              <a:t>height</a:t>
            </a:r>
            <a:r>
              <a:rPr lang="en-US" dirty="0" smtClean="0"/>
              <a:t> plus all the core HTML5 attributes like id, name and class, etc.</a:t>
            </a:r>
          </a:p>
          <a:p>
            <a:pPr algn="just"/>
            <a:r>
              <a:rPr lang="en-US" dirty="0" smtClean="0"/>
              <a:t>&lt;canvas id = "</a:t>
            </a:r>
            <a:r>
              <a:rPr lang="en-US" dirty="0" err="1" smtClean="0"/>
              <a:t>mycanvas</a:t>
            </a:r>
            <a:r>
              <a:rPr lang="en-US" dirty="0" smtClean="0"/>
              <a:t>" width = "100" height = "100"&gt;&lt;/canvas&gt; You can easily find that &lt;canvas&gt; element in the DOM using </a:t>
            </a:r>
            <a:r>
              <a:rPr lang="en-US" i="1" dirty="0" err="1" smtClean="0"/>
              <a:t>getElementById</a:t>
            </a:r>
            <a:r>
              <a:rPr lang="en-US" i="1" dirty="0" smtClean="0"/>
              <a:t>()</a:t>
            </a:r>
            <a:r>
              <a:rPr lang="en-US" dirty="0" smtClean="0"/>
              <a:t> method as follows −</a:t>
            </a:r>
          </a:p>
          <a:p>
            <a:pPr algn="just"/>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&lt;!DOCTYPE HTML&gt;</a:t>
            </a:r>
          </a:p>
          <a:p>
            <a:pPr>
              <a:buNone/>
            </a:pPr>
            <a:endParaRPr lang="en-US" dirty="0" smtClean="0"/>
          </a:p>
          <a:p>
            <a:pPr>
              <a:buNone/>
            </a:pPr>
            <a:r>
              <a:rPr lang="en-US" dirty="0" smtClean="0"/>
              <a:t>&lt;html&gt;</a:t>
            </a:r>
          </a:p>
          <a:p>
            <a:pPr>
              <a:buNone/>
            </a:pPr>
            <a:r>
              <a:rPr lang="en-US" dirty="0" smtClean="0"/>
              <a:t>   &lt;head&gt;</a:t>
            </a:r>
          </a:p>
          <a:p>
            <a:pPr>
              <a:buNone/>
            </a:pPr>
            <a:r>
              <a:rPr lang="en-US" dirty="0" smtClean="0"/>
              <a:t>   </a:t>
            </a:r>
          </a:p>
          <a:p>
            <a:pPr>
              <a:buNone/>
            </a:pPr>
            <a:r>
              <a:rPr lang="en-US" dirty="0" smtClean="0"/>
              <a:t>      &lt;style&gt;</a:t>
            </a:r>
          </a:p>
          <a:p>
            <a:pPr>
              <a:buNone/>
            </a:pPr>
            <a:r>
              <a:rPr lang="en-US" dirty="0" smtClean="0"/>
              <a:t>         #</a:t>
            </a:r>
            <a:r>
              <a:rPr lang="en-US" dirty="0" err="1" smtClean="0"/>
              <a:t>mycanvas</a:t>
            </a:r>
            <a:r>
              <a:rPr lang="en-US" dirty="0" smtClean="0"/>
              <a:t>{border:1px solid red;}</a:t>
            </a:r>
          </a:p>
          <a:p>
            <a:pPr>
              <a:buNone/>
            </a:pPr>
            <a:r>
              <a:rPr lang="en-US" dirty="0" smtClean="0"/>
              <a:t>      &lt;/style&gt;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&lt;canvas id = "</a:t>
            </a:r>
            <a:r>
              <a:rPr lang="en-US" dirty="0" err="1" smtClean="0"/>
              <a:t>mycanvas</a:t>
            </a:r>
            <a:r>
              <a:rPr lang="en-US" dirty="0" smtClean="0"/>
              <a:t>" width = "100" height = "100"&gt;&lt;/canvas&gt;</a:t>
            </a:r>
          </a:p>
          <a:p>
            <a:pPr>
              <a:buNone/>
            </a:pPr>
            <a:r>
              <a:rPr lang="en-US" dirty="0" smtClean="0"/>
              <a:t>   &lt;/body&gt;</a:t>
            </a:r>
          </a:p>
          <a:p>
            <a:pPr>
              <a:buNone/>
            </a:pPr>
            <a:r>
              <a:rPr lang="en-US" dirty="0" smtClean="0"/>
              <a:t>&lt;/html&gt;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146" name="Picture 2"/>
          <p:cNvPicPr>
            <a:picLocks noChangeAspect="1" noChangeArrowheads="1"/>
          </p:cNvPicPr>
          <p:nvPr/>
        </p:nvPicPr>
        <p:blipFill>
          <a:blip r:embed="rId2" cstate="print"/>
          <a:srcRect l="25769" t="47917" r="29722" b="26042"/>
          <a:stretch>
            <a:fillRect/>
          </a:stretch>
        </p:blipFill>
        <p:spPr bwMode="auto">
          <a:xfrm>
            <a:off x="914400" y="1981200"/>
            <a:ext cx="7644384" cy="2514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Rendering Context</a:t>
            </a:r>
            <a:endParaRPr lang="en-US" dirty="0"/>
          </a:p>
        </p:txBody>
      </p:sp>
      <p:sp>
        <p:nvSpPr>
          <p:cNvPr id="3" name="Content Placeholder 2"/>
          <p:cNvSpPr>
            <a:spLocks noGrp="1"/>
          </p:cNvSpPr>
          <p:nvPr>
            <p:ph sz="quarter" idx="1"/>
          </p:nvPr>
        </p:nvSpPr>
        <p:spPr/>
        <p:txBody>
          <a:bodyPr/>
          <a:lstStyle/>
          <a:p>
            <a:pPr algn="just"/>
            <a:r>
              <a:rPr lang="en-US" dirty="0" smtClean="0"/>
              <a:t>The &lt;canvas&gt; is initially blank, and to display something, a script first needs to access the rendering context and draw on it.</a:t>
            </a:r>
          </a:p>
          <a:p>
            <a:pPr algn="just"/>
            <a:r>
              <a:rPr lang="en-US" dirty="0" smtClean="0"/>
              <a:t>The canvas element has a DOM method called </a:t>
            </a:r>
            <a:r>
              <a:rPr lang="en-US" b="1" dirty="0" err="1" smtClean="0"/>
              <a:t>getContext</a:t>
            </a:r>
            <a:r>
              <a:rPr lang="en-US" dirty="0" smtClean="0"/>
              <a:t>, used to obtain the rendering context and its drawing functions. This function takes one parameter, the type of context</a:t>
            </a:r>
            <a:r>
              <a:rPr lang="en-US" b="1" dirty="0" smtClean="0"/>
              <a:t>2d</a:t>
            </a:r>
            <a:r>
              <a:rPr lang="en-US" dirty="0" smtClean="0"/>
              <a:t>.</a:t>
            </a:r>
          </a:p>
          <a:p>
            <a:pPr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1371600"/>
          </a:xfrm>
        </p:spPr>
        <p:txBody>
          <a:bodyPr>
            <a:normAutofit fontScale="90000"/>
          </a:bodyPr>
          <a:lstStyle/>
          <a:p>
            <a:r>
              <a:rPr lang="en-US" dirty="0" smtClean="0"/>
              <a:t>Following is the code to get required context along with a check if your browser supports &lt;canvas&gt; element −</a:t>
            </a:r>
            <a:endParaRPr lang="en-US" b="1" dirty="0"/>
          </a:p>
        </p:txBody>
      </p:sp>
      <p:sp>
        <p:nvSpPr>
          <p:cNvPr id="3" name="Content Placeholder 2"/>
          <p:cNvSpPr>
            <a:spLocks noGrp="1"/>
          </p:cNvSpPr>
          <p:nvPr>
            <p:ph sz="quarter" idx="1"/>
          </p:nvPr>
        </p:nvSpPr>
        <p:spPr>
          <a:xfrm>
            <a:off x="301752" y="2057400"/>
            <a:ext cx="8503920" cy="4041648"/>
          </a:xfrm>
        </p:spPr>
        <p:txBody>
          <a:bodyPr>
            <a:normAutofit fontScale="92500" lnSpcReduction="10000"/>
          </a:bodyPr>
          <a:lstStyle/>
          <a:p>
            <a:pPr>
              <a:buNone/>
            </a:pPr>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pPr>
              <a:buNone/>
            </a:pPr>
            <a:endParaRPr lang="en-US" dirty="0" smtClean="0"/>
          </a:p>
          <a:p>
            <a:pPr>
              <a:buNone/>
            </a:pPr>
            <a:r>
              <a:rPr lang="en-US" dirty="0" smtClean="0"/>
              <a:t>if (</a:t>
            </a:r>
            <a:r>
              <a:rPr lang="en-US" dirty="0" err="1" smtClean="0"/>
              <a:t>canvas.getContext</a:t>
            </a:r>
            <a:r>
              <a:rPr lang="en-US" dirty="0" smtClean="0"/>
              <a:t>) {   </a:t>
            </a:r>
          </a:p>
          <a:p>
            <a:pPr>
              <a:buNone/>
            </a:pPr>
            <a:r>
              <a:rPr lang="en-US" dirty="0" smtClean="0"/>
              <a:t>   </a:t>
            </a:r>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   </a:t>
            </a:r>
          </a:p>
          <a:p>
            <a:pPr>
              <a:buNone/>
            </a:pPr>
            <a:r>
              <a:rPr lang="en-US" dirty="0" smtClean="0"/>
              <a:t>   // drawing code here   </a:t>
            </a:r>
          </a:p>
          <a:p>
            <a:pPr>
              <a:buNone/>
            </a:pPr>
            <a:r>
              <a:rPr lang="en-US" dirty="0" smtClean="0"/>
              <a:t>} else {   </a:t>
            </a:r>
          </a:p>
          <a:p>
            <a:pPr>
              <a:buNone/>
            </a:pPr>
            <a:r>
              <a:rPr lang="en-US" dirty="0" smtClean="0"/>
              <a:t>   </a:t>
            </a:r>
          </a:p>
          <a:p>
            <a:pPr>
              <a:buNone/>
            </a:pPr>
            <a:r>
              <a:rPr lang="en-US" dirty="0" smtClean="0"/>
              <a:t>   // canvas-unsupported code here </a:t>
            </a:r>
          </a:p>
          <a:p>
            <a:pPr>
              <a:buNone/>
            </a:pP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6354" t="21875" r="29722" b="10417"/>
          <a:stretch>
            <a:fillRect/>
          </a:stretch>
        </p:blipFill>
        <p:spPr bwMode="auto">
          <a:xfrm>
            <a:off x="1219200" y="304800"/>
            <a:ext cx="6629400" cy="57454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90691"/>
            <a:ext cx="8382000" cy="6186309"/>
          </a:xfrm>
          <a:prstGeom prst="rect">
            <a:avLst/>
          </a:prstGeom>
        </p:spPr>
        <p:txBody>
          <a:bodyPr wrap="square">
            <a:spAutoFit/>
          </a:bodyPr>
          <a:lstStyle/>
          <a:p>
            <a:r>
              <a:rPr lang="en-US" dirty="0" smtClean="0"/>
              <a:t>&lt;!DOCTYPE HTML&gt;</a:t>
            </a:r>
          </a:p>
          <a:p>
            <a:r>
              <a:rPr lang="en-US" dirty="0" smtClean="0"/>
              <a:t>&lt;html&gt;   &lt;head&gt;      &lt;style&gt;</a:t>
            </a:r>
          </a:p>
          <a:p>
            <a:r>
              <a:rPr lang="en-US" dirty="0" smtClean="0"/>
              <a:t>         #test {            width: 100px;            height:100px;            margin: 0px auto;         }</a:t>
            </a:r>
          </a:p>
          <a:p>
            <a:r>
              <a:rPr lang="en-US" dirty="0" smtClean="0"/>
              <a:t>      &lt;/style&gt;</a:t>
            </a:r>
          </a:p>
          <a:p>
            <a:r>
              <a:rPr lang="en-US" dirty="0" smtClean="0"/>
              <a:t>      </a:t>
            </a:r>
          </a:p>
          <a:p>
            <a:r>
              <a:rPr lang="en-US" dirty="0" smtClean="0"/>
              <a:t>      &lt;script type = "text/</a:t>
            </a:r>
            <a:r>
              <a:rPr lang="en-US" dirty="0" err="1" smtClean="0"/>
              <a:t>javascript</a:t>
            </a:r>
            <a:r>
              <a:rPr lang="en-US" dirty="0" smtClean="0"/>
              <a:t>"&gt;</a:t>
            </a:r>
          </a:p>
          <a:p>
            <a:r>
              <a:rPr lang="en-US" dirty="0" smtClean="0"/>
              <a:t>         function </a:t>
            </a:r>
            <a:r>
              <a:rPr lang="en-US" dirty="0" err="1" smtClean="0"/>
              <a:t>drawShape</a:t>
            </a:r>
            <a:r>
              <a:rPr lang="en-US" dirty="0" smtClean="0"/>
              <a:t>() {</a:t>
            </a:r>
          </a:p>
          <a:p>
            <a:r>
              <a:rPr lang="en-US" dirty="0" smtClean="0"/>
              <a:t>             // Get the canvas element using the DOM</a:t>
            </a:r>
          </a:p>
          <a:p>
            <a:r>
              <a:rPr lang="en-US" dirty="0" smtClean="0"/>
              <a:t>            </a:t>
            </a:r>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r>
              <a:rPr lang="en-US" dirty="0" smtClean="0"/>
              <a:t>            // Make sure we don't execute when canvas isn't supported</a:t>
            </a:r>
          </a:p>
          <a:p>
            <a:r>
              <a:rPr lang="en-US" dirty="0" smtClean="0"/>
              <a:t>            if (</a:t>
            </a:r>
            <a:r>
              <a:rPr lang="en-US" dirty="0" err="1" smtClean="0"/>
              <a:t>canvas.getContext</a:t>
            </a:r>
            <a:r>
              <a:rPr lang="en-US" dirty="0" smtClean="0"/>
              <a:t>) {</a:t>
            </a:r>
          </a:p>
          <a:p>
            <a:r>
              <a:rPr lang="en-US" dirty="0" smtClean="0"/>
              <a:t>            // use </a:t>
            </a:r>
            <a:r>
              <a:rPr lang="en-US" dirty="0" err="1" smtClean="0"/>
              <a:t>getContext</a:t>
            </a:r>
            <a:r>
              <a:rPr lang="en-US" dirty="0" smtClean="0"/>
              <a:t> to use the canvas for drawing</a:t>
            </a:r>
          </a:p>
          <a:p>
            <a:r>
              <a:rPr lang="en-US" dirty="0" smtClean="0"/>
              <a:t>               </a:t>
            </a:r>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r>
              <a:rPr lang="en-US" dirty="0" smtClean="0"/>
              <a:t>               // Draw shapes</a:t>
            </a:r>
          </a:p>
          <a:p>
            <a:r>
              <a:rPr lang="en-US" dirty="0" smtClean="0"/>
              <a:t>               </a:t>
            </a:r>
            <a:r>
              <a:rPr lang="en-US" dirty="0" err="1" smtClean="0"/>
              <a:t>ctx.fillRect</a:t>
            </a:r>
            <a:r>
              <a:rPr lang="en-US" dirty="0" smtClean="0"/>
              <a:t>(25,25,100,100);</a:t>
            </a:r>
          </a:p>
          <a:p>
            <a:r>
              <a:rPr lang="en-US" dirty="0" smtClean="0"/>
              <a:t>               </a:t>
            </a:r>
            <a:r>
              <a:rPr lang="en-US" dirty="0" err="1" smtClean="0"/>
              <a:t>ctx.clearRect</a:t>
            </a:r>
            <a:r>
              <a:rPr lang="en-US" dirty="0" smtClean="0"/>
              <a:t>(45,45,60,60);</a:t>
            </a:r>
          </a:p>
          <a:p>
            <a:r>
              <a:rPr lang="en-US" dirty="0" smtClean="0"/>
              <a:t>               </a:t>
            </a:r>
            <a:r>
              <a:rPr lang="en-US" dirty="0" err="1" smtClean="0"/>
              <a:t>ctx.strokeRect</a:t>
            </a:r>
            <a:r>
              <a:rPr lang="en-US" dirty="0" smtClean="0"/>
              <a:t>(50,50,50,50);</a:t>
            </a:r>
          </a:p>
          <a:p>
            <a:r>
              <a:rPr lang="en-US" dirty="0" smtClean="0"/>
              <a:t>            } else {               alert('You need Safari or Firefox 1.5+ to see this demo.');        }</a:t>
            </a:r>
          </a:p>
          <a:p>
            <a:r>
              <a:rPr lang="en-US" dirty="0" smtClean="0"/>
              <a:t>      &lt;/script&gt;   &lt;/head&gt;</a:t>
            </a:r>
          </a:p>
          <a:p>
            <a:r>
              <a:rPr lang="en-US" dirty="0" smtClean="0"/>
              <a:t>      &lt;body id = "test" </a:t>
            </a:r>
            <a:r>
              <a:rPr lang="en-US" dirty="0" err="1" smtClean="0"/>
              <a:t>onload</a:t>
            </a:r>
            <a:r>
              <a:rPr lang="en-US" dirty="0" smtClean="0"/>
              <a:t> = "</a:t>
            </a:r>
            <a:r>
              <a:rPr lang="en-US" dirty="0" err="1" smtClean="0"/>
              <a:t>drawShape</a:t>
            </a:r>
            <a:r>
              <a:rPr lang="en-US" dirty="0" smtClean="0"/>
              <a:t>();"&gt;</a:t>
            </a:r>
          </a:p>
          <a:p>
            <a:r>
              <a:rPr lang="en-US" dirty="0" smtClean="0"/>
              <a:t>      &lt;canvas id = "</a:t>
            </a:r>
            <a:r>
              <a:rPr lang="en-US" dirty="0" err="1" smtClean="0"/>
              <a:t>mycanvas</a:t>
            </a:r>
            <a:r>
              <a:rPr lang="en-US" dirty="0" smtClean="0"/>
              <a:t>"&gt;&lt;/canvas&gt;</a:t>
            </a:r>
          </a:p>
          <a:p>
            <a:r>
              <a:rPr lang="en-US" dirty="0" smtClean="0"/>
              <a:t>   &lt;/body&gt;   &lt;/html&gt;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25768" t="40625" r="28551" b="29167"/>
          <a:stretch>
            <a:fillRect/>
          </a:stretch>
        </p:blipFill>
        <p:spPr bwMode="auto">
          <a:xfrm>
            <a:off x="914400" y="1676400"/>
            <a:ext cx="7173310" cy="2667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HTML5 Canvas - Drawing Paths</a:t>
            </a:r>
            <a:endParaRPr lang="en-US" dirty="0"/>
          </a:p>
        </p:txBody>
      </p:sp>
      <p:graphicFrame>
        <p:nvGraphicFramePr>
          <p:cNvPr id="4" name="Table 3"/>
          <p:cNvGraphicFramePr>
            <a:graphicFrameLocks noGrp="1"/>
          </p:cNvGraphicFramePr>
          <p:nvPr/>
        </p:nvGraphicFramePr>
        <p:xfrm>
          <a:off x="381000" y="1371600"/>
          <a:ext cx="8534400" cy="5366760"/>
        </p:xfrm>
        <a:graphic>
          <a:graphicData uri="http://schemas.openxmlformats.org/drawingml/2006/table">
            <a:tbl>
              <a:tblPr/>
              <a:tblGrid>
                <a:gridCol w="685800"/>
                <a:gridCol w="7848600"/>
              </a:tblGrid>
              <a:tr h="191035">
                <a:tc>
                  <a:txBody>
                    <a:bodyPr/>
                    <a:lstStyle/>
                    <a:p>
                      <a:pPr algn="just" fontAlgn="ctr"/>
                      <a:r>
                        <a:rPr lang="en-US" sz="2000" b="1" dirty="0" err="1"/>
                        <a:t>S.No</a:t>
                      </a:r>
                      <a:r>
                        <a:rPr lang="en-US" sz="2000" b="1" dirty="0"/>
                        <a:t>.</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Method and Description</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690">
                <a:tc>
                  <a:txBody>
                    <a:bodyPr/>
                    <a:lstStyle/>
                    <a:p>
                      <a:pPr algn="just" fontAlgn="ctr"/>
                      <a:r>
                        <a:rPr lang="en-US" sz="1800"/>
                        <a:t>1</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a:t>beginPath()</a:t>
                      </a:r>
                      <a:endParaRPr lang="en-US" sz="1800"/>
                    </a:p>
                    <a:p>
                      <a:pPr algn="just"/>
                      <a:r>
                        <a:rPr lang="en-US" sz="1800"/>
                        <a:t>This method resets the current path.</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690">
                <a:tc>
                  <a:txBody>
                    <a:bodyPr/>
                    <a:lstStyle/>
                    <a:p>
                      <a:pPr algn="just" fontAlgn="ctr"/>
                      <a:r>
                        <a:rPr lang="en-US" sz="1800"/>
                        <a:t>2</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dirty="0" err="1"/>
                        <a:t>moveTo</a:t>
                      </a:r>
                      <a:r>
                        <a:rPr lang="en-US" sz="1800" b="1" dirty="0"/>
                        <a:t>(x, y)</a:t>
                      </a:r>
                      <a:endParaRPr lang="en-US" sz="1800" dirty="0"/>
                    </a:p>
                    <a:p>
                      <a:pPr algn="just"/>
                      <a:r>
                        <a:rPr lang="en-US" sz="1800" dirty="0"/>
                        <a:t>This method creates a new </a:t>
                      </a:r>
                      <a:r>
                        <a:rPr lang="en-US" sz="1800" dirty="0" err="1"/>
                        <a:t>subpath</a:t>
                      </a:r>
                      <a:r>
                        <a:rPr lang="en-US" sz="1800" dirty="0"/>
                        <a:t> with the given point.</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5303">
                <a:tc>
                  <a:txBody>
                    <a:bodyPr/>
                    <a:lstStyle/>
                    <a:p>
                      <a:pPr algn="just" fontAlgn="ctr"/>
                      <a:r>
                        <a:rPr lang="en-US" sz="1800"/>
                        <a:t>3</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a:t>closePath()</a:t>
                      </a:r>
                      <a:endParaRPr lang="en-US" sz="1800"/>
                    </a:p>
                    <a:p>
                      <a:pPr algn="just"/>
                      <a:r>
                        <a:rPr lang="en-US" sz="1800"/>
                        <a:t>This method marks the current subpath as closed, and starts a new subpath with a point the same as the start and end of the newly closed subpath.</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690">
                <a:tc>
                  <a:txBody>
                    <a:bodyPr/>
                    <a:lstStyle/>
                    <a:p>
                      <a:pPr algn="just" fontAlgn="ctr"/>
                      <a:r>
                        <a:rPr lang="en-US" sz="1800"/>
                        <a:t>4</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a:t>fill()</a:t>
                      </a:r>
                      <a:endParaRPr lang="en-US" sz="1800"/>
                    </a:p>
                    <a:p>
                      <a:pPr algn="just"/>
                      <a:r>
                        <a:rPr lang="en-US" sz="1800"/>
                        <a:t>This method fills the subpaths with the current fill style.</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7594">
                <a:tc>
                  <a:txBody>
                    <a:bodyPr/>
                    <a:lstStyle/>
                    <a:p>
                      <a:pPr algn="just" fontAlgn="ctr"/>
                      <a:r>
                        <a:rPr lang="en-US" sz="1800"/>
                        <a:t>5</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a:t>stroke()</a:t>
                      </a:r>
                      <a:endParaRPr lang="en-US" sz="1800"/>
                    </a:p>
                    <a:p>
                      <a:pPr algn="just"/>
                      <a:r>
                        <a:rPr lang="en-US" sz="1800"/>
                        <a:t>This method strokes the subpaths with the current stroke style.</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4817">
                <a:tc>
                  <a:txBody>
                    <a:bodyPr/>
                    <a:lstStyle/>
                    <a:p>
                      <a:pPr algn="just" fontAlgn="ctr"/>
                      <a:r>
                        <a:rPr lang="en-US" sz="1800"/>
                        <a:t>6</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1" dirty="0"/>
                        <a:t>arc(x, y, radius, </a:t>
                      </a:r>
                      <a:r>
                        <a:rPr lang="en-US" sz="1800" b="1" dirty="0" err="1"/>
                        <a:t>startAngle</a:t>
                      </a:r>
                      <a:r>
                        <a:rPr lang="en-US" sz="1800" b="1" dirty="0"/>
                        <a:t>, </a:t>
                      </a:r>
                      <a:r>
                        <a:rPr lang="en-US" sz="1800" b="1" dirty="0" err="1"/>
                        <a:t>endAngle</a:t>
                      </a:r>
                      <a:r>
                        <a:rPr lang="en-US" sz="1800" b="1" dirty="0"/>
                        <a:t>, anticlockwise)</a:t>
                      </a:r>
                      <a:endParaRPr lang="en-US" sz="1800" dirty="0"/>
                    </a:p>
                    <a:p>
                      <a:pPr algn="just"/>
                      <a:r>
                        <a:rPr lang="en-US" sz="1800" dirty="0"/>
                        <a:t>Adds points to the </a:t>
                      </a:r>
                      <a:r>
                        <a:rPr lang="en-US" sz="1800" dirty="0" err="1"/>
                        <a:t>subpath</a:t>
                      </a:r>
                      <a:r>
                        <a:rPr lang="en-US" sz="1800" dirty="0"/>
                        <a:t> such that the arc described by the circumference of the circle described by the arguments, starting at the given start angle and ending at the given end angle, going in the given direction, is added to the path, connected to the previous point by a straight line.</a:t>
                      </a:r>
                    </a:p>
                  </a:txBody>
                  <a:tcPr marL="39456" marR="39456" marT="19728" marB="19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15240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We require the following methods to draw paths on the canvas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228600"/>
            <a:ext cx="8504238" cy="6096000"/>
          </a:xfrm>
        </p:spPr>
        <p:txBody>
          <a:bodyPr>
            <a:normAutofit fontScale="77500" lnSpcReduction="20000"/>
          </a:bodyPr>
          <a:lstStyle/>
          <a:p>
            <a:pPr algn="just"/>
            <a:r>
              <a:rPr lang="en-US" b="1" dirty="0" smtClean="0"/>
              <a:t>New Semantic Elements</a:t>
            </a:r>
            <a:r>
              <a:rPr lang="en-US" dirty="0" smtClean="0"/>
              <a:t> − These are like &lt;header&gt;, &lt;footer&gt;, and &lt;section&gt;.</a:t>
            </a:r>
          </a:p>
          <a:p>
            <a:pPr algn="just"/>
            <a:r>
              <a:rPr lang="en-US" b="1" dirty="0" smtClean="0"/>
              <a:t>Forms 2.0</a:t>
            </a:r>
            <a:r>
              <a:rPr lang="en-US" dirty="0" smtClean="0"/>
              <a:t> − Improvements to HTML web forms where new attributes have been introduced for &lt;input&gt; tag.</a:t>
            </a:r>
          </a:p>
          <a:p>
            <a:pPr algn="just"/>
            <a:r>
              <a:rPr lang="en-US" b="1" dirty="0" smtClean="0"/>
              <a:t>Persistent Local Storage</a:t>
            </a:r>
            <a:r>
              <a:rPr lang="en-US" dirty="0" smtClean="0"/>
              <a:t> − To achieve without resorting to third-party </a:t>
            </a:r>
            <a:r>
              <a:rPr lang="en-US" dirty="0" err="1" smtClean="0"/>
              <a:t>plugins</a:t>
            </a:r>
            <a:r>
              <a:rPr lang="en-US" dirty="0" smtClean="0"/>
              <a:t>.</a:t>
            </a:r>
          </a:p>
          <a:p>
            <a:pPr algn="just"/>
            <a:r>
              <a:rPr lang="en-US" b="1" dirty="0" err="1" smtClean="0"/>
              <a:t>WebSocket</a:t>
            </a:r>
            <a:r>
              <a:rPr lang="en-US" dirty="0" smtClean="0"/>
              <a:t> − A next-generation bidirectional communication technology for web applications.</a:t>
            </a:r>
          </a:p>
          <a:p>
            <a:pPr algn="just"/>
            <a:r>
              <a:rPr lang="en-US" b="1" dirty="0" smtClean="0"/>
              <a:t>Server-Sent Events</a:t>
            </a:r>
            <a:r>
              <a:rPr lang="en-US" dirty="0" smtClean="0"/>
              <a:t> − HTML5 introduces events which flow from web server to the web browsers and they are called Server-Sent Events (SSE).</a:t>
            </a:r>
          </a:p>
          <a:p>
            <a:pPr algn="just"/>
            <a:r>
              <a:rPr lang="en-US" b="1" dirty="0" smtClean="0"/>
              <a:t>Canvas</a:t>
            </a:r>
            <a:r>
              <a:rPr lang="en-US" dirty="0" smtClean="0"/>
              <a:t> − This supports a two-dimensional drawing surface that you can program with JavaScript.</a:t>
            </a:r>
          </a:p>
          <a:p>
            <a:pPr algn="just"/>
            <a:r>
              <a:rPr lang="en-US" b="1" dirty="0" smtClean="0"/>
              <a:t>Audio &amp; Video</a:t>
            </a:r>
            <a:r>
              <a:rPr lang="en-US" dirty="0" smtClean="0"/>
              <a:t> − You can embed audio or video on your </a:t>
            </a:r>
            <a:r>
              <a:rPr lang="en-US" dirty="0" err="1" smtClean="0"/>
              <a:t>webpages</a:t>
            </a:r>
            <a:r>
              <a:rPr lang="en-US" dirty="0" smtClean="0"/>
              <a:t> without resorting to third-party </a:t>
            </a:r>
            <a:r>
              <a:rPr lang="en-US" dirty="0" err="1" smtClean="0"/>
              <a:t>plugins</a:t>
            </a:r>
            <a:r>
              <a:rPr lang="en-US" dirty="0" smtClean="0"/>
              <a:t>.</a:t>
            </a:r>
          </a:p>
          <a:p>
            <a:pPr algn="just"/>
            <a:r>
              <a:rPr lang="en-US" b="1" dirty="0" smtClean="0"/>
              <a:t>Geolocation</a:t>
            </a:r>
            <a:r>
              <a:rPr lang="en-US" dirty="0" smtClean="0"/>
              <a:t> − Now visitors can choose to share their physical location with your web application.</a:t>
            </a:r>
          </a:p>
          <a:p>
            <a:pPr algn="just"/>
            <a:r>
              <a:rPr lang="en-US" b="1" dirty="0" err="1" smtClean="0"/>
              <a:t>Microdata</a:t>
            </a:r>
            <a:r>
              <a:rPr lang="en-US" dirty="0" smtClean="0"/>
              <a:t> − This lets you create your own vocabularies beyond HTML5 and extend your web pages with custom semantics.</a:t>
            </a:r>
          </a:p>
          <a:p>
            <a:pPr algn="just"/>
            <a:r>
              <a:rPr lang="en-US" b="1" dirty="0" smtClean="0"/>
              <a:t>Drag and drop</a:t>
            </a:r>
            <a:r>
              <a:rPr lang="en-US" dirty="0" smtClean="0"/>
              <a:t> − Drag and drop the items from one location to another location on the same webpage.</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ChangeAspect="1" noChangeArrowheads="1"/>
          </p:cNvPicPr>
          <p:nvPr/>
        </p:nvPicPr>
        <p:blipFill>
          <a:blip r:embed="rId2" cstate="print"/>
          <a:srcRect l="36896" t="48958" r="34993" b="23958"/>
          <a:stretch>
            <a:fillRect/>
          </a:stretch>
        </p:blipFill>
        <p:spPr bwMode="auto">
          <a:xfrm>
            <a:off x="2209800" y="2362199"/>
            <a:ext cx="4800600" cy="26003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7693"/>
            <a:ext cx="8610600" cy="6740307"/>
          </a:xfrm>
          <a:prstGeom prst="rect">
            <a:avLst/>
          </a:prstGeom>
        </p:spPr>
        <p:txBody>
          <a:bodyPr wrap="square">
            <a:spAutoFit/>
          </a:bodyPr>
          <a:lstStyle/>
          <a:p>
            <a:r>
              <a:rPr lang="en-US" dirty="0" smtClean="0"/>
              <a:t>&lt;!DOCTYPE HTML&gt;</a:t>
            </a:r>
          </a:p>
          <a:p>
            <a:r>
              <a:rPr lang="en-US" dirty="0" smtClean="0"/>
              <a:t>&lt;html&gt;   &lt;head&gt;         &lt;style&gt;</a:t>
            </a:r>
          </a:p>
          <a:p>
            <a:r>
              <a:rPr lang="en-US" dirty="0" smtClean="0"/>
              <a:t> #test {  width: 100px;            height:100px;            margin: 0px auto;         }      &lt;/style&gt;</a:t>
            </a:r>
          </a:p>
          <a:p>
            <a:r>
              <a:rPr lang="en-US" dirty="0" smtClean="0"/>
              <a:t>       &lt;script type = "text/</a:t>
            </a:r>
            <a:r>
              <a:rPr lang="en-US" dirty="0" err="1" smtClean="0"/>
              <a:t>javascript</a:t>
            </a:r>
            <a:r>
              <a:rPr lang="en-US" dirty="0" smtClean="0"/>
              <a:t>"&gt;</a:t>
            </a:r>
          </a:p>
          <a:p>
            <a:r>
              <a:rPr lang="en-US" dirty="0" smtClean="0"/>
              <a:t>         function </a:t>
            </a:r>
            <a:r>
              <a:rPr lang="en-US" dirty="0" err="1" smtClean="0"/>
              <a:t>drawShape</a:t>
            </a:r>
            <a:r>
              <a:rPr lang="en-US" dirty="0" smtClean="0"/>
              <a:t>() {</a:t>
            </a:r>
          </a:p>
          <a:p>
            <a:r>
              <a:rPr lang="en-US" dirty="0" smtClean="0"/>
              <a:t>            // get the canvas element using the DOM</a:t>
            </a:r>
          </a:p>
          <a:p>
            <a:r>
              <a:rPr lang="en-US" dirty="0" smtClean="0"/>
              <a:t>            </a:t>
            </a:r>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r>
              <a:rPr lang="en-US" dirty="0" smtClean="0"/>
              <a:t>           // Make sure we don't execute when canvas isn't supported</a:t>
            </a:r>
          </a:p>
          <a:p>
            <a:r>
              <a:rPr lang="en-US" dirty="0" smtClean="0"/>
              <a:t>            if (</a:t>
            </a:r>
            <a:r>
              <a:rPr lang="en-US" dirty="0" err="1" smtClean="0"/>
              <a:t>canvas.getContext</a:t>
            </a:r>
            <a:r>
              <a:rPr lang="en-US" dirty="0" smtClean="0"/>
              <a:t>) {</a:t>
            </a:r>
          </a:p>
          <a:p>
            <a:r>
              <a:rPr lang="en-US" dirty="0" smtClean="0"/>
              <a:t>              // use </a:t>
            </a:r>
            <a:r>
              <a:rPr lang="en-US" dirty="0" err="1" smtClean="0"/>
              <a:t>getContext</a:t>
            </a:r>
            <a:r>
              <a:rPr lang="en-US" dirty="0" smtClean="0"/>
              <a:t> to use the canvas for drawing</a:t>
            </a:r>
          </a:p>
          <a:p>
            <a:r>
              <a:rPr lang="en-US" dirty="0" smtClean="0"/>
              <a:t>               </a:t>
            </a:r>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r>
              <a:rPr lang="en-US" dirty="0" smtClean="0"/>
              <a:t>               // Draw shapes</a:t>
            </a:r>
          </a:p>
          <a:p>
            <a:r>
              <a:rPr lang="en-US" dirty="0" smtClean="0"/>
              <a:t>               </a:t>
            </a:r>
            <a:r>
              <a:rPr lang="en-US" dirty="0" err="1" smtClean="0"/>
              <a:t>ctx.beginPath</a:t>
            </a:r>
            <a:r>
              <a:rPr lang="en-US" dirty="0" smtClean="0"/>
              <a:t>();</a:t>
            </a:r>
          </a:p>
          <a:p>
            <a:r>
              <a:rPr lang="en-US" dirty="0" smtClean="0"/>
              <a:t>               ctx.arc(75,75,50,0,Math.PI*2,true);  // Outer circle</a:t>
            </a:r>
          </a:p>
          <a:p>
            <a:r>
              <a:rPr lang="en-US" dirty="0" smtClean="0"/>
              <a:t>               </a:t>
            </a:r>
            <a:r>
              <a:rPr lang="en-US" dirty="0" err="1" smtClean="0"/>
              <a:t>ctx.moveTo</a:t>
            </a:r>
            <a:r>
              <a:rPr lang="en-US" dirty="0" smtClean="0"/>
              <a:t>(110,75);</a:t>
            </a:r>
          </a:p>
          <a:p>
            <a:r>
              <a:rPr lang="en-US" dirty="0" smtClean="0"/>
              <a:t>               ctx.arc(75,75,35,0,Math.PI,false);   // Mouth</a:t>
            </a:r>
          </a:p>
          <a:p>
            <a:r>
              <a:rPr lang="en-US" dirty="0" smtClean="0"/>
              <a:t>              </a:t>
            </a:r>
            <a:r>
              <a:rPr lang="en-US" dirty="0" err="1" smtClean="0"/>
              <a:t>ctx.moveTo</a:t>
            </a:r>
            <a:r>
              <a:rPr lang="en-US" dirty="0" smtClean="0"/>
              <a:t>(65,65);</a:t>
            </a:r>
          </a:p>
          <a:p>
            <a:r>
              <a:rPr lang="en-US" dirty="0" smtClean="0"/>
              <a:t>               ctx.arc(60,65,5,0,Math.PI*2,true);  // Left eye</a:t>
            </a:r>
          </a:p>
          <a:p>
            <a:r>
              <a:rPr lang="en-US" dirty="0" smtClean="0"/>
              <a:t>               </a:t>
            </a:r>
            <a:r>
              <a:rPr lang="en-US" dirty="0" err="1" smtClean="0"/>
              <a:t>ctx.moveTo</a:t>
            </a:r>
            <a:r>
              <a:rPr lang="en-US" dirty="0" smtClean="0"/>
              <a:t>(95,65);</a:t>
            </a:r>
          </a:p>
          <a:p>
            <a:r>
              <a:rPr lang="en-US" dirty="0" smtClean="0"/>
              <a:t>               ctx.arc(90,65,5,0,Math.PI*2,true);  // Right eye</a:t>
            </a:r>
          </a:p>
          <a:p>
            <a:r>
              <a:rPr lang="en-US" dirty="0" smtClean="0"/>
              <a:t>               </a:t>
            </a:r>
            <a:r>
              <a:rPr lang="en-US" dirty="0" err="1" smtClean="0"/>
              <a:t>ctx.stroke</a:t>
            </a:r>
            <a:r>
              <a:rPr lang="en-US" dirty="0" smtClean="0"/>
              <a:t>();</a:t>
            </a:r>
          </a:p>
          <a:p>
            <a:r>
              <a:rPr lang="en-US" dirty="0" smtClean="0"/>
              <a:t>            } else {               alert('You need Safari or Firefox 1.5+ to see this demo.');       }    }</a:t>
            </a:r>
          </a:p>
          <a:p>
            <a:r>
              <a:rPr lang="en-US" dirty="0" smtClean="0"/>
              <a:t>      &lt;/script&gt;   &lt;/head&gt;   &lt;body id = "test" </a:t>
            </a:r>
            <a:r>
              <a:rPr lang="en-US" dirty="0" err="1" smtClean="0"/>
              <a:t>onload</a:t>
            </a:r>
            <a:r>
              <a:rPr lang="en-US" dirty="0" smtClean="0"/>
              <a:t> = "</a:t>
            </a:r>
            <a:r>
              <a:rPr lang="en-US" dirty="0" err="1" smtClean="0"/>
              <a:t>drawShape</a:t>
            </a:r>
            <a:r>
              <a:rPr lang="en-US" dirty="0" smtClean="0"/>
              <a:t>();"&gt;</a:t>
            </a:r>
          </a:p>
          <a:p>
            <a:r>
              <a:rPr lang="en-US" dirty="0" smtClean="0"/>
              <a:t>      &lt;canvas id = "</a:t>
            </a:r>
            <a:r>
              <a:rPr lang="en-US" dirty="0" err="1" smtClean="0"/>
              <a:t>mycanvas</a:t>
            </a:r>
            <a:r>
              <a:rPr lang="en-US" dirty="0" smtClean="0"/>
              <a:t>"&gt;&lt;/canvas&gt;   &lt;/body&gt;	&lt;/html&gt;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152401"/>
          <a:ext cx="8991600" cy="6133673"/>
        </p:xfrm>
        <a:graphic>
          <a:graphicData uri="http://schemas.openxmlformats.org/drawingml/2006/table">
            <a:tbl>
              <a:tblPr/>
              <a:tblGrid>
                <a:gridCol w="810053"/>
                <a:gridCol w="8181547"/>
              </a:tblGrid>
              <a:tr h="243605">
                <a:tc>
                  <a:txBody>
                    <a:bodyPr/>
                    <a:lstStyle/>
                    <a:p>
                      <a:pPr algn="ctr" fontAlgn="ctr"/>
                      <a:r>
                        <a:rPr lang="en-US" sz="1400" dirty="0" err="1"/>
                        <a:t>Sr.No</a:t>
                      </a:r>
                      <a:r>
                        <a:rPr lang="en-US" sz="1400" dirty="0"/>
                        <a: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Examples &amp; Description</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1</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2"/>
                        </a:rPr>
                        <a:t>Drawing Rectangles</a:t>
                      </a:r>
                      <a:r>
                        <a:rPr lang="en-US" sz="1400" dirty="0"/>
                        <a:t> </a:t>
                      </a:r>
                      <a:r>
                        <a:rPr lang="en-US" sz="1400" dirty="0" smtClean="0"/>
                        <a:t>This method is used to </a:t>
                      </a:r>
                      <a:r>
                        <a:rPr lang="en-US" sz="1400" dirty="0"/>
                        <a:t>draw rectangle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2</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3"/>
                        </a:rPr>
                        <a:t>Drawing Paths</a:t>
                      </a:r>
                      <a:r>
                        <a:rPr lang="en-US" sz="1400" dirty="0"/>
                        <a:t> </a:t>
                      </a:r>
                      <a:r>
                        <a:rPr lang="en-US" sz="1400" dirty="0" smtClean="0"/>
                        <a:t>This method is used to </a:t>
                      </a:r>
                      <a:r>
                        <a:rPr lang="en-US" sz="1400" dirty="0"/>
                        <a:t>make shapes using paths in HTML5 &lt;canvas&gt; element </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3</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4"/>
                        </a:rPr>
                        <a:t>Drawing Lines</a:t>
                      </a:r>
                      <a:r>
                        <a:rPr lang="en-US" sz="1400" dirty="0"/>
                        <a:t> </a:t>
                      </a:r>
                      <a:r>
                        <a:rPr lang="en-US" sz="1400" dirty="0" smtClean="0"/>
                        <a:t>This method is used to </a:t>
                      </a:r>
                      <a:r>
                        <a:rPr lang="en-US" sz="1400" dirty="0"/>
                        <a:t>draw lines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4</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5"/>
                        </a:rPr>
                        <a:t>Drawing Bezier</a:t>
                      </a:r>
                      <a:r>
                        <a:rPr lang="en-US" sz="1400" dirty="0"/>
                        <a:t> </a:t>
                      </a:r>
                      <a:r>
                        <a:rPr lang="en-US" sz="1400" dirty="0" smtClean="0"/>
                        <a:t>This method is used to </a:t>
                      </a:r>
                      <a:r>
                        <a:rPr lang="en-US" sz="1400" dirty="0"/>
                        <a:t>draw Bezier curve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5</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6"/>
                        </a:rPr>
                        <a:t>Drawing Quadratic</a:t>
                      </a:r>
                      <a:r>
                        <a:rPr lang="en-US" sz="1400" dirty="0"/>
                        <a:t> </a:t>
                      </a:r>
                      <a:r>
                        <a:rPr lang="en-US" sz="1400" dirty="0" smtClean="0"/>
                        <a:t>This method is used to </a:t>
                      </a:r>
                      <a:r>
                        <a:rPr lang="en-US" sz="1400" dirty="0"/>
                        <a:t>draw quadratic curve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6</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7" tooltip="Using images"/>
                        </a:rPr>
                        <a:t>Using Images</a:t>
                      </a:r>
                      <a:r>
                        <a:rPr lang="en-US" sz="1400" dirty="0"/>
                        <a:t> </a:t>
                      </a:r>
                      <a:r>
                        <a:rPr lang="en-US" sz="1400" dirty="0" smtClean="0"/>
                        <a:t>This method is used to </a:t>
                      </a:r>
                      <a:r>
                        <a:rPr lang="en-US" sz="1400" dirty="0"/>
                        <a:t>use images with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7</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8"/>
                        </a:rPr>
                        <a:t>Create Gradients</a:t>
                      </a:r>
                      <a:r>
                        <a:rPr lang="en-US" sz="1400" dirty="0"/>
                        <a:t> </a:t>
                      </a:r>
                      <a:r>
                        <a:rPr lang="en-US" sz="1400" dirty="0" smtClean="0"/>
                        <a:t>This method is used to </a:t>
                      </a:r>
                      <a:r>
                        <a:rPr lang="en-US" sz="1400" dirty="0"/>
                        <a:t>create gradients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8</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9"/>
                        </a:rPr>
                        <a:t>Styles and Colors</a:t>
                      </a:r>
                      <a:r>
                        <a:rPr lang="en-US" sz="1400" dirty="0"/>
                        <a:t> </a:t>
                      </a:r>
                      <a:r>
                        <a:rPr lang="en-US" sz="1400" dirty="0" smtClean="0"/>
                        <a:t>This method is used to </a:t>
                      </a:r>
                      <a:r>
                        <a:rPr lang="en-US" sz="1400" dirty="0"/>
                        <a:t>apply styles and colors using HTML5 &lt;canvas&gt; element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dirty="0"/>
                        <a:t>9</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10" tooltip="Text and Fonts"/>
                        </a:rPr>
                        <a:t>Text and Fonts</a:t>
                      </a:r>
                      <a:r>
                        <a:rPr lang="en-US" sz="1400" dirty="0"/>
                        <a:t> </a:t>
                      </a:r>
                      <a:r>
                        <a:rPr lang="en-US" sz="1400" dirty="0" smtClean="0"/>
                        <a:t>This method is used to </a:t>
                      </a:r>
                      <a:r>
                        <a:rPr lang="en-US" sz="1400" dirty="0"/>
                        <a:t>draw amazing text using different fonts and their size.</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10</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11"/>
                        </a:rPr>
                        <a:t>Pattern and Shadow</a:t>
                      </a:r>
                      <a:r>
                        <a:rPr lang="en-US" sz="1400" dirty="0"/>
                        <a:t> </a:t>
                      </a:r>
                      <a:r>
                        <a:rPr lang="en-US" sz="1400" dirty="0" smtClean="0"/>
                        <a:t>This method is used to </a:t>
                      </a:r>
                      <a:r>
                        <a:rPr lang="en-US" sz="1400" dirty="0"/>
                        <a:t>draw different patterns and drop shadows.</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11</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12"/>
                        </a:rPr>
                        <a:t>Canvas States</a:t>
                      </a:r>
                      <a:r>
                        <a:rPr lang="en-US" sz="1400" dirty="0"/>
                        <a:t> </a:t>
                      </a:r>
                      <a:r>
                        <a:rPr lang="en-US" sz="1400" dirty="0" smtClean="0"/>
                        <a:t>This method is used to </a:t>
                      </a:r>
                      <a:r>
                        <a:rPr lang="en-US" sz="1400" dirty="0"/>
                        <a:t>save and restore canvas states while doing complex drawings on a canvas.</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12</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hlinkClick r:id="rId13"/>
                        </a:rPr>
                        <a:t>Canvas Translation</a:t>
                      </a:r>
                      <a:r>
                        <a:rPr lang="en-US" sz="1400"/>
                        <a:t> This method is used to move the canvas and its origin to a different point in the grid.</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13</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hlinkClick r:id="rId14"/>
                        </a:rPr>
                        <a:t>Canvas Rotation</a:t>
                      </a:r>
                      <a:r>
                        <a:rPr lang="en-US" sz="1400"/>
                        <a:t> This method is used to rotate the canvas around the current origin.</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302">
                <a:tc>
                  <a:txBody>
                    <a:bodyPr/>
                    <a:lstStyle/>
                    <a:p>
                      <a:pPr algn="ctr" fontAlgn="ctr"/>
                      <a:r>
                        <a:rPr lang="en-US" sz="1400"/>
                        <a:t>14</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hlinkClick r:id="rId15" tooltip="Canvas Scaling"/>
                        </a:rPr>
                        <a:t>Canvas Scaling</a:t>
                      </a:r>
                      <a:r>
                        <a:rPr lang="en-US" sz="1400"/>
                        <a:t> This method is used to increase or decrease the units in a canvas grid.</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15</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hlinkClick r:id="rId16"/>
                        </a:rPr>
                        <a:t>Canvas Transform</a:t>
                      </a:r>
                      <a:r>
                        <a:rPr lang="en-US" sz="1400"/>
                        <a:t> These methods allow modifications directly to the transformation matrix.</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16</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hlinkClick r:id="rId17"/>
                        </a:rPr>
                        <a:t>Canvas Composition</a:t>
                      </a:r>
                      <a:r>
                        <a:rPr lang="en-US" sz="1400"/>
                        <a:t> This method is used to mask off certain areas or clear sections from the canvas.</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291">
                <a:tc>
                  <a:txBody>
                    <a:bodyPr/>
                    <a:lstStyle/>
                    <a:p>
                      <a:pPr algn="ctr" fontAlgn="ctr"/>
                      <a:r>
                        <a:rPr lang="en-US" sz="1400"/>
                        <a:t>17</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18"/>
                        </a:rPr>
                        <a:t>Canvas Animation</a:t>
                      </a:r>
                      <a:r>
                        <a:rPr lang="en-US" sz="1400" dirty="0"/>
                        <a:t> </a:t>
                      </a:r>
                      <a:r>
                        <a:rPr lang="en-US" sz="1400" dirty="0" smtClean="0"/>
                        <a:t>This method is used to </a:t>
                      </a:r>
                      <a:r>
                        <a:rPr lang="en-US" sz="1400" dirty="0"/>
                        <a:t>create basic animation using HTML5 canvas and JavaScript.</a:t>
                      </a:r>
                    </a:p>
                  </a:txBody>
                  <a:tcPr marL="21167" marR="21167" marT="10583" marB="10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HTML5 - Audio &amp; Video</a:t>
            </a:r>
            <a:endParaRPr lang="en-US" dirty="0"/>
          </a:p>
        </p:txBody>
      </p:sp>
      <p:sp>
        <p:nvSpPr>
          <p:cNvPr id="3" name="Content Placeholder 2"/>
          <p:cNvSpPr>
            <a:spLocks noGrp="1"/>
          </p:cNvSpPr>
          <p:nvPr>
            <p:ph sz="quarter" idx="1"/>
          </p:nvPr>
        </p:nvSpPr>
        <p:spPr/>
        <p:txBody>
          <a:bodyPr/>
          <a:lstStyle/>
          <a:p>
            <a:pPr algn="just"/>
            <a:r>
              <a:rPr lang="en-US" dirty="0" smtClean="0"/>
              <a:t>HTML5 features include native audio and video support without the need for Flash.</a:t>
            </a:r>
          </a:p>
          <a:p>
            <a:pPr algn="just"/>
            <a:r>
              <a:rPr lang="en-US" dirty="0" smtClean="0"/>
              <a:t>The HTML5 &lt;audio&gt; and &lt;video&gt; tags make it simple to add media to a website. You need to set </a:t>
            </a:r>
            <a:r>
              <a:rPr lang="en-US" b="1" dirty="0" err="1" smtClean="0"/>
              <a:t>src</a:t>
            </a:r>
            <a:r>
              <a:rPr lang="en-US" dirty="0" smtClean="0"/>
              <a:t> attribute to identify the media source and include a controls attribute so the user can play and pause the media.</a:t>
            </a:r>
          </a:p>
          <a:p>
            <a:pPr algn="just">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Embedding Video</a:t>
            </a:r>
            <a:endParaRPr lang="en-US" dirty="0"/>
          </a:p>
        </p:txBody>
      </p:sp>
      <p:sp>
        <p:nvSpPr>
          <p:cNvPr id="3" name="Content Placeholder 2"/>
          <p:cNvSpPr>
            <a:spLocks noGrp="1"/>
          </p:cNvSpPr>
          <p:nvPr>
            <p:ph sz="quarter" idx="1"/>
          </p:nvPr>
        </p:nvSpPr>
        <p:spPr/>
        <p:txBody>
          <a:bodyPr>
            <a:normAutofit fontScale="92500" lnSpcReduction="20000"/>
          </a:bodyPr>
          <a:lstStyle/>
          <a:p>
            <a:pPr algn="just">
              <a:buNone/>
            </a:pPr>
            <a:r>
              <a:rPr lang="en-US" dirty="0" smtClean="0"/>
              <a:t>Here is the simplest form of embedding a video file in your webpage −</a:t>
            </a:r>
          </a:p>
          <a:p>
            <a:pPr algn="just">
              <a:buNone/>
            </a:pPr>
            <a:r>
              <a:rPr lang="en-US" dirty="0" smtClean="0"/>
              <a:t>&lt;video </a:t>
            </a:r>
            <a:r>
              <a:rPr lang="en-US" dirty="0" err="1" smtClean="0"/>
              <a:t>src</a:t>
            </a:r>
            <a:r>
              <a:rPr lang="en-US" dirty="0" smtClean="0"/>
              <a:t> = "foo.mp4" width = "300" height = "200" controls&gt; Your browser does not support the &lt;video&gt; element. &lt;/video&gt;</a:t>
            </a:r>
          </a:p>
          <a:p>
            <a:pPr algn="just">
              <a:buNone/>
            </a:pPr>
            <a:r>
              <a:rPr lang="en-US" dirty="0" smtClean="0"/>
              <a:t>The current HTML5 draft specification does not specify which video formats browsers should support in the video tag. But most commonly used video formats are −</a:t>
            </a:r>
          </a:p>
          <a:p>
            <a:pPr algn="just"/>
            <a:r>
              <a:rPr lang="en-US" b="1" dirty="0" err="1" smtClean="0"/>
              <a:t>Ogg</a:t>
            </a:r>
            <a:r>
              <a:rPr lang="en-US" dirty="0" smtClean="0"/>
              <a:t> − </a:t>
            </a:r>
            <a:r>
              <a:rPr lang="en-US" dirty="0" err="1" smtClean="0"/>
              <a:t>Ogg</a:t>
            </a:r>
            <a:r>
              <a:rPr lang="en-US" dirty="0" smtClean="0"/>
              <a:t> files with </a:t>
            </a:r>
            <a:r>
              <a:rPr lang="en-US" dirty="0" err="1" smtClean="0"/>
              <a:t>Thedora</a:t>
            </a:r>
            <a:r>
              <a:rPr lang="en-US" dirty="0" smtClean="0"/>
              <a:t> video codec and </a:t>
            </a:r>
            <a:r>
              <a:rPr lang="en-US" dirty="0" err="1" smtClean="0"/>
              <a:t>Vorbis</a:t>
            </a:r>
            <a:r>
              <a:rPr lang="en-US" dirty="0" smtClean="0"/>
              <a:t> audio codec.</a:t>
            </a:r>
          </a:p>
          <a:p>
            <a:pPr algn="just"/>
            <a:r>
              <a:rPr lang="en-US" b="1" dirty="0" smtClean="0"/>
              <a:t>mpeg4</a:t>
            </a:r>
            <a:r>
              <a:rPr lang="en-US" dirty="0" smtClean="0"/>
              <a:t> − MPEG4 files with H.264 video codec and AAC audio codec.</a:t>
            </a:r>
          </a:p>
          <a:p>
            <a:pPr algn="just">
              <a:buNone/>
            </a:pPr>
            <a:r>
              <a:rPr lang="en-US" dirty="0" smtClean="0"/>
              <a:t>You can use &lt;source&gt; tag to specify media along with media type and many other attributes.</a:t>
            </a:r>
          </a:p>
          <a:p>
            <a:pPr algn="just">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a:t>
            </a:r>
            <a:endParaRPr lang="en-US" dirty="0"/>
          </a:p>
        </p:txBody>
      </p:sp>
      <p:sp>
        <p:nvSpPr>
          <p:cNvPr id="8" name="Content Placeholder 7"/>
          <p:cNvSpPr>
            <a:spLocks noGrp="1"/>
          </p:cNvSpPr>
          <p:nvPr>
            <p:ph sz="quarter" idx="1"/>
          </p:nvPr>
        </p:nvSpPr>
        <p:spPr/>
        <p:txBody>
          <a:bodyPr>
            <a:normAutofit fontScale="77500" lnSpcReduction="20000"/>
          </a:bodyPr>
          <a:lstStyle/>
          <a:p>
            <a:pPr>
              <a:buNone/>
            </a:pPr>
            <a:r>
              <a:rPr lang="en-US" dirty="0" smtClean="0"/>
              <a:t>&lt;!DOCTYPE HTML&gt;</a:t>
            </a:r>
          </a:p>
          <a:p>
            <a:pPr>
              <a:buNone/>
            </a:pPr>
            <a:endParaRPr lang="en-US" dirty="0" smtClean="0"/>
          </a:p>
          <a:p>
            <a:pPr>
              <a:buNone/>
            </a:pPr>
            <a:r>
              <a:rPr lang="en-US" dirty="0" smtClean="0"/>
              <a:t>&lt;html&gt;</a:t>
            </a:r>
          </a:p>
          <a:p>
            <a:pPr>
              <a:buNone/>
            </a:pPr>
            <a:r>
              <a:rPr lang="en-US" dirty="0" smtClean="0"/>
              <a:t>   &lt;body&gt;</a:t>
            </a:r>
          </a:p>
          <a:p>
            <a:pPr>
              <a:buNone/>
            </a:pPr>
            <a:r>
              <a:rPr lang="en-US" dirty="0" smtClean="0"/>
              <a:t>      </a:t>
            </a:r>
          </a:p>
          <a:p>
            <a:pPr>
              <a:buNone/>
            </a:pPr>
            <a:r>
              <a:rPr lang="en-US" dirty="0" smtClean="0"/>
              <a:t>      &lt;video  width = "300" height = "200" controls </a:t>
            </a:r>
            <a:r>
              <a:rPr lang="en-US" dirty="0" err="1" smtClean="0"/>
              <a:t>autoplay</a:t>
            </a:r>
            <a:r>
              <a:rPr lang="en-US" dirty="0" smtClean="0"/>
              <a:t>&gt;</a:t>
            </a:r>
          </a:p>
          <a:p>
            <a:pPr>
              <a:buNone/>
            </a:pPr>
            <a:r>
              <a:rPr lang="en-US" dirty="0" smtClean="0"/>
              <a:t>         &lt;source </a:t>
            </a:r>
            <a:r>
              <a:rPr lang="en-US" dirty="0" err="1" smtClean="0"/>
              <a:t>src</a:t>
            </a:r>
            <a:r>
              <a:rPr lang="en-US" dirty="0" smtClean="0"/>
              <a:t> = "/html5/foo.ogg" type ="video/</a:t>
            </a:r>
            <a:r>
              <a:rPr lang="en-US" dirty="0" err="1" smtClean="0"/>
              <a:t>ogg</a:t>
            </a:r>
            <a:r>
              <a:rPr lang="en-US" dirty="0" smtClean="0"/>
              <a:t>" /&gt;</a:t>
            </a:r>
          </a:p>
          <a:p>
            <a:pPr>
              <a:buNone/>
            </a:pPr>
            <a:r>
              <a:rPr lang="en-US" dirty="0" smtClean="0"/>
              <a:t>         &lt;source </a:t>
            </a:r>
            <a:r>
              <a:rPr lang="en-US" dirty="0" err="1" smtClean="0"/>
              <a:t>src</a:t>
            </a:r>
            <a:r>
              <a:rPr lang="en-US" dirty="0" smtClean="0"/>
              <a:t> = "/html5/foo.mp4" type = "video/mp4" /&gt;</a:t>
            </a:r>
          </a:p>
          <a:p>
            <a:pPr>
              <a:buNone/>
            </a:pPr>
            <a:r>
              <a:rPr lang="en-US" dirty="0" smtClean="0"/>
              <a:t>         Your browser does not support the &lt;video&gt; element.</a:t>
            </a:r>
          </a:p>
          <a:p>
            <a:pPr>
              <a:buNone/>
            </a:pPr>
            <a:r>
              <a:rPr lang="en-US" dirty="0" smtClean="0"/>
              <a:t>      &lt;/video&gt;</a:t>
            </a:r>
          </a:p>
          <a:p>
            <a:pPr>
              <a:buNone/>
            </a:pPr>
            <a:r>
              <a:rPr lang="en-US" dirty="0" smtClean="0"/>
              <a:t>      </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Video Attribute Specification</a:t>
            </a:r>
            <a:endParaRPr lang="en-US" dirty="0"/>
          </a:p>
        </p:txBody>
      </p:sp>
      <p:graphicFrame>
        <p:nvGraphicFramePr>
          <p:cNvPr id="5" name="Table 4"/>
          <p:cNvGraphicFramePr>
            <a:graphicFrameLocks noGrp="1"/>
          </p:cNvGraphicFramePr>
          <p:nvPr/>
        </p:nvGraphicFramePr>
        <p:xfrm>
          <a:off x="152400" y="1219200"/>
          <a:ext cx="8839200" cy="5468853"/>
        </p:xfrm>
        <a:graphic>
          <a:graphicData uri="http://schemas.openxmlformats.org/drawingml/2006/table">
            <a:tbl>
              <a:tblPr/>
              <a:tblGrid>
                <a:gridCol w="533400"/>
                <a:gridCol w="8305800"/>
              </a:tblGrid>
              <a:tr h="138545">
                <a:tc>
                  <a:txBody>
                    <a:bodyPr/>
                    <a:lstStyle/>
                    <a:p>
                      <a:pPr algn="just"/>
                      <a:r>
                        <a:rPr lang="en-US" sz="1400"/>
                        <a:t>Sr.No.</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a:t>Attribute &amp; Description</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1999">
                <a:tc>
                  <a:txBody>
                    <a:bodyPr/>
                    <a:lstStyle/>
                    <a:p>
                      <a:pPr algn="just" fontAlgn="ctr"/>
                      <a:r>
                        <a:rPr lang="en-US" sz="1400"/>
                        <a:t>1</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autoplay</a:t>
                      </a:r>
                      <a:endParaRPr lang="en-US" sz="1400"/>
                    </a:p>
                    <a:p>
                      <a:pPr algn="just"/>
                      <a:r>
                        <a:rPr lang="en-US" sz="1400"/>
                        <a:t>This Boolean attribute if specified, the video will automatically begin to play back as soon as it can do so without stopping to finish loading the data.</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91">
                <a:tc>
                  <a:txBody>
                    <a:bodyPr/>
                    <a:lstStyle/>
                    <a:p>
                      <a:pPr algn="just" fontAlgn="ctr"/>
                      <a:r>
                        <a:rPr lang="en-US" sz="1400"/>
                        <a:t>2</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autobuffer</a:t>
                      </a:r>
                      <a:endParaRPr lang="en-US" sz="1400"/>
                    </a:p>
                    <a:p>
                      <a:pPr algn="just"/>
                      <a:r>
                        <a:rPr lang="en-US" sz="1400"/>
                        <a:t>This Boolean attribute if specified, the video will automatically begin buffering even if it's not set to automatically play.</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91">
                <a:tc>
                  <a:txBody>
                    <a:bodyPr/>
                    <a:lstStyle/>
                    <a:p>
                      <a:pPr algn="just" fontAlgn="ctr"/>
                      <a:r>
                        <a:rPr lang="en-US" sz="1400"/>
                        <a:t>3</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controls</a:t>
                      </a:r>
                      <a:endParaRPr lang="en-US" sz="1400"/>
                    </a:p>
                    <a:p>
                      <a:pPr algn="just"/>
                      <a:r>
                        <a:rPr lang="en-US" sz="1400"/>
                        <a:t>If this attribute is present, it will allow the user to control video playback, including volume, seeking, and pause/resume playback.</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273">
                <a:tc>
                  <a:txBody>
                    <a:bodyPr/>
                    <a:lstStyle/>
                    <a:p>
                      <a:pPr algn="just" fontAlgn="ctr"/>
                      <a:r>
                        <a:rPr lang="en-US" sz="1400"/>
                        <a:t>4</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height</a:t>
                      </a:r>
                      <a:endParaRPr lang="en-US" sz="1400"/>
                    </a:p>
                    <a:p>
                      <a:pPr algn="just"/>
                      <a:r>
                        <a:rPr lang="en-US" sz="1400"/>
                        <a:t>This attribute specifies the height of the video's display area, in CSS pixels.</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182">
                <a:tc>
                  <a:txBody>
                    <a:bodyPr/>
                    <a:lstStyle/>
                    <a:p>
                      <a:pPr algn="just" fontAlgn="ctr"/>
                      <a:r>
                        <a:rPr lang="en-US" sz="1400"/>
                        <a:t>5</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loop</a:t>
                      </a:r>
                      <a:endParaRPr lang="en-US" sz="1400"/>
                    </a:p>
                    <a:p>
                      <a:pPr algn="just"/>
                      <a:r>
                        <a:rPr lang="en-US" sz="1400"/>
                        <a:t>This Boolean attribute if specified, will allow video automatically seek back to the start after reaching at the end.</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182">
                <a:tc>
                  <a:txBody>
                    <a:bodyPr/>
                    <a:lstStyle/>
                    <a:p>
                      <a:pPr algn="just" fontAlgn="ctr"/>
                      <a:r>
                        <a:rPr lang="en-US" sz="1400"/>
                        <a:t>6</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preload</a:t>
                      </a:r>
                      <a:endParaRPr lang="en-US" sz="1400"/>
                    </a:p>
                    <a:p>
                      <a:pPr algn="just"/>
                      <a:r>
                        <a:rPr lang="en-US" sz="1400"/>
                        <a:t>This attribute specifies that the video will be loaded at page load, and ready to run. Ignored if autoplay is present.</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273">
                <a:tc>
                  <a:txBody>
                    <a:bodyPr/>
                    <a:lstStyle/>
                    <a:p>
                      <a:pPr algn="just" fontAlgn="ctr"/>
                      <a:r>
                        <a:rPr lang="en-US" sz="1400"/>
                        <a:t>7</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poster</a:t>
                      </a:r>
                      <a:endParaRPr lang="en-US" sz="1400" dirty="0"/>
                    </a:p>
                    <a:p>
                      <a:pPr algn="just"/>
                      <a:r>
                        <a:rPr lang="en-US" sz="1400" dirty="0"/>
                        <a:t>This is a URL of an image to show until the user plays or seeks.</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91">
                <a:tc>
                  <a:txBody>
                    <a:bodyPr/>
                    <a:lstStyle/>
                    <a:p>
                      <a:pPr algn="just" fontAlgn="ctr"/>
                      <a:r>
                        <a:rPr lang="en-US" sz="1400"/>
                        <a:t>8</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a:t>src</a:t>
                      </a:r>
                      <a:endParaRPr lang="en-US" sz="1400"/>
                    </a:p>
                    <a:p>
                      <a:pPr algn="just"/>
                      <a:r>
                        <a:rPr lang="en-US" sz="1400"/>
                        <a:t>The URL of the video to embed. This is optional; you may instead use the &lt;source&gt; element within the video block to specify the video to embed.</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273">
                <a:tc>
                  <a:txBody>
                    <a:bodyPr/>
                    <a:lstStyle/>
                    <a:p>
                      <a:pPr algn="just" fontAlgn="ctr"/>
                      <a:r>
                        <a:rPr lang="en-US" sz="1400"/>
                        <a:t>9</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width</a:t>
                      </a:r>
                      <a:endParaRPr lang="en-US" sz="1400" dirty="0"/>
                    </a:p>
                    <a:p>
                      <a:pPr algn="just"/>
                      <a:r>
                        <a:rPr lang="en-US" sz="1400" dirty="0"/>
                        <a:t>This attribute specifies the width of the video's display area, in CSS pixels.</a:t>
                      </a:r>
                    </a:p>
                  </a:txBody>
                  <a:tcPr marL="26390" marR="26390" marT="13195" marB="13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Embedding Audio</a:t>
            </a:r>
            <a:endParaRPr lang="en-US" dirty="0"/>
          </a:p>
        </p:txBody>
      </p:sp>
      <p:sp>
        <p:nvSpPr>
          <p:cNvPr id="3" name="Content Placeholder 2"/>
          <p:cNvSpPr>
            <a:spLocks noGrp="1"/>
          </p:cNvSpPr>
          <p:nvPr>
            <p:ph sz="quarter" idx="1"/>
          </p:nvPr>
        </p:nvSpPr>
        <p:spPr/>
        <p:txBody>
          <a:bodyPr>
            <a:normAutofit lnSpcReduction="10000"/>
          </a:bodyPr>
          <a:lstStyle/>
          <a:p>
            <a:pPr algn="just">
              <a:buNone/>
            </a:pPr>
            <a:r>
              <a:rPr lang="en-US" dirty="0" smtClean="0"/>
              <a:t>HTML5 supports &lt;audio&gt; tag which is used to embed sound content in an HTML or XHTML document as follows.</a:t>
            </a:r>
          </a:p>
          <a:p>
            <a:pPr algn="just">
              <a:buNone/>
            </a:pPr>
            <a:r>
              <a:rPr lang="en-US" dirty="0" smtClean="0"/>
              <a:t>&lt;audio </a:t>
            </a:r>
            <a:r>
              <a:rPr lang="en-US" dirty="0" err="1" smtClean="0"/>
              <a:t>src</a:t>
            </a:r>
            <a:r>
              <a:rPr lang="en-US" dirty="0" smtClean="0"/>
              <a:t> = "foo.wav" controls </a:t>
            </a:r>
            <a:r>
              <a:rPr lang="en-US" dirty="0" err="1" smtClean="0"/>
              <a:t>autoplay</a:t>
            </a:r>
            <a:r>
              <a:rPr lang="en-US" dirty="0" smtClean="0"/>
              <a:t>&gt; Your browser does not support the &lt;audio&gt; element. &lt;/audio&gt; </a:t>
            </a:r>
          </a:p>
          <a:p>
            <a:pPr algn="just">
              <a:buNone/>
            </a:pPr>
            <a:endParaRPr lang="en-US" dirty="0" smtClean="0"/>
          </a:p>
          <a:p>
            <a:pPr algn="just">
              <a:buNone/>
            </a:pPr>
            <a:r>
              <a:rPr lang="en-US" dirty="0" smtClean="0"/>
              <a:t>The current HTML5 draft specification does not specify which audio formats browsers should support in the audio tag. </a:t>
            </a:r>
          </a:p>
          <a:p>
            <a:pPr algn="just">
              <a:buNone/>
            </a:pPr>
            <a:r>
              <a:rPr lang="en-US" dirty="0" smtClean="0"/>
              <a:t>But most commonly used audio formats are </a:t>
            </a:r>
            <a:r>
              <a:rPr lang="en-US" b="1" dirty="0" err="1" smtClean="0"/>
              <a:t>ogg</a:t>
            </a:r>
            <a:r>
              <a:rPr lang="en-US" b="1" dirty="0" smtClean="0"/>
              <a:t>, mp3</a:t>
            </a:r>
            <a:r>
              <a:rPr lang="en-US" dirty="0" smtClean="0"/>
              <a:t> and </a:t>
            </a:r>
            <a:r>
              <a:rPr lang="en-US" b="1" dirty="0" smtClean="0"/>
              <a:t>wav</a:t>
            </a:r>
            <a:r>
              <a:rPr lang="en-US" dirty="0" smtClean="0"/>
              <a:t>.</a:t>
            </a:r>
          </a:p>
          <a:p>
            <a:pPr algn="just">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527048"/>
            <a:ext cx="8503920" cy="3654552"/>
          </a:xfrm>
        </p:spPr>
        <p:txBody>
          <a:bodyPr>
            <a:normAutofit fontScale="62500" lnSpcReduction="20000"/>
          </a:bodyPr>
          <a:lstStyle/>
          <a:p>
            <a:pPr>
              <a:buNone/>
            </a:pPr>
            <a:r>
              <a:rPr lang="en-US" dirty="0" smtClean="0"/>
              <a:t>&lt;!DOCTYPE HTML&gt;</a:t>
            </a:r>
          </a:p>
          <a:p>
            <a:pPr>
              <a:buNone/>
            </a:pPr>
            <a:endParaRPr lang="en-US" dirty="0" smtClean="0"/>
          </a:p>
          <a:p>
            <a:pPr>
              <a:buNone/>
            </a:pPr>
            <a:r>
              <a:rPr lang="en-US" dirty="0" smtClean="0"/>
              <a:t>&lt;html&gt;</a:t>
            </a:r>
          </a:p>
          <a:p>
            <a:pPr>
              <a:buNone/>
            </a:pPr>
            <a:r>
              <a:rPr lang="en-US" dirty="0" smtClean="0"/>
              <a:t>   &lt;body&gt;</a:t>
            </a:r>
          </a:p>
          <a:p>
            <a:pPr>
              <a:buNone/>
            </a:pPr>
            <a:r>
              <a:rPr lang="en-US" dirty="0" smtClean="0"/>
              <a:t>      </a:t>
            </a:r>
          </a:p>
          <a:p>
            <a:pPr>
              <a:buNone/>
            </a:pPr>
            <a:r>
              <a:rPr lang="en-US" dirty="0" smtClean="0"/>
              <a:t>      &lt;audio controls </a:t>
            </a:r>
            <a:r>
              <a:rPr lang="en-US" dirty="0" err="1" smtClean="0"/>
              <a:t>autoplay</a:t>
            </a:r>
            <a:r>
              <a:rPr lang="en-US" dirty="0" smtClean="0"/>
              <a:t>&gt;</a:t>
            </a:r>
          </a:p>
          <a:p>
            <a:pPr>
              <a:buNone/>
            </a:pPr>
            <a:r>
              <a:rPr lang="en-US" dirty="0" smtClean="0"/>
              <a:t>         &lt;source </a:t>
            </a:r>
            <a:r>
              <a:rPr lang="en-US" dirty="0" err="1" smtClean="0"/>
              <a:t>src</a:t>
            </a:r>
            <a:r>
              <a:rPr lang="en-US" dirty="0" smtClean="0"/>
              <a:t> = "/html5/audio.ogg" type = "audio/</a:t>
            </a:r>
            <a:r>
              <a:rPr lang="en-US" dirty="0" err="1" smtClean="0"/>
              <a:t>ogg</a:t>
            </a:r>
            <a:r>
              <a:rPr lang="en-US" dirty="0" smtClean="0"/>
              <a:t>" /&gt;</a:t>
            </a:r>
          </a:p>
          <a:p>
            <a:pPr>
              <a:buNone/>
            </a:pPr>
            <a:r>
              <a:rPr lang="en-US" dirty="0" smtClean="0"/>
              <a:t>         &lt;source </a:t>
            </a:r>
            <a:r>
              <a:rPr lang="en-US" dirty="0" err="1" smtClean="0"/>
              <a:t>src</a:t>
            </a:r>
            <a:r>
              <a:rPr lang="en-US" dirty="0" smtClean="0"/>
              <a:t> = "/html5/audio.wav" type = "audio/wav" /&gt;</a:t>
            </a:r>
          </a:p>
          <a:p>
            <a:pPr>
              <a:buNone/>
            </a:pPr>
            <a:r>
              <a:rPr lang="en-US" dirty="0" smtClean="0"/>
              <a:t>         Your browser does not support the &lt;audio&gt; element.</a:t>
            </a:r>
          </a:p>
          <a:p>
            <a:pPr>
              <a:buNone/>
            </a:pPr>
            <a:r>
              <a:rPr lang="en-US" dirty="0" smtClean="0"/>
              <a:t>      &lt;/audio&gt;</a:t>
            </a:r>
          </a:p>
          <a:p>
            <a:pPr>
              <a:buNone/>
            </a:pPr>
            <a:r>
              <a:rPr lang="en-US" dirty="0" smtClean="0"/>
              <a:t>      </a:t>
            </a:r>
          </a:p>
          <a:p>
            <a:pPr>
              <a:buNone/>
            </a:pPr>
            <a:r>
              <a:rPr lang="en-US" dirty="0" smtClean="0"/>
              <a:t>   &lt;/body&gt;</a:t>
            </a:r>
          </a:p>
          <a:p>
            <a:pPr>
              <a:buNone/>
            </a:pPr>
            <a:r>
              <a:rPr lang="en-US" dirty="0" smtClean="0"/>
              <a:t>&lt;/html&gt;</a:t>
            </a:r>
            <a:endParaRPr lang="en-US" dirty="0"/>
          </a:p>
        </p:txBody>
      </p:sp>
      <p:pic>
        <p:nvPicPr>
          <p:cNvPr id="52226" name="Picture 2"/>
          <p:cNvPicPr>
            <a:picLocks noChangeAspect="1" noChangeArrowheads="1"/>
          </p:cNvPicPr>
          <p:nvPr/>
        </p:nvPicPr>
        <p:blipFill>
          <a:blip r:embed="rId2" cstate="print"/>
          <a:srcRect l="24012" t="52083" r="50220" b="33334"/>
          <a:stretch>
            <a:fillRect/>
          </a:stretch>
        </p:blipFill>
        <p:spPr bwMode="auto">
          <a:xfrm>
            <a:off x="1447800" y="4953000"/>
            <a:ext cx="6553200" cy="1371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Audio Attribute Specification</a:t>
            </a:r>
            <a:endParaRPr lang="en-US" dirty="0"/>
          </a:p>
        </p:txBody>
      </p:sp>
      <p:graphicFrame>
        <p:nvGraphicFramePr>
          <p:cNvPr id="4" name="Table 3"/>
          <p:cNvGraphicFramePr>
            <a:graphicFrameLocks noGrp="1"/>
          </p:cNvGraphicFramePr>
          <p:nvPr/>
        </p:nvGraphicFramePr>
        <p:xfrm>
          <a:off x="152397" y="1331730"/>
          <a:ext cx="8763002" cy="5294563"/>
        </p:xfrm>
        <a:graphic>
          <a:graphicData uri="http://schemas.openxmlformats.org/drawingml/2006/table">
            <a:tbl>
              <a:tblPr/>
              <a:tblGrid>
                <a:gridCol w="609603"/>
                <a:gridCol w="8153399"/>
              </a:tblGrid>
              <a:tr h="177114">
                <a:tc>
                  <a:txBody>
                    <a:bodyPr/>
                    <a:lstStyle/>
                    <a:p>
                      <a:pPr algn="ctr"/>
                      <a:r>
                        <a:rPr lang="en-US" sz="1600"/>
                        <a:t>Sr.No.</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Attribute &amp; Description</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9577">
                <a:tc>
                  <a:txBody>
                    <a:bodyPr/>
                    <a:lstStyle/>
                    <a:p>
                      <a:pPr algn="ctr" fontAlgn="ctr"/>
                      <a:r>
                        <a:rPr lang="en-US" sz="1600"/>
                        <a:t>1</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t>autoplay</a:t>
                      </a:r>
                      <a:endParaRPr lang="en-US" sz="1600"/>
                    </a:p>
                    <a:p>
                      <a:r>
                        <a:rPr lang="en-US" sz="1600"/>
                        <a:t>This Boolean attribute if specified, the audio will automatically begin to play back as soon as it can do so without stopping to finish loading the data.</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362">
                <a:tc>
                  <a:txBody>
                    <a:bodyPr/>
                    <a:lstStyle/>
                    <a:p>
                      <a:pPr algn="ctr" fontAlgn="ctr"/>
                      <a:r>
                        <a:rPr lang="en-US" sz="1600"/>
                        <a:t>2</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t>autobuffer</a:t>
                      </a:r>
                      <a:endParaRPr lang="en-US" sz="1600"/>
                    </a:p>
                    <a:p>
                      <a:r>
                        <a:rPr lang="en-US" sz="1600"/>
                        <a:t>This Boolean attribute if specified, the audio will automatically begin buffering even if it's not set to automatically play.</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362">
                <a:tc>
                  <a:txBody>
                    <a:bodyPr/>
                    <a:lstStyle/>
                    <a:p>
                      <a:pPr algn="ctr" fontAlgn="ctr"/>
                      <a:r>
                        <a:rPr lang="en-US" sz="1600"/>
                        <a:t>3</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t>controls</a:t>
                      </a:r>
                      <a:endParaRPr lang="en-US" sz="1600"/>
                    </a:p>
                    <a:p>
                      <a:r>
                        <a:rPr lang="en-US" sz="1600"/>
                        <a:t>If this attribute is present, it will allow the user to control audio playback, including volume, seeking, and pause/resume playback.</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147">
                <a:tc>
                  <a:txBody>
                    <a:bodyPr/>
                    <a:lstStyle/>
                    <a:p>
                      <a:pPr algn="ctr" fontAlgn="ctr"/>
                      <a:r>
                        <a:rPr lang="en-US" sz="1600"/>
                        <a:t>4</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t>loop</a:t>
                      </a:r>
                      <a:endParaRPr lang="en-US" sz="1600"/>
                    </a:p>
                    <a:p>
                      <a:r>
                        <a:rPr lang="en-US" sz="1600"/>
                        <a:t>This Boolean attribute if specified, will allow audio automatically seek back to the start after reaching at the end.</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147">
                <a:tc>
                  <a:txBody>
                    <a:bodyPr/>
                    <a:lstStyle/>
                    <a:p>
                      <a:pPr algn="ctr" fontAlgn="ctr"/>
                      <a:r>
                        <a:rPr lang="en-US" sz="1600"/>
                        <a:t>5</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t>preload</a:t>
                      </a:r>
                      <a:endParaRPr lang="en-US" sz="1600"/>
                    </a:p>
                    <a:p>
                      <a:r>
                        <a:rPr lang="en-US" sz="1600"/>
                        <a:t>This attribute specifies that the audio will be loaded at page load, and ready to run. Ignored if autoplay is present.</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362">
                <a:tc>
                  <a:txBody>
                    <a:bodyPr/>
                    <a:lstStyle/>
                    <a:p>
                      <a:pPr algn="ctr" fontAlgn="ctr"/>
                      <a:r>
                        <a:rPr lang="en-US" sz="1600"/>
                        <a:t>6</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t>src</a:t>
                      </a:r>
                      <a:endParaRPr lang="en-US" sz="1600" dirty="0"/>
                    </a:p>
                    <a:p>
                      <a:r>
                        <a:rPr lang="en-US" sz="1600" dirty="0"/>
                        <a:t>The URL of the audio to embed. This is optional; you may instead use the &lt;source&gt; element within the video block to specify the video to embed.</a:t>
                      </a:r>
                    </a:p>
                  </a:txBody>
                  <a:tcPr marL="35339" marR="35339" marT="17670" marB="17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buNone/>
            </a:pPr>
            <a:r>
              <a:rPr lang="en-US" sz="2400" dirty="0" smtClean="0"/>
              <a:t>HTML 5 does not have the same syntax rules as XHTML where we needed lower case tag names, quoting our attributes, an attribute had to have a value and to close all empty elements.</a:t>
            </a:r>
          </a:p>
          <a:p>
            <a:pPr algn="just">
              <a:buNone/>
            </a:pPr>
            <a:r>
              <a:rPr lang="en-US" sz="2400" dirty="0" smtClean="0"/>
              <a:t>HTML5 comes with a lot of flexibility and it supports the following features −</a:t>
            </a:r>
          </a:p>
          <a:p>
            <a:pPr algn="just"/>
            <a:r>
              <a:rPr lang="en-US" sz="2400" dirty="0" smtClean="0"/>
              <a:t>Uppercase tag names.</a:t>
            </a:r>
          </a:p>
          <a:p>
            <a:pPr algn="just"/>
            <a:r>
              <a:rPr lang="en-US" sz="2400" dirty="0" smtClean="0"/>
              <a:t>Quotes are optional for attributes.</a:t>
            </a:r>
          </a:p>
          <a:p>
            <a:pPr algn="just"/>
            <a:r>
              <a:rPr lang="en-US" sz="2400" dirty="0" smtClean="0"/>
              <a:t>Attribute values are optional.</a:t>
            </a:r>
          </a:p>
          <a:p>
            <a:pPr algn="just"/>
            <a:r>
              <a:rPr lang="en-US" sz="2400" dirty="0" smtClean="0"/>
              <a:t>Closing empty elements are optional.</a:t>
            </a:r>
          </a:p>
          <a:p>
            <a:pPr algn="just">
              <a:buNone/>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HTML5 - </a:t>
            </a:r>
            <a:r>
              <a:rPr lang="en-US" b="1" dirty="0" smtClean="0"/>
              <a:t>Geolocation</a:t>
            </a:r>
            <a:endParaRPr lang="en-US" dirty="0"/>
          </a:p>
        </p:txBody>
      </p:sp>
      <p:sp>
        <p:nvSpPr>
          <p:cNvPr id="3" name="Content Placeholder 2"/>
          <p:cNvSpPr>
            <a:spLocks noGrp="1"/>
          </p:cNvSpPr>
          <p:nvPr>
            <p:ph sz="quarter" idx="1"/>
          </p:nvPr>
        </p:nvSpPr>
        <p:spPr/>
        <p:txBody>
          <a:bodyPr>
            <a:normAutofit/>
          </a:bodyPr>
          <a:lstStyle/>
          <a:p>
            <a:pPr algn="just">
              <a:buNone/>
            </a:pPr>
            <a:r>
              <a:rPr lang="en-US" dirty="0" smtClean="0"/>
              <a:t>HTML5 Geolocation API lets you share your location with your favorite web sites. A JavaScript can capture your latitude and longitude and can be sent to backend web server and do fancy location-aware things like finding local businesses or showing your location on a map</a:t>
            </a:r>
            <a:r>
              <a:rPr lang="en-US" dirty="0" smtClean="0"/>
              <a:t>.</a:t>
            </a:r>
          </a:p>
          <a:p>
            <a:pPr algn="just">
              <a:buNone/>
            </a:pPr>
            <a:endParaRPr lang="en-US" dirty="0" smtClean="0"/>
          </a:p>
          <a:p>
            <a:pPr algn="just"/>
            <a:r>
              <a:rPr lang="en-US" sz="2100" dirty="0" smtClean="0"/>
              <a:t>The geolocation APIs work with a new property of the global navigator object </a:t>
            </a:r>
            <a:r>
              <a:rPr lang="en-US" sz="2100" dirty="0" err="1" smtClean="0"/>
              <a:t>ie</a:t>
            </a:r>
            <a:r>
              <a:rPr lang="en-US" sz="2100" dirty="0" smtClean="0"/>
              <a:t>. Geolocation object which can be created as follows −</a:t>
            </a:r>
          </a:p>
          <a:p>
            <a:pPr algn="just"/>
            <a:r>
              <a:rPr lang="en-US" sz="2100" dirty="0" err="1" smtClean="0"/>
              <a:t>var</a:t>
            </a:r>
            <a:r>
              <a:rPr lang="en-US" sz="2100" dirty="0" smtClean="0"/>
              <a:t> geolocation = </a:t>
            </a:r>
            <a:r>
              <a:rPr lang="en-US" sz="2100" dirty="0" err="1" smtClean="0"/>
              <a:t>navigator.geolocation</a:t>
            </a:r>
            <a:r>
              <a:rPr lang="en-US" sz="2100" dirty="0" smtClean="0"/>
              <a:t>; The geolocation object is a service object that allows widgets to retrieve information about the geographic location of the device.</a:t>
            </a:r>
          </a:p>
          <a:p>
            <a:pPr algn="just">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Check for Browser </a:t>
            </a:r>
            <a:r>
              <a:rPr lang="en-US" b="1" dirty="0" smtClean="0"/>
              <a:t>compatibility</a:t>
            </a:r>
            <a:endParaRPr lang="en-US" dirty="0"/>
          </a:p>
        </p:txBody>
      </p:sp>
      <p:sp>
        <p:nvSpPr>
          <p:cNvPr id="3" name="Content Placeholder 2"/>
          <p:cNvSpPr>
            <a:spLocks noGrp="1"/>
          </p:cNvSpPr>
          <p:nvPr>
            <p:ph sz="quarter" idx="1"/>
          </p:nvPr>
        </p:nvSpPr>
        <p:spPr>
          <a:xfrm>
            <a:off x="301752" y="1527048"/>
            <a:ext cx="8503920" cy="1216152"/>
          </a:xfrm>
        </p:spPr>
        <p:txBody>
          <a:bodyPr>
            <a:normAutofit lnSpcReduction="10000"/>
          </a:bodyPr>
          <a:lstStyle/>
          <a:p>
            <a:pPr algn="just">
              <a:buNone/>
            </a:pPr>
            <a:r>
              <a:rPr lang="en-US" dirty="0" smtClean="0"/>
              <a:t>The geolocation property of the global navigator object helps in detecting the browser support for the Geolocation API.</a:t>
            </a:r>
            <a:endParaRPr lang="en-US" dirty="0"/>
          </a:p>
        </p:txBody>
      </p:sp>
      <p:pic>
        <p:nvPicPr>
          <p:cNvPr id="1026" name="Picture 2"/>
          <p:cNvPicPr>
            <a:picLocks noChangeAspect="1" noChangeArrowheads="1"/>
          </p:cNvPicPr>
          <p:nvPr/>
        </p:nvPicPr>
        <p:blipFill>
          <a:blip r:embed="rId2" cstate="print"/>
          <a:srcRect l="9370" t="51041" r="34993" b="19792"/>
          <a:stretch>
            <a:fillRect/>
          </a:stretch>
        </p:blipFill>
        <p:spPr bwMode="auto">
          <a:xfrm>
            <a:off x="685800" y="3048000"/>
            <a:ext cx="7924800" cy="304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 the user’s current </a:t>
            </a:r>
            <a:r>
              <a:rPr lang="en-US" b="1" dirty="0" smtClean="0"/>
              <a:t>location</a:t>
            </a:r>
            <a:endParaRPr lang="en-US" dirty="0"/>
          </a:p>
        </p:txBody>
      </p:sp>
      <p:sp>
        <p:nvSpPr>
          <p:cNvPr id="3" name="Content Placeholder 2"/>
          <p:cNvSpPr>
            <a:spLocks noGrp="1"/>
          </p:cNvSpPr>
          <p:nvPr>
            <p:ph sz="quarter" idx="1"/>
          </p:nvPr>
        </p:nvSpPr>
        <p:spPr>
          <a:xfrm>
            <a:off x="301752" y="1527048"/>
            <a:ext cx="8503920" cy="2282952"/>
          </a:xfrm>
        </p:spPr>
        <p:txBody>
          <a:bodyPr>
            <a:normAutofit fontScale="77500" lnSpcReduction="20000"/>
          </a:bodyPr>
          <a:lstStyle/>
          <a:p>
            <a:pPr algn="just">
              <a:buNone/>
            </a:pPr>
            <a:r>
              <a:rPr lang="en-US" dirty="0" smtClean="0"/>
              <a:t>The current location of the user can be obtained using the </a:t>
            </a:r>
            <a:r>
              <a:rPr lang="en-US" dirty="0" err="1" smtClean="0"/>
              <a:t>getCurrentPosition</a:t>
            </a:r>
            <a:r>
              <a:rPr lang="en-US" dirty="0" smtClean="0"/>
              <a:t> function of the </a:t>
            </a:r>
            <a:r>
              <a:rPr lang="en-US" dirty="0" err="1" smtClean="0"/>
              <a:t>navigator.geolocation</a:t>
            </a:r>
            <a:r>
              <a:rPr lang="en-US" dirty="0" smtClean="0"/>
              <a:t> object. This function accepts three parameters – </a:t>
            </a:r>
            <a:r>
              <a:rPr lang="en-US" b="1" dirty="0" smtClean="0"/>
              <a:t>Success</a:t>
            </a:r>
            <a:r>
              <a:rPr lang="en-US" dirty="0" smtClean="0"/>
              <a:t> callback function, </a:t>
            </a:r>
            <a:r>
              <a:rPr lang="en-US" b="1" dirty="0" smtClean="0"/>
              <a:t>Error</a:t>
            </a:r>
            <a:r>
              <a:rPr lang="en-US" dirty="0" smtClean="0"/>
              <a:t> callback function and </a:t>
            </a:r>
            <a:r>
              <a:rPr lang="en-US" b="1" dirty="0" smtClean="0"/>
              <a:t>position</a:t>
            </a:r>
            <a:r>
              <a:rPr lang="en-US" dirty="0" smtClean="0"/>
              <a:t> options. If the location data is fetched successfully, the success callback function will be invoked with the obtained position object as its input parameter. Otherwise, the error callback function will be invoked with the error object as its input parameter.</a:t>
            </a:r>
            <a:endParaRPr lang="en-US" dirty="0"/>
          </a:p>
        </p:txBody>
      </p:sp>
      <p:pic>
        <p:nvPicPr>
          <p:cNvPr id="45058" name="Picture 2"/>
          <p:cNvPicPr>
            <a:picLocks noChangeAspect="1" noChangeArrowheads="1"/>
          </p:cNvPicPr>
          <p:nvPr/>
        </p:nvPicPr>
        <p:blipFill>
          <a:blip r:embed="rId2" cstate="print"/>
          <a:srcRect l="9370" t="36458" r="34993" b="25000"/>
          <a:stretch>
            <a:fillRect/>
          </a:stretch>
        </p:blipFill>
        <p:spPr bwMode="auto">
          <a:xfrm>
            <a:off x="1066800" y="3505200"/>
            <a:ext cx="7239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Success callback function</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This callback function is invoked only when the user accepts to share the location information and the location data is successfully fetched by the browser. The location data will be available as a position object and the function will be called with the position object as its input parameter. A position object contains a timestamp property denoting the time at which the location data is retrieved and a </a:t>
            </a:r>
            <a:r>
              <a:rPr lang="en-US" dirty="0" err="1" smtClean="0"/>
              <a:t>coords</a:t>
            </a:r>
            <a:r>
              <a:rPr lang="en-US" dirty="0" smtClean="0"/>
              <a:t> object. The </a:t>
            </a:r>
            <a:r>
              <a:rPr lang="en-US" dirty="0" err="1" smtClean="0"/>
              <a:t>coords</a:t>
            </a:r>
            <a:r>
              <a:rPr lang="en-US" dirty="0" smtClean="0"/>
              <a:t> object has the following properties</a:t>
            </a:r>
          </a:p>
          <a:p>
            <a:pPr algn="just"/>
            <a:r>
              <a:rPr lang="en-US" b="1" dirty="0" smtClean="0"/>
              <a:t>Latitude, longitude</a:t>
            </a:r>
            <a:r>
              <a:rPr lang="en-US" dirty="0" smtClean="0"/>
              <a:t> – Geographic coordinates in decimal degrees</a:t>
            </a:r>
          </a:p>
          <a:p>
            <a:pPr algn="just"/>
            <a:r>
              <a:rPr lang="en-US" b="1" dirty="0" smtClean="0"/>
              <a:t>Accuracy</a:t>
            </a:r>
            <a:r>
              <a:rPr lang="en-US" dirty="0" smtClean="0"/>
              <a:t> – Accuracy level of the latitude and longitude coordinates in meters. Bigger the number lesser is the accuracy</a:t>
            </a:r>
          </a:p>
          <a:p>
            <a:pPr algn="just"/>
            <a:r>
              <a:rPr lang="en-US" b="1" dirty="0" smtClean="0"/>
              <a:t>Altitude</a:t>
            </a:r>
            <a:r>
              <a:rPr lang="en-US" dirty="0" smtClean="0"/>
              <a:t> – Height of the position above the sea level in meters</a:t>
            </a:r>
          </a:p>
          <a:p>
            <a:pPr algn="just"/>
            <a:r>
              <a:rPr lang="en-US" b="1" dirty="0" err="1" smtClean="0"/>
              <a:t>AltitudeAccuracy</a:t>
            </a:r>
            <a:r>
              <a:rPr lang="en-US" dirty="0" smtClean="0"/>
              <a:t> – Denotes how far off the altitude position could be from the actual attitude value obtained in meters. Bigger the number lesser is the accuracy</a:t>
            </a:r>
          </a:p>
          <a:p>
            <a:pPr algn="just"/>
            <a:r>
              <a:rPr lang="en-US" b="1" dirty="0" smtClean="0"/>
              <a:t>Heading</a:t>
            </a:r>
            <a:r>
              <a:rPr lang="en-US" dirty="0" smtClean="0"/>
              <a:t> – Provides 360 degree heading information</a:t>
            </a:r>
          </a:p>
          <a:p>
            <a:pPr algn="just"/>
            <a:r>
              <a:rPr lang="en-US" b="1" dirty="0" smtClean="0"/>
              <a:t>Speed</a:t>
            </a:r>
            <a:r>
              <a:rPr lang="en-US" dirty="0" smtClean="0"/>
              <a:t> – Indicates relative speed in meters per second </a:t>
            </a:r>
          </a:p>
          <a:p>
            <a:pPr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ChangeAspect="1" noChangeArrowheads="1"/>
          </p:cNvPicPr>
          <p:nvPr/>
        </p:nvPicPr>
        <p:blipFill>
          <a:blip r:embed="rId2" cstate="print"/>
          <a:srcRect l="11127" t="38542" r="34993" b="36458"/>
          <a:stretch>
            <a:fillRect/>
          </a:stretch>
        </p:blipFill>
        <p:spPr bwMode="auto">
          <a:xfrm>
            <a:off x="304800" y="2133600"/>
            <a:ext cx="8470900" cy="2209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callback function</a:t>
            </a:r>
            <a:endParaRPr lang="en-US" dirty="0"/>
          </a:p>
        </p:txBody>
      </p:sp>
      <p:sp>
        <p:nvSpPr>
          <p:cNvPr id="3" name="Content Placeholder 2"/>
          <p:cNvSpPr>
            <a:spLocks noGrp="1"/>
          </p:cNvSpPr>
          <p:nvPr>
            <p:ph sz="quarter" idx="1"/>
          </p:nvPr>
        </p:nvSpPr>
        <p:spPr>
          <a:xfrm>
            <a:off x="301752" y="1527048"/>
            <a:ext cx="8503920" cy="2206752"/>
          </a:xfrm>
        </p:spPr>
        <p:txBody>
          <a:bodyPr>
            <a:normAutofit fontScale="85000" lnSpcReduction="10000"/>
          </a:bodyPr>
          <a:lstStyle/>
          <a:p>
            <a:pPr algn="just"/>
            <a:r>
              <a:rPr lang="en-US" dirty="0" smtClean="0"/>
              <a:t>This is an optional callback function that takes a ‘Position Error’ object as its input parameter. This function is invoked under any one of the following circumstances Unknown Error occurred</a:t>
            </a:r>
          </a:p>
          <a:p>
            <a:pPr algn="just"/>
            <a:r>
              <a:rPr lang="en-US" dirty="0" smtClean="0"/>
              <a:t>Request timed out</a:t>
            </a:r>
          </a:p>
          <a:p>
            <a:pPr algn="just"/>
            <a:r>
              <a:rPr lang="en-US" dirty="0" smtClean="0"/>
              <a:t>User has denied to share the location information</a:t>
            </a:r>
          </a:p>
          <a:p>
            <a:pPr algn="just"/>
            <a:r>
              <a:rPr lang="en-US" dirty="0" smtClean="0"/>
              <a:t>Location information itself is unavailable</a:t>
            </a:r>
          </a:p>
          <a:p>
            <a:pPr algn="just">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l="15227" t="26042" r="36750" b="6250"/>
          <a:stretch>
            <a:fillRect/>
          </a:stretch>
        </p:blipFill>
        <p:spPr bwMode="auto">
          <a:xfrm>
            <a:off x="838200" y="304800"/>
            <a:ext cx="7696200" cy="61006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 Options</a:t>
            </a:r>
            <a:endParaRPr lang="en-US" dirty="0"/>
          </a:p>
        </p:txBody>
      </p:sp>
      <p:sp>
        <p:nvSpPr>
          <p:cNvPr id="3" name="Content Placeholder 2"/>
          <p:cNvSpPr>
            <a:spLocks noGrp="1"/>
          </p:cNvSpPr>
          <p:nvPr>
            <p:ph sz="quarter" idx="1"/>
          </p:nvPr>
        </p:nvSpPr>
        <p:spPr/>
        <p:txBody>
          <a:bodyPr>
            <a:normAutofit fontScale="85000" lnSpcReduction="20000"/>
          </a:bodyPr>
          <a:lstStyle/>
          <a:p>
            <a:pPr algn="just">
              <a:buNone/>
            </a:pPr>
            <a:r>
              <a:rPr lang="en-US" dirty="0" smtClean="0"/>
              <a:t>It describes the options to use while retrieving the user’s location.</a:t>
            </a:r>
          </a:p>
          <a:p>
            <a:pPr algn="just"/>
            <a:r>
              <a:rPr lang="en-US" b="1" dirty="0" err="1" smtClean="0"/>
              <a:t>enableHighAccuracy</a:t>
            </a:r>
            <a:r>
              <a:rPr lang="en-US" b="1" dirty="0" smtClean="0"/>
              <a:t>:</a:t>
            </a:r>
            <a:r>
              <a:rPr lang="en-US" dirty="0" smtClean="0"/>
              <a:t> Boolean. If true, the user agent will try to provide the most accurate position. This can result in slower response time and higher power consumption. Is false, less accurate position will be obtained. Default value is false.</a:t>
            </a:r>
          </a:p>
          <a:p>
            <a:pPr algn="just"/>
            <a:r>
              <a:rPr lang="en-US" b="1" dirty="0" smtClean="0"/>
              <a:t>Timeout:</a:t>
            </a:r>
            <a:r>
              <a:rPr lang="en-US" dirty="0" smtClean="0"/>
              <a:t> Positive long value. It denotes the maximum time (in milliseconds) that the user agent can take to respond with the location data. Default value is Infinity.</a:t>
            </a:r>
          </a:p>
          <a:p>
            <a:pPr algn="just"/>
            <a:r>
              <a:rPr lang="en-US" b="1" dirty="0" err="1" smtClean="0"/>
              <a:t>maximumAge</a:t>
            </a:r>
            <a:r>
              <a:rPr lang="en-US" b="1" dirty="0" smtClean="0"/>
              <a:t>:</a:t>
            </a:r>
            <a:r>
              <a:rPr lang="en-US" dirty="0" smtClean="0"/>
              <a:t> Positive long value. It denotes how long (in milliseconds) the user agent can keep using the cached location data before trying to obtain new location data. A zero value indicates that the user agent must not use the cached location data and infinity value indicates that the cached location data must be used by the user agent.</a:t>
            </a:r>
          </a:p>
          <a:p>
            <a:pPr algn="just">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l="15227" t="32292" r="36750" b="15625"/>
          <a:stretch>
            <a:fillRect/>
          </a:stretch>
        </p:blipFill>
        <p:spPr bwMode="auto">
          <a:xfrm>
            <a:off x="685800" y="609599"/>
            <a:ext cx="8001000" cy="487865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Track Location </a:t>
            </a:r>
            <a:r>
              <a:rPr lang="en-US" b="1" dirty="0" smtClean="0"/>
              <a:t>changes</a:t>
            </a:r>
            <a:endParaRPr lang="en-US" dirty="0"/>
          </a:p>
        </p:txBody>
      </p:sp>
      <p:sp>
        <p:nvSpPr>
          <p:cNvPr id="3" name="Content Placeholder 2"/>
          <p:cNvSpPr>
            <a:spLocks noGrp="1"/>
          </p:cNvSpPr>
          <p:nvPr>
            <p:ph sz="quarter" idx="1"/>
          </p:nvPr>
        </p:nvSpPr>
        <p:spPr/>
        <p:txBody>
          <a:bodyPr>
            <a:normAutofit/>
          </a:bodyPr>
          <a:lstStyle/>
          <a:p>
            <a:pPr algn="just">
              <a:buNone/>
            </a:pPr>
            <a:r>
              <a:rPr lang="en-US" sz="2400" dirty="0" smtClean="0"/>
              <a:t>The </a:t>
            </a:r>
            <a:r>
              <a:rPr lang="en-US" sz="2400" dirty="0" err="1" smtClean="0"/>
              <a:t>watchPosition</a:t>
            </a:r>
            <a:r>
              <a:rPr lang="en-US" sz="2400" dirty="0" smtClean="0"/>
              <a:t>() can be used to get the location data at regular intervals. The success callback function is invoked automatically as and when the device or the </a:t>
            </a:r>
            <a:r>
              <a:rPr lang="en-US" sz="2400" dirty="0" err="1" smtClean="0"/>
              <a:t>useragent</a:t>
            </a:r>
            <a:r>
              <a:rPr lang="en-US" sz="2400" dirty="0" smtClean="0"/>
              <a:t> position changes. The parameters to this function is similar to the </a:t>
            </a:r>
            <a:r>
              <a:rPr lang="en-US" sz="2400" dirty="0" err="1" smtClean="0"/>
              <a:t>getCurrentPosition</a:t>
            </a:r>
            <a:r>
              <a:rPr lang="en-US" sz="2400" dirty="0" smtClean="0"/>
              <a:t>() function. It returns a watch ID value which can be used to unregister the success callback function by passing it to the </a:t>
            </a:r>
            <a:r>
              <a:rPr lang="en-US" sz="2400" dirty="0" err="1" smtClean="0"/>
              <a:t>clearWatch</a:t>
            </a:r>
            <a:r>
              <a:rPr lang="en-US" sz="2400" dirty="0" smtClean="0"/>
              <a:t>() function.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&lt;script&gt; tag</a:t>
            </a:r>
            <a:endParaRPr lang="en-US" dirty="0"/>
          </a:p>
        </p:txBody>
      </p:sp>
      <p:sp>
        <p:nvSpPr>
          <p:cNvPr id="3" name="Content Placeholder 2"/>
          <p:cNvSpPr>
            <a:spLocks noGrp="1"/>
          </p:cNvSpPr>
          <p:nvPr>
            <p:ph sz="quarter" idx="1"/>
          </p:nvPr>
        </p:nvSpPr>
        <p:spPr/>
        <p:txBody>
          <a:bodyPr/>
          <a:lstStyle/>
          <a:p>
            <a:r>
              <a:rPr lang="en-US" dirty="0" smtClean="0"/>
              <a:t>It's common practice to add a type attribute with a value of "text/</a:t>
            </a:r>
            <a:r>
              <a:rPr lang="en-US" dirty="0" err="1" smtClean="0"/>
              <a:t>javascript</a:t>
            </a:r>
            <a:r>
              <a:rPr lang="en-US" dirty="0" smtClean="0"/>
              <a:t>" to script elements as follows −</a:t>
            </a:r>
          </a:p>
          <a:p>
            <a:pPr>
              <a:buNone/>
            </a:pPr>
            <a:r>
              <a:rPr lang="en-US" dirty="0" smtClean="0"/>
              <a:t>&lt;script type = "text/</a:t>
            </a:r>
            <a:r>
              <a:rPr lang="en-US" dirty="0" err="1" smtClean="0"/>
              <a:t>javascript</a:t>
            </a:r>
            <a:r>
              <a:rPr lang="en-US" dirty="0" smtClean="0"/>
              <a:t>" </a:t>
            </a:r>
            <a:r>
              <a:rPr lang="en-US" dirty="0" err="1" smtClean="0"/>
              <a:t>src</a:t>
            </a:r>
            <a:r>
              <a:rPr lang="en-US" dirty="0" smtClean="0"/>
              <a:t> = scriptfile.js"&gt;&lt;/script&gt; </a:t>
            </a:r>
          </a:p>
          <a:p>
            <a:pPr>
              <a:buNone/>
            </a:pPr>
            <a:endParaRPr lang="en-US" dirty="0" smtClean="0"/>
          </a:p>
          <a:p>
            <a:pPr>
              <a:buNone/>
            </a:pPr>
            <a:r>
              <a:rPr lang="en-US" dirty="0" smtClean="0"/>
              <a:t>HTML 5 removes extra information required and you can use simply following syntax −</a:t>
            </a:r>
          </a:p>
          <a:p>
            <a:r>
              <a:rPr lang="en-US" dirty="0" smtClean="0"/>
              <a:t>&lt;script </a:t>
            </a:r>
            <a:r>
              <a:rPr lang="en-US" dirty="0" err="1" smtClean="0"/>
              <a:t>src</a:t>
            </a:r>
            <a:r>
              <a:rPr lang="en-US" dirty="0" smtClean="0"/>
              <a:t> = "scriptfile.js"&gt;&lt;/script&gt;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l="13470" t="13542" r="36750" b="4167"/>
          <a:stretch>
            <a:fillRect/>
          </a:stretch>
        </p:blipFill>
        <p:spPr bwMode="auto">
          <a:xfrm>
            <a:off x="609600" y="152400"/>
            <a:ext cx="8001000" cy="6629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Show My Location on Google </a:t>
            </a:r>
            <a:r>
              <a:rPr lang="en-US" b="1" dirty="0" smtClean="0"/>
              <a:t>Maps</a:t>
            </a:r>
            <a:endParaRPr lang="en-US" dirty="0"/>
          </a:p>
        </p:txBody>
      </p:sp>
      <p:sp>
        <p:nvSpPr>
          <p:cNvPr id="3" name="Content Placeholder 2"/>
          <p:cNvSpPr>
            <a:spLocks noGrp="1"/>
          </p:cNvSpPr>
          <p:nvPr>
            <p:ph sz="quarter" idx="1"/>
          </p:nvPr>
        </p:nvSpPr>
        <p:spPr>
          <a:xfrm>
            <a:off x="301752" y="1527048"/>
            <a:ext cx="8503920" cy="2206752"/>
          </a:xfrm>
        </p:spPr>
        <p:txBody>
          <a:bodyPr>
            <a:normAutofit/>
          </a:bodyPr>
          <a:lstStyle/>
          <a:p>
            <a:pPr algn="just">
              <a:buNone/>
            </a:pPr>
            <a:r>
              <a:rPr lang="en-US" sz="2400" dirty="0" smtClean="0"/>
              <a:t>In order to plot your location on Google Maps we can make use of Google Maps API along with Geolocation API.</a:t>
            </a:r>
          </a:p>
          <a:p>
            <a:pPr algn="just">
              <a:buNone/>
            </a:pPr>
            <a:r>
              <a:rPr lang="en-US" sz="2400" dirty="0" smtClean="0"/>
              <a:t>1. First </a:t>
            </a:r>
            <a:r>
              <a:rPr lang="en-US" sz="2400" dirty="0" smtClean="0"/>
              <a:t>of all, we should convert the latitude and longitude coordinates of the position object obtained using the Geolocation API into a Google maps </a:t>
            </a:r>
            <a:r>
              <a:rPr lang="en-US" sz="2400" dirty="0" err="1" smtClean="0"/>
              <a:t>latLng</a:t>
            </a:r>
            <a:r>
              <a:rPr lang="en-US" sz="2400" dirty="0" smtClean="0"/>
              <a:t> object. </a:t>
            </a:r>
          </a:p>
          <a:p>
            <a:pPr algn="just">
              <a:buNone/>
            </a:pPr>
            <a:endParaRPr lang="en-US" sz="2400" dirty="0"/>
          </a:p>
        </p:txBody>
      </p:sp>
      <p:pic>
        <p:nvPicPr>
          <p:cNvPr id="50178" name="Picture 2"/>
          <p:cNvPicPr>
            <a:picLocks noChangeAspect="1" noChangeArrowheads="1"/>
          </p:cNvPicPr>
          <p:nvPr/>
        </p:nvPicPr>
        <p:blipFill>
          <a:blip r:embed="rId2" cstate="print"/>
          <a:srcRect l="15227" t="51042" r="36164" b="34375"/>
          <a:stretch>
            <a:fillRect/>
          </a:stretch>
        </p:blipFill>
        <p:spPr bwMode="auto">
          <a:xfrm>
            <a:off x="152400" y="3962400"/>
            <a:ext cx="9035143" cy="1524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34962" y="152400"/>
            <a:ext cx="8504238" cy="2971800"/>
          </a:xfrm>
        </p:spPr>
        <p:txBody>
          <a:bodyPr>
            <a:normAutofit/>
          </a:bodyPr>
          <a:lstStyle/>
          <a:p>
            <a:pPr algn="just">
              <a:buNone/>
            </a:pPr>
            <a:r>
              <a:rPr lang="en-US" sz="2400" dirty="0" smtClean="0"/>
              <a:t>2. Create a Map object specifying the map display options and the HTML div container where the map should be displayed. In the example below three map display options are specified </a:t>
            </a:r>
            <a:endParaRPr lang="en-US" sz="2400" dirty="0" smtClean="0"/>
          </a:p>
          <a:p>
            <a:pPr algn="just">
              <a:buNone/>
            </a:pPr>
            <a:r>
              <a:rPr lang="en-US" sz="2400" b="1" dirty="0" smtClean="0"/>
              <a:t>Zoom</a:t>
            </a:r>
            <a:r>
              <a:rPr lang="en-US" sz="2400" dirty="0" smtClean="0"/>
              <a:t> </a:t>
            </a:r>
            <a:r>
              <a:rPr lang="en-US" sz="2400" dirty="0" smtClean="0"/>
              <a:t>– Specifies the zoom level</a:t>
            </a:r>
          </a:p>
          <a:p>
            <a:pPr algn="just">
              <a:buNone/>
            </a:pPr>
            <a:r>
              <a:rPr lang="en-US" sz="2400" b="1" dirty="0" smtClean="0"/>
              <a:t>Center</a:t>
            </a:r>
            <a:r>
              <a:rPr lang="en-US" sz="2400" dirty="0" smtClean="0"/>
              <a:t> – Specifies that the map should be centered at the user location</a:t>
            </a:r>
          </a:p>
          <a:p>
            <a:pPr algn="just">
              <a:buNone/>
            </a:pPr>
            <a:r>
              <a:rPr lang="en-US" sz="2400" b="1" dirty="0" err="1" smtClean="0"/>
              <a:t>mapTypeId</a:t>
            </a:r>
            <a:r>
              <a:rPr lang="en-US" sz="2400" dirty="0" smtClean="0"/>
              <a:t> </a:t>
            </a:r>
            <a:r>
              <a:rPr lang="en-US" sz="2400" dirty="0" smtClean="0"/>
              <a:t>– Can be Roadmap, Satellite or Hybrid</a:t>
            </a:r>
          </a:p>
          <a:p>
            <a:pPr algn="just">
              <a:buNone/>
            </a:pPr>
            <a:endParaRPr lang="en-US" sz="2400" dirty="0"/>
          </a:p>
        </p:txBody>
      </p:sp>
      <p:pic>
        <p:nvPicPr>
          <p:cNvPr id="51202" name="Picture 2"/>
          <p:cNvPicPr>
            <a:picLocks noChangeAspect="1" noChangeArrowheads="1"/>
          </p:cNvPicPr>
          <p:nvPr/>
        </p:nvPicPr>
        <p:blipFill>
          <a:blip r:embed="rId2" cstate="print"/>
          <a:srcRect l="15227" t="48958" r="36750" b="16667"/>
          <a:stretch>
            <a:fillRect/>
          </a:stretch>
        </p:blipFill>
        <p:spPr bwMode="auto">
          <a:xfrm>
            <a:off x="533400" y="3200400"/>
            <a:ext cx="80772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l="12884" t="19792" r="36750" b="14583"/>
          <a:stretch>
            <a:fillRect/>
          </a:stretch>
        </p:blipFill>
        <p:spPr bwMode="auto">
          <a:xfrm>
            <a:off x="304800" y="228600"/>
            <a:ext cx="8610600" cy="602866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31642"/>
            <a:ext cx="8458200" cy="5016758"/>
          </a:xfrm>
          <a:prstGeom prst="rect">
            <a:avLst/>
          </a:prstGeom>
        </p:spPr>
        <p:txBody>
          <a:bodyPr wrap="square">
            <a:spAutoFit/>
          </a:bodyPr>
          <a:lstStyle/>
          <a:p>
            <a:r>
              <a:rPr lang="en-US" sz="2000" dirty="0" err="1" smtClean="0"/>
              <a:t>var</a:t>
            </a:r>
            <a:r>
              <a:rPr lang="en-US" sz="2000" dirty="0" smtClean="0"/>
              <a:t> </a:t>
            </a:r>
            <a:r>
              <a:rPr lang="en-US" sz="2000" dirty="0" err="1" smtClean="0"/>
              <a:t>geocoder</a:t>
            </a:r>
            <a:r>
              <a:rPr lang="en-US" sz="2000" dirty="0" smtClean="0"/>
              <a:t> = new </a:t>
            </a:r>
            <a:r>
              <a:rPr lang="en-US" sz="2000" dirty="0" err="1" smtClean="0"/>
              <a:t>google.maps.Geocoder</a:t>
            </a:r>
            <a:r>
              <a:rPr lang="en-US" sz="2000" dirty="0" smtClean="0"/>
              <a:t>();</a:t>
            </a:r>
          </a:p>
          <a:p>
            <a:r>
              <a:rPr lang="en-US" sz="2000" dirty="0" smtClean="0"/>
              <a:t>	</a:t>
            </a:r>
            <a:r>
              <a:rPr lang="en-US" sz="2000" dirty="0" err="1" smtClean="0"/>
              <a:t>geocoder.geocode</a:t>
            </a:r>
            <a:r>
              <a:rPr lang="en-US" sz="2000" dirty="0" smtClean="0"/>
              <a:t>({</a:t>
            </a:r>
          </a:p>
          <a:p>
            <a:r>
              <a:rPr lang="en-US" sz="2000" dirty="0" smtClean="0"/>
              <a:t>		'</a:t>
            </a:r>
            <a:r>
              <a:rPr lang="en-US" sz="2000" dirty="0" err="1" smtClean="0"/>
              <a:t>latLng</a:t>
            </a:r>
            <a:r>
              <a:rPr lang="en-US" sz="2000" dirty="0" smtClean="0"/>
              <a:t>' : </a:t>
            </a:r>
            <a:r>
              <a:rPr lang="en-US" sz="2000" dirty="0" err="1" smtClean="0"/>
              <a:t>googlePos</a:t>
            </a:r>
            <a:endParaRPr lang="en-US" sz="2000" dirty="0" smtClean="0"/>
          </a:p>
          <a:p>
            <a:r>
              <a:rPr lang="en-US" sz="2000" dirty="0" smtClean="0"/>
              <a:t>	}, function(results, status) {</a:t>
            </a:r>
          </a:p>
          <a:p>
            <a:r>
              <a:rPr lang="en-US" sz="2000" dirty="0" smtClean="0"/>
              <a:t>		if (status == </a:t>
            </a:r>
            <a:r>
              <a:rPr lang="en-US" sz="2000" dirty="0" err="1" smtClean="0"/>
              <a:t>google.maps.GeocoderStatus.OK</a:t>
            </a:r>
            <a:r>
              <a:rPr lang="en-US" sz="2000" dirty="0" smtClean="0"/>
              <a:t>) {</a:t>
            </a:r>
          </a:p>
          <a:p>
            <a:r>
              <a:rPr lang="en-US" sz="2000" dirty="0" smtClean="0"/>
              <a:t>			if (results[1]) {</a:t>
            </a:r>
          </a:p>
          <a:p>
            <a:r>
              <a:rPr lang="en-US" sz="2000" dirty="0" smtClean="0"/>
              <a:t>			</a:t>
            </a:r>
            <a:r>
              <a:rPr lang="en-US" sz="2000" dirty="0" err="1" smtClean="0"/>
              <a:t>var</a:t>
            </a:r>
            <a:r>
              <a:rPr lang="en-US" sz="2000" dirty="0" smtClean="0"/>
              <a:t> </a:t>
            </a:r>
            <a:r>
              <a:rPr lang="en-US" sz="2000" dirty="0" err="1" smtClean="0"/>
              <a:t>popOpts</a:t>
            </a:r>
            <a:r>
              <a:rPr lang="en-US" sz="2000" dirty="0" smtClean="0"/>
              <a:t> = {</a:t>
            </a:r>
          </a:p>
          <a:p>
            <a:r>
              <a:rPr lang="en-US" sz="2000" dirty="0" smtClean="0"/>
              <a:t>			content : results[1].</a:t>
            </a:r>
            <a:r>
              <a:rPr lang="en-US" sz="2000" dirty="0" err="1" smtClean="0"/>
              <a:t>formatted_address</a:t>
            </a:r>
            <a:r>
              <a:rPr lang="en-US" sz="2000" dirty="0" smtClean="0"/>
              <a:t>,</a:t>
            </a:r>
          </a:p>
          <a:p>
            <a:r>
              <a:rPr lang="en-US" sz="2000" dirty="0" smtClean="0"/>
              <a:t>			position : </a:t>
            </a:r>
            <a:r>
              <a:rPr lang="en-US" sz="2000" dirty="0" err="1" smtClean="0"/>
              <a:t>googlePos</a:t>
            </a:r>
            <a:endParaRPr lang="en-US" sz="2000" dirty="0" smtClean="0"/>
          </a:p>
          <a:p>
            <a:r>
              <a:rPr lang="en-US" sz="2000" dirty="0" smtClean="0"/>
              <a:t>			};</a:t>
            </a:r>
          </a:p>
          <a:p>
            <a:r>
              <a:rPr lang="en-US" sz="2000" dirty="0" smtClean="0"/>
              <a:t>		</a:t>
            </a:r>
            <a:r>
              <a:rPr lang="en-US" sz="2000" dirty="0" err="1" smtClean="0"/>
              <a:t>var</a:t>
            </a:r>
            <a:r>
              <a:rPr lang="en-US" sz="2000" dirty="0" smtClean="0"/>
              <a:t> popup = new </a:t>
            </a:r>
            <a:r>
              <a:rPr lang="en-US" sz="2000" dirty="0" err="1" smtClean="0"/>
              <a:t>google.maps.InfoWindow</a:t>
            </a:r>
            <a:r>
              <a:rPr lang="en-US" sz="2000" dirty="0" smtClean="0"/>
              <a:t>(</a:t>
            </a:r>
            <a:r>
              <a:rPr lang="en-US" sz="2000" dirty="0" err="1" smtClean="0"/>
              <a:t>popOpts</a:t>
            </a:r>
            <a:r>
              <a:rPr lang="en-US" sz="2000" dirty="0" smtClean="0"/>
              <a:t>);</a:t>
            </a:r>
          </a:p>
          <a:p>
            <a:r>
              <a:rPr lang="en-US" sz="2000" dirty="0" err="1" smtClean="0"/>
              <a:t>google.maps.event.addListener</a:t>
            </a:r>
            <a:r>
              <a:rPr lang="en-US" sz="2000" dirty="0" smtClean="0"/>
              <a:t>(</a:t>
            </a:r>
            <a:r>
              <a:rPr lang="en-US" sz="2000" dirty="0" err="1" smtClean="0"/>
              <a:t>googleMarker</a:t>
            </a:r>
            <a:r>
              <a:rPr lang="en-US" sz="2000" dirty="0" smtClean="0"/>
              <a:t>, 'click', function() {</a:t>
            </a:r>
          </a:p>
          <a:p>
            <a:r>
              <a:rPr lang="en-US" sz="2000" dirty="0" smtClean="0"/>
              <a:t>		</a:t>
            </a:r>
            <a:r>
              <a:rPr lang="en-US" sz="2000" dirty="0" err="1" smtClean="0"/>
              <a:t>popup.open</a:t>
            </a:r>
            <a:r>
              <a:rPr lang="en-US" sz="2000" dirty="0" smtClean="0"/>
              <a:t>(</a:t>
            </a:r>
            <a:r>
              <a:rPr lang="en-US" sz="2000" dirty="0" err="1" smtClean="0"/>
              <a:t>googleMap</a:t>
            </a:r>
            <a:r>
              <a:rPr lang="en-US" sz="2000" dirty="0" smtClean="0"/>
              <a:t>);</a:t>
            </a:r>
            <a:r>
              <a:rPr lang="en-US" sz="2000" dirty="0" smtClean="0"/>
              <a:t>	});</a:t>
            </a:r>
          </a:p>
          <a:p>
            <a:r>
              <a:rPr lang="en-US" sz="2000" dirty="0" smtClean="0"/>
              <a:t>			} else </a:t>
            </a:r>
            <a:r>
              <a:rPr lang="en-US" sz="2000" dirty="0" smtClean="0"/>
              <a:t>{</a:t>
            </a:r>
            <a:r>
              <a:rPr lang="en-US" sz="2000" dirty="0" smtClean="0"/>
              <a:t>	alert('No results found</a:t>
            </a:r>
            <a:r>
              <a:rPr lang="en-US" sz="2000" dirty="0" smtClean="0"/>
              <a:t>');</a:t>
            </a:r>
            <a:r>
              <a:rPr lang="en-US" sz="2000" dirty="0" smtClean="0"/>
              <a:t>		}</a:t>
            </a:r>
          </a:p>
          <a:p>
            <a:r>
              <a:rPr lang="en-US" sz="2000" dirty="0" smtClean="0"/>
              <a:t>		} else {</a:t>
            </a:r>
          </a:p>
          <a:p>
            <a:r>
              <a:rPr lang="en-US" sz="2000" dirty="0" smtClean="0"/>
              <a:t>			alert('</a:t>
            </a:r>
            <a:r>
              <a:rPr lang="en-US" sz="2000" dirty="0" err="1" smtClean="0"/>
              <a:t>Geocoder</a:t>
            </a:r>
            <a:r>
              <a:rPr lang="en-US" sz="2000" dirty="0" smtClean="0"/>
              <a:t> failed due to: ' + status</a:t>
            </a:r>
            <a:r>
              <a:rPr lang="en-US" sz="2000" dirty="0" smtClean="0"/>
              <a:t>); }});</a:t>
            </a:r>
            <a:endParaRPr lang="en-US" sz="2000" dirty="0"/>
          </a:p>
        </p:txBody>
      </p:sp>
      <p:sp>
        <p:nvSpPr>
          <p:cNvPr id="4" name="Title 3"/>
          <p:cNvSpPr>
            <a:spLocks noGrp="1"/>
          </p:cNvSpPr>
          <p:nvPr>
            <p:ph type="title"/>
          </p:nvPr>
        </p:nvSpPr>
        <p:spPr/>
        <p:txBody>
          <a:bodyPr>
            <a:noAutofit/>
          </a:bodyPr>
          <a:lstStyle/>
          <a:p>
            <a:r>
              <a:rPr lang="en-US" sz="2400" dirty="0" smtClean="0">
                <a:solidFill>
                  <a:schemeClr val="tx1"/>
                </a:solidFill>
              </a:rPr>
              <a:t>4. Find the address of your location using the reverse </a:t>
            </a:r>
            <a:r>
              <a:rPr lang="en-US" sz="2400" dirty="0" err="1" smtClean="0">
                <a:solidFill>
                  <a:schemeClr val="tx1"/>
                </a:solidFill>
              </a:rPr>
              <a:t>geocoding</a:t>
            </a:r>
            <a:r>
              <a:rPr lang="en-US" sz="2400" dirty="0" smtClean="0">
                <a:solidFill>
                  <a:schemeClr val="tx1"/>
                </a:solidFill>
              </a:rPr>
              <a:t> API and show the address obtained when you click on the marker. </a:t>
            </a:r>
            <a:endParaRPr lang="en-US" sz="24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&lt;link&gt; tag</a:t>
            </a:r>
            <a:endParaRPr lang="en-US" dirty="0"/>
          </a:p>
        </p:txBody>
      </p:sp>
      <p:sp>
        <p:nvSpPr>
          <p:cNvPr id="3" name="Content Placeholder 2"/>
          <p:cNvSpPr>
            <a:spLocks noGrp="1"/>
          </p:cNvSpPr>
          <p:nvPr>
            <p:ph sz="quarter" idx="1"/>
          </p:nvPr>
        </p:nvSpPr>
        <p:spPr/>
        <p:txBody>
          <a:bodyPr>
            <a:normAutofit/>
          </a:bodyPr>
          <a:lstStyle/>
          <a:p>
            <a:pPr>
              <a:buNone/>
            </a:pPr>
            <a:r>
              <a:rPr lang="en-US" sz="2500" dirty="0" smtClean="0"/>
              <a:t>So far you were writing &lt;link&gt; as follows −</a:t>
            </a:r>
          </a:p>
          <a:p>
            <a:pPr>
              <a:buNone/>
            </a:pPr>
            <a:r>
              <a:rPr lang="en-US" sz="2500" dirty="0" smtClean="0"/>
              <a:t>&lt;link </a:t>
            </a:r>
            <a:r>
              <a:rPr lang="en-US" sz="2500" dirty="0" err="1" smtClean="0"/>
              <a:t>rel</a:t>
            </a:r>
            <a:r>
              <a:rPr lang="en-US" sz="2500" dirty="0" smtClean="0"/>
              <a:t> = "</a:t>
            </a:r>
            <a:r>
              <a:rPr lang="en-US" sz="2500" dirty="0" err="1" smtClean="0"/>
              <a:t>stylesheet</a:t>
            </a:r>
            <a:r>
              <a:rPr lang="en-US" sz="2500" dirty="0" smtClean="0"/>
              <a:t>" type = "text/</a:t>
            </a:r>
            <a:r>
              <a:rPr lang="en-US" sz="2500" dirty="0" err="1" smtClean="0"/>
              <a:t>css</a:t>
            </a:r>
            <a:r>
              <a:rPr lang="en-US" sz="2500" dirty="0" smtClean="0"/>
              <a:t>" </a:t>
            </a:r>
            <a:r>
              <a:rPr lang="en-US" sz="2500" dirty="0" err="1" smtClean="0"/>
              <a:t>href</a:t>
            </a:r>
            <a:r>
              <a:rPr lang="en-US" sz="2500" dirty="0" smtClean="0"/>
              <a:t> = "stylefile.css"&gt; </a:t>
            </a:r>
          </a:p>
          <a:p>
            <a:endParaRPr lang="en-US" sz="2500" dirty="0" smtClean="0"/>
          </a:p>
          <a:p>
            <a:pPr>
              <a:buNone/>
            </a:pPr>
            <a:endParaRPr lang="en-US" sz="2500" dirty="0" smtClean="0"/>
          </a:p>
          <a:p>
            <a:pPr>
              <a:buNone/>
            </a:pPr>
            <a:r>
              <a:rPr lang="en-US" sz="2500" dirty="0" smtClean="0"/>
              <a:t>HTML 5 removes extra information required and you can simply use the following syntax −</a:t>
            </a:r>
          </a:p>
          <a:p>
            <a:pPr>
              <a:buNone/>
            </a:pPr>
            <a:r>
              <a:rPr lang="en-US" sz="2500" dirty="0" smtClean="0"/>
              <a:t>&lt;link </a:t>
            </a:r>
            <a:r>
              <a:rPr lang="en-US" sz="2500" dirty="0" err="1" smtClean="0"/>
              <a:t>rel</a:t>
            </a:r>
            <a:r>
              <a:rPr lang="en-US" sz="2500" dirty="0" smtClean="0"/>
              <a:t> = "</a:t>
            </a:r>
            <a:r>
              <a:rPr lang="en-US" sz="2500" dirty="0" err="1" smtClean="0"/>
              <a:t>stylesheet</a:t>
            </a:r>
            <a:r>
              <a:rPr lang="en-US" sz="2500" dirty="0" smtClean="0"/>
              <a:t>" </a:t>
            </a:r>
            <a:r>
              <a:rPr lang="en-US" sz="2500" dirty="0" err="1" smtClean="0"/>
              <a:t>href</a:t>
            </a:r>
            <a:r>
              <a:rPr lang="en-US" sz="2500" dirty="0" smtClean="0"/>
              <a:t> = "stylefile.css"&gt; </a:t>
            </a:r>
            <a:endParaRPr lang="en-US"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HTML5 Elements</a:t>
            </a:r>
            <a:endParaRPr lang="en-US" dirty="0"/>
          </a:p>
        </p:txBody>
      </p:sp>
      <p:pic>
        <p:nvPicPr>
          <p:cNvPr id="1026" name="Picture 2"/>
          <p:cNvPicPr>
            <a:picLocks noChangeAspect="1" noChangeArrowheads="1"/>
          </p:cNvPicPr>
          <p:nvPr/>
        </p:nvPicPr>
        <p:blipFill>
          <a:blip r:embed="rId2" cstate="print"/>
          <a:srcRect l="26354" t="12500" r="29722" b="11458"/>
          <a:stretch>
            <a:fillRect/>
          </a:stretch>
        </p:blipFill>
        <p:spPr bwMode="auto">
          <a:xfrm>
            <a:off x="228600" y="1066800"/>
            <a:ext cx="8763000" cy="5562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6354" t="14583" r="29722" b="4167"/>
          <a:stretch>
            <a:fillRect/>
          </a:stretch>
        </p:blipFill>
        <p:spPr bwMode="auto">
          <a:xfrm>
            <a:off x="914400" y="228600"/>
            <a:ext cx="7391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6354" t="15625" r="29722" b="9375"/>
          <a:stretch>
            <a:fillRect/>
          </a:stretch>
        </p:blipFill>
        <p:spPr bwMode="auto">
          <a:xfrm>
            <a:off x="457200" y="228600"/>
            <a:ext cx="8458200" cy="6172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6354" t="13542" r="29722" b="6250"/>
          <a:stretch>
            <a:fillRect/>
          </a:stretch>
        </p:blipFill>
        <p:spPr bwMode="auto">
          <a:xfrm>
            <a:off x="838200" y="152400"/>
            <a:ext cx="7696200" cy="6324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harda">
      <a:majorFont>
        <a:latin typeface="Times New Roman"/>
        <a:ea typeface=""/>
        <a:cs typeface=""/>
      </a:majorFont>
      <a:minorFont>
        <a:latin typeface="Times New Roman"/>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100</TotalTime>
  <Words>3165</Words>
  <Application>Microsoft Office PowerPoint</Application>
  <PresentationFormat>On-screen Show (4:3)</PresentationFormat>
  <Paragraphs>319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Civic</vt:lpstr>
      <vt:lpstr>HTML5</vt:lpstr>
      <vt:lpstr>Slide 2</vt:lpstr>
      <vt:lpstr>Slide 3</vt:lpstr>
      <vt:lpstr>The &lt;script&gt; tag</vt:lpstr>
      <vt:lpstr>The &lt;link&gt; tag</vt:lpstr>
      <vt:lpstr>HTML5 Elements</vt:lpstr>
      <vt:lpstr>Slide 7</vt:lpstr>
      <vt:lpstr>Slide 8</vt:lpstr>
      <vt:lpstr>Slide 9</vt:lpstr>
      <vt:lpstr>Slide 10</vt:lpstr>
      <vt:lpstr>HTML5 - Canvas</vt:lpstr>
      <vt:lpstr>Example</vt:lpstr>
      <vt:lpstr>Output</vt:lpstr>
      <vt:lpstr>The Rendering Context</vt:lpstr>
      <vt:lpstr>Following is the code to get required context along with a check if your browser supports &lt;canvas&gt; element −</vt:lpstr>
      <vt:lpstr>Slide 16</vt:lpstr>
      <vt:lpstr>Slide 17</vt:lpstr>
      <vt:lpstr>Slide 18</vt:lpstr>
      <vt:lpstr>HTML5 Canvas - Drawing Paths</vt:lpstr>
      <vt:lpstr>Example</vt:lpstr>
      <vt:lpstr>Slide 21</vt:lpstr>
      <vt:lpstr>Slide 22</vt:lpstr>
      <vt:lpstr>HTML5 - Audio &amp; Video</vt:lpstr>
      <vt:lpstr>Embedding Video</vt:lpstr>
      <vt:lpstr>Example</vt:lpstr>
      <vt:lpstr>Video Attribute Specification</vt:lpstr>
      <vt:lpstr>Embedding Audio</vt:lpstr>
      <vt:lpstr>Example</vt:lpstr>
      <vt:lpstr>Audio Attribute Specification</vt:lpstr>
      <vt:lpstr>HTML5 - Geolocation</vt:lpstr>
      <vt:lpstr>Check for Browser compatibility</vt:lpstr>
      <vt:lpstr>Get the user’s current location</vt:lpstr>
      <vt:lpstr>Success callback function</vt:lpstr>
      <vt:lpstr>Slide 34</vt:lpstr>
      <vt:lpstr>Error callback function</vt:lpstr>
      <vt:lpstr>Slide 36</vt:lpstr>
      <vt:lpstr>Position Options</vt:lpstr>
      <vt:lpstr>Slide 38</vt:lpstr>
      <vt:lpstr>Track Location changes</vt:lpstr>
      <vt:lpstr>Slide 40</vt:lpstr>
      <vt:lpstr>Show My Location on Google Maps</vt:lpstr>
      <vt:lpstr>Slide 42</vt:lpstr>
      <vt:lpstr>Slide 43</vt:lpstr>
      <vt:lpstr>4. Find the address of your location using the reverse geocoding API and show the address obtained when you click on the marker. </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Shiv</dc:creator>
  <cp:lastModifiedBy>Shiv</cp:lastModifiedBy>
  <cp:revision>16</cp:revision>
  <dcterms:created xsi:type="dcterms:W3CDTF">2006-08-16T00:00:00Z</dcterms:created>
  <dcterms:modified xsi:type="dcterms:W3CDTF">2018-08-30T16:58:02Z</dcterms:modified>
</cp:coreProperties>
</file>