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7" r:id="rId2"/>
    <p:sldId id="258" r:id="rId3"/>
    <p:sldId id="259" r:id="rId4"/>
    <p:sldId id="341" r:id="rId5"/>
    <p:sldId id="260" r:id="rId6"/>
    <p:sldId id="342" r:id="rId7"/>
    <p:sldId id="261" r:id="rId8"/>
    <p:sldId id="262" r:id="rId9"/>
    <p:sldId id="263" r:id="rId10"/>
    <p:sldId id="264" r:id="rId11"/>
    <p:sldId id="265" r:id="rId12"/>
    <p:sldId id="266" r:id="rId13"/>
    <p:sldId id="343" r:id="rId14"/>
    <p:sldId id="267" r:id="rId15"/>
    <p:sldId id="268" r:id="rId16"/>
    <p:sldId id="269" r:id="rId17"/>
    <p:sldId id="270" r:id="rId18"/>
    <p:sldId id="271" r:id="rId19"/>
    <p:sldId id="272" r:id="rId20"/>
    <p:sldId id="273" r:id="rId21"/>
    <p:sldId id="274" r:id="rId22"/>
    <p:sldId id="276" r:id="rId23"/>
    <p:sldId id="275" r:id="rId24"/>
    <p:sldId id="277" r:id="rId25"/>
    <p:sldId id="278" r:id="rId26"/>
    <p:sldId id="279" r:id="rId27"/>
    <p:sldId id="280" r:id="rId28"/>
    <p:sldId id="281" r:id="rId29"/>
    <p:sldId id="282" r:id="rId30"/>
    <p:sldId id="283" r:id="rId31"/>
    <p:sldId id="284" r:id="rId32"/>
    <p:sldId id="285"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10" r:id="rId47"/>
    <p:sldId id="311" r:id="rId48"/>
    <p:sldId id="312" r:id="rId49"/>
    <p:sldId id="314" r:id="rId50"/>
    <p:sldId id="313" r:id="rId51"/>
    <p:sldId id="315" r:id="rId52"/>
    <p:sldId id="316" r:id="rId53"/>
    <p:sldId id="317" r:id="rId54"/>
    <p:sldId id="318" r:id="rId55"/>
    <p:sldId id="319"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9" r:id="rId70"/>
    <p:sldId id="338" r:id="rId71"/>
    <p:sldId id="344" r:id="rId72"/>
    <p:sldId id="345" r:id="rId73"/>
    <p:sldId id="346" r:id="rId74"/>
    <p:sldId id="347" r:id="rId75"/>
    <p:sldId id="348" r:id="rId76"/>
    <p:sldId id="349" r:id="rId77"/>
    <p:sldId id="350" r:id="rId78"/>
    <p:sldId id="351" r:id="rId79"/>
    <p:sldId id="352" r:id="rId80"/>
    <p:sldId id="353" r:id="rId81"/>
    <p:sldId id="354" r:id="rId82"/>
    <p:sldId id="355" r:id="rId83"/>
    <p:sldId id="356" r:id="rId84"/>
    <p:sldId id="357"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0B6F4-85CD-4DD8-9299-368A25DBBC9C}" type="datetimeFigureOut">
              <a:rPr lang="en-US" smtClean="0"/>
              <a:pPr/>
              <a:t>07-Sep-18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EA062-161C-494D-8E72-693AA7225420}" type="slidenum">
              <a:rPr lang="en-US" smtClean="0"/>
              <a:pPr/>
              <a:t>‹#›</a:t>
            </a:fld>
            <a:endParaRPr lang="en-US"/>
          </a:p>
        </p:txBody>
      </p:sp>
    </p:spTree>
    <p:extLst>
      <p:ext uri="{BB962C8B-B14F-4D97-AF65-F5344CB8AC3E}">
        <p14:creationId xmlns="" xmlns:p14="http://schemas.microsoft.com/office/powerpoint/2010/main" val="2104680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DEA062-161C-494D-8E72-693AA7225420}" type="slidenum">
              <a:rPr lang="en-US" smtClean="0"/>
              <a:pPr/>
              <a:t>43</a:t>
            </a:fld>
            <a:endParaRPr lang="en-US"/>
          </a:p>
        </p:txBody>
      </p:sp>
    </p:spTree>
    <p:extLst>
      <p:ext uri="{BB962C8B-B14F-4D97-AF65-F5344CB8AC3E}">
        <p14:creationId xmlns="" xmlns:p14="http://schemas.microsoft.com/office/powerpoint/2010/main" val="1451716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E77182-2641-4AF9-9F80-CD199C1E6522}" type="datetimeFigureOut">
              <a:rPr lang="en-US" smtClean="0"/>
              <a:pPr/>
              <a:t>07-Sep-18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7B379-C6E2-4304-8BED-332B786429D2}" type="slidenum">
              <a:rPr lang="en-US" smtClean="0"/>
              <a:pPr/>
              <a:t>‹#›</a:t>
            </a:fld>
            <a:endParaRPr lang="en-US"/>
          </a:p>
        </p:txBody>
      </p:sp>
    </p:spTree>
    <p:extLst>
      <p:ext uri="{BB962C8B-B14F-4D97-AF65-F5344CB8AC3E}">
        <p14:creationId xmlns="" xmlns:p14="http://schemas.microsoft.com/office/powerpoint/2010/main" val="3167383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E77182-2641-4AF9-9F80-CD199C1E6522}" type="datetimeFigureOut">
              <a:rPr lang="en-US" smtClean="0"/>
              <a:pPr/>
              <a:t>07-Sep-18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7B379-C6E2-4304-8BED-332B786429D2}" type="slidenum">
              <a:rPr lang="en-US" smtClean="0"/>
              <a:pPr/>
              <a:t>‹#›</a:t>
            </a:fld>
            <a:endParaRPr lang="en-US"/>
          </a:p>
        </p:txBody>
      </p:sp>
    </p:spTree>
    <p:extLst>
      <p:ext uri="{BB962C8B-B14F-4D97-AF65-F5344CB8AC3E}">
        <p14:creationId xmlns="" xmlns:p14="http://schemas.microsoft.com/office/powerpoint/2010/main" val="116040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E77182-2641-4AF9-9F80-CD199C1E6522}" type="datetimeFigureOut">
              <a:rPr lang="en-US" smtClean="0"/>
              <a:pPr/>
              <a:t>07-Sep-18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7B379-C6E2-4304-8BED-332B786429D2}" type="slidenum">
              <a:rPr lang="en-US" smtClean="0"/>
              <a:pPr/>
              <a:t>‹#›</a:t>
            </a:fld>
            <a:endParaRPr lang="en-US"/>
          </a:p>
        </p:txBody>
      </p:sp>
    </p:spTree>
    <p:extLst>
      <p:ext uri="{BB962C8B-B14F-4D97-AF65-F5344CB8AC3E}">
        <p14:creationId xmlns="" xmlns:p14="http://schemas.microsoft.com/office/powerpoint/2010/main" val="115338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E77182-2641-4AF9-9F80-CD199C1E6522}" type="datetimeFigureOut">
              <a:rPr lang="en-US" smtClean="0"/>
              <a:pPr/>
              <a:t>07-Sep-18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7B379-C6E2-4304-8BED-332B786429D2}" type="slidenum">
              <a:rPr lang="en-US" smtClean="0"/>
              <a:pPr/>
              <a:t>‹#›</a:t>
            </a:fld>
            <a:endParaRPr lang="en-US"/>
          </a:p>
        </p:txBody>
      </p:sp>
    </p:spTree>
    <p:extLst>
      <p:ext uri="{BB962C8B-B14F-4D97-AF65-F5344CB8AC3E}">
        <p14:creationId xmlns="" xmlns:p14="http://schemas.microsoft.com/office/powerpoint/2010/main" val="337493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E77182-2641-4AF9-9F80-CD199C1E6522}" type="datetimeFigureOut">
              <a:rPr lang="en-US" smtClean="0"/>
              <a:pPr/>
              <a:t>07-Sep-18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7B379-C6E2-4304-8BED-332B786429D2}" type="slidenum">
              <a:rPr lang="en-US" smtClean="0"/>
              <a:pPr/>
              <a:t>‹#›</a:t>
            </a:fld>
            <a:endParaRPr lang="en-US"/>
          </a:p>
        </p:txBody>
      </p:sp>
    </p:spTree>
    <p:extLst>
      <p:ext uri="{BB962C8B-B14F-4D97-AF65-F5344CB8AC3E}">
        <p14:creationId xmlns="" xmlns:p14="http://schemas.microsoft.com/office/powerpoint/2010/main" val="2477920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E77182-2641-4AF9-9F80-CD199C1E6522}" type="datetimeFigureOut">
              <a:rPr lang="en-US" smtClean="0"/>
              <a:pPr/>
              <a:t>07-Sep-18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B379-C6E2-4304-8BED-332B786429D2}" type="slidenum">
              <a:rPr lang="en-US" smtClean="0"/>
              <a:pPr/>
              <a:t>‹#›</a:t>
            </a:fld>
            <a:endParaRPr lang="en-US"/>
          </a:p>
        </p:txBody>
      </p:sp>
    </p:spTree>
    <p:extLst>
      <p:ext uri="{BB962C8B-B14F-4D97-AF65-F5344CB8AC3E}">
        <p14:creationId xmlns="" xmlns:p14="http://schemas.microsoft.com/office/powerpoint/2010/main" val="306859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E77182-2641-4AF9-9F80-CD199C1E6522}" type="datetimeFigureOut">
              <a:rPr lang="en-US" smtClean="0"/>
              <a:pPr/>
              <a:t>07-Sep-18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F7B379-C6E2-4304-8BED-332B786429D2}" type="slidenum">
              <a:rPr lang="en-US" smtClean="0"/>
              <a:pPr/>
              <a:t>‹#›</a:t>
            </a:fld>
            <a:endParaRPr lang="en-US"/>
          </a:p>
        </p:txBody>
      </p:sp>
    </p:spTree>
    <p:extLst>
      <p:ext uri="{BB962C8B-B14F-4D97-AF65-F5344CB8AC3E}">
        <p14:creationId xmlns="" xmlns:p14="http://schemas.microsoft.com/office/powerpoint/2010/main" val="310218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E77182-2641-4AF9-9F80-CD199C1E6522}" type="datetimeFigureOut">
              <a:rPr lang="en-US" smtClean="0"/>
              <a:pPr/>
              <a:t>07-Sep-18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F7B379-C6E2-4304-8BED-332B786429D2}" type="slidenum">
              <a:rPr lang="en-US" smtClean="0"/>
              <a:pPr/>
              <a:t>‹#›</a:t>
            </a:fld>
            <a:endParaRPr lang="en-US"/>
          </a:p>
        </p:txBody>
      </p:sp>
    </p:spTree>
    <p:extLst>
      <p:ext uri="{BB962C8B-B14F-4D97-AF65-F5344CB8AC3E}">
        <p14:creationId xmlns="" xmlns:p14="http://schemas.microsoft.com/office/powerpoint/2010/main" val="3262107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E77182-2641-4AF9-9F80-CD199C1E6522}" type="datetimeFigureOut">
              <a:rPr lang="en-US" smtClean="0"/>
              <a:pPr/>
              <a:t>07-Sep-18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F7B379-C6E2-4304-8BED-332B786429D2}" type="slidenum">
              <a:rPr lang="en-US" smtClean="0"/>
              <a:pPr/>
              <a:t>‹#›</a:t>
            </a:fld>
            <a:endParaRPr lang="en-US"/>
          </a:p>
        </p:txBody>
      </p:sp>
    </p:spTree>
    <p:extLst>
      <p:ext uri="{BB962C8B-B14F-4D97-AF65-F5344CB8AC3E}">
        <p14:creationId xmlns="" xmlns:p14="http://schemas.microsoft.com/office/powerpoint/2010/main" val="4035170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E77182-2641-4AF9-9F80-CD199C1E6522}" type="datetimeFigureOut">
              <a:rPr lang="en-US" smtClean="0"/>
              <a:pPr/>
              <a:t>07-Sep-18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B379-C6E2-4304-8BED-332B786429D2}" type="slidenum">
              <a:rPr lang="en-US" smtClean="0"/>
              <a:pPr/>
              <a:t>‹#›</a:t>
            </a:fld>
            <a:endParaRPr lang="en-US"/>
          </a:p>
        </p:txBody>
      </p:sp>
    </p:spTree>
    <p:extLst>
      <p:ext uri="{BB962C8B-B14F-4D97-AF65-F5344CB8AC3E}">
        <p14:creationId xmlns="" xmlns:p14="http://schemas.microsoft.com/office/powerpoint/2010/main" val="346755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E77182-2641-4AF9-9F80-CD199C1E6522}" type="datetimeFigureOut">
              <a:rPr lang="en-US" smtClean="0"/>
              <a:pPr/>
              <a:t>07-Sep-18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B379-C6E2-4304-8BED-332B786429D2}" type="slidenum">
              <a:rPr lang="en-US" smtClean="0"/>
              <a:pPr/>
              <a:t>‹#›</a:t>
            </a:fld>
            <a:endParaRPr lang="en-US"/>
          </a:p>
        </p:txBody>
      </p:sp>
    </p:spTree>
    <p:extLst>
      <p:ext uri="{BB962C8B-B14F-4D97-AF65-F5344CB8AC3E}">
        <p14:creationId xmlns="" xmlns:p14="http://schemas.microsoft.com/office/powerpoint/2010/main" val="545101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77182-2641-4AF9-9F80-CD199C1E6522}" type="datetimeFigureOut">
              <a:rPr lang="en-US" smtClean="0"/>
              <a:pPr/>
              <a:t>07-Sep-18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7B379-C6E2-4304-8BED-332B786429D2}" type="slidenum">
              <a:rPr lang="en-US" smtClean="0"/>
              <a:pPr/>
              <a:t>‹#›</a:t>
            </a:fld>
            <a:endParaRPr lang="en-US"/>
          </a:p>
        </p:txBody>
      </p:sp>
    </p:spTree>
    <p:extLst>
      <p:ext uri="{BB962C8B-B14F-4D97-AF65-F5344CB8AC3E}">
        <p14:creationId xmlns="" xmlns:p14="http://schemas.microsoft.com/office/powerpoint/2010/main" val="2478720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154546"/>
            <a:ext cx="11951594" cy="6022417"/>
          </a:xfrm>
        </p:spPr>
        <p:txBody>
          <a:bodyPr>
            <a:normAutofit lnSpcReduction="10000"/>
          </a:bodyPr>
          <a:lstStyle/>
          <a:p>
            <a:r>
              <a:rPr lang="en-US" dirty="0"/>
              <a:t>CSS is a language that describes the style of an HTML document.</a:t>
            </a:r>
          </a:p>
          <a:p>
            <a:r>
              <a:rPr lang="en-US" b="1" dirty="0" smtClean="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r>
              <a:rPr lang="en-US" dirty="0"/>
              <a:t>CSS describes </a:t>
            </a:r>
            <a:r>
              <a:rPr lang="en-US" b="1" dirty="0"/>
              <a:t>how HTML elements are to be displayed on screen, paper, or in other media</a:t>
            </a:r>
            <a:endParaRPr lang="en-US" dirty="0"/>
          </a:p>
          <a:p>
            <a:r>
              <a:rPr lang="en-US" dirty="0"/>
              <a:t>CSS </a:t>
            </a:r>
            <a:r>
              <a:rPr lang="en-US" b="1" dirty="0"/>
              <a:t>saves a lot of work</a:t>
            </a:r>
            <a:r>
              <a:rPr lang="en-US" dirty="0"/>
              <a:t>. It can control the layout of multiple web pages all at once</a:t>
            </a:r>
          </a:p>
          <a:p>
            <a:r>
              <a:rPr lang="en-US" dirty="0"/>
              <a:t>External </a:t>
            </a:r>
            <a:r>
              <a:rPr lang="en-US" dirty="0" err="1"/>
              <a:t>stylesheets</a:t>
            </a:r>
            <a:r>
              <a:rPr lang="en-US" dirty="0"/>
              <a:t> are stored in </a:t>
            </a:r>
            <a:r>
              <a:rPr lang="en-US" b="1" dirty="0"/>
              <a:t>CSS </a:t>
            </a:r>
            <a:r>
              <a:rPr lang="en-US" b="1" dirty="0" smtClean="0"/>
              <a:t>files</a:t>
            </a:r>
          </a:p>
          <a:p>
            <a:pPr marL="0" indent="0">
              <a:buNone/>
            </a:pPr>
            <a:endParaRPr lang="en-US" b="1" dirty="0" smtClean="0"/>
          </a:p>
          <a:p>
            <a:pPr marL="0" indent="0">
              <a:buNone/>
            </a:pPr>
            <a:r>
              <a:rPr lang="en-US" b="1" dirty="0" smtClean="0"/>
              <a:t>Why use </a:t>
            </a:r>
            <a:r>
              <a:rPr lang="en-US" b="1" dirty="0" err="1" smtClean="0"/>
              <a:t>css</a:t>
            </a:r>
            <a:r>
              <a:rPr lang="en-US" b="1" dirty="0" smtClean="0"/>
              <a:t>?</a:t>
            </a:r>
            <a:endParaRPr lang="en-US" b="1" dirty="0"/>
          </a:p>
          <a:p>
            <a:pPr marL="0" indent="0">
              <a:buNone/>
            </a:pPr>
            <a:r>
              <a:rPr lang="en-US" dirty="0"/>
              <a:t>CSS is used to define styles for your web pages, including the design, layout and variations in display for different devices and screen sizes. </a:t>
            </a:r>
          </a:p>
          <a:p>
            <a:pPr marL="0" indent="0">
              <a:buNone/>
            </a:pPr>
            <a:endParaRPr lang="en-US" dirty="0" smtClean="0"/>
          </a:p>
          <a:p>
            <a:pPr marL="0" indent="0">
              <a:buNone/>
            </a:pPr>
            <a:r>
              <a:rPr lang="en-US" dirty="0" smtClean="0"/>
              <a:t>For </a:t>
            </a:r>
            <a:r>
              <a:rPr lang="en-US" dirty="0"/>
              <a:t>example, CSS covers fonts, </a:t>
            </a:r>
            <a:r>
              <a:rPr lang="en-US" dirty="0" err="1"/>
              <a:t>colours</a:t>
            </a:r>
            <a:r>
              <a:rPr lang="en-US" dirty="0"/>
              <a:t>, margins, lines, height, width, background images, advanced positions and many other things.</a:t>
            </a:r>
            <a:endParaRPr lang="en-US" dirty="0" smtClean="0"/>
          </a:p>
        </p:txBody>
      </p:sp>
    </p:spTree>
    <p:extLst>
      <p:ext uri="{BB962C8B-B14F-4D97-AF65-F5344CB8AC3E}">
        <p14:creationId xmlns="" xmlns:p14="http://schemas.microsoft.com/office/powerpoint/2010/main" val="5833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19"/>
            <a:ext cx="10515600" cy="278819"/>
          </a:xfrm>
        </p:spPr>
        <p:txBody>
          <a:bodyPr>
            <a:normAutofit fontScale="90000"/>
          </a:bodyPr>
          <a:lstStyle/>
          <a:p>
            <a:r>
              <a:rPr lang="en-US" b="1" dirty="0" smtClean="0"/>
              <a:t>c) </a:t>
            </a:r>
            <a:r>
              <a:rPr lang="en-US" b="1" u="sng" dirty="0" smtClean="0"/>
              <a:t>Class selector</a:t>
            </a:r>
            <a:endParaRPr lang="en-US" b="1" u="sng" dirty="0"/>
          </a:p>
        </p:txBody>
      </p:sp>
      <p:sp>
        <p:nvSpPr>
          <p:cNvPr id="3" name="Content Placeholder 2"/>
          <p:cNvSpPr>
            <a:spLocks noGrp="1"/>
          </p:cNvSpPr>
          <p:nvPr>
            <p:ph idx="1"/>
          </p:nvPr>
        </p:nvSpPr>
        <p:spPr>
          <a:xfrm>
            <a:off x="180305" y="721217"/>
            <a:ext cx="11874320" cy="5988676"/>
          </a:xfrm>
        </p:spPr>
        <p:txBody>
          <a:bodyPr>
            <a:normAutofit fontScale="92500" lnSpcReduction="10000"/>
          </a:bodyPr>
          <a:lstStyle/>
          <a:p>
            <a:r>
              <a:rPr lang="en-US" sz="2000" dirty="0"/>
              <a:t>The class selector selects elements with a specific class attribute.</a:t>
            </a:r>
          </a:p>
          <a:p>
            <a:r>
              <a:rPr lang="en-US" sz="2000" dirty="0"/>
              <a:t>To select elements with a specific class, write a period (.) character, followed by the name of the class.</a:t>
            </a:r>
          </a:p>
          <a:p>
            <a:pPr marL="0" indent="0">
              <a:buNone/>
            </a:pPr>
            <a:endParaRPr lang="en-US" sz="2000" dirty="0" smtClean="0"/>
          </a:p>
          <a:p>
            <a:pPr marL="0" indent="0">
              <a:buNone/>
            </a:pPr>
            <a:r>
              <a:rPr lang="en-US" sz="2000" dirty="0" smtClean="0"/>
              <a:t>In </a:t>
            </a:r>
            <a:r>
              <a:rPr lang="en-US" sz="2000" dirty="0"/>
              <a:t>the example below, all HTML elements with class="center" will be red and center-aligned</a:t>
            </a:r>
            <a:r>
              <a:rPr lang="en-US" sz="2000" dirty="0" smtClean="0"/>
              <a:t>:</a:t>
            </a:r>
          </a:p>
          <a:p>
            <a:pPr marL="0" indent="0">
              <a:buNone/>
            </a:pPr>
            <a:r>
              <a:rPr lang="en-US" sz="2000" dirty="0" smtClean="0"/>
              <a:t>&lt;!DOCTYPE html&gt;</a:t>
            </a:r>
          </a:p>
          <a:p>
            <a:pPr marL="0" indent="0">
              <a:buNone/>
            </a:pPr>
            <a:r>
              <a:rPr lang="en-US" sz="2000" dirty="0" smtClean="0"/>
              <a:t>&lt;html&gt;</a:t>
            </a:r>
          </a:p>
          <a:p>
            <a:pPr marL="0" indent="0">
              <a:buNone/>
            </a:pPr>
            <a:r>
              <a:rPr lang="en-US" sz="2000" dirty="0" smtClean="0"/>
              <a:t>&lt;head&gt;</a:t>
            </a:r>
          </a:p>
          <a:p>
            <a:pPr marL="0" indent="0">
              <a:buNone/>
            </a:pPr>
            <a:r>
              <a:rPr lang="en-US" sz="2000" b="1" dirty="0" smtClean="0">
                <a:solidFill>
                  <a:srgbClr val="0070C0"/>
                </a:solidFill>
              </a:rPr>
              <a:t>&lt;style&gt;</a:t>
            </a:r>
          </a:p>
          <a:p>
            <a:pPr marL="0" indent="0">
              <a:buNone/>
            </a:pPr>
            <a:r>
              <a:rPr lang="en-US" sz="2000" b="1" dirty="0" smtClean="0">
                <a:solidFill>
                  <a:srgbClr val="0070C0"/>
                </a:solidFill>
              </a:rPr>
              <a:t>.center {    text-align: center;    color: red; }</a:t>
            </a:r>
          </a:p>
          <a:p>
            <a:pPr marL="0" indent="0">
              <a:buNone/>
            </a:pPr>
            <a:r>
              <a:rPr lang="en-US" sz="2000" b="1" dirty="0" smtClean="0">
                <a:solidFill>
                  <a:srgbClr val="0070C0"/>
                </a:solidFill>
              </a:rPr>
              <a:t>&lt;/style&gt;</a:t>
            </a:r>
          </a:p>
          <a:p>
            <a:pPr marL="0" indent="0">
              <a:buNone/>
            </a:pPr>
            <a:r>
              <a:rPr lang="en-US" sz="2000" dirty="0" smtClean="0"/>
              <a:t>&lt;/head&gt;</a:t>
            </a:r>
          </a:p>
          <a:p>
            <a:pPr marL="0" indent="0">
              <a:buNone/>
            </a:pPr>
            <a:r>
              <a:rPr lang="en-US" sz="2000" dirty="0" smtClean="0"/>
              <a:t>&lt;body&gt;</a:t>
            </a:r>
          </a:p>
          <a:p>
            <a:pPr marL="0" indent="0">
              <a:buNone/>
            </a:pPr>
            <a:r>
              <a:rPr lang="en-US" sz="2000" dirty="0"/>
              <a:t> </a:t>
            </a:r>
            <a:r>
              <a:rPr lang="en-US" sz="2000" dirty="0" smtClean="0"/>
              <a:t>    </a:t>
            </a:r>
            <a:r>
              <a:rPr lang="en-US" sz="2000" b="1" dirty="0" smtClean="0">
                <a:solidFill>
                  <a:srgbClr val="0070C0"/>
                </a:solidFill>
              </a:rPr>
              <a:t>&lt;h1 class="center"&gt;Red and center-aligned heading&lt;/h1&gt;</a:t>
            </a:r>
          </a:p>
          <a:p>
            <a:pPr marL="0" indent="0">
              <a:buNone/>
            </a:pPr>
            <a:r>
              <a:rPr lang="en-US" sz="2000" b="1" dirty="0" smtClean="0">
                <a:solidFill>
                  <a:srgbClr val="0070C0"/>
                </a:solidFill>
              </a:rPr>
              <a:t>     &lt;p class="center"&gt;Red and center-aligned paragraph.&lt;/p&gt; </a:t>
            </a:r>
          </a:p>
          <a:p>
            <a:pPr marL="0" indent="0">
              <a:buNone/>
            </a:pPr>
            <a:r>
              <a:rPr lang="en-US" sz="2000" dirty="0"/>
              <a:t> </a:t>
            </a:r>
            <a:r>
              <a:rPr lang="en-US" sz="2000" dirty="0" smtClean="0"/>
              <a:t>   &lt;/body&gt;</a:t>
            </a:r>
          </a:p>
          <a:p>
            <a:pPr marL="0" indent="0">
              <a:buNone/>
            </a:pPr>
            <a:r>
              <a:rPr lang="en-US" sz="2000" dirty="0" smtClean="0"/>
              <a:t> &lt;/html&gt;</a:t>
            </a:r>
          </a:p>
          <a:p>
            <a:endParaRPr lang="en-US" sz="2000" dirty="0"/>
          </a:p>
        </p:txBody>
      </p:sp>
    </p:spTree>
    <p:extLst>
      <p:ext uri="{BB962C8B-B14F-4D97-AF65-F5344CB8AC3E}">
        <p14:creationId xmlns="" xmlns:p14="http://schemas.microsoft.com/office/powerpoint/2010/main" val="4141115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6" y="257576"/>
            <a:ext cx="11887200" cy="6413679"/>
          </a:xfrm>
        </p:spPr>
        <p:txBody>
          <a:bodyPr>
            <a:normAutofit fontScale="77500" lnSpcReduction="20000"/>
          </a:bodyPr>
          <a:lstStyle/>
          <a:p>
            <a:r>
              <a:rPr lang="en-US" dirty="0"/>
              <a:t>You can also specify that only specific HTML elements should be affected by a class.</a:t>
            </a:r>
          </a:p>
          <a:p>
            <a:r>
              <a:rPr lang="en-US" dirty="0"/>
              <a:t>In the example below, only &lt;p&gt; elements with class="center" will be center-aligned</a:t>
            </a:r>
            <a:r>
              <a:rPr lang="en-US" dirty="0" smtClean="0"/>
              <a:t>:</a:t>
            </a:r>
          </a:p>
          <a:p>
            <a:pPr marL="0" indent="0">
              <a:buNone/>
            </a:pPr>
            <a:endParaRPr lang="en-US" dirty="0" smtClean="0"/>
          </a:p>
          <a:p>
            <a:pPr marL="0" indent="0">
              <a:buNone/>
            </a:pPr>
            <a:r>
              <a:rPr lang="en-US" dirty="0" smtClean="0"/>
              <a:t>&lt;!DOCTYPE html&gt;</a:t>
            </a:r>
          </a:p>
          <a:p>
            <a:pPr marL="0" indent="0">
              <a:buNone/>
            </a:pPr>
            <a:r>
              <a:rPr lang="en-US" dirty="0" smtClean="0"/>
              <a:t>&lt;html&gt;</a:t>
            </a:r>
          </a:p>
          <a:p>
            <a:pPr marL="0" indent="0">
              <a:buNone/>
            </a:pPr>
            <a:r>
              <a:rPr lang="en-US" dirty="0" smtClean="0"/>
              <a:t>&lt;head&gt;</a:t>
            </a:r>
          </a:p>
          <a:p>
            <a:pPr marL="0" indent="0">
              <a:buNone/>
            </a:pPr>
            <a:r>
              <a:rPr lang="en-US" dirty="0" smtClean="0"/>
              <a:t>&lt;style&gt;</a:t>
            </a:r>
          </a:p>
          <a:p>
            <a:pPr marL="0" indent="0">
              <a:buNone/>
            </a:pPr>
            <a:r>
              <a:rPr lang="en-US" b="1" dirty="0" err="1" smtClean="0">
                <a:solidFill>
                  <a:srgbClr val="0070C0"/>
                </a:solidFill>
              </a:rPr>
              <a:t>p.center</a:t>
            </a:r>
            <a:r>
              <a:rPr lang="en-US" b="1" dirty="0" smtClean="0">
                <a:solidFill>
                  <a:srgbClr val="0070C0"/>
                </a:solidFill>
              </a:rPr>
              <a:t> {  text-align: center;    color: red; }</a:t>
            </a:r>
          </a:p>
          <a:p>
            <a:pPr marL="0" indent="0">
              <a:buNone/>
            </a:pPr>
            <a:r>
              <a:rPr lang="en-US" dirty="0" smtClean="0"/>
              <a:t>&lt;/style&gt;</a:t>
            </a:r>
          </a:p>
          <a:p>
            <a:pPr marL="0" indent="0">
              <a:buNone/>
            </a:pPr>
            <a:r>
              <a:rPr lang="en-US" dirty="0" smtClean="0"/>
              <a:t>&lt;/head&gt;</a:t>
            </a:r>
          </a:p>
          <a:p>
            <a:pPr marL="0" indent="0">
              <a:buNone/>
            </a:pPr>
            <a:r>
              <a:rPr lang="en-US" dirty="0" smtClean="0"/>
              <a:t>&lt;body&gt;</a:t>
            </a:r>
          </a:p>
          <a:p>
            <a:pPr marL="0" indent="0">
              <a:buNone/>
            </a:pPr>
            <a:endParaRPr lang="en-US" dirty="0" smtClean="0"/>
          </a:p>
          <a:p>
            <a:pPr marL="0" indent="0">
              <a:buNone/>
            </a:pPr>
            <a:r>
              <a:rPr lang="en-US" dirty="0" smtClean="0"/>
              <a:t>&lt;h1 class="center"&gt;This heading will not be affected&lt;/h1&gt;</a:t>
            </a:r>
          </a:p>
          <a:p>
            <a:pPr marL="0" indent="0">
              <a:buNone/>
            </a:pPr>
            <a:r>
              <a:rPr lang="en-US" b="1" dirty="0" smtClean="0">
                <a:solidFill>
                  <a:srgbClr val="0070C0"/>
                </a:solidFill>
              </a:rPr>
              <a:t>&lt;p class="center"&gt;This paragraph will be red and center-aligned.&lt;/p&gt; </a:t>
            </a:r>
          </a:p>
          <a:p>
            <a:pPr marL="0" indent="0">
              <a:buNone/>
            </a:pPr>
            <a:endParaRPr lang="en-US" dirty="0" smtClean="0"/>
          </a:p>
          <a:p>
            <a:pPr marL="0" indent="0">
              <a:buNone/>
            </a:pPr>
            <a:r>
              <a:rPr lang="en-US" dirty="0" smtClean="0"/>
              <a:t>&lt;/body&gt;</a:t>
            </a:r>
          </a:p>
          <a:p>
            <a:pPr marL="0" indent="0">
              <a:buNone/>
            </a:pPr>
            <a:r>
              <a:rPr lang="en-US" dirty="0" smtClean="0"/>
              <a:t>&lt;/html&gt;</a:t>
            </a:r>
          </a:p>
          <a:p>
            <a:pPr marL="0" indent="0">
              <a:buNone/>
            </a:pPr>
            <a:endParaRPr lang="en-US" dirty="0"/>
          </a:p>
        </p:txBody>
      </p:sp>
    </p:spTree>
    <p:extLst>
      <p:ext uri="{BB962C8B-B14F-4D97-AF65-F5344CB8AC3E}">
        <p14:creationId xmlns="" xmlns:p14="http://schemas.microsoft.com/office/powerpoint/2010/main" val="70824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699"/>
            <a:ext cx="10515600" cy="214424"/>
          </a:xfrm>
        </p:spPr>
        <p:txBody>
          <a:bodyPr>
            <a:normAutofit fontScale="90000"/>
          </a:bodyPr>
          <a:lstStyle/>
          <a:p>
            <a:r>
              <a:rPr lang="en-US" b="1" u="sng" dirty="0" smtClean="0"/>
              <a:t>Grouping selectors</a:t>
            </a:r>
            <a:endParaRPr lang="en-US" b="1" u="sng" dirty="0"/>
          </a:p>
        </p:txBody>
      </p:sp>
      <p:sp>
        <p:nvSpPr>
          <p:cNvPr id="3" name="Content Placeholder 2"/>
          <p:cNvSpPr>
            <a:spLocks noGrp="1"/>
          </p:cNvSpPr>
          <p:nvPr>
            <p:ph idx="1"/>
          </p:nvPr>
        </p:nvSpPr>
        <p:spPr>
          <a:xfrm>
            <a:off x="103031" y="746975"/>
            <a:ext cx="11250769" cy="5429988"/>
          </a:xfrm>
        </p:spPr>
        <p:txBody>
          <a:bodyPr>
            <a:normAutofit fontScale="92500" lnSpcReduction="10000"/>
          </a:bodyPr>
          <a:lstStyle/>
          <a:p>
            <a:r>
              <a:rPr lang="en-US" dirty="0"/>
              <a:t>If you have elements with the same style definitions, like this</a:t>
            </a:r>
            <a:r>
              <a:rPr lang="en-US" dirty="0" smtClean="0"/>
              <a:t>:</a:t>
            </a:r>
          </a:p>
          <a:p>
            <a:pPr marL="0" indent="0">
              <a:buNone/>
            </a:pPr>
            <a:r>
              <a:rPr lang="en-US" b="1" dirty="0">
                <a:solidFill>
                  <a:srgbClr val="0070C0"/>
                </a:solidFill>
              </a:rPr>
              <a:t>h1 </a:t>
            </a:r>
            <a:r>
              <a:rPr lang="en-US" b="1" dirty="0" smtClean="0">
                <a:solidFill>
                  <a:srgbClr val="0070C0"/>
                </a:solidFill>
              </a:rPr>
              <a:t>{</a:t>
            </a:r>
            <a:r>
              <a:rPr lang="en-US" b="1" dirty="0">
                <a:solidFill>
                  <a:srgbClr val="0070C0"/>
                </a:solidFill>
              </a:rPr>
              <a:t>    text-align: center</a:t>
            </a:r>
            <a:r>
              <a:rPr lang="en-US" b="1" dirty="0" smtClean="0">
                <a:solidFill>
                  <a:srgbClr val="0070C0"/>
                </a:solidFill>
              </a:rPr>
              <a:t>; </a:t>
            </a:r>
            <a:r>
              <a:rPr lang="en-US" b="1" dirty="0">
                <a:solidFill>
                  <a:srgbClr val="0070C0"/>
                </a:solidFill>
              </a:rPr>
              <a:t>    color: red</a:t>
            </a:r>
            <a:r>
              <a:rPr lang="en-US" b="1" dirty="0" smtClean="0">
                <a:solidFill>
                  <a:srgbClr val="0070C0"/>
                </a:solidFill>
              </a:rPr>
              <a:t>; }</a:t>
            </a:r>
            <a:br>
              <a:rPr lang="en-US" b="1" dirty="0" smtClean="0">
                <a:solidFill>
                  <a:srgbClr val="0070C0"/>
                </a:solidFill>
              </a:rPr>
            </a:br>
            <a:r>
              <a:rPr lang="en-US" b="1" dirty="0" smtClean="0">
                <a:solidFill>
                  <a:srgbClr val="0070C0"/>
                </a:solidFill>
              </a:rPr>
              <a:t/>
            </a:r>
            <a:br>
              <a:rPr lang="en-US" b="1" dirty="0" smtClean="0">
                <a:solidFill>
                  <a:srgbClr val="0070C0"/>
                </a:solidFill>
              </a:rPr>
            </a:br>
            <a:r>
              <a:rPr lang="en-US" b="1" dirty="0">
                <a:solidFill>
                  <a:srgbClr val="0070C0"/>
                </a:solidFill>
              </a:rPr>
              <a:t>h2 </a:t>
            </a:r>
            <a:r>
              <a:rPr lang="en-US" b="1" dirty="0" smtClean="0">
                <a:solidFill>
                  <a:srgbClr val="0070C0"/>
                </a:solidFill>
              </a:rPr>
              <a:t>{    </a:t>
            </a:r>
            <a:r>
              <a:rPr lang="en-US" b="1" dirty="0">
                <a:solidFill>
                  <a:srgbClr val="0070C0"/>
                </a:solidFill>
              </a:rPr>
              <a:t>text-align: center</a:t>
            </a:r>
            <a:r>
              <a:rPr lang="en-US" b="1" dirty="0" smtClean="0">
                <a:solidFill>
                  <a:srgbClr val="0070C0"/>
                </a:solidFill>
              </a:rPr>
              <a:t>;</a:t>
            </a:r>
            <a:r>
              <a:rPr lang="en-US" b="1" dirty="0">
                <a:solidFill>
                  <a:srgbClr val="0070C0"/>
                </a:solidFill>
              </a:rPr>
              <a:t>    color: red</a:t>
            </a:r>
            <a:r>
              <a:rPr lang="en-US" b="1" dirty="0" smtClean="0">
                <a:solidFill>
                  <a:srgbClr val="0070C0"/>
                </a:solidFill>
              </a:rPr>
              <a:t>; }</a:t>
            </a:r>
            <a:br>
              <a:rPr lang="en-US" b="1" dirty="0" smtClean="0">
                <a:solidFill>
                  <a:srgbClr val="0070C0"/>
                </a:solidFill>
              </a:rPr>
            </a:br>
            <a:r>
              <a:rPr lang="en-US" b="1" dirty="0" smtClean="0">
                <a:solidFill>
                  <a:srgbClr val="0070C0"/>
                </a:solidFill>
              </a:rPr>
              <a:t/>
            </a:r>
            <a:br>
              <a:rPr lang="en-US" b="1" dirty="0" smtClean="0">
                <a:solidFill>
                  <a:srgbClr val="0070C0"/>
                </a:solidFill>
              </a:rPr>
            </a:br>
            <a:r>
              <a:rPr lang="en-US" b="1" dirty="0">
                <a:solidFill>
                  <a:srgbClr val="0070C0"/>
                </a:solidFill>
              </a:rPr>
              <a:t>p </a:t>
            </a:r>
            <a:r>
              <a:rPr lang="en-US" b="1" dirty="0" smtClean="0">
                <a:solidFill>
                  <a:srgbClr val="0070C0"/>
                </a:solidFill>
              </a:rPr>
              <a:t>{  </a:t>
            </a:r>
            <a:r>
              <a:rPr lang="en-US" b="1" dirty="0">
                <a:solidFill>
                  <a:srgbClr val="0070C0"/>
                </a:solidFill>
              </a:rPr>
              <a:t>text-align: </a:t>
            </a:r>
            <a:r>
              <a:rPr lang="en-US" b="1" dirty="0" smtClean="0">
                <a:solidFill>
                  <a:srgbClr val="0070C0"/>
                </a:solidFill>
              </a:rPr>
              <a:t>center; color</a:t>
            </a:r>
            <a:r>
              <a:rPr lang="en-US" b="1" dirty="0">
                <a:solidFill>
                  <a:srgbClr val="0070C0"/>
                </a:solidFill>
              </a:rPr>
              <a:t>: red</a:t>
            </a:r>
            <a:r>
              <a:rPr lang="en-US" b="1" dirty="0" smtClean="0">
                <a:solidFill>
                  <a:srgbClr val="0070C0"/>
                </a:solidFill>
              </a:rPr>
              <a:t>; }</a:t>
            </a:r>
          </a:p>
          <a:p>
            <a:pPr marL="0" indent="0">
              <a:buNone/>
            </a:pPr>
            <a:endParaRPr lang="en-US" dirty="0" smtClean="0"/>
          </a:p>
          <a:p>
            <a:r>
              <a:rPr lang="en-US" dirty="0"/>
              <a:t>It will be better to group the selectors, to minimize the code.</a:t>
            </a:r>
          </a:p>
          <a:p>
            <a:r>
              <a:rPr lang="en-US" dirty="0"/>
              <a:t>To group selectors, separate each selector with a comma</a:t>
            </a:r>
            <a:r>
              <a:rPr lang="en-US" dirty="0" smtClean="0"/>
              <a:t>.</a:t>
            </a:r>
          </a:p>
          <a:p>
            <a:pPr marL="0" indent="0">
              <a:buNone/>
            </a:pPr>
            <a:endParaRPr lang="en-US" dirty="0"/>
          </a:p>
          <a:p>
            <a:pPr marL="0" indent="0">
              <a:buNone/>
            </a:pPr>
            <a:r>
              <a:rPr lang="en-US" b="1" dirty="0">
                <a:solidFill>
                  <a:srgbClr val="0070C0"/>
                </a:solidFill>
              </a:rPr>
              <a:t>h1, h2, p {</a:t>
            </a:r>
            <a:br>
              <a:rPr lang="en-US" b="1" dirty="0">
                <a:solidFill>
                  <a:srgbClr val="0070C0"/>
                </a:solidFill>
              </a:rPr>
            </a:br>
            <a:r>
              <a:rPr lang="en-US" b="1" dirty="0">
                <a:solidFill>
                  <a:srgbClr val="0070C0"/>
                </a:solidFill>
              </a:rPr>
              <a:t>    text-align: center;</a:t>
            </a:r>
            <a:br>
              <a:rPr lang="en-US" b="1" dirty="0">
                <a:solidFill>
                  <a:srgbClr val="0070C0"/>
                </a:solidFill>
              </a:rPr>
            </a:br>
            <a:r>
              <a:rPr lang="en-US" b="1" dirty="0">
                <a:solidFill>
                  <a:srgbClr val="0070C0"/>
                </a:solidFill>
              </a:rPr>
              <a:t>    color: red;</a:t>
            </a:r>
            <a:br>
              <a:rPr lang="en-US" b="1" dirty="0">
                <a:solidFill>
                  <a:srgbClr val="0070C0"/>
                </a:solidFill>
              </a:rPr>
            </a:br>
            <a:r>
              <a:rPr lang="en-US" b="1" dirty="0">
                <a:solidFill>
                  <a:srgbClr val="0070C0"/>
                </a:solidFill>
              </a:rPr>
              <a:t>}</a:t>
            </a:r>
          </a:p>
          <a:p>
            <a:pPr marL="0" indent="0">
              <a:buNone/>
            </a:pPr>
            <a:endParaRPr lang="en-US" dirty="0"/>
          </a:p>
        </p:txBody>
      </p:sp>
    </p:spTree>
    <p:extLst>
      <p:ext uri="{BB962C8B-B14F-4D97-AF65-F5344CB8AC3E}">
        <p14:creationId xmlns="" xmlns:p14="http://schemas.microsoft.com/office/powerpoint/2010/main" val="272415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selector</a:t>
            </a:r>
            <a:br>
              <a:rPr lang="en-US" dirty="0" smtClean="0"/>
            </a:br>
            <a:endParaRPr lang="en-US" dirty="0"/>
          </a:p>
        </p:txBody>
      </p:sp>
      <p:sp>
        <p:nvSpPr>
          <p:cNvPr id="3" name="Content Placeholder 2"/>
          <p:cNvSpPr>
            <a:spLocks noGrp="1"/>
          </p:cNvSpPr>
          <p:nvPr>
            <p:ph idx="1"/>
          </p:nvPr>
        </p:nvSpPr>
        <p:spPr>
          <a:xfrm>
            <a:off x="838200" y="1112808"/>
            <a:ext cx="10515600" cy="5477773"/>
          </a:xfrm>
        </p:spPr>
        <p:txBody>
          <a:bodyPr>
            <a:normAutofit fontScale="92500" lnSpcReduction="10000"/>
          </a:bodyPr>
          <a:lstStyle/>
          <a:p>
            <a:pPr>
              <a:buNone/>
            </a:pPr>
            <a:r>
              <a:rPr lang="en-US" dirty="0" smtClean="0"/>
              <a:t>The </a:t>
            </a:r>
            <a:r>
              <a:rPr lang="en-US" dirty="0"/>
              <a:t>* selector selects all elements</a:t>
            </a:r>
            <a:r>
              <a:rPr lang="en-US" dirty="0" smtClean="0"/>
              <a:t>.</a:t>
            </a:r>
          </a:p>
          <a:p>
            <a:pPr>
              <a:buNone/>
            </a:pPr>
            <a:r>
              <a:rPr lang="en-US" dirty="0"/>
              <a:t>&lt;!DOCTYPE html&gt;</a:t>
            </a:r>
          </a:p>
          <a:p>
            <a:pPr>
              <a:buNone/>
            </a:pPr>
            <a:r>
              <a:rPr lang="en-US" dirty="0"/>
              <a:t>&lt;html</a:t>
            </a:r>
            <a:r>
              <a:rPr lang="en-US" dirty="0" smtClean="0"/>
              <a:t>&gt;       &lt;</a:t>
            </a:r>
            <a:r>
              <a:rPr lang="en-US" dirty="0"/>
              <a:t>head&gt;</a:t>
            </a:r>
          </a:p>
          <a:p>
            <a:pPr>
              <a:buNone/>
            </a:pPr>
            <a:r>
              <a:rPr lang="en-US" dirty="0"/>
              <a:t>&lt;style&gt;</a:t>
            </a:r>
          </a:p>
          <a:p>
            <a:pPr>
              <a:buNone/>
            </a:pPr>
            <a:r>
              <a:rPr lang="en-US" dirty="0"/>
              <a:t>* </a:t>
            </a:r>
            <a:r>
              <a:rPr lang="en-US" dirty="0" smtClean="0"/>
              <a:t>{    </a:t>
            </a:r>
            <a:r>
              <a:rPr lang="en-US" dirty="0"/>
              <a:t>color: yellow</a:t>
            </a:r>
            <a:r>
              <a:rPr lang="en-US" dirty="0" smtClean="0"/>
              <a:t>;}</a:t>
            </a:r>
            <a:endParaRPr lang="en-US" dirty="0"/>
          </a:p>
          <a:p>
            <a:pPr>
              <a:buNone/>
            </a:pPr>
            <a:r>
              <a:rPr lang="en-US" dirty="0"/>
              <a:t>&lt;/style&gt;</a:t>
            </a:r>
          </a:p>
          <a:p>
            <a:pPr>
              <a:buNone/>
            </a:pPr>
            <a:r>
              <a:rPr lang="en-US" dirty="0"/>
              <a:t>&lt;/head</a:t>
            </a:r>
            <a:r>
              <a:rPr lang="en-US" dirty="0" smtClean="0"/>
              <a:t>&gt;&lt;</a:t>
            </a:r>
            <a:r>
              <a:rPr lang="en-US" dirty="0"/>
              <a:t>body&gt;</a:t>
            </a:r>
          </a:p>
          <a:p>
            <a:pPr>
              <a:buNone/>
            </a:pPr>
            <a:r>
              <a:rPr lang="en-US" dirty="0" smtClean="0"/>
              <a:t>&lt;</a:t>
            </a:r>
            <a:r>
              <a:rPr lang="en-US" dirty="0"/>
              <a:t>h1&gt;Welcome to My Homepage&lt;/h1&gt;</a:t>
            </a:r>
          </a:p>
          <a:p>
            <a:pPr>
              <a:buNone/>
            </a:pPr>
            <a:r>
              <a:rPr lang="en-US" dirty="0" smtClean="0"/>
              <a:t>&lt;</a:t>
            </a:r>
            <a:r>
              <a:rPr lang="en-US" dirty="0"/>
              <a:t>div class="intro</a:t>
            </a:r>
            <a:r>
              <a:rPr lang="en-US" dirty="0" smtClean="0"/>
              <a:t>"&gt;  </a:t>
            </a:r>
            <a:r>
              <a:rPr lang="en-US" dirty="0"/>
              <a:t>&lt;p id="</a:t>
            </a:r>
            <a:r>
              <a:rPr lang="en-US" dirty="0" err="1"/>
              <a:t>firstname</a:t>
            </a:r>
            <a:r>
              <a:rPr lang="en-US" dirty="0"/>
              <a:t>"&gt;My name is Donald.&lt;/p&gt;</a:t>
            </a:r>
          </a:p>
          <a:p>
            <a:pPr>
              <a:buNone/>
            </a:pPr>
            <a:r>
              <a:rPr lang="en-US" dirty="0"/>
              <a:t>  &lt;p id="hometown"&gt;I live in </a:t>
            </a:r>
            <a:r>
              <a:rPr lang="en-US" dirty="0" err="1"/>
              <a:t>Duckburg</a:t>
            </a:r>
            <a:r>
              <a:rPr lang="en-US" dirty="0"/>
              <a:t>.&lt;/p&gt;</a:t>
            </a:r>
          </a:p>
          <a:p>
            <a:pPr>
              <a:buNone/>
            </a:pPr>
            <a:r>
              <a:rPr lang="en-US" dirty="0"/>
              <a:t>&lt;/div&gt;</a:t>
            </a:r>
          </a:p>
          <a:p>
            <a:pPr>
              <a:buNone/>
            </a:pPr>
            <a:r>
              <a:rPr lang="en-US" dirty="0" smtClean="0"/>
              <a:t>&lt;</a:t>
            </a:r>
            <a:r>
              <a:rPr lang="en-US" dirty="0"/>
              <a:t>p&gt;My best friend is Mickey.&lt;/p</a:t>
            </a:r>
            <a:r>
              <a:rPr lang="en-US" dirty="0" smtClean="0"/>
              <a:t>&gt;&lt;/</a:t>
            </a:r>
            <a:r>
              <a:rPr lang="en-US" dirty="0"/>
              <a:t>body&gt;</a:t>
            </a:r>
          </a:p>
        </p:txBody>
      </p:sp>
    </p:spTree>
    <p:extLst>
      <p:ext uri="{BB962C8B-B14F-4D97-AF65-F5344CB8AC3E}">
        <p14:creationId xmlns="" xmlns:p14="http://schemas.microsoft.com/office/powerpoint/2010/main" val="383886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365679" y="2345856"/>
            <a:ext cx="5482108" cy="1028409"/>
          </a:xfrm>
        </p:spPr>
        <p:txBody>
          <a:bodyPr>
            <a:noAutofit/>
          </a:bodyPr>
          <a:lstStyle/>
          <a:p>
            <a:r>
              <a:rPr lang="en-US" sz="5400" b="1" u="sng" dirty="0" smtClean="0">
                <a:solidFill>
                  <a:srgbClr val="00B050"/>
                </a:solidFill>
              </a:rPr>
              <a:t>Ways to insert CSS</a:t>
            </a:r>
            <a:endParaRPr lang="en-US" sz="5400" b="1" dirty="0"/>
          </a:p>
        </p:txBody>
      </p:sp>
    </p:spTree>
    <p:extLst>
      <p:ext uri="{BB962C8B-B14F-4D97-AF65-F5344CB8AC3E}">
        <p14:creationId xmlns="" xmlns:p14="http://schemas.microsoft.com/office/powerpoint/2010/main" val="3226438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941" y="283335"/>
            <a:ext cx="11822805" cy="5893628"/>
          </a:xfrm>
        </p:spPr>
        <p:txBody>
          <a:bodyPr/>
          <a:lstStyle/>
          <a:p>
            <a:r>
              <a:rPr lang="en-US" dirty="0"/>
              <a:t>There are three ways of inserting a style sheet</a:t>
            </a:r>
            <a:r>
              <a:rPr lang="en-US" dirty="0" smtClean="0"/>
              <a:t>:</a:t>
            </a:r>
          </a:p>
          <a:p>
            <a:pPr marL="514350" indent="-514350">
              <a:buAutoNum type="alphaLcParenR"/>
            </a:pPr>
            <a:r>
              <a:rPr lang="en-US" dirty="0" smtClean="0"/>
              <a:t>External </a:t>
            </a:r>
            <a:r>
              <a:rPr lang="en-US" dirty="0"/>
              <a:t>style </a:t>
            </a:r>
            <a:r>
              <a:rPr lang="en-US" dirty="0" smtClean="0"/>
              <a:t>sheet</a:t>
            </a:r>
          </a:p>
          <a:p>
            <a:pPr marL="514350" indent="-514350">
              <a:buAutoNum type="alphaLcParenR"/>
            </a:pPr>
            <a:r>
              <a:rPr lang="en-US" dirty="0" smtClean="0"/>
              <a:t>Internal </a:t>
            </a:r>
            <a:r>
              <a:rPr lang="en-US" dirty="0"/>
              <a:t>style </a:t>
            </a:r>
            <a:r>
              <a:rPr lang="en-US" dirty="0" smtClean="0"/>
              <a:t>sheet</a:t>
            </a:r>
          </a:p>
          <a:p>
            <a:pPr marL="514350" indent="-514350">
              <a:buAutoNum type="alphaLcParenR"/>
            </a:pPr>
            <a:r>
              <a:rPr lang="en-US" dirty="0" smtClean="0"/>
              <a:t>Inline </a:t>
            </a:r>
            <a:r>
              <a:rPr lang="en-US" dirty="0"/>
              <a:t>style</a:t>
            </a:r>
          </a:p>
          <a:p>
            <a:pPr marL="0" indent="0">
              <a:buNone/>
            </a:pPr>
            <a:r>
              <a:rPr lang="en-US" dirty="0" smtClean="0"/>
              <a:t/>
            </a:r>
            <a:br>
              <a:rPr lang="en-US" dirty="0" smtClean="0"/>
            </a:br>
            <a:endParaRPr lang="en-US" dirty="0"/>
          </a:p>
        </p:txBody>
      </p:sp>
    </p:spTree>
    <p:extLst>
      <p:ext uri="{BB962C8B-B14F-4D97-AF65-F5344CB8AC3E}">
        <p14:creationId xmlns="" xmlns:p14="http://schemas.microsoft.com/office/powerpoint/2010/main" val="985542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030"/>
            <a:ext cx="10515600" cy="394730"/>
          </a:xfrm>
        </p:spPr>
        <p:txBody>
          <a:bodyPr>
            <a:normAutofit fontScale="90000"/>
          </a:bodyPr>
          <a:lstStyle/>
          <a:p>
            <a:r>
              <a:rPr lang="en-US" sz="3200" b="1" dirty="0" smtClean="0"/>
              <a:t>a) </a:t>
            </a:r>
            <a:r>
              <a:rPr lang="en-US" sz="3200" b="1" u="sng" dirty="0" smtClean="0"/>
              <a:t>External style sheet</a:t>
            </a:r>
            <a:endParaRPr lang="en-US" sz="3200" b="1" u="sng" dirty="0"/>
          </a:p>
        </p:txBody>
      </p:sp>
      <p:sp>
        <p:nvSpPr>
          <p:cNvPr id="3" name="Content Placeholder 2"/>
          <p:cNvSpPr>
            <a:spLocks noGrp="1"/>
          </p:cNvSpPr>
          <p:nvPr>
            <p:ph idx="1"/>
          </p:nvPr>
        </p:nvSpPr>
        <p:spPr>
          <a:xfrm>
            <a:off x="296214" y="643944"/>
            <a:ext cx="11732654" cy="6078828"/>
          </a:xfrm>
        </p:spPr>
        <p:txBody>
          <a:bodyPr>
            <a:normAutofit fontScale="62500" lnSpcReduction="20000"/>
          </a:bodyPr>
          <a:lstStyle/>
          <a:p>
            <a:r>
              <a:rPr lang="en-US" dirty="0" smtClean="0"/>
              <a:t>An external style sheet is ideal when the style is applied to many pages.</a:t>
            </a:r>
            <a:r>
              <a:rPr lang="en-US" dirty="0"/>
              <a:t> </a:t>
            </a:r>
            <a:endParaRPr lang="en-US" dirty="0" smtClean="0"/>
          </a:p>
          <a:p>
            <a:r>
              <a:rPr lang="en-US" dirty="0" smtClean="0"/>
              <a:t>With </a:t>
            </a:r>
            <a:r>
              <a:rPr lang="en-US" dirty="0"/>
              <a:t>an external style sheet, you can change the look of an entire website by changing just one file!</a:t>
            </a:r>
          </a:p>
          <a:p>
            <a:r>
              <a:rPr lang="en-US" dirty="0"/>
              <a:t>Each page must include a reference to the external style sheet file inside the &lt;link&gt; element. </a:t>
            </a:r>
            <a:endParaRPr lang="en-US" dirty="0" smtClean="0"/>
          </a:p>
          <a:p>
            <a:r>
              <a:rPr lang="en-US" dirty="0" smtClean="0"/>
              <a:t>The </a:t>
            </a:r>
            <a:r>
              <a:rPr lang="en-US" dirty="0"/>
              <a:t>&lt;link&gt; element goes inside the &lt;head&gt; </a:t>
            </a:r>
            <a:r>
              <a:rPr lang="en-US" dirty="0" smtClean="0"/>
              <a:t>section.</a:t>
            </a:r>
          </a:p>
          <a:p>
            <a:endParaRPr lang="en-US" dirty="0" smtClean="0"/>
          </a:p>
          <a:p>
            <a:pPr marL="0" indent="0">
              <a:buNone/>
            </a:pPr>
            <a:r>
              <a:rPr lang="en-US" dirty="0"/>
              <a:t> </a:t>
            </a:r>
            <a:r>
              <a:rPr lang="en-US" dirty="0" smtClean="0"/>
              <a:t>     </a:t>
            </a:r>
            <a:r>
              <a:rPr lang="en-US" b="1" dirty="0">
                <a:solidFill>
                  <a:srgbClr val="0070C0"/>
                </a:solidFill>
              </a:rPr>
              <a:t>&lt;head&gt;</a:t>
            </a:r>
            <a:r>
              <a:rPr lang="en-US" b="1" dirty="0" smtClean="0">
                <a:solidFill>
                  <a:srgbClr val="0070C0"/>
                </a:solidFill>
              </a:rPr>
              <a:t/>
            </a:r>
            <a:br>
              <a:rPr lang="en-US" b="1" dirty="0" smtClean="0">
                <a:solidFill>
                  <a:srgbClr val="0070C0"/>
                </a:solidFill>
              </a:rPr>
            </a:br>
            <a:r>
              <a:rPr lang="en-US" b="1" dirty="0" smtClean="0">
                <a:solidFill>
                  <a:srgbClr val="0070C0"/>
                </a:solidFill>
              </a:rPr>
              <a:t>                  &lt;</a:t>
            </a:r>
            <a:r>
              <a:rPr lang="en-US" b="1" dirty="0">
                <a:solidFill>
                  <a:srgbClr val="0070C0"/>
                </a:solidFill>
              </a:rPr>
              <a:t>link </a:t>
            </a:r>
            <a:r>
              <a:rPr lang="en-US" b="1" dirty="0" err="1">
                <a:solidFill>
                  <a:srgbClr val="0070C0"/>
                </a:solidFill>
              </a:rPr>
              <a:t>rel</a:t>
            </a:r>
            <a:r>
              <a:rPr lang="en-US" b="1" dirty="0">
                <a:solidFill>
                  <a:srgbClr val="0070C0"/>
                </a:solidFill>
              </a:rPr>
              <a:t>="</a:t>
            </a:r>
            <a:r>
              <a:rPr lang="en-US" b="1" dirty="0" err="1" smtClean="0">
                <a:solidFill>
                  <a:srgbClr val="0070C0"/>
                </a:solidFill>
              </a:rPr>
              <a:t>stylesheet</a:t>
            </a:r>
            <a:r>
              <a:rPr lang="en-US" b="1" dirty="0" smtClean="0">
                <a:solidFill>
                  <a:srgbClr val="0070C0"/>
                </a:solidFill>
              </a:rPr>
              <a:t>“     </a:t>
            </a:r>
            <a:r>
              <a:rPr lang="en-US" b="1" dirty="0">
                <a:solidFill>
                  <a:srgbClr val="0070C0"/>
                </a:solidFill>
              </a:rPr>
              <a:t> </a:t>
            </a:r>
            <a:r>
              <a:rPr lang="en-US" b="1" dirty="0" smtClean="0">
                <a:solidFill>
                  <a:srgbClr val="0070C0"/>
                </a:solidFill>
              </a:rPr>
              <a:t> type</a:t>
            </a:r>
            <a:r>
              <a:rPr lang="en-US" b="1" dirty="0">
                <a:solidFill>
                  <a:srgbClr val="0070C0"/>
                </a:solidFill>
              </a:rPr>
              <a:t>="text/</a:t>
            </a:r>
            <a:r>
              <a:rPr lang="en-US" b="1" dirty="0" err="1">
                <a:solidFill>
                  <a:srgbClr val="0070C0"/>
                </a:solidFill>
              </a:rPr>
              <a:t>css</a:t>
            </a:r>
            <a:r>
              <a:rPr lang="en-US" b="1" dirty="0">
                <a:solidFill>
                  <a:srgbClr val="0070C0"/>
                </a:solidFill>
              </a:rPr>
              <a:t>" </a:t>
            </a:r>
            <a:r>
              <a:rPr lang="en-US" b="1" dirty="0" smtClean="0">
                <a:solidFill>
                  <a:srgbClr val="0070C0"/>
                </a:solidFill>
              </a:rPr>
              <a:t>      </a:t>
            </a:r>
            <a:r>
              <a:rPr lang="en-US" b="1" dirty="0" err="1" smtClean="0">
                <a:solidFill>
                  <a:srgbClr val="0070C0"/>
                </a:solidFill>
              </a:rPr>
              <a:t>href</a:t>
            </a:r>
            <a:r>
              <a:rPr lang="en-US" b="1" dirty="0">
                <a:solidFill>
                  <a:srgbClr val="0070C0"/>
                </a:solidFill>
              </a:rPr>
              <a:t>="mystyle.css"&gt;</a:t>
            </a:r>
            <a:r>
              <a:rPr lang="en-US" b="1" dirty="0" smtClean="0">
                <a:solidFill>
                  <a:srgbClr val="0070C0"/>
                </a:solidFill>
              </a:rPr>
              <a:t/>
            </a:r>
            <a:br>
              <a:rPr lang="en-US" b="1" dirty="0" smtClean="0">
                <a:solidFill>
                  <a:srgbClr val="0070C0"/>
                </a:solidFill>
              </a:rPr>
            </a:br>
            <a:r>
              <a:rPr lang="en-US" b="1" dirty="0" smtClean="0">
                <a:solidFill>
                  <a:srgbClr val="0070C0"/>
                </a:solidFill>
              </a:rPr>
              <a:t>      &lt;/</a:t>
            </a:r>
            <a:r>
              <a:rPr lang="en-US" b="1" dirty="0">
                <a:solidFill>
                  <a:srgbClr val="0070C0"/>
                </a:solidFill>
              </a:rPr>
              <a:t>head</a:t>
            </a:r>
            <a:r>
              <a:rPr lang="en-US" b="1" dirty="0" smtClean="0">
                <a:solidFill>
                  <a:srgbClr val="0070C0"/>
                </a:solidFill>
              </a:rPr>
              <a:t>&gt;</a:t>
            </a:r>
          </a:p>
          <a:p>
            <a:pPr marL="0" indent="0">
              <a:buNone/>
            </a:pPr>
            <a:endParaRPr lang="en-US" dirty="0" smtClean="0"/>
          </a:p>
          <a:p>
            <a:r>
              <a:rPr lang="en-US" dirty="0"/>
              <a:t>An external style sheet can be written in any text editor. </a:t>
            </a:r>
            <a:endParaRPr lang="en-US" dirty="0" smtClean="0"/>
          </a:p>
          <a:p>
            <a:r>
              <a:rPr lang="en-US" dirty="0" smtClean="0"/>
              <a:t>The </a:t>
            </a:r>
            <a:r>
              <a:rPr lang="en-US" dirty="0"/>
              <a:t>file should not contain any html tags. </a:t>
            </a:r>
            <a:endParaRPr lang="en-US" dirty="0" smtClean="0"/>
          </a:p>
          <a:p>
            <a:r>
              <a:rPr lang="en-US" dirty="0" smtClean="0"/>
              <a:t>The </a:t>
            </a:r>
            <a:r>
              <a:rPr lang="en-US" dirty="0"/>
              <a:t>style sheet file must be saved with a .</a:t>
            </a:r>
            <a:r>
              <a:rPr lang="en-US" dirty="0" err="1"/>
              <a:t>css</a:t>
            </a:r>
            <a:r>
              <a:rPr lang="en-US" dirty="0"/>
              <a:t> extension.</a:t>
            </a:r>
          </a:p>
          <a:p>
            <a:r>
              <a:rPr lang="en-US" dirty="0" smtClean="0"/>
              <a:t>Example  “mystyle.css” content</a:t>
            </a:r>
          </a:p>
          <a:p>
            <a:pPr marL="0" indent="0">
              <a:buNone/>
            </a:pPr>
            <a:endParaRPr lang="en-US" b="1" dirty="0" smtClean="0">
              <a:solidFill>
                <a:srgbClr val="0070C0"/>
              </a:solidFill>
            </a:endParaRPr>
          </a:p>
          <a:p>
            <a:pPr marL="0" indent="0">
              <a:buNone/>
            </a:pPr>
            <a:r>
              <a:rPr lang="en-US" b="1" dirty="0" smtClean="0">
                <a:solidFill>
                  <a:srgbClr val="0070C0"/>
                </a:solidFill>
              </a:rPr>
              <a:t>                        body</a:t>
            </a:r>
            <a:r>
              <a:rPr lang="en-US" b="1" dirty="0">
                <a:solidFill>
                  <a:srgbClr val="0070C0"/>
                </a:solidFill>
              </a:rPr>
              <a:t> {</a:t>
            </a:r>
            <a:br>
              <a:rPr lang="en-US" b="1" dirty="0">
                <a:solidFill>
                  <a:srgbClr val="0070C0"/>
                </a:solidFill>
              </a:rPr>
            </a:br>
            <a:r>
              <a:rPr lang="en-US" b="1" dirty="0" smtClean="0">
                <a:solidFill>
                  <a:srgbClr val="0070C0"/>
                </a:solidFill>
              </a:rPr>
              <a:t>                                   </a:t>
            </a:r>
            <a:r>
              <a:rPr lang="en-US" b="1" dirty="0">
                <a:solidFill>
                  <a:srgbClr val="0070C0"/>
                </a:solidFill>
              </a:rPr>
              <a:t>    background-color: </a:t>
            </a:r>
            <a:r>
              <a:rPr lang="en-US" b="1" dirty="0" err="1">
                <a:solidFill>
                  <a:srgbClr val="0070C0"/>
                </a:solidFill>
              </a:rPr>
              <a:t>lightblue</a:t>
            </a:r>
            <a:r>
              <a:rPr lang="en-US" b="1" dirty="0">
                <a:solidFill>
                  <a:srgbClr val="0070C0"/>
                </a:solidFill>
              </a:rPr>
              <a:t>;</a:t>
            </a:r>
            <a:br>
              <a:rPr lang="en-US" b="1" dirty="0">
                <a:solidFill>
                  <a:srgbClr val="0070C0"/>
                </a:solidFill>
              </a:rPr>
            </a:br>
            <a:r>
              <a:rPr lang="en-US" b="1" dirty="0" smtClean="0">
                <a:solidFill>
                  <a:srgbClr val="0070C0"/>
                </a:solidFill>
              </a:rPr>
              <a:t>                                  }</a:t>
            </a:r>
            <a:br>
              <a:rPr lang="en-US" b="1" dirty="0" smtClean="0">
                <a:solidFill>
                  <a:srgbClr val="0070C0"/>
                </a:solidFill>
              </a:rPr>
            </a:br>
            <a:r>
              <a:rPr lang="en-US" b="1" dirty="0" smtClean="0">
                <a:solidFill>
                  <a:srgbClr val="0070C0"/>
                </a:solidFill>
              </a:rPr>
              <a:t/>
            </a:r>
            <a:br>
              <a:rPr lang="en-US" b="1" dirty="0" smtClean="0">
                <a:solidFill>
                  <a:srgbClr val="0070C0"/>
                </a:solidFill>
              </a:rPr>
            </a:br>
            <a:r>
              <a:rPr lang="en-US" b="1" dirty="0" smtClean="0">
                <a:solidFill>
                  <a:srgbClr val="0070C0"/>
                </a:solidFill>
              </a:rPr>
              <a:t>                        h1</a:t>
            </a:r>
            <a:r>
              <a:rPr lang="en-US" b="1" dirty="0">
                <a:solidFill>
                  <a:srgbClr val="0070C0"/>
                </a:solidFill>
              </a:rPr>
              <a:t> {</a:t>
            </a:r>
            <a:br>
              <a:rPr lang="en-US" b="1" dirty="0">
                <a:solidFill>
                  <a:srgbClr val="0070C0"/>
                </a:solidFill>
              </a:rPr>
            </a:br>
            <a:r>
              <a:rPr lang="en-US" b="1" dirty="0" smtClean="0">
                <a:solidFill>
                  <a:srgbClr val="0070C0"/>
                </a:solidFill>
              </a:rPr>
              <a:t>                                  </a:t>
            </a:r>
            <a:r>
              <a:rPr lang="en-US" b="1" dirty="0">
                <a:solidFill>
                  <a:srgbClr val="0070C0"/>
                </a:solidFill>
              </a:rPr>
              <a:t>    color: navy</a:t>
            </a:r>
            <a:r>
              <a:rPr lang="en-US" b="1" dirty="0" smtClean="0">
                <a:solidFill>
                  <a:srgbClr val="0070C0"/>
                </a:solidFill>
              </a:rPr>
              <a:t>;   </a:t>
            </a:r>
            <a:r>
              <a:rPr lang="en-US" b="1" dirty="0">
                <a:solidFill>
                  <a:srgbClr val="0070C0"/>
                </a:solidFill>
              </a:rPr>
              <a:t>    margin-left: 20px;</a:t>
            </a:r>
            <a:br>
              <a:rPr lang="en-US" b="1" dirty="0">
                <a:solidFill>
                  <a:srgbClr val="0070C0"/>
                </a:solidFill>
              </a:rPr>
            </a:br>
            <a:r>
              <a:rPr lang="en-US" b="1" dirty="0" smtClean="0">
                <a:solidFill>
                  <a:srgbClr val="0070C0"/>
                </a:solidFill>
              </a:rPr>
              <a:t>                             }</a:t>
            </a:r>
            <a:endParaRPr lang="en-US" b="1" dirty="0">
              <a:solidFill>
                <a:srgbClr val="0070C0"/>
              </a:solidFill>
            </a:endParaRPr>
          </a:p>
          <a:p>
            <a:endParaRPr lang="en-US" b="1" dirty="0">
              <a:solidFill>
                <a:srgbClr val="0070C0"/>
              </a:solidFill>
            </a:endParaRPr>
          </a:p>
        </p:txBody>
      </p:sp>
    </p:spTree>
    <p:extLst>
      <p:ext uri="{BB962C8B-B14F-4D97-AF65-F5344CB8AC3E}">
        <p14:creationId xmlns="" xmlns:p14="http://schemas.microsoft.com/office/powerpoint/2010/main" val="569317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3"/>
            <a:ext cx="10515600" cy="265940"/>
          </a:xfrm>
        </p:spPr>
        <p:txBody>
          <a:bodyPr>
            <a:noAutofit/>
          </a:bodyPr>
          <a:lstStyle/>
          <a:p>
            <a:r>
              <a:rPr lang="en-US" sz="3200" b="1" dirty="0" smtClean="0"/>
              <a:t>b) </a:t>
            </a:r>
            <a:r>
              <a:rPr lang="en-US" sz="3200" b="1" u="sng" dirty="0" smtClean="0"/>
              <a:t>Internal style sheet</a:t>
            </a:r>
            <a:endParaRPr lang="en-US" sz="3200" b="1" u="sng" dirty="0"/>
          </a:p>
        </p:txBody>
      </p:sp>
      <p:sp>
        <p:nvSpPr>
          <p:cNvPr id="3" name="Content Placeholder 2"/>
          <p:cNvSpPr>
            <a:spLocks noGrp="1"/>
          </p:cNvSpPr>
          <p:nvPr>
            <p:ph idx="1"/>
          </p:nvPr>
        </p:nvSpPr>
        <p:spPr>
          <a:xfrm>
            <a:off x="206063" y="656822"/>
            <a:ext cx="11822806" cy="6104585"/>
          </a:xfrm>
        </p:spPr>
        <p:txBody>
          <a:bodyPr>
            <a:normAutofit fontScale="77500" lnSpcReduction="20000"/>
          </a:bodyPr>
          <a:lstStyle/>
          <a:p>
            <a:r>
              <a:rPr lang="en-US" dirty="0"/>
              <a:t>An internal style sheet may be used if one single page has a unique style.</a:t>
            </a:r>
          </a:p>
          <a:p>
            <a:r>
              <a:rPr lang="en-US" dirty="0"/>
              <a:t>Internal styles are defined within the &lt;style&gt; element, inside the &lt;head&gt; section of an HTML page</a:t>
            </a:r>
            <a:r>
              <a:rPr lang="en-US" dirty="0" smtClean="0"/>
              <a:t>:</a:t>
            </a:r>
          </a:p>
          <a:p>
            <a:pPr marL="0" indent="0">
              <a:buNone/>
            </a:pPr>
            <a:endParaRPr lang="en-US" dirty="0" smtClean="0"/>
          </a:p>
          <a:p>
            <a:pPr marL="0" indent="0">
              <a:buNone/>
            </a:pPr>
            <a:r>
              <a:rPr lang="en-US" dirty="0" smtClean="0"/>
              <a:t>&lt;!DOCTYPE html&gt;</a:t>
            </a:r>
          </a:p>
          <a:p>
            <a:pPr marL="0" indent="0">
              <a:buNone/>
            </a:pPr>
            <a:r>
              <a:rPr lang="en-US" dirty="0" smtClean="0"/>
              <a:t>&lt;html&gt;</a:t>
            </a:r>
          </a:p>
          <a:p>
            <a:pPr marL="0" indent="0">
              <a:buNone/>
            </a:pPr>
            <a:r>
              <a:rPr lang="en-US" dirty="0" smtClean="0"/>
              <a:t>&lt;head&gt;</a:t>
            </a:r>
          </a:p>
          <a:p>
            <a:pPr marL="0" indent="0">
              <a:buNone/>
            </a:pPr>
            <a:r>
              <a:rPr lang="en-US" b="1" dirty="0" smtClean="0">
                <a:solidFill>
                  <a:srgbClr val="0070C0"/>
                </a:solidFill>
              </a:rPr>
              <a:t>&lt;style&gt;</a:t>
            </a:r>
          </a:p>
          <a:p>
            <a:pPr marL="0" indent="0">
              <a:buNone/>
            </a:pPr>
            <a:r>
              <a:rPr lang="en-US" b="1" dirty="0" smtClean="0">
                <a:solidFill>
                  <a:srgbClr val="0070C0"/>
                </a:solidFill>
              </a:rPr>
              <a:t>body {</a:t>
            </a:r>
          </a:p>
          <a:p>
            <a:pPr marL="0" indent="0">
              <a:buNone/>
            </a:pPr>
            <a:r>
              <a:rPr lang="en-US" b="1" dirty="0" smtClean="0">
                <a:solidFill>
                  <a:srgbClr val="0070C0"/>
                </a:solidFill>
              </a:rPr>
              <a:t>    background-color: linen;</a:t>
            </a:r>
          </a:p>
          <a:p>
            <a:pPr marL="0" indent="0">
              <a:buNone/>
            </a:pPr>
            <a:r>
              <a:rPr lang="en-US" b="1" dirty="0" smtClean="0">
                <a:solidFill>
                  <a:srgbClr val="0070C0"/>
                </a:solidFill>
              </a:rPr>
              <a:t>}</a:t>
            </a:r>
          </a:p>
          <a:p>
            <a:pPr marL="0" indent="0">
              <a:buNone/>
            </a:pPr>
            <a:r>
              <a:rPr lang="en-US" b="1" dirty="0" smtClean="0">
                <a:solidFill>
                  <a:srgbClr val="0070C0"/>
                </a:solidFill>
              </a:rPr>
              <a:t>h1 {</a:t>
            </a:r>
          </a:p>
          <a:p>
            <a:pPr marL="0" indent="0">
              <a:buNone/>
            </a:pPr>
            <a:r>
              <a:rPr lang="en-US" b="1" dirty="0" smtClean="0">
                <a:solidFill>
                  <a:srgbClr val="0070C0"/>
                </a:solidFill>
              </a:rPr>
              <a:t>    color: maroon;</a:t>
            </a:r>
          </a:p>
          <a:p>
            <a:pPr marL="0" indent="0">
              <a:buNone/>
            </a:pPr>
            <a:r>
              <a:rPr lang="en-US" b="1" dirty="0" smtClean="0">
                <a:solidFill>
                  <a:srgbClr val="0070C0"/>
                </a:solidFill>
              </a:rPr>
              <a:t>    margin-left: 40px;</a:t>
            </a:r>
          </a:p>
          <a:p>
            <a:pPr marL="0" indent="0">
              <a:buNone/>
            </a:pPr>
            <a:r>
              <a:rPr lang="en-US" b="1" dirty="0" smtClean="0">
                <a:solidFill>
                  <a:srgbClr val="0070C0"/>
                </a:solidFill>
              </a:rPr>
              <a:t>} </a:t>
            </a:r>
          </a:p>
          <a:p>
            <a:pPr marL="0" indent="0">
              <a:buNone/>
            </a:pPr>
            <a:r>
              <a:rPr lang="en-US" b="1" dirty="0" smtClean="0">
                <a:solidFill>
                  <a:srgbClr val="0070C0"/>
                </a:solidFill>
              </a:rPr>
              <a:t>&lt;/style&gt;</a:t>
            </a:r>
          </a:p>
          <a:p>
            <a:pPr marL="0" indent="0">
              <a:buNone/>
            </a:pPr>
            <a:r>
              <a:rPr lang="en-US" dirty="0" smtClean="0"/>
              <a:t>&lt;/head&gt;</a:t>
            </a:r>
          </a:p>
          <a:p>
            <a:endParaRPr lang="en-US" dirty="0"/>
          </a:p>
        </p:txBody>
      </p:sp>
      <p:sp>
        <p:nvSpPr>
          <p:cNvPr id="5" name="TextBox 4"/>
          <p:cNvSpPr txBox="1"/>
          <p:nvPr/>
        </p:nvSpPr>
        <p:spPr>
          <a:xfrm>
            <a:off x="5157989" y="2537140"/>
            <a:ext cx="4063284" cy="3046988"/>
          </a:xfrm>
          <a:prstGeom prst="rect">
            <a:avLst/>
          </a:prstGeom>
          <a:noFill/>
        </p:spPr>
        <p:txBody>
          <a:bodyPr wrap="square" rtlCol="0">
            <a:spAutoFit/>
          </a:bodyPr>
          <a:lstStyle/>
          <a:p>
            <a:r>
              <a:rPr lang="en-US" sz="2400" dirty="0" smtClean="0"/>
              <a:t>&lt;body&gt;</a:t>
            </a:r>
          </a:p>
          <a:p>
            <a:endParaRPr lang="en-US" sz="2400" dirty="0" smtClean="0"/>
          </a:p>
          <a:p>
            <a:r>
              <a:rPr lang="en-US" sz="2400" dirty="0" smtClean="0"/>
              <a:t>&lt;h1&gt;This is a heading&lt;/h1&gt;</a:t>
            </a:r>
          </a:p>
          <a:p>
            <a:r>
              <a:rPr lang="en-US" sz="2400" dirty="0" smtClean="0"/>
              <a:t>&lt;p&gt;This is a paragraph.&lt;/p&gt;</a:t>
            </a:r>
          </a:p>
          <a:p>
            <a:endParaRPr lang="en-US" sz="2400" dirty="0" smtClean="0"/>
          </a:p>
          <a:p>
            <a:r>
              <a:rPr lang="en-US" sz="2400" dirty="0" smtClean="0"/>
              <a:t>&lt;/body&gt;</a:t>
            </a:r>
          </a:p>
          <a:p>
            <a:r>
              <a:rPr lang="en-US" sz="2400" dirty="0" smtClean="0"/>
              <a:t>&lt;/html&gt;</a:t>
            </a:r>
          </a:p>
          <a:p>
            <a:endParaRPr lang="en-US" sz="2400" dirty="0"/>
          </a:p>
        </p:txBody>
      </p:sp>
    </p:spTree>
    <p:extLst>
      <p:ext uri="{BB962C8B-B14F-4D97-AF65-F5344CB8AC3E}">
        <p14:creationId xmlns="" xmlns:p14="http://schemas.microsoft.com/office/powerpoint/2010/main" val="72410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89" y="197698"/>
            <a:ext cx="10515600" cy="433365"/>
          </a:xfrm>
        </p:spPr>
        <p:txBody>
          <a:bodyPr>
            <a:normAutofit fontScale="90000"/>
          </a:bodyPr>
          <a:lstStyle/>
          <a:p>
            <a:r>
              <a:rPr lang="en-US" sz="3600" b="1" dirty="0" smtClean="0"/>
              <a:t>c) </a:t>
            </a:r>
            <a:r>
              <a:rPr lang="en-US" sz="3600" b="1" u="sng" dirty="0" smtClean="0"/>
              <a:t>Inline style</a:t>
            </a:r>
            <a:endParaRPr lang="en-US" sz="3600" b="1" u="sng" dirty="0"/>
          </a:p>
        </p:txBody>
      </p:sp>
      <p:sp>
        <p:nvSpPr>
          <p:cNvPr id="3" name="Content Placeholder 2"/>
          <p:cNvSpPr>
            <a:spLocks noGrp="1"/>
          </p:cNvSpPr>
          <p:nvPr>
            <p:ph idx="1"/>
          </p:nvPr>
        </p:nvSpPr>
        <p:spPr>
          <a:xfrm>
            <a:off x="193183" y="978794"/>
            <a:ext cx="11797048" cy="5198169"/>
          </a:xfrm>
        </p:spPr>
        <p:txBody>
          <a:bodyPr/>
          <a:lstStyle/>
          <a:p>
            <a:r>
              <a:rPr lang="en-US" dirty="0"/>
              <a:t>An inline style may be used to apply a unique style for a single element.</a:t>
            </a:r>
          </a:p>
          <a:p>
            <a:r>
              <a:rPr lang="en-US" dirty="0"/>
              <a:t>To use inline styles, add the style attribute to the relevant element. The style attribute can contain any CSS property.</a:t>
            </a:r>
          </a:p>
          <a:p>
            <a:pPr marL="0" indent="0">
              <a:buNone/>
            </a:pPr>
            <a:endParaRPr lang="en-US" dirty="0" smtClean="0"/>
          </a:p>
          <a:p>
            <a:pPr marL="0" indent="0">
              <a:buNone/>
            </a:pPr>
            <a:r>
              <a:rPr lang="en-US" dirty="0" smtClean="0"/>
              <a:t>The </a:t>
            </a:r>
            <a:r>
              <a:rPr lang="en-US" dirty="0"/>
              <a:t>example below shows how to change the color and the left margin of a &lt;h1&gt; element</a:t>
            </a:r>
            <a:r>
              <a:rPr lang="en-US" dirty="0" smtClean="0"/>
              <a:t>:</a:t>
            </a:r>
          </a:p>
          <a:p>
            <a:endParaRPr lang="en-US" dirty="0"/>
          </a:p>
          <a:p>
            <a:pPr marL="0" indent="0">
              <a:buNone/>
            </a:pPr>
            <a:r>
              <a:rPr lang="en-US" dirty="0"/>
              <a:t>&lt;h1 </a:t>
            </a:r>
            <a:r>
              <a:rPr lang="en-US" b="1" dirty="0">
                <a:solidFill>
                  <a:srgbClr val="0070C0"/>
                </a:solidFill>
              </a:rPr>
              <a:t>style="color:blue;margin-left:30px;"&gt;</a:t>
            </a:r>
            <a:r>
              <a:rPr lang="en-US" dirty="0"/>
              <a:t>This is a heading&lt;/h1&gt;</a:t>
            </a:r>
          </a:p>
          <a:p>
            <a:endParaRPr lang="en-US" dirty="0"/>
          </a:p>
        </p:txBody>
      </p:sp>
    </p:spTree>
    <p:extLst>
      <p:ext uri="{BB962C8B-B14F-4D97-AF65-F5344CB8AC3E}">
        <p14:creationId xmlns="" xmlns:p14="http://schemas.microsoft.com/office/powerpoint/2010/main" val="2754471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u="sng" dirty="0" smtClean="0">
                <a:solidFill>
                  <a:srgbClr val="00B050"/>
                </a:solidFill>
              </a:rPr>
              <a:t>Cascading order</a:t>
            </a:r>
            <a:endParaRPr lang="en-US" b="1" u="sng" dirty="0">
              <a:solidFill>
                <a:srgbClr val="00B050"/>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183925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2" y="141668"/>
            <a:ext cx="11797048" cy="6555346"/>
          </a:xfrm>
        </p:spPr>
        <p:txBody>
          <a:bodyPr>
            <a:normAutofit fontScale="85000" lnSpcReduction="20000"/>
          </a:bodyPr>
          <a:lstStyle/>
          <a:p>
            <a:pPr marL="0" indent="0">
              <a:buNone/>
            </a:pPr>
            <a:r>
              <a:rPr lang="en-US" b="1" u="sng" dirty="0">
                <a:solidFill>
                  <a:srgbClr val="FF0000"/>
                </a:solidFill>
              </a:rPr>
              <a:t>Advantages of </a:t>
            </a:r>
            <a:r>
              <a:rPr lang="en-US" b="1" u="sng" dirty="0" smtClean="0">
                <a:solidFill>
                  <a:srgbClr val="FF0000"/>
                </a:solidFill>
              </a:rPr>
              <a:t>CSS</a:t>
            </a:r>
          </a:p>
          <a:p>
            <a:pPr marL="0" indent="0">
              <a:buNone/>
            </a:pPr>
            <a:endParaRPr lang="en-US" b="1" u="sng" dirty="0">
              <a:solidFill>
                <a:srgbClr val="FF0000"/>
              </a:solidFill>
            </a:endParaRPr>
          </a:p>
          <a:p>
            <a:r>
              <a:rPr lang="en-US" b="1" dirty="0"/>
              <a:t>CSS saves time</a:t>
            </a:r>
            <a:r>
              <a:rPr lang="en-US" dirty="0"/>
              <a:t> − You can write CSS once and then reuse same sheet in multiple HTML pages. You can define a style for each HTML element and apply it to as many Web pages as you want</a:t>
            </a:r>
            <a:r>
              <a:rPr lang="en-US" dirty="0" smtClean="0"/>
              <a:t>.</a:t>
            </a:r>
          </a:p>
          <a:p>
            <a:endParaRPr lang="en-US" dirty="0"/>
          </a:p>
          <a:p>
            <a:r>
              <a:rPr lang="en-US" b="1" dirty="0"/>
              <a:t>Pages load faster</a:t>
            </a:r>
            <a:r>
              <a:rPr lang="en-US" dirty="0"/>
              <a:t> − If you are using CSS, you do not need to write HTML tag attributes every time. Just write one CSS rule of a tag and apply it to all the occurrences of that tag. So less code means faster download times</a:t>
            </a:r>
            <a:r>
              <a:rPr lang="en-US" dirty="0" smtClean="0"/>
              <a:t>.</a:t>
            </a:r>
          </a:p>
          <a:p>
            <a:endParaRPr lang="en-US" dirty="0"/>
          </a:p>
          <a:p>
            <a:r>
              <a:rPr lang="en-US" b="1" dirty="0"/>
              <a:t>Easy maintenance</a:t>
            </a:r>
            <a:r>
              <a:rPr lang="en-US" dirty="0"/>
              <a:t> − To make a global change, simply change the style, and all elements in all the web pages will be updated automatically</a:t>
            </a:r>
            <a:r>
              <a:rPr lang="en-US" dirty="0" smtClean="0"/>
              <a:t>.</a:t>
            </a:r>
          </a:p>
          <a:p>
            <a:endParaRPr lang="en-US" dirty="0"/>
          </a:p>
          <a:p>
            <a:r>
              <a:rPr lang="en-US" b="1" dirty="0"/>
              <a:t>Superior styles to HTML</a:t>
            </a:r>
            <a:r>
              <a:rPr lang="en-US" dirty="0"/>
              <a:t> − CSS has a much wider array of attributes than HTML, so you can give a far better look to your HTML page in comparison to HTML attributes</a:t>
            </a:r>
            <a:r>
              <a:rPr lang="en-US" dirty="0" smtClean="0"/>
              <a:t>.</a:t>
            </a:r>
          </a:p>
          <a:p>
            <a:endParaRPr lang="en-US" dirty="0"/>
          </a:p>
          <a:p>
            <a:r>
              <a:rPr lang="en-US" b="1" dirty="0"/>
              <a:t>Multiple Device Compatibility</a:t>
            </a:r>
            <a:r>
              <a:rPr lang="en-US" dirty="0"/>
              <a:t> − Style sheets allow content to be optimized for more than one type of device. By using the same HTML document, different versions of a website can be presented for handheld devices such as PDAs and cell phones or for printing</a:t>
            </a:r>
            <a:r>
              <a:rPr lang="en-US" dirty="0" smtClean="0"/>
              <a:t>.</a:t>
            </a:r>
          </a:p>
          <a:p>
            <a:endParaRPr lang="en-US" dirty="0"/>
          </a:p>
        </p:txBody>
      </p:sp>
    </p:spTree>
    <p:extLst>
      <p:ext uri="{BB962C8B-B14F-4D97-AF65-F5344CB8AC3E}">
        <p14:creationId xmlns="" xmlns:p14="http://schemas.microsoft.com/office/powerpoint/2010/main" val="1702001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128789"/>
            <a:ext cx="11861442" cy="6048174"/>
          </a:xfrm>
        </p:spPr>
        <p:txBody>
          <a:bodyPr>
            <a:normAutofit/>
          </a:bodyPr>
          <a:lstStyle/>
          <a:p>
            <a:r>
              <a:rPr lang="en-US" dirty="0" smtClean="0"/>
              <a:t>What style will be used when there is more than one style specified for an html element?</a:t>
            </a:r>
          </a:p>
          <a:p>
            <a:endParaRPr lang="en-US" dirty="0" smtClean="0"/>
          </a:p>
          <a:p>
            <a:r>
              <a:rPr lang="en-US" dirty="0" smtClean="0"/>
              <a:t>Priority of style sheets are:</a:t>
            </a:r>
          </a:p>
          <a:p>
            <a:pPr marL="514350" indent="-514350">
              <a:buAutoNum type="arabicParenR"/>
            </a:pPr>
            <a:r>
              <a:rPr lang="en-US" dirty="0" smtClean="0"/>
              <a:t>Inline style(inside an HTML element, </a:t>
            </a:r>
            <a:r>
              <a:rPr lang="en-US" dirty="0" err="1" smtClean="0"/>
              <a:t>hghest</a:t>
            </a:r>
            <a:r>
              <a:rPr lang="en-US" dirty="0" smtClean="0"/>
              <a:t> priority)</a:t>
            </a:r>
          </a:p>
          <a:p>
            <a:pPr marL="514350" indent="-514350">
              <a:buAutoNum type="arabicParenR"/>
            </a:pPr>
            <a:r>
              <a:rPr lang="en-US" dirty="0" smtClean="0"/>
              <a:t>External and internal style sheets (in the head section)</a:t>
            </a:r>
          </a:p>
          <a:p>
            <a:pPr marL="514350" indent="-514350">
              <a:buAutoNum type="arabicParenR"/>
            </a:pPr>
            <a:r>
              <a:rPr lang="en-US" dirty="0" smtClean="0"/>
              <a:t>Browser default</a:t>
            </a:r>
          </a:p>
          <a:p>
            <a:pPr marL="0" indent="0">
              <a:buNone/>
            </a:pPr>
            <a:endParaRPr lang="en-US" dirty="0"/>
          </a:p>
          <a:p>
            <a:pPr marL="0" indent="0">
              <a:buNone/>
            </a:pPr>
            <a:r>
              <a:rPr lang="en-US" dirty="0" smtClean="0"/>
              <a:t>So,  inline style has the highest priority , which means that it will override a style defined inside the &lt;head&gt; tag, or in an external style sheet, or a browser default value.</a:t>
            </a:r>
            <a:endParaRPr lang="en-US" dirty="0"/>
          </a:p>
        </p:txBody>
      </p:sp>
    </p:spTree>
    <p:extLst>
      <p:ext uri="{BB962C8B-B14F-4D97-AF65-F5344CB8AC3E}">
        <p14:creationId xmlns="" xmlns:p14="http://schemas.microsoft.com/office/powerpoint/2010/main" val="977378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u="sng" dirty="0" smtClean="0">
                <a:solidFill>
                  <a:srgbClr val="00B050"/>
                </a:solidFill>
              </a:rPr>
              <a:t>Text formatting</a:t>
            </a:r>
            <a:endParaRPr lang="en-US" b="1" u="sng" dirty="0">
              <a:solidFill>
                <a:srgbClr val="00B050"/>
              </a:solidFill>
            </a:endParaRPr>
          </a:p>
        </p:txBody>
      </p:sp>
      <p:sp>
        <p:nvSpPr>
          <p:cNvPr id="5" name="Subtitle 4"/>
          <p:cNvSpPr>
            <a:spLocks noGrp="1"/>
          </p:cNvSpPr>
          <p:nvPr>
            <p:ph type="subTitle" idx="1"/>
          </p:nvPr>
        </p:nvSpPr>
        <p:spPr/>
        <p:txBody>
          <a:bodyPr/>
          <a:lstStyle/>
          <a:p>
            <a:r>
              <a:rPr lang="en-US" dirty="0"/>
              <a:t>This text is styled with some of the text formatting properties. The heading uses the text-align, text-transform, and color properties. The paragraph is indented, aligned, and the space between characters is specified.</a:t>
            </a:r>
          </a:p>
        </p:txBody>
      </p:sp>
    </p:spTree>
    <p:extLst>
      <p:ext uri="{BB962C8B-B14F-4D97-AF65-F5344CB8AC3E}">
        <p14:creationId xmlns="" xmlns:p14="http://schemas.microsoft.com/office/powerpoint/2010/main" val="525816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1" y="450761"/>
            <a:ext cx="11552349" cy="5726202"/>
          </a:xfrm>
        </p:spPr>
        <p:txBody>
          <a:bodyPr/>
          <a:lstStyle/>
          <a:p>
            <a:r>
              <a:rPr lang="en-US" dirty="0" smtClean="0"/>
              <a:t>Text formatting property:</a:t>
            </a:r>
          </a:p>
          <a:p>
            <a:pPr marL="514350" indent="-514350">
              <a:buAutoNum type="alphaLcParenR"/>
            </a:pPr>
            <a:r>
              <a:rPr lang="en-US" dirty="0" smtClean="0"/>
              <a:t>Color</a:t>
            </a:r>
          </a:p>
          <a:p>
            <a:pPr marL="514350" indent="-514350">
              <a:buAutoNum type="alphaLcParenR"/>
            </a:pPr>
            <a:r>
              <a:rPr lang="en-US" dirty="0" smtClean="0"/>
              <a:t>alignment</a:t>
            </a:r>
          </a:p>
          <a:p>
            <a:pPr marL="514350" indent="-514350">
              <a:buAutoNum type="alphaLcParenR"/>
            </a:pPr>
            <a:r>
              <a:rPr lang="en-US" dirty="0" smtClean="0"/>
              <a:t>decoration</a:t>
            </a:r>
          </a:p>
          <a:p>
            <a:pPr marL="514350" indent="-514350">
              <a:buAutoNum type="alphaLcParenR"/>
            </a:pPr>
            <a:r>
              <a:rPr lang="en-US" dirty="0" smtClean="0"/>
              <a:t>Transformation</a:t>
            </a:r>
          </a:p>
          <a:p>
            <a:pPr marL="514350" indent="-514350">
              <a:buAutoNum type="alphaLcParenR"/>
            </a:pPr>
            <a:r>
              <a:rPr lang="en-US" dirty="0" smtClean="0"/>
              <a:t>Indentation</a:t>
            </a:r>
          </a:p>
          <a:p>
            <a:pPr marL="514350" indent="-514350">
              <a:buAutoNum type="alphaLcParenR"/>
            </a:pPr>
            <a:r>
              <a:rPr lang="en-US" dirty="0" smtClean="0"/>
              <a:t>Letter spacing</a:t>
            </a:r>
          </a:p>
          <a:p>
            <a:pPr marL="514350" indent="-514350">
              <a:buAutoNum type="alphaLcParenR"/>
            </a:pPr>
            <a:r>
              <a:rPr lang="en-US" dirty="0" smtClean="0"/>
              <a:t>Line height</a:t>
            </a:r>
          </a:p>
          <a:p>
            <a:pPr marL="514350" indent="-514350">
              <a:buAutoNum type="alphaLcParenR"/>
            </a:pPr>
            <a:r>
              <a:rPr lang="en-US" dirty="0" smtClean="0"/>
              <a:t>Text direction</a:t>
            </a:r>
          </a:p>
          <a:p>
            <a:pPr marL="514350" indent="-514350">
              <a:buAutoNum type="alphaLcParenR"/>
            </a:pPr>
            <a:r>
              <a:rPr lang="en-US" dirty="0" smtClean="0"/>
              <a:t>Word spacing</a:t>
            </a:r>
          </a:p>
          <a:p>
            <a:pPr marL="514350" indent="-514350">
              <a:buAutoNum type="alphaLcParenR"/>
            </a:pPr>
            <a:r>
              <a:rPr lang="en-US" smtClean="0"/>
              <a:t>Text shadow</a:t>
            </a:r>
          </a:p>
          <a:p>
            <a:pPr marL="514350" indent="-514350">
              <a:buAutoNum type="alphaLcParenR"/>
            </a:pPr>
            <a:endParaRPr lang="en-US" dirty="0" smtClean="0"/>
          </a:p>
          <a:p>
            <a:pPr marL="514350" indent="-514350">
              <a:buAutoNum type="alphaLcParenR"/>
            </a:pPr>
            <a:endParaRPr lang="en-US" dirty="0" smtClean="0"/>
          </a:p>
          <a:p>
            <a:pPr marL="514350" indent="-514350">
              <a:buAutoNum type="alphaLcParenR"/>
            </a:pPr>
            <a:endParaRPr lang="en-US" dirty="0" smtClean="0"/>
          </a:p>
          <a:p>
            <a:pPr marL="514350" indent="-514350">
              <a:buAutoNum type="alphaLcParenR"/>
            </a:pPr>
            <a:endParaRPr lang="en-US" dirty="0"/>
          </a:p>
        </p:txBody>
      </p:sp>
    </p:spTree>
    <p:extLst>
      <p:ext uri="{BB962C8B-B14F-4D97-AF65-F5344CB8AC3E}">
        <p14:creationId xmlns="" xmlns:p14="http://schemas.microsoft.com/office/powerpoint/2010/main" val="3299696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5" y="206062"/>
            <a:ext cx="11745533" cy="5970901"/>
          </a:xfrm>
        </p:spPr>
        <p:txBody>
          <a:bodyPr>
            <a:normAutofit lnSpcReduction="10000"/>
          </a:bodyPr>
          <a:lstStyle/>
          <a:p>
            <a:pPr marL="0" indent="0">
              <a:buNone/>
            </a:pPr>
            <a:r>
              <a:rPr lang="en-US" b="1" dirty="0" smtClean="0"/>
              <a:t>a) </a:t>
            </a:r>
            <a:r>
              <a:rPr lang="en-US" b="1" u="sng" dirty="0" smtClean="0"/>
              <a:t>Text color</a:t>
            </a:r>
          </a:p>
          <a:p>
            <a:r>
              <a:rPr lang="en-US" sz="2200" dirty="0">
                <a:solidFill>
                  <a:srgbClr val="000000"/>
                </a:solidFill>
                <a:latin typeface="Verdana" panose="020B0604030504040204" pitchFamily="34" charset="0"/>
              </a:rPr>
              <a:t>The </a:t>
            </a:r>
            <a:r>
              <a:rPr lang="en-US" sz="2200" dirty="0">
                <a:solidFill>
                  <a:srgbClr val="DC143C"/>
                </a:solidFill>
                <a:latin typeface="Consolas" panose="020B0609020204030204" pitchFamily="49" charset="0"/>
              </a:rPr>
              <a:t>color</a:t>
            </a:r>
            <a:r>
              <a:rPr lang="en-US" sz="2200" dirty="0">
                <a:solidFill>
                  <a:srgbClr val="000000"/>
                </a:solidFill>
                <a:latin typeface="Verdana" panose="020B0604030504040204" pitchFamily="34" charset="0"/>
              </a:rPr>
              <a:t> property is used to set the color of the </a:t>
            </a:r>
            <a:r>
              <a:rPr lang="en-US" sz="2200" dirty="0" smtClean="0">
                <a:solidFill>
                  <a:srgbClr val="000000"/>
                </a:solidFill>
                <a:latin typeface="Verdana" panose="020B0604030504040204" pitchFamily="34" charset="0"/>
              </a:rPr>
              <a:t>text</a:t>
            </a:r>
          </a:p>
          <a:p>
            <a:pPr marL="0" indent="0">
              <a:buNone/>
            </a:pPr>
            <a:endParaRPr lang="en-US" sz="2200" dirty="0" smtClean="0"/>
          </a:p>
          <a:p>
            <a:pPr marL="0" lvl="0" indent="0" eaLnBrk="0" fontAlgn="base" hangingPunct="0">
              <a:lnSpc>
                <a:spcPct val="100000"/>
              </a:lnSpc>
              <a:spcBef>
                <a:spcPct val="0"/>
              </a:spcBef>
              <a:spcAft>
                <a:spcPct val="0"/>
              </a:spcAft>
              <a:buNone/>
            </a:pPr>
            <a:r>
              <a:rPr lang="en-US" sz="2200" dirty="0">
                <a:solidFill>
                  <a:srgbClr val="000000"/>
                </a:solidFill>
                <a:latin typeface="Verdana" panose="020B0604030504040204" pitchFamily="34" charset="0"/>
              </a:rPr>
              <a:t>With CSS, a color is most often specified by:</a:t>
            </a:r>
            <a:endParaRPr lang="en-US" sz="2200" dirty="0"/>
          </a:p>
          <a:p>
            <a:pPr marL="0" lvl="0" indent="0" eaLnBrk="0" fontAlgn="base" hangingPunct="0">
              <a:lnSpc>
                <a:spcPct val="100000"/>
              </a:lnSpc>
              <a:spcBef>
                <a:spcPct val="0"/>
              </a:spcBef>
              <a:spcAft>
                <a:spcPct val="0"/>
              </a:spcAft>
              <a:buFontTx/>
              <a:buChar char="•"/>
            </a:pPr>
            <a:r>
              <a:rPr lang="en-US" sz="2200" dirty="0">
                <a:solidFill>
                  <a:srgbClr val="000000"/>
                </a:solidFill>
                <a:latin typeface="Verdana" panose="020B0604030504040204" pitchFamily="34" charset="0"/>
              </a:rPr>
              <a:t>a color name - like "red"</a:t>
            </a:r>
          </a:p>
          <a:p>
            <a:pPr marL="0" lvl="0" indent="0" eaLnBrk="0" fontAlgn="base" hangingPunct="0">
              <a:lnSpc>
                <a:spcPct val="100000"/>
              </a:lnSpc>
              <a:spcBef>
                <a:spcPct val="0"/>
              </a:spcBef>
              <a:spcAft>
                <a:spcPct val="0"/>
              </a:spcAft>
              <a:buFontTx/>
              <a:buChar char="•"/>
            </a:pPr>
            <a:r>
              <a:rPr lang="en-US" sz="2200" dirty="0">
                <a:solidFill>
                  <a:srgbClr val="000000"/>
                </a:solidFill>
                <a:latin typeface="Verdana" panose="020B0604030504040204" pitchFamily="34" charset="0"/>
              </a:rPr>
              <a:t>a HEX value - like "#ff0000"</a:t>
            </a:r>
          </a:p>
          <a:p>
            <a:pPr marL="0" lvl="0" indent="0" eaLnBrk="0" fontAlgn="base" hangingPunct="0">
              <a:lnSpc>
                <a:spcPct val="100000"/>
              </a:lnSpc>
              <a:spcBef>
                <a:spcPct val="0"/>
              </a:spcBef>
              <a:spcAft>
                <a:spcPct val="0"/>
              </a:spcAft>
              <a:buFontTx/>
              <a:buChar char="•"/>
            </a:pPr>
            <a:r>
              <a:rPr lang="en-US" sz="2200" dirty="0">
                <a:solidFill>
                  <a:srgbClr val="000000"/>
                </a:solidFill>
                <a:latin typeface="Verdana" panose="020B0604030504040204" pitchFamily="34" charset="0"/>
              </a:rPr>
              <a:t>an RGB value - like "</a:t>
            </a:r>
            <a:r>
              <a:rPr lang="en-US" sz="2200" dirty="0" err="1">
                <a:solidFill>
                  <a:srgbClr val="000000"/>
                </a:solidFill>
                <a:latin typeface="Verdana" panose="020B0604030504040204" pitchFamily="34" charset="0"/>
              </a:rPr>
              <a:t>rgb</a:t>
            </a:r>
            <a:r>
              <a:rPr lang="en-US" sz="2200" dirty="0">
                <a:solidFill>
                  <a:srgbClr val="000000"/>
                </a:solidFill>
                <a:latin typeface="Verdana" panose="020B0604030504040204" pitchFamily="34" charset="0"/>
              </a:rPr>
              <a:t>(255,0,0</a:t>
            </a:r>
            <a:r>
              <a:rPr lang="en-US" sz="2200" dirty="0" smtClean="0">
                <a:solidFill>
                  <a:srgbClr val="000000"/>
                </a:solidFill>
                <a:latin typeface="Verdana" panose="020B0604030504040204" pitchFamily="34" charset="0"/>
              </a:rPr>
              <a:t>)“</a:t>
            </a:r>
          </a:p>
          <a:p>
            <a:pPr marL="0" lvl="0" indent="0" eaLnBrk="0" fontAlgn="base" hangingPunct="0">
              <a:lnSpc>
                <a:spcPct val="100000"/>
              </a:lnSpc>
              <a:spcBef>
                <a:spcPct val="0"/>
              </a:spcBef>
              <a:spcAft>
                <a:spcPct val="0"/>
              </a:spcAft>
              <a:buNone/>
            </a:pPr>
            <a:endParaRPr lang="en-US" sz="2200" dirty="0" smtClean="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None/>
            </a:pPr>
            <a:endParaRPr lang="en-US" sz="2200" dirty="0">
              <a:solidFill>
                <a:srgbClr val="000000"/>
              </a:solidFill>
              <a:latin typeface="Verdana" panose="020B0604030504040204" pitchFamily="34" charset="0"/>
            </a:endParaRPr>
          </a:p>
          <a:p>
            <a:pPr marL="0" indent="0">
              <a:buNone/>
            </a:pPr>
            <a:r>
              <a:rPr lang="en-US" sz="2200" b="1" dirty="0" smtClean="0">
                <a:solidFill>
                  <a:srgbClr val="FF0000"/>
                </a:solidFill>
              </a:rPr>
              <a:t>Example: </a:t>
            </a:r>
          </a:p>
          <a:p>
            <a:pPr marL="0" indent="0">
              <a:buNone/>
            </a:pPr>
            <a:r>
              <a:rPr lang="en-US" sz="2200" dirty="0" smtClean="0"/>
              <a:t>body</a:t>
            </a:r>
            <a:r>
              <a:rPr lang="en-US" sz="2200" dirty="0"/>
              <a:t> {</a:t>
            </a:r>
            <a:br>
              <a:rPr lang="en-US" sz="2200" dirty="0"/>
            </a:br>
            <a:r>
              <a:rPr lang="en-US" sz="2200" dirty="0"/>
              <a:t>    color: blue;</a:t>
            </a:r>
            <a:br>
              <a:rPr lang="en-US" sz="2200" dirty="0"/>
            </a:br>
            <a:r>
              <a:rPr lang="en-US" sz="2200" dirty="0"/>
              <a:t>}</a:t>
            </a:r>
            <a:br>
              <a:rPr lang="en-US" sz="2200" dirty="0"/>
            </a:br>
            <a:r>
              <a:rPr lang="en-US" sz="2200" dirty="0"/>
              <a:t/>
            </a:r>
            <a:br>
              <a:rPr lang="en-US" sz="2200" dirty="0"/>
            </a:br>
            <a:r>
              <a:rPr lang="en-US" sz="2200" dirty="0"/>
              <a:t>h1 {</a:t>
            </a:r>
            <a:br>
              <a:rPr lang="en-US" sz="2200" dirty="0"/>
            </a:br>
            <a:r>
              <a:rPr lang="en-US" sz="2200" dirty="0"/>
              <a:t>    color: green;</a:t>
            </a:r>
            <a:br>
              <a:rPr lang="en-US" sz="2200" dirty="0"/>
            </a:br>
            <a:r>
              <a:rPr lang="en-US" sz="2200" dirty="0" smtClean="0"/>
              <a:t>}</a:t>
            </a:r>
            <a:endParaRPr lang="en-US" sz="2200" dirty="0"/>
          </a:p>
        </p:txBody>
      </p:sp>
      <p:sp>
        <p:nvSpPr>
          <p:cNvPr id="5" name="Rectangle 2"/>
          <p:cNvSpPr>
            <a:spLocks noChangeArrowheads="1"/>
          </p:cNvSpPr>
          <p:nvPr/>
        </p:nvSpPr>
        <p:spPr bwMode="auto">
          <a:xfrm>
            <a:off x="0" y="-40705"/>
            <a:ext cx="235962" cy="53860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anose="020B0604030504040204" pitchFamily="34" charset="0"/>
              </a:rPr>
              <a:t>.</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886231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184666"/>
            <a:ext cx="11681138" cy="6576742"/>
          </a:xfrm>
        </p:spPr>
        <p:txBody>
          <a:bodyPr>
            <a:normAutofit fontScale="62500" lnSpcReduction="20000"/>
          </a:bodyPr>
          <a:lstStyle/>
          <a:p>
            <a:pPr marL="0" indent="0">
              <a:buNone/>
            </a:pPr>
            <a:r>
              <a:rPr lang="en-US" b="1" u="sng" dirty="0" smtClean="0"/>
              <a:t>b) Text alignment</a:t>
            </a:r>
          </a:p>
          <a:p>
            <a:pPr marL="0" indent="0">
              <a:buNone/>
            </a:pPr>
            <a:endParaRPr lang="en-US" b="1" u="sng" dirty="0" smtClean="0"/>
          </a:p>
          <a:p>
            <a:r>
              <a:rPr lang="en-US" dirty="0" smtClean="0">
                <a:solidFill>
                  <a:srgbClr val="000000"/>
                </a:solidFill>
                <a:latin typeface="Verdana" panose="020B0604030504040204" pitchFamily="34" charset="0"/>
              </a:rPr>
              <a:t>The</a:t>
            </a:r>
            <a:r>
              <a:rPr lang="en-US" dirty="0">
                <a:solidFill>
                  <a:srgbClr val="000000"/>
                </a:solidFill>
                <a:latin typeface="Verdana" panose="020B0604030504040204" pitchFamily="34" charset="0"/>
              </a:rPr>
              <a:t> </a:t>
            </a:r>
            <a:r>
              <a:rPr lang="en-US" sz="3200" dirty="0">
                <a:solidFill>
                  <a:srgbClr val="DC143C"/>
                </a:solidFill>
                <a:latin typeface="Consolas" panose="020B0609020204030204" pitchFamily="49" charset="0"/>
              </a:rPr>
              <a:t>text-align</a:t>
            </a:r>
            <a:r>
              <a:rPr lang="en-US" dirty="0">
                <a:solidFill>
                  <a:srgbClr val="000000"/>
                </a:solidFill>
                <a:latin typeface="Verdana" panose="020B0604030504040204" pitchFamily="34" charset="0"/>
              </a:rPr>
              <a:t> property is used to set the horizontal alignment of a </a:t>
            </a:r>
            <a:r>
              <a:rPr lang="en-US" dirty="0" smtClean="0">
                <a:solidFill>
                  <a:srgbClr val="000000"/>
                </a:solidFill>
                <a:latin typeface="Verdana" panose="020B0604030504040204" pitchFamily="34" charset="0"/>
              </a:rPr>
              <a:t>text.</a:t>
            </a:r>
          </a:p>
          <a:p>
            <a:endParaRPr lang="en-US" dirty="0" smtClean="0"/>
          </a:p>
          <a:p>
            <a:r>
              <a:rPr lang="en-US" dirty="0" smtClean="0">
                <a:solidFill>
                  <a:srgbClr val="000000"/>
                </a:solidFill>
                <a:latin typeface="Verdana" panose="020B0604030504040204" pitchFamily="34" charset="0"/>
              </a:rPr>
              <a:t>A </a:t>
            </a:r>
            <a:r>
              <a:rPr lang="en-US" dirty="0">
                <a:solidFill>
                  <a:srgbClr val="000000"/>
                </a:solidFill>
                <a:latin typeface="Verdana" panose="020B0604030504040204" pitchFamily="34" charset="0"/>
              </a:rPr>
              <a:t>text can be left or right aligned, centered, or </a:t>
            </a:r>
            <a:r>
              <a:rPr lang="en-US" dirty="0" smtClean="0">
                <a:solidFill>
                  <a:srgbClr val="000000"/>
                </a:solidFill>
                <a:latin typeface="Verdana" panose="020B0604030504040204" pitchFamily="34" charset="0"/>
              </a:rPr>
              <a:t>justified.</a:t>
            </a:r>
          </a:p>
          <a:p>
            <a:endParaRPr lang="en-US" dirty="0" smtClean="0">
              <a:solidFill>
                <a:srgbClr val="000000"/>
              </a:solidFill>
              <a:latin typeface="Verdana" panose="020B0604030504040204" pitchFamily="34" charset="0"/>
            </a:endParaRPr>
          </a:p>
          <a:p>
            <a:pPr lvl="0"/>
            <a:r>
              <a:rPr lang="en-US" dirty="0">
                <a:solidFill>
                  <a:srgbClr val="000000"/>
                </a:solidFill>
                <a:latin typeface="Verdana" panose="020B0604030504040204" pitchFamily="34" charset="0"/>
              </a:rPr>
              <a:t>When the </a:t>
            </a:r>
            <a:r>
              <a:rPr lang="en-US" sz="3200" dirty="0">
                <a:solidFill>
                  <a:srgbClr val="DC143C"/>
                </a:solidFill>
                <a:latin typeface="Consolas" panose="020B0609020204030204" pitchFamily="49" charset="0"/>
              </a:rPr>
              <a:t>text-align</a:t>
            </a:r>
            <a:r>
              <a:rPr lang="en-US" dirty="0">
                <a:solidFill>
                  <a:srgbClr val="000000"/>
                </a:solidFill>
                <a:latin typeface="Verdana" panose="020B0604030504040204" pitchFamily="34" charset="0"/>
              </a:rPr>
              <a:t> property is set to "justify", each line is stretched so that every line has equal width, and the left and right margins are straight </a:t>
            </a:r>
            <a:r>
              <a:rPr lang="en-US" dirty="0"/>
              <a:t> </a:t>
            </a:r>
            <a:endParaRPr lang="en-US" sz="4400" dirty="0">
              <a:latin typeface="Arial" panose="020B0604020202020204" pitchFamily="34" charset="0"/>
            </a:endParaRPr>
          </a:p>
          <a:p>
            <a:pPr marL="0" indent="0">
              <a:buNone/>
            </a:pPr>
            <a:endParaRPr lang="en-US" dirty="0" smtClean="0"/>
          </a:p>
          <a:p>
            <a:pPr marL="0" indent="0">
              <a:buNone/>
            </a:pPr>
            <a:r>
              <a:rPr lang="en-US" b="1" dirty="0">
                <a:solidFill>
                  <a:srgbClr val="FF0000"/>
                </a:solidFill>
              </a:rPr>
              <a:t>Example: </a:t>
            </a:r>
          </a:p>
          <a:p>
            <a:pPr marL="0" indent="0">
              <a:buNone/>
            </a:pPr>
            <a:r>
              <a:rPr lang="en-US" dirty="0" smtClean="0"/>
              <a:t>h1</a:t>
            </a:r>
            <a:r>
              <a:rPr lang="en-US" dirty="0"/>
              <a:t> {</a:t>
            </a:r>
            <a:br>
              <a:rPr lang="en-US" dirty="0"/>
            </a:br>
            <a:r>
              <a:rPr lang="en-US" dirty="0"/>
              <a:t>    text-align: center;</a:t>
            </a:r>
            <a:br>
              <a:rPr lang="en-US" dirty="0"/>
            </a:br>
            <a:r>
              <a:rPr lang="en-US" dirty="0"/>
              <a:t>}</a:t>
            </a:r>
            <a:br>
              <a:rPr lang="en-US" dirty="0"/>
            </a:br>
            <a:r>
              <a:rPr lang="en-US" dirty="0"/>
              <a:t/>
            </a:r>
            <a:br>
              <a:rPr lang="en-US" dirty="0"/>
            </a:br>
            <a:r>
              <a:rPr lang="en-US" dirty="0"/>
              <a:t>h2 {</a:t>
            </a:r>
            <a:br>
              <a:rPr lang="en-US" dirty="0"/>
            </a:br>
            <a:r>
              <a:rPr lang="en-US" dirty="0"/>
              <a:t>    text-align: left;</a:t>
            </a:r>
            <a:br>
              <a:rPr lang="en-US" dirty="0"/>
            </a:br>
            <a:r>
              <a:rPr lang="en-US" dirty="0"/>
              <a:t>}</a:t>
            </a:r>
            <a:br>
              <a:rPr lang="en-US" dirty="0"/>
            </a:br>
            <a:r>
              <a:rPr lang="en-US" dirty="0"/>
              <a:t/>
            </a:r>
            <a:br>
              <a:rPr lang="en-US" dirty="0"/>
            </a:br>
            <a:r>
              <a:rPr lang="en-US" dirty="0"/>
              <a:t>h3 {</a:t>
            </a:r>
            <a:br>
              <a:rPr lang="en-US" dirty="0"/>
            </a:br>
            <a:r>
              <a:rPr lang="en-US" dirty="0"/>
              <a:t>    text-align: right;</a:t>
            </a:r>
            <a:br>
              <a:rPr lang="en-US" dirty="0"/>
            </a:br>
            <a:r>
              <a:rPr lang="en-US" dirty="0"/>
              <a:t>}</a:t>
            </a:r>
          </a:p>
          <a:p>
            <a:pPr marL="0" indent="0">
              <a:buNone/>
            </a:pPr>
            <a:r>
              <a:rPr lang="en-US" dirty="0"/>
              <a:t>div {</a:t>
            </a:r>
            <a:br>
              <a:rPr lang="en-US" dirty="0"/>
            </a:br>
            <a:r>
              <a:rPr lang="en-US" dirty="0"/>
              <a:t>    text-align: justify;</a:t>
            </a:r>
            <a:br>
              <a:rPr lang="en-US" dirty="0"/>
            </a:br>
            <a:r>
              <a:rPr lang="en-US" dirty="0"/>
              <a:t>}</a:t>
            </a:r>
            <a:br>
              <a:rPr lang="en-US" dirty="0"/>
            </a:br>
            <a:endParaRPr lang="en-US" dirty="0" smtClean="0"/>
          </a:p>
          <a:p>
            <a:endParaRPr lang="en-US" dirty="0"/>
          </a:p>
        </p:txBody>
      </p:sp>
      <p:sp>
        <p:nvSpPr>
          <p:cNvPr id="5" name="Rectangle 2"/>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863346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729" y="111548"/>
            <a:ext cx="11526591" cy="6546829"/>
          </a:xfrm>
        </p:spPr>
        <p:txBody>
          <a:bodyPr>
            <a:normAutofit fontScale="77500" lnSpcReduction="20000"/>
          </a:bodyPr>
          <a:lstStyle/>
          <a:p>
            <a:pPr marL="0" indent="0">
              <a:buNone/>
            </a:pPr>
            <a:r>
              <a:rPr lang="en-US" b="1" u="sng" dirty="0" smtClean="0"/>
              <a:t>Text decoration</a:t>
            </a:r>
          </a:p>
          <a:p>
            <a:pPr marL="0" indent="0">
              <a:buNone/>
            </a:pPr>
            <a:endParaRPr lang="en-US" b="1" u="sng" dirty="0" smtClean="0"/>
          </a:p>
          <a:p>
            <a:pPr lvl="0"/>
            <a:r>
              <a:rPr lang="en-US" dirty="0">
                <a:solidFill>
                  <a:srgbClr val="000000"/>
                </a:solidFill>
                <a:latin typeface="Verdana" panose="020B0604030504040204" pitchFamily="34" charset="0"/>
              </a:rPr>
              <a:t>The </a:t>
            </a:r>
            <a:r>
              <a:rPr lang="en-US" sz="3200" dirty="0">
                <a:solidFill>
                  <a:srgbClr val="DC143C"/>
                </a:solidFill>
                <a:latin typeface="Consolas" panose="020B0609020204030204" pitchFamily="49" charset="0"/>
              </a:rPr>
              <a:t>text-decoration</a:t>
            </a:r>
            <a:r>
              <a:rPr lang="en-US" dirty="0">
                <a:solidFill>
                  <a:srgbClr val="000000"/>
                </a:solidFill>
                <a:latin typeface="Verdana" panose="020B0604030504040204" pitchFamily="34" charset="0"/>
              </a:rPr>
              <a:t> property is used to set or remove decorations from text.</a:t>
            </a:r>
            <a:r>
              <a:rPr lang="en-US" dirty="0"/>
              <a:t> </a:t>
            </a:r>
            <a:endParaRPr lang="en-US" dirty="0" smtClean="0"/>
          </a:p>
          <a:p>
            <a:pPr lvl="0"/>
            <a:endParaRPr lang="en-US" sz="4400" dirty="0">
              <a:latin typeface="Arial" panose="020B0604020202020204" pitchFamily="34" charset="0"/>
            </a:endParaRPr>
          </a:p>
          <a:p>
            <a:pPr marL="0" indent="0">
              <a:buNone/>
            </a:pPr>
            <a:r>
              <a:rPr lang="en-US" b="1" dirty="0">
                <a:solidFill>
                  <a:srgbClr val="FF0000"/>
                </a:solidFill>
              </a:rPr>
              <a:t>Example: </a:t>
            </a:r>
            <a:endParaRPr lang="en-US" dirty="0" smtClean="0"/>
          </a:p>
          <a:p>
            <a:pPr marL="0" indent="0">
              <a:buNone/>
            </a:pPr>
            <a:r>
              <a:rPr lang="en-US" dirty="0" smtClean="0"/>
              <a:t>h1</a:t>
            </a:r>
            <a:r>
              <a:rPr lang="en-US" dirty="0"/>
              <a:t> {</a:t>
            </a:r>
            <a:br>
              <a:rPr lang="en-US" dirty="0"/>
            </a:br>
            <a:r>
              <a:rPr lang="en-US" dirty="0"/>
              <a:t>    text-decoration: </a:t>
            </a:r>
            <a:r>
              <a:rPr lang="en-US" dirty="0" err="1"/>
              <a:t>overline</a:t>
            </a:r>
            <a:r>
              <a:rPr lang="en-US" dirty="0"/>
              <a:t>;</a:t>
            </a:r>
            <a:br>
              <a:rPr lang="en-US" dirty="0"/>
            </a:br>
            <a:r>
              <a:rPr lang="en-US" dirty="0"/>
              <a:t>}</a:t>
            </a:r>
            <a:br>
              <a:rPr lang="en-US" dirty="0"/>
            </a:br>
            <a:r>
              <a:rPr lang="en-US" dirty="0"/>
              <a:t/>
            </a:r>
            <a:br>
              <a:rPr lang="en-US" dirty="0"/>
            </a:br>
            <a:r>
              <a:rPr lang="en-US" dirty="0"/>
              <a:t>h2 {</a:t>
            </a:r>
            <a:br>
              <a:rPr lang="en-US" dirty="0"/>
            </a:br>
            <a:r>
              <a:rPr lang="en-US" dirty="0"/>
              <a:t>    text-decoration: line-through;</a:t>
            </a:r>
            <a:br>
              <a:rPr lang="en-US" dirty="0"/>
            </a:br>
            <a:r>
              <a:rPr lang="en-US" dirty="0"/>
              <a:t>}</a:t>
            </a:r>
            <a:br>
              <a:rPr lang="en-US" dirty="0"/>
            </a:br>
            <a:r>
              <a:rPr lang="en-US" dirty="0"/>
              <a:t/>
            </a:r>
            <a:br>
              <a:rPr lang="en-US" dirty="0"/>
            </a:br>
            <a:r>
              <a:rPr lang="en-US" dirty="0"/>
              <a:t>h3 {</a:t>
            </a:r>
            <a:br>
              <a:rPr lang="en-US" dirty="0"/>
            </a:br>
            <a:r>
              <a:rPr lang="en-US" dirty="0"/>
              <a:t>    text-decoration: underline;</a:t>
            </a:r>
            <a:br>
              <a:rPr lang="en-US" dirty="0"/>
            </a:br>
            <a:r>
              <a:rPr lang="en-US" dirty="0" smtClean="0"/>
              <a:t>}</a:t>
            </a:r>
          </a:p>
          <a:p>
            <a:pPr marL="0" indent="0">
              <a:buNone/>
            </a:pPr>
            <a:endParaRPr lang="en-US" dirty="0" smtClean="0"/>
          </a:p>
          <a:p>
            <a:pPr marL="0" indent="0">
              <a:buNone/>
            </a:pPr>
            <a:r>
              <a:rPr lang="en-US" dirty="0" smtClean="0"/>
              <a:t>//to remove underlines from the links</a:t>
            </a:r>
            <a:endParaRPr lang="en-US" dirty="0"/>
          </a:p>
          <a:p>
            <a:pPr marL="0" indent="0">
              <a:buNone/>
            </a:pPr>
            <a:r>
              <a:rPr lang="en-US" dirty="0" smtClean="0"/>
              <a:t>a</a:t>
            </a:r>
            <a:r>
              <a:rPr lang="en-US" dirty="0"/>
              <a:t> {</a:t>
            </a:r>
            <a:br>
              <a:rPr lang="en-US" dirty="0"/>
            </a:br>
            <a:r>
              <a:rPr lang="en-US" dirty="0"/>
              <a:t>    text-decoration: none;</a:t>
            </a:r>
            <a:br>
              <a:rPr lang="en-US" dirty="0"/>
            </a:br>
            <a:r>
              <a:rPr lang="en-US" dirty="0"/>
              <a:t>}</a:t>
            </a:r>
            <a:endParaRPr lang="en-US" dirty="0" smtClean="0"/>
          </a:p>
          <a:p>
            <a:endParaRPr lang="en-US" dirty="0" smtClean="0"/>
          </a:p>
          <a:p>
            <a:endParaRPr lang="en-US" dirty="0"/>
          </a:p>
        </p:txBody>
      </p:sp>
      <p:sp>
        <p:nvSpPr>
          <p:cNvPr id="5" name="Rectangle 1"/>
          <p:cNvSpPr>
            <a:spLocks noChangeArrowheads="1"/>
          </p:cNvSpPr>
          <p:nvPr/>
        </p:nvSpPr>
        <p:spPr bwMode="auto">
          <a:xfrm>
            <a:off x="0" y="111548"/>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7002686" y="2541900"/>
            <a:ext cx="3145866" cy="1798280"/>
          </a:xfrm>
          <a:prstGeom prst="rect">
            <a:avLst/>
          </a:prstGeom>
        </p:spPr>
      </p:pic>
    </p:spTree>
    <p:extLst>
      <p:ext uri="{BB962C8B-B14F-4D97-AF65-F5344CB8AC3E}">
        <p14:creationId xmlns="" xmlns:p14="http://schemas.microsoft.com/office/powerpoint/2010/main" val="3187263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31" y="154546"/>
            <a:ext cx="12007269" cy="6022417"/>
          </a:xfrm>
        </p:spPr>
        <p:txBody>
          <a:bodyPr>
            <a:normAutofit/>
          </a:bodyPr>
          <a:lstStyle/>
          <a:p>
            <a:pPr marL="0" indent="0">
              <a:buNone/>
            </a:pPr>
            <a:r>
              <a:rPr lang="en-US" sz="2000" b="1" u="sng" dirty="0" smtClean="0"/>
              <a:t>Text transformation</a:t>
            </a:r>
          </a:p>
          <a:p>
            <a:r>
              <a:rPr lang="en-US" sz="2000" dirty="0" smtClean="0">
                <a:solidFill>
                  <a:srgbClr val="000000"/>
                </a:solidFill>
              </a:rPr>
              <a:t>The</a:t>
            </a:r>
            <a:r>
              <a:rPr lang="en-US" sz="2000" dirty="0">
                <a:solidFill>
                  <a:srgbClr val="000000"/>
                </a:solidFill>
              </a:rPr>
              <a:t> </a:t>
            </a:r>
            <a:r>
              <a:rPr lang="en-US" sz="2000" dirty="0">
                <a:solidFill>
                  <a:srgbClr val="DC143C"/>
                </a:solidFill>
              </a:rPr>
              <a:t>text-transform</a:t>
            </a:r>
            <a:r>
              <a:rPr lang="en-US" sz="2000" dirty="0">
                <a:solidFill>
                  <a:srgbClr val="000000"/>
                </a:solidFill>
              </a:rPr>
              <a:t> property is used to specify uppercase and lowercase letters in a </a:t>
            </a:r>
            <a:r>
              <a:rPr lang="en-US" sz="2000" dirty="0" smtClean="0">
                <a:solidFill>
                  <a:srgbClr val="000000"/>
                </a:solidFill>
              </a:rPr>
              <a:t>text.</a:t>
            </a:r>
            <a:endParaRPr lang="en-US" sz="2000" dirty="0" smtClean="0"/>
          </a:p>
          <a:p>
            <a:r>
              <a:rPr lang="en-US" sz="2000" dirty="0" smtClean="0">
                <a:solidFill>
                  <a:srgbClr val="000000"/>
                </a:solidFill>
              </a:rPr>
              <a:t>It </a:t>
            </a:r>
            <a:r>
              <a:rPr lang="en-US" sz="2000" dirty="0">
                <a:solidFill>
                  <a:srgbClr val="000000"/>
                </a:solidFill>
              </a:rPr>
              <a:t>can be used to turn everything into uppercase or lowercase letters, or capitalize the first letter of each word</a:t>
            </a:r>
            <a:r>
              <a:rPr lang="en-US" sz="2000" dirty="0" smtClean="0">
                <a:solidFill>
                  <a:srgbClr val="000000"/>
                </a:solidFill>
              </a:rPr>
              <a:t>:</a:t>
            </a:r>
          </a:p>
          <a:p>
            <a:pPr marL="0" indent="0">
              <a:buNone/>
            </a:pPr>
            <a:endParaRPr lang="en-US" sz="2000" b="1" dirty="0" smtClean="0">
              <a:solidFill>
                <a:srgbClr val="FF0000"/>
              </a:solidFill>
            </a:endParaRPr>
          </a:p>
          <a:p>
            <a:pPr marL="0" indent="0">
              <a:buNone/>
            </a:pPr>
            <a:r>
              <a:rPr lang="en-US" sz="2000" b="1" dirty="0" smtClean="0">
                <a:solidFill>
                  <a:srgbClr val="FF0000"/>
                </a:solidFill>
              </a:rPr>
              <a:t>Example: </a:t>
            </a:r>
            <a:endParaRPr lang="en-US" sz="2000" dirty="0" smtClean="0"/>
          </a:p>
          <a:p>
            <a:r>
              <a:rPr lang="en-US" sz="2000" dirty="0" err="1" smtClean="0"/>
              <a:t>p.uppercase</a:t>
            </a:r>
            <a:r>
              <a:rPr lang="en-US" sz="2000" dirty="0" smtClean="0"/>
              <a:t> {</a:t>
            </a:r>
            <a:br>
              <a:rPr lang="en-US" sz="2000" dirty="0" smtClean="0"/>
            </a:br>
            <a:r>
              <a:rPr lang="en-US" sz="2000" dirty="0" smtClean="0"/>
              <a:t>    text-transform: uppercase;</a:t>
            </a:r>
            <a:br>
              <a:rPr lang="en-US" sz="2000" dirty="0" smtClean="0"/>
            </a:br>
            <a:r>
              <a:rPr lang="en-US" sz="2000" dirty="0" smtClean="0"/>
              <a:t>}</a:t>
            </a:r>
            <a:br>
              <a:rPr lang="en-US" sz="2000" dirty="0" smtClean="0"/>
            </a:br>
            <a:r>
              <a:rPr lang="en-US" sz="2000" dirty="0" smtClean="0"/>
              <a:t/>
            </a:r>
            <a:br>
              <a:rPr lang="en-US" sz="2000" dirty="0" smtClean="0"/>
            </a:br>
            <a:r>
              <a:rPr lang="en-US" sz="2000" dirty="0" err="1" smtClean="0"/>
              <a:t>p.lowercase</a:t>
            </a:r>
            <a:r>
              <a:rPr lang="en-US" sz="2000" dirty="0" smtClean="0"/>
              <a:t> {</a:t>
            </a:r>
            <a:br>
              <a:rPr lang="en-US" sz="2000" dirty="0" smtClean="0"/>
            </a:br>
            <a:r>
              <a:rPr lang="en-US" sz="2000" dirty="0" smtClean="0"/>
              <a:t>    text-transform: lowercase;</a:t>
            </a:r>
            <a:br>
              <a:rPr lang="en-US" sz="2000" dirty="0" smtClean="0"/>
            </a:br>
            <a:r>
              <a:rPr lang="en-US" sz="2000" dirty="0" smtClean="0"/>
              <a:t>}</a:t>
            </a:r>
            <a:br>
              <a:rPr lang="en-US" sz="2000" dirty="0" smtClean="0"/>
            </a:br>
            <a:r>
              <a:rPr lang="en-US" sz="2000" dirty="0" smtClean="0"/>
              <a:t/>
            </a:r>
            <a:br>
              <a:rPr lang="en-US" sz="2000" dirty="0" smtClean="0"/>
            </a:br>
            <a:r>
              <a:rPr lang="en-US" sz="2000" dirty="0" err="1" smtClean="0"/>
              <a:t>p.capitalize</a:t>
            </a:r>
            <a:r>
              <a:rPr lang="en-US" sz="2000" dirty="0" smtClean="0"/>
              <a:t> {</a:t>
            </a:r>
            <a:br>
              <a:rPr lang="en-US" sz="2000" dirty="0" smtClean="0"/>
            </a:br>
            <a:r>
              <a:rPr lang="en-US" sz="2000" dirty="0" smtClean="0"/>
              <a:t>    text-transform: capitalize;</a:t>
            </a:r>
            <a:br>
              <a:rPr lang="en-US" sz="2000" dirty="0" smtClean="0"/>
            </a:br>
            <a:r>
              <a:rPr lang="en-US" sz="2000" dirty="0" smtClean="0"/>
              <a:t>}</a:t>
            </a:r>
          </a:p>
          <a:p>
            <a:endParaRPr lang="en-US" sz="2000" dirty="0" smtClean="0"/>
          </a:p>
          <a:p>
            <a:endParaRPr lang="en-US" sz="2000" dirty="0"/>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726185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2" y="128788"/>
            <a:ext cx="11655380" cy="6619741"/>
          </a:xfrm>
        </p:spPr>
        <p:txBody>
          <a:bodyPr>
            <a:normAutofit fontScale="70000" lnSpcReduction="20000"/>
          </a:bodyPr>
          <a:lstStyle/>
          <a:p>
            <a:pPr marL="0" indent="0">
              <a:buNone/>
            </a:pPr>
            <a:r>
              <a:rPr lang="en-US" dirty="0"/>
              <a:t>&lt;head&gt;</a:t>
            </a:r>
          </a:p>
          <a:p>
            <a:pPr marL="0" indent="0">
              <a:buNone/>
            </a:pPr>
            <a:r>
              <a:rPr lang="en-US" dirty="0"/>
              <a:t>&lt;style&gt;</a:t>
            </a:r>
          </a:p>
          <a:p>
            <a:pPr marL="0" indent="0">
              <a:buNone/>
            </a:pPr>
            <a:r>
              <a:rPr lang="en-US" dirty="0" err="1"/>
              <a:t>p.uppercase</a:t>
            </a:r>
            <a:r>
              <a:rPr lang="en-US" dirty="0"/>
              <a:t> </a:t>
            </a:r>
            <a:r>
              <a:rPr lang="en-US" dirty="0" smtClean="0"/>
              <a:t>{     </a:t>
            </a:r>
            <a:r>
              <a:rPr lang="en-US" dirty="0"/>
              <a:t>text-transform: uppercase;</a:t>
            </a:r>
          </a:p>
          <a:p>
            <a:pPr marL="0" indent="0">
              <a:buNone/>
            </a:pPr>
            <a:r>
              <a:rPr lang="en-US" dirty="0"/>
              <a:t>}</a:t>
            </a:r>
          </a:p>
          <a:p>
            <a:pPr marL="0" indent="0">
              <a:buNone/>
            </a:pPr>
            <a:endParaRPr lang="en-US" dirty="0"/>
          </a:p>
          <a:p>
            <a:pPr marL="0" indent="0">
              <a:buNone/>
            </a:pPr>
            <a:r>
              <a:rPr lang="en-US" dirty="0" err="1"/>
              <a:t>p.lowercase</a:t>
            </a:r>
            <a:r>
              <a:rPr lang="en-US" dirty="0"/>
              <a:t> </a:t>
            </a:r>
            <a:r>
              <a:rPr lang="en-US" dirty="0" smtClean="0"/>
              <a:t>{    text-transform</a:t>
            </a:r>
            <a:r>
              <a:rPr lang="en-US" dirty="0"/>
              <a:t>: lowercase;</a:t>
            </a:r>
          </a:p>
          <a:p>
            <a:pPr marL="0" indent="0">
              <a:buNone/>
            </a:pPr>
            <a:r>
              <a:rPr lang="en-US" dirty="0"/>
              <a:t>}</a:t>
            </a:r>
          </a:p>
          <a:p>
            <a:pPr marL="0" indent="0">
              <a:buNone/>
            </a:pPr>
            <a:endParaRPr lang="en-US" dirty="0"/>
          </a:p>
          <a:p>
            <a:pPr marL="0" indent="0">
              <a:buNone/>
            </a:pPr>
            <a:r>
              <a:rPr lang="en-US" dirty="0" err="1"/>
              <a:t>p.capitalize</a:t>
            </a:r>
            <a:r>
              <a:rPr lang="en-US" dirty="0"/>
              <a:t> </a:t>
            </a:r>
            <a:r>
              <a:rPr lang="en-US" dirty="0" smtClean="0"/>
              <a:t>{    </a:t>
            </a:r>
            <a:r>
              <a:rPr lang="en-US" dirty="0"/>
              <a:t>text-transform: capitalize;</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&lt;p class="uppercase"&gt;This is some text.&lt;/p&gt;</a:t>
            </a:r>
          </a:p>
          <a:p>
            <a:pPr marL="0" indent="0">
              <a:buNone/>
            </a:pPr>
            <a:r>
              <a:rPr lang="en-US" dirty="0"/>
              <a:t>&lt;p class="lowercase"&gt;This is some text.&lt;/p&gt;</a:t>
            </a:r>
          </a:p>
          <a:p>
            <a:pPr marL="0" indent="0">
              <a:buNone/>
            </a:pPr>
            <a:r>
              <a:rPr lang="en-US" dirty="0"/>
              <a:t>&lt;p class="capitalize"&gt;This is some text.&lt;/p&gt;</a:t>
            </a:r>
          </a:p>
          <a:p>
            <a:pPr marL="0" indent="0">
              <a:buNone/>
            </a:pPr>
            <a:endParaRPr lang="en-US" dirty="0"/>
          </a:p>
          <a:p>
            <a:pPr marL="0" indent="0">
              <a:buNone/>
            </a:pPr>
            <a:r>
              <a:rPr lang="en-US" dirty="0"/>
              <a:t>&lt;/body&gt;</a:t>
            </a:r>
          </a:p>
        </p:txBody>
      </p:sp>
      <p:pic>
        <p:nvPicPr>
          <p:cNvPr id="4" name="Picture 3"/>
          <p:cNvPicPr>
            <a:picLocks noChangeAspect="1"/>
          </p:cNvPicPr>
          <p:nvPr/>
        </p:nvPicPr>
        <p:blipFill>
          <a:blip r:embed="rId2"/>
          <a:stretch>
            <a:fillRect/>
          </a:stretch>
        </p:blipFill>
        <p:spPr>
          <a:xfrm>
            <a:off x="8209343" y="1700011"/>
            <a:ext cx="3420280" cy="2472744"/>
          </a:xfrm>
          <a:prstGeom prst="rect">
            <a:avLst/>
          </a:prstGeom>
        </p:spPr>
      </p:pic>
    </p:spTree>
    <p:extLst>
      <p:ext uri="{BB962C8B-B14F-4D97-AF65-F5344CB8AC3E}">
        <p14:creationId xmlns="" xmlns:p14="http://schemas.microsoft.com/office/powerpoint/2010/main" val="2248414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7279"/>
            <a:ext cx="10515600" cy="5249684"/>
          </a:xfrm>
        </p:spPr>
        <p:txBody>
          <a:bodyPr/>
          <a:lstStyle/>
          <a:p>
            <a:pPr marL="0" indent="0">
              <a:buNone/>
            </a:pPr>
            <a:r>
              <a:rPr lang="en-US" b="1" u="sng" dirty="0" smtClean="0"/>
              <a:t>Indentation </a:t>
            </a:r>
          </a:p>
          <a:p>
            <a:r>
              <a:rPr lang="en-US" dirty="0" smtClean="0"/>
              <a:t>Used to specify the indentation of the first line of a text</a:t>
            </a:r>
            <a:endParaRPr lang="en-US" dirty="0"/>
          </a:p>
          <a:p>
            <a:pPr marL="0" indent="0">
              <a:buNone/>
            </a:pPr>
            <a:endParaRPr lang="en-US" b="1" dirty="0" smtClean="0">
              <a:solidFill>
                <a:srgbClr val="FF0000"/>
              </a:solidFill>
            </a:endParaRPr>
          </a:p>
          <a:p>
            <a:pPr marL="0" indent="0">
              <a:buNone/>
            </a:pPr>
            <a:r>
              <a:rPr lang="en-US" b="1" dirty="0" smtClean="0">
                <a:solidFill>
                  <a:srgbClr val="FF0000"/>
                </a:solidFill>
              </a:rPr>
              <a:t>Example</a:t>
            </a:r>
            <a:r>
              <a:rPr lang="en-US" b="1" dirty="0">
                <a:solidFill>
                  <a:srgbClr val="FF0000"/>
                </a:solidFill>
              </a:rPr>
              <a:t>: </a:t>
            </a:r>
            <a:endParaRPr lang="en-US" dirty="0" smtClean="0"/>
          </a:p>
          <a:p>
            <a:r>
              <a:rPr lang="en-US" dirty="0"/>
              <a:t>p {</a:t>
            </a:r>
            <a:br>
              <a:rPr lang="en-US" dirty="0"/>
            </a:br>
            <a:r>
              <a:rPr lang="en-US" dirty="0"/>
              <a:t>    text-indent: 50px;</a:t>
            </a:r>
            <a:br>
              <a:rPr lang="en-US" dirty="0"/>
            </a:br>
            <a:r>
              <a:rPr lang="en-US" dirty="0"/>
              <a:t>}</a:t>
            </a:r>
          </a:p>
        </p:txBody>
      </p:sp>
    </p:spTree>
    <p:extLst>
      <p:ext uri="{BB962C8B-B14F-4D97-AF65-F5344CB8AC3E}">
        <p14:creationId xmlns="" xmlns:p14="http://schemas.microsoft.com/office/powerpoint/2010/main" val="3020784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851" y="218941"/>
            <a:ext cx="11423560" cy="5958022"/>
          </a:xfrm>
        </p:spPr>
        <p:txBody>
          <a:bodyPr>
            <a:normAutofit/>
          </a:bodyPr>
          <a:lstStyle/>
          <a:p>
            <a:pPr marL="0" indent="0">
              <a:buNone/>
            </a:pPr>
            <a:r>
              <a:rPr lang="en-US" sz="2400" b="1" u="sng" dirty="0" smtClean="0"/>
              <a:t>Letter spacing</a:t>
            </a:r>
          </a:p>
          <a:p>
            <a:r>
              <a:rPr lang="en-US" sz="2400" dirty="0" smtClean="0">
                <a:solidFill>
                  <a:srgbClr val="000000"/>
                </a:solidFill>
              </a:rPr>
              <a:t>The</a:t>
            </a:r>
            <a:r>
              <a:rPr lang="en-US" sz="2400" dirty="0">
                <a:solidFill>
                  <a:srgbClr val="000000"/>
                </a:solidFill>
              </a:rPr>
              <a:t> </a:t>
            </a:r>
            <a:r>
              <a:rPr lang="en-US" sz="2400" dirty="0">
                <a:solidFill>
                  <a:srgbClr val="DC143C"/>
                </a:solidFill>
              </a:rPr>
              <a:t>letter-spacing</a:t>
            </a:r>
            <a:r>
              <a:rPr lang="en-US" sz="2400" dirty="0">
                <a:solidFill>
                  <a:srgbClr val="000000"/>
                </a:solidFill>
              </a:rPr>
              <a:t> property is used to specify the space between the characters in a </a:t>
            </a:r>
            <a:r>
              <a:rPr lang="en-US" sz="2400" dirty="0" smtClean="0">
                <a:solidFill>
                  <a:srgbClr val="000000"/>
                </a:solidFill>
              </a:rPr>
              <a:t>text.</a:t>
            </a:r>
          </a:p>
          <a:p>
            <a:endParaRPr lang="en-US" sz="2400" dirty="0" smtClean="0"/>
          </a:p>
          <a:p>
            <a:r>
              <a:rPr lang="en-US" sz="2400" dirty="0" smtClean="0">
                <a:solidFill>
                  <a:srgbClr val="000000"/>
                </a:solidFill>
              </a:rPr>
              <a:t>The </a:t>
            </a:r>
            <a:r>
              <a:rPr lang="en-US" sz="2400" dirty="0">
                <a:solidFill>
                  <a:srgbClr val="000000"/>
                </a:solidFill>
              </a:rPr>
              <a:t>following example demonstrates how to increase or decrease the space between characters</a:t>
            </a:r>
            <a:r>
              <a:rPr lang="en-US" sz="2400" dirty="0" smtClean="0">
                <a:solidFill>
                  <a:srgbClr val="000000"/>
                </a:solidFill>
              </a:rPr>
              <a:t>:</a:t>
            </a:r>
          </a:p>
          <a:p>
            <a:endParaRPr lang="en-US" sz="2400" dirty="0" smtClean="0">
              <a:solidFill>
                <a:srgbClr val="000000"/>
              </a:solidFill>
            </a:endParaRPr>
          </a:p>
          <a:p>
            <a:pPr marL="0" indent="0">
              <a:buNone/>
            </a:pPr>
            <a:r>
              <a:rPr lang="en-US" sz="2400" b="1" dirty="0">
                <a:solidFill>
                  <a:srgbClr val="FF0000"/>
                </a:solidFill>
              </a:rPr>
              <a:t>Example: </a:t>
            </a:r>
            <a:endParaRPr lang="en-US" sz="2400" dirty="0"/>
          </a:p>
          <a:p>
            <a:r>
              <a:rPr lang="en-US" sz="2400" dirty="0"/>
              <a:t>h1 {</a:t>
            </a:r>
            <a:br>
              <a:rPr lang="en-US" sz="2400" dirty="0"/>
            </a:br>
            <a:r>
              <a:rPr lang="en-US" sz="2400" dirty="0"/>
              <a:t>    letter-spacing: 3px;</a:t>
            </a:r>
            <a:br>
              <a:rPr lang="en-US" sz="2400" dirty="0"/>
            </a:br>
            <a:r>
              <a:rPr lang="en-US" sz="2400" dirty="0"/>
              <a:t>}</a:t>
            </a:r>
            <a:br>
              <a:rPr lang="en-US" sz="2400" dirty="0"/>
            </a:br>
            <a:r>
              <a:rPr lang="en-US" sz="2400" dirty="0"/>
              <a:t/>
            </a:r>
            <a:br>
              <a:rPr lang="en-US" sz="2400" dirty="0"/>
            </a:br>
            <a:r>
              <a:rPr lang="en-US" sz="2400" dirty="0"/>
              <a:t>h2 {</a:t>
            </a:r>
            <a:br>
              <a:rPr lang="en-US" sz="2400" dirty="0"/>
            </a:br>
            <a:r>
              <a:rPr lang="en-US" sz="2400" dirty="0"/>
              <a:t>    letter-spacing: -3px;</a:t>
            </a:r>
            <a:br>
              <a:rPr lang="en-US" sz="2400" dirty="0"/>
            </a:br>
            <a:r>
              <a:rPr lang="en-US" sz="2400" dirty="0" smtClean="0"/>
              <a:t>}</a:t>
            </a:r>
            <a:endParaRPr lang="en-US" sz="2400" dirty="0"/>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7171586" y="3999292"/>
            <a:ext cx="3981518" cy="1487108"/>
          </a:xfrm>
          <a:prstGeom prst="rect">
            <a:avLst/>
          </a:prstGeom>
        </p:spPr>
      </p:pic>
    </p:spTree>
    <p:extLst>
      <p:ext uri="{BB962C8B-B14F-4D97-AF65-F5344CB8AC3E}">
        <p14:creationId xmlns="" xmlns:p14="http://schemas.microsoft.com/office/powerpoint/2010/main" val="1166177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7" y="1130165"/>
            <a:ext cx="11732654" cy="4351338"/>
          </a:xfrm>
        </p:spPr>
        <p:txBody>
          <a:bodyPr>
            <a:normAutofit lnSpcReduction="10000"/>
          </a:bodyPr>
          <a:lstStyle/>
          <a:p>
            <a:r>
              <a:rPr lang="en-US" b="1" dirty="0" smtClean="0"/>
              <a:t>Global web standards</a:t>
            </a:r>
            <a:r>
              <a:rPr lang="en-US" dirty="0" smtClean="0"/>
              <a:t> − Now HTML attributes are being deprecated and it is being recommended to use CSS. So its a good idea to start using CSS in all the HTML pages to make them compatible to future browsers.</a:t>
            </a:r>
          </a:p>
          <a:p>
            <a:endParaRPr lang="en-US" dirty="0" smtClean="0"/>
          </a:p>
          <a:p>
            <a:r>
              <a:rPr lang="en-US" b="1" dirty="0" smtClean="0"/>
              <a:t>Offline Browsing</a:t>
            </a:r>
            <a:r>
              <a:rPr lang="en-US" dirty="0" smtClean="0"/>
              <a:t> − CSS can store web applications locally with the help of an offline cache. Using of this, we can view offline websites. The cache also ensures faster loading and better overall performance of the website.</a:t>
            </a:r>
          </a:p>
          <a:p>
            <a:endParaRPr lang="en-US" dirty="0" smtClean="0"/>
          </a:p>
          <a:p>
            <a:r>
              <a:rPr lang="en-US" b="1" dirty="0" smtClean="0"/>
              <a:t>Platform Independence</a:t>
            </a:r>
            <a:r>
              <a:rPr lang="en-US" dirty="0" smtClean="0"/>
              <a:t> − The Script offer consistent platform independence and can support latest browsers as well.</a:t>
            </a:r>
            <a:endParaRPr lang="en-US" dirty="0"/>
          </a:p>
        </p:txBody>
      </p:sp>
    </p:spTree>
    <p:extLst>
      <p:ext uri="{BB962C8B-B14F-4D97-AF65-F5344CB8AC3E}">
        <p14:creationId xmlns="" xmlns:p14="http://schemas.microsoft.com/office/powerpoint/2010/main" val="626659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76518"/>
            <a:ext cx="11822806" cy="5983780"/>
          </a:xfrm>
        </p:spPr>
        <p:txBody>
          <a:bodyPr/>
          <a:lstStyle/>
          <a:p>
            <a:pPr marL="0" indent="0">
              <a:buNone/>
            </a:pPr>
            <a:r>
              <a:rPr lang="en-US" b="1" u="sng" dirty="0" smtClean="0"/>
              <a:t>Line height</a:t>
            </a:r>
          </a:p>
          <a:p>
            <a:pPr marL="0" lvl="0" indent="0">
              <a:buNone/>
            </a:pPr>
            <a:r>
              <a:rPr lang="en-US" dirty="0">
                <a:solidFill>
                  <a:srgbClr val="000000"/>
                </a:solidFill>
              </a:rPr>
              <a:t>The </a:t>
            </a:r>
            <a:r>
              <a:rPr lang="en-US" sz="3200" dirty="0">
                <a:solidFill>
                  <a:srgbClr val="DC143C"/>
                </a:solidFill>
              </a:rPr>
              <a:t>line-height</a:t>
            </a:r>
            <a:r>
              <a:rPr lang="en-US" dirty="0">
                <a:solidFill>
                  <a:srgbClr val="000000"/>
                </a:solidFill>
              </a:rPr>
              <a:t> property is used to specify the space between lines:</a:t>
            </a:r>
            <a:r>
              <a:rPr lang="en-US" dirty="0"/>
              <a:t> </a:t>
            </a:r>
            <a:endParaRPr lang="en-US" sz="4400" dirty="0"/>
          </a:p>
          <a:p>
            <a:endParaRPr lang="en-US" dirty="0" smtClean="0"/>
          </a:p>
          <a:p>
            <a:pPr marL="0" indent="0">
              <a:buNone/>
            </a:pPr>
            <a:r>
              <a:rPr lang="en-US" b="1" dirty="0">
                <a:solidFill>
                  <a:srgbClr val="FF0000"/>
                </a:solidFill>
              </a:rPr>
              <a:t>Example: </a:t>
            </a:r>
            <a:endParaRPr lang="en-US" dirty="0"/>
          </a:p>
          <a:p>
            <a:r>
              <a:rPr lang="en-US" dirty="0" err="1" smtClean="0"/>
              <a:t>p.small</a:t>
            </a:r>
            <a:r>
              <a:rPr lang="en-US" dirty="0"/>
              <a:t> {</a:t>
            </a:r>
            <a:br>
              <a:rPr lang="en-US" dirty="0"/>
            </a:br>
            <a:r>
              <a:rPr lang="en-US" dirty="0"/>
              <a:t>    line-height: 0.8;</a:t>
            </a:r>
            <a:br>
              <a:rPr lang="en-US" dirty="0"/>
            </a:br>
            <a:r>
              <a:rPr lang="en-US" dirty="0"/>
              <a:t>}</a:t>
            </a:r>
            <a:br>
              <a:rPr lang="en-US" dirty="0"/>
            </a:br>
            <a:r>
              <a:rPr lang="en-US" dirty="0"/>
              <a:t/>
            </a:r>
            <a:br>
              <a:rPr lang="en-US" dirty="0"/>
            </a:br>
            <a:r>
              <a:rPr lang="en-US" dirty="0" err="1"/>
              <a:t>p.big</a:t>
            </a:r>
            <a:r>
              <a:rPr lang="en-US" dirty="0"/>
              <a:t> {</a:t>
            </a:r>
            <a:br>
              <a:rPr lang="en-US" dirty="0"/>
            </a:br>
            <a:r>
              <a:rPr lang="en-US" dirty="0"/>
              <a:t>    line-height: 1.8;</a:t>
            </a:r>
            <a:br>
              <a:rPr lang="en-US" dirty="0"/>
            </a:br>
            <a:r>
              <a:rPr lang="en-US" dirty="0"/>
              <a:t>}</a:t>
            </a:r>
          </a:p>
          <a:p>
            <a:pPr marL="0" indent="0">
              <a:buNone/>
            </a:pPr>
            <a:endParaRPr lang="en-US" dirty="0"/>
          </a:p>
        </p:txBody>
      </p:sp>
      <p:sp>
        <p:nvSpPr>
          <p:cNvPr id="4" name="Rectangle 1"/>
          <p:cNvSpPr>
            <a:spLocks noChangeArrowheads="1"/>
          </p:cNvSpPr>
          <p:nvPr/>
        </p:nvSpPr>
        <p:spPr bwMode="auto">
          <a:xfrm>
            <a:off x="-154546" y="98669"/>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493190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2" y="184666"/>
            <a:ext cx="11977352" cy="6563864"/>
          </a:xfrm>
        </p:spPr>
        <p:txBody>
          <a:bodyPr>
            <a:noAutofit/>
          </a:bodyPr>
          <a:lstStyle/>
          <a:p>
            <a:pPr marL="0" indent="0">
              <a:buNone/>
            </a:pPr>
            <a:r>
              <a:rPr lang="en-US" sz="2000" b="1" u="sng" dirty="0"/>
              <a:t>Text</a:t>
            </a:r>
            <a:r>
              <a:rPr lang="en-US" sz="2000" b="1" u="sng" dirty="0" smtClean="0"/>
              <a:t> </a:t>
            </a:r>
            <a:r>
              <a:rPr lang="en-US" sz="2000" b="1" u="sng" dirty="0"/>
              <a:t>direction</a:t>
            </a:r>
          </a:p>
          <a:p>
            <a:pPr lvl="0"/>
            <a:r>
              <a:rPr lang="en-US" sz="2000" dirty="0">
                <a:solidFill>
                  <a:srgbClr val="000000"/>
                </a:solidFill>
              </a:rPr>
              <a:t>The </a:t>
            </a:r>
            <a:r>
              <a:rPr lang="en-US" sz="2000" dirty="0">
                <a:solidFill>
                  <a:srgbClr val="DC143C"/>
                </a:solidFill>
              </a:rPr>
              <a:t>direction</a:t>
            </a:r>
            <a:r>
              <a:rPr lang="en-US" sz="2000" dirty="0">
                <a:solidFill>
                  <a:srgbClr val="000000"/>
                </a:solidFill>
              </a:rPr>
              <a:t> property is used to change the text direction of an element:</a:t>
            </a:r>
            <a:r>
              <a:rPr lang="en-US" sz="2000" dirty="0"/>
              <a:t> </a:t>
            </a:r>
            <a:endParaRPr lang="en-US" sz="2000" b="1" dirty="0" smtClean="0">
              <a:solidFill>
                <a:srgbClr val="FF0000"/>
              </a:solidFill>
            </a:endParaRPr>
          </a:p>
          <a:p>
            <a:pPr marL="0" indent="0">
              <a:buNone/>
            </a:pPr>
            <a:r>
              <a:rPr lang="en-US" sz="2000" b="1" dirty="0" smtClean="0">
                <a:solidFill>
                  <a:srgbClr val="FF0000"/>
                </a:solidFill>
              </a:rPr>
              <a:t>Example</a:t>
            </a:r>
            <a:r>
              <a:rPr lang="en-US" sz="2000" b="1" dirty="0">
                <a:solidFill>
                  <a:srgbClr val="FF0000"/>
                </a:solidFill>
              </a:rPr>
              <a:t>: </a:t>
            </a:r>
            <a:endParaRPr lang="en-US" sz="2000" dirty="0"/>
          </a:p>
          <a:p>
            <a:pPr lvl="0"/>
            <a:r>
              <a:rPr lang="en-US" sz="2000" dirty="0"/>
              <a:t>div {</a:t>
            </a:r>
            <a:br>
              <a:rPr lang="en-US" sz="2000" dirty="0"/>
            </a:br>
            <a:r>
              <a:rPr lang="en-US" sz="2000" dirty="0"/>
              <a:t>    direction: </a:t>
            </a:r>
            <a:r>
              <a:rPr lang="en-US" sz="2000" dirty="0" err="1"/>
              <a:t>rtl</a:t>
            </a:r>
            <a:r>
              <a:rPr lang="en-US" sz="2000" dirty="0"/>
              <a:t>;</a:t>
            </a:r>
            <a:br>
              <a:rPr lang="en-US" sz="2000" dirty="0"/>
            </a:br>
            <a:r>
              <a:rPr lang="en-US" sz="2000" dirty="0" smtClean="0"/>
              <a:t>}</a:t>
            </a:r>
          </a:p>
          <a:p>
            <a:pPr lvl="0"/>
            <a:endParaRPr lang="en-US" sz="2000" dirty="0"/>
          </a:p>
          <a:p>
            <a:pPr marL="0" lvl="0" indent="0">
              <a:buNone/>
            </a:pPr>
            <a:r>
              <a:rPr lang="en-US" sz="2000" b="1" u="sng" dirty="0" smtClean="0"/>
              <a:t>Word spacing</a:t>
            </a:r>
          </a:p>
          <a:p>
            <a:r>
              <a:rPr lang="en-US" sz="2000" dirty="0">
                <a:solidFill>
                  <a:srgbClr val="000000"/>
                </a:solidFill>
              </a:rPr>
              <a:t>The </a:t>
            </a:r>
            <a:r>
              <a:rPr lang="en-US" sz="2000" dirty="0">
                <a:solidFill>
                  <a:srgbClr val="DC143C"/>
                </a:solidFill>
              </a:rPr>
              <a:t>word-spacing</a:t>
            </a:r>
            <a:r>
              <a:rPr lang="en-US" sz="2000" dirty="0">
                <a:solidFill>
                  <a:srgbClr val="000000"/>
                </a:solidFill>
              </a:rPr>
              <a:t> property is used to specify the space between the words in a text.</a:t>
            </a:r>
            <a:r>
              <a:rPr lang="en-US" sz="2000" dirty="0"/>
              <a:t> </a:t>
            </a:r>
            <a:endParaRPr lang="en-US" sz="2000" dirty="0" smtClean="0"/>
          </a:p>
          <a:p>
            <a:pPr marL="0" indent="0">
              <a:buNone/>
            </a:pPr>
            <a:endParaRPr lang="en-US" sz="2000" dirty="0" smtClean="0"/>
          </a:p>
          <a:p>
            <a:pPr marL="0" indent="0">
              <a:buNone/>
            </a:pPr>
            <a:r>
              <a:rPr lang="en-US" sz="2000" b="1" dirty="0">
                <a:solidFill>
                  <a:srgbClr val="FF0000"/>
                </a:solidFill>
              </a:rPr>
              <a:t>Example: </a:t>
            </a:r>
            <a:endParaRPr lang="en-US" sz="2000" dirty="0"/>
          </a:p>
          <a:p>
            <a:pPr marL="0" indent="0">
              <a:buNone/>
            </a:pPr>
            <a:r>
              <a:rPr lang="en-US" sz="2000" dirty="0" smtClean="0"/>
              <a:t>h1</a:t>
            </a:r>
            <a:r>
              <a:rPr lang="en-US" sz="2000" dirty="0"/>
              <a:t> {</a:t>
            </a:r>
            <a:br>
              <a:rPr lang="en-US" sz="2000" dirty="0"/>
            </a:br>
            <a:r>
              <a:rPr lang="en-US" sz="2000" dirty="0"/>
              <a:t>    word-spacing: 10px;</a:t>
            </a:r>
            <a:br>
              <a:rPr lang="en-US" sz="2000" dirty="0"/>
            </a:br>
            <a:r>
              <a:rPr lang="en-US" sz="2000" dirty="0"/>
              <a:t>}</a:t>
            </a:r>
            <a:br>
              <a:rPr lang="en-US" sz="2000" dirty="0"/>
            </a:br>
            <a:r>
              <a:rPr lang="en-US" sz="2000" dirty="0"/>
              <a:t/>
            </a:r>
            <a:br>
              <a:rPr lang="en-US" sz="2000" dirty="0"/>
            </a:br>
            <a:r>
              <a:rPr lang="en-US" sz="2000" dirty="0"/>
              <a:t>h2 {</a:t>
            </a:r>
            <a:br>
              <a:rPr lang="en-US" sz="2000" dirty="0"/>
            </a:br>
            <a:r>
              <a:rPr lang="en-US" sz="2000" dirty="0"/>
              <a:t>    word-spacing: -5px;</a:t>
            </a:r>
            <a:br>
              <a:rPr lang="en-US" sz="2000" dirty="0"/>
            </a:br>
            <a:r>
              <a:rPr lang="en-US" sz="2000" dirty="0"/>
              <a:t>}</a:t>
            </a:r>
          </a:p>
          <a:p>
            <a:pPr lvl="0"/>
            <a:endParaRPr lang="en-US" sz="2000" dirty="0" smtClean="0"/>
          </a:p>
          <a:p>
            <a:pPr lvl="0"/>
            <a:endParaRPr lang="en-US" sz="2000" dirty="0"/>
          </a:p>
          <a:p>
            <a:endParaRPr lang="en-US" sz="2000" dirty="0"/>
          </a:p>
        </p:txBody>
      </p:sp>
      <p:sp>
        <p:nvSpPr>
          <p:cNvPr id="4" name="Rectangle 1"/>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1320604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31" y="321972"/>
            <a:ext cx="11702469" cy="5854991"/>
          </a:xfrm>
        </p:spPr>
        <p:txBody>
          <a:bodyPr>
            <a:normAutofit/>
          </a:bodyPr>
          <a:lstStyle/>
          <a:p>
            <a:pPr marL="0" indent="0">
              <a:buNone/>
            </a:pPr>
            <a:r>
              <a:rPr lang="en-US" sz="2400" b="1" u="sng" dirty="0" smtClean="0"/>
              <a:t>Text shadow</a:t>
            </a:r>
          </a:p>
          <a:p>
            <a:r>
              <a:rPr lang="en-US" sz="2400" dirty="0" smtClean="0">
                <a:solidFill>
                  <a:srgbClr val="000000"/>
                </a:solidFill>
              </a:rPr>
              <a:t>The</a:t>
            </a:r>
            <a:r>
              <a:rPr lang="en-US" sz="2400" dirty="0">
                <a:solidFill>
                  <a:srgbClr val="000000"/>
                </a:solidFill>
              </a:rPr>
              <a:t> </a:t>
            </a:r>
            <a:r>
              <a:rPr lang="en-US" sz="2400" dirty="0">
                <a:solidFill>
                  <a:srgbClr val="DC143C"/>
                </a:solidFill>
              </a:rPr>
              <a:t>text-shadow</a:t>
            </a:r>
            <a:r>
              <a:rPr lang="en-US" sz="2400" dirty="0">
                <a:solidFill>
                  <a:srgbClr val="000000"/>
                </a:solidFill>
              </a:rPr>
              <a:t> property adds shadow to </a:t>
            </a:r>
            <a:r>
              <a:rPr lang="en-US" sz="2400" dirty="0" smtClean="0">
                <a:solidFill>
                  <a:srgbClr val="000000"/>
                </a:solidFill>
              </a:rPr>
              <a:t>text.</a:t>
            </a:r>
            <a:endParaRPr lang="en-US" sz="2400" dirty="0" smtClean="0"/>
          </a:p>
          <a:p>
            <a:endParaRPr lang="en-US" sz="2400" dirty="0">
              <a:solidFill>
                <a:srgbClr val="000000"/>
              </a:solidFill>
            </a:endParaRPr>
          </a:p>
          <a:p>
            <a:r>
              <a:rPr lang="en-US" sz="2400" dirty="0" smtClean="0">
                <a:solidFill>
                  <a:srgbClr val="000000"/>
                </a:solidFill>
              </a:rPr>
              <a:t>The </a:t>
            </a:r>
            <a:r>
              <a:rPr lang="en-US" sz="2400" dirty="0">
                <a:solidFill>
                  <a:srgbClr val="000000"/>
                </a:solidFill>
              </a:rPr>
              <a:t>following example specifies the position of the horizontal shadow (3px), the position of the vertical shadow (2px) and the color of the shadow (red):</a:t>
            </a:r>
            <a:endParaRPr lang="en-US" sz="2400" dirty="0"/>
          </a:p>
          <a:p>
            <a:endParaRPr lang="en-US" sz="2400" dirty="0" smtClean="0"/>
          </a:p>
          <a:p>
            <a:pPr marL="0" indent="0">
              <a:buNone/>
            </a:pPr>
            <a:r>
              <a:rPr lang="en-US" sz="2400" b="1" dirty="0">
                <a:solidFill>
                  <a:srgbClr val="FF0000"/>
                </a:solidFill>
              </a:rPr>
              <a:t>Example: </a:t>
            </a:r>
            <a:endParaRPr lang="en-US" sz="2400" dirty="0"/>
          </a:p>
          <a:p>
            <a:pPr marL="0" indent="0">
              <a:buNone/>
            </a:pPr>
            <a:r>
              <a:rPr lang="en-US" sz="2400" dirty="0" smtClean="0"/>
              <a:t>h1</a:t>
            </a:r>
            <a:r>
              <a:rPr lang="en-US" sz="2400" dirty="0"/>
              <a:t> {</a:t>
            </a:r>
            <a:br>
              <a:rPr lang="en-US" sz="2400" dirty="0"/>
            </a:br>
            <a:r>
              <a:rPr lang="en-US" sz="2400" dirty="0"/>
              <a:t>    text-shadow: 3px 2px red;</a:t>
            </a:r>
            <a:br>
              <a:rPr lang="en-US" sz="2400" dirty="0"/>
            </a:br>
            <a:r>
              <a:rPr lang="en-US" sz="2400" dirty="0"/>
              <a:t>}</a:t>
            </a: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6837529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u="sng" dirty="0" smtClean="0">
                <a:solidFill>
                  <a:srgbClr val="00B050"/>
                </a:solidFill>
              </a:rPr>
              <a:t>Background </a:t>
            </a:r>
            <a:endParaRPr lang="en-US" b="1" u="sng" dirty="0">
              <a:solidFill>
                <a:srgbClr val="00B050"/>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1418662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7279"/>
            <a:ext cx="10515600" cy="5249684"/>
          </a:xfrm>
        </p:spPr>
        <p:txBody>
          <a:bodyPr/>
          <a:lstStyle/>
          <a:p>
            <a:r>
              <a:rPr lang="en-US" dirty="0"/>
              <a:t>The CSS background properties are used to define the background effects for elements</a:t>
            </a:r>
            <a:r>
              <a:rPr lang="en-US" dirty="0" smtClean="0"/>
              <a:t>.</a:t>
            </a:r>
          </a:p>
          <a:p>
            <a:endParaRPr lang="en-US" dirty="0"/>
          </a:p>
          <a:p>
            <a:pPr marL="0" indent="0">
              <a:buNone/>
            </a:pPr>
            <a:r>
              <a:rPr lang="en-US" b="1" u="sng" dirty="0"/>
              <a:t>CSS background properties:</a:t>
            </a:r>
          </a:p>
          <a:p>
            <a:r>
              <a:rPr lang="en-US" dirty="0"/>
              <a:t>background-color</a:t>
            </a:r>
          </a:p>
          <a:p>
            <a:r>
              <a:rPr lang="en-US" dirty="0"/>
              <a:t>background-image</a:t>
            </a:r>
          </a:p>
          <a:p>
            <a:r>
              <a:rPr lang="en-US" dirty="0"/>
              <a:t>background-repeat</a:t>
            </a:r>
          </a:p>
          <a:p>
            <a:r>
              <a:rPr lang="en-US" dirty="0"/>
              <a:t>background-attachment</a:t>
            </a:r>
          </a:p>
          <a:p>
            <a:r>
              <a:rPr lang="en-US" dirty="0"/>
              <a:t>background-position</a:t>
            </a:r>
          </a:p>
          <a:p>
            <a:endParaRPr lang="en-US" dirty="0"/>
          </a:p>
        </p:txBody>
      </p:sp>
    </p:spTree>
    <p:extLst>
      <p:ext uri="{BB962C8B-B14F-4D97-AF65-F5344CB8AC3E}">
        <p14:creationId xmlns="" xmlns:p14="http://schemas.microsoft.com/office/powerpoint/2010/main" val="45077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09" y="206062"/>
            <a:ext cx="11784170" cy="6176963"/>
          </a:xfrm>
        </p:spPr>
        <p:txBody>
          <a:bodyPr>
            <a:normAutofit/>
          </a:bodyPr>
          <a:lstStyle/>
          <a:p>
            <a:pPr marL="0" indent="0">
              <a:buNone/>
            </a:pPr>
            <a:r>
              <a:rPr lang="en-US" sz="2400" b="1" u="sng" dirty="0" smtClean="0"/>
              <a:t>Background color</a:t>
            </a:r>
          </a:p>
          <a:p>
            <a:pPr lvl="0"/>
            <a:r>
              <a:rPr lang="en-US" sz="2400" dirty="0">
                <a:solidFill>
                  <a:srgbClr val="000000"/>
                </a:solidFill>
                <a:latin typeface="Verdana" panose="020B0604030504040204" pitchFamily="34" charset="0"/>
              </a:rPr>
              <a:t>The </a:t>
            </a:r>
            <a:r>
              <a:rPr lang="en-US" sz="2400" dirty="0">
                <a:solidFill>
                  <a:srgbClr val="DC143C"/>
                </a:solidFill>
                <a:latin typeface="Consolas" panose="020B0609020204030204" pitchFamily="49" charset="0"/>
              </a:rPr>
              <a:t>background-color</a:t>
            </a:r>
            <a:r>
              <a:rPr lang="en-US" sz="2400" dirty="0">
                <a:solidFill>
                  <a:srgbClr val="000000"/>
                </a:solidFill>
                <a:latin typeface="Verdana" panose="020B0604030504040204" pitchFamily="34" charset="0"/>
              </a:rPr>
              <a:t> property specifies the background color of an element.</a:t>
            </a:r>
            <a:r>
              <a:rPr lang="en-US" sz="2400" dirty="0"/>
              <a:t> </a:t>
            </a:r>
            <a:endParaRPr lang="en-US" sz="2400" dirty="0" smtClean="0"/>
          </a:p>
          <a:p>
            <a:pPr marL="0" indent="0">
              <a:buNone/>
            </a:pPr>
            <a:endParaRPr lang="en-US" sz="2400" b="1" dirty="0" smtClean="0">
              <a:solidFill>
                <a:srgbClr val="FF0000"/>
              </a:solidFill>
            </a:endParaRPr>
          </a:p>
          <a:p>
            <a:pPr marL="0" indent="0">
              <a:buNone/>
            </a:pPr>
            <a:r>
              <a:rPr lang="en-US" sz="2400" b="1" dirty="0" smtClean="0">
                <a:solidFill>
                  <a:srgbClr val="FF0000"/>
                </a:solidFill>
              </a:rPr>
              <a:t>Example</a:t>
            </a:r>
            <a:r>
              <a:rPr lang="en-US" sz="2400" b="1" dirty="0">
                <a:solidFill>
                  <a:srgbClr val="FF0000"/>
                </a:solidFill>
              </a:rPr>
              <a:t>: </a:t>
            </a:r>
            <a:endParaRPr lang="en-US" sz="2400" dirty="0">
              <a:latin typeface="Arial" panose="020B0604020202020204" pitchFamily="34" charset="0"/>
            </a:endParaRPr>
          </a:p>
          <a:p>
            <a:pPr marL="0" lvl="0" indent="0">
              <a:buNone/>
            </a:pPr>
            <a:r>
              <a:rPr lang="en-US" sz="2400" dirty="0"/>
              <a:t>h1 {</a:t>
            </a:r>
            <a:br>
              <a:rPr lang="en-US" sz="2400" dirty="0"/>
            </a:br>
            <a:r>
              <a:rPr lang="en-US" sz="2400" dirty="0"/>
              <a:t>    background-color: green</a:t>
            </a:r>
            <a:r>
              <a:rPr lang="en-US" sz="2400" dirty="0" smtClean="0"/>
              <a:t>; </a:t>
            </a:r>
            <a:r>
              <a:rPr lang="en-US" sz="2400" dirty="0"/>
              <a:t/>
            </a:r>
            <a:br>
              <a:rPr lang="en-US" sz="2400" dirty="0"/>
            </a:br>
            <a:r>
              <a:rPr lang="en-US" sz="2400" dirty="0"/>
              <a:t>}</a:t>
            </a:r>
            <a:br>
              <a:rPr lang="en-US" sz="2400" dirty="0"/>
            </a:br>
            <a:r>
              <a:rPr lang="en-US" sz="2400" dirty="0"/>
              <a:t/>
            </a:r>
            <a:br>
              <a:rPr lang="en-US" sz="2400" dirty="0"/>
            </a:br>
            <a:r>
              <a:rPr lang="en-US" sz="2400" dirty="0"/>
              <a:t>div {</a:t>
            </a:r>
            <a:br>
              <a:rPr lang="en-US" sz="2400" dirty="0"/>
            </a:br>
            <a:r>
              <a:rPr lang="en-US" sz="2400" dirty="0"/>
              <a:t>    background-color: </a:t>
            </a:r>
            <a:r>
              <a:rPr lang="en-US" sz="2400" dirty="0" err="1"/>
              <a:t>lightblue</a:t>
            </a:r>
            <a:r>
              <a:rPr lang="en-US" sz="2400" dirty="0"/>
              <a:t>;</a:t>
            </a:r>
            <a:br>
              <a:rPr lang="en-US" sz="2400" dirty="0"/>
            </a:br>
            <a:r>
              <a:rPr lang="en-US" sz="2400" dirty="0"/>
              <a:t>}</a:t>
            </a:r>
            <a:br>
              <a:rPr lang="en-US" sz="2400" dirty="0"/>
            </a:br>
            <a:r>
              <a:rPr lang="en-US" sz="2400" dirty="0"/>
              <a:t/>
            </a:r>
            <a:br>
              <a:rPr lang="en-US" sz="2400" dirty="0"/>
            </a:br>
            <a:r>
              <a:rPr lang="en-US" sz="2400" dirty="0"/>
              <a:t>p {</a:t>
            </a:r>
            <a:br>
              <a:rPr lang="en-US" sz="2400" dirty="0"/>
            </a:br>
            <a:r>
              <a:rPr lang="en-US" sz="2400" dirty="0"/>
              <a:t>    background-color: yellow;</a:t>
            </a:r>
            <a:br>
              <a:rPr lang="en-US" sz="2400" dirty="0"/>
            </a:br>
            <a:r>
              <a:rPr lang="en-US" sz="2400" dirty="0"/>
              <a:t>}</a:t>
            </a:r>
            <a:endParaRPr lang="en-US" sz="2400" dirty="0">
              <a:latin typeface="Arial" panose="020B0604020202020204" pitchFamily="34" charset="0"/>
            </a:endParaRPr>
          </a:p>
          <a:p>
            <a:endParaRPr lang="en-US" sz="2400" dirty="0"/>
          </a:p>
        </p:txBody>
      </p:sp>
      <p:sp>
        <p:nvSpPr>
          <p:cNvPr id="4" name="Rectangle 1"/>
          <p:cNvSpPr>
            <a:spLocks noChangeArrowheads="1"/>
          </p:cNvSpPr>
          <p:nvPr/>
        </p:nvSpPr>
        <p:spPr bwMode="auto">
          <a:xfrm>
            <a:off x="115909" y="21396"/>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119543" y="2792435"/>
            <a:ext cx="5535837" cy="2256084"/>
          </a:xfrm>
          <a:prstGeom prst="rect">
            <a:avLst/>
          </a:prstGeom>
        </p:spPr>
      </p:pic>
    </p:spTree>
    <p:extLst>
      <p:ext uri="{BB962C8B-B14F-4D97-AF65-F5344CB8AC3E}">
        <p14:creationId xmlns="" xmlns:p14="http://schemas.microsoft.com/office/powerpoint/2010/main" val="870478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193183"/>
            <a:ext cx="11616743" cy="5983780"/>
          </a:xfrm>
        </p:spPr>
        <p:txBody>
          <a:bodyPr>
            <a:normAutofit/>
          </a:bodyPr>
          <a:lstStyle/>
          <a:p>
            <a:pPr marL="0" indent="0">
              <a:buNone/>
            </a:pPr>
            <a:r>
              <a:rPr lang="en-US" sz="2400" b="1" u="sng" dirty="0"/>
              <a:t>Background </a:t>
            </a:r>
            <a:r>
              <a:rPr lang="en-US" sz="2400" b="1" u="sng" dirty="0" smtClean="0"/>
              <a:t>image</a:t>
            </a:r>
          </a:p>
          <a:p>
            <a:pPr eaLnBrk="0" fontAlgn="base" hangingPunct="0">
              <a:lnSpc>
                <a:spcPct val="100000"/>
              </a:lnSpc>
              <a:spcBef>
                <a:spcPct val="0"/>
              </a:spcBef>
              <a:spcAft>
                <a:spcPct val="0"/>
              </a:spcAft>
            </a:pPr>
            <a:r>
              <a:rPr lang="en-US" sz="2400" dirty="0">
                <a:solidFill>
                  <a:srgbClr val="000000"/>
                </a:solidFill>
              </a:rPr>
              <a:t>The </a:t>
            </a:r>
            <a:r>
              <a:rPr lang="en-US" sz="2400" dirty="0">
                <a:solidFill>
                  <a:srgbClr val="DC143C"/>
                </a:solidFill>
              </a:rPr>
              <a:t>background-image</a:t>
            </a:r>
            <a:r>
              <a:rPr lang="en-US" sz="2400" dirty="0">
                <a:solidFill>
                  <a:srgbClr val="000000"/>
                </a:solidFill>
              </a:rPr>
              <a:t> property specifies an image to use as the background of an </a:t>
            </a:r>
            <a:r>
              <a:rPr lang="en-US" sz="2400" dirty="0" smtClean="0">
                <a:solidFill>
                  <a:srgbClr val="000000"/>
                </a:solidFill>
              </a:rPr>
              <a:t>element.</a:t>
            </a:r>
            <a:endParaRPr lang="en-US" sz="2400" dirty="0" smtClean="0"/>
          </a:p>
          <a:p>
            <a:pPr eaLnBrk="0" fontAlgn="base" hangingPunct="0">
              <a:lnSpc>
                <a:spcPct val="100000"/>
              </a:lnSpc>
              <a:spcBef>
                <a:spcPct val="0"/>
              </a:spcBef>
              <a:spcAft>
                <a:spcPct val="0"/>
              </a:spcAft>
            </a:pPr>
            <a:r>
              <a:rPr lang="en-US" sz="2400" dirty="0" smtClean="0">
                <a:solidFill>
                  <a:srgbClr val="000000"/>
                </a:solidFill>
              </a:rPr>
              <a:t>By </a:t>
            </a:r>
            <a:r>
              <a:rPr lang="en-US" sz="2400" dirty="0">
                <a:solidFill>
                  <a:srgbClr val="000000"/>
                </a:solidFill>
              </a:rPr>
              <a:t>default, the image is repeated so it covers the entire element.</a:t>
            </a:r>
            <a:endParaRPr lang="en-US" sz="2400" dirty="0"/>
          </a:p>
          <a:p>
            <a:pPr marL="0" indent="0">
              <a:buNone/>
            </a:pPr>
            <a:endParaRPr lang="en-US" sz="2400" b="1" dirty="0" smtClean="0">
              <a:solidFill>
                <a:srgbClr val="FF0000"/>
              </a:solidFill>
            </a:endParaRPr>
          </a:p>
          <a:p>
            <a:pPr marL="0" indent="0">
              <a:buNone/>
            </a:pPr>
            <a:r>
              <a:rPr lang="en-US" sz="2400" b="1" dirty="0" smtClean="0">
                <a:solidFill>
                  <a:srgbClr val="FF0000"/>
                </a:solidFill>
              </a:rPr>
              <a:t>Example</a:t>
            </a:r>
            <a:r>
              <a:rPr lang="en-US" sz="2400" b="1" dirty="0">
                <a:solidFill>
                  <a:srgbClr val="FF0000"/>
                </a:solidFill>
              </a:rPr>
              <a:t>: </a:t>
            </a:r>
            <a:endParaRPr lang="en-US" sz="2400" dirty="0" smtClean="0"/>
          </a:p>
          <a:p>
            <a:pPr marL="0" indent="0">
              <a:buNone/>
            </a:pPr>
            <a:r>
              <a:rPr lang="en-US" sz="2400" dirty="0" smtClean="0"/>
              <a:t>body</a:t>
            </a:r>
            <a:r>
              <a:rPr lang="en-US" sz="2400" dirty="0"/>
              <a:t> {</a:t>
            </a:r>
            <a:br>
              <a:rPr lang="en-US" sz="2400" dirty="0"/>
            </a:br>
            <a:r>
              <a:rPr lang="en-US" sz="2400" dirty="0"/>
              <a:t>    background-image: </a:t>
            </a:r>
            <a:r>
              <a:rPr lang="en-US" sz="2400" dirty="0" err="1"/>
              <a:t>url</a:t>
            </a:r>
            <a:r>
              <a:rPr lang="en-US" sz="2400" dirty="0"/>
              <a:t>("paper.gif");</a:t>
            </a:r>
            <a:br>
              <a:rPr lang="en-US" sz="2400" dirty="0"/>
            </a:br>
            <a:r>
              <a:rPr lang="en-US" sz="2400" dirty="0"/>
              <a:t>}</a:t>
            </a:r>
          </a:p>
          <a:p>
            <a:pPr marL="0" indent="0">
              <a:buNone/>
            </a:pPr>
            <a:endParaRPr lang="en-US" sz="2400" b="1" u="sng" dirty="0" smtClean="0"/>
          </a:p>
          <a:p>
            <a:pPr marL="0" indent="0">
              <a:buNone/>
            </a:pPr>
            <a:endParaRPr lang="en-US" sz="2400" b="1" u="sng" dirty="0"/>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887518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31" y="154546"/>
            <a:ext cx="11869894" cy="6022417"/>
          </a:xfrm>
        </p:spPr>
        <p:txBody>
          <a:bodyPr>
            <a:normAutofit/>
          </a:bodyPr>
          <a:lstStyle/>
          <a:p>
            <a:pPr marL="0" indent="0">
              <a:buNone/>
            </a:pPr>
            <a:r>
              <a:rPr lang="en-US" sz="2400" b="1" u="sng" dirty="0" smtClean="0"/>
              <a:t>Background image-repeat horizontally or vertically</a:t>
            </a:r>
          </a:p>
          <a:p>
            <a:r>
              <a:rPr lang="en-US" sz="2400" dirty="0" smtClean="0">
                <a:solidFill>
                  <a:srgbClr val="000000"/>
                </a:solidFill>
              </a:rPr>
              <a:t>By </a:t>
            </a:r>
            <a:r>
              <a:rPr lang="en-US" sz="2400" dirty="0">
                <a:solidFill>
                  <a:srgbClr val="000000"/>
                </a:solidFill>
              </a:rPr>
              <a:t>default, the </a:t>
            </a:r>
            <a:r>
              <a:rPr lang="en-US" sz="2400" dirty="0">
                <a:solidFill>
                  <a:srgbClr val="DC143C"/>
                </a:solidFill>
              </a:rPr>
              <a:t>background-image</a:t>
            </a:r>
            <a:r>
              <a:rPr lang="en-US" sz="2400" dirty="0">
                <a:solidFill>
                  <a:srgbClr val="000000"/>
                </a:solidFill>
              </a:rPr>
              <a:t> property repeats an image both horizontally and </a:t>
            </a:r>
            <a:r>
              <a:rPr lang="en-US" sz="2400" dirty="0" smtClean="0">
                <a:solidFill>
                  <a:srgbClr val="000000"/>
                </a:solidFill>
              </a:rPr>
              <a:t>vertically.</a:t>
            </a:r>
            <a:endParaRPr lang="en-US" sz="2400" dirty="0" smtClean="0"/>
          </a:p>
          <a:p>
            <a:r>
              <a:rPr lang="en-US" sz="2400" dirty="0" smtClean="0">
                <a:solidFill>
                  <a:srgbClr val="000000"/>
                </a:solidFill>
              </a:rPr>
              <a:t>Some </a:t>
            </a:r>
            <a:r>
              <a:rPr lang="en-US" sz="2400" dirty="0">
                <a:solidFill>
                  <a:srgbClr val="000000"/>
                </a:solidFill>
              </a:rPr>
              <a:t>images should be repeated only horizontally or vertically, or they will look strange, like this:</a:t>
            </a:r>
            <a:endParaRPr lang="en-US" sz="2400" dirty="0"/>
          </a:p>
          <a:p>
            <a:pPr marL="0" indent="0">
              <a:buNone/>
            </a:pPr>
            <a:endParaRPr lang="en-US" sz="2400" b="1" dirty="0" smtClean="0">
              <a:solidFill>
                <a:srgbClr val="FF0000"/>
              </a:solidFill>
            </a:endParaRPr>
          </a:p>
          <a:p>
            <a:pPr marL="0" indent="0">
              <a:buNone/>
            </a:pPr>
            <a:r>
              <a:rPr lang="en-US" sz="2400" b="1" dirty="0" smtClean="0">
                <a:solidFill>
                  <a:srgbClr val="FF0000"/>
                </a:solidFill>
              </a:rPr>
              <a:t>Example</a:t>
            </a:r>
            <a:r>
              <a:rPr lang="en-US" sz="2400" b="1" dirty="0">
                <a:solidFill>
                  <a:srgbClr val="FF0000"/>
                </a:solidFill>
              </a:rPr>
              <a:t>: </a:t>
            </a:r>
            <a:endParaRPr lang="en-US" sz="2400" dirty="0" smtClean="0"/>
          </a:p>
          <a:p>
            <a:pPr marL="0" indent="0">
              <a:buNone/>
            </a:pPr>
            <a:r>
              <a:rPr lang="en-US" sz="2400" dirty="0" smtClean="0"/>
              <a:t>body</a:t>
            </a:r>
            <a:r>
              <a:rPr lang="en-US" sz="2400" dirty="0"/>
              <a:t> {</a:t>
            </a:r>
            <a:br>
              <a:rPr lang="en-US" sz="2400" dirty="0"/>
            </a:br>
            <a:r>
              <a:rPr lang="en-US" sz="2400" dirty="0"/>
              <a:t>    background-image: </a:t>
            </a:r>
            <a:r>
              <a:rPr lang="en-US" sz="2400" dirty="0" err="1"/>
              <a:t>url</a:t>
            </a:r>
            <a:r>
              <a:rPr lang="en-US" sz="2400" dirty="0"/>
              <a:t>("gradient_bg.png");</a:t>
            </a:r>
            <a:br>
              <a:rPr lang="en-US" sz="2400" dirty="0"/>
            </a:br>
            <a:r>
              <a:rPr lang="en-US" sz="2400" dirty="0"/>
              <a:t>}</a:t>
            </a: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7229743" y="3165754"/>
            <a:ext cx="4171950" cy="2886075"/>
          </a:xfrm>
          <a:prstGeom prst="rect">
            <a:avLst/>
          </a:prstGeom>
        </p:spPr>
      </p:pic>
    </p:spTree>
    <p:extLst>
      <p:ext uri="{BB962C8B-B14F-4D97-AF65-F5344CB8AC3E}">
        <p14:creationId xmlns="" xmlns:p14="http://schemas.microsoft.com/office/powerpoint/2010/main" val="545744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84731" y="184666"/>
            <a:ext cx="11818379" cy="5992297"/>
          </a:xfrm>
        </p:spPr>
        <p:txBody>
          <a:bodyPr>
            <a:normAutofit/>
          </a:bodyPr>
          <a:lstStyle/>
          <a:p>
            <a:pPr lvl="0"/>
            <a:r>
              <a:rPr lang="en-US" sz="2400" dirty="0">
                <a:solidFill>
                  <a:srgbClr val="000000"/>
                </a:solidFill>
              </a:rPr>
              <a:t>If the image above is repeated only horizontally (</a:t>
            </a:r>
            <a:r>
              <a:rPr lang="en-US" sz="2400" dirty="0">
                <a:solidFill>
                  <a:srgbClr val="DC143C"/>
                </a:solidFill>
              </a:rPr>
              <a:t>background-repeat: repeat-x;</a:t>
            </a:r>
            <a:r>
              <a:rPr lang="en-US" sz="2400" dirty="0">
                <a:solidFill>
                  <a:srgbClr val="000000"/>
                </a:solidFill>
              </a:rPr>
              <a:t>), the background will look better</a:t>
            </a:r>
            <a:r>
              <a:rPr lang="en-US" sz="2400" dirty="0" smtClean="0">
                <a:solidFill>
                  <a:srgbClr val="000000"/>
                </a:solidFill>
              </a:rPr>
              <a:t>:</a:t>
            </a:r>
          </a:p>
          <a:p>
            <a:r>
              <a:rPr lang="en-US" sz="2400" dirty="0">
                <a:solidFill>
                  <a:srgbClr val="000000"/>
                </a:solidFill>
              </a:rPr>
              <a:t>To repeat an image vertically, set </a:t>
            </a:r>
            <a:r>
              <a:rPr lang="en-US" sz="2400" dirty="0">
                <a:solidFill>
                  <a:srgbClr val="DC143C"/>
                </a:solidFill>
              </a:rPr>
              <a:t>background-repeat: repeat-y;</a:t>
            </a:r>
            <a:r>
              <a:rPr lang="en-US" sz="2400" dirty="0"/>
              <a:t> </a:t>
            </a:r>
            <a:endParaRPr lang="en-US" sz="2400" dirty="0" smtClean="0">
              <a:solidFill>
                <a:srgbClr val="000000"/>
              </a:solidFill>
            </a:endParaRPr>
          </a:p>
          <a:p>
            <a:pPr lvl="0"/>
            <a:endParaRPr lang="en-US" sz="2400" dirty="0" smtClean="0">
              <a:solidFill>
                <a:srgbClr val="000000"/>
              </a:solidFill>
            </a:endParaRPr>
          </a:p>
          <a:p>
            <a:pPr marL="0" indent="0">
              <a:buNone/>
            </a:pPr>
            <a:r>
              <a:rPr lang="en-US" sz="2400" b="1" dirty="0" smtClean="0">
                <a:solidFill>
                  <a:srgbClr val="FF0000"/>
                </a:solidFill>
              </a:rPr>
              <a:t>Example: </a:t>
            </a:r>
            <a:endParaRPr lang="en-US" sz="2400" dirty="0" smtClean="0">
              <a:solidFill>
                <a:srgbClr val="000000"/>
              </a:solidFill>
            </a:endParaRPr>
          </a:p>
          <a:p>
            <a:pPr lvl="0"/>
            <a:r>
              <a:rPr lang="en-US" sz="2400" dirty="0" smtClean="0"/>
              <a:t>body</a:t>
            </a:r>
            <a:r>
              <a:rPr lang="en-US" sz="2400" dirty="0"/>
              <a:t> {</a:t>
            </a:r>
            <a:br>
              <a:rPr lang="en-US" sz="2400" dirty="0"/>
            </a:br>
            <a:r>
              <a:rPr lang="en-US" sz="2400" dirty="0"/>
              <a:t>    background-image: </a:t>
            </a:r>
            <a:r>
              <a:rPr lang="en-US" sz="2400" dirty="0" err="1"/>
              <a:t>url</a:t>
            </a:r>
            <a:r>
              <a:rPr lang="en-US" sz="2400" dirty="0"/>
              <a:t>("gradient_bg.png");</a:t>
            </a:r>
            <a:br>
              <a:rPr lang="en-US" sz="2400" dirty="0"/>
            </a:br>
            <a:r>
              <a:rPr lang="en-US" sz="2400" dirty="0"/>
              <a:t>    background-repeat: repeat-x;</a:t>
            </a:r>
            <a:br>
              <a:rPr lang="en-US" sz="2400" dirty="0"/>
            </a:br>
            <a:r>
              <a:rPr lang="en-US" sz="2400" dirty="0"/>
              <a:t>}</a:t>
            </a:r>
            <a:r>
              <a:rPr lang="en-US" sz="2400" dirty="0" smtClean="0"/>
              <a:t> </a:t>
            </a:r>
            <a:endParaRPr lang="en-US" sz="2400" dirty="0"/>
          </a:p>
          <a:p>
            <a:endParaRPr lang="en-US" sz="2400" dirty="0"/>
          </a:p>
        </p:txBody>
      </p:sp>
      <p:sp>
        <p:nvSpPr>
          <p:cNvPr id="7" name="Rectangle 2"/>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6565542" y="1892390"/>
            <a:ext cx="4495800" cy="4000500"/>
          </a:xfrm>
          <a:prstGeom prst="rect">
            <a:avLst/>
          </a:prstGeom>
        </p:spPr>
      </p:pic>
    </p:spTree>
    <p:extLst>
      <p:ext uri="{BB962C8B-B14F-4D97-AF65-F5344CB8AC3E}">
        <p14:creationId xmlns="" xmlns:p14="http://schemas.microsoft.com/office/powerpoint/2010/main" val="1945266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31" y="184666"/>
            <a:ext cx="11753984" cy="5992297"/>
          </a:xfrm>
        </p:spPr>
        <p:txBody>
          <a:bodyPr>
            <a:normAutofit/>
          </a:bodyPr>
          <a:lstStyle/>
          <a:p>
            <a:pPr marL="0" indent="0">
              <a:buNone/>
            </a:pPr>
            <a:r>
              <a:rPr lang="en-US" sz="2400" b="1" u="sng" dirty="0"/>
              <a:t>Set position and </a:t>
            </a:r>
            <a:r>
              <a:rPr lang="en-US" sz="2400" b="1" u="sng" dirty="0" smtClean="0"/>
              <a:t>no-repeat</a:t>
            </a:r>
          </a:p>
          <a:p>
            <a:r>
              <a:rPr lang="en-US" sz="2400" dirty="0" smtClean="0"/>
              <a:t>If background </a:t>
            </a:r>
            <a:r>
              <a:rPr lang="en-US" sz="2400" dirty="0"/>
              <a:t>image is shown in the same place as the text. We want to change the position of the image, so that it does not disturb the text too much.</a:t>
            </a:r>
            <a:endParaRPr lang="en-US" sz="2400" dirty="0" smtClean="0"/>
          </a:p>
          <a:p>
            <a:r>
              <a:rPr lang="en-US" sz="2400" dirty="0">
                <a:solidFill>
                  <a:srgbClr val="000000"/>
                </a:solidFill>
              </a:rPr>
              <a:t>The position of the image is specified </a:t>
            </a:r>
            <a:r>
              <a:rPr lang="en-US" sz="2400" dirty="0" smtClean="0">
                <a:solidFill>
                  <a:srgbClr val="000000"/>
                </a:solidFill>
              </a:rPr>
              <a:t>by the</a:t>
            </a:r>
            <a:r>
              <a:rPr lang="en-US" sz="2400" dirty="0">
                <a:solidFill>
                  <a:srgbClr val="000000"/>
                </a:solidFill>
              </a:rPr>
              <a:t> </a:t>
            </a:r>
            <a:r>
              <a:rPr lang="en-US" sz="2400" dirty="0">
                <a:solidFill>
                  <a:srgbClr val="DC143C"/>
                </a:solidFill>
              </a:rPr>
              <a:t>background-position</a:t>
            </a:r>
            <a:r>
              <a:rPr lang="en-US" sz="2400" dirty="0">
                <a:solidFill>
                  <a:srgbClr val="000000"/>
                </a:solidFill>
              </a:rPr>
              <a:t> property:</a:t>
            </a:r>
            <a:r>
              <a:rPr lang="en-US" sz="2400" dirty="0"/>
              <a:t> </a:t>
            </a:r>
          </a:p>
          <a:p>
            <a:pPr marL="0" indent="0">
              <a:buNone/>
            </a:pPr>
            <a:endParaRPr lang="en-US" sz="2400" b="1" dirty="0" smtClean="0">
              <a:solidFill>
                <a:srgbClr val="FF0000"/>
              </a:solidFill>
            </a:endParaRPr>
          </a:p>
          <a:p>
            <a:pPr marL="0" indent="0">
              <a:buNone/>
            </a:pPr>
            <a:r>
              <a:rPr lang="en-US" sz="2400" b="1" dirty="0" smtClean="0">
                <a:solidFill>
                  <a:srgbClr val="FF0000"/>
                </a:solidFill>
              </a:rPr>
              <a:t>Example</a:t>
            </a:r>
            <a:r>
              <a:rPr lang="en-US" sz="2400" b="1" dirty="0">
                <a:solidFill>
                  <a:srgbClr val="FF0000"/>
                </a:solidFill>
              </a:rPr>
              <a:t>: </a:t>
            </a:r>
            <a:endParaRPr lang="en-US" sz="2400" dirty="0"/>
          </a:p>
          <a:p>
            <a:r>
              <a:rPr lang="en-US" sz="2400" dirty="0"/>
              <a:t>body {</a:t>
            </a:r>
            <a:br>
              <a:rPr lang="en-US" sz="2400" dirty="0"/>
            </a:br>
            <a:r>
              <a:rPr lang="en-US" sz="2400" dirty="0"/>
              <a:t>    background-image: </a:t>
            </a:r>
            <a:r>
              <a:rPr lang="en-US" sz="2400" dirty="0" err="1"/>
              <a:t>url</a:t>
            </a:r>
            <a:r>
              <a:rPr lang="en-US" sz="2400" dirty="0"/>
              <a:t>("img_tree.png");</a:t>
            </a:r>
            <a:br>
              <a:rPr lang="en-US" sz="2400" dirty="0"/>
            </a:br>
            <a:r>
              <a:rPr lang="en-US" sz="2400" dirty="0"/>
              <a:t>    background-repeat: no-repeat;</a:t>
            </a:r>
            <a:br>
              <a:rPr lang="en-US" sz="2400" dirty="0"/>
            </a:br>
            <a:r>
              <a:rPr lang="en-US" sz="2400" dirty="0"/>
              <a:t>    background-position: right top;</a:t>
            </a:r>
            <a:br>
              <a:rPr lang="en-US" sz="2400" dirty="0"/>
            </a:br>
            <a:r>
              <a:rPr lang="en-US" sz="2400" dirty="0"/>
              <a:t>}</a:t>
            </a:r>
          </a:p>
        </p:txBody>
      </p:sp>
      <p:sp>
        <p:nvSpPr>
          <p:cNvPr id="4" name="Rectangle 1"/>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061723" y="3476625"/>
            <a:ext cx="6038850" cy="3381375"/>
          </a:xfrm>
          <a:prstGeom prst="rect">
            <a:avLst/>
          </a:prstGeom>
        </p:spPr>
      </p:pic>
    </p:spTree>
    <p:extLst>
      <p:ext uri="{BB962C8B-B14F-4D97-AF65-F5344CB8AC3E}">
        <p14:creationId xmlns="" xmlns:p14="http://schemas.microsoft.com/office/powerpoint/2010/main" val="153889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u="sng" dirty="0" smtClean="0">
                <a:solidFill>
                  <a:srgbClr val="00B050"/>
                </a:solidFill>
              </a:rPr>
              <a:t>CSS SYNTAX</a:t>
            </a:r>
            <a:endParaRPr lang="en-US" b="1" u="sng" dirty="0">
              <a:solidFill>
                <a:srgbClr val="00B050"/>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3119180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84731" y="309093"/>
            <a:ext cx="11753984" cy="5867870"/>
          </a:xfrm>
        </p:spPr>
        <p:txBody>
          <a:bodyPr>
            <a:normAutofit/>
          </a:bodyPr>
          <a:lstStyle/>
          <a:p>
            <a:pPr marL="0" indent="0">
              <a:buNone/>
            </a:pPr>
            <a:r>
              <a:rPr lang="en-US" sz="2400" b="1" u="sng" dirty="0" smtClean="0"/>
              <a:t>Background image – fixed position</a:t>
            </a:r>
          </a:p>
          <a:p>
            <a:pPr lvl="0"/>
            <a:r>
              <a:rPr lang="en-US" sz="2400" dirty="0">
                <a:solidFill>
                  <a:srgbClr val="000000"/>
                </a:solidFill>
              </a:rPr>
              <a:t>To specify that the background image should be fixed (will not scroll with the rest of the page), use the </a:t>
            </a:r>
            <a:r>
              <a:rPr lang="en-US" sz="2400" dirty="0">
                <a:solidFill>
                  <a:srgbClr val="DC143C"/>
                </a:solidFill>
              </a:rPr>
              <a:t>background-attachment</a:t>
            </a:r>
            <a:r>
              <a:rPr lang="en-US" sz="2400" dirty="0">
                <a:solidFill>
                  <a:srgbClr val="000000"/>
                </a:solidFill>
              </a:rPr>
              <a:t> property:</a:t>
            </a:r>
            <a:r>
              <a:rPr lang="en-US" sz="2400" dirty="0"/>
              <a:t> </a:t>
            </a:r>
          </a:p>
          <a:p>
            <a:pPr marL="0" indent="0">
              <a:buNone/>
            </a:pPr>
            <a:endParaRPr lang="en-US" sz="2400" b="1" dirty="0" smtClean="0">
              <a:solidFill>
                <a:srgbClr val="FF0000"/>
              </a:solidFill>
            </a:endParaRPr>
          </a:p>
          <a:p>
            <a:pPr marL="0" indent="0">
              <a:buNone/>
            </a:pPr>
            <a:r>
              <a:rPr lang="en-US" sz="2400" b="1" dirty="0" smtClean="0">
                <a:solidFill>
                  <a:srgbClr val="FF0000"/>
                </a:solidFill>
              </a:rPr>
              <a:t>Example</a:t>
            </a:r>
            <a:r>
              <a:rPr lang="en-US" sz="2400" b="1" dirty="0">
                <a:solidFill>
                  <a:srgbClr val="FF0000"/>
                </a:solidFill>
              </a:rPr>
              <a:t>: </a:t>
            </a:r>
            <a:endParaRPr lang="en-US" sz="2400" dirty="0" smtClean="0"/>
          </a:p>
          <a:p>
            <a:pPr marL="0" indent="0">
              <a:buNone/>
            </a:pPr>
            <a:r>
              <a:rPr lang="en-US" sz="2400" dirty="0" smtClean="0"/>
              <a:t>body</a:t>
            </a:r>
            <a:r>
              <a:rPr lang="en-US" sz="2400" dirty="0"/>
              <a:t> {</a:t>
            </a:r>
            <a:br>
              <a:rPr lang="en-US" sz="2400" dirty="0"/>
            </a:br>
            <a:r>
              <a:rPr lang="en-US" sz="2400" dirty="0"/>
              <a:t>    background-image: </a:t>
            </a:r>
            <a:r>
              <a:rPr lang="en-US" sz="2400" dirty="0" err="1"/>
              <a:t>url</a:t>
            </a:r>
            <a:r>
              <a:rPr lang="en-US" sz="2400" dirty="0"/>
              <a:t>("img_tree.png");</a:t>
            </a:r>
            <a:br>
              <a:rPr lang="en-US" sz="2400" dirty="0"/>
            </a:br>
            <a:r>
              <a:rPr lang="en-US" sz="2400" dirty="0"/>
              <a:t>    background-repeat: no-repeat;</a:t>
            </a:r>
            <a:br>
              <a:rPr lang="en-US" sz="2400" dirty="0"/>
            </a:br>
            <a:r>
              <a:rPr lang="en-US" sz="2400" dirty="0"/>
              <a:t>    background-position: right top;</a:t>
            </a:r>
            <a:br>
              <a:rPr lang="en-US" sz="2400" dirty="0"/>
            </a:br>
            <a:r>
              <a:rPr lang="en-US" sz="2400" dirty="0"/>
              <a:t>    background-attachment: fixed;</a:t>
            </a:r>
            <a:br>
              <a:rPr lang="en-US" sz="2400" dirty="0"/>
            </a:br>
            <a:r>
              <a:rPr lang="en-US" sz="2400" dirty="0"/>
              <a:t>}</a:t>
            </a:r>
            <a:endParaRPr lang="en-US" sz="2400" dirty="0" smtClean="0"/>
          </a:p>
          <a:p>
            <a:endParaRPr lang="en-US" sz="2400" dirty="0"/>
          </a:p>
        </p:txBody>
      </p:sp>
      <p:sp>
        <p:nvSpPr>
          <p:cNvPr id="6" name="Rectangle 2"/>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014661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u="sng" dirty="0">
                <a:solidFill>
                  <a:srgbClr val="00B050"/>
                </a:solidFill>
              </a:rPr>
              <a:t>M</a:t>
            </a:r>
            <a:r>
              <a:rPr lang="en-US" b="1" u="sng" dirty="0" smtClean="0">
                <a:solidFill>
                  <a:srgbClr val="00B050"/>
                </a:solidFill>
              </a:rPr>
              <a:t>argin</a:t>
            </a:r>
            <a:endParaRPr lang="en-US" b="1" u="sng" dirty="0">
              <a:solidFill>
                <a:srgbClr val="00B050"/>
              </a:solidFill>
            </a:endParaRP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 xmlns:p14="http://schemas.microsoft.com/office/powerpoint/2010/main" val="815061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84731" y="43934"/>
            <a:ext cx="11831258" cy="6717474"/>
          </a:xfrm>
        </p:spPr>
        <p:txBody>
          <a:bodyPr>
            <a:normAutofit/>
          </a:bodyPr>
          <a:lstStyle/>
          <a:p>
            <a:pPr lvl="0" eaLnBrk="0" fontAlgn="base" hangingPunct="0">
              <a:lnSpc>
                <a:spcPct val="100000"/>
              </a:lnSpc>
              <a:spcBef>
                <a:spcPct val="0"/>
              </a:spcBef>
              <a:spcAft>
                <a:spcPct val="0"/>
              </a:spcAft>
            </a:pPr>
            <a:r>
              <a:rPr lang="en-US" sz="2000" dirty="0">
                <a:solidFill>
                  <a:srgbClr val="000000"/>
                </a:solidFill>
                <a:latin typeface="Verdana" panose="020B0604030504040204" pitchFamily="34" charset="0"/>
              </a:rPr>
              <a:t>The CSS </a:t>
            </a:r>
            <a:r>
              <a:rPr lang="en-US" sz="2000" dirty="0">
                <a:solidFill>
                  <a:srgbClr val="DC143C"/>
                </a:solidFill>
                <a:latin typeface="Consolas" panose="020B0609020204030204" pitchFamily="49" charset="0"/>
              </a:rPr>
              <a:t>margin</a:t>
            </a:r>
            <a:r>
              <a:rPr lang="en-US" sz="2000" dirty="0">
                <a:solidFill>
                  <a:srgbClr val="000000"/>
                </a:solidFill>
                <a:latin typeface="Verdana" panose="020B0604030504040204" pitchFamily="34" charset="0"/>
              </a:rPr>
              <a:t> properties are used to generate space around </a:t>
            </a:r>
            <a:r>
              <a:rPr lang="en-US" sz="2000" dirty="0" smtClean="0">
                <a:solidFill>
                  <a:srgbClr val="000000"/>
                </a:solidFill>
                <a:latin typeface="Verdana" panose="020B0604030504040204" pitchFamily="34" charset="0"/>
              </a:rPr>
              <a:t>elements.</a:t>
            </a:r>
          </a:p>
          <a:p>
            <a:pPr lvl="0" eaLnBrk="0" fontAlgn="base" hangingPunct="0">
              <a:lnSpc>
                <a:spcPct val="100000"/>
              </a:lnSpc>
              <a:spcBef>
                <a:spcPct val="0"/>
              </a:spcBef>
              <a:spcAft>
                <a:spcPct val="0"/>
              </a:spcAft>
            </a:pPr>
            <a:endParaRPr lang="en-US" sz="2000" dirty="0" smtClean="0"/>
          </a:p>
          <a:p>
            <a:pPr lvl="0" eaLnBrk="0" fontAlgn="base" hangingPunct="0">
              <a:lnSpc>
                <a:spcPct val="100000"/>
              </a:lnSpc>
              <a:spcBef>
                <a:spcPct val="0"/>
              </a:spcBef>
              <a:spcAft>
                <a:spcPct val="0"/>
              </a:spcAft>
            </a:pPr>
            <a:r>
              <a:rPr lang="en-US" sz="2000" dirty="0" smtClean="0">
                <a:solidFill>
                  <a:srgbClr val="000000"/>
                </a:solidFill>
                <a:latin typeface="Verdana" panose="020B0604030504040204" pitchFamily="34" charset="0"/>
              </a:rPr>
              <a:t>The</a:t>
            </a:r>
            <a:r>
              <a:rPr lang="en-US" sz="2000" dirty="0">
                <a:solidFill>
                  <a:srgbClr val="000000"/>
                </a:solidFill>
                <a:latin typeface="Verdana" panose="020B0604030504040204" pitchFamily="34" charset="0"/>
              </a:rPr>
              <a:t> </a:t>
            </a:r>
            <a:r>
              <a:rPr lang="en-US" sz="2000" dirty="0">
                <a:solidFill>
                  <a:srgbClr val="DC143C"/>
                </a:solidFill>
                <a:latin typeface="Consolas" panose="020B0609020204030204" pitchFamily="49" charset="0"/>
              </a:rPr>
              <a:t>margin</a:t>
            </a:r>
            <a:r>
              <a:rPr lang="en-US" sz="2000" dirty="0">
                <a:solidFill>
                  <a:srgbClr val="000000"/>
                </a:solidFill>
                <a:latin typeface="Verdana" panose="020B0604030504040204" pitchFamily="34" charset="0"/>
              </a:rPr>
              <a:t> properties set the size of the white space outside the </a:t>
            </a:r>
            <a:r>
              <a:rPr lang="en-US" sz="2000" dirty="0" smtClean="0">
                <a:solidFill>
                  <a:srgbClr val="000000"/>
                </a:solidFill>
                <a:latin typeface="Verdana" panose="020B0604030504040204" pitchFamily="34" charset="0"/>
              </a:rPr>
              <a:t>border.</a:t>
            </a:r>
          </a:p>
          <a:p>
            <a:pPr lvl="0" eaLnBrk="0" fontAlgn="base" hangingPunct="0">
              <a:lnSpc>
                <a:spcPct val="100000"/>
              </a:lnSpc>
              <a:spcBef>
                <a:spcPct val="0"/>
              </a:spcBef>
              <a:spcAft>
                <a:spcPct val="0"/>
              </a:spcAft>
            </a:pPr>
            <a:endParaRPr lang="en-US" sz="2000" dirty="0" smtClean="0"/>
          </a:p>
          <a:p>
            <a:pPr lvl="0" eaLnBrk="0" fontAlgn="base" hangingPunct="0">
              <a:lnSpc>
                <a:spcPct val="100000"/>
              </a:lnSpc>
              <a:spcBef>
                <a:spcPct val="0"/>
              </a:spcBef>
              <a:spcAft>
                <a:spcPct val="0"/>
              </a:spcAft>
            </a:pPr>
            <a:r>
              <a:rPr lang="en-US" sz="2000" dirty="0" smtClean="0">
                <a:solidFill>
                  <a:srgbClr val="000000"/>
                </a:solidFill>
                <a:latin typeface="Verdana" panose="020B0604030504040204" pitchFamily="34" charset="0"/>
              </a:rPr>
              <a:t>With </a:t>
            </a:r>
            <a:r>
              <a:rPr lang="en-US" sz="2000" dirty="0">
                <a:solidFill>
                  <a:srgbClr val="000000"/>
                </a:solidFill>
                <a:latin typeface="Verdana" panose="020B0604030504040204" pitchFamily="34" charset="0"/>
              </a:rPr>
              <a:t>CSS, you have full control over the margins. There are CSS properties for setting the margin for each side of an element (top, right, bottom, and left</a:t>
            </a:r>
            <a:r>
              <a:rPr lang="en-US" sz="2000" dirty="0" smtClean="0">
                <a:solidFill>
                  <a:srgbClr val="000000"/>
                </a:solidFill>
                <a:latin typeface="Verdana" panose="020B0604030504040204" pitchFamily="34" charset="0"/>
              </a:rPr>
              <a:t>).</a:t>
            </a:r>
          </a:p>
          <a:p>
            <a:pPr lvl="0" eaLnBrk="0" fontAlgn="base" hangingPunct="0">
              <a:lnSpc>
                <a:spcPct val="100000"/>
              </a:lnSpc>
              <a:spcBef>
                <a:spcPct val="0"/>
              </a:spcBef>
              <a:spcAft>
                <a:spcPct val="0"/>
              </a:spcAft>
            </a:pPr>
            <a:endParaRPr lang="en-US" sz="2000" dirty="0" smtClean="0">
              <a:solidFill>
                <a:srgbClr val="000000"/>
              </a:solidFill>
              <a:latin typeface="Verdana" panose="020B0604030504040204" pitchFamily="34" charset="0"/>
            </a:endParaRPr>
          </a:p>
          <a:p>
            <a:pPr lvl="0" eaLnBrk="0" fontAlgn="base" hangingPunct="0">
              <a:lnSpc>
                <a:spcPct val="100000"/>
              </a:lnSpc>
              <a:spcBef>
                <a:spcPct val="0"/>
              </a:spcBef>
              <a:spcAft>
                <a:spcPct val="0"/>
              </a:spcAft>
            </a:pPr>
            <a:r>
              <a:rPr lang="en-US" sz="2000" dirty="0" smtClean="0">
                <a:solidFill>
                  <a:srgbClr val="000000"/>
                </a:solidFill>
                <a:latin typeface="Verdana" panose="020B0604030504040204" pitchFamily="34" charset="0"/>
              </a:rPr>
              <a:t>CSS </a:t>
            </a:r>
            <a:r>
              <a:rPr lang="en-US" sz="2000" dirty="0">
                <a:solidFill>
                  <a:srgbClr val="000000"/>
                </a:solidFill>
                <a:latin typeface="Verdana" panose="020B0604030504040204" pitchFamily="34" charset="0"/>
              </a:rPr>
              <a:t>has properties for specifying the margin for each side of an element:</a:t>
            </a:r>
            <a:endParaRPr lang="en-US" sz="2000" dirty="0"/>
          </a:p>
          <a:p>
            <a:pPr marL="0" lvl="0" indent="0" eaLnBrk="0" fontAlgn="base" hangingPunct="0">
              <a:lnSpc>
                <a:spcPct val="100000"/>
              </a:lnSpc>
              <a:spcBef>
                <a:spcPct val="0"/>
              </a:spcBef>
              <a:spcAft>
                <a:spcPct val="0"/>
              </a:spcAft>
              <a:buNone/>
            </a:pPr>
            <a:r>
              <a:rPr lang="en-US" sz="2000" dirty="0" smtClean="0">
                <a:solidFill>
                  <a:srgbClr val="DC143C"/>
                </a:solidFill>
                <a:latin typeface="Consolas" panose="020B0609020204030204" pitchFamily="49" charset="0"/>
              </a:rPr>
              <a:t>   a) margin-top</a:t>
            </a:r>
            <a:endParaRPr lang="en-US" sz="2000"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None/>
            </a:pPr>
            <a:r>
              <a:rPr lang="en-US" sz="2000" dirty="0" smtClean="0">
                <a:solidFill>
                  <a:srgbClr val="000000"/>
                </a:solidFill>
                <a:latin typeface="Verdana" panose="020B0604030504040204" pitchFamily="34" charset="0"/>
              </a:rPr>
              <a:t>     b) </a:t>
            </a:r>
            <a:r>
              <a:rPr lang="en-US" sz="2000" dirty="0" smtClean="0">
                <a:solidFill>
                  <a:srgbClr val="DC143C"/>
                </a:solidFill>
                <a:latin typeface="Consolas" panose="020B0609020204030204" pitchFamily="49" charset="0"/>
              </a:rPr>
              <a:t>margin-right</a:t>
            </a:r>
            <a:endParaRPr lang="en-US" sz="2000"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None/>
            </a:pPr>
            <a:r>
              <a:rPr lang="en-US" sz="2000" dirty="0" smtClean="0">
                <a:solidFill>
                  <a:srgbClr val="DC143C"/>
                </a:solidFill>
                <a:latin typeface="Consolas" panose="020B0609020204030204" pitchFamily="49" charset="0"/>
              </a:rPr>
              <a:t>   c) margin-bottom</a:t>
            </a:r>
            <a:endParaRPr lang="en-US" sz="2000" dirty="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None/>
            </a:pPr>
            <a:r>
              <a:rPr lang="en-US" sz="2000" dirty="0" smtClean="0">
                <a:solidFill>
                  <a:srgbClr val="DC143C"/>
                </a:solidFill>
                <a:latin typeface="Consolas" panose="020B0609020204030204" pitchFamily="49" charset="0"/>
              </a:rPr>
              <a:t>   d) margin-left</a:t>
            </a:r>
            <a:endParaRPr lang="en-US" sz="2000" dirty="0" smtClean="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None/>
            </a:pPr>
            <a:endParaRPr lang="en-US" sz="2000" dirty="0">
              <a:solidFill>
                <a:srgbClr val="000000"/>
              </a:solidFill>
              <a:latin typeface="Verdana" panose="020B0604030504040204" pitchFamily="34" charset="0"/>
            </a:endParaRPr>
          </a:p>
          <a:p>
            <a:pPr lvl="0" eaLnBrk="0" fontAlgn="base" hangingPunct="0">
              <a:lnSpc>
                <a:spcPct val="100000"/>
              </a:lnSpc>
              <a:spcBef>
                <a:spcPct val="0"/>
              </a:spcBef>
              <a:spcAft>
                <a:spcPct val="0"/>
              </a:spcAft>
            </a:pPr>
            <a:r>
              <a:rPr lang="en-US" sz="2000" dirty="0" smtClean="0">
                <a:solidFill>
                  <a:srgbClr val="000000"/>
                </a:solidFill>
                <a:latin typeface="Verdana" panose="020B0604030504040204" pitchFamily="34" charset="0"/>
              </a:rPr>
              <a:t>All </a:t>
            </a:r>
            <a:r>
              <a:rPr lang="en-US" sz="2000" dirty="0">
                <a:solidFill>
                  <a:srgbClr val="000000"/>
                </a:solidFill>
                <a:latin typeface="Verdana" panose="020B0604030504040204" pitchFamily="34" charset="0"/>
              </a:rPr>
              <a:t>the margin properties can have the following values:</a:t>
            </a:r>
            <a:endParaRPr lang="en-US" sz="2000" dirty="0"/>
          </a:p>
          <a:p>
            <a:pPr marL="0" lvl="0" indent="0" eaLnBrk="0" fontAlgn="base" hangingPunct="0">
              <a:lnSpc>
                <a:spcPct val="100000"/>
              </a:lnSpc>
              <a:spcBef>
                <a:spcPct val="0"/>
              </a:spcBef>
              <a:spcAft>
                <a:spcPct val="0"/>
              </a:spcAft>
              <a:buNone/>
            </a:pPr>
            <a:r>
              <a:rPr lang="en-US" sz="2000" dirty="0" smtClean="0">
                <a:solidFill>
                  <a:srgbClr val="000000"/>
                </a:solidFill>
                <a:latin typeface="Verdana" panose="020B0604030504040204" pitchFamily="34" charset="0"/>
              </a:rPr>
              <a:t>    a) auto </a:t>
            </a:r>
            <a:r>
              <a:rPr lang="en-US" sz="2000" dirty="0">
                <a:solidFill>
                  <a:srgbClr val="000000"/>
                </a:solidFill>
                <a:latin typeface="Verdana" panose="020B0604030504040204" pitchFamily="34" charset="0"/>
              </a:rPr>
              <a:t>- the browser calculates the margin</a:t>
            </a:r>
          </a:p>
          <a:p>
            <a:pPr marL="0" lvl="0" indent="0" eaLnBrk="0" fontAlgn="base" hangingPunct="0">
              <a:lnSpc>
                <a:spcPct val="100000"/>
              </a:lnSpc>
              <a:spcBef>
                <a:spcPct val="0"/>
              </a:spcBef>
              <a:spcAft>
                <a:spcPct val="0"/>
              </a:spcAft>
              <a:buNone/>
            </a:pPr>
            <a:r>
              <a:rPr lang="en-US" sz="2000" i="1" dirty="0" smtClean="0">
                <a:solidFill>
                  <a:srgbClr val="000000"/>
                </a:solidFill>
                <a:latin typeface="Verdana" panose="020B0604030504040204" pitchFamily="34" charset="0"/>
              </a:rPr>
              <a:t>    b) length</a:t>
            </a:r>
            <a:r>
              <a:rPr lang="en-US" sz="2000" dirty="0">
                <a:solidFill>
                  <a:srgbClr val="000000"/>
                </a:solidFill>
                <a:latin typeface="Verdana" panose="020B0604030504040204" pitchFamily="34" charset="0"/>
              </a:rPr>
              <a:t> - specifies a margin in </a:t>
            </a:r>
            <a:r>
              <a:rPr lang="en-US" sz="2000" dirty="0" err="1">
                <a:solidFill>
                  <a:srgbClr val="000000"/>
                </a:solidFill>
                <a:latin typeface="Verdana" panose="020B0604030504040204" pitchFamily="34" charset="0"/>
              </a:rPr>
              <a:t>px</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pt</a:t>
            </a:r>
            <a:r>
              <a:rPr lang="en-US" sz="2000" dirty="0">
                <a:solidFill>
                  <a:srgbClr val="000000"/>
                </a:solidFill>
                <a:latin typeface="Verdana" panose="020B0604030504040204" pitchFamily="34" charset="0"/>
              </a:rPr>
              <a:t>, cm, etc.</a:t>
            </a:r>
          </a:p>
          <a:p>
            <a:pPr marL="0" lvl="0" indent="0" eaLnBrk="0" fontAlgn="base" hangingPunct="0">
              <a:lnSpc>
                <a:spcPct val="100000"/>
              </a:lnSpc>
              <a:spcBef>
                <a:spcPct val="0"/>
              </a:spcBef>
              <a:spcAft>
                <a:spcPct val="0"/>
              </a:spcAft>
              <a:buNone/>
            </a:pPr>
            <a:r>
              <a:rPr lang="en-US" sz="2000" i="1" dirty="0" smtClean="0">
                <a:solidFill>
                  <a:srgbClr val="000000"/>
                </a:solidFill>
                <a:latin typeface="Verdana" panose="020B0604030504040204" pitchFamily="34" charset="0"/>
              </a:rPr>
              <a:t>    c) %</a:t>
            </a:r>
            <a:r>
              <a:rPr lang="en-US" sz="2000" dirty="0">
                <a:solidFill>
                  <a:srgbClr val="000000"/>
                </a:solidFill>
                <a:latin typeface="Verdana" panose="020B0604030504040204" pitchFamily="34" charset="0"/>
              </a:rPr>
              <a:t> - specifies a margin in % of the width of the containing element</a:t>
            </a:r>
          </a:p>
          <a:p>
            <a:pPr marL="0" lvl="0" indent="0" eaLnBrk="0" fontAlgn="base" hangingPunct="0">
              <a:lnSpc>
                <a:spcPct val="100000"/>
              </a:lnSpc>
              <a:spcBef>
                <a:spcPct val="0"/>
              </a:spcBef>
              <a:spcAft>
                <a:spcPct val="0"/>
              </a:spcAft>
              <a:buNone/>
            </a:pPr>
            <a:r>
              <a:rPr lang="en-US" sz="2000" dirty="0" smtClean="0">
                <a:solidFill>
                  <a:srgbClr val="000000"/>
                </a:solidFill>
                <a:latin typeface="Verdana" panose="020B0604030504040204" pitchFamily="34" charset="0"/>
              </a:rPr>
              <a:t>    d) inherit </a:t>
            </a:r>
            <a:r>
              <a:rPr lang="en-US" sz="2000" dirty="0">
                <a:solidFill>
                  <a:srgbClr val="000000"/>
                </a:solidFill>
                <a:latin typeface="Verdana" panose="020B0604030504040204" pitchFamily="34" charset="0"/>
              </a:rPr>
              <a:t>- specifies that the margin should be inherited from the parent element</a:t>
            </a:r>
          </a:p>
          <a:p>
            <a:pPr marL="0" lvl="0" indent="0" eaLnBrk="0" fontAlgn="base" hangingPunct="0">
              <a:lnSpc>
                <a:spcPct val="100000"/>
              </a:lnSpc>
              <a:spcBef>
                <a:spcPct val="0"/>
              </a:spcBef>
              <a:spcAft>
                <a:spcPct val="0"/>
              </a:spcAft>
              <a:buNone/>
            </a:pPr>
            <a:endParaRPr lang="en-US" sz="2000" b="1" dirty="0" smtClean="0">
              <a:solidFill>
                <a:srgbClr val="000000"/>
              </a:solidFill>
              <a:latin typeface="Verdana" panose="020B0604030504040204" pitchFamily="34" charset="0"/>
            </a:endParaRPr>
          </a:p>
          <a:p>
            <a:pPr marL="0" lvl="0" indent="0" eaLnBrk="0" fontAlgn="base" hangingPunct="0">
              <a:lnSpc>
                <a:spcPct val="100000"/>
              </a:lnSpc>
              <a:spcBef>
                <a:spcPct val="0"/>
              </a:spcBef>
              <a:spcAft>
                <a:spcPct val="0"/>
              </a:spcAft>
              <a:buNone/>
            </a:pPr>
            <a:r>
              <a:rPr lang="en-US" sz="2000" b="1" dirty="0" smtClean="0">
                <a:solidFill>
                  <a:srgbClr val="000000"/>
                </a:solidFill>
                <a:latin typeface="Verdana" panose="020B0604030504040204" pitchFamily="34" charset="0"/>
              </a:rPr>
              <a:t>Tip</a:t>
            </a:r>
            <a:r>
              <a:rPr lang="en-US" sz="2000" b="1" dirty="0">
                <a:solidFill>
                  <a:srgbClr val="000000"/>
                </a:solidFill>
                <a:latin typeface="Verdana" panose="020B0604030504040204" pitchFamily="34" charset="0"/>
              </a:rPr>
              <a:t>:</a:t>
            </a:r>
            <a:r>
              <a:rPr lang="en-US" sz="2000" dirty="0">
                <a:solidFill>
                  <a:srgbClr val="000000"/>
                </a:solidFill>
                <a:latin typeface="Verdana" panose="020B0604030504040204" pitchFamily="34" charset="0"/>
              </a:rPr>
              <a:t> Negative values are allowed.</a:t>
            </a:r>
            <a:endParaRPr lang="en-US" sz="2000" dirty="0">
              <a:latin typeface="Arial" panose="020B0604020202020204" pitchFamily="34" charset="0"/>
            </a:endParaRPr>
          </a:p>
          <a:p>
            <a:pPr lvl="0" eaLnBrk="0" fontAlgn="base" hangingPunct="0">
              <a:lnSpc>
                <a:spcPct val="100000"/>
              </a:lnSpc>
              <a:spcBef>
                <a:spcPct val="0"/>
              </a:spcBef>
              <a:spcAft>
                <a:spcPct val="0"/>
              </a:spcAft>
            </a:pPr>
            <a:endParaRPr lang="en-US" sz="2000" dirty="0" smtClean="0">
              <a:solidFill>
                <a:srgbClr val="000000"/>
              </a:solidFill>
              <a:latin typeface="Verdana" panose="020B0604030504040204" pitchFamily="34" charset="0"/>
            </a:endParaRPr>
          </a:p>
          <a:p>
            <a:pPr lvl="0" eaLnBrk="0" fontAlgn="base" hangingPunct="0">
              <a:lnSpc>
                <a:spcPct val="100000"/>
              </a:lnSpc>
              <a:spcBef>
                <a:spcPct val="0"/>
              </a:spcBef>
              <a:spcAft>
                <a:spcPct val="0"/>
              </a:spcAft>
            </a:pPr>
            <a:endParaRPr lang="en-US" sz="2000" dirty="0">
              <a:latin typeface="Arial" panose="020B0604020202020204" pitchFamily="34" charset="0"/>
            </a:endParaRPr>
          </a:p>
          <a:p>
            <a:endParaRPr lang="en-US" sz="2000" dirty="0"/>
          </a:p>
        </p:txBody>
      </p:sp>
      <p:sp>
        <p:nvSpPr>
          <p:cNvPr id="7" name="Rectangle 3"/>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262714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231820"/>
            <a:ext cx="11809927" cy="5945143"/>
          </a:xfrm>
        </p:spPr>
        <p:txBody>
          <a:bodyPr>
            <a:normAutofit fontScale="92500" lnSpcReduction="10000"/>
          </a:bodyPr>
          <a:lstStyle/>
          <a:p>
            <a:pPr marL="0" indent="0">
              <a:buNone/>
            </a:pPr>
            <a:r>
              <a:rPr lang="en-US" b="1" dirty="0">
                <a:solidFill>
                  <a:srgbClr val="FF0000"/>
                </a:solidFill>
              </a:rPr>
              <a:t>Example: </a:t>
            </a:r>
            <a:endParaRPr lang="en-US" b="1" dirty="0" smtClean="0">
              <a:solidFill>
                <a:srgbClr val="FF0000"/>
              </a:solidFill>
            </a:endParaRPr>
          </a:p>
          <a:p>
            <a:pPr marL="0" indent="0">
              <a:buNone/>
            </a:pPr>
            <a:r>
              <a:rPr lang="en-US" dirty="0"/>
              <a:t>p {</a:t>
            </a:r>
            <a:br>
              <a:rPr lang="en-US" dirty="0"/>
            </a:br>
            <a:r>
              <a:rPr lang="en-US" dirty="0"/>
              <a:t>    margin-top: 100px;</a:t>
            </a:r>
            <a:br>
              <a:rPr lang="en-US" dirty="0"/>
            </a:br>
            <a:r>
              <a:rPr lang="en-US" dirty="0"/>
              <a:t>    margin-bottom: 100px;</a:t>
            </a:r>
            <a:br>
              <a:rPr lang="en-US" dirty="0"/>
            </a:br>
            <a:r>
              <a:rPr lang="en-US" dirty="0"/>
              <a:t>    margin-right: 150px;</a:t>
            </a:r>
            <a:br>
              <a:rPr lang="en-US" dirty="0"/>
            </a:br>
            <a:r>
              <a:rPr lang="en-US" dirty="0"/>
              <a:t>    margin-left: 80px;</a:t>
            </a:r>
            <a:br>
              <a:rPr lang="en-US" dirty="0"/>
            </a:br>
            <a:r>
              <a:rPr lang="en-US" dirty="0" smtClean="0"/>
              <a:t>}</a:t>
            </a:r>
          </a:p>
          <a:p>
            <a:pPr marL="0" indent="0">
              <a:buNone/>
            </a:pPr>
            <a:endParaRPr lang="en-US" b="1" dirty="0" smtClean="0">
              <a:solidFill>
                <a:srgbClr val="FF0000"/>
              </a:solidFill>
            </a:endParaRPr>
          </a:p>
          <a:p>
            <a:pPr marL="0" indent="0">
              <a:buNone/>
            </a:pPr>
            <a:r>
              <a:rPr lang="en-US" b="1" dirty="0" smtClean="0">
                <a:solidFill>
                  <a:srgbClr val="FF0000"/>
                </a:solidFill>
              </a:rPr>
              <a:t>Margin shorthand</a:t>
            </a:r>
            <a:endParaRPr lang="en-US" b="1" dirty="0">
              <a:solidFill>
                <a:srgbClr val="FF0000"/>
              </a:solidFill>
            </a:endParaRPr>
          </a:p>
          <a:p>
            <a:pPr marL="0" indent="0">
              <a:buNone/>
            </a:pPr>
            <a:r>
              <a:rPr lang="en-US" b="1" dirty="0" smtClean="0">
                <a:solidFill>
                  <a:srgbClr val="FF0000"/>
                </a:solidFill>
              </a:rPr>
              <a:t>Example</a:t>
            </a:r>
            <a:r>
              <a:rPr lang="en-US" b="1" dirty="0">
                <a:solidFill>
                  <a:srgbClr val="FF0000"/>
                </a:solidFill>
              </a:rPr>
              <a:t>: </a:t>
            </a:r>
            <a:endParaRPr lang="en-US" b="1" dirty="0" smtClean="0">
              <a:solidFill>
                <a:srgbClr val="FF0000"/>
              </a:solidFill>
            </a:endParaRPr>
          </a:p>
          <a:p>
            <a:r>
              <a:rPr lang="en-US" dirty="0"/>
              <a:t>p {</a:t>
            </a:r>
            <a:br>
              <a:rPr lang="en-US" dirty="0"/>
            </a:br>
            <a:r>
              <a:rPr lang="en-US" dirty="0"/>
              <a:t>    margin: 100px 150px 100px 80px;</a:t>
            </a:r>
            <a:br>
              <a:rPr lang="en-US" dirty="0"/>
            </a:br>
            <a:r>
              <a:rPr lang="en-US" dirty="0"/>
              <a:t>}</a:t>
            </a:r>
          </a:p>
          <a:p>
            <a:pPr marL="0" indent="0">
              <a:buNone/>
            </a:pPr>
            <a:r>
              <a:rPr lang="en-US" dirty="0"/>
              <a:t/>
            </a:r>
            <a:br>
              <a:rPr lang="en-US" dirty="0"/>
            </a:br>
            <a:endParaRPr lang="en-US" dirty="0"/>
          </a:p>
          <a:p>
            <a:pPr marL="0" indent="0">
              <a:buNone/>
            </a:pPr>
            <a:endParaRPr lang="en-US" dirty="0"/>
          </a:p>
        </p:txBody>
      </p:sp>
      <p:sp>
        <p:nvSpPr>
          <p:cNvPr id="5" name="Rectangle 1"/>
          <p:cNvSpPr txBox="1">
            <a:spLocks noChangeArrowheads="1"/>
          </p:cNvSpPr>
          <p:nvPr/>
        </p:nvSpPr>
        <p:spPr bwMode="auto">
          <a:xfrm>
            <a:off x="6761408" y="416881"/>
            <a:ext cx="5241701" cy="532453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r>
              <a:rPr lang="en-US" sz="2000" dirty="0" smtClean="0">
                <a:solidFill>
                  <a:srgbClr val="000000"/>
                </a:solidFill>
                <a:latin typeface="+mn-lt"/>
              </a:rPr>
              <a:t>If the </a:t>
            </a:r>
            <a:r>
              <a:rPr lang="en-US" sz="2000" dirty="0" smtClean="0">
                <a:solidFill>
                  <a:srgbClr val="DC143C"/>
                </a:solidFill>
                <a:latin typeface="+mn-lt"/>
              </a:rPr>
              <a:t>margin</a:t>
            </a:r>
            <a:r>
              <a:rPr lang="en-US" sz="2000" dirty="0" smtClean="0">
                <a:solidFill>
                  <a:srgbClr val="000000"/>
                </a:solidFill>
                <a:latin typeface="+mn-lt"/>
              </a:rPr>
              <a:t> property has three values:</a:t>
            </a:r>
            <a:endParaRPr lang="en-US" sz="2000" dirty="0" smtClean="0">
              <a:latin typeface="+mn-lt"/>
            </a:endParaRPr>
          </a:p>
          <a:p>
            <a:pPr marL="0" indent="0">
              <a:lnSpc>
                <a:spcPct val="100000"/>
              </a:lnSpc>
              <a:buFontTx/>
              <a:buChar char="•"/>
            </a:pPr>
            <a:r>
              <a:rPr lang="en-US" sz="2000" b="1" dirty="0" smtClean="0">
                <a:solidFill>
                  <a:srgbClr val="000000"/>
                </a:solidFill>
                <a:latin typeface="+mn-lt"/>
              </a:rPr>
              <a:t>margin: 25px 50px 75px;</a:t>
            </a:r>
            <a:endParaRPr lang="en-US" sz="2000" dirty="0" smtClean="0">
              <a:solidFill>
                <a:srgbClr val="000000"/>
              </a:solidFill>
              <a:latin typeface="+mn-lt"/>
            </a:endParaRPr>
          </a:p>
          <a:p>
            <a:pPr marL="457200" lvl="1" indent="0">
              <a:lnSpc>
                <a:spcPct val="100000"/>
              </a:lnSpc>
              <a:buFontTx/>
              <a:buChar char="•"/>
            </a:pPr>
            <a:r>
              <a:rPr lang="en-US" sz="2000" dirty="0" smtClean="0">
                <a:solidFill>
                  <a:srgbClr val="000000"/>
                </a:solidFill>
                <a:latin typeface="+mn-lt"/>
              </a:rPr>
              <a:t>top margin is 25px</a:t>
            </a:r>
          </a:p>
          <a:p>
            <a:pPr marL="457200" lvl="1" indent="0">
              <a:lnSpc>
                <a:spcPct val="100000"/>
              </a:lnSpc>
              <a:buFontTx/>
              <a:buChar char="•"/>
            </a:pPr>
            <a:r>
              <a:rPr lang="en-US" sz="2000" dirty="0" smtClean="0">
                <a:solidFill>
                  <a:srgbClr val="000000"/>
                </a:solidFill>
                <a:latin typeface="+mn-lt"/>
              </a:rPr>
              <a:t>right and left margins are 50px</a:t>
            </a:r>
          </a:p>
          <a:p>
            <a:pPr marL="457200" lvl="1" indent="0">
              <a:lnSpc>
                <a:spcPct val="100000"/>
              </a:lnSpc>
              <a:buFontTx/>
              <a:buChar char="•"/>
            </a:pPr>
            <a:r>
              <a:rPr lang="en-US" sz="2000" dirty="0" smtClean="0">
                <a:solidFill>
                  <a:srgbClr val="000000"/>
                </a:solidFill>
                <a:latin typeface="+mn-lt"/>
              </a:rPr>
              <a:t>bottom margin is 75px</a:t>
            </a:r>
          </a:p>
          <a:p>
            <a:pPr marL="457200" lvl="1" indent="0">
              <a:lnSpc>
                <a:spcPct val="100000"/>
              </a:lnSpc>
              <a:buFontTx/>
              <a:buChar char="•"/>
            </a:pPr>
            <a:endParaRPr lang="en-US" sz="2000" dirty="0">
              <a:solidFill>
                <a:srgbClr val="000000"/>
              </a:solidFill>
              <a:latin typeface="+mn-lt"/>
            </a:endParaRPr>
          </a:p>
          <a:p>
            <a:pPr marL="457200" lvl="1" indent="0">
              <a:lnSpc>
                <a:spcPct val="100000"/>
              </a:lnSpc>
              <a:buFontTx/>
              <a:buChar char="•"/>
            </a:pPr>
            <a:endParaRPr lang="en-US" sz="2000" dirty="0" smtClean="0">
              <a:solidFill>
                <a:srgbClr val="000000"/>
              </a:solidFill>
              <a:latin typeface="+mn-lt"/>
            </a:endParaRPr>
          </a:p>
          <a:p>
            <a:pPr marL="0" indent="0">
              <a:lnSpc>
                <a:spcPct val="100000"/>
              </a:lnSpc>
              <a:buFontTx/>
              <a:buNone/>
            </a:pPr>
            <a:r>
              <a:rPr lang="en-US" sz="2000" dirty="0" smtClean="0">
                <a:solidFill>
                  <a:srgbClr val="000000"/>
                </a:solidFill>
                <a:latin typeface="+mn-lt"/>
              </a:rPr>
              <a:t>If the </a:t>
            </a:r>
            <a:r>
              <a:rPr lang="en-US" sz="2000" dirty="0" smtClean="0">
                <a:solidFill>
                  <a:srgbClr val="DC143C"/>
                </a:solidFill>
                <a:latin typeface="+mn-lt"/>
              </a:rPr>
              <a:t>margin</a:t>
            </a:r>
            <a:r>
              <a:rPr lang="en-US" sz="2000" dirty="0" smtClean="0">
                <a:solidFill>
                  <a:srgbClr val="000000"/>
                </a:solidFill>
                <a:latin typeface="+mn-lt"/>
              </a:rPr>
              <a:t> property has two values:</a:t>
            </a:r>
            <a:endParaRPr lang="en-US" sz="2000" dirty="0" smtClean="0">
              <a:latin typeface="+mn-lt"/>
            </a:endParaRPr>
          </a:p>
          <a:p>
            <a:pPr marL="0" indent="0">
              <a:lnSpc>
                <a:spcPct val="100000"/>
              </a:lnSpc>
              <a:buFontTx/>
              <a:buChar char="•"/>
            </a:pPr>
            <a:r>
              <a:rPr lang="en-US" sz="2000" b="1" dirty="0" smtClean="0">
                <a:solidFill>
                  <a:srgbClr val="000000"/>
                </a:solidFill>
                <a:latin typeface="+mn-lt"/>
              </a:rPr>
              <a:t>margin: 25px 50px;</a:t>
            </a:r>
            <a:endParaRPr lang="en-US" sz="2000" dirty="0" smtClean="0">
              <a:solidFill>
                <a:srgbClr val="000000"/>
              </a:solidFill>
              <a:latin typeface="+mn-lt"/>
            </a:endParaRPr>
          </a:p>
          <a:p>
            <a:pPr marL="457200" lvl="1" indent="0">
              <a:lnSpc>
                <a:spcPct val="100000"/>
              </a:lnSpc>
              <a:buFontTx/>
              <a:buChar char="•"/>
            </a:pPr>
            <a:r>
              <a:rPr lang="en-US" sz="2000" dirty="0" smtClean="0">
                <a:solidFill>
                  <a:srgbClr val="000000"/>
                </a:solidFill>
                <a:latin typeface="+mn-lt"/>
              </a:rPr>
              <a:t>top and bottom margins are 25px</a:t>
            </a:r>
          </a:p>
          <a:p>
            <a:pPr marL="457200" lvl="1" indent="0">
              <a:lnSpc>
                <a:spcPct val="100000"/>
              </a:lnSpc>
              <a:buFontTx/>
              <a:buChar char="•"/>
            </a:pPr>
            <a:r>
              <a:rPr lang="en-US" sz="2000" dirty="0" smtClean="0">
                <a:solidFill>
                  <a:srgbClr val="000000"/>
                </a:solidFill>
                <a:latin typeface="+mn-lt"/>
              </a:rPr>
              <a:t>right and left margins are 50px</a:t>
            </a:r>
          </a:p>
          <a:p>
            <a:pPr marL="457200" lvl="1" indent="0">
              <a:lnSpc>
                <a:spcPct val="100000"/>
              </a:lnSpc>
              <a:buFontTx/>
              <a:buChar char="•"/>
            </a:pPr>
            <a:endParaRPr lang="en-US" sz="2000" dirty="0">
              <a:solidFill>
                <a:srgbClr val="000000"/>
              </a:solidFill>
              <a:latin typeface="+mn-lt"/>
            </a:endParaRPr>
          </a:p>
          <a:p>
            <a:pPr marL="457200" lvl="1" indent="0">
              <a:lnSpc>
                <a:spcPct val="100000"/>
              </a:lnSpc>
              <a:buFontTx/>
              <a:buChar char="•"/>
            </a:pPr>
            <a:endParaRPr lang="en-US" sz="2000" dirty="0" smtClean="0">
              <a:solidFill>
                <a:srgbClr val="000000"/>
              </a:solidFill>
              <a:latin typeface="+mn-lt"/>
            </a:endParaRPr>
          </a:p>
          <a:p>
            <a:pPr marL="0" indent="0">
              <a:lnSpc>
                <a:spcPct val="100000"/>
              </a:lnSpc>
              <a:buFontTx/>
              <a:buNone/>
            </a:pPr>
            <a:r>
              <a:rPr lang="en-US" sz="2000" dirty="0" smtClean="0">
                <a:solidFill>
                  <a:srgbClr val="000000"/>
                </a:solidFill>
                <a:latin typeface="+mn-lt"/>
              </a:rPr>
              <a:t>If the </a:t>
            </a:r>
            <a:r>
              <a:rPr lang="en-US" sz="2000" dirty="0" smtClean="0">
                <a:solidFill>
                  <a:srgbClr val="DC143C"/>
                </a:solidFill>
                <a:latin typeface="+mn-lt"/>
              </a:rPr>
              <a:t>margin</a:t>
            </a:r>
            <a:r>
              <a:rPr lang="en-US" sz="2000" dirty="0" smtClean="0">
                <a:solidFill>
                  <a:srgbClr val="000000"/>
                </a:solidFill>
                <a:latin typeface="+mn-lt"/>
              </a:rPr>
              <a:t> property has one value:</a:t>
            </a:r>
            <a:endParaRPr lang="en-US" sz="2000" dirty="0" smtClean="0">
              <a:latin typeface="+mn-lt"/>
            </a:endParaRPr>
          </a:p>
          <a:p>
            <a:pPr marL="0" indent="0">
              <a:lnSpc>
                <a:spcPct val="100000"/>
              </a:lnSpc>
              <a:buFontTx/>
              <a:buChar char="•"/>
            </a:pPr>
            <a:r>
              <a:rPr lang="en-US" sz="2000" b="1" dirty="0" smtClean="0">
                <a:solidFill>
                  <a:srgbClr val="000000"/>
                </a:solidFill>
                <a:latin typeface="+mn-lt"/>
              </a:rPr>
              <a:t>margin: 25px;</a:t>
            </a:r>
            <a:endParaRPr lang="en-US" sz="2000" dirty="0" smtClean="0">
              <a:solidFill>
                <a:srgbClr val="000000"/>
              </a:solidFill>
              <a:latin typeface="+mn-lt"/>
            </a:endParaRPr>
          </a:p>
          <a:p>
            <a:pPr marL="457200" lvl="1" indent="0">
              <a:lnSpc>
                <a:spcPct val="100000"/>
              </a:lnSpc>
              <a:buFontTx/>
              <a:buChar char="•"/>
            </a:pPr>
            <a:r>
              <a:rPr lang="en-US" sz="2000" dirty="0" smtClean="0">
                <a:solidFill>
                  <a:srgbClr val="000000"/>
                </a:solidFill>
                <a:latin typeface="+mn-lt"/>
              </a:rPr>
              <a:t>all four margins are 25px</a:t>
            </a:r>
          </a:p>
          <a:p>
            <a:pPr marL="0" indent="0">
              <a:lnSpc>
                <a:spcPct val="100000"/>
              </a:lnSpc>
              <a:buFontTx/>
              <a:buNone/>
            </a:pPr>
            <a:endParaRPr lang="en-US" sz="2000" dirty="0" smtClean="0">
              <a:latin typeface="+mn-lt"/>
            </a:endParaRPr>
          </a:p>
        </p:txBody>
      </p:sp>
    </p:spTree>
    <p:extLst>
      <p:ext uri="{BB962C8B-B14F-4D97-AF65-F5344CB8AC3E}">
        <p14:creationId xmlns="" xmlns:p14="http://schemas.microsoft.com/office/powerpoint/2010/main" val="9794351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47729" y="193184"/>
            <a:ext cx="11578107" cy="5983780"/>
          </a:xfrm>
        </p:spPr>
        <p:txBody>
          <a:bodyPr>
            <a:normAutofit/>
          </a:bodyPr>
          <a:lstStyle/>
          <a:p>
            <a:pPr marL="0" indent="0">
              <a:buNone/>
            </a:pPr>
            <a:r>
              <a:rPr lang="en-US" b="1" dirty="0" smtClean="0">
                <a:solidFill>
                  <a:srgbClr val="0070C0"/>
                </a:solidFill>
              </a:rPr>
              <a:t>Auto value</a:t>
            </a:r>
          </a:p>
          <a:p>
            <a:r>
              <a:rPr lang="en-US" dirty="0" smtClean="0">
                <a:solidFill>
                  <a:srgbClr val="000000"/>
                </a:solidFill>
                <a:latin typeface="Verdana" panose="020B0604030504040204" pitchFamily="34" charset="0"/>
              </a:rPr>
              <a:t>You </a:t>
            </a:r>
            <a:r>
              <a:rPr lang="en-US" dirty="0">
                <a:solidFill>
                  <a:srgbClr val="000000"/>
                </a:solidFill>
                <a:latin typeface="Verdana" panose="020B0604030504040204" pitchFamily="34" charset="0"/>
              </a:rPr>
              <a:t>can set the margin property to </a:t>
            </a:r>
            <a:r>
              <a:rPr lang="en-US" dirty="0">
                <a:solidFill>
                  <a:srgbClr val="DC143C"/>
                </a:solidFill>
                <a:latin typeface="Consolas" panose="020B0609020204030204" pitchFamily="49" charset="0"/>
              </a:rPr>
              <a:t>auto</a:t>
            </a:r>
            <a:r>
              <a:rPr lang="en-US" dirty="0">
                <a:solidFill>
                  <a:srgbClr val="000000"/>
                </a:solidFill>
                <a:latin typeface="Verdana" panose="020B0604030504040204" pitchFamily="34" charset="0"/>
              </a:rPr>
              <a:t> to horizontally center the element within its </a:t>
            </a:r>
            <a:r>
              <a:rPr lang="en-US" dirty="0" smtClean="0">
                <a:solidFill>
                  <a:srgbClr val="000000"/>
                </a:solidFill>
                <a:latin typeface="Verdana" panose="020B0604030504040204" pitchFamily="34" charset="0"/>
              </a:rPr>
              <a:t>container.</a:t>
            </a:r>
            <a:endParaRPr lang="en-US" dirty="0" smtClean="0"/>
          </a:p>
          <a:p>
            <a:r>
              <a:rPr lang="en-US" dirty="0" smtClean="0">
                <a:solidFill>
                  <a:srgbClr val="000000"/>
                </a:solidFill>
                <a:latin typeface="Verdana" panose="020B0604030504040204" pitchFamily="34" charset="0"/>
              </a:rPr>
              <a:t>The </a:t>
            </a:r>
            <a:r>
              <a:rPr lang="en-US" dirty="0">
                <a:solidFill>
                  <a:srgbClr val="000000"/>
                </a:solidFill>
                <a:latin typeface="Verdana" panose="020B0604030504040204" pitchFamily="34" charset="0"/>
              </a:rPr>
              <a:t>element will then take up the specified width, and the remaining space will be split equally between the left and right margins</a:t>
            </a:r>
            <a:r>
              <a:rPr lang="en-US" dirty="0" smtClean="0">
                <a:solidFill>
                  <a:srgbClr val="000000"/>
                </a:solidFill>
                <a:latin typeface="Verdana" panose="020B0604030504040204" pitchFamily="34" charset="0"/>
              </a:rPr>
              <a:t>:</a:t>
            </a:r>
          </a:p>
          <a:p>
            <a:pPr marL="0" indent="0">
              <a:buNone/>
            </a:pPr>
            <a:endParaRPr lang="en-US" b="1" dirty="0" smtClean="0">
              <a:solidFill>
                <a:srgbClr val="FF0000"/>
              </a:solidFill>
            </a:endParaRPr>
          </a:p>
          <a:p>
            <a:pPr marL="0" indent="0">
              <a:buNone/>
            </a:pPr>
            <a:r>
              <a:rPr lang="en-US" b="1" dirty="0" smtClean="0">
                <a:solidFill>
                  <a:srgbClr val="FF0000"/>
                </a:solidFill>
              </a:rPr>
              <a:t>Example</a:t>
            </a:r>
            <a:r>
              <a:rPr lang="en-US" b="1" dirty="0">
                <a:solidFill>
                  <a:srgbClr val="FF0000"/>
                </a:solidFill>
              </a:rPr>
              <a:t>: </a:t>
            </a:r>
            <a:endParaRPr lang="en-US" dirty="0">
              <a:solidFill>
                <a:srgbClr val="000000"/>
              </a:solidFill>
              <a:latin typeface="Verdana" panose="020B0604030504040204" pitchFamily="34" charset="0"/>
            </a:endParaRPr>
          </a:p>
          <a:p>
            <a:r>
              <a:rPr lang="en-US" dirty="0"/>
              <a:t>div {</a:t>
            </a:r>
            <a:br>
              <a:rPr lang="en-US" dirty="0"/>
            </a:br>
            <a:r>
              <a:rPr lang="en-US" dirty="0"/>
              <a:t>    width: 300px;</a:t>
            </a:r>
            <a:br>
              <a:rPr lang="en-US" dirty="0"/>
            </a:br>
            <a:r>
              <a:rPr lang="en-US" dirty="0"/>
              <a:t>    margin: auto;</a:t>
            </a:r>
            <a:br>
              <a:rPr lang="en-US" dirty="0"/>
            </a:br>
            <a:r>
              <a:rPr lang="en-US" dirty="0"/>
              <a:t>    border: 1px solid red;</a:t>
            </a:r>
            <a:br>
              <a:rPr lang="en-US" dirty="0"/>
            </a:br>
            <a:r>
              <a:rPr lang="en-US" dirty="0"/>
              <a:t>}</a:t>
            </a:r>
            <a:endParaRPr lang="en-US" dirty="0">
              <a:latin typeface="Arial" panose="020B0604020202020204" pitchFamily="34" charset="0"/>
            </a:endParaRPr>
          </a:p>
          <a:p>
            <a:endParaRPr lang="en-US" dirty="0" smtClean="0"/>
          </a:p>
          <a:p>
            <a:endParaRPr lang="en-US" dirty="0"/>
          </a:p>
        </p:txBody>
      </p:sp>
      <p:sp>
        <p:nvSpPr>
          <p:cNvPr id="7" name="Rectangle 2"/>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124406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152"/>
            <a:ext cx="11353800" cy="6767848"/>
          </a:xfrm>
        </p:spPr>
        <p:txBody>
          <a:bodyPr>
            <a:normAutofit fontScale="70000" lnSpcReduction="20000"/>
          </a:bodyPr>
          <a:lstStyle/>
          <a:p>
            <a:r>
              <a:rPr lang="en-US" b="1" dirty="0" smtClean="0">
                <a:solidFill>
                  <a:srgbClr val="0070C0"/>
                </a:solidFill>
              </a:rPr>
              <a:t>Inherit value</a:t>
            </a:r>
          </a:p>
          <a:p>
            <a:pPr marL="0" indent="0">
              <a:buNone/>
            </a:pPr>
            <a:r>
              <a:rPr lang="en-US" b="1" dirty="0" smtClean="0"/>
              <a:t>&lt;</a:t>
            </a:r>
            <a:r>
              <a:rPr lang="en-US" b="1" dirty="0"/>
              <a:t>head&gt;</a:t>
            </a:r>
          </a:p>
          <a:p>
            <a:pPr marL="0" indent="0">
              <a:buNone/>
            </a:pPr>
            <a:r>
              <a:rPr lang="en-US" b="1" dirty="0"/>
              <a:t>&lt;style&gt;</a:t>
            </a:r>
          </a:p>
          <a:p>
            <a:pPr marL="0" indent="0">
              <a:buNone/>
            </a:pPr>
            <a:r>
              <a:rPr lang="en-US" b="1" dirty="0" err="1">
                <a:solidFill>
                  <a:srgbClr val="0070C0"/>
                </a:solidFill>
              </a:rPr>
              <a:t>div.container</a:t>
            </a:r>
            <a:r>
              <a:rPr lang="en-US" b="1" dirty="0">
                <a:solidFill>
                  <a:srgbClr val="0070C0"/>
                </a:solidFill>
              </a:rPr>
              <a:t> {</a:t>
            </a:r>
          </a:p>
          <a:p>
            <a:pPr marL="0" indent="0">
              <a:buNone/>
            </a:pPr>
            <a:r>
              <a:rPr lang="en-US" b="1" dirty="0">
                <a:solidFill>
                  <a:srgbClr val="0070C0"/>
                </a:solidFill>
              </a:rPr>
              <a:t>    border: 1px solid red;</a:t>
            </a:r>
          </a:p>
          <a:p>
            <a:pPr marL="0" indent="0">
              <a:buNone/>
            </a:pPr>
            <a:r>
              <a:rPr lang="en-US" b="1" dirty="0">
                <a:solidFill>
                  <a:srgbClr val="0070C0"/>
                </a:solidFill>
              </a:rPr>
              <a:t>    margin-left: 100px;</a:t>
            </a:r>
          </a:p>
          <a:p>
            <a:pPr marL="0" indent="0">
              <a:buNone/>
            </a:pPr>
            <a:r>
              <a:rPr lang="en-US" b="1" dirty="0">
                <a:solidFill>
                  <a:srgbClr val="0070C0"/>
                </a:solidFill>
              </a:rPr>
              <a:t>}</a:t>
            </a:r>
          </a:p>
          <a:p>
            <a:pPr marL="0" indent="0">
              <a:buNone/>
            </a:pPr>
            <a:endParaRPr lang="en-US" b="1" dirty="0">
              <a:solidFill>
                <a:srgbClr val="0070C0"/>
              </a:solidFill>
            </a:endParaRPr>
          </a:p>
          <a:p>
            <a:pPr marL="0" indent="0">
              <a:buNone/>
            </a:pPr>
            <a:r>
              <a:rPr lang="en-US" b="1" dirty="0">
                <a:solidFill>
                  <a:srgbClr val="0070C0"/>
                </a:solidFill>
              </a:rPr>
              <a:t>p.one {</a:t>
            </a:r>
          </a:p>
          <a:p>
            <a:pPr marL="0" indent="0">
              <a:buNone/>
            </a:pPr>
            <a:r>
              <a:rPr lang="en-US" b="1" dirty="0">
                <a:solidFill>
                  <a:srgbClr val="0070C0"/>
                </a:solidFill>
              </a:rPr>
              <a:t>    margin-left: inherit;</a:t>
            </a:r>
          </a:p>
          <a:p>
            <a:pPr marL="0" indent="0">
              <a:buNone/>
            </a:pPr>
            <a:r>
              <a:rPr lang="en-US" b="1" dirty="0">
                <a:solidFill>
                  <a:srgbClr val="0070C0"/>
                </a:solidFill>
              </a:rPr>
              <a:t>}</a:t>
            </a:r>
          </a:p>
          <a:p>
            <a:pPr marL="0" indent="0">
              <a:buNone/>
            </a:pPr>
            <a:r>
              <a:rPr lang="en-US" b="1" dirty="0"/>
              <a:t>&lt;/style&gt;</a:t>
            </a:r>
          </a:p>
          <a:p>
            <a:pPr marL="0" indent="0">
              <a:buNone/>
            </a:pPr>
            <a:r>
              <a:rPr lang="en-US" b="1" dirty="0"/>
              <a:t>&lt;/head&gt;</a:t>
            </a:r>
          </a:p>
          <a:p>
            <a:pPr marL="0" indent="0">
              <a:buNone/>
            </a:pPr>
            <a:endParaRPr lang="en-US" b="1" dirty="0" smtClean="0"/>
          </a:p>
          <a:p>
            <a:pPr marL="0" indent="0">
              <a:buNone/>
            </a:pPr>
            <a:r>
              <a:rPr lang="en-US" b="1" dirty="0" smtClean="0"/>
              <a:t>&lt;</a:t>
            </a:r>
            <a:r>
              <a:rPr lang="en-US" b="1" dirty="0"/>
              <a:t>body</a:t>
            </a:r>
            <a:r>
              <a:rPr lang="en-US" b="1" dirty="0" smtClean="0"/>
              <a:t>&gt;</a:t>
            </a:r>
          </a:p>
          <a:p>
            <a:pPr marL="0" indent="0">
              <a:buNone/>
            </a:pPr>
            <a:r>
              <a:rPr lang="en-US" b="1" dirty="0">
                <a:solidFill>
                  <a:srgbClr val="0070C0"/>
                </a:solidFill>
              </a:rPr>
              <a:t>&lt;div class="container"&gt;</a:t>
            </a:r>
          </a:p>
          <a:p>
            <a:pPr marL="0" indent="0">
              <a:buNone/>
            </a:pPr>
            <a:r>
              <a:rPr lang="en-US" b="1" dirty="0">
                <a:solidFill>
                  <a:srgbClr val="0070C0"/>
                </a:solidFill>
              </a:rPr>
              <a:t>&lt;p class="one"&gt;This is a paragraph with an inherited left margin (from the div element).&lt;/p&gt;</a:t>
            </a:r>
          </a:p>
          <a:p>
            <a:pPr marL="0" indent="0">
              <a:buNone/>
            </a:pPr>
            <a:r>
              <a:rPr lang="en-US" b="1" dirty="0"/>
              <a:t>&lt;/div</a:t>
            </a:r>
            <a:r>
              <a:rPr lang="en-US" b="1" dirty="0" smtClean="0"/>
              <a:t>&gt;</a:t>
            </a:r>
            <a:endParaRPr lang="en-US" b="1" dirty="0"/>
          </a:p>
          <a:p>
            <a:pPr marL="0" indent="0">
              <a:buNone/>
            </a:pPr>
            <a:r>
              <a:rPr lang="en-US" b="1" dirty="0"/>
              <a:t>&lt;/body</a:t>
            </a:r>
            <a:r>
              <a:rPr lang="en-US" b="1" dirty="0" smtClean="0"/>
              <a:t>&gt;</a:t>
            </a:r>
            <a:endParaRPr lang="en-US" b="1" dirty="0"/>
          </a:p>
        </p:txBody>
      </p:sp>
    </p:spTree>
    <p:extLst>
      <p:ext uri="{BB962C8B-B14F-4D97-AF65-F5344CB8AC3E}">
        <p14:creationId xmlns="" xmlns:p14="http://schemas.microsoft.com/office/powerpoint/2010/main" val="3548341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u="sng" dirty="0">
                <a:solidFill>
                  <a:srgbClr val="00B050"/>
                </a:solidFill>
              </a:rPr>
              <a:t>P</a:t>
            </a:r>
            <a:r>
              <a:rPr lang="en-US" b="1" u="sng" dirty="0" smtClean="0">
                <a:solidFill>
                  <a:srgbClr val="00B050"/>
                </a:solidFill>
              </a:rPr>
              <a:t>osition</a:t>
            </a:r>
            <a:endParaRPr lang="en-US" b="1" u="sng" dirty="0">
              <a:solidFill>
                <a:srgbClr val="00B050"/>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3393498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360608"/>
            <a:ext cx="11603865" cy="5816355"/>
          </a:xfrm>
        </p:spPr>
        <p:txBody>
          <a:bodyPr>
            <a:normAutofit/>
          </a:bodyPr>
          <a:lstStyle/>
          <a:p>
            <a:pPr marL="0" indent="0">
              <a:buNone/>
            </a:pPr>
            <a:r>
              <a:rPr lang="en-US" sz="2400" b="1" u="sng" dirty="0" smtClean="0">
                <a:latin typeface="Times New Roman" panose="02020603050405020304" pitchFamily="18" charset="0"/>
                <a:cs typeface="Times New Roman" panose="02020603050405020304" pitchFamily="18" charset="0"/>
              </a:rPr>
              <a:t>Position property</a:t>
            </a:r>
          </a:p>
          <a:p>
            <a:pPr lvl="0"/>
            <a:r>
              <a:rPr lang="en-US" sz="2400" dirty="0">
                <a:solidFill>
                  <a:srgbClr val="000000"/>
                </a:solidFill>
                <a:latin typeface="Times New Roman" panose="02020603050405020304" pitchFamily="18" charset="0"/>
                <a:cs typeface="Times New Roman" panose="02020603050405020304" pitchFamily="18" charset="0"/>
              </a:rPr>
              <a:t>The </a:t>
            </a:r>
            <a:r>
              <a:rPr lang="en-US" sz="2400" dirty="0">
                <a:solidFill>
                  <a:srgbClr val="DC143C"/>
                </a:solidFill>
                <a:latin typeface="Times New Roman" panose="02020603050405020304" pitchFamily="18" charset="0"/>
                <a:cs typeface="Times New Roman" panose="02020603050405020304" pitchFamily="18" charset="0"/>
              </a:rPr>
              <a:t>position</a:t>
            </a:r>
            <a:r>
              <a:rPr lang="en-US" sz="2400" dirty="0">
                <a:solidFill>
                  <a:srgbClr val="000000"/>
                </a:solidFill>
                <a:latin typeface="Times New Roman" panose="02020603050405020304" pitchFamily="18" charset="0"/>
                <a:cs typeface="Times New Roman" panose="02020603050405020304" pitchFamily="18" charset="0"/>
              </a:rPr>
              <a:t> property specifies the type of positioning method used for an element (static, relative, fixed or </a:t>
            </a:r>
            <a:r>
              <a:rPr lang="en-US" sz="2400" dirty="0" smtClean="0">
                <a:solidFill>
                  <a:srgbClr val="000000"/>
                </a:solidFill>
                <a:latin typeface="Times New Roman" panose="02020603050405020304" pitchFamily="18" charset="0"/>
                <a:cs typeface="Times New Roman" panose="02020603050405020304" pitchFamily="18" charset="0"/>
              </a:rPr>
              <a:t>absolute).</a:t>
            </a:r>
            <a:endParaRPr lang="en-US" sz="2400" dirty="0">
              <a:solidFill>
                <a:srgbClr val="000000"/>
              </a:solidFill>
              <a:latin typeface="Times New Roman" panose="02020603050405020304" pitchFamily="18" charset="0"/>
              <a:cs typeface="Times New Roman" panose="02020603050405020304" pitchFamily="18" charset="0"/>
            </a:endParaRPr>
          </a:p>
          <a:p>
            <a:pPr lvl="0"/>
            <a:r>
              <a:rPr lang="en-US" sz="2400" dirty="0" smtClean="0">
                <a:solidFill>
                  <a:srgbClr val="000000"/>
                </a:solidFill>
                <a:latin typeface="Times New Roman" panose="02020603050405020304" pitchFamily="18" charset="0"/>
                <a:cs typeface="Times New Roman" panose="02020603050405020304" pitchFamily="18" charset="0"/>
              </a:rPr>
              <a:t>The</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DC143C"/>
                </a:solidFill>
                <a:latin typeface="Times New Roman" panose="02020603050405020304" pitchFamily="18" charset="0"/>
                <a:cs typeface="Times New Roman" panose="02020603050405020304" pitchFamily="18" charset="0"/>
              </a:rPr>
              <a:t>position</a:t>
            </a:r>
            <a:r>
              <a:rPr lang="en-US" sz="2400" dirty="0">
                <a:solidFill>
                  <a:srgbClr val="000000"/>
                </a:solidFill>
                <a:latin typeface="Times New Roman" panose="02020603050405020304" pitchFamily="18" charset="0"/>
                <a:cs typeface="Times New Roman" panose="02020603050405020304" pitchFamily="18" charset="0"/>
              </a:rPr>
              <a:t> property specifies the type of positioning method used for an </a:t>
            </a:r>
            <a:r>
              <a:rPr lang="en-US" sz="2400" dirty="0" smtClean="0">
                <a:solidFill>
                  <a:srgbClr val="000000"/>
                </a:solidFill>
                <a:latin typeface="Times New Roman" panose="02020603050405020304" pitchFamily="18" charset="0"/>
                <a:cs typeface="Times New Roman" panose="02020603050405020304" pitchFamily="18" charset="0"/>
              </a:rPr>
              <a:t>element.</a:t>
            </a:r>
            <a:endParaRPr lang="en-US" sz="2400" dirty="0" smtClean="0">
              <a:latin typeface="Times New Roman" panose="02020603050405020304" pitchFamily="18" charset="0"/>
              <a:cs typeface="Times New Roman" panose="02020603050405020304" pitchFamily="18" charset="0"/>
            </a:endParaRPr>
          </a:p>
          <a:p>
            <a:pPr lvl="0"/>
            <a:r>
              <a:rPr lang="en-US" sz="2400" dirty="0" smtClean="0">
                <a:solidFill>
                  <a:srgbClr val="000000"/>
                </a:solidFill>
                <a:latin typeface="Times New Roman" panose="02020603050405020304" pitchFamily="18" charset="0"/>
                <a:cs typeface="Times New Roman" panose="02020603050405020304" pitchFamily="18" charset="0"/>
              </a:rPr>
              <a:t>There </a:t>
            </a:r>
            <a:r>
              <a:rPr lang="en-US" sz="2400" dirty="0">
                <a:solidFill>
                  <a:srgbClr val="000000"/>
                </a:solidFill>
                <a:latin typeface="Times New Roman" panose="02020603050405020304" pitchFamily="18" charset="0"/>
                <a:cs typeface="Times New Roman" panose="02020603050405020304" pitchFamily="18" charset="0"/>
              </a:rPr>
              <a:t>are four different position values:</a:t>
            </a:r>
            <a:endParaRPr lang="en-US" sz="24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400" dirty="0" smtClean="0">
                <a:solidFill>
                  <a:srgbClr val="DC143C"/>
                </a:solidFill>
                <a:latin typeface="Times New Roman" panose="02020603050405020304" pitchFamily="18" charset="0"/>
                <a:cs typeface="Times New Roman" panose="02020603050405020304" pitchFamily="18" charset="0"/>
              </a:rPr>
              <a:t>a) static</a:t>
            </a:r>
            <a:endParaRPr lang="en-US" sz="2400" dirty="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400" dirty="0" smtClean="0">
                <a:solidFill>
                  <a:srgbClr val="DC143C"/>
                </a:solidFill>
                <a:latin typeface="Times New Roman" panose="02020603050405020304" pitchFamily="18" charset="0"/>
                <a:cs typeface="Times New Roman" panose="02020603050405020304" pitchFamily="18" charset="0"/>
              </a:rPr>
              <a:t>b) relative</a:t>
            </a:r>
            <a:endParaRPr lang="en-US" sz="2400" dirty="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400" dirty="0" smtClean="0">
                <a:solidFill>
                  <a:srgbClr val="DC143C"/>
                </a:solidFill>
                <a:latin typeface="Times New Roman" panose="02020603050405020304" pitchFamily="18" charset="0"/>
                <a:cs typeface="Times New Roman" panose="02020603050405020304" pitchFamily="18" charset="0"/>
              </a:rPr>
              <a:t>c) fixed</a:t>
            </a:r>
            <a:endParaRPr lang="en-US" sz="2400" dirty="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400" dirty="0" smtClean="0">
                <a:solidFill>
                  <a:srgbClr val="DC143C"/>
                </a:solidFill>
                <a:latin typeface="Times New Roman" panose="02020603050405020304" pitchFamily="18" charset="0"/>
                <a:cs typeface="Times New Roman" panose="02020603050405020304" pitchFamily="18" charset="0"/>
              </a:rPr>
              <a:t>d) Absolute</a:t>
            </a:r>
          </a:p>
          <a:p>
            <a:pPr marL="0" lvl="0" indent="0" eaLnBrk="0" fontAlgn="base" hangingPunct="0">
              <a:lnSpc>
                <a:spcPct val="100000"/>
              </a:lnSpc>
              <a:spcBef>
                <a:spcPct val="0"/>
              </a:spcBef>
              <a:spcAft>
                <a:spcPct val="0"/>
              </a:spcAft>
              <a:buNone/>
            </a:pPr>
            <a:endParaRPr lang="en-US" sz="24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sz="2400" dirty="0" smtClean="0">
                <a:solidFill>
                  <a:srgbClr val="000000"/>
                </a:solidFill>
                <a:latin typeface="Times New Roman" panose="02020603050405020304" pitchFamily="18" charset="0"/>
                <a:cs typeface="Times New Roman" panose="02020603050405020304" pitchFamily="18" charset="0"/>
              </a:rPr>
              <a:t>Elements </a:t>
            </a:r>
            <a:r>
              <a:rPr lang="en-US" sz="2400" dirty="0">
                <a:solidFill>
                  <a:srgbClr val="000000"/>
                </a:solidFill>
                <a:latin typeface="Times New Roman" panose="02020603050405020304" pitchFamily="18" charset="0"/>
                <a:cs typeface="Times New Roman" panose="02020603050405020304" pitchFamily="18" charset="0"/>
              </a:rPr>
              <a:t>are then positioned using the top, bottom, left, and right properties. However, these properties will not work unless the </a:t>
            </a:r>
            <a:r>
              <a:rPr lang="en-US" sz="2400" dirty="0">
                <a:solidFill>
                  <a:srgbClr val="DC143C"/>
                </a:solidFill>
                <a:latin typeface="Times New Roman" panose="02020603050405020304" pitchFamily="18" charset="0"/>
                <a:cs typeface="Times New Roman" panose="02020603050405020304" pitchFamily="18" charset="0"/>
              </a:rPr>
              <a:t>position</a:t>
            </a:r>
            <a:r>
              <a:rPr lang="en-US" sz="2400" dirty="0">
                <a:solidFill>
                  <a:srgbClr val="000000"/>
                </a:solidFill>
                <a:latin typeface="Times New Roman" panose="02020603050405020304" pitchFamily="18" charset="0"/>
                <a:cs typeface="Times New Roman" panose="02020603050405020304" pitchFamily="18" charset="0"/>
              </a:rPr>
              <a:t> property is set first. They also work differently depending on the position value.</a:t>
            </a:r>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94565"/>
            <a:ext cx="184731" cy="646331"/>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360"/>
            <a:ext cx="65" cy="456479"/>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413202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218941"/>
            <a:ext cx="11732654" cy="5958022"/>
          </a:xfrm>
        </p:spPr>
        <p:txBody>
          <a:bodyPr>
            <a:normAutofit/>
          </a:bodyPr>
          <a:lstStyle/>
          <a:p>
            <a:pPr marL="0" lvl="0" indent="0" eaLnBrk="0" fontAlgn="base" hangingPunct="0">
              <a:lnSpc>
                <a:spcPct val="100000"/>
              </a:lnSpc>
              <a:spcBef>
                <a:spcPct val="0"/>
              </a:spcBef>
              <a:spcAft>
                <a:spcPct val="0"/>
              </a:spcAft>
              <a:buNone/>
            </a:pPr>
            <a:r>
              <a:rPr lang="en-US" sz="2400" b="1" u="sng" dirty="0">
                <a:solidFill>
                  <a:srgbClr val="000000"/>
                </a:solidFill>
                <a:latin typeface="Times New Roman" panose="02020603050405020304" pitchFamily="18" charset="0"/>
                <a:cs typeface="Times New Roman" panose="02020603050405020304" pitchFamily="18" charset="0"/>
              </a:rPr>
              <a:t>P</a:t>
            </a:r>
            <a:r>
              <a:rPr lang="en-US" sz="2400" b="1" u="sng" dirty="0" smtClean="0">
                <a:solidFill>
                  <a:srgbClr val="000000"/>
                </a:solidFill>
                <a:latin typeface="Times New Roman" panose="02020603050405020304" pitchFamily="18" charset="0"/>
                <a:cs typeface="Times New Roman" panose="02020603050405020304" pitchFamily="18" charset="0"/>
              </a:rPr>
              <a:t>osition</a:t>
            </a:r>
            <a:r>
              <a:rPr lang="en-US" sz="2400" b="1" u="sng" dirty="0">
                <a:solidFill>
                  <a:srgbClr val="000000"/>
                </a:solidFill>
                <a:latin typeface="Times New Roman" panose="02020603050405020304" pitchFamily="18" charset="0"/>
                <a:cs typeface="Times New Roman" panose="02020603050405020304" pitchFamily="18" charset="0"/>
              </a:rPr>
              <a:t>: static;</a:t>
            </a:r>
          </a:p>
          <a:p>
            <a:pPr lvl="0" eaLnBrk="0" fontAlgn="base" hangingPunct="0">
              <a:lnSpc>
                <a:spcPct val="100000"/>
              </a:lnSpc>
              <a:spcBef>
                <a:spcPct val="0"/>
              </a:spcBef>
              <a:spcAft>
                <a:spcPct val="0"/>
              </a:spcAft>
            </a:pPr>
            <a:r>
              <a:rPr lang="en-US" sz="2400" dirty="0">
                <a:solidFill>
                  <a:srgbClr val="000000"/>
                </a:solidFill>
                <a:latin typeface="Times New Roman" panose="02020603050405020304" pitchFamily="18" charset="0"/>
                <a:cs typeface="Times New Roman" panose="02020603050405020304" pitchFamily="18" charset="0"/>
              </a:rPr>
              <a:t>HTML elements are positioned static by </a:t>
            </a:r>
            <a:r>
              <a:rPr lang="en-US" sz="2400" dirty="0" smtClean="0">
                <a:solidFill>
                  <a:srgbClr val="000000"/>
                </a:solidFill>
                <a:latin typeface="Times New Roman" panose="02020603050405020304" pitchFamily="18" charset="0"/>
                <a:cs typeface="Times New Roman" panose="02020603050405020304" pitchFamily="18" charset="0"/>
              </a:rPr>
              <a:t>default.</a:t>
            </a:r>
            <a:endParaRPr lang="en-US" sz="2400" dirty="0" smtClean="0">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pPr>
            <a:r>
              <a:rPr lang="en-US" sz="2400" dirty="0" smtClean="0">
                <a:solidFill>
                  <a:srgbClr val="000000"/>
                </a:solidFill>
                <a:latin typeface="Times New Roman" panose="02020603050405020304" pitchFamily="18" charset="0"/>
                <a:cs typeface="Times New Roman" panose="02020603050405020304" pitchFamily="18" charset="0"/>
              </a:rPr>
              <a:t>Static </a:t>
            </a:r>
            <a:r>
              <a:rPr lang="en-US" sz="2400" dirty="0">
                <a:solidFill>
                  <a:srgbClr val="000000"/>
                </a:solidFill>
                <a:latin typeface="Times New Roman" panose="02020603050405020304" pitchFamily="18" charset="0"/>
                <a:cs typeface="Times New Roman" panose="02020603050405020304" pitchFamily="18" charset="0"/>
              </a:rPr>
              <a:t>positioned elements are not affected by the top, bottom, left, and right </a:t>
            </a:r>
            <a:r>
              <a:rPr lang="en-US" sz="2400" dirty="0" smtClean="0">
                <a:solidFill>
                  <a:srgbClr val="000000"/>
                </a:solidFill>
                <a:latin typeface="Times New Roman" panose="02020603050405020304" pitchFamily="18" charset="0"/>
                <a:cs typeface="Times New Roman" panose="02020603050405020304" pitchFamily="18" charset="0"/>
              </a:rPr>
              <a:t>properties.</a:t>
            </a:r>
            <a:endParaRPr lang="en-US" sz="2400" dirty="0" smtClean="0">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pPr>
            <a:r>
              <a:rPr lang="en-US" sz="2400" dirty="0" smtClean="0">
                <a:solidFill>
                  <a:srgbClr val="000000"/>
                </a:solidFill>
                <a:latin typeface="Times New Roman" panose="02020603050405020304" pitchFamily="18" charset="0"/>
                <a:cs typeface="Times New Roman" panose="02020603050405020304" pitchFamily="18" charset="0"/>
              </a:rPr>
              <a:t>An </a:t>
            </a:r>
            <a:r>
              <a:rPr lang="en-US" sz="2400" dirty="0">
                <a:solidFill>
                  <a:srgbClr val="000000"/>
                </a:solidFill>
                <a:latin typeface="Times New Roman" panose="02020603050405020304" pitchFamily="18" charset="0"/>
                <a:cs typeface="Times New Roman" panose="02020603050405020304" pitchFamily="18" charset="0"/>
              </a:rPr>
              <a:t>element with </a:t>
            </a:r>
            <a:r>
              <a:rPr lang="en-US" sz="2400" dirty="0">
                <a:solidFill>
                  <a:srgbClr val="DC143C"/>
                </a:solidFill>
                <a:latin typeface="Times New Roman" panose="02020603050405020304" pitchFamily="18" charset="0"/>
                <a:cs typeface="Times New Roman" panose="02020603050405020304" pitchFamily="18" charset="0"/>
              </a:rPr>
              <a:t>position: static;</a:t>
            </a:r>
            <a:r>
              <a:rPr lang="en-US" sz="2400" dirty="0">
                <a:solidFill>
                  <a:srgbClr val="000000"/>
                </a:solidFill>
                <a:latin typeface="Times New Roman" panose="02020603050405020304" pitchFamily="18" charset="0"/>
                <a:cs typeface="Times New Roman" panose="02020603050405020304" pitchFamily="18" charset="0"/>
              </a:rPr>
              <a:t> is not positioned in any special way; it is always positioned according to the normal flow of the page</a:t>
            </a:r>
            <a:r>
              <a:rPr lang="en-US" sz="2400" dirty="0" smtClean="0">
                <a:solidFill>
                  <a:srgbClr val="000000"/>
                </a:solidFill>
                <a:latin typeface="Times New Roman" panose="02020603050405020304" pitchFamily="18" charset="0"/>
                <a:cs typeface="Times New Roman" panose="02020603050405020304" pitchFamily="18" charset="0"/>
              </a:rPr>
              <a:t>:</a:t>
            </a:r>
          </a:p>
          <a:p>
            <a:pPr lvl="0" eaLnBrk="0" fontAlgn="base" hangingPunct="0">
              <a:lnSpc>
                <a:spcPct val="100000"/>
              </a:lnSpc>
              <a:spcBef>
                <a:spcPct val="0"/>
              </a:spcBef>
              <a:spcAft>
                <a:spcPct val="0"/>
              </a:spcAft>
            </a:pPr>
            <a:endParaRPr lang="en-US" sz="2400" dirty="0" smtClean="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400" b="1" dirty="0">
                <a:solidFill>
                  <a:srgbClr val="FF0000"/>
                </a:solidFill>
              </a:rPr>
              <a:t>Example: </a:t>
            </a:r>
            <a:endParaRPr lang="en-US" sz="2400" dirty="0">
              <a:solidFill>
                <a:srgbClr val="000000"/>
              </a:solidFill>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pPr>
            <a:r>
              <a:rPr lang="en-US" sz="2400" dirty="0"/>
              <a:t>.static {</a:t>
            </a:r>
            <a:br>
              <a:rPr lang="en-US" sz="2400" dirty="0"/>
            </a:br>
            <a:r>
              <a:rPr lang="en-US" sz="2400" dirty="0"/>
              <a:t>    position: static;</a:t>
            </a:r>
            <a:br>
              <a:rPr lang="en-US" sz="2400" dirty="0"/>
            </a:br>
            <a:r>
              <a:rPr lang="en-US" sz="2400" dirty="0"/>
              <a:t>    border: 3px solid #73AD21;</a:t>
            </a:r>
            <a:br>
              <a:rPr lang="en-US" sz="2400" dirty="0"/>
            </a:br>
            <a:r>
              <a:rPr lang="en-US" sz="2400" dirty="0"/>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360"/>
            <a:ext cx="65" cy="456479"/>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425782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6" y="1"/>
            <a:ext cx="11900079" cy="6756512"/>
          </a:xfrm>
        </p:spPr>
        <p:txBody>
          <a:bodyPr>
            <a:normAutofit fontScale="85000" lnSpcReduction="20000"/>
          </a:bodyPr>
          <a:lstStyle/>
          <a:p>
            <a:pPr marL="0" indent="0">
              <a:buNone/>
            </a:pPr>
            <a:r>
              <a:rPr lang="en-US" dirty="0"/>
              <a:t>&lt;style&gt;</a:t>
            </a:r>
          </a:p>
          <a:p>
            <a:pPr marL="0" indent="0">
              <a:buNone/>
            </a:pPr>
            <a:r>
              <a:rPr lang="en-US" dirty="0" err="1"/>
              <a:t>div.static</a:t>
            </a:r>
            <a:r>
              <a:rPr lang="en-US" dirty="0"/>
              <a:t> {</a:t>
            </a:r>
          </a:p>
          <a:p>
            <a:pPr marL="0" indent="0">
              <a:buNone/>
            </a:pPr>
            <a:r>
              <a:rPr lang="en-US" dirty="0"/>
              <a:t>    position: static;</a:t>
            </a:r>
          </a:p>
          <a:p>
            <a:pPr marL="0" indent="0">
              <a:buNone/>
            </a:pPr>
            <a:r>
              <a:rPr lang="en-US" dirty="0"/>
              <a:t>    border: 3px solid #73AD21;</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&lt;h2&gt;position: static;&lt;/h2&gt;</a:t>
            </a:r>
          </a:p>
          <a:p>
            <a:pPr marL="0" indent="0">
              <a:buNone/>
            </a:pPr>
            <a:endParaRPr lang="en-US" dirty="0"/>
          </a:p>
          <a:p>
            <a:pPr marL="0" indent="0">
              <a:buNone/>
            </a:pPr>
            <a:r>
              <a:rPr lang="en-US" dirty="0"/>
              <a:t>&lt;p&gt;An element with position: static; is not positioned in any special way; it is </a:t>
            </a:r>
          </a:p>
          <a:p>
            <a:pPr marL="0" indent="0">
              <a:buNone/>
            </a:pPr>
            <a:r>
              <a:rPr lang="en-US" dirty="0"/>
              <a:t>always positioned according to the normal flow of the page:&lt;/p&gt;</a:t>
            </a:r>
          </a:p>
          <a:p>
            <a:pPr marL="0" indent="0">
              <a:buNone/>
            </a:pPr>
            <a:endParaRPr lang="en-US" dirty="0"/>
          </a:p>
          <a:p>
            <a:pPr marL="0" indent="0">
              <a:buNone/>
            </a:pPr>
            <a:r>
              <a:rPr lang="en-US" dirty="0"/>
              <a:t>&lt;div class="static"&gt;</a:t>
            </a:r>
          </a:p>
          <a:p>
            <a:pPr marL="0" indent="0">
              <a:buNone/>
            </a:pPr>
            <a:r>
              <a:rPr lang="en-US" dirty="0"/>
              <a:t>This div element has position: static;</a:t>
            </a:r>
          </a:p>
          <a:p>
            <a:pPr marL="0" indent="0">
              <a:buNone/>
            </a:pPr>
            <a:r>
              <a:rPr lang="en-US" dirty="0"/>
              <a:t>&lt;/div&gt;</a:t>
            </a:r>
          </a:p>
        </p:txBody>
      </p:sp>
      <p:pic>
        <p:nvPicPr>
          <p:cNvPr id="4" name="Picture 3"/>
          <p:cNvPicPr>
            <a:picLocks noChangeAspect="1"/>
          </p:cNvPicPr>
          <p:nvPr/>
        </p:nvPicPr>
        <p:blipFill>
          <a:blip r:embed="rId2"/>
          <a:stretch>
            <a:fillRect/>
          </a:stretch>
        </p:blipFill>
        <p:spPr>
          <a:xfrm>
            <a:off x="5589899" y="290378"/>
            <a:ext cx="6464726" cy="2233881"/>
          </a:xfrm>
          <a:prstGeom prst="rect">
            <a:avLst/>
          </a:prstGeom>
        </p:spPr>
      </p:pic>
    </p:spTree>
    <p:extLst>
      <p:ext uri="{BB962C8B-B14F-4D97-AF65-F5344CB8AC3E}">
        <p14:creationId xmlns="" xmlns:p14="http://schemas.microsoft.com/office/powerpoint/2010/main" val="263324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1"/>
            <a:ext cx="10515600" cy="510638"/>
          </a:xfrm>
        </p:spPr>
        <p:txBody>
          <a:bodyPr>
            <a:normAutofit fontScale="90000"/>
          </a:bodyPr>
          <a:lstStyle/>
          <a:p>
            <a:r>
              <a:rPr lang="en-US" b="1" u="sng" dirty="0" smtClean="0"/>
              <a:t>CSS syntax</a:t>
            </a:r>
            <a:endParaRPr lang="en-US" b="1" u="sng" dirty="0"/>
          </a:p>
        </p:txBody>
      </p:sp>
      <p:sp>
        <p:nvSpPr>
          <p:cNvPr id="3" name="Content Placeholder 2"/>
          <p:cNvSpPr>
            <a:spLocks noGrp="1"/>
          </p:cNvSpPr>
          <p:nvPr>
            <p:ph idx="1"/>
          </p:nvPr>
        </p:nvSpPr>
        <p:spPr>
          <a:xfrm>
            <a:off x="257577" y="1004552"/>
            <a:ext cx="11552349" cy="5172411"/>
          </a:xfrm>
        </p:spPr>
        <p:txBody>
          <a:bodyPr>
            <a:normAutofit lnSpcReduction="10000"/>
          </a:bodyPr>
          <a:lstStyle/>
          <a:p>
            <a:r>
              <a:rPr lang="en-US" sz="2600" dirty="0"/>
              <a:t>A CSS rule-set consists of a selector and a declaration block</a:t>
            </a:r>
            <a:r>
              <a:rPr lang="en-US" sz="2600" dirty="0" smtClean="0"/>
              <a:t>:</a:t>
            </a:r>
          </a:p>
          <a:p>
            <a:endParaRPr lang="en-US" sz="2600" dirty="0" smtClean="0"/>
          </a:p>
          <a:p>
            <a:endParaRPr lang="en-US" sz="2600" dirty="0"/>
          </a:p>
          <a:p>
            <a:endParaRPr lang="en-US" sz="2600" dirty="0" smtClean="0"/>
          </a:p>
          <a:p>
            <a:endParaRPr lang="en-US" sz="2600" dirty="0" smtClean="0"/>
          </a:p>
          <a:p>
            <a:endParaRPr lang="en-US" sz="2600" dirty="0"/>
          </a:p>
          <a:p>
            <a:r>
              <a:rPr lang="en-US" sz="2600" dirty="0" err="1" smtClean="0"/>
              <a:t>Css</a:t>
            </a:r>
            <a:r>
              <a:rPr lang="en-US" sz="2600" dirty="0" smtClean="0"/>
              <a:t> syntax is made up of 3 parts: selector, property, value</a:t>
            </a:r>
          </a:p>
          <a:p>
            <a:r>
              <a:rPr lang="en-US" sz="2600" dirty="0" smtClean="0"/>
              <a:t>The </a:t>
            </a:r>
            <a:r>
              <a:rPr lang="en-US" sz="2600" dirty="0"/>
              <a:t>selector points to the HTML element you want to style.</a:t>
            </a:r>
          </a:p>
          <a:p>
            <a:r>
              <a:rPr lang="en-US" sz="2600" dirty="0"/>
              <a:t>The declaration block contains one or more declarations separated by semicolons.</a:t>
            </a:r>
          </a:p>
          <a:p>
            <a:r>
              <a:rPr lang="en-US" sz="2600" dirty="0"/>
              <a:t>Each declaration includes a CSS property name and a value, separated by a colon.</a:t>
            </a:r>
          </a:p>
          <a:p>
            <a:r>
              <a:rPr lang="en-US" sz="2600" dirty="0"/>
              <a:t>A CSS declaration always ends with a semicolon, and declaration blocks are surrounded by curly braces.</a:t>
            </a:r>
          </a:p>
          <a:p>
            <a:endParaRPr lang="en-US" dirty="0"/>
          </a:p>
        </p:txBody>
      </p:sp>
      <p:pic>
        <p:nvPicPr>
          <p:cNvPr id="4" name="Picture 3"/>
          <p:cNvPicPr>
            <a:picLocks noChangeAspect="1"/>
          </p:cNvPicPr>
          <p:nvPr/>
        </p:nvPicPr>
        <p:blipFill>
          <a:blip r:embed="rId2"/>
          <a:stretch>
            <a:fillRect/>
          </a:stretch>
        </p:blipFill>
        <p:spPr>
          <a:xfrm>
            <a:off x="2501386" y="1403797"/>
            <a:ext cx="6333521" cy="1893195"/>
          </a:xfrm>
          <a:prstGeom prst="rect">
            <a:avLst/>
          </a:prstGeom>
        </p:spPr>
      </p:pic>
    </p:spTree>
    <p:extLst>
      <p:ext uri="{BB962C8B-B14F-4D97-AF65-F5344CB8AC3E}">
        <p14:creationId xmlns="" xmlns:p14="http://schemas.microsoft.com/office/powerpoint/2010/main" val="2995252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528" y="228599"/>
            <a:ext cx="11615671" cy="5983780"/>
          </a:xfrm>
        </p:spPr>
        <p:txBody>
          <a:bodyPr>
            <a:normAutofit/>
          </a:bodyPr>
          <a:lstStyle/>
          <a:p>
            <a:pPr marL="0" lvl="0" indent="0" eaLnBrk="0" fontAlgn="base" hangingPunct="0">
              <a:lnSpc>
                <a:spcPct val="100000"/>
              </a:lnSpc>
              <a:spcBef>
                <a:spcPct val="0"/>
              </a:spcBef>
              <a:spcAft>
                <a:spcPct val="0"/>
              </a:spcAft>
              <a:buNone/>
            </a:pPr>
            <a:r>
              <a:rPr lang="en-US" sz="2400" b="1" u="sng" dirty="0">
                <a:solidFill>
                  <a:srgbClr val="000000"/>
                </a:solidFill>
                <a:latin typeface="Times New Roman" panose="02020603050405020304" pitchFamily="18" charset="0"/>
                <a:cs typeface="Times New Roman" panose="02020603050405020304" pitchFamily="18" charset="0"/>
              </a:rPr>
              <a:t>position: relative;</a:t>
            </a:r>
          </a:p>
          <a:p>
            <a:pPr eaLnBrk="0" fontAlgn="base" hangingPunct="0">
              <a:lnSpc>
                <a:spcPct val="100000"/>
              </a:lnSpc>
              <a:spcBef>
                <a:spcPct val="0"/>
              </a:spcBef>
              <a:spcAft>
                <a:spcPct val="0"/>
              </a:spcAft>
            </a:pPr>
            <a:r>
              <a:rPr lang="en-US" sz="2400" dirty="0">
                <a:solidFill>
                  <a:srgbClr val="000000"/>
                </a:solidFill>
                <a:latin typeface="Times New Roman" panose="02020603050405020304" pitchFamily="18" charset="0"/>
                <a:cs typeface="Times New Roman" panose="02020603050405020304" pitchFamily="18" charset="0"/>
              </a:rPr>
              <a:t>An element with </a:t>
            </a:r>
            <a:r>
              <a:rPr lang="en-US" sz="2400" dirty="0">
                <a:solidFill>
                  <a:srgbClr val="DC143C"/>
                </a:solidFill>
                <a:latin typeface="Times New Roman" panose="02020603050405020304" pitchFamily="18" charset="0"/>
                <a:cs typeface="Times New Roman" panose="02020603050405020304" pitchFamily="18" charset="0"/>
              </a:rPr>
              <a:t>position: relative;</a:t>
            </a:r>
            <a:r>
              <a:rPr lang="en-US" sz="2400" dirty="0">
                <a:solidFill>
                  <a:srgbClr val="000000"/>
                </a:solidFill>
                <a:latin typeface="Times New Roman" panose="02020603050405020304" pitchFamily="18" charset="0"/>
                <a:cs typeface="Times New Roman" panose="02020603050405020304" pitchFamily="18" charset="0"/>
              </a:rPr>
              <a:t> is positioned relative to its normal </a:t>
            </a:r>
            <a:r>
              <a:rPr lang="en-US" sz="2400" dirty="0" smtClean="0">
                <a:solidFill>
                  <a:srgbClr val="000000"/>
                </a:solidFill>
                <a:latin typeface="Times New Roman" panose="02020603050405020304" pitchFamily="18" charset="0"/>
                <a:cs typeface="Times New Roman" panose="02020603050405020304" pitchFamily="18" charset="0"/>
              </a:rPr>
              <a:t>position.</a:t>
            </a:r>
            <a:endParaRPr lang="en-US" sz="2400" dirty="0" smtClean="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2400" dirty="0" smtClean="0">
                <a:solidFill>
                  <a:srgbClr val="000000"/>
                </a:solidFill>
                <a:latin typeface="Times New Roman" panose="02020603050405020304" pitchFamily="18" charset="0"/>
                <a:cs typeface="Times New Roman" panose="02020603050405020304" pitchFamily="18" charset="0"/>
              </a:rPr>
              <a:t>Setting </a:t>
            </a:r>
            <a:r>
              <a:rPr lang="en-US" sz="2400" dirty="0">
                <a:solidFill>
                  <a:srgbClr val="000000"/>
                </a:solidFill>
                <a:latin typeface="Times New Roman" panose="02020603050405020304" pitchFamily="18" charset="0"/>
                <a:cs typeface="Times New Roman" panose="02020603050405020304" pitchFamily="18" charset="0"/>
              </a:rPr>
              <a:t>the top, right, bottom, and left properties of a relatively-positioned element will cause it to be adjusted away from its normal position. Other content will not be adjusted to fit into any gap left by the element</a:t>
            </a:r>
            <a:r>
              <a:rPr lang="en-US" sz="2400" dirty="0" smtClean="0">
                <a:solidFill>
                  <a:srgbClr val="000000"/>
                </a:solidFill>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endParaRPr lang="en-US" sz="24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400" b="1" dirty="0">
                <a:solidFill>
                  <a:srgbClr val="FF0000"/>
                </a:solidFill>
              </a:rPr>
              <a:t>Example: </a:t>
            </a:r>
            <a:endParaRPr lang="en-US" sz="24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400" dirty="0" err="1" smtClean="0"/>
              <a:t>div.relative</a:t>
            </a:r>
            <a:r>
              <a:rPr lang="en-US" sz="2400" dirty="0"/>
              <a:t> {</a:t>
            </a:r>
            <a:br>
              <a:rPr lang="en-US" sz="2400" dirty="0"/>
            </a:br>
            <a:r>
              <a:rPr lang="en-US" sz="2400" dirty="0"/>
              <a:t>    position: relative;</a:t>
            </a:r>
            <a:br>
              <a:rPr lang="en-US" sz="2400" dirty="0"/>
            </a:br>
            <a:r>
              <a:rPr lang="en-US" sz="2400" dirty="0"/>
              <a:t>    left: 30px;</a:t>
            </a:r>
            <a:br>
              <a:rPr lang="en-US" sz="2400" dirty="0"/>
            </a:br>
            <a:r>
              <a:rPr lang="en-US" sz="2400" dirty="0"/>
              <a:t>    border: 3px solid #73AD21;</a:t>
            </a:r>
            <a:br>
              <a:rPr lang="en-US" sz="2400" dirty="0"/>
            </a:br>
            <a:r>
              <a:rPr lang="en-US" sz="2400" dirty="0"/>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360"/>
            <a:ext cx="65" cy="456479"/>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05917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71528" y="151325"/>
            <a:ext cx="11615671" cy="5983780"/>
          </a:xfrm>
        </p:spPr>
        <p:txBody>
          <a:bodyPr>
            <a:normAutofit lnSpcReduction="10000"/>
          </a:bodyPr>
          <a:lstStyle/>
          <a:p>
            <a:pPr marL="0" lvl="0" indent="0" eaLnBrk="0" fontAlgn="base" hangingPunct="0">
              <a:lnSpc>
                <a:spcPct val="100000"/>
              </a:lnSpc>
              <a:spcBef>
                <a:spcPct val="0"/>
              </a:spcBef>
              <a:spcAft>
                <a:spcPct val="0"/>
              </a:spcAft>
              <a:buNone/>
            </a:pPr>
            <a:r>
              <a:rPr lang="en-US" sz="2400" b="1" u="sng" dirty="0">
                <a:solidFill>
                  <a:srgbClr val="000000"/>
                </a:solidFill>
                <a:latin typeface="Times New Roman" panose="02020603050405020304" pitchFamily="18" charset="0"/>
                <a:cs typeface="Times New Roman" panose="02020603050405020304" pitchFamily="18" charset="0"/>
              </a:rPr>
              <a:t>position: </a:t>
            </a:r>
            <a:r>
              <a:rPr lang="en-US" sz="2400" b="1" u="sng" dirty="0" smtClean="0">
                <a:solidFill>
                  <a:srgbClr val="000000"/>
                </a:solidFill>
                <a:latin typeface="Times New Roman" panose="02020603050405020304" pitchFamily="18" charset="0"/>
                <a:cs typeface="Times New Roman" panose="02020603050405020304" pitchFamily="18" charset="0"/>
              </a:rPr>
              <a:t>fixed;</a:t>
            </a:r>
          </a:p>
          <a:p>
            <a:pPr lvl="0" eaLnBrk="0" fontAlgn="base" hangingPunct="0">
              <a:lnSpc>
                <a:spcPct val="100000"/>
              </a:lnSpc>
              <a:spcBef>
                <a:spcPct val="0"/>
              </a:spcBef>
              <a:spcAft>
                <a:spcPct val="0"/>
              </a:spcAft>
            </a:pPr>
            <a:r>
              <a:rPr lang="en-US" sz="2400" dirty="0">
                <a:solidFill>
                  <a:srgbClr val="000000"/>
                </a:solidFill>
                <a:latin typeface="Times New Roman" panose="02020603050405020304" pitchFamily="18" charset="0"/>
                <a:cs typeface="Times New Roman" panose="02020603050405020304" pitchFamily="18" charset="0"/>
              </a:rPr>
              <a:t>An element with </a:t>
            </a:r>
            <a:r>
              <a:rPr lang="en-US" sz="2400" dirty="0">
                <a:solidFill>
                  <a:srgbClr val="DC143C"/>
                </a:solidFill>
                <a:latin typeface="Times New Roman" panose="02020603050405020304" pitchFamily="18" charset="0"/>
                <a:cs typeface="Times New Roman" panose="02020603050405020304" pitchFamily="18" charset="0"/>
              </a:rPr>
              <a:t>position: fixed;</a:t>
            </a:r>
            <a:r>
              <a:rPr lang="en-US" sz="2400" dirty="0">
                <a:solidFill>
                  <a:srgbClr val="000000"/>
                </a:solidFill>
                <a:latin typeface="Times New Roman" panose="02020603050405020304" pitchFamily="18" charset="0"/>
                <a:cs typeface="Times New Roman" panose="02020603050405020304" pitchFamily="18" charset="0"/>
              </a:rPr>
              <a:t> is positioned relative to the viewport, which means it </a:t>
            </a:r>
            <a:r>
              <a:rPr lang="en-US" sz="2400" b="1" dirty="0">
                <a:solidFill>
                  <a:srgbClr val="0070C0"/>
                </a:solidFill>
                <a:latin typeface="Times New Roman" panose="02020603050405020304" pitchFamily="18" charset="0"/>
                <a:cs typeface="Times New Roman" panose="02020603050405020304" pitchFamily="18" charset="0"/>
              </a:rPr>
              <a:t>always stays in the same place even if the page is scrolled. </a:t>
            </a:r>
            <a:endParaRPr lang="en-US" sz="2400" b="1" dirty="0" smtClean="0">
              <a:solidFill>
                <a:srgbClr val="0070C0"/>
              </a:solidFill>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pPr>
            <a:r>
              <a:rPr lang="en-US" sz="2400" dirty="0" smtClean="0">
                <a:solidFill>
                  <a:srgbClr val="000000"/>
                </a:solidFill>
                <a:latin typeface="Times New Roman" panose="02020603050405020304" pitchFamily="18" charset="0"/>
                <a:cs typeface="Times New Roman" panose="02020603050405020304" pitchFamily="18" charset="0"/>
              </a:rPr>
              <a:t>The </a:t>
            </a:r>
            <a:r>
              <a:rPr lang="en-US" sz="2400" dirty="0">
                <a:solidFill>
                  <a:srgbClr val="000000"/>
                </a:solidFill>
                <a:latin typeface="Times New Roman" panose="02020603050405020304" pitchFamily="18" charset="0"/>
                <a:cs typeface="Times New Roman" panose="02020603050405020304" pitchFamily="18" charset="0"/>
              </a:rPr>
              <a:t>top, right, bottom, and left properties are used to position the </a:t>
            </a:r>
            <a:r>
              <a:rPr lang="en-US" sz="2400" dirty="0" smtClean="0">
                <a:solidFill>
                  <a:srgbClr val="000000"/>
                </a:solidFill>
                <a:latin typeface="Times New Roman" panose="02020603050405020304" pitchFamily="18" charset="0"/>
                <a:cs typeface="Times New Roman" panose="02020603050405020304" pitchFamily="18" charset="0"/>
              </a:rPr>
              <a:t>element.</a:t>
            </a:r>
            <a:endParaRPr lang="en-US" sz="2400" dirty="0" smtClean="0">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pPr>
            <a:r>
              <a:rPr lang="en-US" sz="2400" dirty="0" smtClean="0">
                <a:solidFill>
                  <a:srgbClr val="000000"/>
                </a:solidFill>
                <a:latin typeface="Times New Roman" panose="02020603050405020304" pitchFamily="18" charset="0"/>
                <a:cs typeface="Times New Roman" panose="02020603050405020304" pitchFamily="18" charset="0"/>
              </a:rPr>
              <a:t>A </a:t>
            </a:r>
            <a:r>
              <a:rPr lang="en-US" sz="2400" dirty="0">
                <a:solidFill>
                  <a:srgbClr val="000000"/>
                </a:solidFill>
                <a:latin typeface="Times New Roman" panose="02020603050405020304" pitchFamily="18" charset="0"/>
                <a:cs typeface="Times New Roman" panose="02020603050405020304" pitchFamily="18" charset="0"/>
              </a:rPr>
              <a:t>fixed element does not leave a gap in the page where it would normally have been </a:t>
            </a:r>
            <a:r>
              <a:rPr lang="en-US" sz="2400" dirty="0" smtClean="0">
                <a:solidFill>
                  <a:srgbClr val="000000"/>
                </a:solidFill>
                <a:latin typeface="Times New Roman" panose="02020603050405020304" pitchFamily="18" charset="0"/>
                <a:cs typeface="Times New Roman" panose="02020603050405020304" pitchFamily="18" charset="0"/>
              </a:rPr>
              <a:t>located.</a:t>
            </a:r>
            <a:endParaRPr lang="en-US" sz="2400" dirty="0" smtClean="0">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pPr>
            <a:r>
              <a:rPr lang="en-US" sz="2400" dirty="0" smtClean="0">
                <a:solidFill>
                  <a:srgbClr val="000000"/>
                </a:solidFill>
                <a:latin typeface="Times New Roman" panose="02020603050405020304" pitchFamily="18" charset="0"/>
                <a:cs typeface="Times New Roman" panose="02020603050405020304" pitchFamily="18" charset="0"/>
              </a:rPr>
              <a:t>Notice </a:t>
            </a:r>
            <a:r>
              <a:rPr lang="en-US" sz="2400" dirty="0">
                <a:solidFill>
                  <a:srgbClr val="000000"/>
                </a:solidFill>
                <a:latin typeface="Times New Roman" panose="02020603050405020304" pitchFamily="18" charset="0"/>
                <a:cs typeface="Times New Roman" panose="02020603050405020304" pitchFamily="18" charset="0"/>
              </a:rPr>
              <a:t>the fixed element in the lower-right corner of the page. Here is the CSS that is used:</a:t>
            </a:r>
            <a:endParaRPr lang="en-US" sz="24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sz="2400" b="1" u="sng" dirty="0">
              <a:solidFill>
                <a:srgbClr val="000000"/>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sz="24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400" b="1" dirty="0">
                <a:solidFill>
                  <a:srgbClr val="FF0000"/>
                </a:solidFill>
                <a:latin typeface="Times New Roman" panose="02020603050405020304" pitchFamily="18" charset="0"/>
                <a:cs typeface="Times New Roman" panose="02020603050405020304" pitchFamily="18" charset="0"/>
              </a:rPr>
              <a:t>Example: </a:t>
            </a:r>
            <a:endParaRPr lang="en-US" sz="2400" b="1" dirty="0" smtClean="0">
              <a:solidFill>
                <a:srgbClr val="FF0000"/>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400" dirty="0" err="1"/>
              <a:t>div.fixed</a:t>
            </a:r>
            <a:r>
              <a:rPr lang="en-US" sz="2400" dirty="0"/>
              <a:t> {</a:t>
            </a:r>
            <a:br>
              <a:rPr lang="en-US" sz="2400" dirty="0"/>
            </a:br>
            <a:r>
              <a:rPr lang="en-US" sz="2400" dirty="0"/>
              <a:t>    position: fixed;</a:t>
            </a:r>
            <a:br>
              <a:rPr lang="en-US" sz="2400" dirty="0"/>
            </a:br>
            <a:r>
              <a:rPr lang="en-US" sz="2400" dirty="0"/>
              <a:t>    bottom: 0;</a:t>
            </a:r>
            <a:br>
              <a:rPr lang="en-US" sz="2400" dirty="0"/>
            </a:br>
            <a:r>
              <a:rPr lang="en-US" sz="2400" dirty="0"/>
              <a:t>    right: 0;</a:t>
            </a:r>
            <a:br>
              <a:rPr lang="en-US" sz="2400" dirty="0"/>
            </a:br>
            <a:r>
              <a:rPr lang="en-US" sz="2400" dirty="0"/>
              <a:t>    width: 300px;</a:t>
            </a:r>
            <a:br>
              <a:rPr lang="en-US" sz="2400" dirty="0"/>
            </a:br>
            <a:r>
              <a:rPr lang="en-US" sz="2400" dirty="0"/>
              <a:t>    border: 3px solid #73AD21;</a:t>
            </a:r>
            <a:br>
              <a:rPr lang="en-US" sz="2400" dirty="0"/>
            </a:br>
            <a:r>
              <a:rPr lang="en-US" sz="2400" dirty="0"/>
              <a:t>}</a:t>
            </a:r>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042873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668" y="141668"/>
            <a:ext cx="11887200" cy="6568225"/>
          </a:xfrm>
        </p:spPr>
        <p:txBody>
          <a:bodyPr>
            <a:normAutofit fontScale="62500" lnSpcReduction="20000"/>
          </a:bodyPr>
          <a:lstStyle/>
          <a:p>
            <a:pPr marL="0" indent="0">
              <a:buNone/>
            </a:pPr>
            <a:r>
              <a:rPr lang="en-US" dirty="0"/>
              <a:t>&lt;head&gt;</a:t>
            </a:r>
          </a:p>
          <a:p>
            <a:pPr marL="0" indent="0">
              <a:buNone/>
            </a:pPr>
            <a:r>
              <a:rPr lang="en-US" dirty="0"/>
              <a:t>&lt;style&gt;</a:t>
            </a:r>
          </a:p>
          <a:p>
            <a:pPr marL="0" indent="0">
              <a:buNone/>
            </a:pPr>
            <a:r>
              <a:rPr lang="en-US" dirty="0" err="1"/>
              <a:t>div.fixed</a:t>
            </a:r>
            <a:r>
              <a:rPr lang="en-US" dirty="0"/>
              <a:t> {</a:t>
            </a:r>
          </a:p>
          <a:p>
            <a:pPr marL="0" indent="0">
              <a:buNone/>
            </a:pPr>
            <a:r>
              <a:rPr lang="en-US" b="1" dirty="0">
                <a:solidFill>
                  <a:srgbClr val="0070C0"/>
                </a:solidFill>
              </a:rPr>
              <a:t>    position: fixed;</a:t>
            </a:r>
          </a:p>
          <a:p>
            <a:pPr marL="0" indent="0">
              <a:buNone/>
            </a:pPr>
            <a:r>
              <a:rPr lang="en-US" b="1" dirty="0">
                <a:solidFill>
                  <a:srgbClr val="0070C0"/>
                </a:solidFill>
              </a:rPr>
              <a:t>    bottom: 0;</a:t>
            </a:r>
          </a:p>
          <a:p>
            <a:pPr marL="0" indent="0">
              <a:buNone/>
            </a:pPr>
            <a:r>
              <a:rPr lang="en-US" b="1" dirty="0">
                <a:solidFill>
                  <a:srgbClr val="0070C0"/>
                </a:solidFill>
              </a:rPr>
              <a:t>    right: 0;</a:t>
            </a:r>
          </a:p>
          <a:p>
            <a:pPr marL="0" indent="0">
              <a:buNone/>
            </a:pPr>
            <a:r>
              <a:rPr lang="en-US" dirty="0"/>
              <a:t>    width: 300px;</a:t>
            </a:r>
          </a:p>
          <a:p>
            <a:pPr marL="0" indent="0">
              <a:buNone/>
            </a:pPr>
            <a:r>
              <a:rPr lang="en-US" dirty="0"/>
              <a:t>    border: 3px solid #73AD21;</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&lt;h2&gt;position: fixed;&lt;/h2&gt;</a:t>
            </a:r>
          </a:p>
          <a:p>
            <a:pPr marL="0" indent="0">
              <a:buNone/>
            </a:pPr>
            <a:endParaRPr lang="en-US" dirty="0"/>
          </a:p>
          <a:p>
            <a:pPr marL="0" indent="0">
              <a:buNone/>
            </a:pPr>
            <a:r>
              <a:rPr lang="en-US" dirty="0"/>
              <a:t>&lt;p&gt;An element with position: fixed; is positioned relative to the viewport, which means it always stays in the same place even if the page is scrolled:&lt;/p&gt;</a:t>
            </a:r>
          </a:p>
          <a:p>
            <a:pPr marL="0" indent="0">
              <a:buNone/>
            </a:pPr>
            <a:endParaRPr lang="en-US" dirty="0"/>
          </a:p>
          <a:p>
            <a:pPr marL="0" indent="0">
              <a:buNone/>
            </a:pPr>
            <a:r>
              <a:rPr lang="en-US" b="1" dirty="0">
                <a:solidFill>
                  <a:srgbClr val="0070C0"/>
                </a:solidFill>
              </a:rPr>
              <a:t>&lt;div class="fixed"&gt;</a:t>
            </a:r>
          </a:p>
          <a:p>
            <a:pPr marL="0" indent="0">
              <a:buNone/>
            </a:pPr>
            <a:r>
              <a:rPr lang="en-US" b="1" dirty="0">
                <a:solidFill>
                  <a:srgbClr val="0070C0"/>
                </a:solidFill>
              </a:rPr>
              <a:t>This div element has position: fixed;</a:t>
            </a:r>
          </a:p>
          <a:p>
            <a:pPr marL="0" indent="0">
              <a:buNone/>
            </a:pPr>
            <a:r>
              <a:rPr lang="en-US" dirty="0"/>
              <a:t>&lt;/div&gt;</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5475936" y="0"/>
            <a:ext cx="6411264" cy="4121527"/>
          </a:xfrm>
          <a:prstGeom prst="rect">
            <a:avLst/>
          </a:prstGeom>
        </p:spPr>
      </p:pic>
    </p:spTree>
    <p:extLst>
      <p:ext uri="{BB962C8B-B14F-4D97-AF65-F5344CB8AC3E}">
        <p14:creationId xmlns="" xmlns:p14="http://schemas.microsoft.com/office/powerpoint/2010/main" val="15301899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84731" y="99809"/>
            <a:ext cx="11615671" cy="5983780"/>
          </a:xfrm>
        </p:spPr>
        <p:txBody>
          <a:bodyPr>
            <a:noAutofit/>
          </a:bodyPr>
          <a:lstStyle/>
          <a:p>
            <a:pPr marL="0" lvl="0" indent="0" eaLnBrk="0" fontAlgn="base" hangingPunct="0">
              <a:lnSpc>
                <a:spcPct val="100000"/>
              </a:lnSpc>
              <a:spcBef>
                <a:spcPct val="0"/>
              </a:spcBef>
              <a:spcAft>
                <a:spcPct val="0"/>
              </a:spcAft>
              <a:buNone/>
            </a:pPr>
            <a:r>
              <a:rPr lang="en-US" sz="2400" b="1" u="sng" dirty="0">
                <a:solidFill>
                  <a:srgbClr val="000000"/>
                </a:solidFill>
                <a:latin typeface="Times New Roman" panose="02020603050405020304" pitchFamily="18" charset="0"/>
                <a:cs typeface="Times New Roman" panose="02020603050405020304" pitchFamily="18" charset="0"/>
              </a:rPr>
              <a:t>position: </a:t>
            </a:r>
            <a:r>
              <a:rPr lang="en-US" sz="2400" b="1" u="sng" dirty="0" smtClean="0">
                <a:solidFill>
                  <a:srgbClr val="000000"/>
                </a:solidFill>
                <a:latin typeface="Times New Roman" panose="02020603050405020304" pitchFamily="18" charset="0"/>
                <a:cs typeface="Times New Roman" panose="02020603050405020304" pitchFamily="18" charset="0"/>
              </a:rPr>
              <a:t>absolute;</a:t>
            </a:r>
          </a:p>
          <a:p>
            <a:pPr lvl="0" eaLnBrk="0" fontAlgn="base" hangingPunct="0">
              <a:lnSpc>
                <a:spcPct val="100000"/>
              </a:lnSpc>
              <a:spcBef>
                <a:spcPct val="0"/>
              </a:spcBef>
              <a:spcAft>
                <a:spcPct val="0"/>
              </a:spcAft>
            </a:pPr>
            <a:r>
              <a:rPr lang="en-US" sz="2400" dirty="0" smtClean="0">
                <a:solidFill>
                  <a:srgbClr val="000000"/>
                </a:solidFill>
                <a:latin typeface="Times New Roman" panose="02020603050405020304" pitchFamily="18" charset="0"/>
                <a:cs typeface="Times New Roman" panose="02020603050405020304" pitchFamily="18" charset="0"/>
              </a:rPr>
              <a:t>An </a:t>
            </a:r>
            <a:r>
              <a:rPr lang="en-US" sz="2400" dirty="0">
                <a:solidFill>
                  <a:srgbClr val="000000"/>
                </a:solidFill>
                <a:latin typeface="Times New Roman" panose="02020603050405020304" pitchFamily="18" charset="0"/>
                <a:cs typeface="Times New Roman" panose="02020603050405020304" pitchFamily="18" charset="0"/>
              </a:rPr>
              <a:t>element with </a:t>
            </a:r>
            <a:r>
              <a:rPr lang="en-US" sz="2400" dirty="0">
                <a:solidFill>
                  <a:srgbClr val="DC143C"/>
                </a:solidFill>
                <a:latin typeface="Times New Roman" panose="02020603050405020304" pitchFamily="18" charset="0"/>
                <a:cs typeface="Times New Roman" panose="02020603050405020304" pitchFamily="18" charset="0"/>
              </a:rPr>
              <a:t>position: absolute;</a:t>
            </a:r>
            <a:r>
              <a:rPr lang="en-US" sz="2400" dirty="0">
                <a:solidFill>
                  <a:srgbClr val="000000"/>
                </a:solidFill>
                <a:latin typeface="Times New Roman" panose="02020603050405020304" pitchFamily="18" charset="0"/>
                <a:cs typeface="Times New Roman" panose="02020603050405020304" pitchFamily="18" charset="0"/>
              </a:rPr>
              <a:t> is positioned relative to the nearest positioned ancestor (instead of positioned relative to the viewport, like fixed</a:t>
            </a:r>
            <a:r>
              <a:rPr lang="en-US" sz="2400" dirty="0" smtClean="0">
                <a:solidFill>
                  <a:srgbClr val="000000"/>
                </a:solidFill>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pPr>
            <a:r>
              <a:rPr lang="en-US" sz="2400" dirty="0" smtClean="0">
                <a:solidFill>
                  <a:srgbClr val="000000"/>
                </a:solidFill>
                <a:latin typeface="Times New Roman" panose="02020603050405020304" pitchFamily="18" charset="0"/>
                <a:cs typeface="Times New Roman" panose="02020603050405020304" pitchFamily="18" charset="0"/>
              </a:rPr>
              <a:t>However</a:t>
            </a:r>
            <a:r>
              <a:rPr lang="en-US" sz="2400" dirty="0">
                <a:solidFill>
                  <a:srgbClr val="000000"/>
                </a:solidFill>
                <a:latin typeface="Times New Roman" panose="02020603050405020304" pitchFamily="18" charset="0"/>
                <a:cs typeface="Times New Roman" panose="02020603050405020304" pitchFamily="18" charset="0"/>
              </a:rPr>
              <a:t>; if an absolute positioned element has no positioned ancestors, it uses the document body, and moves along with page scrolling</a:t>
            </a:r>
            <a:r>
              <a:rPr lang="en-US" sz="2400" dirty="0" smtClean="0">
                <a:solidFill>
                  <a:srgbClr val="000000"/>
                </a:solidFill>
                <a:latin typeface="Times New Roman" panose="02020603050405020304" pitchFamily="18" charset="0"/>
                <a:cs typeface="Times New Roman" panose="02020603050405020304" pitchFamily="18" charset="0"/>
              </a:rPr>
              <a:t>.</a:t>
            </a:r>
            <a:endParaRPr lang="en-US" sz="24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400" b="1" dirty="0">
                <a:solidFill>
                  <a:srgbClr val="FF0000"/>
                </a:solidFill>
                <a:latin typeface="Times New Roman" panose="02020603050405020304" pitchFamily="18" charset="0"/>
                <a:cs typeface="Times New Roman" panose="02020603050405020304" pitchFamily="18" charset="0"/>
              </a:rPr>
              <a:t>Example: </a:t>
            </a:r>
            <a:endParaRPr lang="en-US" sz="2400" b="1" dirty="0" smtClean="0">
              <a:solidFill>
                <a:srgbClr val="FF0000"/>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400" dirty="0" err="1">
                <a:latin typeface="Times New Roman" panose="02020603050405020304" pitchFamily="18" charset="0"/>
                <a:cs typeface="Times New Roman" panose="02020603050405020304" pitchFamily="18" charset="0"/>
              </a:rPr>
              <a:t>div.relative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position: relative;</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width: 400px;</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height: 200px;</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border: 3px solid #73AD21</a:t>
            </a:r>
            <a:r>
              <a:rPr lang="en-US" sz="2400" dirty="0" smtClean="0">
                <a:latin typeface="Times New Roman" panose="02020603050405020304" pitchFamily="18" charset="0"/>
                <a:cs typeface="Times New Roman" panose="02020603050405020304" pitchFamily="18" charset="0"/>
              </a:rPr>
              <a:t>;      </a:t>
            </a:r>
          </a:p>
          <a:p>
            <a:pPr marL="0" indent="0" eaLnBrk="0" fontAlgn="base" hangingPunct="0">
              <a:lnSpc>
                <a:spcPct val="100000"/>
              </a:lnSpc>
              <a:spcBef>
                <a:spcPct val="0"/>
              </a:spcBef>
              <a:spcAft>
                <a:spcPct val="0"/>
              </a:spcAf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endParaRPr lang="en-US" sz="2400" b="1"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sz="2400" b="1" dirty="0" err="1">
                <a:solidFill>
                  <a:srgbClr val="0070C0"/>
                </a:solidFill>
                <a:latin typeface="Times New Roman" panose="02020603050405020304" pitchFamily="18" charset="0"/>
                <a:cs typeface="Times New Roman" panose="02020603050405020304" pitchFamily="18" charset="0"/>
              </a:rPr>
              <a:t>div.absolute</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    position: absolute;</a:t>
            </a:r>
            <a:br>
              <a:rPr lang="en-US" sz="2400" b="1" dirty="0">
                <a:solidFill>
                  <a:srgbClr val="0070C0"/>
                </a:solidFill>
                <a:latin typeface="Times New Roman" panose="02020603050405020304" pitchFamily="18" charset="0"/>
                <a:cs typeface="Times New Roman" panose="02020603050405020304" pitchFamily="18" charset="0"/>
              </a:rPr>
            </a:b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    top: 80px;</a:t>
            </a:r>
            <a:br>
              <a:rPr lang="en-US" sz="2400" b="1" dirty="0">
                <a:solidFill>
                  <a:srgbClr val="0070C0"/>
                </a:solidFill>
                <a:latin typeface="Times New Roman" panose="02020603050405020304" pitchFamily="18" charset="0"/>
                <a:cs typeface="Times New Roman" panose="02020603050405020304" pitchFamily="18" charset="0"/>
              </a:rPr>
            </a:b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    right: 0;</a:t>
            </a:r>
            <a:br>
              <a:rPr lang="en-US" sz="2400" b="1" dirty="0">
                <a:solidFill>
                  <a:srgbClr val="0070C0"/>
                </a:solidFill>
                <a:latin typeface="Times New Roman" panose="02020603050405020304" pitchFamily="18" charset="0"/>
                <a:cs typeface="Times New Roman" panose="02020603050405020304" pitchFamily="18" charset="0"/>
              </a:rPr>
            </a:b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    width: 200px;</a:t>
            </a:r>
            <a:br>
              <a:rPr lang="en-US" sz="2400" b="1" dirty="0">
                <a:solidFill>
                  <a:srgbClr val="0070C0"/>
                </a:solidFill>
                <a:latin typeface="Times New Roman" panose="02020603050405020304" pitchFamily="18" charset="0"/>
                <a:cs typeface="Times New Roman" panose="02020603050405020304" pitchFamily="18" charset="0"/>
              </a:rPr>
            </a:b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    height: 100px;</a:t>
            </a:r>
            <a:br>
              <a:rPr lang="en-US" sz="2400" b="1" dirty="0">
                <a:solidFill>
                  <a:srgbClr val="0070C0"/>
                </a:solidFill>
                <a:latin typeface="Times New Roman" panose="02020603050405020304" pitchFamily="18" charset="0"/>
                <a:cs typeface="Times New Roman" panose="02020603050405020304" pitchFamily="18" charset="0"/>
              </a:rPr>
            </a:b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    border: 3px solid #73AD21;</a:t>
            </a:r>
            <a:br>
              <a:rPr lang="en-US" sz="2400" b="1" dirty="0">
                <a:solidFill>
                  <a:srgbClr val="0070C0"/>
                </a:solidFill>
                <a:latin typeface="Times New Roman" panose="02020603050405020304" pitchFamily="18" charset="0"/>
                <a:cs typeface="Times New Roman" panose="02020603050405020304" pitchFamily="18" charset="0"/>
              </a:rPr>
            </a:br>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7395218" y="3165451"/>
            <a:ext cx="4617949" cy="2918138"/>
          </a:xfrm>
          <a:prstGeom prst="rect">
            <a:avLst/>
          </a:prstGeom>
        </p:spPr>
      </p:pic>
    </p:spTree>
    <p:extLst>
      <p:ext uri="{BB962C8B-B14F-4D97-AF65-F5344CB8AC3E}">
        <p14:creationId xmlns="" xmlns:p14="http://schemas.microsoft.com/office/powerpoint/2010/main" val="1284181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u="sng" dirty="0" smtClean="0">
                <a:solidFill>
                  <a:srgbClr val="00B050"/>
                </a:solidFill>
              </a:rPr>
              <a:t>Navigation bar</a:t>
            </a:r>
            <a:endParaRPr lang="en-US" b="1" u="sng" dirty="0">
              <a:solidFill>
                <a:srgbClr val="00B050"/>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24973346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1977" y="1490773"/>
            <a:ext cx="9736429" cy="3776685"/>
          </a:xfrm>
          <a:prstGeom prst="rect">
            <a:avLst/>
          </a:prstGeom>
        </p:spPr>
      </p:pic>
    </p:spTree>
    <p:extLst>
      <p:ext uri="{BB962C8B-B14F-4D97-AF65-F5344CB8AC3E}">
        <p14:creationId xmlns="" xmlns:p14="http://schemas.microsoft.com/office/powerpoint/2010/main" val="20537642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10" y="51514"/>
            <a:ext cx="11912958" cy="6806485"/>
          </a:xfrm>
        </p:spPr>
        <p:txBody>
          <a:bodyPr>
            <a:normAutofit fontScale="70000" lnSpcReduction="20000"/>
          </a:bodyPr>
          <a:lstStyle/>
          <a:p>
            <a:pPr marL="0" indent="0">
              <a:buNone/>
            </a:pPr>
            <a:r>
              <a:rPr lang="en-US" b="1" u="sng" dirty="0"/>
              <a:t>Navigation Bar = List of Links</a:t>
            </a:r>
          </a:p>
          <a:p>
            <a:r>
              <a:rPr lang="en-US" dirty="0"/>
              <a:t>A navigation bar needs standard HTML as a base.</a:t>
            </a:r>
          </a:p>
          <a:p>
            <a:r>
              <a:rPr lang="en-US" dirty="0" smtClean="0"/>
              <a:t>We can </a:t>
            </a:r>
            <a:r>
              <a:rPr lang="en-US" dirty="0"/>
              <a:t>build the navigation bar from a standard HTML list.</a:t>
            </a:r>
          </a:p>
          <a:p>
            <a:r>
              <a:rPr lang="en-US" dirty="0"/>
              <a:t>A navigation bar is basically a list of links, so using the &lt;</a:t>
            </a:r>
            <a:r>
              <a:rPr lang="en-US" dirty="0" err="1"/>
              <a:t>ul</a:t>
            </a:r>
            <a:r>
              <a:rPr lang="en-US" dirty="0"/>
              <a:t>&gt; and &lt;li&gt; elements makes perfect sense</a:t>
            </a:r>
            <a:r>
              <a:rPr lang="en-US" dirty="0" smtClean="0"/>
              <a:t>:</a:t>
            </a:r>
          </a:p>
          <a:p>
            <a:pPr marL="0" indent="0">
              <a:buNone/>
            </a:pPr>
            <a:endParaRPr lang="en-US" b="1" dirty="0" smtClean="0">
              <a:solidFill>
                <a:srgbClr val="FF0000"/>
              </a:solidFill>
            </a:endParaRPr>
          </a:p>
          <a:p>
            <a:pPr marL="0" indent="0">
              <a:buNone/>
            </a:pPr>
            <a:r>
              <a:rPr lang="en-US" b="1" dirty="0" smtClean="0">
                <a:solidFill>
                  <a:srgbClr val="FF0000"/>
                </a:solidFill>
              </a:rPr>
              <a:t>EXAMPLE:</a:t>
            </a:r>
            <a:endParaRPr lang="en-US" b="1" dirty="0">
              <a:solidFill>
                <a:srgbClr val="FF0000"/>
              </a:solidFill>
            </a:endParaRPr>
          </a:p>
          <a:p>
            <a:pPr marL="0" indent="0">
              <a:buNone/>
            </a:pPr>
            <a:r>
              <a:rPr lang="en-US" dirty="0" smtClean="0"/>
              <a:t>&lt;html&gt;</a:t>
            </a:r>
          </a:p>
          <a:p>
            <a:pPr marL="0" indent="0">
              <a:buNone/>
            </a:pPr>
            <a:r>
              <a:rPr lang="en-US" dirty="0" smtClean="0"/>
              <a:t>&lt;</a:t>
            </a:r>
            <a:r>
              <a:rPr lang="en-US" dirty="0"/>
              <a:t>body&gt;</a:t>
            </a:r>
          </a:p>
          <a:p>
            <a:pPr marL="0" indent="0">
              <a:buNone/>
            </a:pPr>
            <a:endParaRPr lang="en-US" dirty="0"/>
          </a:p>
          <a:p>
            <a:pPr marL="0" indent="0">
              <a:buNone/>
            </a:pPr>
            <a:r>
              <a:rPr lang="en-US" dirty="0"/>
              <a:t>&lt;</a:t>
            </a:r>
            <a:r>
              <a:rPr lang="en-US" dirty="0" err="1"/>
              <a:t>ul</a:t>
            </a:r>
            <a:r>
              <a:rPr lang="en-US" dirty="0"/>
              <a:t>&gt;</a:t>
            </a:r>
          </a:p>
          <a:p>
            <a:pPr marL="0" indent="0">
              <a:buNone/>
            </a:pPr>
            <a:r>
              <a:rPr lang="en-US" dirty="0"/>
              <a:t>  &lt;li&gt;&lt;a </a:t>
            </a:r>
            <a:r>
              <a:rPr lang="en-US" dirty="0" err="1"/>
              <a:t>href</a:t>
            </a:r>
            <a:r>
              <a:rPr lang="en-US" dirty="0"/>
              <a:t>="#home"&gt;Home&lt;/a&gt;&lt;/li&gt;</a:t>
            </a:r>
          </a:p>
          <a:p>
            <a:pPr marL="0" indent="0">
              <a:buNone/>
            </a:pPr>
            <a:r>
              <a:rPr lang="en-US" dirty="0"/>
              <a:t>  &lt;li&gt;&lt;a </a:t>
            </a:r>
            <a:r>
              <a:rPr lang="en-US" dirty="0" err="1"/>
              <a:t>href</a:t>
            </a:r>
            <a:r>
              <a:rPr lang="en-US" dirty="0"/>
              <a:t>="#news"&gt;News&lt;/a&gt;&lt;/li&gt;</a:t>
            </a:r>
          </a:p>
          <a:p>
            <a:pPr marL="0" indent="0">
              <a:buNone/>
            </a:pPr>
            <a:r>
              <a:rPr lang="en-US" dirty="0"/>
              <a:t>  &lt;li&gt;&lt;a </a:t>
            </a:r>
            <a:r>
              <a:rPr lang="en-US" dirty="0" err="1"/>
              <a:t>href</a:t>
            </a:r>
            <a:r>
              <a:rPr lang="en-US" dirty="0"/>
              <a:t>="#contact"&gt;Contact&lt;/a&gt;&lt;/li&gt;</a:t>
            </a:r>
          </a:p>
          <a:p>
            <a:pPr marL="0" indent="0">
              <a:buNone/>
            </a:pPr>
            <a:r>
              <a:rPr lang="en-US" dirty="0"/>
              <a:t>  &lt;li&gt;&lt;a </a:t>
            </a:r>
            <a:r>
              <a:rPr lang="en-US" dirty="0" err="1"/>
              <a:t>href</a:t>
            </a:r>
            <a:r>
              <a:rPr lang="en-US" dirty="0"/>
              <a:t>="#about"&gt;About&lt;/a&gt;&lt;/li&gt;</a:t>
            </a:r>
          </a:p>
          <a:p>
            <a:pPr marL="0" indent="0">
              <a:buNone/>
            </a:pPr>
            <a:r>
              <a:rPr lang="en-US" dirty="0"/>
              <a:t>&lt;/</a:t>
            </a:r>
            <a:r>
              <a:rPr lang="en-US" dirty="0" err="1"/>
              <a:t>ul</a:t>
            </a:r>
            <a:r>
              <a:rPr lang="en-US" dirty="0"/>
              <a:t>&gt;</a:t>
            </a:r>
          </a:p>
          <a:p>
            <a:pPr marL="0" indent="0">
              <a:buNone/>
            </a:pPr>
            <a:endParaRPr lang="en-US" dirty="0"/>
          </a:p>
          <a:p>
            <a:pPr marL="0" indent="0">
              <a:buNone/>
            </a:pPr>
            <a:r>
              <a:rPr lang="en-US" dirty="0"/>
              <a:t>&lt;p&gt;Note: We use </a:t>
            </a:r>
            <a:r>
              <a:rPr lang="en-US" dirty="0" err="1"/>
              <a:t>href</a:t>
            </a:r>
            <a:r>
              <a:rPr lang="en-US" dirty="0"/>
              <a:t>="#" for test links</a:t>
            </a:r>
            <a:r>
              <a:rPr lang="en-US" dirty="0" smtClean="0"/>
              <a:t>.</a:t>
            </a:r>
          </a:p>
          <a:p>
            <a:pPr marL="0" indent="0">
              <a:buNone/>
            </a:pPr>
            <a:r>
              <a:rPr lang="en-US" dirty="0" smtClean="0"/>
              <a:t> </a:t>
            </a:r>
            <a:r>
              <a:rPr lang="en-US" dirty="0"/>
              <a:t>In a real web site this would be URLs.&lt;/p</a:t>
            </a:r>
            <a:r>
              <a:rPr lang="en-US" dirty="0" smtClean="0"/>
              <a:t>&gt;</a:t>
            </a:r>
            <a:endParaRPr lang="en-US" dirty="0"/>
          </a:p>
          <a:p>
            <a:pPr marL="0" indent="0">
              <a:buNone/>
            </a:pPr>
            <a:r>
              <a:rPr lang="en-US" dirty="0"/>
              <a:t>&lt;/body</a:t>
            </a:r>
            <a:r>
              <a:rPr lang="en-US" dirty="0" smtClean="0"/>
              <a:t>&gt;</a:t>
            </a:r>
          </a:p>
          <a:p>
            <a:pPr marL="0" indent="0">
              <a:buNone/>
            </a:pPr>
            <a:r>
              <a:rPr lang="en-US" dirty="0" smtClean="0"/>
              <a:t>&lt;html&gt;</a:t>
            </a:r>
            <a:endParaRPr lang="en-US" dirty="0"/>
          </a:p>
        </p:txBody>
      </p:sp>
      <p:pic>
        <p:nvPicPr>
          <p:cNvPr id="4" name="Picture 3"/>
          <p:cNvPicPr>
            <a:picLocks noChangeAspect="1"/>
          </p:cNvPicPr>
          <p:nvPr/>
        </p:nvPicPr>
        <p:blipFill>
          <a:blip r:embed="rId2"/>
          <a:stretch>
            <a:fillRect/>
          </a:stretch>
        </p:blipFill>
        <p:spPr>
          <a:xfrm>
            <a:off x="6921053" y="4260760"/>
            <a:ext cx="5107815" cy="1727916"/>
          </a:xfrm>
          <a:prstGeom prst="rect">
            <a:avLst/>
          </a:prstGeom>
        </p:spPr>
      </p:pic>
      <p:sp>
        <p:nvSpPr>
          <p:cNvPr id="5" name="TextBox 4"/>
          <p:cNvSpPr txBox="1"/>
          <p:nvPr/>
        </p:nvSpPr>
        <p:spPr>
          <a:xfrm>
            <a:off x="7456868" y="3454756"/>
            <a:ext cx="1584101" cy="400110"/>
          </a:xfrm>
          <a:prstGeom prst="rect">
            <a:avLst/>
          </a:prstGeom>
          <a:noFill/>
        </p:spPr>
        <p:txBody>
          <a:bodyPr wrap="square" rtlCol="0">
            <a:spAutoFit/>
          </a:bodyPr>
          <a:lstStyle/>
          <a:p>
            <a:r>
              <a:rPr lang="en-US" sz="2000" b="1" u="sng" dirty="0" smtClean="0">
                <a:solidFill>
                  <a:srgbClr val="FF0000"/>
                </a:solidFill>
              </a:rPr>
              <a:t>OUTPUT:</a:t>
            </a:r>
            <a:endParaRPr lang="en-US" sz="2000" b="1" u="sng" dirty="0">
              <a:solidFill>
                <a:srgbClr val="FF0000"/>
              </a:solidFill>
            </a:endParaRPr>
          </a:p>
        </p:txBody>
      </p:sp>
    </p:spTree>
    <p:extLst>
      <p:ext uri="{BB962C8B-B14F-4D97-AF65-F5344CB8AC3E}">
        <p14:creationId xmlns="" xmlns:p14="http://schemas.microsoft.com/office/powerpoint/2010/main" val="41053091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852" y="77278"/>
            <a:ext cx="11728227" cy="6658373"/>
          </a:xfrm>
        </p:spPr>
        <p:txBody>
          <a:bodyPr>
            <a:noAutofit/>
          </a:bodyPr>
          <a:lstStyle/>
          <a:p>
            <a:r>
              <a:rPr lang="en-US" sz="2400" dirty="0" smtClean="0">
                <a:latin typeface="Times New Roman" panose="02020603050405020304" pitchFamily="18" charset="0"/>
                <a:cs typeface="Times New Roman" panose="02020603050405020304" pitchFamily="18" charset="0"/>
              </a:rPr>
              <a:t>Incase you don’t want bullets and margin and paddings from the list add following &lt;style&gt; to the head section: </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&lt;head&gt;</a:t>
            </a:r>
          </a:p>
          <a:p>
            <a:pPr marL="0" indent="0">
              <a:buNone/>
            </a:pPr>
            <a:r>
              <a:rPr lang="en-US" sz="2400" b="1" dirty="0">
                <a:latin typeface="Times New Roman" panose="02020603050405020304" pitchFamily="18" charset="0"/>
                <a:cs typeface="Times New Roman" panose="02020603050405020304" pitchFamily="18" charset="0"/>
              </a:rPr>
              <a:t>&lt;style&gt;</a:t>
            </a:r>
          </a:p>
          <a:p>
            <a:pPr marL="0" indent="0">
              <a:buNone/>
            </a:pPr>
            <a:r>
              <a:rPr lang="en-US" sz="2400" b="1" dirty="0" err="1">
                <a:solidFill>
                  <a:srgbClr val="0070C0"/>
                </a:solidFill>
                <a:latin typeface="Times New Roman" panose="02020603050405020304" pitchFamily="18" charset="0"/>
                <a:cs typeface="Times New Roman" panose="02020603050405020304" pitchFamily="18" charset="0"/>
              </a:rPr>
              <a:t>ul</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list-style-type: none;</a:t>
            </a:r>
          </a:p>
          <a:p>
            <a:pPr marL="0" indent="0">
              <a:buNone/>
            </a:pP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margin: 0;</a:t>
            </a:r>
          </a:p>
          <a:p>
            <a:pPr marL="0" indent="0">
              <a:buNone/>
            </a:pPr>
            <a:r>
              <a:rPr lang="en-US" sz="2400" b="1" dirty="0" smtClean="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padding: 0;</a:t>
            </a:r>
          </a:p>
          <a:p>
            <a:pPr marL="0" indent="0">
              <a:buNone/>
            </a:pPr>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&lt;/style&gt;</a:t>
            </a:r>
          </a:p>
          <a:p>
            <a:pPr marL="0" indent="0">
              <a:buNone/>
            </a:pPr>
            <a:r>
              <a:rPr lang="en-US" sz="2400" b="1" dirty="0">
                <a:latin typeface="Times New Roman" panose="02020603050405020304" pitchFamily="18" charset="0"/>
                <a:cs typeface="Times New Roman" panose="02020603050405020304" pitchFamily="18" charset="0"/>
              </a:rPr>
              <a:t>&lt;/head</a:t>
            </a:r>
            <a:r>
              <a:rPr lang="en-US" sz="2400" b="1" dirty="0" smtClean="0">
                <a:latin typeface="Times New Roman" panose="02020603050405020304" pitchFamily="18" charset="0"/>
                <a:cs typeface="Times New Roman" panose="02020603050405020304" pitchFamily="18" charset="0"/>
              </a:rPr>
              <a:t>&gt;</a:t>
            </a:r>
          </a:p>
          <a:p>
            <a:pPr marL="0" lvl="0" indent="0" eaLnBrk="0" fontAlgn="base" hangingPunct="0">
              <a:lnSpc>
                <a:spcPct val="100000"/>
              </a:lnSpc>
              <a:spcBef>
                <a:spcPct val="0"/>
              </a:spcBef>
              <a:spcAft>
                <a:spcPct val="0"/>
              </a:spcAft>
              <a:buNone/>
            </a:pPr>
            <a:endParaRPr lang="en-US" sz="24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000" dirty="0" smtClean="0">
                <a:solidFill>
                  <a:srgbClr val="000000"/>
                </a:solidFill>
                <a:latin typeface="Times New Roman" panose="02020603050405020304" pitchFamily="18" charset="0"/>
                <a:cs typeface="Times New Roman" panose="02020603050405020304" pitchFamily="18" charset="0"/>
              </a:rPr>
              <a:t>Example </a:t>
            </a:r>
            <a:r>
              <a:rPr lang="en-US" sz="2000" dirty="0">
                <a:solidFill>
                  <a:srgbClr val="000000"/>
                </a:solidFill>
                <a:latin typeface="Times New Roman" panose="02020603050405020304" pitchFamily="18" charset="0"/>
                <a:cs typeface="Times New Roman" panose="02020603050405020304" pitchFamily="18" charset="0"/>
              </a:rPr>
              <a:t>explained:</a:t>
            </a:r>
            <a:endParaRPr lang="en-US" sz="20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sz="2000" dirty="0">
                <a:solidFill>
                  <a:srgbClr val="DC143C"/>
                </a:solidFill>
                <a:latin typeface="Times New Roman" panose="02020603050405020304" pitchFamily="18" charset="0"/>
                <a:cs typeface="Times New Roman" panose="02020603050405020304" pitchFamily="18" charset="0"/>
              </a:rPr>
              <a:t>list-style-type: none;</a:t>
            </a:r>
            <a:r>
              <a:rPr lang="en-US" sz="2000" dirty="0">
                <a:solidFill>
                  <a:srgbClr val="000000"/>
                </a:solidFill>
                <a:latin typeface="Times New Roman" panose="02020603050405020304" pitchFamily="18" charset="0"/>
                <a:cs typeface="Times New Roman" panose="02020603050405020304" pitchFamily="18" charset="0"/>
              </a:rPr>
              <a:t> - Removes the bullets. A navigation bar does not need list markers</a:t>
            </a:r>
          </a:p>
          <a:p>
            <a:pPr marL="0" lvl="0" indent="0" eaLnBrk="0" fontAlgn="base" hangingPunct="0">
              <a:lnSpc>
                <a:spcPct val="100000"/>
              </a:lnSpc>
              <a:spcBef>
                <a:spcPct val="0"/>
              </a:spcBef>
              <a:spcAft>
                <a:spcPct val="0"/>
              </a:spcAft>
              <a:buFontTx/>
              <a:buChar char="•"/>
            </a:pPr>
            <a:r>
              <a:rPr lang="en-US" sz="2000" dirty="0">
                <a:solidFill>
                  <a:srgbClr val="000000"/>
                </a:solidFill>
                <a:latin typeface="Times New Roman" panose="02020603050405020304" pitchFamily="18" charset="0"/>
                <a:cs typeface="Times New Roman" panose="02020603050405020304" pitchFamily="18" charset="0"/>
              </a:rPr>
              <a:t>Set </a:t>
            </a:r>
            <a:r>
              <a:rPr lang="en-US" sz="2000" dirty="0">
                <a:solidFill>
                  <a:srgbClr val="DC143C"/>
                </a:solidFill>
                <a:latin typeface="Times New Roman" panose="02020603050405020304" pitchFamily="18" charset="0"/>
                <a:cs typeface="Times New Roman" panose="02020603050405020304" pitchFamily="18" charset="0"/>
              </a:rPr>
              <a:t>margin: 0;</a:t>
            </a:r>
            <a:r>
              <a:rPr lang="en-US" sz="2000" dirty="0">
                <a:solidFill>
                  <a:srgbClr val="000000"/>
                </a:solidFill>
                <a:latin typeface="Times New Roman" panose="02020603050405020304" pitchFamily="18" charset="0"/>
                <a:cs typeface="Times New Roman" panose="02020603050405020304" pitchFamily="18" charset="0"/>
              </a:rPr>
              <a:t> and </a:t>
            </a:r>
            <a:r>
              <a:rPr lang="en-US" sz="2000" dirty="0">
                <a:solidFill>
                  <a:srgbClr val="DC143C"/>
                </a:solidFill>
                <a:latin typeface="Times New Roman" panose="02020603050405020304" pitchFamily="18" charset="0"/>
                <a:cs typeface="Times New Roman" panose="02020603050405020304" pitchFamily="18" charset="0"/>
              </a:rPr>
              <a:t>padding: 0;</a:t>
            </a:r>
            <a:r>
              <a:rPr lang="en-US" sz="2000" dirty="0">
                <a:solidFill>
                  <a:srgbClr val="000000"/>
                </a:solidFill>
                <a:latin typeface="Times New Roman" panose="02020603050405020304" pitchFamily="18" charset="0"/>
                <a:cs typeface="Times New Roman" panose="02020603050405020304" pitchFamily="18" charset="0"/>
              </a:rPr>
              <a:t> to remove browser default </a:t>
            </a:r>
            <a:r>
              <a:rPr lang="en-US" sz="2000" dirty="0" smtClean="0">
                <a:solidFill>
                  <a:srgbClr val="000000"/>
                </a:solidFill>
                <a:latin typeface="Times New Roman" panose="02020603050405020304" pitchFamily="18" charset="0"/>
                <a:cs typeface="Times New Roman" panose="02020603050405020304" pitchFamily="18" charset="0"/>
              </a:rPr>
              <a:t>settings</a:t>
            </a:r>
          </a:p>
          <a:p>
            <a:pPr marL="0" lvl="0" indent="0" eaLnBrk="0" fontAlgn="base" hangingPunct="0">
              <a:lnSpc>
                <a:spcPct val="100000"/>
              </a:lnSpc>
              <a:spcBef>
                <a:spcPct val="0"/>
              </a:spcBef>
              <a:spcAft>
                <a:spcPct val="0"/>
              </a:spcAft>
              <a:buFontTx/>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000" dirty="0">
                <a:solidFill>
                  <a:srgbClr val="000000"/>
                </a:solidFill>
                <a:latin typeface="Times New Roman" panose="02020603050405020304" pitchFamily="18" charset="0"/>
                <a:cs typeface="Times New Roman" panose="02020603050405020304" pitchFamily="18" charset="0"/>
              </a:rPr>
              <a:t>The code in the example above is the standard code used in both vertical, and horizontal navigation bars.</a:t>
            </a:r>
            <a:endParaRPr lang="en-US" sz="20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107249" y="1666160"/>
            <a:ext cx="1584101" cy="400110"/>
          </a:xfrm>
          <a:prstGeom prst="rect">
            <a:avLst/>
          </a:prstGeom>
          <a:noFill/>
        </p:spPr>
        <p:txBody>
          <a:bodyPr wrap="square" rtlCol="0">
            <a:spAutoFit/>
          </a:bodyPr>
          <a:lstStyle/>
          <a:p>
            <a:r>
              <a:rPr lang="en-US" sz="2000" b="1" u="sng" dirty="0" smtClean="0">
                <a:solidFill>
                  <a:srgbClr val="FF0000"/>
                </a:solidFill>
              </a:rPr>
              <a:t>OUTPUT:</a:t>
            </a:r>
            <a:endParaRPr lang="en-US" sz="2000" b="1" u="sng" dirty="0">
              <a:solidFill>
                <a:srgbClr val="FF0000"/>
              </a:solidFill>
            </a:endParaRPr>
          </a:p>
        </p:txBody>
      </p:sp>
      <p:pic>
        <p:nvPicPr>
          <p:cNvPr id="5" name="Picture 4"/>
          <p:cNvPicPr>
            <a:picLocks noChangeAspect="1"/>
          </p:cNvPicPr>
          <p:nvPr/>
        </p:nvPicPr>
        <p:blipFill>
          <a:blip r:embed="rId2"/>
          <a:stretch>
            <a:fillRect/>
          </a:stretch>
        </p:blipFill>
        <p:spPr>
          <a:xfrm>
            <a:off x="6001552" y="2238476"/>
            <a:ext cx="5795493" cy="1892524"/>
          </a:xfrm>
          <a:prstGeom prst="rect">
            <a:avLst/>
          </a:prstGeom>
        </p:spPr>
      </p:pic>
      <p:sp>
        <p:nvSpPr>
          <p:cNvPr id="6"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6265035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8788"/>
            <a:ext cx="11353800" cy="6729211"/>
          </a:xfrm>
        </p:spPr>
        <p:txBody>
          <a:bodyPr>
            <a:normAutofit fontScale="85000" lnSpcReduction="20000"/>
          </a:bodyPr>
          <a:lstStyle/>
          <a:p>
            <a:pPr marL="0" indent="0">
              <a:buNone/>
            </a:pPr>
            <a:r>
              <a:rPr lang="en-US" b="1" u="sng" dirty="0" smtClean="0"/>
              <a:t>Vertical navigation bar</a:t>
            </a:r>
          </a:p>
          <a:p>
            <a:r>
              <a:rPr lang="en-US" dirty="0"/>
              <a:t>To build a vertical navigation bar, you can style the &lt;a&gt; elements inside the </a:t>
            </a:r>
            <a:r>
              <a:rPr lang="en-US" dirty="0" smtClean="0"/>
              <a:t>list in head section, </a:t>
            </a:r>
            <a:r>
              <a:rPr lang="en-US" dirty="0"/>
              <a:t>in addition to the code above</a:t>
            </a:r>
            <a:r>
              <a:rPr lang="en-US" dirty="0" smtClean="0"/>
              <a:t>:</a:t>
            </a:r>
          </a:p>
          <a:p>
            <a:pPr marL="0" indent="0">
              <a:buNone/>
            </a:pPr>
            <a:endParaRPr lang="en-US" b="1" dirty="0" smtClean="0"/>
          </a:p>
          <a:p>
            <a:pPr marL="0" indent="0">
              <a:buNone/>
            </a:pPr>
            <a:r>
              <a:rPr lang="en-US" b="1" dirty="0" smtClean="0"/>
              <a:t>&lt;</a:t>
            </a:r>
            <a:r>
              <a:rPr lang="en-US" b="1" dirty="0"/>
              <a:t>head&gt;</a:t>
            </a:r>
          </a:p>
          <a:p>
            <a:pPr marL="0" indent="0">
              <a:buNone/>
            </a:pPr>
            <a:r>
              <a:rPr lang="en-US" b="1" dirty="0"/>
              <a:t>&lt;style&gt;</a:t>
            </a:r>
          </a:p>
          <a:p>
            <a:pPr marL="0" indent="0">
              <a:buNone/>
            </a:pPr>
            <a:r>
              <a:rPr lang="en-US" b="1" dirty="0" err="1"/>
              <a:t>ul</a:t>
            </a:r>
            <a:r>
              <a:rPr lang="en-US" b="1" dirty="0"/>
              <a:t> </a:t>
            </a:r>
            <a:r>
              <a:rPr lang="en-US" b="1" dirty="0" smtClean="0"/>
              <a:t>{     </a:t>
            </a:r>
            <a:r>
              <a:rPr lang="en-US" b="1" dirty="0"/>
              <a:t>list-style-type: none;</a:t>
            </a:r>
          </a:p>
          <a:p>
            <a:pPr marL="0" indent="0">
              <a:buNone/>
            </a:pPr>
            <a:r>
              <a:rPr lang="en-US" b="1" dirty="0" smtClean="0"/>
              <a:t>           </a:t>
            </a:r>
            <a:r>
              <a:rPr lang="en-US" b="1" dirty="0"/>
              <a:t>margin: 0;</a:t>
            </a:r>
          </a:p>
          <a:p>
            <a:pPr marL="0" indent="0">
              <a:buNone/>
            </a:pPr>
            <a:r>
              <a:rPr lang="en-US" b="1" dirty="0" smtClean="0"/>
              <a:t>           </a:t>
            </a:r>
            <a:r>
              <a:rPr lang="en-US" b="1" dirty="0"/>
              <a:t>padding: 0;</a:t>
            </a:r>
          </a:p>
          <a:p>
            <a:pPr marL="0" indent="0">
              <a:buNone/>
            </a:pPr>
            <a:r>
              <a:rPr lang="en-US" b="1" dirty="0" smtClean="0"/>
              <a:t>     }</a:t>
            </a:r>
            <a:endParaRPr lang="en-US" b="1" dirty="0"/>
          </a:p>
          <a:p>
            <a:pPr marL="0" indent="0">
              <a:buNone/>
            </a:pPr>
            <a:endParaRPr lang="en-US" b="1" dirty="0"/>
          </a:p>
          <a:p>
            <a:pPr marL="0" indent="0">
              <a:buNone/>
            </a:pPr>
            <a:r>
              <a:rPr lang="en-US" b="1" dirty="0">
                <a:solidFill>
                  <a:srgbClr val="0070C0"/>
                </a:solidFill>
              </a:rPr>
              <a:t>li a </a:t>
            </a:r>
            <a:r>
              <a:rPr lang="en-US" b="1" dirty="0" smtClean="0">
                <a:solidFill>
                  <a:srgbClr val="0070C0"/>
                </a:solidFill>
              </a:rPr>
              <a:t>{    </a:t>
            </a:r>
            <a:r>
              <a:rPr lang="en-US" b="1" dirty="0">
                <a:solidFill>
                  <a:srgbClr val="0070C0"/>
                </a:solidFill>
              </a:rPr>
              <a:t>display: block;</a:t>
            </a:r>
          </a:p>
          <a:p>
            <a:pPr marL="0" indent="0">
              <a:buNone/>
            </a:pPr>
            <a:r>
              <a:rPr lang="en-US" b="1" dirty="0" smtClean="0">
                <a:solidFill>
                  <a:srgbClr val="0070C0"/>
                </a:solidFill>
              </a:rPr>
              <a:t>            </a:t>
            </a:r>
            <a:r>
              <a:rPr lang="en-US" b="1" dirty="0">
                <a:solidFill>
                  <a:srgbClr val="0070C0"/>
                </a:solidFill>
              </a:rPr>
              <a:t>width:60px;</a:t>
            </a:r>
          </a:p>
          <a:p>
            <a:pPr marL="0" indent="0">
              <a:buNone/>
            </a:pPr>
            <a:r>
              <a:rPr lang="en-US" b="1" dirty="0" smtClean="0">
                <a:solidFill>
                  <a:srgbClr val="0070C0"/>
                </a:solidFill>
              </a:rPr>
              <a:t>            </a:t>
            </a:r>
            <a:r>
              <a:rPr lang="en-US" b="1" dirty="0">
                <a:solidFill>
                  <a:srgbClr val="0070C0"/>
                </a:solidFill>
              </a:rPr>
              <a:t>background-color: pink;</a:t>
            </a:r>
          </a:p>
          <a:p>
            <a:pPr marL="0" indent="0">
              <a:buNone/>
            </a:pPr>
            <a:r>
              <a:rPr lang="en-US" b="1" dirty="0" smtClean="0">
                <a:solidFill>
                  <a:srgbClr val="0070C0"/>
                </a:solidFill>
              </a:rPr>
              <a:t>       }</a:t>
            </a:r>
            <a:endParaRPr lang="en-US" b="1" dirty="0">
              <a:solidFill>
                <a:srgbClr val="0070C0"/>
              </a:solidFill>
            </a:endParaRPr>
          </a:p>
          <a:p>
            <a:pPr marL="0" indent="0">
              <a:buNone/>
            </a:pPr>
            <a:r>
              <a:rPr lang="en-US" b="1" dirty="0"/>
              <a:t>&lt;/style&gt;</a:t>
            </a:r>
          </a:p>
          <a:p>
            <a:pPr marL="0" indent="0">
              <a:buNone/>
            </a:pPr>
            <a:r>
              <a:rPr lang="en-US" b="1" dirty="0"/>
              <a:t>&lt;/head&gt;</a:t>
            </a:r>
          </a:p>
        </p:txBody>
      </p:sp>
      <p:pic>
        <p:nvPicPr>
          <p:cNvPr id="4" name="Picture 3"/>
          <p:cNvPicPr>
            <a:picLocks noChangeAspect="1"/>
          </p:cNvPicPr>
          <p:nvPr/>
        </p:nvPicPr>
        <p:blipFill>
          <a:blip r:embed="rId2"/>
          <a:stretch>
            <a:fillRect/>
          </a:stretch>
        </p:blipFill>
        <p:spPr>
          <a:xfrm>
            <a:off x="5595803" y="2343082"/>
            <a:ext cx="5757997" cy="2048613"/>
          </a:xfrm>
          <a:prstGeom prst="rect">
            <a:avLst/>
          </a:prstGeom>
        </p:spPr>
      </p:pic>
      <p:sp>
        <p:nvSpPr>
          <p:cNvPr id="5" name="TextBox 4"/>
          <p:cNvSpPr txBox="1"/>
          <p:nvPr/>
        </p:nvSpPr>
        <p:spPr>
          <a:xfrm>
            <a:off x="8120128" y="1942972"/>
            <a:ext cx="1584101" cy="400110"/>
          </a:xfrm>
          <a:prstGeom prst="rect">
            <a:avLst/>
          </a:prstGeom>
          <a:noFill/>
        </p:spPr>
        <p:txBody>
          <a:bodyPr wrap="square" rtlCol="0">
            <a:spAutoFit/>
          </a:bodyPr>
          <a:lstStyle/>
          <a:p>
            <a:r>
              <a:rPr lang="en-US" sz="2000" b="1" u="sng" dirty="0" smtClean="0">
                <a:solidFill>
                  <a:srgbClr val="FF0000"/>
                </a:solidFill>
              </a:rPr>
              <a:t>OUTPUT:</a:t>
            </a:r>
            <a:endParaRPr lang="en-US" sz="2000" b="1" u="sng" dirty="0">
              <a:solidFill>
                <a:srgbClr val="FF0000"/>
              </a:solidFill>
            </a:endParaRPr>
          </a:p>
        </p:txBody>
      </p:sp>
    </p:spTree>
    <p:extLst>
      <p:ext uri="{BB962C8B-B14F-4D97-AF65-F5344CB8AC3E}">
        <p14:creationId xmlns="" xmlns:p14="http://schemas.microsoft.com/office/powerpoint/2010/main" val="40393763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335"/>
            <a:ext cx="10515600" cy="5893628"/>
          </a:xfrm>
        </p:spPr>
        <p:txBody>
          <a:bodyPr/>
          <a:lstStyle/>
          <a:p>
            <a:r>
              <a:rPr lang="en-US" dirty="0" smtClean="0"/>
              <a:t>If you want to change the background color of the links when the user moves the mouse over them. Add the following code to style tag in previous code:</a:t>
            </a:r>
          </a:p>
          <a:p>
            <a:pPr marL="0" indent="0">
              <a:buNone/>
            </a:pPr>
            <a:endParaRPr lang="en-US" dirty="0"/>
          </a:p>
          <a:p>
            <a:pPr marL="0" indent="0">
              <a:buNone/>
            </a:pPr>
            <a:endParaRPr lang="en-US" dirty="0" smtClean="0"/>
          </a:p>
          <a:p>
            <a:pPr marL="0" indent="0">
              <a:buNone/>
            </a:pPr>
            <a:r>
              <a:rPr lang="en-US" dirty="0"/>
              <a:t>/* Change the link color on hover */</a:t>
            </a:r>
          </a:p>
          <a:p>
            <a:pPr marL="0" indent="0">
              <a:buNone/>
            </a:pPr>
            <a:r>
              <a:rPr lang="en-US" dirty="0" smtClean="0"/>
              <a:t>li </a:t>
            </a:r>
            <a:r>
              <a:rPr lang="en-US" dirty="0"/>
              <a:t>a:hover {</a:t>
            </a:r>
          </a:p>
          <a:p>
            <a:pPr marL="0" indent="0">
              <a:buNone/>
            </a:pPr>
            <a:r>
              <a:rPr lang="en-US" dirty="0"/>
              <a:t>    background-color: #555;</a:t>
            </a:r>
          </a:p>
          <a:p>
            <a:pPr marL="0" indent="0">
              <a:buNone/>
            </a:pPr>
            <a:r>
              <a:rPr lang="en-US" dirty="0"/>
              <a:t>    color: white;</a:t>
            </a:r>
          </a:p>
          <a:p>
            <a:pPr marL="0" indent="0">
              <a:buNone/>
            </a:pPr>
            <a:r>
              <a:rPr lang="en-US" dirty="0"/>
              <a:t>}</a:t>
            </a:r>
          </a:p>
        </p:txBody>
      </p:sp>
      <p:pic>
        <p:nvPicPr>
          <p:cNvPr id="4" name="Picture 3"/>
          <p:cNvPicPr>
            <a:picLocks noChangeAspect="1"/>
          </p:cNvPicPr>
          <p:nvPr/>
        </p:nvPicPr>
        <p:blipFill>
          <a:blip r:embed="rId2"/>
          <a:stretch>
            <a:fillRect/>
          </a:stretch>
        </p:blipFill>
        <p:spPr>
          <a:xfrm>
            <a:off x="7946265" y="2372898"/>
            <a:ext cx="1545466" cy="1490763"/>
          </a:xfrm>
          <a:prstGeom prst="rect">
            <a:avLst/>
          </a:prstGeom>
        </p:spPr>
      </p:pic>
      <p:sp>
        <p:nvSpPr>
          <p:cNvPr id="5" name="TextBox 4"/>
          <p:cNvSpPr txBox="1"/>
          <p:nvPr/>
        </p:nvSpPr>
        <p:spPr>
          <a:xfrm>
            <a:off x="8120128" y="1942972"/>
            <a:ext cx="1584101" cy="400110"/>
          </a:xfrm>
          <a:prstGeom prst="rect">
            <a:avLst/>
          </a:prstGeom>
          <a:noFill/>
        </p:spPr>
        <p:txBody>
          <a:bodyPr wrap="square" rtlCol="0">
            <a:spAutoFit/>
          </a:bodyPr>
          <a:lstStyle/>
          <a:p>
            <a:r>
              <a:rPr lang="en-US" sz="2000" b="1" u="sng" dirty="0" smtClean="0">
                <a:solidFill>
                  <a:srgbClr val="FF0000"/>
                </a:solidFill>
              </a:rPr>
              <a:t>OUTPUT:</a:t>
            </a:r>
            <a:endParaRPr lang="en-US" sz="2000" b="1" u="sng" dirty="0">
              <a:solidFill>
                <a:srgbClr val="FF0000"/>
              </a:solidFill>
            </a:endParaRPr>
          </a:p>
        </p:txBody>
      </p:sp>
    </p:spTree>
    <p:extLst>
      <p:ext uri="{BB962C8B-B14F-4D97-AF65-F5344CB8AC3E}">
        <p14:creationId xmlns="" xmlns:p14="http://schemas.microsoft.com/office/powerpoint/2010/main" val="1577924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u="sng" dirty="0" smtClean="0">
                <a:solidFill>
                  <a:srgbClr val="00B050"/>
                </a:solidFill>
              </a:rPr>
              <a:t>SELECTORS</a:t>
            </a:r>
            <a:endParaRPr lang="en-US" b="1" u="sng" dirty="0">
              <a:solidFill>
                <a:srgbClr val="00B050"/>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41637867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193183"/>
            <a:ext cx="11462197" cy="5983780"/>
          </a:xfrm>
        </p:spPr>
        <p:txBody>
          <a:bodyPr>
            <a:normAutofit fontScale="92500" lnSpcReduction="10000"/>
          </a:bodyPr>
          <a:lstStyle/>
          <a:p>
            <a:pPr marL="0" indent="0">
              <a:buNone/>
            </a:pPr>
            <a:r>
              <a:rPr lang="en-US" b="1" u="sng" dirty="0"/>
              <a:t>Active/Current Navigation Link</a:t>
            </a:r>
          </a:p>
          <a:p>
            <a:r>
              <a:rPr lang="en-US" dirty="0"/>
              <a:t>Add an "active" class to the current link to let the user know which page he/she is on</a:t>
            </a:r>
            <a:r>
              <a:rPr lang="en-US" dirty="0" smtClean="0"/>
              <a:t>:</a:t>
            </a:r>
          </a:p>
          <a:p>
            <a:pPr marL="0" indent="0">
              <a:buNone/>
            </a:pPr>
            <a:endParaRPr lang="en-US" dirty="0"/>
          </a:p>
          <a:p>
            <a:r>
              <a:rPr lang="en-US" dirty="0" smtClean="0"/>
              <a:t>Example : user is currently on home page</a:t>
            </a:r>
          </a:p>
          <a:p>
            <a:endParaRPr lang="en-US" dirty="0"/>
          </a:p>
          <a:p>
            <a:endParaRPr lang="en-US" dirty="0" smtClean="0"/>
          </a:p>
          <a:p>
            <a:endParaRPr lang="en-US" dirty="0"/>
          </a:p>
          <a:p>
            <a:r>
              <a:rPr lang="en-US" dirty="0" smtClean="0"/>
              <a:t>Add following code to style</a:t>
            </a:r>
          </a:p>
          <a:p>
            <a:endParaRPr lang="en-US" dirty="0" smtClean="0"/>
          </a:p>
          <a:p>
            <a:pPr marL="0" indent="0">
              <a:buNone/>
            </a:pPr>
            <a:r>
              <a:rPr lang="en-US" dirty="0"/>
              <a:t>.active {</a:t>
            </a:r>
            <a:br>
              <a:rPr lang="en-US" dirty="0"/>
            </a:br>
            <a:r>
              <a:rPr lang="en-US" dirty="0"/>
              <a:t>    background-color: #4CAF50;</a:t>
            </a:r>
            <a:br>
              <a:rPr lang="en-US" dirty="0"/>
            </a:br>
            <a:r>
              <a:rPr lang="en-US" dirty="0"/>
              <a:t>    color: white;</a:t>
            </a:r>
            <a:br>
              <a:rPr lang="en-US" dirty="0"/>
            </a:br>
            <a:r>
              <a:rPr lang="en-US" dirty="0"/>
              <a:t>}</a:t>
            </a:r>
            <a:endParaRPr lang="en-US" dirty="0" smtClean="0"/>
          </a:p>
          <a:p>
            <a:endParaRPr lang="en-US" dirty="0"/>
          </a:p>
        </p:txBody>
      </p:sp>
      <p:pic>
        <p:nvPicPr>
          <p:cNvPr id="4" name="Picture 3"/>
          <p:cNvPicPr>
            <a:picLocks noChangeAspect="1"/>
          </p:cNvPicPr>
          <p:nvPr/>
        </p:nvPicPr>
        <p:blipFill>
          <a:blip r:embed="rId2"/>
          <a:stretch>
            <a:fillRect/>
          </a:stretch>
        </p:blipFill>
        <p:spPr>
          <a:xfrm>
            <a:off x="7325865" y="1787011"/>
            <a:ext cx="2577989" cy="1973620"/>
          </a:xfrm>
          <a:prstGeom prst="rect">
            <a:avLst/>
          </a:prstGeom>
        </p:spPr>
      </p:pic>
    </p:spTree>
    <p:extLst>
      <p:ext uri="{BB962C8B-B14F-4D97-AF65-F5344CB8AC3E}">
        <p14:creationId xmlns="" xmlns:p14="http://schemas.microsoft.com/office/powerpoint/2010/main" val="20802251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048" y="1117287"/>
            <a:ext cx="10515600" cy="4351338"/>
          </a:xfrm>
        </p:spPr>
        <p:txBody>
          <a:bodyPr/>
          <a:lstStyle/>
          <a:p>
            <a:r>
              <a:rPr lang="en-US" dirty="0" smtClean="0"/>
              <a:t>If you want to give color to other links than current page when you move the mouse over them: </a:t>
            </a:r>
          </a:p>
          <a:p>
            <a:endParaRPr lang="en-US" dirty="0"/>
          </a:p>
          <a:p>
            <a:pPr marL="0" indent="0">
              <a:buNone/>
            </a:pPr>
            <a:r>
              <a:rPr lang="en-US" dirty="0"/>
              <a:t>li a:hover:not(.active) </a:t>
            </a:r>
            <a:endParaRPr lang="en-US" dirty="0" smtClean="0"/>
          </a:p>
          <a:p>
            <a:pPr marL="0" indent="0">
              <a:buNone/>
            </a:pPr>
            <a:r>
              <a:rPr lang="en-US" dirty="0" smtClean="0"/>
              <a:t>{</a:t>
            </a:r>
            <a:endParaRPr lang="en-US" dirty="0"/>
          </a:p>
          <a:p>
            <a:pPr marL="0" indent="0">
              <a:buNone/>
            </a:pPr>
            <a:r>
              <a:rPr lang="en-US" dirty="0"/>
              <a:t>    background-color: blue;</a:t>
            </a:r>
          </a:p>
          <a:p>
            <a:pPr marL="0" indent="0">
              <a:buNone/>
            </a:pPr>
            <a:r>
              <a:rPr lang="en-US" dirty="0"/>
              <a:t>    color: white;</a:t>
            </a:r>
          </a:p>
          <a:p>
            <a:pPr marL="0" indent="0">
              <a:buNone/>
            </a:pPr>
            <a:r>
              <a:rPr lang="en-US" dirty="0"/>
              <a:t>}</a:t>
            </a:r>
          </a:p>
        </p:txBody>
      </p:sp>
      <p:pic>
        <p:nvPicPr>
          <p:cNvPr id="4" name="Picture 3"/>
          <p:cNvPicPr>
            <a:picLocks noChangeAspect="1"/>
          </p:cNvPicPr>
          <p:nvPr/>
        </p:nvPicPr>
        <p:blipFill>
          <a:blip r:embed="rId2"/>
          <a:stretch>
            <a:fillRect/>
          </a:stretch>
        </p:blipFill>
        <p:spPr>
          <a:xfrm>
            <a:off x="7245238" y="2684641"/>
            <a:ext cx="2813163" cy="1977512"/>
          </a:xfrm>
          <a:prstGeom prst="rect">
            <a:avLst/>
          </a:prstGeom>
        </p:spPr>
      </p:pic>
    </p:spTree>
    <p:extLst>
      <p:ext uri="{BB962C8B-B14F-4D97-AF65-F5344CB8AC3E}">
        <p14:creationId xmlns="" xmlns:p14="http://schemas.microsoft.com/office/powerpoint/2010/main" val="8016246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0"/>
            <a:ext cx="5865254" cy="6754969"/>
          </a:xfrm>
        </p:spPr>
        <p:txBody>
          <a:bodyPr>
            <a:normAutofit fontScale="55000" lnSpcReduction="20000"/>
          </a:bodyPr>
          <a:lstStyle/>
          <a:p>
            <a:pPr marL="0" indent="0">
              <a:buNone/>
            </a:pPr>
            <a:r>
              <a:rPr lang="en-US" b="1" dirty="0"/>
              <a:t>&lt;!DOCTYPE html</a:t>
            </a:r>
            <a:r>
              <a:rPr lang="en-US" b="1" dirty="0" smtClean="0"/>
              <a:t>&gt;    &lt;</a:t>
            </a:r>
            <a:r>
              <a:rPr lang="en-US" b="1" dirty="0"/>
              <a:t>html</a:t>
            </a:r>
            <a:r>
              <a:rPr lang="en-US" b="1" dirty="0" smtClean="0"/>
              <a:t>&gt;   &lt;</a:t>
            </a:r>
            <a:r>
              <a:rPr lang="en-US" b="1" dirty="0"/>
              <a:t>head</a:t>
            </a:r>
            <a:r>
              <a:rPr lang="en-US" b="1" dirty="0" smtClean="0"/>
              <a:t>&gt;        &lt;</a:t>
            </a:r>
            <a:r>
              <a:rPr lang="en-US" b="1" dirty="0"/>
              <a:t>style&gt;</a:t>
            </a:r>
          </a:p>
          <a:p>
            <a:pPr marL="0" indent="0">
              <a:buNone/>
            </a:pPr>
            <a:r>
              <a:rPr lang="en-US" b="1" dirty="0" err="1"/>
              <a:t>ul</a:t>
            </a:r>
            <a:r>
              <a:rPr lang="en-US" b="1" dirty="0"/>
              <a:t> </a:t>
            </a:r>
            <a:r>
              <a:rPr lang="en-US" b="1" dirty="0" smtClean="0"/>
              <a:t>{    </a:t>
            </a:r>
            <a:r>
              <a:rPr lang="en-US" b="1" dirty="0"/>
              <a:t>list-style-type: none;</a:t>
            </a:r>
          </a:p>
          <a:p>
            <a:pPr marL="0" indent="0">
              <a:buNone/>
            </a:pPr>
            <a:r>
              <a:rPr lang="en-US" b="1" dirty="0"/>
              <a:t>    </a:t>
            </a:r>
            <a:r>
              <a:rPr lang="en-US" b="1" dirty="0" smtClean="0"/>
              <a:t>     margin</a:t>
            </a:r>
            <a:r>
              <a:rPr lang="en-US" b="1" dirty="0"/>
              <a:t>: 0;</a:t>
            </a:r>
          </a:p>
          <a:p>
            <a:pPr marL="0" indent="0">
              <a:buNone/>
            </a:pPr>
            <a:r>
              <a:rPr lang="en-US" b="1" dirty="0" smtClean="0"/>
              <a:t>         </a:t>
            </a:r>
            <a:r>
              <a:rPr lang="en-US" b="1" dirty="0"/>
              <a:t>padding: 0;</a:t>
            </a:r>
          </a:p>
          <a:p>
            <a:pPr marL="0" indent="0">
              <a:buNone/>
            </a:pPr>
            <a:r>
              <a:rPr lang="en-US" b="1" dirty="0"/>
              <a:t>    </a:t>
            </a:r>
            <a:r>
              <a:rPr lang="en-US" b="1" dirty="0" smtClean="0"/>
              <a:t>     width</a:t>
            </a:r>
            <a:r>
              <a:rPr lang="en-US" b="1" dirty="0"/>
              <a:t>: 200px;</a:t>
            </a:r>
          </a:p>
          <a:p>
            <a:pPr marL="0" indent="0">
              <a:buNone/>
            </a:pPr>
            <a:r>
              <a:rPr lang="en-US" b="1" dirty="0" smtClean="0"/>
              <a:t>         </a:t>
            </a:r>
            <a:r>
              <a:rPr lang="en-US" b="1" dirty="0"/>
              <a:t>background-color: #f1f1f1;</a:t>
            </a:r>
          </a:p>
          <a:p>
            <a:pPr marL="0" indent="0">
              <a:buNone/>
            </a:pPr>
            <a:r>
              <a:rPr lang="en-US" b="1" dirty="0"/>
              <a:t>}</a:t>
            </a:r>
          </a:p>
          <a:p>
            <a:pPr marL="0" indent="0">
              <a:buNone/>
            </a:pPr>
            <a:endParaRPr lang="en-US" b="1" dirty="0"/>
          </a:p>
          <a:p>
            <a:pPr marL="0" indent="0">
              <a:buNone/>
            </a:pPr>
            <a:r>
              <a:rPr lang="en-US" b="1" dirty="0"/>
              <a:t>li a </a:t>
            </a:r>
            <a:r>
              <a:rPr lang="en-US" b="1" dirty="0" smtClean="0"/>
              <a:t>{       </a:t>
            </a:r>
            <a:r>
              <a:rPr lang="en-US" b="1" dirty="0"/>
              <a:t>display: block;</a:t>
            </a:r>
          </a:p>
          <a:p>
            <a:pPr marL="0" indent="0">
              <a:buNone/>
            </a:pPr>
            <a:r>
              <a:rPr lang="en-US" b="1" dirty="0" smtClean="0"/>
              <a:t>               </a:t>
            </a:r>
            <a:r>
              <a:rPr lang="en-US" b="1" dirty="0"/>
              <a:t>color: #000;</a:t>
            </a:r>
          </a:p>
          <a:p>
            <a:pPr marL="0" indent="0">
              <a:buNone/>
            </a:pPr>
            <a:r>
              <a:rPr lang="en-US" b="1" dirty="0" smtClean="0"/>
              <a:t>               </a:t>
            </a:r>
            <a:r>
              <a:rPr lang="en-US" b="1" dirty="0"/>
              <a:t>padding: 8px 16px;</a:t>
            </a:r>
          </a:p>
          <a:p>
            <a:pPr marL="0" indent="0">
              <a:buNone/>
            </a:pPr>
            <a:r>
              <a:rPr lang="en-US" b="1" dirty="0" smtClean="0"/>
              <a:t>              </a:t>
            </a:r>
            <a:r>
              <a:rPr lang="en-US" b="1" dirty="0"/>
              <a:t>text-decoration: none;</a:t>
            </a:r>
          </a:p>
          <a:p>
            <a:pPr marL="0" indent="0">
              <a:buNone/>
            </a:pPr>
            <a:r>
              <a:rPr lang="en-US" b="1" dirty="0"/>
              <a:t>}</a:t>
            </a:r>
          </a:p>
          <a:p>
            <a:pPr marL="0" indent="0">
              <a:buNone/>
            </a:pPr>
            <a:endParaRPr lang="en-US" b="1" dirty="0"/>
          </a:p>
          <a:p>
            <a:pPr marL="0" indent="0">
              <a:buNone/>
            </a:pPr>
            <a:r>
              <a:rPr lang="en-US" b="1" dirty="0"/>
              <a:t>li </a:t>
            </a:r>
            <a:r>
              <a:rPr lang="en-US" b="1" dirty="0" err="1"/>
              <a:t>a.active</a:t>
            </a:r>
            <a:r>
              <a:rPr lang="en-US" b="1" dirty="0"/>
              <a:t> </a:t>
            </a:r>
            <a:r>
              <a:rPr lang="en-US" b="1" dirty="0" smtClean="0"/>
              <a:t>{   background-color</a:t>
            </a:r>
            <a:r>
              <a:rPr lang="en-US" b="1" dirty="0"/>
              <a:t>: #4CAF50;</a:t>
            </a:r>
          </a:p>
          <a:p>
            <a:pPr marL="0" indent="0">
              <a:buNone/>
            </a:pPr>
            <a:r>
              <a:rPr lang="en-US" b="1" dirty="0" smtClean="0"/>
              <a:t>                       </a:t>
            </a:r>
            <a:r>
              <a:rPr lang="en-US" b="1" dirty="0"/>
              <a:t>color: </a:t>
            </a:r>
            <a:r>
              <a:rPr lang="en-US" b="1" dirty="0" smtClean="0"/>
              <a:t>white</a:t>
            </a:r>
            <a:r>
              <a:rPr lang="en-US" b="1" dirty="0"/>
              <a:t>;</a:t>
            </a:r>
          </a:p>
          <a:p>
            <a:pPr marL="0" indent="0">
              <a:buNone/>
            </a:pPr>
            <a:r>
              <a:rPr lang="en-US" b="1" dirty="0" smtClean="0"/>
              <a:t>                 }</a:t>
            </a:r>
            <a:endParaRPr lang="en-US" b="1" dirty="0"/>
          </a:p>
          <a:p>
            <a:pPr marL="0" indent="0">
              <a:buNone/>
            </a:pPr>
            <a:endParaRPr lang="en-US" b="1" dirty="0"/>
          </a:p>
          <a:p>
            <a:pPr marL="0" indent="0">
              <a:buNone/>
            </a:pPr>
            <a:r>
              <a:rPr lang="en-US" b="1" dirty="0"/>
              <a:t>li a:hover:not(.active) {</a:t>
            </a:r>
          </a:p>
          <a:p>
            <a:pPr marL="0" indent="0">
              <a:buNone/>
            </a:pPr>
            <a:r>
              <a:rPr lang="en-US" b="1" dirty="0"/>
              <a:t>    background-color: blue;</a:t>
            </a:r>
          </a:p>
          <a:p>
            <a:pPr marL="0" indent="0">
              <a:buNone/>
            </a:pPr>
            <a:r>
              <a:rPr lang="en-US" b="1" dirty="0"/>
              <a:t>    color: white;</a:t>
            </a:r>
          </a:p>
          <a:p>
            <a:pPr marL="0" indent="0">
              <a:buNone/>
            </a:pPr>
            <a:r>
              <a:rPr lang="en-US" b="1" dirty="0"/>
              <a:t>}</a:t>
            </a:r>
          </a:p>
          <a:p>
            <a:pPr marL="0" indent="0">
              <a:buNone/>
            </a:pPr>
            <a:r>
              <a:rPr lang="en-US" b="1" dirty="0"/>
              <a:t>&lt;/style</a:t>
            </a:r>
            <a:r>
              <a:rPr lang="en-US" b="1" dirty="0" smtClean="0"/>
              <a:t>&gt;                  &lt;/</a:t>
            </a:r>
            <a:r>
              <a:rPr lang="en-US" b="1" dirty="0"/>
              <a:t>head</a:t>
            </a:r>
            <a:r>
              <a:rPr lang="en-US" b="1" dirty="0" smtClean="0"/>
              <a:t>&gt;              </a:t>
            </a:r>
            <a:endParaRPr lang="en-US" b="1" dirty="0"/>
          </a:p>
        </p:txBody>
      </p:sp>
      <p:sp>
        <p:nvSpPr>
          <p:cNvPr id="6" name="Content Placeholder 5"/>
          <p:cNvSpPr>
            <a:spLocks noGrp="1"/>
          </p:cNvSpPr>
          <p:nvPr>
            <p:ph sz="half" idx="2"/>
          </p:nvPr>
        </p:nvSpPr>
        <p:spPr>
          <a:xfrm>
            <a:off x="5383369" y="64394"/>
            <a:ext cx="6593983" cy="6645500"/>
          </a:xfrm>
        </p:spPr>
        <p:txBody>
          <a:bodyPr>
            <a:noAutofit/>
          </a:bodyPr>
          <a:lstStyle/>
          <a:p>
            <a:pPr marL="0" indent="0">
              <a:buNone/>
            </a:pPr>
            <a:r>
              <a:rPr lang="en-US" sz="2000" b="1" dirty="0"/>
              <a:t>&lt;body&gt;</a:t>
            </a:r>
          </a:p>
          <a:p>
            <a:pPr marL="0" indent="0">
              <a:buNone/>
            </a:pPr>
            <a:endParaRPr lang="en-US" sz="2000" b="1" dirty="0"/>
          </a:p>
          <a:p>
            <a:pPr marL="0" indent="0">
              <a:buNone/>
            </a:pPr>
            <a:r>
              <a:rPr lang="en-US" sz="2000" b="1" dirty="0"/>
              <a:t>&lt;h2&gt;Vertical Navigation Bar&lt;/h2&gt;</a:t>
            </a:r>
          </a:p>
          <a:p>
            <a:pPr marL="0" indent="0">
              <a:buNone/>
            </a:pPr>
            <a:r>
              <a:rPr lang="en-US" sz="2000" b="1" dirty="0"/>
              <a:t>&lt;p&gt;In this example, we create an "active" class with a green background color and a white text. The class is added to the "Home" link.&lt;/p&gt;</a:t>
            </a:r>
          </a:p>
          <a:p>
            <a:pPr marL="0" indent="0">
              <a:buNone/>
            </a:pPr>
            <a:endParaRPr lang="en-US" sz="2000" b="1" dirty="0"/>
          </a:p>
          <a:p>
            <a:pPr marL="0" indent="0">
              <a:buNone/>
            </a:pPr>
            <a:r>
              <a:rPr lang="en-US" sz="2000" b="1" dirty="0"/>
              <a:t>&lt;</a:t>
            </a:r>
            <a:r>
              <a:rPr lang="en-US" sz="2000" b="1" dirty="0" err="1"/>
              <a:t>ul</a:t>
            </a:r>
            <a:r>
              <a:rPr lang="en-US" sz="2000" b="1" dirty="0"/>
              <a:t>&gt;</a:t>
            </a:r>
          </a:p>
          <a:p>
            <a:pPr marL="0" indent="0">
              <a:buNone/>
            </a:pPr>
            <a:r>
              <a:rPr lang="en-US" sz="2000" b="1" dirty="0"/>
              <a:t>  &lt;li&gt;&lt;a class="active" </a:t>
            </a:r>
            <a:r>
              <a:rPr lang="en-US" sz="2000" b="1" dirty="0" err="1"/>
              <a:t>href</a:t>
            </a:r>
            <a:r>
              <a:rPr lang="en-US" sz="2000" b="1" dirty="0"/>
              <a:t>="#home"&gt;Home&lt;/a&gt;&lt;/li&gt;</a:t>
            </a:r>
          </a:p>
          <a:p>
            <a:pPr marL="0" indent="0">
              <a:buNone/>
            </a:pPr>
            <a:r>
              <a:rPr lang="en-US" sz="2000" b="1" dirty="0"/>
              <a:t>  &lt;li&gt;&lt;a </a:t>
            </a:r>
            <a:r>
              <a:rPr lang="en-US" sz="2000" b="1" dirty="0" err="1"/>
              <a:t>href</a:t>
            </a:r>
            <a:r>
              <a:rPr lang="en-US" sz="2000" b="1" dirty="0"/>
              <a:t>="#news"&gt;News&lt;/a&gt;&lt;/li&gt;</a:t>
            </a:r>
          </a:p>
          <a:p>
            <a:pPr marL="0" indent="0">
              <a:buNone/>
            </a:pPr>
            <a:r>
              <a:rPr lang="en-US" sz="2000" b="1" dirty="0"/>
              <a:t>  &lt;li&gt;&lt;a </a:t>
            </a:r>
            <a:r>
              <a:rPr lang="en-US" sz="2000" b="1" dirty="0" err="1"/>
              <a:t>href</a:t>
            </a:r>
            <a:r>
              <a:rPr lang="en-US" sz="2000" b="1" dirty="0"/>
              <a:t>="#contact"&gt;Contact&lt;/a&gt;&lt;/li&gt;</a:t>
            </a:r>
          </a:p>
          <a:p>
            <a:pPr marL="0" indent="0">
              <a:buNone/>
            </a:pPr>
            <a:r>
              <a:rPr lang="en-US" sz="2000" b="1" dirty="0"/>
              <a:t>  &lt;li&gt;&lt;a </a:t>
            </a:r>
            <a:r>
              <a:rPr lang="en-US" sz="2000" b="1" dirty="0" err="1"/>
              <a:t>href</a:t>
            </a:r>
            <a:r>
              <a:rPr lang="en-US" sz="2000" b="1" dirty="0"/>
              <a:t>="#about"&gt;About&lt;/a&gt;&lt;/li&gt;</a:t>
            </a:r>
          </a:p>
          <a:p>
            <a:pPr marL="0" indent="0">
              <a:buNone/>
            </a:pPr>
            <a:r>
              <a:rPr lang="en-US" sz="2000" b="1" dirty="0"/>
              <a:t>&lt;/</a:t>
            </a:r>
            <a:r>
              <a:rPr lang="en-US" sz="2000" b="1" dirty="0" err="1"/>
              <a:t>ul</a:t>
            </a:r>
            <a:r>
              <a:rPr lang="en-US" sz="2000" b="1" dirty="0"/>
              <a:t>&gt;</a:t>
            </a:r>
          </a:p>
          <a:p>
            <a:pPr marL="0" indent="0">
              <a:buNone/>
            </a:pPr>
            <a:endParaRPr lang="en-US" sz="2000" b="1" dirty="0"/>
          </a:p>
          <a:p>
            <a:pPr marL="0" indent="0">
              <a:buNone/>
            </a:pPr>
            <a:r>
              <a:rPr lang="en-US" sz="2000" b="1" dirty="0"/>
              <a:t>&lt;/body&gt;</a:t>
            </a:r>
          </a:p>
          <a:p>
            <a:pPr marL="0" indent="0">
              <a:buNone/>
            </a:pPr>
            <a:r>
              <a:rPr lang="en-US" sz="2000" b="1" dirty="0"/>
              <a:t>&lt;/html&gt;</a:t>
            </a:r>
          </a:p>
        </p:txBody>
      </p:sp>
    </p:spTree>
    <p:extLst>
      <p:ext uri="{BB962C8B-B14F-4D97-AF65-F5344CB8AC3E}">
        <p14:creationId xmlns="" xmlns:p14="http://schemas.microsoft.com/office/powerpoint/2010/main" val="36291302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28789" y="115910"/>
            <a:ext cx="11809926" cy="6645498"/>
          </a:xfrm>
        </p:spPr>
        <p:txBody>
          <a:bodyPr>
            <a:normAutofit fontScale="92500" lnSpcReduction="20000"/>
          </a:bodyPr>
          <a:lstStyle/>
          <a:p>
            <a:pPr marL="0" lvl="0" indent="0" eaLnBrk="0" fontAlgn="base" hangingPunct="0">
              <a:lnSpc>
                <a:spcPct val="100000"/>
              </a:lnSpc>
              <a:spcBef>
                <a:spcPct val="0"/>
              </a:spcBef>
              <a:spcAft>
                <a:spcPct val="0"/>
              </a:spcAft>
              <a:buNone/>
            </a:pPr>
            <a:r>
              <a:rPr lang="en-US" sz="2400" b="1" u="sng" dirty="0" smtClean="0">
                <a:solidFill>
                  <a:srgbClr val="000000"/>
                </a:solidFill>
                <a:cs typeface="Segoe UI" panose="020B0502040204020203" pitchFamily="34" charset="0"/>
              </a:rPr>
              <a:t>Center </a:t>
            </a:r>
            <a:r>
              <a:rPr lang="en-US" sz="2400" b="1" u="sng" dirty="0">
                <a:solidFill>
                  <a:srgbClr val="000000"/>
                </a:solidFill>
                <a:cs typeface="Segoe UI" panose="020B0502040204020203" pitchFamily="34" charset="0"/>
              </a:rPr>
              <a:t>Links &amp; Add </a:t>
            </a:r>
            <a:r>
              <a:rPr lang="en-US" sz="2400" b="1" u="sng" dirty="0" smtClean="0">
                <a:solidFill>
                  <a:srgbClr val="000000"/>
                </a:solidFill>
                <a:cs typeface="Segoe UI" panose="020B0502040204020203" pitchFamily="34" charset="0"/>
              </a:rPr>
              <a:t>Borders</a:t>
            </a:r>
          </a:p>
          <a:p>
            <a:pPr marL="0" lvl="0" indent="0" eaLnBrk="0" fontAlgn="base" hangingPunct="0">
              <a:lnSpc>
                <a:spcPct val="100000"/>
              </a:lnSpc>
              <a:spcBef>
                <a:spcPct val="0"/>
              </a:spcBef>
              <a:spcAft>
                <a:spcPct val="0"/>
              </a:spcAft>
              <a:buNone/>
            </a:pPr>
            <a:endParaRPr lang="en-US" sz="2400" b="1" u="sng" dirty="0">
              <a:solidFill>
                <a:srgbClr val="000000"/>
              </a:solidFill>
              <a:cs typeface="Segoe UI" panose="020B0502040204020203" pitchFamily="34" charset="0"/>
            </a:endParaRPr>
          </a:p>
          <a:p>
            <a:pPr eaLnBrk="0" fontAlgn="base" hangingPunct="0">
              <a:lnSpc>
                <a:spcPct val="100000"/>
              </a:lnSpc>
              <a:spcBef>
                <a:spcPct val="0"/>
              </a:spcBef>
              <a:spcAft>
                <a:spcPct val="0"/>
              </a:spcAft>
            </a:pPr>
            <a:r>
              <a:rPr lang="en-US" sz="2400" dirty="0">
                <a:solidFill>
                  <a:srgbClr val="000000"/>
                </a:solidFill>
              </a:rPr>
              <a:t>Add </a:t>
            </a:r>
            <a:r>
              <a:rPr lang="en-US" sz="2400" dirty="0" err="1">
                <a:solidFill>
                  <a:srgbClr val="DC143C"/>
                </a:solidFill>
              </a:rPr>
              <a:t>text-align:center</a:t>
            </a:r>
            <a:r>
              <a:rPr lang="en-US" sz="2400" dirty="0">
                <a:solidFill>
                  <a:srgbClr val="000000"/>
                </a:solidFill>
              </a:rPr>
              <a:t> to &lt;li&gt; or &lt;a&gt; to center the </a:t>
            </a:r>
            <a:r>
              <a:rPr lang="en-US" sz="2400" dirty="0" smtClean="0">
                <a:solidFill>
                  <a:srgbClr val="000000"/>
                </a:solidFill>
              </a:rPr>
              <a:t>links.</a:t>
            </a:r>
            <a:endParaRPr lang="en-US" sz="2400" dirty="0" smtClean="0"/>
          </a:p>
          <a:p>
            <a:pPr eaLnBrk="0" fontAlgn="base" hangingPunct="0">
              <a:lnSpc>
                <a:spcPct val="100000"/>
              </a:lnSpc>
              <a:spcBef>
                <a:spcPct val="0"/>
              </a:spcBef>
              <a:spcAft>
                <a:spcPct val="0"/>
              </a:spcAft>
            </a:pPr>
            <a:r>
              <a:rPr lang="en-US" sz="2400" dirty="0" smtClean="0">
                <a:solidFill>
                  <a:srgbClr val="000000"/>
                </a:solidFill>
              </a:rPr>
              <a:t>Add </a:t>
            </a:r>
            <a:r>
              <a:rPr lang="en-US" sz="2400" dirty="0">
                <a:solidFill>
                  <a:srgbClr val="000000"/>
                </a:solidFill>
              </a:rPr>
              <a:t>the </a:t>
            </a:r>
            <a:r>
              <a:rPr lang="en-US" sz="2400" dirty="0">
                <a:solidFill>
                  <a:srgbClr val="DC143C"/>
                </a:solidFill>
              </a:rPr>
              <a:t>border</a:t>
            </a:r>
            <a:r>
              <a:rPr lang="en-US" sz="2400" dirty="0">
                <a:solidFill>
                  <a:srgbClr val="000000"/>
                </a:solidFill>
              </a:rPr>
              <a:t> property to &lt;</a:t>
            </a:r>
            <a:r>
              <a:rPr lang="en-US" sz="2400" dirty="0" err="1">
                <a:solidFill>
                  <a:srgbClr val="000000"/>
                </a:solidFill>
              </a:rPr>
              <a:t>ul</a:t>
            </a:r>
            <a:r>
              <a:rPr lang="en-US" sz="2400" dirty="0">
                <a:solidFill>
                  <a:srgbClr val="000000"/>
                </a:solidFill>
              </a:rPr>
              <a:t>&gt; add a border around the </a:t>
            </a:r>
            <a:r>
              <a:rPr lang="en-US" sz="2400" dirty="0" err="1">
                <a:solidFill>
                  <a:srgbClr val="000000"/>
                </a:solidFill>
              </a:rPr>
              <a:t>navbar</a:t>
            </a:r>
            <a:r>
              <a:rPr lang="en-US" sz="2400" dirty="0" smtClean="0">
                <a:solidFill>
                  <a:srgbClr val="000000"/>
                </a:solidFill>
              </a:rPr>
              <a:t>.</a:t>
            </a:r>
          </a:p>
          <a:p>
            <a:pPr eaLnBrk="0" fontAlgn="base" hangingPunct="0">
              <a:lnSpc>
                <a:spcPct val="100000"/>
              </a:lnSpc>
              <a:spcBef>
                <a:spcPct val="0"/>
              </a:spcBef>
              <a:spcAft>
                <a:spcPct val="0"/>
              </a:spcAft>
            </a:pPr>
            <a:r>
              <a:rPr lang="en-US" sz="2400" dirty="0" smtClean="0">
                <a:solidFill>
                  <a:srgbClr val="000000"/>
                </a:solidFill>
              </a:rPr>
              <a:t> </a:t>
            </a:r>
            <a:r>
              <a:rPr lang="en-US" sz="2400" dirty="0">
                <a:solidFill>
                  <a:srgbClr val="000000"/>
                </a:solidFill>
              </a:rPr>
              <a:t>If you also want borders inside the </a:t>
            </a:r>
            <a:r>
              <a:rPr lang="en-US" sz="2400" dirty="0" err="1">
                <a:solidFill>
                  <a:srgbClr val="000000"/>
                </a:solidFill>
              </a:rPr>
              <a:t>navbar</a:t>
            </a:r>
            <a:r>
              <a:rPr lang="en-US" sz="2400" dirty="0">
                <a:solidFill>
                  <a:srgbClr val="000000"/>
                </a:solidFill>
              </a:rPr>
              <a:t>, add a </a:t>
            </a:r>
            <a:r>
              <a:rPr lang="en-US" sz="2400" dirty="0">
                <a:solidFill>
                  <a:srgbClr val="DC143C"/>
                </a:solidFill>
              </a:rPr>
              <a:t>border-bottom</a:t>
            </a:r>
            <a:r>
              <a:rPr lang="en-US" sz="2400" dirty="0">
                <a:solidFill>
                  <a:srgbClr val="000000"/>
                </a:solidFill>
              </a:rPr>
              <a:t> to all &lt;li&gt; elements, except for the last one</a:t>
            </a:r>
            <a:r>
              <a:rPr lang="en-US" sz="2400" dirty="0" smtClean="0">
                <a:solidFill>
                  <a:srgbClr val="000000"/>
                </a:solidFill>
              </a:rPr>
              <a:t>:</a:t>
            </a:r>
          </a:p>
          <a:p>
            <a:pPr eaLnBrk="0" fontAlgn="base" hangingPunct="0">
              <a:lnSpc>
                <a:spcPct val="100000"/>
              </a:lnSpc>
              <a:spcBef>
                <a:spcPct val="0"/>
              </a:spcBef>
              <a:spcAft>
                <a:spcPct val="0"/>
              </a:spcAft>
            </a:pPr>
            <a:endParaRPr lang="en-US" sz="2400" dirty="0" smtClean="0">
              <a:solidFill>
                <a:srgbClr val="000000"/>
              </a:solidFill>
            </a:endParaRPr>
          </a:p>
          <a:p>
            <a:pPr eaLnBrk="0" fontAlgn="base" hangingPunct="0">
              <a:lnSpc>
                <a:spcPct val="100000"/>
              </a:lnSpc>
              <a:spcBef>
                <a:spcPct val="0"/>
              </a:spcBef>
              <a:spcAft>
                <a:spcPct val="0"/>
              </a:spcAft>
            </a:pPr>
            <a:endParaRPr lang="en-US" sz="2400" dirty="0">
              <a:solidFill>
                <a:srgbClr val="000000"/>
              </a:solidFill>
            </a:endParaRPr>
          </a:p>
          <a:p>
            <a:pPr marL="0" indent="0" eaLnBrk="0" fontAlgn="base" hangingPunct="0">
              <a:lnSpc>
                <a:spcPct val="100000"/>
              </a:lnSpc>
              <a:spcBef>
                <a:spcPct val="0"/>
              </a:spcBef>
              <a:spcAft>
                <a:spcPct val="0"/>
              </a:spcAft>
              <a:buNone/>
            </a:pPr>
            <a:endParaRPr lang="en-US" sz="2400" dirty="0">
              <a:solidFill>
                <a:srgbClr val="000000"/>
              </a:solidFill>
            </a:endParaRPr>
          </a:p>
          <a:p>
            <a:pPr eaLnBrk="0" fontAlgn="base" hangingPunct="0">
              <a:lnSpc>
                <a:spcPct val="100000"/>
              </a:lnSpc>
              <a:spcBef>
                <a:spcPct val="0"/>
              </a:spcBef>
              <a:spcAft>
                <a:spcPct val="0"/>
              </a:spcAft>
            </a:pPr>
            <a:endParaRPr lang="en-US" sz="2400" dirty="0" smtClean="0">
              <a:solidFill>
                <a:srgbClr val="000000"/>
              </a:solidFill>
            </a:endParaRPr>
          </a:p>
          <a:p>
            <a:pPr marL="0" indent="0" eaLnBrk="0" fontAlgn="base" hangingPunct="0">
              <a:lnSpc>
                <a:spcPct val="100000"/>
              </a:lnSpc>
              <a:spcBef>
                <a:spcPct val="0"/>
              </a:spcBef>
              <a:spcAft>
                <a:spcPct val="0"/>
              </a:spcAft>
              <a:buNone/>
            </a:pPr>
            <a:r>
              <a:rPr lang="en-US" sz="2400" dirty="0" err="1"/>
              <a:t>ul</a:t>
            </a:r>
            <a:r>
              <a:rPr lang="en-US" sz="2400" dirty="0"/>
              <a:t> {</a:t>
            </a:r>
            <a:br>
              <a:rPr lang="en-US" sz="2400" dirty="0"/>
            </a:br>
            <a:r>
              <a:rPr lang="en-US" sz="2400" dirty="0"/>
              <a:t>    border: 1px </a:t>
            </a:r>
            <a:r>
              <a:rPr lang="en-US" sz="2400" dirty="0" smtClean="0"/>
              <a:t> ;</a:t>
            </a:r>
            <a:r>
              <a:rPr lang="en-US" sz="2400" dirty="0"/>
              <a:t/>
            </a:r>
            <a:br>
              <a:rPr lang="en-US" sz="2400" dirty="0"/>
            </a:br>
            <a:r>
              <a:rPr lang="en-US" sz="2400" dirty="0"/>
              <a:t>}</a:t>
            </a:r>
            <a:br>
              <a:rPr lang="en-US" sz="2400" dirty="0"/>
            </a:br>
            <a:r>
              <a:rPr lang="en-US" sz="2400" dirty="0"/>
              <a:t/>
            </a:r>
            <a:br>
              <a:rPr lang="en-US" sz="2400" dirty="0"/>
            </a:br>
            <a:r>
              <a:rPr lang="en-US" sz="2400" dirty="0"/>
              <a:t>li {</a:t>
            </a:r>
            <a:br>
              <a:rPr lang="en-US" sz="2400" dirty="0"/>
            </a:br>
            <a:r>
              <a:rPr lang="en-US" sz="2400" dirty="0"/>
              <a:t>    text-align: center;</a:t>
            </a:r>
            <a:br>
              <a:rPr lang="en-US" sz="2400" dirty="0"/>
            </a:br>
            <a:r>
              <a:rPr lang="en-US" sz="2400" dirty="0"/>
              <a:t>    border-bottom: </a:t>
            </a:r>
            <a:r>
              <a:rPr lang="en-US" sz="2400" dirty="0" smtClean="0"/>
              <a:t>1px;</a:t>
            </a:r>
            <a:r>
              <a:rPr lang="en-US" sz="2400" dirty="0"/>
              <a:t/>
            </a:r>
            <a:br>
              <a:rPr lang="en-US" sz="2400" dirty="0"/>
            </a:br>
            <a:r>
              <a:rPr lang="en-US" sz="2400" dirty="0"/>
              <a:t>}</a:t>
            </a:r>
            <a:br>
              <a:rPr lang="en-US" sz="2400" dirty="0"/>
            </a:br>
            <a:r>
              <a:rPr lang="en-US" sz="2400" dirty="0"/>
              <a:t/>
            </a:r>
            <a:br>
              <a:rPr lang="en-US" sz="2400" dirty="0"/>
            </a:br>
            <a:r>
              <a:rPr lang="en-US" sz="2400" dirty="0" err="1"/>
              <a:t>li:last-child</a:t>
            </a:r>
            <a:r>
              <a:rPr lang="en-US" sz="2400" dirty="0"/>
              <a:t> {</a:t>
            </a:r>
            <a:br>
              <a:rPr lang="en-US" sz="2400" dirty="0"/>
            </a:br>
            <a:r>
              <a:rPr lang="en-US" sz="2400" dirty="0"/>
              <a:t>    border-bottom: none;</a:t>
            </a:r>
            <a:br>
              <a:rPr lang="en-US" sz="2400" dirty="0"/>
            </a:br>
            <a:r>
              <a:rPr lang="en-US" sz="2400" dirty="0"/>
              <a:t>}</a:t>
            </a:r>
            <a:endParaRPr lang="en-US" sz="2400" dirty="0">
              <a:solidFill>
                <a:srgbClr val="000000"/>
              </a:solidFill>
            </a:endParaRPr>
          </a:p>
          <a:p>
            <a:pPr eaLnBrk="0" fontAlgn="base" hangingPunct="0">
              <a:lnSpc>
                <a:spcPct val="100000"/>
              </a:lnSpc>
              <a:spcBef>
                <a:spcPct val="0"/>
              </a:spcBef>
              <a:spcAft>
                <a:spcPct val="0"/>
              </a:spcAft>
            </a:pPr>
            <a:endParaRPr lang="en-US" sz="2400" dirty="0"/>
          </a:p>
        </p:txBody>
      </p:sp>
      <p:sp>
        <p:nvSpPr>
          <p:cNvPr id="11" name="Rectangle 5"/>
          <p:cNvSpPr>
            <a:spLocks noChangeArrowheads="1"/>
          </p:cNvSpPr>
          <p:nvPr/>
        </p:nvSpPr>
        <p:spPr bwMode="auto">
          <a:xfrm>
            <a:off x="0" y="-112615"/>
            <a:ext cx="65" cy="682431"/>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312639"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2"/>
          <a:stretch>
            <a:fillRect/>
          </a:stretch>
        </p:blipFill>
        <p:spPr>
          <a:xfrm>
            <a:off x="7268178" y="2206379"/>
            <a:ext cx="3202346" cy="1970266"/>
          </a:xfrm>
          <a:prstGeom prst="rect">
            <a:avLst/>
          </a:prstGeom>
        </p:spPr>
      </p:pic>
    </p:spTree>
    <p:extLst>
      <p:ext uri="{BB962C8B-B14F-4D97-AF65-F5344CB8AC3E}">
        <p14:creationId xmlns="" xmlns:p14="http://schemas.microsoft.com/office/powerpoint/2010/main" val="6546384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04" y="167425"/>
            <a:ext cx="11887200" cy="6516710"/>
          </a:xfrm>
        </p:spPr>
        <p:txBody>
          <a:bodyPr>
            <a:normAutofit fontScale="85000" lnSpcReduction="20000"/>
          </a:bodyPr>
          <a:lstStyle/>
          <a:p>
            <a:pPr marL="0" indent="0">
              <a:buNone/>
            </a:pPr>
            <a:r>
              <a:rPr lang="en-US" b="1" u="sng" dirty="0"/>
              <a:t>Full-height Fixed Vertical </a:t>
            </a:r>
            <a:r>
              <a:rPr lang="en-US" b="1" u="sng" dirty="0" err="1"/>
              <a:t>Navbar</a:t>
            </a:r>
            <a:endParaRPr lang="en-US" b="1" u="sng" dirty="0"/>
          </a:p>
          <a:p>
            <a:r>
              <a:rPr lang="en-US" dirty="0"/>
              <a:t>Create a full-height, "sticky" side navigation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endParaRPr lang="en-US" dirty="0" smtClean="0"/>
          </a:p>
          <a:p>
            <a:pPr marL="0" indent="0">
              <a:buNone/>
            </a:pPr>
            <a:r>
              <a:rPr lang="en-US" dirty="0" err="1" smtClean="0"/>
              <a:t>ul</a:t>
            </a:r>
            <a:r>
              <a:rPr lang="en-US" dirty="0"/>
              <a:t> {</a:t>
            </a:r>
            <a:br>
              <a:rPr lang="en-US" dirty="0"/>
            </a:br>
            <a:r>
              <a:rPr lang="en-US" dirty="0"/>
              <a:t>    </a:t>
            </a:r>
            <a:r>
              <a:rPr lang="en-US" dirty="0" smtClean="0"/>
              <a:t>     list-style-type</a:t>
            </a:r>
            <a:r>
              <a:rPr lang="en-US" dirty="0"/>
              <a:t>: none;</a:t>
            </a:r>
            <a:br>
              <a:rPr lang="en-US" dirty="0"/>
            </a:br>
            <a:r>
              <a:rPr lang="en-US" dirty="0"/>
              <a:t>    </a:t>
            </a:r>
            <a:r>
              <a:rPr lang="en-US" dirty="0" smtClean="0"/>
              <a:t>     margin</a:t>
            </a:r>
            <a:r>
              <a:rPr lang="en-US" dirty="0"/>
              <a:t>: 0;</a:t>
            </a:r>
            <a:br>
              <a:rPr lang="en-US" dirty="0"/>
            </a:br>
            <a:r>
              <a:rPr lang="en-US" dirty="0"/>
              <a:t>   </a:t>
            </a:r>
            <a:r>
              <a:rPr lang="en-US" dirty="0" smtClean="0"/>
              <a:t>      </a:t>
            </a:r>
            <a:r>
              <a:rPr lang="en-US" dirty="0"/>
              <a:t>padding: 0;</a:t>
            </a:r>
            <a:br>
              <a:rPr lang="en-US" dirty="0"/>
            </a:br>
            <a:r>
              <a:rPr lang="en-US" dirty="0"/>
              <a:t>   </a:t>
            </a:r>
            <a:r>
              <a:rPr lang="en-US" dirty="0" smtClean="0"/>
              <a:t>      </a:t>
            </a:r>
            <a:r>
              <a:rPr lang="en-US" dirty="0"/>
              <a:t>width: 25%;</a:t>
            </a:r>
            <a:br>
              <a:rPr lang="en-US" dirty="0"/>
            </a:br>
            <a:r>
              <a:rPr lang="en-US" dirty="0"/>
              <a:t>    </a:t>
            </a:r>
            <a:r>
              <a:rPr lang="en-US" dirty="0" smtClean="0"/>
              <a:t>     background-color</a:t>
            </a:r>
            <a:r>
              <a:rPr lang="en-US" dirty="0"/>
              <a:t>: #f1f1f1;</a:t>
            </a:r>
            <a:br>
              <a:rPr lang="en-US" dirty="0"/>
            </a:br>
            <a:r>
              <a:rPr lang="en-US" dirty="0"/>
              <a:t>    </a:t>
            </a:r>
            <a:r>
              <a:rPr lang="en-US" dirty="0" smtClean="0"/>
              <a:t>     height</a:t>
            </a:r>
            <a:r>
              <a:rPr lang="en-US" dirty="0"/>
              <a:t>: 100%; </a:t>
            </a:r>
            <a:r>
              <a:rPr lang="en-US" dirty="0" smtClean="0"/>
              <a:t>                    /* </a:t>
            </a:r>
            <a:r>
              <a:rPr lang="en-US" dirty="0"/>
              <a:t>Full height */</a:t>
            </a:r>
            <a:br>
              <a:rPr lang="en-US" dirty="0"/>
            </a:br>
            <a:r>
              <a:rPr lang="en-US" dirty="0"/>
              <a:t>    </a:t>
            </a:r>
            <a:r>
              <a:rPr lang="en-US" dirty="0" smtClean="0"/>
              <a:t>     position</a:t>
            </a:r>
            <a:r>
              <a:rPr lang="en-US" dirty="0"/>
              <a:t>: fixed</a:t>
            </a:r>
            <a:r>
              <a:rPr lang="en-US" dirty="0" smtClean="0"/>
              <a:t>;                 </a:t>
            </a:r>
            <a:r>
              <a:rPr lang="en-US" dirty="0"/>
              <a:t> /* Make it stick, even on scroll */</a:t>
            </a:r>
            <a:br>
              <a:rPr lang="en-US" dirty="0"/>
            </a:br>
            <a:r>
              <a:rPr lang="en-US" dirty="0"/>
              <a:t>    </a:t>
            </a:r>
            <a:r>
              <a:rPr lang="en-US" dirty="0" smtClean="0"/>
              <a:t>     overflow</a:t>
            </a:r>
            <a:r>
              <a:rPr lang="en-US" dirty="0"/>
              <a:t>: auto; </a:t>
            </a:r>
            <a:r>
              <a:rPr lang="en-US" dirty="0" smtClean="0"/>
              <a:t>                /* </a:t>
            </a:r>
            <a:r>
              <a:rPr lang="en-US" dirty="0"/>
              <a:t>Enable scrolling if the </a:t>
            </a:r>
            <a:r>
              <a:rPr lang="en-US" dirty="0" err="1"/>
              <a:t>sidenav</a:t>
            </a:r>
            <a:r>
              <a:rPr lang="en-US" dirty="0"/>
              <a:t> has too much content */</a:t>
            </a:r>
            <a:br>
              <a:rPr lang="en-US" dirty="0"/>
            </a:br>
            <a:r>
              <a:rPr lang="en-US" dirty="0"/>
              <a:t>}</a:t>
            </a:r>
          </a:p>
        </p:txBody>
      </p:sp>
      <p:pic>
        <p:nvPicPr>
          <p:cNvPr id="4" name="Picture 3"/>
          <p:cNvPicPr>
            <a:picLocks noChangeAspect="1"/>
          </p:cNvPicPr>
          <p:nvPr/>
        </p:nvPicPr>
        <p:blipFill>
          <a:blip r:embed="rId2"/>
          <a:stretch>
            <a:fillRect/>
          </a:stretch>
        </p:blipFill>
        <p:spPr>
          <a:xfrm>
            <a:off x="1565386" y="1092354"/>
            <a:ext cx="8391525" cy="2638425"/>
          </a:xfrm>
          <a:prstGeom prst="rect">
            <a:avLst/>
          </a:prstGeom>
        </p:spPr>
      </p:pic>
    </p:spTree>
    <p:extLst>
      <p:ext uri="{BB962C8B-B14F-4D97-AF65-F5344CB8AC3E}">
        <p14:creationId xmlns="" xmlns:p14="http://schemas.microsoft.com/office/powerpoint/2010/main" val="13318909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335"/>
            <a:ext cx="10515600" cy="317457"/>
          </a:xfrm>
        </p:spPr>
        <p:txBody>
          <a:bodyPr>
            <a:normAutofit fontScale="90000"/>
          </a:bodyPr>
          <a:lstStyle/>
          <a:p>
            <a:r>
              <a:rPr lang="en-US" b="1" u="sng" dirty="0" smtClean="0"/>
              <a:t>Horizontal navigation bar</a:t>
            </a:r>
            <a:endParaRPr lang="en-US" b="1" u="sng" dirty="0"/>
          </a:p>
        </p:txBody>
      </p:sp>
      <p:sp>
        <p:nvSpPr>
          <p:cNvPr id="3" name="Content Placeholder 2"/>
          <p:cNvSpPr>
            <a:spLocks noGrp="1"/>
          </p:cNvSpPr>
          <p:nvPr>
            <p:ph idx="1"/>
          </p:nvPr>
        </p:nvSpPr>
        <p:spPr>
          <a:xfrm>
            <a:off x="360608" y="1017431"/>
            <a:ext cx="10993192" cy="5159532"/>
          </a:xfrm>
        </p:spPr>
        <p:txBody>
          <a:bodyPr/>
          <a:lstStyle/>
          <a:p>
            <a:r>
              <a:rPr lang="en-US" dirty="0"/>
              <a:t>There are two ways to create a horizontal navigation </a:t>
            </a:r>
            <a:r>
              <a:rPr lang="en-US" dirty="0" smtClean="0"/>
              <a:t>bar. </a:t>
            </a:r>
          </a:p>
          <a:p>
            <a:pPr marL="0" indent="0">
              <a:buNone/>
            </a:pPr>
            <a:r>
              <a:rPr lang="en-US" dirty="0"/>
              <a:t>a</a:t>
            </a:r>
            <a:r>
              <a:rPr lang="en-US" dirty="0" smtClean="0"/>
              <a:t>) Using</a:t>
            </a:r>
            <a:r>
              <a:rPr lang="en-US" dirty="0"/>
              <a:t> </a:t>
            </a:r>
            <a:r>
              <a:rPr lang="en-US" b="1" dirty="0"/>
              <a:t>inline</a:t>
            </a:r>
            <a:r>
              <a:rPr lang="en-US" dirty="0"/>
              <a:t> </a:t>
            </a:r>
            <a:r>
              <a:rPr lang="en-US" dirty="0" smtClean="0"/>
              <a:t>or</a:t>
            </a:r>
          </a:p>
          <a:p>
            <a:pPr marL="0" indent="0">
              <a:buNone/>
            </a:pPr>
            <a:r>
              <a:rPr lang="en-US" dirty="0" smtClean="0"/>
              <a:t>b) </a:t>
            </a:r>
            <a:r>
              <a:rPr lang="en-US" dirty="0"/>
              <a:t> </a:t>
            </a:r>
            <a:r>
              <a:rPr lang="en-US" b="1" dirty="0"/>
              <a:t>floating</a:t>
            </a:r>
            <a:r>
              <a:rPr lang="en-US" dirty="0"/>
              <a:t> list items</a:t>
            </a:r>
            <a:r>
              <a:rPr lang="en-US" dirty="0" smtClean="0"/>
              <a:t>.</a:t>
            </a:r>
            <a:endParaRPr lang="en-US" dirty="0"/>
          </a:p>
        </p:txBody>
      </p:sp>
    </p:spTree>
    <p:extLst>
      <p:ext uri="{BB962C8B-B14F-4D97-AF65-F5344CB8AC3E}">
        <p14:creationId xmlns="" xmlns:p14="http://schemas.microsoft.com/office/powerpoint/2010/main" val="1346728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941" y="231820"/>
            <a:ext cx="11822805" cy="5945143"/>
          </a:xfrm>
        </p:spPr>
        <p:txBody>
          <a:bodyPr/>
          <a:lstStyle/>
          <a:p>
            <a:pPr marL="0" indent="0">
              <a:buNone/>
            </a:pPr>
            <a:r>
              <a:rPr lang="en-US" b="1" dirty="0" smtClean="0"/>
              <a:t>a) </a:t>
            </a:r>
            <a:r>
              <a:rPr lang="en-US" b="1" u="sng" dirty="0" smtClean="0"/>
              <a:t>Inline </a:t>
            </a:r>
            <a:r>
              <a:rPr lang="en-US" b="1" u="sng" dirty="0"/>
              <a:t>List Items</a:t>
            </a:r>
          </a:p>
          <a:p>
            <a:r>
              <a:rPr lang="en-US" dirty="0"/>
              <a:t>One way to build a horizontal navigation bar is to specify the &lt;li&gt; elements as inline, in addition to the "standard" code above</a:t>
            </a:r>
            <a:r>
              <a:rPr lang="en-US" dirty="0" smtClean="0"/>
              <a:t>:</a:t>
            </a:r>
          </a:p>
          <a:p>
            <a:endParaRPr lang="en-US" dirty="0"/>
          </a:p>
          <a:p>
            <a:pPr marL="0" indent="0">
              <a:buNone/>
            </a:pPr>
            <a:r>
              <a:rPr lang="en-US" dirty="0"/>
              <a:t>li {</a:t>
            </a:r>
            <a:br>
              <a:rPr lang="en-US" dirty="0"/>
            </a:br>
            <a:r>
              <a:rPr lang="en-US" dirty="0"/>
              <a:t>    display: inline;</a:t>
            </a:r>
            <a:br>
              <a:rPr lang="en-US" dirty="0"/>
            </a:br>
            <a:r>
              <a:rPr lang="en-US" dirty="0" smtClean="0"/>
              <a:t>}</a:t>
            </a:r>
          </a:p>
          <a:p>
            <a:pPr marL="0" indent="0">
              <a:buNone/>
            </a:pPr>
            <a:endParaRPr lang="en-US" dirty="0"/>
          </a:p>
          <a:p>
            <a:pPr marL="0" lvl="0" indent="0" eaLnBrk="0" fontAlgn="base" hangingPunct="0">
              <a:lnSpc>
                <a:spcPct val="100000"/>
              </a:lnSpc>
              <a:spcBef>
                <a:spcPct val="0"/>
              </a:spcBef>
              <a:spcAft>
                <a:spcPct val="0"/>
              </a:spcAft>
              <a:buNone/>
            </a:pPr>
            <a:r>
              <a:rPr lang="en-US" dirty="0">
                <a:solidFill>
                  <a:srgbClr val="FF0000"/>
                </a:solidFill>
                <a:latin typeface="Verdana" panose="020B0604030504040204" pitchFamily="34" charset="0"/>
              </a:rPr>
              <a:t>Example explained:</a:t>
            </a:r>
            <a:endParaRPr lang="en-US" dirty="0">
              <a:solidFill>
                <a:srgbClr val="FF0000"/>
              </a:solidFill>
            </a:endParaRPr>
          </a:p>
          <a:p>
            <a:pPr marL="0" lvl="0" indent="0" eaLnBrk="0" fontAlgn="base" hangingPunct="0">
              <a:lnSpc>
                <a:spcPct val="100000"/>
              </a:lnSpc>
              <a:spcBef>
                <a:spcPct val="0"/>
              </a:spcBef>
              <a:spcAft>
                <a:spcPct val="0"/>
              </a:spcAft>
              <a:buFontTx/>
              <a:buChar char="•"/>
            </a:pPr>
            <a:r>
              <a:rPr lang="en-US" sz="3200" dirty="0">
                <a:solidFill>
                  <a:srgbClr val="DC143C"/>
                </a:solidFill>
                <a:latin typeface="Consolas" panose="020B0609020204030204" pitchFamily="49" charset="0"/>
              </a:rPr>
              <a:t>display: inline;</a:t>
            </a:r>
            <a:r>
              <a:rPr lang="en-US" dirty="0">
                <a:solidFill>
                  <a:srgbClr val="000000"/>
                </a:solidFill>
                <a:latin typeface="Verdana" panose="020B0604030504040204" pitchFamily="34" charset="0"/>
              </a:rPr>
              <a:t> - By default, &lt;li&gt; elements are block elements. Here, we remove the line breaks before and after each list item, to display them on one line</a:t>
            </a:r>
          </a:p>
          <a:p>
            <a:pPr marL="0" indent="0">
              <a:buNone/>
            </a:pPr>
            <a:endParaRPr lang="en-US" dirty="0"/>
          </a:p>
          <a:p>
            <a:pPr marL="0" indent="0">
              <a:buNone/>
            </a:pPr>
            <a:endParaRPr lang="en-US" dirty="0"/>
          </a:p>
          <a:p>
            <a:endParaRPr lang="en-US" dirty="0"/>
          </a:p>
          <a:p>
            <a:endParaRPr lang="en-US" dirty="0"/>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7462808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218939" y="0"/>
            <a:ext cx="5633434" cy="6858000"/>
          </a:xfrm>
        </p:spPr>
        <p:txBody>
          <a:bodyPr>
            <a:normAutofit fontScale="85000" lnSpcReduction="20000"/>
          </a:bodyPr>
          <a:lstStyle/>
          <a:p>
            <a:pPr marL="0" indent="0">
              <a:buNone/>
            </a:pPr>
            <a:r>
              <a:rPr lang="en-US" b="1" u="sng" dirty="0" smtClean="0">
                <a:solidFill>
                  <a:srgbClr val="FF0000"/>
                </a:solidFill>
              </a:rPr>
              <a:t>INLINE EXAMPLE</a:t>
            </a:r>
            <a:endParaRPr lang="en-US" dirty="0"/>
          </a:p>
          <a:p>
            <a:pPr marL="0" indent="0">
              <a:buNone/>
            </a:pPr>
            <a:r>
              <a:rPr lang="en-US" dirty="0" smtClean="0"/>
              <a:t>&lt;!</a:t>
            </a:r>
            <a:r>
              <a:rPr lang="en-US" dirty="0"/>
              <a:t>DOCTYPE html&gt;</a:t>
            </a:r>
          </a:p>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err="1"/>
              <a:t>ul</a:t>
            </a:r>
            <a:r>
              <a:rPr lang="en-US" dirty="0"/>
              <a:t> {</a:t>
            </a:r>
          </a:p>
          <a:p>
            <a:pPr marL="0" indent="0">
              <a:buNone/>
            </a:pPr>
            <a:r>
              <a:rPr lang="en-US" dirty="0"/>
              <a:t>    list-style-type: none;</a:t>
            </a:r>
          </a:p>
          <a:p>
            <a:pPr marL="0" indent="0">
              <a:buNone/>
            </a:pPr>
            <a:r>
              <a:rPr lang="en-US" dirty="0"/>
              <a:t>    margin: 0;</a:t>
            </a:r>
          </a:p>
          <a:p>
            <a:pPr marL="0" indent="0">
              <a:buNone/>
            </a:pPr>
            <a:r>
              <a:rPr lang="en-US" dirty="0"/>
              <a:t>    padding: 0;</a:t>
            </a:r>
          </a:p>
          <a:p>
            <a:pPr marL="0" indent="0">
              <a:buNone/>
            </a:pPr>
            <a:r>
              <a:rPr lang="en-US" dirty="0"/>
              <a:t>}</a:t>
            </a:r>
          </a:p>
          <a:p>
            <a:pPr marL="0" indent="0">
              <a:buNone/>
            </a:pPr>
            <a:endParaRPr lang="en-US" dirty="0"/>
          </a:p>
          <a:p>
            <a:pPr marL="0" indent="0">
              <a:buNone/>
            </a:pPr>
            <a:r>
              <a:rPr lang="en-US" b="1" dirty="0" smtClean="0">
                <a:solidFill>
                  <a:srgbClr val="0070C0"/>
                </a:solidFill>
              </a:rPr>
              <a:t>li {</a:t>
            </a:r>
          </a:p>
          <a:p>
            <a:pPr marL="0" indent="0">
              <a:buNone/>
            </a:pPr>
            <a:r>
              <a:rPr lang="en-US" b="1" dirty="0" smtClean="0">
                <a:solidFill>
                  <a:srgbClr val="0070C0"/>
                </a:solidFill>
              </a:rPr>
              <a:t>    display: inline;</a:t>
            </a:r>
          </a:p>
          <a:p>
            <a:pPr marL="0" indent="0">
              <a:buNone/>
            </a:pPr>
            <a:r>
              <a:rPr lang="en-US" b="1" dirty="0" smtClean="0">
                <a:solidFill>
                  <a:srgbClr val="0070C0"/>
                </a:solidFill>
              </a:rPr>
              <a:t>}</a:t>
            </a:r>
          </a:p>
          <a:p>
            <a:pPr marL="0" indent="0">
              <a:buNone/>
            </a:pPr>
            <a:endParaRPr lang="en-US" b="1" dirty="0" smtClean="0">
              <a:solidFill>
                <a:srgbClr val="0070C0"/>
              </a:solidFill>
            </a:endParaRPr>
          </a:p>
          <a:p>
            <a:pPr marL="0" indent="0">
              <a:buNone/>
            </a:pPr>
            <a:r>
              <a:rPr lang="en-US" dirty="0" smtClean="0"/>
              <a:t>&lt;/</a:t>
            </a:r>
            <a:r>
              <a:rPr lang="en-US" dirty="0"/>
              <a:t>style&gt;</a:t>
            </a:r>
          </a:p>
          <a:p>
            <a:pPr marL="0" indent="0">
              <a:buNone/>
            </a:pPr>
            <a:r>
              <a:rPr lang="en-US" dirty="0"/>
              <a:t>&lt;/head</a:t>
            </a:r>
            <a:r>
              <a:rPr lang="en-US" dirty="0" smtClean="0"/>
              <a:t>&gt;</a:t>
            </a:r>
            <a:endParaRPr lang="en-US" dirty="0"/>
          </a:p>
        </p:txBody>
      </p:sp>
      <p:sp>
        <p:nvSpPr>
          <p:cNvPr id="8" name="Content Placeholder 7"/>
          <p:cNvSpPr>
            <a:spLocks noGrp="1"/>
          </p:cNvSpPr>
          <p:nvPr>
            <p:ph sz="half" idx="2"/>
          </p:nvPr>
        </p:nvSpPr>
        <p:spPr>
          <a:xfrm>
            <a:off x="5679583" y="283336"/>
            <a:ext cx="6375042" cy="6323526"/>
          </a:xfrm>
        </p:spPr>
        <p:txBody>
          <a:bodyPr>
            <a:noAutofit/>
          </a:bodyPr>
          <a:lstStyle/>
          <a:p>
            <a:pPr marL="0" indent="0">
              <a:buNone/>
            </a:pPr>
            <a:r>
              <a:rPr lang="en-US" sz="2400" dirty="0"/>
              <a:t>&lt;body&gt;</a:t>
            </a:r>
          </a:p>
          <a:p>
            <a:pPr marL="0" indent="0">
              <a:buNone/>
            </a:pPr>
            <a:endParaRPr lang="en-US" sz="2400" dirty="0"/>
          </a:p>
          <a:p>
            <a:pPr marL="0" indent="0">
              <a:buNone/>
            </a:pPr>
            <a:r>
              <a:rPr lang="en-US" sz="2400" dirty="0"/>
              <a:t>&lt;</a:t>
            </a:r>
            <a:r>
              <a:rPr lang="en-US" sz="2400" dirty="0" err="1"/>
              <a:t>ul</a:t>
            </a:r>
            <a:r>
              <a:rPr lang="en-US" sz="2400" dirty="0"/>
              <a:t>&gt;</a:t>
            </a:r>
          </a:p>
          <a:p>
            <a:pPr marL="0" indent="0">
              <a:buNone/>
            </a:pPr>
            <a:r>
              <a:rPr lang="en-US" sz="2400" dirty="0"/>
              <a:t>  &lt;li&gt;&lt;a </a:t>
            </a:r>
            <a:r>
              <a:rPr lang="en-US" sz="2400" dirty="0" err="1"/>
              <a:t>href</a:t>
            </a:r>
            <a:r>
              <a:rPr lang="en-US" sz="2400" dirty="0"/>
              <a:t>="#home"&gt;Home&lt;/a&gt;&lt;/li&gt;</a:t>
            </a:r>
          </a:p>
          <a:p>
            <a:pPr marL="0" indent="0">
              <a:buNone/>
            </a:pPr>
            <a:r>
              <a:rPr lang="en-US" sz="2400" dirty="0"/>
              <a:t>  &lt;li&gt;&lt;a </a:t>
            </a:r>
            <a:r>
              <a:rPr lang="en-US" sz="2400" dirty="0" err="1"/>
              <a:t>href</a:t>
            </a:r>
            <a:r>
              <a:rPr lang="en-US" sz="2400" dirty="0"/>
              <a:t>="#news"&gt;News&lt;/a&gt;&lt;/li&gt;</a:t>
            </a:r>
          </a:p>
          <a:p>
            <a:pPr marL="0" indent="0">
              <a:buNone/>
            </a:pPr>
            <a:r>
              <a:rPr lang="en-US" sz="2400" dirty="0"/>
              <a:t>  &lt;li&gt;&lt;a </a:t>
            </a:r>
            <a:r>
              <a:rPr lang="en-US" sz="2400" dirty="0" err="1"/>
              <a:t>href</a:t>
            </a:r>
            <a:r>
              <a:rPr lang="en-US" sz="2400" dirty="0"/>
              <a:t>="#contact"&gt;Contact&lt;/a&gt;&lt;/li&gt;</a:t>
            </a:r>
          </a:p>
          <a:p>
            <a:pPr marL="0" indent="0">
              <a:buNone/>
            </a:pPr>
            <a:r>
              <a:rPr lang="en-US" sz="2400" dirty="0"/>
              <a:t>  &lt;li&gt;&lt;a </a:t>
            </a:r>
            <a:r>
              <a:rPr lang="en-US" sz="2400" dirty="0" err="1"/>
              <a:t>href</a:t>
            </a:r>
            <a:r>
              <a:rPr lang="en-US" sz="2400" dirty="0"/>
              <a:t>="#about"&gt;About&lt;/a&gt;&lt;/li&gt;</a:t>
            </a:r>
          </a:p>
          <a:p>
            <a:pPr marL="0" indent="0">
              <a:buNone/>
            </a:pPr>
            <a:r>
              <a:rPr lang="en-US" sz="2400" dirty="0"/>
              <a:t>&lt;/</a:t>
            </a:r>
            <a:r>
              <a:rPr lang="en-US" sz="2400" dirty="0" err="1"/>
              <a:t>ul</a:t>
            </a:r>
            <a:r>
              <a:rPr lang="en-US" sz="2400" dirty="0"/>
              <a:t>&gt;</a:t>
            </a:r>
          </a:p>
          <a:p>
            <a:pPr marL="0" indent="0">
              <a:buNone/>
            </a:pPr>
            <a:endParaRPr lang="en-US" sz="2400" dirty="0"/>
          </a:p>
          <a:p>
            <a:pPr marL="0" indent="0">
              <a:buNone/>
            </a:pPr>
            <a:r>
              <a:rPr lang="en-US" sz="2400" dirty="0"/>
              <a:t>&lt;/body&gt;</a:t>
            </a:r>
          </a:p>
          <a:p>
            <a:pPr marL="0" indent="0">
              <a:buNone/>
            </a:pPr>
            <a:r>
              <a:rPr lang="en-US" sz="2400" dirty="0"/>
              <a:t>&lt;/</a:t>
            </a:r>
            <a:r>
              <a:rPr lang="en-US" sz="2400" dirty="0" smtClean="0"/>
              <a:t>html&gt;</a:t>
            </a:r>
          </a:p>
          <a:p>
            <a:pPr marL="0" indent="0">
              <a:buNone/>
            </a:pPr>
            <a:endParaRPr lang="en-US" sz="2400" dirty="0" smtClean="0"/>
          </a:p>
          <a:p>
            <a:pPr marL="0" indent="0">
              <a:buNone/>
            </a:pPr>
            <a:endParaRPr lang="en-US" sz="2400" dirty="0"/>
          </a:p>
        </p:txBody>
      </p:sp>
      <p:pic>
        <p:nvPicPr>
          <p:cNvPr id="9" name="Picture 8"/>
          <p:cNvPicPr>
            <a:picLocks noChangeAspect="1"/>
          </p:cNvPicPr>
          <p:nvPr/>
        </p:nvPicPr>
        <p:blipFill>
          <a:blip r:embed="rId2"/>
          <a:stretch>
            <a:fillRect/>
          </a:stretch>
        </p:blipFill>
        <p:spPr>
          <a:xfrm>
            <a:off x="7018986" y="6086140"/>
            <a:ext cx="5035639" cy="771860"/>
          </a:xfrm>
          <a:prstGeom prst="rect">
            <a:avLst/>
          </a:prstGeom>
        </p:spPr>
      </p:pic>
      <p:sp>
        <p:nvSpPr>
          <p:cNvPr id="10" name="TextBox 9"/>
          <p:cNvSpPr txBox="1"/>
          <p:nvPr/>
        </p:nvSpPr>
        <p:spPr>
          <a:xfrm>
            <a:off x="8238721" y="5482807"/>
            <a:ext cx="1429555" cy="461665"/>
          </a:xfrm>
          <a:prstGeom prst="rect">
            <a:avLst/>
          </a:prstGeom>
          <a:noFill/>
        </p:spPr>
        <p:txBody>
          <a:bodyPr wrap="square" rtlCol="0">
            <a:spAutoFit/>
          </a:bodyPr>
          <a:lstStyle/>
          <a:p>
            <a:r>
              <a:rPr lang="en-US" sz="2400" b="1" u="sng" dirty="0" smtClean="0">
                <a:solidFill>
                  <a:srgbClr val="FF0000"/>
                </a:solidFill>
              </a:rPr>
              <a:t>output</a:t>
            </a:r>
            <a:endParaRPr lang="en-US" sz="2400" b="1" u="sng" dirty="0">
              <a:solidFill>
                <a:srgbClr val="FF0000"/>
              </a:solidFill>
            </a:endParaRPr>
          </a:p>
        </p:txBody>
      </p:sp>
    </p:spTree>
    <p:extLst>
      <p:ext uri="{BB962C8B-B14F-4D97-AF65-F5344CB8AC3E}">
        <p14:creationId xmlns="" xmlns:p14="http://schemas.microsoft.com/office/powerpoint/2010/main" val="37905244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3030" y="12876"/>
            <a:ext cx="11985938" cy="6845123"/>
          </a:xfrm>
        </p:spPr>
        <p:txBody>
          <a:bodyPr>
            <a:noAutofit/>
          </a:bodyPr>
          <a:lstStyle/>
          <a:p>
            <a:pPr marL="0" indent="0">
              <a:buNone/>
            </a:pPr>
            <a:r>
              <a:rPr lang="en-US" sz="2400" b="1" u="sng" dirty="0"/>
              <a:t>Floating List Items</a:t>
            </a:r>
          </a:p>
          <a:p>
            <a:r>
              <a:rPr lang="en-US" sz="2400" dirty="0"/>
              <a:t>Another way of creating a horizontal navigation bar is to float the &lt;li&gt; elements, and specify a layout for the navigation links</a:t>
            </a:r>
            <a:r>
              <a:rPr lang="en-US" sz="2400" dirty="0" smtClean="0"/>
              <a:t>:</a:t>
            </a:r>
          </a:p>
          <a:p>
            <a:pPr marL="0" indent="0">
              <a:buNone/>
            </a:pPr>
            <a:r>
              <a:rPr lang="en-US" sz="2400" dirty="0" smtClean="0"/>
              <a:t>li</a:t>
            </a:r>
            <a:r>
              <a:rPr lang="en-US" sz="2400" dirty="0"/>
              <a:t> </a:t>
            </a:r>
            <a:r>
              <a:rPr lang="en-US" sz="2400" dirty="0" smtClean="0"/>
              <a:t>{</a:t>
            </a:r>
            <a:r>
              <a:rPr lang="en-US" sz="2400" dirty="0"/>
              <a:t> </a:t>
            </a:r>
            <a:r>
              <a:rPr lang="en-US" sz="2400" dirty="0" smtClean="0"/>
              <a:t>    float</a:t>
            </a:r>
            <a:r>
              <a:rPr lang="en-US" sz="2400" dirty="0"/>
              <a:t>: left;</a:t>
            </a:r>
            <a:br>
              <a:rPr lang="en-US" sz="2400" dirty="0"/>
            </a:br>
            <a:r>
              <a:rPr lang="en-US" sz="2400" dirty="0" smtClean="0"/>
              <a:t>    }</a:t>
            </a:r>
            <a:r>
              <a:rPr lang="en-US" sz="2400" dirty="0"/>
              <a:t/>
            </a:r>
            <a:br>
              <a:rPr lang="en-US" sz="2400" dirty="0"/>
            </a:br>
            <a:r>
              <a:rPr lang="en-US" sz="2400" dirty="0"/>
              <a:t/>
            </a:r>
            <a:br>
              <a:rPr lang="en-US" sz="2400" dirty="0"/>
            </a:br>
            <a:r>
              <a:rPr lang="en-US" sz="2400" dirty="0"/>
              <a:t>a </a:t>
            </a:r>
            <a:r>
              <a:rPr lang="en-US" sz="2400" dirty="0" smtClean="0"/>
              <a:t>{</a:t>
            </a:r>
            <a:r>
              <a:rPr lang="en-US" sz="2400" dirty="0"/>
              <a:t> </a:t>
            </a:r>
            <a:r>
              <a:rPr lang="en-US" sz="2400" dirty="0" smtClean="0"/>
              <a:t>   </a:t>
            </a:r>
            <a:r>
              <a:rPr lang="en-US" sz="2400" dirty="0"/>
              <a:t>  display: block;</a:t>
            </a:r>
            <a:br>
              <a:rPr lang="en-US" sz="2400" dirty="0"/>
            </a:br>
            <a:r>
              <a:rPr lang="en-US" sz="2400" dirty="0"/>
              <a:t>   </a:t>
            </a:r>
            <a:r>
              <a:rPr lang="en-US" sz="2400" dirty="0" smtClean="0"/>
              <a:t>        </a:t>
            </a:r>
            <a:r>
              <a:rPr lang="en-US" sz="2400" dirty="0"/>
              <a:t>padding: 8px;</a:t>
            </a:r>
            <a:br>
              <a:rPr lang="en-US" sz="2400" dirty="0"/>
            </a:br>
            <a:r>
              <a:rPr lang="en-US" sz="2400" dirty="0"/>
              <a:t>    </a:t>
            </a:r>
            <a:r>
              <a:rPr lang="en-US" sz="2400" dirty="0" smtClean="0"/>
              <a:t>      background-color</a:t>
            </a:r>
            <a:r>
              <a:rPr lang="en-US" sz="2400" dirty="0"/>
              <a:t>: #</a:t>
            </a:r>
            <a:r>
              <a:rPr lang="en-US" sz="2400" dirty="0" err="1"/>
              <a:t>dddddd</a:t>
            </a:r>
            <a:r>
              <a:rPr lang="en-US" sz="2400" dirty="0"/>
              <a:t>;</a:t>
            </a:r>
            <a:br>
              <a:rPr lang="en-US" sz="2400" dirty="0"/>
            </a:br>
            <a:r>
              <a:rPr lang="en-US" sz="2400" dirty="0" smtClean="0"/>
              <a:t>    }</a:t>
            </a:r>
          </a:p>
          <a:p>
            <a:pPr marL="0" indent="0">
              <a:buNone/>
            </a:pPr>
            <a:endParaRPr lang="en-US" sz="2400" dirty="0"/>
          </a:p>
          <a:p>
            <a:pPr marL="0" lvl="0" indent="0" eaLnBrk="0" fontAlgn="base" hangingPunct="0">
              <a:lnSpc>
                <a:spcPct val="100000"/>
              </a:lnSpc>
              <a:spcBef>
                <a:spcPct val="0"/>
              </a:spcBef>
              <a:spcAft>
                <a:spcPct val="0"/>
              </a:spcAft>
              <a:buNone/>
            </a:pPr>
            <a:r>
              <a:rPr lang="en-US" sz="2400" dirty="0">
                <a:solidFill>
                  <a:srgbClr val="000000"/>
                </a:solidFill>
              </a:rPr>
              <a:t>Example explained</a:t>
            </a:r>
            <a:r>
              <a:rPr lang="en-US" sz="2400" dirty="0" smtClean="0">
                <a:solidFill>
                  <a:srgbClr val="000000"/>
                </a:solidFill>
              </a:rPr>
              <a:t>:</a:t>
            </a:r>
            <a:endParaRPr lang="en-US" sz="2400" dirty="0"/>
          </a:p>
          <a:p>
            <a:pPr marL="0" lvl="0" indent="0" eaLnBrk="0" fontAlgn="base" hangingPunct="0">
              <a:lnSpc>
                <a:spcPct val="100000"/>
              </a:lnSpc>
              <a:spcBef>
                <a:spcPct val="0"/>
              </a:spcBef>
              <a:spcAft>
                <a:spcPct val="0"/>
              </a:spcAft>
              <a:buFontTx/>
              <a:buChar char="•"/>
            </a:pPr>
            <a:r>
              <a:rPr lang="en-US" sz="2400" dirty="0">
                <a:solidFill>
                  <a:srgbClr val="DC143C"/>
                </a:solidFill>
              </a:rPr>
              <a:t>float: left;</a:t>
            </a:r>
            <a:r>
              <a:rPr lang="en-US" sz="2400" dirty="0">
                <a:solidFill>
                  <a:srgbClr val="000000"/>
                </a:solidFill>
              </a:rPr>
              <a:t> - use float to get block elements to slide next to each other</a:t>
            </a:r>
          </a:p>
          <a:p>
            <a:pPr marL="0" lvl="0" indent="0" eaLnBrk="0" fontAlgn="base" hangingPunct="0">
              <a:lnSpc>
                <a:spcPct val="100000"/>
              </a:lnSpc>
              <a:spcBef>
                <a:spcPct val="0"/>
              </a:spcBef>
              <a:spcAft>
                <a:spcPct val="0"/>
              </a:spcAft>
              <a:buFontTx/>
              <a:buChar char="•"/>
            </a:pPr>
            <a:r>
              <a:rPr lang="en-US" sz="2400" dirty="0">
                <a:solidFill>
                  <a:srgbClr val="DC143C"/>
                </a:solidFill>
              </a:rPr>
              <a:t>display: block;</a:t>
            </a:r>
            <a:r>
              <a:rPr lang="en-US" sz="2400" dirty="0">
                <a:solidFill>
                  <a:srgbClr val="000000"/>
                </a:solidFill>
              </a:rPr>
              <a:t> - Displaying the links as block elements makes the whole link area clickable (not just the text), and it allows us to specify padding (and height, width, margins, etc. if you want)</a:t>
            </a:r>
          </a:p>
          <a:p>
            <a:pPr marL="0" lvl="0" indent="0" eaLnBrk="0" fontAlgn="base" hangingPunct="0">
              <a:lnSpc>
                <a:spcPct val="100000"/>
              </a:lnSpc>
              <a:spcBef>
                <a:spcPct val="0"/>
              </a:spcBef>
              <a:spcAft>
                <a:spcPct val="0"/>
              </a:spcAft>
              <a:buFontTx/>
              <a:buChar char="•"/>
            </a:pPr>
            <a:r>
              <a:rPr lang="en-US" sz="2400" dirty="0">
                <a:solidFill>
                  <a:srgbClr val="DC143C"/>
                </a:solidFill>
              </a:rPr>
              <a:t>padding: 8px;</a:t>
            </a:r>
            <a:r>
              <a:rPr lang="en-US" sz="2400" dirty="0">
                <a:solidFill>
                  <a:srgbClr val="000000"/>
                </a:solidFill>
              </a:rPr>
              <a:t> - Since block elements take up the full width available, they cannot float next to each other. Therefore, specify some padding to make them look good</a:t>
            </a:r>
          </a:p>
          <a:p>
            <a:pPr marL="0" lvl="0" indent="0" eaLnBrk="0" fontAlgn="base" hangingPunct="0">
              <a:lnSpc>
                <a:spcPct val="100000"/>
              </a:lnSpc>
              <a:spcBef>
                <a:spcPct val="0"/>
              </a:spcBef>
              <a:spcAft>
                <a:spcPct val="0"/>
              </a:spcAft>
              <a:buFontTx/>
              <a:buChar char="•"/>
            </a:pPr>
            <a:r>
              <a:rPr lang="en-US" sz="2400" dirty="0">
                <a:solidFill>
                  <a:srgbClr val="DC143C"/>
                </a:solidFill>
              </a:rPr>
              <a:t>background-color: #</a:t>
            </a:r>
            <a:r>
              <a:rPr lang="en-US" sz="2400" dirty="0" err="1">
                <a:solidFill>
                  <a:srgbClr val="DC143C"/>
                </a:solidFill>
              </a:rPr>
              <a:t>dddddd</a:t>
            </a:r>
            <a:r>
              <a:rPr lang="en-US" sz="2400" dirty="0">
                <a:solidFill>
                  <a:srgbClr val="DC143C"/>
                </a:solidFill>
              </a:rPr>
              <a:t>;</a:t>
            </a:r>
            <a:r>
              <a:rPr lang="en-US" sz="2400" dirty="0">
                <a:solidFill>
                  <a:srgbClr val="000000"/>
                </a:solidFill>
              </a:rPr>
              <a:t> - Add a gray background-color to each a </a:t>
            </a:r>
            <a:r>
              <a:rPr lang="en-US" sz="2400" dirty="0" smtClean="0">
                <a:solidFill>
                  <a:srgbClr val="000000"/>
                </a:solidFill>
              </a:rPr>
              <a:t>element</a:t>
            </a:r>
            <a:endParaRPr lang="en-US" sz="2400" dirty="0">
              <a:solidFill>
                <a:srgbClr val="000000"/>
              </a:solidFill>
            </a:endParaRPr>
          </a:p>
        </p:txBody>
      </p:sp>
      <p:sp>
        <p:nvSpPr>
          <p:cNvPr id="7"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8037943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218939" y="0"/>
            <a:ext cx="5633434" cy="6858000"/>
          </a:xfrm>
        </p:spPr>
        <p:txBody>
          <a:bodyPr>
            <a:normAutofit fontScale="77500" lnSpcReduction="20000"/>
          </a:bodyPr>
          <a:lstStyle/>
          <a:p>
            <a:pPr marL="0" indent="0">
              <a:buNone/>
            </a:pPr>
            <a:r>
              <a:rPr lang="en-US" b="1" u="sng" dirty="0" smtClean="0">
                <a:solidFill>
                  <a:srgbClr val="FF0000"/>
                </a:solidFill>
              </a:rPr>
              <a:t>FLOAT EXAMPLE</a:t>
            </a:r>
            <a:endParaRPr lang="en-US" b="1" u="sng" dirty="0">
              <a:solidFill>
                <a:srgbClr val="FF0000"/>
              </a:solidFill>
            </a:endParaRPr>
          </a:p>
          <a:p>
            <a:pPr marL="0" indent="0">
              <a:buNone/>
            </a:pPr>
            <a:r>
              <a:rPr lang="en-US" dirty="0"/>
              <a:t>&lt;!DOCTYPE html&gt;</a:t>
            </a:r>
          </a:p>
          <a:p>
            <a:pPr marL="0" indent="0">
              <a:buNone/>
            </a:pPr>
            <a:r>
              <a:rPr lang="en-US" dirty="0"/>
              <a:t>&lt;html</a:t>
            </a:r>
            <a:r>
              <a:rPr lang="en-US" dirty="0" smtClean="0"/>
              <a:t>&gt;        &lt;</a:t>
            </a:r>
            <a:r>
              <a:rPr lang="en-US" dirty="0"/>
              <a:t>head</a:t>
            </a:r>
            <a:r>
              <a:rPr lang="en-US" dirty="0" smtClean="0"/>
              <a:t>&gt;             &lt;</a:t>
            </a:r>
            <a:r>
              <a:rPr lang="en-US" dirty="0"/>
              <a:t>style&gt;</a:t>
            </a:r>
          </a:p>
          <a:p>
            <a:pPr marL="0" indent="0">
              <a:buNone/>
            </a:pPr>
            <a:endParaRPr lang="en-US" dirty="0" smtClean="0"/>
          </a:p>
          <a:p>
            <a:pPr marL="0" indent="0">
              <a:buNone/>
            </a:pPr>
            <a:r>
              <a:rPr lang="en-US" dirty="0" err="1" smtClean="0"/>
              <a:t>ul</a:t>
            </a:r>
            <a:r>
              <a:rPr lang="en-US" dirty="0" smtClean="0"/>
              <a:t> {      </a:t>
            </a:r>
            <a:r>
              <a:rPr lang="en-US" dirty="0"/>
              <a:t>list-style-type: none;</a:t>
            </a:r>
          </a:p>
          <a:p>
            <a:pPr marL="0" indent="0">
              <a:buNone/>
            </a:pPr>
            <a:r>
              <a:rPr lang="en-US" dirty="0" smtClean="0"/>
              <a:t>            </a:t>
            </a:r>
            <a:r>
              <a:rPr lang="en-US" dirty="0"/>
              <a:t>margin: 0;</a:t>
            </a:r>
          </a:p>
          <a:p>
            <a:pPr marL="0" indent="0">
              <a:buNone/>
            </a:pPr>
            <a:r>
              <a:rPr lang="en-US" dirty="0" smtClean="0"/>
              <a:t>            </a:t>
            </a:r>
            <a:r>
              <a:rPr lang="en-US" dirty="0"/>
              <a:t>padding: 0;</a:t>
            </a:r>
          </a:p>
          <a:p>
            <a:pPr marL="0" indent="0">
              <a:buNone/>
            </a:pPr>
            <a:r>
              <a:rPr lang="en-US" dirty="0" smtClean="0"/>
              <a:t>            </a:t>
            </a:r>
            <a:r>
              <a:rPr lang="en-US" dirty="0"/>
              <a:t>overflow: hidden;</a:t>
            </a:r>
          </a:p>
          <a:p>
            <a:pPr marL="0" indent="0">
              <a:buNone/>
            </a:pPr>
            <a:r>
              <a:rPr lang="en-US" dirty="0"/>
              <a:t>}</a:t>
            </a:r>
          </a:p>
          <a:p>
            <a:pPr marL="0" indent="0">
              <a:buNone/>
            </a:pPr>
            <a:endParaRPr lang="en-US" dirty="0"/>
          </a:p>
          <a:p>
            <a:pPr marL="0" indent="0">
              <a:buNone/>
            </a:pPr>
            <a:r>
              <a:rPr lang="en-US" dirty="0"/>
              <a:t>li </a:t>
            </a:r>
            <a:r>
              <a:rPr lang="en-US" dirty="0" smtClean="0"/>
              <a:t>{       </a:t>
            </a:r>
            <a:r>
              <a:rPr lang="en-US" dirty="0"/>
              <a:t>float: left;</a:t>
            </a:r>
          </a:p>
          <a:p>
            <a:pPr marL="0" indent="0">
              <a:buNone/>
            </a:pPr>
            <a:r>
              <a:rPr lang="en-US" dirty="0"/>
              <a:t>}</a:t>
            </a:r>
          </a:p>
          <a:p>
            <a:pPr marL="0" indent="0">
              <a:buNone/>
            </a:pPr>
            <a:endParaRPr lang="en-US" dirty="0"/>
          </a:p>
          <a:p>
            <a:pPr marL="0" indent="0">
              <a:buNone/>
            </a:pPr>
            <a:r>
              <a:rPr lang="en-US" dirty="0"/>
              <a:t>li a </a:t>
            </a:r>
            <a:r>
              <a:rPr lang="en-US" dirty="0" smtClean="0"/>
              <a:t>{    </a:t>
            </a:r>
            <a:r>
              <a:rPr lang="en-US" dirty="0"/>
              <a:t>display: block;</a:t>
            </a:r>
          </a:p>
          <a:p>
            <a:pPr marL="0" indent="0">
              <a:buNone/>
            </a:pPr>
            <a:r>
              <a:rPr lang="en-US" dirty="0"/>
              <a:t>    </a:t>
            </a:r>
            <a:r>
              <a:rPr lang="en-US" dirty="0" smtClean="0"/>
              <a:t>        padding</a:t>
            </a:r>
            <a:r>
              <a:rPr lang="en-US" dirty="0"/>
              <a:t>: 8px;</a:t>
            </a:r>
          </a:p>
          <a:p>
            <a:pPr marL="0" indent="0">
              <a:buNone/>
            </a:pPr>
            <a:r>
              <a:rPr lang="en-US" dirty="0" smtClean="0"/>
              <a:t>            </a:t>
            </a:r>
            <a:r>
              <a:rPr lang="en-US" dirty="0"/>
              <a:t>background-color: #</a:t>
            </a:r>
            <a:r>
              <a:rPr lang="en-US" dirty="0" err="1"/>
              <a:t>dddddd</a:t>
            </a:r>
            <a:r>
              <a:rPr lang="en-US" dirty="0"/>
              <a:t>;</a:t>
            </a:r>
          </a:p>
          <a:p>
            <a:pPr marL="0" indent="0">
              <a:buNone/>
            </a:pPr>
            <a:r>
              <a:rPr lang="en-US" dirty="0" smtClean="0"/>
              <a:t>}</a:t>
            </a:r>
          </a:p>
          <a:p>
            <a:pPr marL="0" indent="0">
              <a:buNone/>
            </a:pPr>
            <a:endParaRPr lang="en-US" dirty="0"/>
          </a:p>
          <a:p>
            <a:pPr marL="0" indent="0">
              <a:buNone/>
            </a:pPr>
            <a:r>
              <a:rPr lang="en-US" dirty="0"/>
              <a:t>&lt;/style</a:t>
            </a:r>
            <a:r>
              <a:rPr lang="en-US" dirty="0" smtClean="0"/>
              <a:t>&gt;        &lt;/</a:t>
            </a:r>
            <a:r>
              <a:rPr lang="en-US" dirty="0"/>
              <a:t>head&gt;</a:t>
            </a:r>
          </a:p>
        </p:txBody>
      </p:sp>
      <p:sp>
        <p:nvSpPr>
          <p:cNvPr id="8" name="Content Placeholder 7"/>
          <p:cNvSpPr>
            <a:spLocks noGrp="1"/>
          </p:cNvSpPr>
          <p:nvPr>
            <p:ph sz="half" idx="2"/>
          </p:nvPr>
        </p:nvSpPr>
        <p:spPr>
          <a:xfrm>
            <a:off x="5628068" y="-115909"/>
            <a:ext cx="6563932" cy="6284889"/>
          </a:xfrm>
        </p:spPr>
        <p:txBody>
          <a:bodyPr>
            <a:noAutofit/>
          </a:bodyPr>
          <a:lstStyle/>
          <a:p>
            <a:pPr marL="0" indent="0">
              <a:lnSpc>
                <a:spcPct val="100000"/>
              </a:lnSpc>
              <a:spcBef>
                <a:spcPts val="0"/>
              </a:spcBef>
              <a:buNone/>
            </a:pPr>
            <a:r>
              <a:rPr lang="en-US" sz="2400" dirty="0"/>
              <a:t>&lt;body</a:t>
            </a:r>
            <a:r>
              <a:rPr lang="en-US" sz="2400" dirty="0" smtClean="0"/>
              <a:t>&gt;</a:t>
            </a:r>
            <a:endParaRPr lang="en-US" sz="2400" dirty="0"/>
          </a:p>
          <a:p>
            <a:pPr marL="0" indent="0">
              <a:lnSpc>
                <a:spcPct val="100000"/>
              </a:lnSpc>
              <a:spcBef>
                <a:spcPts val="0"/>
              </a:spcBef>
              <a:buNone/>
            </a:pPr>
            <a:r>
              <a:rPr lang="en-US" sz="2400" dirty="0"/>
              <a:t>&lt;</a:t>
            </a:r>
            <a:r>
              <a:rPr lang="en-US" sz="2400" dirty="0" err="1"/>
              <a:t>ul</a:t>
            </a:r>
            <a:r>
              <a:rPr lang="en-US" sz="2400" dirty="0" smtClean="0"/>
              <a:t>&gt;     </a:t>
            </a:r>
            <a:r>
              <a:rPr lang="en-US" sz="2400" dirty="0"/>
              <a:t>&lt;li&gt;&lt;a </a:t>
            </a:r>
            <a:r>
              <a:rPr lang="en-US" sz="2400" dirty="0" err="1"/>
              <a:t>href</a:t>
            </a:r>
            <a:r>
              <a:rPr lang="en-US" sz="2400" dirty="0"/>
              <a:t>="#home"&gt;Home&lt;/a&gt;&lt;/li&gt;</a:t>
            </a:r>
          </a:p>
          <a:p>
            <a:pPr marL="0" indent="0">
              <a:lnSpc>
                <a:spcPct val="100000"/>
              </a:lnSpc>
              <a:spcBef>
                <a:spcPts val="0"/>
              </a:spcBef>
              <a:buNone/>
            </a:pPr>
            <a:r>
              <a:rPr lang="en-US" sz="2400" dirty="0" smtClean="0"/>
              <a:t>             </a:t>
            </a:r>
            <a:r>
              <a:rPr lang="en-US" sz="2400" dirty="0"/>
              <a:t>&lt;li&gt;&lt;a </a:t>
            </a:r>
            <a:r>
              <a:rPr lang="en-US" sz="2400" dirty="0" err="1"/>
              <a:t>href</a:t>
            </a:r>
            <a:r>
              <a:rPr lang="en-US" sz="2400" dirty="0"/>
              <a:t>="#news"&gt;News&lt;/a&gt;&lt;/li&gt;</a:t>
            </a:r>
          </a:p>
          <a:p>
            <a:pPr marL="0" indent="0">
              <a:lnSpc>
                <a:spcPct val="100000"/>
              </a:lnSpc>
              <a:spcBef>
                <a:spcPts val="0"/>
              </a:spcBef>
              <a:buNone/>
            </a:pPr>
            <a:r>
              <a:rPr lang="en-US" sz="2400" dirty="0" smtClean="0"/>
              <a:t>             </a:t>
            </a:r>
            <a:r>
              <a:rPr lang="en-US" sz="2400" dirty="0"/>
              <a:t>&lt;li&gt;&lt;a </a:t>
            </a:r>
            <a:r>
              <a:rPr lang="en-US" sz="2400" dirty="0" err="1"/>
              <a:t>href</a:t>
            </a:r>
            <a:r>
              <a:rPr lang="en-US" sz="2400" dirty="0"/>
              <a:t>="#contact"&gt;Contact&lt;/a&gt;&lt;/li&gt;</a:t>
            </a:r>
          </a:p>
          <a:p>
            <a:pPr marL="0" indent="0">
              <a:lnSpc>
                <a:spcPct val="100000"/>
              </a:lnSpc>
              <a:spcBef>
                <a:spcPts val="0"/>
              </a:spcBef>
              <a:buNone/>
            </a:pPr>
            <a:r>
              <a:rPr lang="en-US" sz="2400" dirty="0" smtClean="0"/>
              <a:t>              </a:t>
            </a:r>
            <a:r>
              <a:rPr lang="en-US" sz="2400" dirty="0"/>
              <a:t>&lt;li&gt;&lt;a </a:t>
            </a:r>
            <a:r>
              <a:rPr lang="en-US" sz="2400" dirty="0" err="1"/>
              <a:t>href</a:t>
            </a:r>
            <a:r>
              <a:rPr lang="en-US" sz="2400" dirty="0"/>
              <a:t>="#about"&gt;About&lt;/a&gt;&lt;/li&gt;</a:t>
            </a:r>
          </a:p>
          <a:p>
            <a:pPr marL="0" indent="0">
              <a:lnSpc>
                <a:spcPct val="100000"/>
              </a:lnSpc>
              <a:spcBef>
                <a:spcPts val="0"/>
              </a:spcBef>
              <a:buNone/>
            </a:pPr>
            <a:r>
              <a:rPr lang="en-US" sz="2400" dirty="0"/>
              <a:t>&lt;/</a:t>
            </a:r>
            <a:r>
              <a:rPr lang="en-US" sz="2400" dirty="0" err="1"/>
              <a:t>ul</a:t>
            </a:r>
            <a:r>
              <a:rPr lang="en-US" sz="2400" dirty="0"/>
              <a:t>&gt;</a:t>
            </a:r>
          </a:p>
          <a:p>
            <a:pPr marL="0" indent="0">
              <a:buNone/>
            </a:pPr>
            <a:endParaRPr lang="en-US" sz="2400" dirty="0"/>
          </a:p>
          <a:p>
            <a:pPr marL="0" indent="0">
              <a:buNone/>
            </a:pPr>
            <a:r>
              <a:rPr lang="en-US" sz="2400" dirty="0"/>
              <a:t>&lt;p&gt;&lt;b&gt;Note:&lt;/b&gt; If a !DOCTYPE is not specified, floating items can produce unexpected results.&lt;/p</a:t>
            </a:r>
            <a:r>
              <a:rPr lang="en-US" sz="2400" dirty="0" smtClean="0"/>
              <a:t>&gt;</a:t>
            </a:r>
            <a:endParaRPr lang="en-US" sz="2400" dirty="0"/>
          </a:p>
          <a:p>
            <a:pPr marL="0" indent="0">
              <a:buNone/>
            </a:pPr>
            <a:r>
              <a:rPr lang="en-US" sz="2400" dirty="0"/>
              <a:t>&lt;/body&gt;</a:t>
            </a:r>
          </a:p>
          <a:p>
            <a:pPr marL="0" indent="0">
              <a:buNone/>
            </a:pPr>
            <a:r>
              <a:rPr lang="en-US" sz="2400" dirty="0"/>
              <a:t>&lt;/html&gt;</a:t>
            </a:r>
          </a:p>
          <a:p>
            <a:pPr marL="0" indent="0">
              <a:buNone/>
            </a:pPr>
            <a:endParaRPr lang="en-US" sz="2400" dirty="0" smtClean="0"/>
          </a:p>
          <a:p>
            <a:pPr marL="0" indent="0">
              <a:buNone/>
            </a:pPr>
            <a:endParaRPr lang="en-US" sz="2400" dirty="0"/>
          </a:p>
        </p:txBody>
      </p:sp>
      <p:sp>
        <p:nvSpPr>
          <p:cNvPr id="10" name="TextBox 9"/>
          <p:cNvSpPr txBox="1"/>
          <p:nvPr/>
        </p:nvSpPr>
        <p:spPr>
          <a:xfrm>
            <a:off x="8006902" y="4169162"/>
            <a:ext cx="1429555" cy="461665"/>
          </a:xfrm>
          <a:prstGeom prst="rect">
            <a:avLst/>
          </a:prstGeom>
          <a:noFill/>
        </p:spPr>
        <p:txBody>
          <a:bodyPr wrap="square" rtlCol="0">
            <a:spAutoFit/>
          </a:bodyPr>
          <a:lstStyle/>
          <a:p>
            <a:r>
              <a:rPr lang="en-US" sz="2400" b="1" u="sng" dirty="0" smtClean="0">
                <a:solidFill>
                  <a:srgbClr val="FF0000"/>
                </a:solidFill>
              </a:rPr>
              <a:t>output</a:t>
            </a:r>
            <a:endParaRPr lang="en-US" sz="2400" b="1" u="sng" dirty="0">
              <a:solidFill>
                <a:srgbClr val="FF0000"/>
              </a:solidFill>
            </a:endParaRPr>
          </a:p>
        </p:txBody>
      </p:sp>
      <p:pic>
        <p:nvPicPr>
          <p:cNvPr id="2" name="Picture 1"/>
          <p:cNvPicPr>
            <a:picLocks noChangeAspect="1"/>
          </p:cNvPicPr>
          <p:nvPr/>
        </p:nvPicPr>
        <p:blipFill>
          <a:blip r:embed="rId2"/>
          <a:stretch>
            <a:fillRect/>
          </a:stretch>
        </p:blipFill>
        <p:spPr>
          <a:xfrm>
            <a:off x="5852373" y="4746736"/>
            <a:ext cx="6228010" cy="1422243"/>
          </a:xfrm>
          <a:prstGeom prst="rect">
            <a:avLst/>
          </a:prstGeom>
        </p:spPr>
      </p:pic>
    </p:spTree>
    <p:extLst>
      <p:ext uri="{BB962C8B-B14F-4D97-AF65-F5344CB8AC3E}">
        <p14:creationId xmlns="" xmlns:p14="http://schemas.microsoft.com/office/powerpoint/2010/main" val="1152470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336"/>
            <a:ext cx="10515600" cy="265940"/>
          </a:xfrm>
        </p:spPr>
        <p:txBody>
          <a:bodyPr>
            <a:normAutofit fontScale="90000"/>
          </a:bodyPr>
          <a:lstStyle/>
          <a:p>
            <a:r>
              <a:rPr lang="en-US" b="1" u="sng" dirty="0" smtClean="0"/>
              <a:t>CSS selectors</a:t>
            </a:r>
            <a:endParaRPr lang="en-US" b="1" u="sng" dirty="0"/>
          </a:p>
        </p:txBody>
      </p:sp>
      <p:sp>
        <p:nvSpPr>
          <p:cNvPr id="3" name="Content Placeholder 2"/>
          <p:cNvSpPr>
            <a:spLocks noGrp="1"/>
          </p:cNvSpPr>
          <p:nvPr>
            <p:ph idx="1"/>
          </p:nvPr>
        </p:nvSpPr>
        <p:spPr>
          <a:xfrm>
            <a:off x="206061" y="927279"/>
            <a:ext cx="11848563" cy="5249684"/>
          </a:xfrm>
        </p:spPr>
        <p:txBody>
          <a:bodyPr/>
          <a:lstStyle/>
          <a:p>
            <a:r>
              <a:rPr lang="en-US" dirty="0"/>
              <a:t>CSS selectors are used to "find" (or select) HTML elements based on their element name, id, class, attribute, and more</a:t>
            </a:r>
            <a:r>
              <a:rPr lang="en-US" dirty="0" smtClean="0"/>
              <a:t>.</a:t>
            </a:r>
          </a:p>
          <a:p>
            <a:pPr marL="514350" indent="-514350">
              <a:buAutoNum type="alphaLcParenR"/>
            </a:pPr>
            <a:r>
              <a:rPr lang="en-US" dirty="0" smtClean="0"/>
              <a:t>Element Selector</a:t>
            </a:r>
          </a:p>
          <a:p>
            <a:pPr marL="514350" indent="-514350">
              <a:buAutoNum type="alphaLcParenR"/>
            </a:pPr>
            <a:r>
              <a:rPr lang="en-US" dirty="0" smtClean="0"/>
              <a:t>Id selector</a:t>
            </a:r>
          </a:p>
          <a:p>
            <a:pPr marL="514350" indent="-514350">
              <a:buAutoNum type="alphaLcParenR"/>
            </a:pPr>
            <a:r>
              <a:rPr lang="en-US" dirty="0" smtClean="0"/>
              <a:t>Class selector</a:t>
            </a:r>
          </a:p>
          <a:p>
            <a:pPr marL="514350" indent="-514350">
              <a:buAutoNum type="alphaLcParenR"/>
            </a:pPr>
            <a:endParaRPr lang="en-US" dirty="0"/>
          </a:p>
        </p:txBody>
      </p:sp>
    </p:spTree>
    <p:extLst>
      <p:ext uri="{BB962C8B-B14F-4D97-AF65-F5344CB8AC3E}">
        <p14:creationId xmlns="" xmlns:p14="http://schemas.microsoft.com/office/powerpoint/2010/main" val="42045747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31" y="184666"/>
            <a:ext cx="11818379" cy="5992297"/>
          </a:xfrm>
        </p:spPr>
        <p:txBody>
          <a:bodyPr>
            <a:normAutofit/>
          </a:bodyPr>
          <a:lstStyle/>
          <a:p>
            <a:pPr marL="0" indent="0">
              <a:buNone/>
            </a:pPr>
            <a:r>
              <a:rPr lang="en-US" b="1" u="sng" dirty="0"/>
              <a:t>Right-Align </a:t>
            </a:r>
            <a:r>
              <a:rPr lang="en-US" b="1" u="sng" dirty="0" smtClean="0"/>
              <a:t>Links</a:t>
            </a:r>
          </a:p>
          <a:p>
            <a:pPr lvl="0"/>
            <a:r>
              <a:rPr lang="en-US" dirty="0">
                <a:solidFill>
                  <a:srgbClr val="000000"/>
                </a:solidFill>
              </a:rPr>
              <a:t>Right-align links by floating the list items to the right (</a:t>
            </a:r>
            <a:r>
              <a:rPr lang="en-US" dirty="0" err="1">
                <a:solidFill>
                  <a:srgbClr val="DC143C"/>
                </a:solidFill>
              </a:rPr>
              <a:t>float:right</a:t>
            </a:r>
            <a:r>
              <a:rPr lang="en-US" dirty="0">
                <a:solidFill>
                  <a:srgbClr val="DC143C"/>
                </a:solidFill>
              </a:rPr>
              <a:t>;</a:t>
            </a:r>
            <a:r>
              <a:rPr lang="en-US" dirty="0">
                <a:solidFill>
                  <a:srgbClr val="000000"/>
                </a:solidFill>
              </a:rPr>
              <a:t>):</a:t>
            </a:r>
            <a:r>
              <a:rPr lang="en-US" dirty="0"/>
              <a:t> </a:t>
            </a:r>
            <a:endParaRPr lang="en-US" dirty="0" smtClean="0"/>
          </a:p>
          <a:p>
            <a:pPr lvl="0"/>
            <a:endParaRPr lang="en-US" dirty="0"/>
          </a:p>
          <a:p>
            <a:pPr lvl="0"/>
            <a:endParaRPr lang="en-US" dirty="0" smtClean="0"/>
          </a:p>
          <a:p>
            <a:pPr marL="0" lvl="0" indent="0">
              <a:buNone/>
            </a:pPr>
            <a:endParaRPr lang="en-US" dirty="0" smtClean="0"/>
          </a:p>
          <a:p>
            <a:pPr lvl="0"/>
            <a:r>
              <a:rPr lang="en-US" dirty="0"/>
              <a:t>&lt;</a:t>
            </a:r>
            <a:r>
              <a:rPr lang="en-US" dirty="0" err="1"/>
              <a:t>ul</a:t>
            </a:r>
            <a:r>
              <a:rPr lang="en-US" dirty="0"/>
              <a:t>&gt;</a:t>
            </a:r>
            <a:br>
              <a:rPr lang="en-US" dirty="0"/>
            </a:br>
            <a:r>
              <a:rPr lang="en-US" dirty="0"/>
              <a:t>  &lt;li&gt;&lt;a </a:t>
            </a:r>
            <a:r>
              <a:rPr lang="en-US" dirty="0" err="1"/>
              <a:t>href</a:t>
            </a:r>
            <a:r>
              <a:rPr lang="en-US" dirty="0"/>
              <a:t>="#home"&gt;Home&lt;/a&gt;&lt;/li&gt;</a:t>
            </a:r>
            <a:br>
              <a:rPr lang="en-US" dirty="0"/>
            </a:br>
            <a:r>
              <a:rPr lang="en-US" dirty="0"/>
              <a:t>  &lt;li&gt;&lt;a </a:t>
            </a:r>
            <a:r>
              <a:rPr lang="en-US" dirty="0" err="1"/>
              <a:t>href</a:t>
            </a:r>
            <a:r>
              <a:rPr lang="en-US" dirty="0"/>
              <a:t>="#news"&gt;News&lt;/a&gt;&lt;/li&gt;</a:t>
            </a:r>
            <a:br>
              <a:rPr lang="en-US" dirty="0"/>
            </a:br>
            <a:r>
              <a:rPr lang="en-US" dirty="0"/>
              <a:t>  &lt;li&gt;&lt;a </a:t>
            </a:r>
            <a:r>
              <a:rPr lang="en-US" dirty="0" err="1"/>
              <a:t>href</a:t>
            </a:r>
            <a:r>
              <a:rPr lang="en-US" dirty="0"/>
              <a:t>="#contact"&gt;Contact&lt;/a&gt;&lt;/li&gt;</a:t>
            </a:r>
            <a:br>
              <a:rPr lang="en-US" dirty="0"/>
            </a:br>
            <a:r>
              <a:rPr lang="en-US" dirty="0"/>
              <a:t>  &lt;li </a:t>
            </a:r>
            <a:r>
              <a:rPr lang="en-US" b="1" dirty="0">
                <a:solidFill>
                  <a:srgbClr val="0070C0"/>
                </a:solidFill>
              </a:rPr>
              <a:t>style="</a:t>
            </a:r>
            <a:r>
              <a:rPr lang="en-US" b="1" dirty="0" err="1">
                <a:solidFill>
                  <a:srgbClr val="0070C0"/>
                </a:solidFill>
              </a:rPr>
              <a:t>float:right</a:t>
            </a:r>
            <a:r>
              <a:rPr lang="en-US" b="1" dirty="0">
                <a:solidFill>
                  <a:srgbClr val="0070C0"/>
                </a:solidFill>
              </a:rPr>
              <a:t>"&gt;&lt;</a:t>
            </a:r>
            <a:r>
              <a:rPr lang="en-US" dirty="0"/>
              <a:t>a class="active" </a:t>
            </a:r>
            <a:r>
              <a:rPr lang="en-US" dirty="0" err="1"/>
              <a:t>href</a:t>
            </a:r>
            <a:r>
              <a:rPr lang="en-US" dirty="0"/>
              <a:t>="#about"&gt;About&lt;/a&gt;&lt;/li&gt;</a:t>
            </a:r>
            <a:br>
              <a:rPr lang="en-US" dirty="0"/>
            </a:br>
            <a:r>
              <a:rPr lang="en-US" dirty="0"/>
              <a:t>&lt;/</a:t>
            </a:r>
            <a:r>
              <a:rPr lang="en-US" dirty="0" err="1"/>
              <a:t>ul</a:t>
            </a:r>
            <a:r>
              <a:rPr lang="en-US" dirty="0"/>
              <a:t>&gt;</a:t>
            </a:r>
          </a:p>
          <a:p>
            <a:endParaRPr lang="en-US" dirty="0"/>
          </a:p>
        </p:txBody>
      </p:sp>
      <p:sp>
        <p:nvSpPr>
          <p:cNvPr id="4" name="Rectangle 1"/>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1056068" y="1171978"/>
            <a:ext cx="9813701" cy="1004552"/>
          </a:xfrm>
          <a:prstGeom prst="rect">
            <a:avLst/>
          </a:prstGeom>
        </p:spPr>
      </p:pic>
    </p:spTree>
    <p:extLst>
      <p:ext uri="{BB962C8B-B14F-4D97-AF65-F5344CB8AC3E}">
        <p14:creationId xmlns="" xmlns:p14="http://schemas.microsoft.com/office/powerpoint/2010/main" val="36429286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56" y="112735"/>
            <a:ext cx="11847490" cy="4351338"/>
          </a:xfrm>
        </p:spPr>
        <p:txBody>
          <a:bodyPr/>
          <a:lstStyle/>
          <a:p>
            <a:pPr marL="0" indent="0">
              <a:buNone/>
            </a:pPr>
            <a:r>
              <a:rPr lang="en-US" b="1" u="sng" dirty="0"/>
              <a:t>Fixed Navigation Bar</a:t>
            </a:r>
          </a:p>
          <a:p>
            <a:r>
              <a:rPr lang="en-US" dirty="0"/>
              <a:t>Make the navigation bar stay at the top or the bottom of the page, even when the user scrolls the page</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1832824" y="1401450"/>
            <a:ext cx="9243006" cy="2830804"/>
          </a:xfrm>
          <a:prstGeom prst="rect">
            <a:avLst/>
          </a:prstGeom>
        </p:spPr>
      </p:pic>
      <p:pic>
        <p:nvPicPr>
          <p:cNvPr id="5" name="Picture 4"/>
          <p:cNvPicPr>
            <a:picLocks noChangeAspect="1"/>
          </p:cNvPicPr>
          <p:nvPr/>
        </p:nvPicPr>
        <p:blipFill>
          <a:blip r:embed="rId3"/>
          <a:stretch>
            <a:fillRect/>
          </a:stretch>
        </p:blipFill>
        <p:spPr>
          <a:xfrm>
            <a:off x="2283550" y="4308159"/>
            <a:ext cx="8122579" cy="2425620"/>
          </a:xfrm>
          <a:prstGeom prst="rect">
            <a:avLst/>
          </a:prstGeom>
        </p:spPr>
      </p:pic>
    </p:spTree>
    <p:extLst>
      <p:ext uri="{BB962C8B-B14F-4D97-AF65-F5344CB8AC3E}">
        <p14:creationId xmlns="" xmlns:p14="http://schemas.microsoft.com/office/powerpoint/2010/main" val="21434060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u="sng" dirty="0">
                <a:solidFill>
                  <a:srgbClr val="00B050"/>
                </a:solidFill>
              </a:rPr>
              <a:t>A</a:t>
            </a:r>
            <a:r>
              <a:rPr lang="en-US" b="1" u="sng" dirty="0" smtClean="0">
                <a:solidFill>
                  <a:srgbClr val="00B050"/>
                </a:solidFill>
              </a:rPr>
              <a:t>lign</a:t>
            </a:r>
            <a:endParaRPr lang="en-US" b="1" u="sng" dirty="0">
              <a:solidFill>
                <a:srgbClr val="00B050"/>
              </a:solidFill>
            </a:endParaRP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 xmlns:p14="http://schemas.microsoft.com/office/powerpoint/2010/main" val="2569763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4" y="141668"/>
            <a:ext cx="11681138" cy="7598535"/>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Center align </a:t>
            </a:r>
            <a:r>
              <a:rPr lang="en-US" sz="2400" b="1" u="sng" dirty="0" smtClean="0">
                <a:latin typeface="Times New Roman" panose="02020603050405020304" pitchFamily="18" charset="0"/>
                <a:cs typeface="Times New Roman" panose="02020603050405020304" pitchFamily="18" charset="0"/>
              </a:rPr>
              <a:t>element</a:t>
            </a:r>
          </a:p>
          <a:p>
            <a:r>
              <a:rPr lang="en-US" sz="2400" dirty="0" smtClean="0">
                <a:solidFill>
                  <a:srgbClr val="000000"/>
                </a:solidFill>
                <a:latin typeface="Times New Roman" panose="02020603050405020304" pitchFamily="18" charset="0"/>
                <a:cs typeface="Times New Roman" panose="02020603050405020304" pitchFamily="18" charset="0"/>
              </a:rPr>
              <a:t>To </a:t>
            </a:r>
            <a:r>
              <a:rPr lang="en-US" sz="2400" dirty="0">
                <a:solidFill>
                  <a:srgbClr val="000000"/>
                </a:solidFill>
                <a:latin typeface="Times New Roman" panose="02020603050405020304" pitchFamily="18" charset="0"/>
                <a:cs typeface="Times New Roman" panose="02020603050405020304" pitchFamily="18" charset="0"/>
              </a:rPr>
              <a:t>horizontally center a block element (like &lt;div&gt;), use </a:t>
            </a:r>
            <a:r>
              <a:rPr lang="en-US" sz="2400" dirty="0">
                <a:solidFill>
                  <a:srgbClr val="DC143C"/>
                </a:solidFill>
                <a:latin typeface="Times New Roman" panose="02020603050405020304" pitchFamily="18" charset="0"/>
                <a:cs typeface="Times New Roman" panose="02020603050405020304" pitchFamily="18" charset="0"/>
              </a:rPr>
              <a:t>margin: </a:t>
            </a:r>
            <a:r>
              <a:rPr lang="en-US" sz="2400" dirty="0" smtClean="0">
                <a:solidFill>
                  <a:srgbClr val="DC143C"/>
                </a:solidFill>
                <a:latin typeface="Times New Roman" panose="02020603050405020304" pitchFamily="18" charset="0"/>
                <a:cs typeface="Times New Roman" panose="02020603050405020304" pitchFamily="18" charset="0"/>
              </a:rPr>
              <a:t>auto;</a:t>
            </a:r>
            <a:endParaRPr lang="en-US" sz="2400" dirty="0">
              <a:latin typeface="Times New Roman" panose="02020603050405020304" pitchFamily="18" charset="0"/>
              <a:cs typeface="Times New Roman" panose="02020603050405020304" pitchFamily="18" charset="0"/>
            </a:endParaRPr>
          </a:p>
          <a:p>
            <a:r>
              <a:rPr lang="en-US" sz="2400" dirty="0" smtClean="0">
                <a:solidFill>
                  <a:srgbClr val="000000"/>
                </a:solidFill>
                <a:latin typeface="Times New Roman" panose="02020603050405020304" pitchFamily="18" charset="0"/>
                <a:cs typeface="Times New Roman" panose="02020603050405020304" pitchFamily="18" charset="0"/>
              </a:rPr>
              <a:t>Setting </a:t>
            </a:r>
            <a:r>
              <a:rPr lang="en-US" sz="2400" dirty="0">
                <a:solidFill>
                  <a:srgbClr val="000000"/>
                </a:solidFill>
                <a:latin typeface="Times New Roman" panose="02020603050405020304" pitchFamily="18" charset="0"/>
                <a:cs typeface="Times New Roman" panose="02020603050405020304" pitchFamily="18" charset="0"/>
              </a:rPr>
              <a:t>the width of the element will prevent it from stretching out to the edges of its </a:t>
            </a:r>
            <a:r>
              <a:rPr lang="en-US" sz="2400" dirty="0" smtClean="0">
                <a:solidFill>
                  <a:srgbClr val="000000"/>
                </a:solidFill>
                <a:latin typeface="Times New Roman" panose="02020603050405020304" pitchFamily="18" charset="0"/>
                <a:cs typeface="Times New Roman" panose="02020603050405020304" pitchFamily="18" charset="0"/>
              </a:rPr>
              <a:t>container.</a:t>
            </a:r>
            <a:endParaRPr lang="en-US" sz="2400" dirty="0" smtClean="0">
              <a:latin typeface="Times New Roman" panose="02020603050405020304" pitchFamily="18" charset="0"/>
              <a:cs typeface="Times New Roman" panose="02020603050405020304" pitchFamily="18" charset="0"/>
            </a:endParaRPr>
          </a:p>
          <a:p>
            <a:r>
              <a:rPr lang="en-US" sz="2400" dirty="0" smtClean="0">
                <a:solidFill>
                  <a:srgbClr val="000000"/>
                </a:solidFill>
                <a:latin typeface="Times New Roman" panose="02020603050405020304" pitchFamily="18" charset="0"/>
                <a:cs typeface="Times New Roman" panose="02020603050405020304" pitchFamily="18" charset="0"/>
              </a:rPr>
              <a:t>The </a:t>
            </a:r>
            <a:r>
              <a:rPr lang="en-US" sz="2400" dirty="0">
                <a:solidFill>
                  <a:srgbClr val="000000"/>
                </a:solidFill>
                <a:latin typeface="Times New Roman" panose="02020603050405020304" pitchFamily="18" charset="0"/>
                <a:cs typeface="Times New Roman" panose="02020603050405020304" pitchFamily="18" charset="0"/>
              </a:rPr>
              <a:t>element will then take up the specified width, and the remaining space will be split equally between the two margins</a:t>
            </a:r>
            <a:r>
              <a:rPr lang="en-US" sz="2400" dirty="0" smtClean="0">
                <a:solidFill>
                  <a:srgbClr val="000000"/>
                </a:solidFill>
                <a:latin typeface="Times New Roman" panose="02020603050405020304" pitchFamily="18" charset="0"/>
                <a:cs typeface="Times New Roman" panose="02020603050405020304" pitchFamily="18" charset="0"/>
              </a:rPr>
              <a:t>:</a:t>
            </a:r>
          </a:p>
          <a:p>
            <a:pPr marL="0" indent="0">
              <a:buNone/>
            </a:pPr>
            <a:r>
              <a:rPr lang="en-US" sz="2400" b="1" dirty="0">
                <a:solidFill>
                  <a:srgbClr val="FF0000"/>
                </a:solidFill>
              </a:rPr>
              <a:t>Example: </a:t>
            </a:r>
            <a:endParaRPr lang="en-US" sz="2400" dirty="0"/>
          </a:p>
          <a:p>
            <a:pPr marL="0" indent="0">
              <a:buNone/>
            </a:pPr>
            <a:r>
              <a:rPr lang="en-US" sz="2400" dirty="0" smtClean="0"/>
              <a:t>.</a:t>
            </a:r>
            <a:r>
              <a:rPr lang="en-US" sz="2400" dirty="0"/>
              <a:t>center {</a:t>
            </a:r>
            <a:br>
              <a:rPr lang="en-US" sz="2400" dirty="0"/>
            </a:br>
            <a:r>
              <a:rPr lang="en-US" sz="2400" dirty="0"/>
              <a:t>    margin: auto;</a:t>
            </a:r>
            <a:br>
              <a:rPr lang="en-US" sz="2400" dirty="0"/>
            </a:br>
            <a:r>
              <a:rPr lang="en-US" sz="2400" dirty="0"/>
              <a:t>    width: 50%;</a:t>
            </a:r>
            <a:br>
              <a:rPr lang="en-US" sz="2400" dirty="0"/>
            </a:br>
            <a:r>
              <a:rPr lang="en-US" sz="2400" dirty="0"/>
              <a:t>    border: 3px solid green;</a:t>
            </a:r>
            <a:br>
              <a:rPr lang="en-US" sz="2400" dirty="0"/>
            </a:br>
            <a:r>
              <a:rPr lang="en-US" sz="2400" dirty="0"/>
              <a:t>    padding: 10px;</a:t>
            </a:r>
            <a:br>
              <a:rPr lang="en-US" sz="2400" dirty="0"/>
            </a:br>
            <a:r>
              <a:rPr lang="en-US" sz="2400" dirty="0" smtClean="0"/>
              <a:t>}</a:t>
            </a:r>
            <a:endParaRPr lang="en-US" sz="2400" b="1" dirty="0">
              <a:solidFill>
                <a:srgbClr val="000000"/>
              </a:solidFill>
              <a:latin typeface="Verdana" panose="020B0604030504040204" pitchFamily="34" charset="0"/>
            </a:endParaRPr>
          </a:p>
          <a:p>
            <a:pPr lvl="0"/>
            <a:r>
              <a:rPr lang="en-US" sz="2400" b="1" dirty="0" smtClean="0">
                <a:solidFill>
                  <a:srgbClr val="000000"/>
                </a:solidFill>
                <a:latin typeface="Verdana" panose="020B0604030504040204" pitchFamily="34" charset="0"/>
              </a:rPr>
              <a:t>Note</a:t>
            </a:r>
            <a:r>
              <a:rPr lang="en-US" sz="2400" b="1" dirty="0">
                <a:solidFill>
                  <a:srgbClr val="000000"/>
                </a:solidFill>
                <a:latin typeface="Verdana" panose="020B0604030504040204" pitchFamily="34" charset="0"/>
              </a:rPr>
              <a:t>:</a:t>
            </a:r>
            <a:r>
              <a:rPr lang="en-US" sz="2400" dirty="0">
                <a:solidFill>
                  <a:srgbClr val="000000"/>
                </a:solidFill>
                <a:latin typeface="Verdana" panose="020B0604030504040204" pitchFamily="34" charset="0"/>
              </a:rPr>
              <a:t> Center aligning has no effect if the </a:t>
            </a:r>
            <a:r>
              <a:rPr lang="en-US" sz="2400" dirty="0">
                <a:solidFill>
                  <a:srgbClr val="DC143C"/>
                </a:solidFill>
                <a:latin typeface="Consolas" panose="020B0609020204030204" pitchFamily="49" charset="0"/>
              </a:rPr>
              <a:t>width</a:t>
            </a:r>
            <a:r>
              <a:rPr lang="en-US" sz="2400" dirty="0">
                <a:solidFill>
                  <a:srgbClr val="000000"/>
                </a:solidFill>
                <a:latin typeface="Verdana" panose="020B0604030504040204" pitchFamily="34" charset="0"/>
              </a:rPr>
              <a:t> property is not set (or set to 100%).</a:t>
            </a:r>
            <a:r>
              <a:rPr lang="en-US" sz="2400" dirty="0"/>
              <a:t> </a:t>
            </a:r>
            <a:endParaRPr lang="en-US" sz="2400" dirty="0">
              <a:latin typeface="Arial" panose="020B0604020202020204" pitchFamily="34" charset="0"/>
            </a:endParaRPr>
          </a:p>
          <a:p>
            <a:endParaRPr lang="en-US" sz="2400" dirty="0" smtClean="0">
              <a:solidFill>
                <a:srgbClr val="000000"/>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4263015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4" y="141668"/>
            <a:ext cx="11681138" cy="7598535"/>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Center align </a:t>
            </a:r>
            <a:r>
              <a:rPr lang="en-US" sz="2400" b="1" u="sng" dirty="0" smtClean="0">
                <a:latin typeface="Times New Roman" panose="02020603050405020304" pitchFamily="18" charset="0"/>
                <a:cs typeface="Times New Roman" panose="02020603050405020304" pitchFamily="18" charset="0"/>
              </a:rPr>
              <a:t>text</a:t>
            </a:r>
          </a:p>
          <a:p>
            <a:pPr marL="0" lvl="0" indent="0">
              <a:buNone/>
            </a:pPr>
            <a:r>
              <a:rPr lang="en-US" sz="2400" dirty="0">
                <a:solidFill>
                  <a:srgbClr val="000000"/>
                </a:solidFill>
                <a:latin typeface="Verdana" panose="020B0604030504040204" pitchFamily="34" charset="0"/>
              </a:rPr>
              <a:t>To just center the text inside an element, use </a:t>
            </a:r>
            <a:r>
              <a:rPr lang="en-US" sz="2400" dirty="0">
                <a:solidFill>
                  <a:srgbClr val="DC143C"/>
                </a:solidFill>
                <a:latin typeface="Consolas" panose="020B0609020204030204" pitchFamily="49" charset="0"/>
              </a:rPr>
              <a:t>text-align: center</a:t>
            </a:r>
            <a:r>
              <a:rPr lang="en-US" sz="2400" dirty="0" smtClean="0">
                <a:solidFill>
                  <a:srgbClr val="DC143C"/>
                </a:solidFill>
                <a:latin typeface="Consolas" panose="020B0609020204030204" pitchFamily="49" charset="0"/>
              </a:rPr>
              <a:t>;</a:t>
            </a:r>
          </a:p>
          <a:p>
            <a:pPr marL="0" lvl="0" indent="0">
              <a:buNone/>
            </a:pPr>
            <a:endParaRPr lang="en-US" sz="2400" dirty="0">
              <a:solidFill>
                <a:srgbClr val="DC143C"/>
              </a:solidFill>
              <a:latin typeface="Consolas" panose="020B0609020204030204" pitchFamily="49" charset="0"/>
            </a:endParaRPr>
          </a:p>
          <a:p>
            <a:pPr marL="0" lvl="0" indent="0">
              <a:buNone/>
            </a:pPr>
            <a:endParaRPr lang="en-US" sz="2400" dirty="0" smtClean="0">
              <a:solidFill>
                <a:srgbClr val="DC143C"/>
              </a:solidFill>
              <a:latin typeface="Consolas" panose="020B0609020204030204" pitchFamily="49" charset="0"/>
            </a:endParaRPr>
          </a:p>
          <a:p>
            <a:pPr marL="0" lvl="0" indent="0">
              <a:buNone/>
            </a:pPr>
            <a:endParaRPr lang="en-US" sz="2400" dirty="0" smtClean="0">
              <a:solidFill>
                <a:srgbClr val="DC143C"/>
              </a:solidFill>
              <a:latin typeface="Consolas" panose="020B0609020204030204" pitchFamily="49" charset="0"/>
            </a:endParaRPr>
          </a:p>
          <a:p>
            <a:pPr marL="0" indent="0">
              <a:buNone/>
            </a:pPr>
            <a:r>
              <a:rPr lang="en-US" sz="2400" b="1" dirty="0">
                <a:solidFill>
                  <a:srgbClr val="FF0000"/>
                </a:solidFill>
              </a:rPr>
              <a:t>Example: </a:t>
            </a:r>
            <a:endParaRPr lang="en-US" sz="2400" dirty="0">
              <a:solidFill>
                <a:srgbClr val="DC143C"/>
              </a:solidFill>
              <a:latin typeface="Consolas" panose="020B0609020204030204" pitchFamily="49" charset="0"/>
            </a:endParaRPr>
          </a:p>
          <a:p>
            <a:pPr marL="0" lvl="0" indent="0">
              <a:buNone/>
            </a:pPr>
            <a:r>
              <a:rPr lang="en-US" sz="2400" dirty="0"/>
              <a:t>.center {</a:t>
            </a:r>
            <a:br>
              <a:rPr lang="en-US" sz="2400" dirty="0"/>
            </a:br>
            <a:r>
              <a:rPr lang="en-US" sz="2400" dirty="0"/>
              <a:t>    text-align: center;</a:t>
            </a:r>
            <a:br>
              <a:rPr lang="en-US" sz="2400" dirty="0"/>
            </a:br>
            <a:r>
              <a:rPr lang="en-US" sz="2400" dirty="0"/>
              <a:t>    border: 3px solid green;</a:t>
            </a:r>
            <a:br>
              <a:rPr lang="en-US" sz="2400" dirty="0"/>
            </a:br>
            <a:r>
              <a:rPr lang="en-US" sz="2400" dirty="0"/>
              <a:t>}</a:t>
            </a:r>
            <a:r>
              <a:rPr lang="en-US" sz="2400" dirty="0" smtClean="0"/>
              <a:t> </a:t>
            </a:r>
            <a:endParaRPr lang="en-US" sz="4000" dirty="0">
              <a:latin typeface="Arial" panose="020B0604020202020204" pitchFamily="34" charset="0"/>
            </a:endParaRPr>
          </a:p>
          <a:p>
            <a:pPr marL="0" indent="0">
              <a:buNone/>
            </a:pPr>
            <a:endParaRPr lang="en-US" sz="2400" b="1" u="sng" dirty="0" smtClean="0">
              <a:latin typeface="Times New Roman" panose="02020603050405020304" pitchFamily="18" charset="0"/>
              <a:cs typeface="Times New Roman" panose="02020603050405020304" pitchFamily="18" charset="0"/>
            </a:endParaRPr>
          </a:p>
          <a:p>
            <a:endParaRPr lang="en-US" sz="2400" dirty="0" smtClean="0">
              <a:solidFill>
                <a:srgbClr val="000000"/>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1133541" y="1103290"/>
            <a:ext cx="9092284" cy="995966"/>
          </a:xfrm>
          <a:prstGeom prst="rect">
            <a:avLst/>
          </a:prstGeom>
        </p:spPr>
      </p:pic>
    </p:spTree>
    <p:extLst>
      <p:ext uri="{BB962C8B-B14F-4D97-AF65-F5344CB8AC3E}">
        <p14:creationId xmlns="" xmlns:p14="http://schemas.microsoft.com/office/powerpoint/2010/main" val="10208460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4" y="42996"/>
            <a:ext cx="11681138" cy="6815003"/>
          </a:xfrm>
        </p:spPr>
        <p:txBody>
          <a:bodyPr>
            <a:normAutofit/>
          </a:bodyPr>
          <a:lstStyle/>
          <a:p>
            <a:pPr marL="0" indent="0">
              <a:buNone/>
            </a:pPr>
            <a:r>
              <a:rPr lang="en-US" sz="2400" b="1" u="sng" dirty="0" smtClean="0">
                <a:cs typeface="Times New Roman" panose="02020603050405020304" pitchFamily="18" charset="0"/>
              </a:rPr>
              <a:t>Center </a:t>
            </a:r>
            <a:r>
              <a:rPr lang="en-US" sz="2400" b="1" u="sng" dirty="0">
                <a:cs typeface="Times New Roman" panose="02020603050405020304" pitchFamily="18" charset="0"/>
              </a:rPr>
              <a:t>align </a:t>
            </a:r>
            <a:r>
              <a:rPr lang="en-US" sz="2400" b="1" u="sng" dirty="0" smtClean="0">
                <a:cs typeface="Times New Roman" panose="02020603050405020304" pitchFamily="18" charset="0"/>
              </a:rPr>
              <a:t>element</a:t>
            </a:r>
          </a:p>
          <a:p>
            <a:pPr marL="0" lvl="0" indent="0">
              <a:buNone/>
            </a:pPr>
            <a:r>
              <a:rPr lang="en-US" sz="2400" b="1" dirty="0">
                <a:solidFill>
                  <a:srgbClr val="000000"/>
                </a:solidFill>
              </a:rPr>
              <a:t>To center an image, use </a:t>
            </a:r>
            <a:r>
              <a:rPr lang="en-US" sz="2400" b="1" dirty="0">
                <a:solidFill>
                  <a:srgbClr val="DC143C"/>
                </a:solidFill>
              </a:rPr>
              <a:t>margin: auto;</a:t>
            </a:r>
            <a:r>
              <a:rPr lang="en-US" sz="2400" b="1" dirty="0">
                <a:solidFill>
                  <a:srgbClr val="000000"/>
                </a:solidFill>
              </a:rPr>
              <a:t> and make it into a block element:</a:t>
            </a:r>
            <a:r>
              <a:rPr lang="en-US" sz="2400" b="1" dirty="0"/>
              <a:t> </a:t>
            </a:r>
            <a:endParaRPr lang="en-US" sz="2400" b="1" dirty="0" smtClean="0">
              <a:solidFill>
                <a:srgbClr val="FF0000"/>
              </a:solidFill>
            </a:endParaRPr>
          </a:p>
          <a:p>
            <a:pPr marL="0" indent="0">
              <a:buNone/>
            </a:pPr>
            <a:r>
              <a:rPr lang="en-US" sz="2400" b="1" dirty="0" smtClean="0">
                <a:solidFill>
                  <a:srgbClr val="FF0000"/>
                </a:solidFill>
              </a:rPr>
              <a:t>Example</a:t>
            </a:r>
            <a:r>
              <a:rPr lang="en-US" sz="2400" b="1" dirty="0">
                <a:solidFill>
                  <a:srgbClr val="FF0000"/>
                </a:solidFill>
              </a:rPr>
              <a:t>: </a:t>
            </a:r>
            <a:endParaRPr lang="en-US" sz="2400" b="1" dirty="0" smtClean="0">
              <a:solidFill>
                <a:srgbClr val="FF0000"/>
              </a:solidFill>
            </a:endParaRPr>
          </a:p>
          <a:p>
            <a:pPr marL="0" indent="0">
              <a:buNone/>
            </a:pPr>
            <a:r>
              <a:rPr lang="en-US" sz="2400" b="1" dirty="0"/>
              <a:t>&lt;style&gt;</a:t>
            </a:r>
          </a:p>
          <a:p>
            <a:pPr marL="0" indent="0">
              <a:buNone/>
            </a:pPr>
            <a:r>
              <a:rPr lang="en-US" sz="2400" b="1" dirty="0" err="1">
                <a:solidFill>
                  <a:srgbClr val="0070C0"/>
                </a:solidFill>
              </a:rPr>
              <a:t>img</a:t>
            </a:r>
            <a:r>
              <a:rPr lang="en-US" sz="2400" b="1" dirty="0">
                <a:solidFill>
                  <a:srgbClr val="0070C0"/>
                </a:solidFill>
              </a:rPr>
              <a:t> {</a:t>
            </a:r>
          </a:p>
          <a:p>
            <a:pPr marL="0" indent="0">
              <a:buNone/>
            </a:pPr>
            <a:r>
              <a:rPr lang="en-US" sz="2400" b="1" dirty="0">
                <a:solidFill>
                  <a:srgbClr val="0070C0"/>
                </a:solidFill>
              </a:rPr>
              <a:t>    </a:t>
            </a:r>
            <a:r>
              <a:rPr lang="en-US" sz="2400" b="1" dirty="0" err="1">
                <a:solidFill>
                  <a:srgbClr val="0070C0"/>
                </a:solidFill>
              </a:rPr>
              <a:t>display:block</a:t>
            </a:r>
            <a:r>
              <a:rPr lang="en-US" sz="2400" b="1" dirty="0">
                <a:solidFill>
                  <a:srgbClr val="0070C0"/>
                </a:solidFill>
              </a:rPr>
              <a:t>;</a:t>
            </a:r>
          </a:p>
          <a:p>
            <a:pPr marL="0" indent="0">
              <a:buNone/>
            </a:pPr>
            <a:r>
              <a:rPr lang="en-US" sz="2400" b="1" dirty="0">
                <a:solidFill>
                  <a:srgbClr val="0070C0"/>
                </a:solidFill>
              </a:rPr>
              <a:t>    margin: auto;</a:t>
            </a:r>
          </a:p>
          <a:p>
            <a:pPr marL="0" indent="0">
              <a:buNone/>
            </a:pPr>
            <a:r>
              <a:rPr lang="en-US" sz="2400" b="1" dirty="0">
                <a:solidFill>
                  <a:srgbClr val="0070C0"/>
                </a:solidFill>
              </a:rPr>
              <a:t>}</a:t>
            </a:r>
          </a:p>
          <a:p>
            <a:pPr marL="0" indent="0">
              <a:buNone/>
            </a:pPr>
            <a:r>
              <a:rPr lang="en-US" sz="2400" b="1" dirty="0"/>
              <a:t>&lt;/style&gt;</a:t>
            </a:r>
          </a:p>
          <a:p>
            <a:pPr marL="0" indent="0">
              <a:buNone/>
            </a:pPr>
            <a:r>
              <a:rPr lang="en-US" sz="2400" b="1" dirty="0"/>
              <a:t>&lt;/head&gt;</a:t>
            </a:r>
          </a:p>
          <a:p>
            <a:pPr marL="0" indent="0">
              <a:buNone/>
            </a:pPr>
            <a:r>
              <a:rPr lang="en-US" sz="2400" b="1" dirty="0"/>
              <a:t>&lt;body</a:t>
            </a:r>
            <a:r>
              <a:rPr lang="en-US" sz="2400" b="1" dirty="0" smtClean="0"/>
              <a:t>&gt;</a:t>
            </a:r>
            <a:endParaRPr lang="en-US" sz="2400" b="1" dirty="0"/>
          </a:p>
          <a:p>
            <a:pPr marL="0" indent="0">
              <a:buNone/>
            </a:pPr>
            <a:r>
              <a:rPr lang="en-US" sz="2400" b="1" dirty="0"/>
              <a:t>&lt;h2&gt;Center an Image&lt;/h2&gt;</a:t>
            </a:r>
          </a:p>
          <a:p>
            <a:pPr marL="0" indent="0">
              <a:buNone/>
            </a:pPr>
            <a:r>
              <a:rPr lang="en-US" sz="2400" b="1" dirty="0">
                <a:solidFill>
                  <a:srgbClr val="0070C0"/>
                </a:solidFill>
              </a:rPr>
              <a:t>&lt;p&gt;To center an image, use margin: auto; and make it into a block element:&lt;/p</a:t>
            </a:r>
            <a:r>
              <a:rPr lang="en-US" sz="2400" b="1" dirty="0" smtClean="0">
                <a:solidFill>
                  <a:srgbClr val="0070C0"/>
                </a:solidFill>
              </a:rPr>
              <a:t>&gt;</a:t>
            </a:r>
            <a:endParaRPr lang="en-US" sz="2400" b="1" dirty="0">
              <a:solidFill>
                <a:srgbClr val="0070C0"/>
              </a:solidFill>
            </a:endParaRPr>
          </a:p>
          <a:p>
            <a:pPr marL="0" indent="0">
              <a:buNone/>
            </a:pPr>
            <a:r>
              <a:rPr lang="en-US" sz="2400" b="1" dirty="0">
                <a:solidFill>
                  <a:srgbClr val="0070C0"/>
                </a:solidFill>
              </a:rPr>
              <a:t>&lt;</a:t>
            </a:r>
            <a:r>
              <a:rPr lang="en-US" sz="2400" b="1" dirty="0" err="1">
                <a:solidFill>
                  <a:srgbClr val="0070C0"/>
                </a:solidFill>
              </a:rPr>
              <a:t>img</a:t>
            </a:r>
            <a:r>
              <a:rPr lang="en-US" sz="2400" b="1" dirty="0">
                <a:solidFill>
                  <a:srgbClr val="0070C0"/>
                </a:solidFill>
              </a:rPr>
              <a:t> </a:t>
            </a:r>
            <a:r>
              <a:rPr lang="en-US" sz="2400" b="1" dirty="0" err="1">
                <a:solidFill>
                  <a:srgbClr val="0070C0"/>
                </a:solidFill>
              </a:rPr>
              <a:t>src</a:t>
            </a:r>
            <a:r>
              <a:rPr lang="en-US" sz="2400" b="1" dirty="0">
                <a:solidFill>
                  <a:srgbClr val="0070C0"/>
                </a:solidFill>
              </a:rPr>
              <a:t>="paris.jpg" alt="Paris" style="width:40</a:t>
            </a:r>
            <a:r>
              <a:rPr lang="en-US" sz="2400" b="1" dirty="0" smtClean="0">
                <a:solidFill>
                  <a:srgbClr val="0070C0"/>
                </a:solidFill>
              </a:rPr>
              <a:t>%"&gt;</a:t>
            </a:r>
            <a:endParaRPr lang="en-US" sz="2400" b="1" dirty="0">
              <a:solidFill>
                <a:srgbClr val="0070C0"/>
              </a:solidFill>
            </a:endParaRPr>
          </a:p>
          <a:p>
            <a:pPr marL="0" indent="0">
              <a:buNone/>
            </a:pPr>
            <a:r>
              <a:rPr lang="en-US" sz="2400" b="1" dirty="0"/>
              <a:t>&lt;/</a:t>
            </a:r>
            <a:r>
              <a:rPr lang="en-US" sz="2400" b="1" dirty="0" smtClean="0"/>
              <a:t>body</a:t>
            </a:r>
            <a:r>
              <a:rPr lang="en-US" sz="2400" b="1" dirty="0"/>
              <a:t>&gt;</a:t>
            </a:r>
            <a:endParaRPr lang="en-US" sz="2400" b="1" dirty="0" smtClean="0">
              <a:solidFill>
                <a:srgbClr val="000000"/>
              </a:solidFill>
              <a:cs typeface="Times New Roman" panose="02020603050405020304" pitchFamily="18" charset="0"/>
            </a:endParaRPr>
          </a:p>
          <a:p>
            <a:endParaRPr lang="en-US" sz="2400" b="1" dirty="0">
              <a:cs typeface="Times New Roman" panose="02020603050405020304" pitchFamily="18" charset="0"/>
            </a:endParaRPr>
          </a:p>
          <a:p>
            <a:endParaRPr lang="en-US" sz="2400" b="1" dirty="0" smtClean="0">
              <a:cs typeface="Times New Roman" panose="02020603050405020304" pitchFamily="18" charset="0"/>
            </a:endParaRPr>
          </a:p>
          <a:p>
            <a:endParaRPr lang="en-US" sz="2400" b="1" dirty="0" smtClean="0">
              <a:cs typeface="Times New Roman" panose="02020603050405020304" pitchFamily="18" charset="0"/>
            </a:endParaRPr>
          </a:p>
        </p:txBody>
      </p:sp>
      <p:sp>
        <p:nvSpPr>
          <p:cNvPr id="8" name="Rectangle 5"/>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1793660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141668"/>
            <a:ext cx="11925836" cy="6035295"/>
          </a:xfrm>
        </p:spPr>
        <p:txBody>
          <a:bodyPr>
            <a:normAutofit/>
          </a:bodyPr>
          <a:lstStyle/>
          <a:p>
            <a:pPr marL="0" indent="0">
              <a:buNone/>
            </a:pPr>
            <a:r>
              <a:rPr lang="en-US" sz="2400" b="1" u="sng" dirty="0" smtClean="0"/>
              <a:t>Left and right align- using position</a:t>
            </a:r>
            <a:endParaRPr lang="en-US" sz="2400" b="1" u="sng" dirty="0"/>
          </a:p>
          <a:p>
            <a:pPr marL="0" lvl="0" indent="0">
              <a:buNone/>
            </a:pPr>
            <a:r>
              <a:rPr lang="en-US" sz="2400" dirty="0">
                <a:solidFill>
                  <a:srgbClr val="000000"/>
                </a:solidFill>
              </a:rPr>
              <a:t>One method for aligning elements is to use </a:t>
            </a:r>
            <a:r>
              <a:rPr lang="en-US" sz="2400" dirty="0">
                <a:solidFill>
                  <a:srgbClr val="DC143C"/>
                </a:solidFill>
              </a:rPr>
              <a:t>position: absolute;</a:t>
            </a:r>
            <a:r>
              <a:rPr lang="en-US" sz="2400" dirty="0">
                <a:solidFill>
                  <a:srgbClr val="000000"/>
                </a:solidFill>
              </a:rPr>
              <a:t>:</a:t>
            </a:r>
            <a:r>
              <a:rPr lang="en-US" sz="2400" dirty="0"/>
              <a:t> </a:t>
            </a:r>
            <a:endParaRPr lang="en-US" sz="2400" dirty="0" smtClean="0"/>
          </a:p>
          <a:p>
            <a:pPr marL="0" lvl="0" indent="0">
              <a:buNone/>
            </a:pPr>
            <a:endParaRPr lang="en-US" sz="2400" dirty="0" smtClean="0"/>
          </a:p>
          <a:p>
            <a:pPr marL="0" indent="0">
              <a:buNone/>
            </a:pPr>
            <a:r>
              <a:rPr lang="en-US" sz="2400" b="1" dirty="0">
                <a:solidFill>
                  <a:srgbClr val="FF0000"/>
                </a:solidFill>
              </a:rPr>
              <a:t>Example: </a:t>
            </a:r>
            <a:endParaRPr lang="en-US" sz="2400" dirty="0"/>
          </a:p>
          <a:p>
            <a:pPr marL="0" indent="0">
              <a:buNone/>
            </a:pPr>
            <a:r>
              <a:rPr lang="en-US" sz="2400" dirty="0"/>
              <a:t>.right {</a:t>
            </a:r>
            <a:br>
              <a:rPr lang="en-US" sz="2400" dirty="0"/>
            </a:br>
            <a:r>
              <a:rPr lang="en-US" sz="2400" dirty="0"/>
              <a:t>    position: absolute;</a:t>
            </a:r>
            <a:br>
              <a:rPr lang="en-US" sz="2400" dirty="0"/>
            </a:br>
            <a:r>
              <a:rPr lang="en-US" sz="2400" dirty="0"/>
              <a:t>    right: 0px;</a:t>
            </a:r>
            <a:br>
              <a:rPr lang="en-US" sz="2400" dirty="0"/>
            </a:br>
            <a:r>
              <a:rPr lang="en-US" sz="2400" dirty="0"/>
              <a:t>    width: 300px;</a:t>
            </a:r>
            <a:br>
              <a:rPr lang="en-US" sz="2400" dirty="0"/>
            </a:br>
            <a:r>
              <a:rPr lang="en-US" sz="2400" dirty="0"/>
              <a:t>    border: 3px solid #73AD21;</a:t>
            </a:r>
            <a:br>
              <a:rPr lang="en-US" sz="2400" dirty="0"/>
            </a:br>
            <a:r>
              <a:rPr lang="en-US" sz="2400" dirty="0"/>
              <a:t>    padding: 10px;</a:t>
            </a:r>
            <a:br>
              <a:rPr lang="en-US" sz="2400" dirty="0"/>
            </a:br>
            <a:r>
              <a:rPr lang="en-US" sz="2400" dirty="0" smtClean="0"/>
              <a:t>}</a:t>
            </a:r>
          </a:p>
          <a:p>
            <a:pPr marL="0" indent="0">
              <a:buNone/>
            </a:pPr>
            <a:endParaRPr lang="en-US" sz="2400" dirty="0"/>
          </a:p>
          <a:p>
            <a:pPr marL="0" lvl="0" indent="0">
              <a:buNone/>
            </a:pPr>
            <a:r>
              <a:rPr lang="en-US" sz="2400" b="1" dirty="0">
                <a:solidFill>
                  <a:srgbClr val="000000"/>
                </a:solidFill>
              </a:rPr>
              <a:t>Tip:</a:t>
            </a:r>
            <a:r>
              <a:rPr lang="en-US" sz="2400" dirty="0">
                <a:solidFill>
                  <a:srgbClr val="000000"/>
                </a:solidFill>
              </a:rPr>
              <a:t> When aligning elements with </a:t>
            </a:r>
            <a:r>
              <a:rPr lang="en-US" sz="2400" dirty="0">
                <a:solidFill>
                  <a:srgbClr val="DC143C"/>
                </a:solidFill>
              </a:rPr>
              <a:t>position</a:t>
            </a:r>
            <a:r>
              <a:rPr lang="en-US" sz="2400" dirty="0">
                <a:solidFill>
                  <a:srgbClr val="000000"/>
                </a:solidFill>
              </a:rPr>
              <a:t>, always define </a:t>
            </a:r>
            <a:r>
              <a:rPr lang="en-US" sz="2400" dirty="0">
                <a:solidFill>
                  <a:srgbClr val="DC143C"/>
                </a:solidFill>
              </a:rPr>
              <a:t>margin</a:t>
            </a:r>
            <a:r>
              <a:rPr lang="en-US" sz="2400" dirty="0">
                <a:solidFill>
                  <a:srgbClr val="000000"/>
                </a:solidFill>
              </a:rPr>
              <a:t> and </a:t>
            </a:r>
            <a:r>
              <a:rPr lang="en-US" sz="2400" dirty="0">
                <a:solidFill>
                  <a:srgbClr val="DC143C"/>
                </a:solidFill>
              </a:rPr>
              <a:t>padding</a:t>
            </a:r>
            <a:r>
              <a:rPr lang="en-US" sz="2400" dirty="0">
                <a:solidFill>
                  <a:srgbClr val="000000"/>
                </a:solidFill>
              </a:rPr>
              <a:t> for the </a:t>
            </a:r>
            <a:r>
              <a:rPr lang="en-US" sz="2400" dirty="0">
                <a:solidFill>
                  <a:srgbClr val="DC143C"/>
                </a:solidFill>
              </a:rPr>
              <a:t>&lt;body&gt;</a:t>
            </a:r>
            <a:r>
              <a:rPr lang="en-US" sz="2400" dirty="0">
                <a:solidFill>
                  <a:srgbClr val="000000"/>
                </a:solidFill>
              </a:rPr>
              <a:t> element. This is to avoid visual differences in different browsers.</a:t>
            </a:r>
            <a:r>
              <a:rPr lang="en-US" sz="2400" dirty="0"/>
              <a:t> </a:t>
            </a:r>
          </a:p>
          <a:p>
            <a:pPr marL="0" indent="0">
              <a:buNone/>
            </a:pPr>
            <a:endParaRPr lang="en-US" sz="2400" dirty="0" smtClean="0"/>
          </a:p>
          <a:p>
            <a:pPr marL="0" indent="0">
              <a:buNone/>
            </a:pPr>
            <a:endParaRPr lang="en-US" sz="2400" b="1" u="sng" dirty="0"/>
          </a:p>
          <a:p>
            <a:pPr marL="0" indent="0">
              <a:buNone/>
            </a:pPr>
            <a:endParaRPr lang="en-US" sz="2400" b="1" u="sng" dirty="0"/>
          </a:p>
        </p:txBody>
      </p:sp>
      <p:sp>
        <p:nvSpPr>
          <p:cNvPr id="5" name="Rectangle 1"/>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2657285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31" y="184666"/>
            <a:ext cx="11869894" cy="5992297"/>
          </a:xfrm>
        </p:spPr>
        <p:txBody>
          <a:bodyPr>
            <a:normAutofit/>
          </a:bodyPr>
          <a:lstStyle/>
          <a:p>
            <a:pPr marL="0" indent="0">
              <a:buNone/>
            </a:pPr>
            <a:r>
              <a:rPr lang="en-US" sz="2400" b="1" u="sng" dirty="0" smtClean="0"/>
              <a:t>Left and right align using float</a:t>
            </a:r>
          </a:p>
          <a:p>
            <a:pPr lvl="0"/>
            <a:r>
              <a:rPr lang="en-US" sz="2400" dirty="0">
                <a:solidFill>
                  <a:srgbClr val="000000"/>
                </a:solidFill>
              </a:rPr>
              <a:t>Another method for aligning elements is to use the </a:t>
            </a:r>
            <a:r>
              <a:rPr lang="en-US" sz="2400" dirty="0">
                <a:solidFill>
                  <a:srgbClr val="DC143C"/>
                </a:solidFill>
              </a:rPr>
              <a:t>float</a:t>
            </a:r>
            <a:r>
              <a:rPr lang="en-US" sz="2400" dirty="0">
                <a:solidFill>
                  <a:srgbClr val="000000"/>
                </a:solidFill>
              </a:rPr>
              <a:t> property:</a:t>
            </a:r>
            <a:r>
              <a:rPr lang="en-US" sz="2400" dirty="0"/>
              <a:t> </a:t>
            </a:r>
            <a:endParaRPr lang="en-US" sz="2400" dirty="0" smtClean="0"/>
          </a:p>
          <a:p>
            <a:pPr marL="0" indent="0">
              <a:buNone/>
            </a:pPr>
            <a:endParaRPr lang="en-US" sz="2400" b="1" dirty="0" smtClean="0">
              <a:solidFill>
                <a:srgbClr val="FF0000"/>
              </a:solidFill>
            </a:endParaRPr>
          </a:p>
          <a:p>
            <a:pPr marL="0" indent="0">
              <a:buNone/>
            </a:pPr>
            <a:r>
              <a:rPr lang="en-US" sz="2400" b="1" dirty="0" smtClean="0">
                <a:solidFill>
                  <a:srgbClr val="FF0000"/>
                </a:solidFill>
              </a:rPr>
              <a:t>Example</a:t>
            </a:r>
            <a:r>
              <a:rPr lang="en-US" sz="2400" b="1" dirty="0">
                <a:solidFill>
                  <a:srgbClr val="FF0000"/>
                </a:solidFill>
              </a:rPr>
              <a:t>: </a:t>
            </a:r>
          </a:p>
          <a:p>
            <a:pPr marL="0" lvl="0" indent="0">
              <a:buNone/>
            </a:pPr>
            <a:r>
              <a:rPr lang="en-US" sz="2400" dirty="0"/>
              <a:t>.right {</a:t>
            </a:r>
            <a:br>
              <a:rPr lang="en-US" sz="2400" dirty="0"/>
            </a:br>
            <a:r>
              <a:rPr lang="en-US" sz="2400" dirty="0"/>
              <a:t>    float: right;</a:t>
            </a:r>
            <a:br>
              <a:rPr lang="en-US" sz="2400" dirty="0"/>
            </a:br>
            <a:r>
              <a:rPr lang="en-US" sz="2400" dirty="0"/>
              <a:t>    width: 300px;</a:t>
            </a:r>
            <a:br>
              <a:rPr lang="en-US" sz="2400" dirty="0"/>
            </a:br>
            <a:r>
              <a:rPr lang="en-US" sz="2400" dirty="0"/>
              <a:t>    border: 3px solid #73AD21;</a:t>
            </a:r>
            <a:br>
              <a:rPr lang="en-US" sz="2400" dirty="0"/>
            </a:br>
            <a:r>
              <a:rPr lang="en-US" sz="2400" dirty="0"/>
              <a:t>    padding: </a:t>
            </a:r>
            <a:r>
              <a:rPr lang="en-US" sz="2400" dirty="0" smtClean="0"/>
              <a:t>10px;</a:t>
            </a:r>
          </a:p>
          <a:p>
            <a:pPr marL="0" lvl="0" indent="0">
              <a:buNone/>
            </a:pPr>
            <a:r>
              <a:rPr lang="en-US" sz="2400" dirty="0"/>
              <a:t> </a:t>
            </a:r>
            <a:r>
              <a:rPr lang="en-US" sz="2400" dirty="0" smtClean="0"/>
              <a:t>   background-color</a:t>
            </a:r>
            <a:r>
              <a:rPr lang="en-US" sz="2400" dirty="0"/>
              <a:t>: #b0e0e6;</a:t>
            </a:r>
            <a:br>
              <a:rPr lang="en-US" sz="2400" dirty="0"/>
            </a:br>
            <a:r>
              <a:rPr lang="en-US" sz="2400" dirty="0"/>
              <a:t>}</a:t>
            </a:r>
          </a:p>
          <a:p>
            <a:pPr lvl="0"/>
            <a:endParaRPr lang="en-US" sz="2400" dirty="0" smtClean="0"/>
          </a:p>
          <a:p>
            <a:r>
              <a:rPr lang="en-US" sz="2400" b="1" dirty="0">
                <a:solidFill>
                  <a:srgbClr val="000000"/>
                </a:solidFill>
              </a:rPr>
              <a:t>Tip:</a:t>
            </a:r>
            <a:r>
              <a:rPr lang="en-US" sz="2400" dirty="0">
                <a:solidFill>
                  <a:srgbClr val="000000"/>
                </a:solidFill>
              </a:rPr>
              <a:t> When aligning elements with </a:t>
            </a:r>
            <a:r>
              <a:rPr lang="en-US" sz="2400" dirty="0">
                <a:solidFill>
                  <a:srgbClr val="DC143C"/>
                </a:solidFill>
              </a:rPr>
              <a:t>float</a:t>
            </a:r>
            <a:r>
              <a:rPr lang="en-US" sz="2400" dirty="0">
                <a:solidFill>
                  <a:srgbClr val="000000"/>
                </a:solidFill>
              </a:rPr>
              <a:t>, always define </a:t>
            </a:r>
            <a:r>
              <a:rPr lang="en-US" sz="2400" dirty="0">
                <a:solidFill>
                  <a:srgbClr val="DC143C"/>
                </a:solidFill>
              </a:rPr>
              <a:t>margin</a:t>
            </a:r>
            <a:r>
              <a:rPr lang="en-US" sz="2400" dirty="0">
                <a:solidFill>
                  <a:srgbClr val="000000"/>
                </a:solidFill>
              </a:rPr>
              <a:t> and </a:t>
            </a:r>
            <a:r>
              <a:rPr lang="en-US" sz="2400" dirty="0">
                <a:solidFill>
                  <a:srgbClr val="DC143C"/>
                </a:solidFill>
              </a:rPr>
              <a:t>padding</a:t>
            </a:r>
            <a:r>
              <a:rPr lang="en-US" sz="2400" dirty="0">
                <a:solidFill>
                  <a:srgbClr val="000000"/>
                </a:solidFill>
              </a:rPr>
              <a:t> for the </a:t>
            </a:r>
            <a:r>
              <a:rPr lang="en-US" sz="2400" dirty="0">
                <a:solidFill>
                  <a:srgbClr val="DC143C"/>
                </a:solidFill>
              </a:rPr>
              <a:t>&lt;body&gt;</a:t>
            </a:r>
            <a:r>
              <a:rPr lang="en-US" sz="2400" dirty="0">
                <a:solidFill>
                  <a:srgbClr val="000000"/>
                </a:solidFill>
              </a:rPr>
              <a:t> element. This is to avoid visual differences in different browsers.</a:t>
            </a:r>
            <a:r>
              <a:rPr lang="en-US" sz="2400" dirty="0"/>
              <a:t> </a:t>
            </a:r>
          </a:p>
          <a:p>
            <a:pPr lvl="0"/>
            <a:endParaRPr lang="en-US" sz="2400" dirty="0"/>
          </a:p>
          <a:p>
            <a:endParaRPr lang="en-US" sz="2400" dirty="0"/>
          </a:p>
        </p:txBody>
      </p:sp>
      <p:sp>
        <p:nvSpPr>
          <p:cNvPr id="4" name="Rectangle 1"/>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7100853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31" y="184666"/>
            <a:ext cx="11766863" cy="5992297"/>
          </a:xfrm>
        </p:spPr>
        <p:txBody>
          <a:bodyPr>
            <a:noAutofit/>
          </a:bodyPr>
          <a:lstStyle/>
          <a:p>
            <a:pPr marL="0" indent="0">
              <a:buNone/>
            </a:pPr>
            <a:r>
              <a:rPr lang="en-US" sz="2400" b="1" u="sng" dirty="0" smtClean="0">
                <a:latin typeface="Times New Roman" panose="02020603050405020304" pitchFamily="18" charset="0"/>
                <a:cs typeface="Times New Roman" panose="02020603050405020304" pitchFamily="18" charset="0"/>
              </a:rPr>
              <a:t>Center vertically &amp; </a:t>
            </a:r>
            <a:r>
              <a:rPr lang="en-US" sz="2400" b="1" u="sng" dirty="0" err="1" smtClean="0">
                <a:latin typeface="Times New Roman" panose="02020603050405020304" pitchFamily="18" charset="0"/>
                <a:cs typeface="Times New Roman" panose="02020603050405020304" pitchFamily="18" charset="0"/>
              </a:rPr>
              <a:t>horzizontally</a:t>
            </a:r>
            <a:r>
              <a:rPr lang="en-US" sz="2400" b="1" u="sng" dirty="0" smtClean="0">
                <a:latin typeface="Times New Roman" panose="02020603050405020304" pitchFamily="18" charset="0"/>
                <a:cs typeface="Times New Roman" panose="02020603050405020304" pitchFamily="18" charset="0"/>
              </a:rPr>
              <a:t>-using padding</a:t>
            </a:r>
          </a:p>
          <a:p>
            <a:r>
              <a:rPr lang="en-US" sz="2400" dirty="0" smtClean="0">
                <a:solidFill>
                  <a:srgbClr val="000000"/>
                </a:solidFill>
                <a:latin typeface="Times New Roman" panose="02020603050405020304" pitchFamily="18" charset="0"/>
                <a:cs typeface="Times New Roman" panose="02020603050405020304" pitchFamily="18" charset="0"/>
              </a:rPr>
              <a:t>There </a:t>
            </a:r>
            <a:r>
              <a:rPr lang="en-US" sz="2400" dirty="0">
                <a:solidFill>
                  <a:srgbClr val="000000"/>
                </a:solidFill>
                <a:latin typeface="Times New Roman" panose="02020603050405020304" pitchFamily="18" charset="0"/>
                <a:cs typeface="Times New Roman" panose="02020603050405020304" pitchFamily="18" charset="0"/>
              </a:rPr>
              <a:t>are many ways to center an element vertically in CSS. A simple solution is to use top and bottom </a:t>
            </a:r>
            <a:r>
              <a:rPr lang="en-US" sz="2400" dirty="0">
                <a:solidFill>
                  <a:srgbClr val="DC143C"/>
                </a:solidFill>
                <a:latin typeface="Times New Roman" panose="02020603050405020304" pitchFamily="18" charset="0"/>
                <a:cs typeface="Times New Roman" panose="02020603050405020304" pitchFamily="18" charset="0"/>
              </a:rPr>
              <a:t>padding</a:t>
            </a:r>
            <a:r>
              <a:rPr lang="en-US" sz="2400" dirty="0">
                <a:solidFill>
                  <a:srgbClr val="0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a:solidFill>
                  <a:srgbClr val="FF0000"/>
                </a:solidFill>
                <a:latin typeface="Times New Roman" panose="02020603050405020304" pitchFamily="18" charset="0"/>
                <a:cs typeface="Times New Roman" panose="02020603050405020304" pitchFamily="18" charset="0"/>
              </a:rPr>
              <a:t>Example: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center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padding: 70px 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border: 3px solid green;</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a:p>
            <a:pPr marL="0" lvl="0" indent="0">
              <a:buNone/>
            </a:pPr>
            <a:r>
              <a:rPr lang="en-US" sz="2400" b="1" u="sng" dirty="0">
                <a:solidFill>
                  <a:srgbClr val="000000"/>
                </a:solidFill>
                <a:latin typeface="Times New Roman" panose="02020603050405020304" pitchFamily="18" charset="0"/>
                <a:cs typeface="Times New Roman" panose="02020603050405020304" pitchFamily="18" charset="0"/>
              </a:rPr>
              <a:t>To center both vertically and horizontally, use </a:t>
            </a:r>
            <a:r>
              <a:rPr lang="en-US" sz="2400" b="1" u="sng" dirty="0">
                <a:solidFill>
                  <a:srgbClr val="DC143C"/>
                </a:solidFill>
                <a:latin typeface="Times New Roman" panose="02020603050405020304" pitchFamily="18" charset="0"/>
                <a:cs typeface="Times New Roman" panose="02020603050405020304" pitchFamily="18" charset="0"/>
              </a:rPr>
              <a:t>padding</a:t>
            </a:r>
            <a:r>
              <a:rPr lang="en-US" sz="2400" b="1" u="sng" dirty="0">
                <a:solidFill>
                  <a:srgbClr val="000000"/>
                </a:solidFill>
                <a:latin typeface="Times New Roman" panose="02020603050405020304" pitchFamily="18" charset="0"/>
                <a:cs typeface="Times New Roman" panose="02020603050405020304" pitchFamily="18" charset="0"/>
              </a:rPr>
              <a:t> and </a:t>
            </a:r>
            <a:r>
              <a:rPr lang="en-US" sz="2400" b="1" u="sng" dirty="0">
                <a:solidFill>
                  <a:srgbClr val="DC143C"/>
                </a:solidFill>
                <a:latin typeface="Times New Roman" panose="02020603050405020304" pitchFamily="18" charset="0"/>
                <a:cs typeface="Times New Roman" panose="02020603050405020304" pitchFamily="18" charset="0"/>
              </a:rPr>
              <a:t>text-align: center</a:t>
            </a:r>
            <a:r>
              <a:rPr lang="en-US" sz="2400" dirty="0">
                <a:solidFill>
                  <a:srgbClr val="0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a:solidFill>
                  <a:srgbClr val="FF0000"/>
                </a:solidFill>
                <a:latin typeface="Times New Roman" panose="02020603050405020304" pitchFamily="18" charset="0"/>
                <a:cs typeface="Times New Roman" panose="02020603050405020304" pitchFamily="18" charset="0"/>
              </a:rPr>
              <a:t>Example: </a:t>
            </a:r>
            <a:endParaRPr lang="en-US" sz="2400" dirty="0">
              <a:latin typeface="Times New Roman" panose="02020603050405020304" pitchFamily="18" charset="0"/>
              <a:cs typeface="Times New Roman" panose="02020603050405020304" pitchFamily="18" charset="0"/>
            </a:endParaRPr>
          </a:p>
          <a:p>
            <a:pPr marL="0" lvl="0" indent="0">
              <a:buNone/>
            </a:pPr>
            <a:r>
              <a:rPr lang="en-US" sz="2400" dirty="0">
                <a:latin typeface="Times New Roman" panose="02020603050405020304" pitchFamily="18" charset="0"/>
                <a:cs typeface="Times New Roman" panose="02020603050405020304" pitchFamily="18" charset="0"/>
              </a:rPr>
              <a:t>.center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padding: 70px 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border: 3px solid green;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text-align: center;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626583" y="1104364"/>
            <a:ext cx="4887130" cy="2076450"/>
          </a:xfrm>
          <a:prstGeom prst="rect">
            <a:avLst/>
          </a:prstGeom>
        </p:spPr>
      </p:pic>
      <p:sp>
        <p:nvSpPr>
          <p:cNvPr id="6" name="Rectangle 2"/>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6755373" y="4603225"/>
            <a:ext cx="4887130" cy="2047875"/>
          </a:xfrm>
          <a:prstGeom prst="rect">
            <a:avLst/>
          </a:prstGeom>
        </p:spPr>
      </p:pic>
    </p:spTree>
    <p:extLst>
      <p:ext uri="{BB962C8B-B14F-4D97-AF65-F5344CB8AC3E}">
        <p14:creationId xmlns="" xmlns:p14="http://schemas.microsoft.com/office/powerpoint/2010/main" val="28396166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2" y="231820"/>
            <a:ext cx="11809927" cy="5945143"/>
          </a:xfrm>
        </p:spPr>
        <p:txBody>
          <a:bodyPr>
            <a:normAutofit/>
          </a:bodyPr>
          <a:lstStyle/>
          <a:p>
            <a:pPr marL="0" lvl="0" indent="0" eaLnBrk="0" fontAlgn="base" hangingPunct="0">
              <a:lnSpc>
                <a:spcPct val="100000"/>
              </a:lnSpc>
              <a:spcBef>
                <a:spcPct val="0"/>
              </a:spcBef>
              <a:spcAft>
                <a:spcPct val="0"/>
              </a:spcAft>
              <a:buNone/>
            </a:pPr>
            <a:r>
              <a:rPr lang="en-US" sz="2400" b="1" u="sng" dirty="0">
                <a:solidFill>
                  <a:srgbClr val="000000"/>
                </a:solidFill>
                <a:latin typeface="Times New Roman" panose="02020603050405020304" pitchFamily="18" charset="0"/>
                <a:cs typeface="Times New Roman" panose="02020603050405020304" pitchFamily="18" charset="0"/>
              </a:rPr>
              <a:t>Center Vertically - Using line-height</a:t>
            </a:r>
          </a:p>
          <a:p>
            <a:pPr marL="0" lvl="0" indent="0" eaLnBrk="0" fontAlgn="base" hangingPunct="0">
              <a:lnSpc>
                <a:spcPct val="100000"/>
              </a:lnSpc>
              <a:spcBef>
                <a:spcPct val="0"/>
              </a:spcBef>
              <a:spcAft>
                <a:spcPct val="0"/>
              </a:spcAft>
              <a:buNone/>
            </a:pPr>
            <a:r>
              <a:rPr lang="en-US" sz="2400" dirty="0">
                <a:solidFill>
                  <a:srgbClr val="000000"/>
                </a:solidFill>
                <a:latin typeface="Times New Roman" panose="02020603050405020304" pitchFamily="18" charset="0"/>
                <a:cs typeface="Times New Roman" panose="02020603050405020304" pitchFamily="18" charset="0"/>
              </a:rPr>
              <a:t>Another trick is to use the </a:t>
            </a:r>
            <a:r>
              <a:rPr lang="en-US" sz="2400" dirty="0">
                <a:solidFill>
                  <a:srgbClr val="DC143C"/>
                </a:solidFill>
                <a:latin typeface="Times New Roman" panose="02020603050405020304" pitchFamily="18" charset="0"/>
                <a:cs typeface="Times New Roman" panose="02020603050405020304" pitchFamily="18" charset="0"/>
              </a:rPr>
              <a:t>line-height</a:t>
            </a:r>
            <a:r>
              <a:rPr lang="en-US" sz="2400" dirty="0">
                <a:solidFill>
                  <a:srgbClr val="000000"/>
                </a:solidFill>
                <a:latin typeface="Times New Roman" panose="02020603050405020304" pitchFamily="18" charset="0"/>
                <a:cs typeface="Times New Roman" panose="02020603050405020304" pitchFamily="18" charset="0"/>
              </a:rPr>
              <a:t> property with a value that is equal to the </a:t>
            </a:r>
            <a:r>
              <a:rPr lang="en-US" sz="2400" dirty="0">
                <a:solidFill>
                  <a:srgbClr val="DC143C"/>
                </a:solidFill>
                <a:latin typeface="Times New Roman" panose="02020603050405020304" pitchFamily="18" charset="0"/>
                <a:cs typeface="Times New Roman" panose="02020603050405020304" pitchFamily="18" charset="0"/>
              </a:rPr>
              <a:t>height</a:t>
            </a:r>
            <a:r>
              <a:rPr lang="en-US" sz="2400" dirty="0">
                <a:solidFill>
                  <a:srgbClr val="000000"/>
                </a:solidFill>
                <a:latin typeface="Times New Roman" panose="02020603050405020304" pitchFamily="18" charset="0"/>
                <a:cs typeface="Times New Roman" panose="02020603050405020304" pitchFamily="18" charset="0"/>
              </a:rPr>
              <a:t> property.</a:t>
            </a:r>
            <a:endParaRPr lang="en-US" sz="2400" dirty="0">
              <a:latin typeface="Times New Roman" panose="02020603050405020304" pitchFamily="18" charset="0"/>
              <a:cs typeface="Times New Roman" panose="02020603050405020304" pitchFamily="18" charset="0"/>
            </a:endParaRPr>
          </a:p>
          <a:p>
            <a:pPr marL="0" indent="0">
              <a:buNone/>
            </a:pPr>
            <a:endParaRPr lang="en-US" sz="2400" b="1" dirty="0" smtClean="0">
              <a:solidFill>
                <a:srgbClr val="FF0000"/>
              </a:solidFill>
            </a:endParaRPr>
          </a:p>
          <a:p>
            <a:pPr marL="0" indent="0">
              <a:buNone/>
            </a:pPr>
            <a:r>
              <a:rPr lang="en-US" sz="2400" b="1" dirty="0" smtClean="0">
                <a:solidFill>
                  <a:srgbClr val="FF0000"/>
                </a:solidFill>
              </a:rPr>
              <a:t>Example</a:t>
            </a:r>
            <a:r>
              <a:rPr lang="en-US" sz="2400" b="1" dirty="0">
                <a:solidFill>
                  <a:srgbClr val="FF0000"/>
                </a:solidFill>
              </a:rPr>
              <a:t>: </a:t>
            </a:r>
            <a:endParaRPr lang="en-US" sz="2400" dirty="0" smtClean="0"/>
          </a:p>
          <a:p>
            <a:pPr marL="0" indent="0">
              <a:buNone/>
            </a:pPr>
            <a:r>
              <a:rPr lang="en-US" sz="2400" dirty="0" smtClean="0"/>
              <a:t>.</a:t>
            </a:r>
            <a:r>
              <a:rPr lang="en-US" sz="2400" dirty="0"/>
              <a:t>center {</a:t>
            </a:r>
            <a:br>
              <a:rPr lang="en-US" sz="2400" dirty="0"/>
            </a:br>
            <a:r>
              <a:rPr lang="en-US" sz="2400" dirty="0"/>
              <a:t>    line-height: 200px;</a:t>
            </a:r>
            <a:br>
              <a:rPr lang="en-US" sz="2400" dirty="0"/>
            </a:br>
            <a:r>
              <a:rPr lang="en-US" sz="2400" dirty="0"/>
              <a:t>    height: 200px;</a:t>
            </a:r>
            <a:br>
              <a:rPr lang="en-US" sz="2400" dirty="0"/>
            </a:br>
            <a:r>
              <a:rPr lang="en-US" sz="2400" dirty="0"/>
              <a:t>    border: 3px solid green;</a:t>
            </a:r>
            <a:br>
              <a:rPr lang="en-US" sz="2400" dirty="0"/>
            </a:br>
            <a:r>
              <a:rPr lang="en-US" sz="2400" dirty="0"/>
              <a:t>    text-align: center;</a:t>
            </a:r>
            <a:br>
              <a:rPr lang="en-US" sz="2400" dirty="0"/>
            </a:br>
            <a:r>
              <a:rPr lang="en-US" sz="2400" dirty="0"/>
              <a:t>}</a:t>
            </a:r>
            <a:endParaRPr lang="en-US" sz="2400" dirty="0">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360"/>
            <a:ext cx="65" cy="456479"/>
          </a:xfrm>
          <a:prstGeom prst="rect">
            <a:avLst/>
          </a:prstGeom>
          <a:solidFill>
            <a:srgbClr val="F1F1F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01730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89" y="171940"/>
            <a:ext cx="10515600" cy="394729"/>
          </a:xfrm>
        </p:spPr>
        <p:txBody>
          <a:bodyPr>
            <a:noAutofit/>
          </a:bodyPr>
          <a:lstStyle/>
          <a:p>
            <a:r>
              <a:rPr lang="en-US" sz="3200" b="1" u="sng" dirty="0" smtClean="0"/>
              <a:t>a) Element selector</a:t>
            </a:r>
            <a:endParaRPr lang="en-US" sz="3200" b="1" u="sng" dirty="0"/>
          </a:p>
        </p:txBody>
      </p:sp>
      <p:sp>
        <p:nvSpPr>
          <p:cNvPr id="3" name="Content Placeholder 2"/>
          <p:cNvSpPr>
            <a:spLocks noGrp="1"/>
          </p:cNvSpPr>
          <p:nvPr>
            <p:ph idx="1"/>
          </p:nvPr>
        </p:nvSpPr>
        <p:spPr>
          <a:xfrm>
            <a:off x="128789" y="759854"/>
            <a:ext cx="11874321" cy="5911402"/>
          </a:xfrm>
        </p:spPr>
        <p:txBody>
          <a:bodyPr>
            <a:normAutofit fontScale="62500" lnSpcReduction="20000"/>
          </a:bodyPr>
          <a:lstStyle/>
          <a:p>
            <a:r>
              <a:rPr lang="en-US" dirty="0"/>
              <a:t>The element selector selects elements based on the element name.</a:t>
            </a:r>
          </a:p>
          <a:p>
            <a:r>
              <a:rPr lang="en-US" dirty="0"/>
              <a:t>You can select all &lt;p&gt; elements on a page like this (in this case, all &lt;p&gt; elements will be center-aligned, with a red text color</a:t>
            </a:r>
            <a:r>
              <a:rPr lang="en-US" dirty="0" smtClean="0"/>
              <a:t>):</a:t>
            </a:r>
          </a:p>
          <a:p>
            <a:pPr marL="0" indent="0">
              <a:buNone/>
            </a:pPr>
            <a:endParaRPr lang="en-US" dirty="0" smtClean="0"/>
          </a:p>
          <a:p>
            <a:pPr marL="0" indent="0">
              <a:buNone/>
            </a:pPr>
            <a:r>
              <a:rPr lang="en-US" dirty="0" smtClean="0"/>
              <a:t>&lt;!DOCTYPE html&gt;</a:t>
            </a:r>
          </a:p>
          <a:p>
            <a:pPr marL="0" indent="0">
              <a:buNone/>
            </a:pPr>
            <a:r>
              <a:rPr lang="en-US" dirty="0" smtClean="0"/>
              <a:t>&lt;html&gt;</a:t>
            </a:r>
          </a:p>
          <a:p>
            <a:pPr marL="0" indent="0">
              <a:buNone/>
            </a:pPr>
            <a:r>
              <a:rPr lang="en-US" dirty="0" smtClean="0"/>
              <a:t>&lt;head&gt;</a:t>
            </a:r>
          </a:p>
          <a:p>
            <a:pPr marL="0" indent="0">
              <a:buNone/>
            </a:pPr>
            <a:r>
              <a:rPr lang="en-US" b="1" dirty="0" smtClean="0">
                <a:solidFill>
                  <a:srgbClr val="0070C0"/>
                </a:solidFill>
              </a:rPr>
              <a:t>&lt;style&gt;</a:t>
            </a:r>
          </a:p>
          <a:p>
            <a:pPr marL="0" indent="0">
              <a:buNone/>
            </a:pPr>
            <a:r>
              <a:rPr lang="en-US" b="1" dirty="0" smtClean="0">
                <a:solidFill>
                  <a:srgbClr val="0070C0"/>
                </a:solidFill>
              </a:rPr>
              <a:t>p {   text-align: center;</a:t>
            </a:r>
          </a:p>
          <a:p>
            <a:pPr marL="0" indent="0">
              <a:buNone/>
            </a:pPr>
            <a:r>
              <a:rPr lang="en-US" b="1" dirty="0" smtClean="0">
                <a:solidFill>
                  <a:srgbClr val="0070C0"/>
                </a:solidFill>
              </a:rPr>
              <a:t>    color: red;</a:t>
            </a:r>
          </a:p>
          <a:p>
            <a:pPr marL="0" indent="0">
              <a:buNone/>
            </a:pPr>
            <a:r>
              <a:rPr lang="en-US" b="1" dirty="0" smtClean="0">
                <a:solidFill>
                  <a:srgbClr val="0070C0"/>
                </a:solidFill>
              </a:rPr>
              <a:t>   } </a:t>
            </a:r>
          </a:p>
          <a:p>
            <a:pPr marL="0" indent="0">
              <a:buNone/>
            </a:pPr>
            <a:r>
              <a:rPr lang="en-US" b="1" dirty="0" smtClean="0">
                <a:solidFill>
                  <a:srgbClr val="0070C0"/>
                </a:solidFill>
              </a:rPr>
              <a:t>&lt;/style&gt;</a:t>
            </a:r>
          </a:p>
          <a:p>
            <a:pPr marL="0" indent="0">
              <a:buNone/>
            </a:pPr>
            <a:r>
              <a:rPr lang="en-US" dirty="0" smtClean="0"/>
              <a:t>&lt;/head&gt;</a:t>
            </a:r>
          </a:p>
          <a:p>
            <a:pPr marL="0" indent="0">
              <a:buNone/>
            </a:pPr>
            <a:r>
              <a:rPr lang="en-US" dirty="0" smtClean="0"/>
              <a:t>&lt;body&gt;</a:t>
            </a:r>
          </a:p>
          <a:p>
            <a:pPr marL="0" indent="0">
              <a:buNone/>
            </a:pPr>
            <a:r>
              <a:rPr lang="en-US" dirty="0" smtClean="0"/>
              <a:t>&lt;p&gt;Every paragraph will be affected by the style.&lt;/p&gt;</a:t>
            </a:r>
          </a:p>
          <a:p>
            <a:pPr marL="0" indent="0">
              <a:buNone/>
            </a:pPr>
            <a:r>
              <a:rPr lang="en-US" dirty="0" smtClean="0"/>
              <a:t>&lt;p id="para1"&gt;Me too!&lt;/p&gt;</a:t>
            </a:r>
          </a:p>
          <a:p>
            <a:pPr marL="0" indent="0">
              <a:buNone/>
            </a:pPr>
            <a:r>
              <a:rPr lang="en-US" dirty="0" smtClean="0"/>
              <a:t>&lt;p&gt;And me!&lt;/p&gt;</a:t>
            </a:r>
          </a:p>
          <a:p>
            <a:pPr marL="0" indent="0">
              <a:buNone/>
            </a:pPr>
            <a:r>
              <a:rPr lang="en-US" dirty="0" smtClean="0"/>
              <a:t>&lt;/body&gt;</a:t>
            </a:r>
          </a:p>
          <a:p>
            <a:pPr marL="0" indent="0">
              <a:buNone/>
            </a:pPr>
            <a:r>
              <a:rPr lang="en-US" dirty="0" smtClean="0"/>
              <a:t>&lt;/html&gt;</a:t>
            </a:r>
          </a:p>
          <a:p>
            <a:pPr marL="0" indent="0">
              <a:buNone/>
            </a:pPr>
            <a:endParaRPr lang="en-US" dirty="0"/>
          </a:p>
        </p:txBody>
      </p:sp>
    </p:spTree>
    <p:extLst>
      <p:ext uri="{BB962C8B-B14F-4D97-AF65-F5344CB8AC3E}">
        <p14:creationId xmlns="" xmlns:p14="http://schemas.microsoft.com/office/powerpoint/2010/main" val="30929443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u="sng" dirty="0" smtClean="0">
                <a:solidFill>
                  <a:srgbClr val="00B050"/>
                </a:solidFill>
              </a:rPr>
              <a:t>Image gallery</a:t>
            </a:r>
            <a:endParaRPr lang="en-US" b="1" u="sng" dirty="0">
              <a:solidFill>
                <a:srgbClr val="00B050"/>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29818575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218941"/>
            <a:ext cx="11784169" cy="5958022"/>
          </a:xfrm>
        </p:spPr>
        <p:txBody>
          <a:bodyPr/>
          <a:lstStyle/>
          <a:p>
            <a:r>
              <a:rPr lang="en-US" dirty="0"/>
              <a:t>CSS can be used to create an image gallery.</a:t>
            </a:r>
          </a:p>
        </p:txBody>
      </p:sp>
      <p:pic>
        <p:nvPicPr>
          <p:cNvPr id="4" name="Picture 3"/>
          <p:cNvPicPr>
            <a:picLocks noChangeAspect="1"/>
          </p:cNvPicPr>
          <p:nvPr/>
        </p:nvPicPr>
        <p:blipFill>
          <a:blip r:embed="rId2"/>
          <a:stretch>
            <a:fillRect/>
          </a:stretch>
        </p:blipFill>
        <p:spPr>
          <a:xfrm>
            <a:off x="2588654" y="738238"/>
            <a:ext cx="7830758" cy="2657642"/>
          </a:xfrm>
          <a:prstGeom prst="rect">
            <a:avLst/>
          </a:prstGeom>
        </p:spPr>
      </p:pic>
      <p:sp>
        <p:nvSpPr>
          <p:cNvPr id="5" name="TextBox 4"/>
          <p:cNvSpPr txBox="1"/>
          <p:nvPr/>
        </p:nvSpPr>
        <p:spPr>
          <a:xfrm>
            <a:off x="540913" y="1687132"/>
            <a:ext cx="1700011" cy="369332"/>
          </a:xfrm>
          <a:prstGeom prst="rect">
            <a:avLst/>
          </a:prstGeom>
          <a:noFill/>
        </p:spPr>
        <p:txBody>
          <a:bodyPr wrap="square" rtlCol="0">
            <a:spAutoFit/>
          </a:bodyPr>
          <a:lstStyle/>
          <a:p>
            <a:r>
              <a:rPr lang="en-US" b="1" dirty="0" smtClean="0"/>
              <a:t>Example 1: </a:t>
            </a:r>
            <a:endParaRPr lang="en-US" b="1" dirty="0"/>
          </a:p>
        </p:txBody>
      </p:sp>
      <p:sp>
        <p:nvSpPr>
          <p:cNvPr id="7" name="TextBox 6"/>
          <p:cNvSpPr txBox="1"/>
          <p:nvPr/>
        </p:nvSpPr>
        <p:spPr>
          <a:xfrm>
            <a:off x="540913" y="4904704"/>
            <a:ext cx="1700011" cy="369332"/>
          </a:xfrm>
          <a:prstGeom prst="rect">
            <a:avLst/>
          </a:prstGeom>
          <a:noFill/>
        </p:spPr>
        <p:txBody>
          <a:bodyPr wrap="square" rtlCol="0">
            <a:spAutoFit/>
          </a:bodyPr>
          <a:lstStyle/>
          <a:p>
            <a:r>
              <a:rPr lang="en-US" b="1" dirty="0" smtClean="0"/>
              <a:t>Example 2: </a:t>
            </a:r>
            <a:endParaRPr lang="en-US" b="1" dirty="0"/>
          </a:p>
        </p:txBody>
      </p:sp>
      <p:pic>
        <p:nvPicPr>
          <p:cNvPr id="8" name="Picture 7"/>
          <p:cNvPicPr>
            <a:picLocks noChangeAspect="1"/>
          </p:cNvPicPr>
          <p:nvPr/>
        </p:nvPicPr>
        <p:blipFill>
          <a:blip r:embed="rId3"/>
          <a:stretch>
            <a:fillRect/>
          </a:stretch>
        </p:blipFill>
        <p:spPr>
          <a:xfrm>
            <a:off x="2588654" y="3915177"/>
            <a:ext cx="7946264" cy="2794716"/>
          </a:xfrm>
          <a:prstGeom prst="rect">
            <a:avLst/>
          </a:prstGeom>
        </p:spPr>
      </p:pic>
    </p:spTree>
    <p:extLst>
      <p:ext uri="{BB962C8B-B14F-4D97-AF65-F5344CB8AC3E}">
        <p14:creationId xmlns="" xmlns:p14="http://schemas.microsoft.com/office/powerpoint/2010/main" val="20290852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15910" y="0"/>
            <a:ext cx="4237149" cy="6648673"/>
          </a:xfrm>
        </p:spPr>
        <p:txBody>
          <a:bodyPr>
            <a:noAutofit/>
          </a:bodyPr>
          <a:lstStyle/>
          <a:p>
            <a:pPr marL="0" indent="0">
              <a:buNone/>
            </a:pPr>
            <a:r>
              <a:rPr lang="en-US" sz="1800" b="1" dirty="0"/>
              <a:t>&lt;!DOCTYPE html</a:t>
            </a:r>
            <a:r>
              <a:rPr lang="en-US" sz="1800" b="1" dirty="0" smtClean="0"/>
              <a:t>&gt;        &lt;</a:t>
            </a:r>
            <a:r>
              <a:rPr lang="en-US" sz="1800" b="1" dirty="0"/>
              <a:t>html</a:t>
            </a:r>
            <a:r>
              <a:rPr lang="en-US" sz="1800" b="1" dirty="0" smtClean="0"/>
              <a:t>&gt;      &lt;</a:t>
            </a:r>
            <a:r>
              <a:rPr lang="en-US" sz="1800" b="1" dirty="0"/>
              <a:t>head&gt;</a:t>
            </a:r>
          </a:p>
          <a:p>
            <a:pPr marL="0" indent="0">
              <a:buNone/>
            </a:pPr>
            <a:r>
              <a:rPr lang="en-US" sz="1800" b="1" dirty="0"/>
              <a:t>&lt;style</a:t>
            </a:r>
            <a:r>
              <a:rPr lang="en-US" sz="1800" b="1" dirty="0" smtClean="0"/>
              <a:t>&gt;</a:t>
            </a:r>
          </a:p>
          <a:p>
            <a:pPr marL="0" indent="0">
              <a:buNone/>
            </a:pPr>
            <a:r>
              <a:rPr lang="en-US" sz="1800" b="1" dirty="0" err="1" smtClean="0"/>
              <a:t>div.gallery</a:t>
            </a:r>
            <a:r>
              <a:rPr lang="en-US" sz="1800" b="1" dirty="0" smtClean="0"/>
              <a:t> {      margin</a:t>
            </a:r>
            <a:r>
              <a:rPr lang="en-US" sz="1800" b="1" dirty="0"/>
              <a:t>: 5px;</a:t>
            </a:r>
          </a:p>
          <a:p>
            <a:pPr marL="0" indent="0">
              <a:buNone/>
            </a:pPr>
            <a:r>
              <a:rPr lang="en-US" sz="1800" b="1" dirty="0" smtClean="0"/>
              <a:t>                           </a:t>
            </a:r>
            <a:r>
              <a:rPr lang="en-US" sz="1800" b="1" dirty="0"/>
              <a:t>border: 1px solid #ccc;</a:t>
            </a:r>
          </a:p>
          <a:p>
            <a:pPr marL="0" indent="0">
              <a:buNone/>
            </a:pPr>
            <a:r>
              <a:rPr lang="en-US" sz="1800" b="1" dirty="0" smtClean="0"/>
              <a:t>                           </a:t>
            </a:r>
            <a:r>
              <a:rPr lang="en-US" sz="1800" b="1" dirty="0"/>
              <a:t>float: left;</a:t>
            </a:r>
          </a:p>
          <a:p>
            <a:pPr marL="0" indent="0">
              <a:buNone/>
            </a:pPr>
            <a:r>
              <a:rPr lang="en-US" sz="1800" b="1" dirty="0" smtClean="0"/>
              <a:t>                           </a:t>
            </a:r>
            <a:r>
              <a:rPr lang="en-US" sz="1800" b="1" dirty="0"/>
              <a:t>width: </a:t>
            </a:r>
            <a:r>
              <a:rPr lang="en-US" sz="1800" b="1" dirty="0" smtClean="0"/>
              <a:t>180px</a:t>
            </a:r>
            <a:r>
              <a:rPr lang="en-US" sz="1800" b="1" dirty="0"/>
              <a:t> </a:t>
            </a:r>
            <a:r>
              <a:rPr lang="en-US" sz="1800" b="1" dirty="0" smtClean="0"/>
              <a:t>       }</a:t>
            </a:r>
          </a:p>
          <a:p>
            <a:pPr marL="0" indent="0">
              <a:buNone/>
            </a:pPr>
            <a:endParaRPr lang="en-US" sz="1800" b="1" dirty="0"/>
          </a:p>
          <a:p>
            <a:pPr marL="0" indent="0">
              <a:buNone/>
            </a:pPr>
            <a:r>
              <a:rPr lang="en-US" sz="1800" b="1" dirty="0" err="1"/>
              <a:t>div.gallery:hover</a:t>
            </a:r>
            <a:r>
              <a:rPr lang="en-US" sz="1800" b="1" dirty="0"/>
              <a:t> </a:t>
            </a:r>
            <a:r>
              <a:rPr lang="en-US" sz="1800" b="1" dirty="0" smtClean="0"/>
              <a:t>{ border</a:t>
            </a:r>
            <a:r>
              <a:rPr lang="en-US" sz="1800" b="1" dirty="0"/>
              <a:t>: 1px solid #777</a:t>
            </a:r>
            <a:r>
              <a:rPr lang="en-US" sz="1800" b="1" dirty="0" smtClean="0"/>
              <a:t>;  }</a:t>
            </a:r>
            <a:endParaRPr lang="en-US" sz="1800" b="1" dirty="0"/>
          </a:p>
          <a:p>
            <a:pPr marL="0" indent="0">
              <a:buNone/>
            </a:pPr>
            <a:endParaRPr lang="en-US" sz="1800" b="1" dirty="0"/>
          </a:p>
          <a:p>
            <a:pPr marL="0" indent="0">
              <a:buNone/>
            </a:pPr>
            <a:r>
              <a:rPr lang="en-US" sz="1800" b="1" dirty="0" err="1"/>
              <a:t>div.gallery</a:t>
            </a:r>
            <a:r>
              <a:rPr lang="en-US" sz="1800" b="1" dirty="0"/>
              <a:t> </a:t>
            </a:r>
            <a:r>
              <a:rPr lang="en-US" sz="1800" b="1" dirty="0" err="1"/>
              <a:t>img</a:t>
            </a:r>
            <a:r>
              <a:rPr lang="en-US" sz="1800" b="1" dirty="0"/>
              <a:t> </a:t>
            </a:r>
            <a:r>
              <a:rPr lang="en-US" sz="1800" b="1" dirty="0" smtClean="0"/>
              <a:t>{    </a:t>
            </a:r>
            <a:r>
              <a:rPr lang="en-US" sz="1800" b="1" dirty="0"/>
              <a:t>width: 100%;</a:t>
            </a:r>
          </a:p>
          <a:p>
            <a:pPr marL="0" indent="0">
              <a:buNone/>
            </a:pPr>
            <a:r>
              <a:rPr lang="en-US" sz="1800" b="1" dirty="0" smtClean="0"/>
              <a:t>                                 </a:t>
            </a:r>
            <a:r>
              <a:rPr lang="en-US" sz="1800" b="1" dirty="0"/>
              <a:t>height: auto;</a:t>
            </a:r>
          </a:p>
          <a:p>
            <a:pPr marL="0" indent="0">
              <a:buNone/>
            </a:pPr>
            <a:r>
              <a:rPr lang="en-US" sz="1800" b="1" dirty="0" smtClean="0"/>
              <a:t>                                 </a:t>
            </a:r>
            <a:r>
              <a:rPr lang="en-US" sz="1800" b="1" dirty="0"/>
              <a:t>border-radius: 50</a:t>
            </a:r>
            <a:r>
              <a:rPr lang="en-US" sz="1800" b="1" dirty="0" smtClean="0"/>
              <a:t>%;     }</a:t>
            </a:r>
            <a:endParaRPr lang="en-US" sz="1800" b="1" dirty="0"/>
          </a:p>
          <a:p>
            <a:pPr marL="0" indent="0">
              <a:buNone/>
            </a:pPr>
            <a:endParaRPr lang="en-US" sz="1800" b="1" dirty="0"/>
          </a:p>
          <a:p>
            <a:pPr marL="0" indent="0">
              <a:buNone/>
            </a:pPr>
            <a:r>
              <a:rPr lang="en-US" sz="1800" b="1" dirty="0" err="1"/>
              <a:t>div.desc</a:t>
            </a:r>
            <a:r>
              <a:rPr lang="en-US" sz="1800" b="1" dirty="0"/>
              <a:t> </a:t>
            </a:r>
            <a:r>
              <a:rPr lang="en-US" sz="1800" b="1" dirty="0" smtClean="0"/>
              <a:t>{        </a:t>
            </a:r>
            <a:r>
              <a:rPr lang="en-US" sz="1800" b="1" dirty="0"/>
              <a:t>padding: 15px;</a:t>
            </a:r>
          </a:p>
          <a:p>
            <a:pPr marL="0" indent="0">
              <a:buNone/>
            </a:pPr>
            <a:r>
              <a:rPr lang="en-US" sz="1800" b="1" dirty="0" smtClean="0"/>
              <a:t>                         </a:t>
            </a:r>
            <a:r>
              <a:rPr lang="en-US" sz="1800" b="1" dirty="0"/>
              <a:t>text-align: center</a:t>
            </a:r>
            <a:r>
              <a:rPr lang="en-US" sz="1800" b="1" dirty="0" smtClean="0"/>
              <a:t>;     }</a:t>
            </a:r>
          </a:p>
          <a:p>
            <a:pPr marL="0" indent="0">
              <a:buNone/>
            </a:pPr>
            <a:endParaRPr lang="en-US" sz="1800" b="1" dirty="0" smtClean="0"/>
          </a:p>
          <a:p>
            <a:pPr marL="0" indent="0">
              <a:buNone/>
            </a:pPr>
            <a:r>
              <a:rPr lang="en-US" sz="1800" b="1" dirty="0" smtClean="0"/>
              <a:t>&lt;/</a:t>
            </a:r>
            <a:r>
              <a:rPr lang="en-US" sz="1800" b="1" dirty="0"/>
              <a:t>style</a:t>
            </a:r>
            <a:r>
              <a:rPr lang="en-US" sz="1800" b="1" dirty="0" smtClean="0"/>
              <a:t>&gt;      &lt;/</a:t>
            </a:r>
            <a:r>
              <a:rPr lang="en-US" sz="1800" b="1" dirty="0"/>
              <a:t>head</a:t>
            </a:r>
            <a:r>
              <a:rPr lang="en-US" sz="1800" b="1" dirty="0" smtClean="0"/>
              <a:t>&gt;</a:t>
            </a:r>
            <a:endParaRPr lang="en-US" sz="1800" b="1" dirty="0"/>
          </a:p>
        </p:txBody>
      </p:sp>
      <p:sp>
        <p:nvSpPr>
          <p:cNvPr id="6" name="Content Placeholder 5"/>
          <p:cNvSpPr>
            <a:spLocks noGrp="1"/>
          </p:cNvSpPr>
          <p:nvPr>
            <p:ph sz="half" idx="2"/>
          </p:nvPr>
        </p:nvSpPr>
        <p:spPr>
          <a:xfrm>
            <a:off x="4829577" y="0"/>
            <a:ext cx="7276565" cy="6858000"/>
          </a:xfrm>
        </p:spPr>
        <p:txBody>
          <a:bodyPr>
            <a:noAutofit/>
          </a:bodyPr>
          <a:lstStyle/>
          <a:p>
            <a:pPr marL="0" indent="0">
              <a:buNone/>
            </a:pPr>
            <a:r>
              <a:rPr lang="en-US" sz="1600" b="1" dirty="0"/>
              <a:t>&lt;body&gt;</a:t>
            </a:r>
          </a:p>
          <a:p>
            <a:pPr marL="0" indent="0">
              <a:buNone/>
            </a:pPr>
            <a:r>
              <a:rPr lang="en-US" sz="1600" b="1" dirty="0" smtClean="0">
                <a:solidFill>
                  <a:srgbClr val="0070C0"/>
                </a:solidFill>
              </a:rPr>
              <a:t>&lt;</a:t>
            </a:r>
            <a:r>
              <a:rPr lang="en-US" sz="1600" b="1" dirty="0">
                <a:solidFill>
                  <a:srgbClr val="0070C0"/>
                </a:solidFill>
              </a:rPr>
              <a:t>div class="gallery"&gt;</a:t>
            </a:r>
          </a:p>
          <a:p>
            <a:pPr marL="0" indent="0">
              <a:buNone/>
            </a:pPr>
            <a:r>
              <a:rPr lang="en-US" sz="1600" b="1" dirty="0">
                <a:solidFill>
                  <a:srgbClr val="0070C0"/>
                </a:solidFill>
              </a:rPr>
              <a:t>  &lt;a target="_blank" </a:t>
            </a:r>
            <a:r>
              <a:rPr lang="en-US" sz="1600" b="1" dirty="0" err="1">
                <a:solidFill>
                  <a:srgbClr val="0070C0"/>
                </a:solidFill>
              </a:rPr>
              <a:t>href</a:t>
            </a:r>
            <a:r>
              <a:rPr lang="en-US" sz="1600" b="1" dirty="0">
                <a:solidFill>
                  <a:srgbClr val="0070C0"/>
                </a:solidFill>
              </a:rPr>
              <a:t>="img_fjords.jpg"&gt;</a:t>
            </a:r>
          </a:p>
          <a:p>
            <a:pPr marL="0" indent="0">
              <a:buNone/>
            </a:pPr>
            <a:r>
              <a:rPr lang="en-US" sz="1600" b="1" dirty="0">
                <a:solidFill>
                  <a:srgbClr val="0070C0"/>
                </a:solidFill>
              </a:rPr>
              <a:t>    &lt;</a:t>
            </a:r>
            <a:r>
              <a:rPr lang="en-US" sz="1600" b="1" dirty="0" err="1">
                <a:solidFill>
                  <a:srgbClr val="0070C0"/>
                </a:solidFill>
              </a:rPr>
              <a:t>img</a:t>
            </a:r>
            <a:r>
              <a:rPr lang="en-US" sz="1600" b="1" dirty="0">
                <a:solidFill>
                  <a:srgbClr val="0070C0"/>
                </a:solidFill>
              </a:rPr>
              <a:t> </a:t>
            </a:r>
            <a:r>
              <a:rPr lang="en-US" sz="1600" b="1" dirty="0" err="1">
                <a:solidFill>
                  <a:srgbClr val="0070C0"/>
                </a:solidFill>
              </a:rPr>
              <a:t>src</a:t>
            </a:r>
            <a:r>
              <a:rPr lang="en-US" sz="1600" b="1" dirty="0">
                <a:solidFill>
                  <a:srgbClr val="0070C0"/>
                </a:solidFill>
              </a:rPr>
              <a:t>="img_fjords.jpg" alt="</a:t>
            </a:r>
            <a:r>
              <a:rPr lang="en-US" sz="1600" b="1" dirty="0" err="1">
                <a:solidFill>
                  <a:srgbClr val="0070C0"/>
                </a:solidFill>
              </a:rPr>
              <a:t>Trolltunga</a:t>
            </a:r>
            <a:r>
              <a:rPr lang="en-US" sz="1600" b="1" dirty="0">
                <a:solidFill>
                  <a:srgbClr val="0070C0"/>
                </a:solidFill>
              </a:rPr>
              <a:t> Norway" width="300" height="200"&gt;</a:t>
            </a:r>
          </a:p>
          <a:p>
            <a:pPr marL="0" indent="0">
              <a:buNone/>
            </a:pPr>
            <a:r>
              <a:rPr lang="en-US" sz="1600" b="1" dirty="0">
                <a:solidFill>
                  <a:srgbClr val="0070C0"/>
                </a:solidFill>
              </a:rPr>
              <a:t>  &lt;/a&gt;</a:t>
            </a:r>
          </a:p>
          <a:p>
            <a:pPr marL="0" indent="0">
              <a:buNone/>
            </a:pPr>
            <a:r>
              <a:rPr lang="en-US" sz="1600" b="1" dirty="0">
                <a:solidFill>
                  <a:srgbClr val="0070C0"/>
                </a:solidFill>
              </a:rPr>
              <a:t>  &lt;div class="</a:t>
            </a:r>
            <a:r>
              <a:rPr lang="en-US" sz="1600" b="1" dirty="0" err="1">
                <a:solidFill>
                  <a:srgbClr val="0070C0"/>
                </a:solidFill>
              </a:rPr>
              <a:t>desc</a:t>
            </a:r>
            <a:r>
              <a:rPr lang="en-US" sz="1600" b="1" dirty="0">
                <a:solidFill>
                  <a:srgbClr val="0070C0"/>
                </a:solidFill>
              </a:rPr>
              <a:t>"&gt;Add a description of the image here&lt;/div&gt;</a:t>
            </a:r>
          </a:p>
          <a:p>
            <a:pPr marL="0" indent="0">
              <a:buNone/>
            </a:pPr>
            <a:r>
              <a:rPr lang="en-US" sz="1600" b="1" dirty="0">
                <a:solidFill>
                  <a:srgbClr val="0070C0"/>
                </a:solidFill>
              </a:rPr>
              <a:t>&lt;/div&gt;</a:t>
            </a:r>
          </a:p>
          <a:p>
            <a:pPr marL="0" indent="0">
              <a:buNone/>
            </a:pPr>
            <a:endParaRPr lang="en-US" sz="1600" b="1" dirty="0"/>
          </a:p>
          <a:p>
            <a:pPr marL="0" indent="0">
              <a:buNone/>
            </a:pPr>
            <a:r>
              <a:rPr lang="en-US" sz="1600" b="1" dirty="0"/>
              <a:t>&lt;div class="gallery"&gt;</a:t>
            </a:r>
          </a:p>
          <a:p>
            <a:pPr marL="0" indent="0">
              <a:buNone/>
            </a:pPr>
            <a:r>
              <a:rPr lang="en-US" sz="1600" b="1" dirty="0"/>
              <a:t>  &lt;a target="_blank" </a:t>
            </a:r>
            <a:r>
              <a:rPr lang="en-US" sz="1600" b="1" dirty="0" err="1"/>
              <a:t>href</a:t>
            </a:r>
            <a:r>
              <a:rPr lang="en-US" sz="1600" b="1" dirty="0"/>
              <a:t>="img_forest.jpg"&gt;</a:t>
            </a:r>
          </a:p>
          <a:p>
            <a:pPr marL="0" indent="0">
              <a:buNone/>
            </a:pPr>
            <a:r>
              <a:rPr lang="en-US" sz="1600" b="1" dirty="0"/>
              <a:t>    &lt;</a:t>
            </a:r>
            <a:r>
              <a:rPr lang="en-US" sz="1600" b="1" dirty="0" err="1"/>
              <a:t>img</a:t>
            </a:r>
            <a:r>
              <a:rPr lang="en-US" sz="1600" b="1" dirty="0"/>
              <a:t> </a:t>
            </a:r>
            <a:r>
              <a:rPr lang="en-US" sz="1600" b="1" dirty="0" err="1"/>
              <a:t>src</a:t>
            </a:r>
            <a:r>
              <a:rPr lang="en-US" sz="1600" b="1" dirty="0"/>
              <a:t>="img_forest.jpg" alt="Forest" width="600" height="400</a:t>
            </a:r>
            <a:r>
              <a:rPr lang="en-US" sz="1600" b="1" dirty="0" smtClean="0"/>
              <a:t>"&gt;      </a:t>
            </a:r>
            <a:r>
              <a:rPr lang="en-US" sz="1600" b="1" dirty="0"/>
              <a:t>&lt;/a&gt;</a:t>
            </a:r>
          </a:p>
          <a:p>
            <a:pPr marL="0" indent="0">
              <a:buNone/>
            </a:pPr>
            <a:r>
              <a:rPr lang="en-US" sz="1600" b="1" dirty="0"/>
              <a:t>  &lt;div class="</a:t>
            </a:r>
            <a:r>
              <a:rPr lang="en-US" sz="1600" b="1" dirty="0" err="1"/>
              <a:t>desc</a:t>
            </a:r>
            <a:r>
              <a:rPr lang="en-US" sz="1600" b="1" dirty="0"/>
              <a:t>"&gt;Add a description of the image here&lt;/div&gt;</a:t>
            </a:r>
          </a:p>
          <a:p>
            <a:pPr marL="0" indent="0">
              <a:buNone/>
            </a:pPr>
            <a:r>
              <a:rPr lang="en-US" sz="1600" b="1" dirty="0"/>
              <a:t>&lt;/div&gt;</a:t>
            </a:r>
          </a:p>
          <a:p>
            <a:pPr marL="0" indent="0">
              <a:buNone/>
            </a:pPr>
            <a:endParaRPr lang="en-US" sz="1600" b="1" dirty="0"/>
          </a:p>
          <a:p>
            <a:pPr marL="0" indent="0">
              <a:buNone/>
            </a:pPr>
            <a:r>
              <a:rPr lang="en-US" sz="1600" b="1" dirty="0"/>
              <a:t>&lt;div class="gallery"&gt;</a:t>
            </a:r>
          </a:p>
          <a:p>
            <a:pPr marL="0" indent="0">
              <a:buNone/>
            </a:pPr>
            <a:r>
              <a:rPr lang="en-US" sz="1600" b="1" dirty="0"/>
              <a:t>  &lt;a target="_blank" </a:t>
            </a:r>
            <a:r>
              <a:rPr lang="en-US" sz="1600" b="1" dirty="0" err="1"/>
              <a:t>href</a:t>
            </a:r>
            <a:r>
              <a:rPr lang="en-US" sz="1600" b="1" dirty="0"/>
              <a:t>="img_lights.jpg"&gt;</a:t>
            </a:r>
          </a:p>
          <a:p>
            <a:pPr marL="0" indent="0">
              <a:buNone/>
            </a:pPr>
            <a:r>
              <a:rPr lang="en-US" sz="1600" b="1" dirty="0"/>
              <a:t>    &lt;</a:t>
            </a:r>
            <a:r>
              <a:rPr lang="en-US" sz="1600" b="1" dirty="0" err="1"/>
              <a:t>img</a:t>
            </a:r>
            <a:r>
              <a:rPr lang="en-US" sz="1600" b="1" dirty="0"/>
              <a:t> </a:t>
            </a:r>
            <a:r>
              <a:rPr lang="en-US" sz="1600" b="1" dirty="0" err="1"/>
              <a:t>src</a:t>
            </a:r>
            <a:r>
              <a:rPr lang="en-US" sz="1600" b="1" dirty="0"/>
              <a:t>="img_lights.jpg" alt="Northern Lights" width="600" height="400</a:t>
            </a:r>
            <a:r>
              <a:rPr lang="en-US" sz="1600" b="1" dirty="0" smtClean="0"/>
              <a:t>"&gt; &lt;/</a:t>
            </a:r>
            <a:r>
              <a:rPr lang="en-US" sz="1600" b="1" dirty="0"/>
              <a:t>a&gt;</a:t>
            </a:r>
          </a:p>
          <a:p>
            <a:pPr marL="0" indent="0">
              <a:buNone/>
            </a:pPr>
            <a:r>
              <a:rPr lang="en-US" sz="1600" b="1" dirty="0"/>
              <a:t>  &lt;div class="</a:t>
            </a:r>
            <a:r>
              <a:rPr lang="en-US" sz="1600" b="1" dirty="0" err="1"/>
              <a:t>desc</a:t>
            </a:r>
            <a:r>
              <a:rPr lang="en-US" sz="1600" b="1" dirty="0"/>
              <a:t>"&gt;Add a description of the image here&lt;/div&gt;</a:t>
            </a:r>
          </a:p>
          <a:p>
            <a:pPr marL="0" indent="0">
              <a:buNone/>
            </a:pPr>
            <a:r>
              <a:rPr lang="en-US" sz="1600" b="1" dirty="0"/>
              <a:t>&lt;/div&gt;</a:t>
            </a:r>
          </a:p>
          <a:p>
            <a:pPr marL="0" indent="0">
              <a:buNone/>
            </a:pPr>
            <a:r>
              <a:rPr lang="en-US" sz="1600" b="1" dirty="0" smtClean="0"/>
              <a:t>&lt;/</a:t>
            </a:r>
            <a:r>
              <a:rPr lang="en-US" sz="1600" b="1" dirty="0"/>
              <a:t>body</a:t>
            </a:r>
            <a:r>
              <a:rPr lang="en-US" sz="1600" b="1" dirty="0" smtClean="0"/>
              <a:t>&gt;        &lt;/</a:t>
            </a:r>
            <a:r>
              <a:rPr lang="en-US" sz="1600" b="1" dirty="0"/>
              <a:t>html&gt;</a:t>
            </a:r>
          </a:p>
          <a:p>
            <a:pPr marL="0" indent="0">
              <a:buNone/>
            </a:pPr>
            <a:endParaRPr lang="en-US" sz="1600" b="1" dirty="0"/>
          </a:p>
          <a:p>
            <a:pPr marL="0" indent="0">
              <a:buNone/>
            </a:pPr>
            <a:r>
              <a:rPr lang="en-US" sz="1600" b="1" dirty="0" smtClean="0"/>
              <a:t> </a:t>
            </a:r>
            <a:endParaRPr lang="en-US" sz="1600" b="1" dirty="0"/>
          </a:p>
        </p:txBody>
      </p:sp>
    </p:spTree>
    <p:extLst>
      <p:ext uri="{BB962C8B-B14F-4D97-AF65-F5344CB8AC3E}">
        <p14:creationId xmlns="" xmlns:p14="http://schemas.microsoft.com/office/powerpoint/2010/main" val="2960892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96533" y="1220317"/>
            <a:ext cx="10515600" cy="4351338"/>
          </a:xfrm>
        </p:spPr>
        <p:txBody>
          <a:bodyPr>
            <a:normAutofit lnSpcReduction="10000"/>
          </a:bodyPr>
          <a:lstStyle/>
          <a:p>
            <a:r>
              <a:rPr lang="en-US" sz="2400" dirty="0" smtClean="0"/>
              <a:t>For example 1 : </a:t>
            </a:r>
            <a:r>
              <a:rPr lang="en-US" sz="2400" dirty="0"/>
              <a:t>P</a:t>
            </a:r>
            <a:r>
              <a:rPr lang="en-US" sz="2400" dirty="0" smtClean="0"/>
              <a:t>revious slide code</a:t>
            </a:r>
          </a:p>
          <a:p>
            <a:endParaRPr lang="en-US" sz="2400" dirty="0"/>
          </a:p>
          <a:p>
            <a:endParaRPr lang="en-US" sz="2400" dirty="0" smtClean="0"/>
          </a:p>
          <a:p>
            <a:r>
              <a:rPr lang="en-US" sz="2400" dirty="0" smtClean="0"/>
              <a:t>For example 2: Rounded image</a:t>
            </a:r>
          </a:p>
          <a:p>
            <a:endParaRPr lang="en-US" sz="2400" dirty="0"/>
          </a:p>
          <a:p>
            <a:pPr marL="0" indent="0">
              <a:buNone/>
            </a:pPr>
            <a:r>
              <a:rPr lang="en-US" sz="2400" dirty="0" err="1" smtClean="0"/>
              <a:t>div.Gallery</a:t>
            </a:r>
            <a:r>
              <a:rPr lang="en-US" sz="2400" dirty="0" smtClean="0"/>
              <a:t>  </a:t>
            </a:r>
            <a:r>
              <a:rPr lang="en-US" sz="2400" dirty="0" err="1"/>
              <a:t>img</a:t>
            </a:r>
            <a:r>
              <a:rPr lang="en-US" sz="2400" dirty="0"/>
              <a:t> {</a:t>
            </a:r>
          </a:p>
          <a:p>
            <a:pPr marL="0" indent="0">
              <a:buNone/>
            </a:pPr>
            <a:r>
              <a:rPr lang="en-US" sz="2400" dirty="0"/>
              <a:t>   </a:t>
            </a:r>
            <a:r>
              <a:rPr lang="en-US" sz="2400" dirty="0" smtClean="0"/>
              <a:t>                          </a:t>
            </a:r>
            <a:r>
              <a:rPr lang="en-US" sz="2400" dirty="0"/>
              <a:t>width: 100%;</a:t>
            </a:r>
          </a:p>
          <a:p>
            <a:pPr marL="0" indent="0">
              <a:buNone/>
            </a:pPr>
            <a:r>
              <a:rPr lang="en-US" sz="2400" dirty="0" smtClean="0"/>
              <a:t>                             </a:t>
            </a:r>
            <a:r>
              <a:rPr lang="en-US" sz="2400" dirty="0"/>
              <a:t>height: auto;</a:t>
            </a:r>
          </a:p>
          <a:p>
            <a:pPr marL="0" indent="0">
              <a:buNone/>
            </a:pPr>
            <a:r>
              <a:rPr lang="en-US" sz="2400" dirty="0"/>
              <a:t>   </a:t>
            </a:r>
            <a:r>
              <a:rPr lang="en-US" sz="2400" dirty="0" smtClean="0"/>
              <a:t>                          </a:t>
            </a:r>
            <a:r>
              <a:rPr lang="en-US" sz="2400" b="1" dirty="0">
                <a:solidFill>
                  <a:srgbClr val="0070C0"/>
                </a:solidFill>
              </a:rPr>
              <a:t>border-radius: 50%;</a:t>
            </a:r>
          </a:p>
          <a:p>
            <a:pPr marL="0" indent="0">
              <a:buNone/>
            </a:pPr>
            <a:r>
              <a:rPr lang="en-US" sz="2400" dirty="0" smtClean="0"/>
              <a:t>                            }</a:t>
            </a:r>
            <a:endParaRPr lang="en-US" sz="2400" dirty="0"/>
          </a:p>
        </p:txBody>
      </p:sp>
    </p:spTree>
    <p:extLst>
      <p:ext uri="{BB962C8B-B14F-4D97-AF65-F5344CB8AC3E}">
        <p14:creationId xmlns="" xmlns:p14="http://schemas.microsoft.com/office/powerpoint/2010/main" val="68380179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dirty="0" smtClean="0"/>
              <a:t>The display property specifies if/how an element is displayed.</a:t>
            </a:r>
          </a:p>
          <a:p>
            <a:pPr>
              <a:buNone/>
            </a:pPr>
            <a:r>
              <a:rPr lang="en-US" dirty="0" smtClean="0"/>
              <a:t>Every HTML element has a default display value depending on what type of element it is. </a:t>
            </a:r>
          </a:p>
          <a:p>
            <a:pPr>
              <a:buNone/>
            </a:pPr>
            <a:r>
              <a:rPr lang="en-US" dirty="0" smtClean="0"/>
              <a:t>Block-level Elements</a:t>
            </a:r>
          </a:p>
          <a:p>
            <a:pPr>
              <a:buNone/>
            </a:pPr>
            <a:r>
              <a:rPr lang="en-US" dirty="0" smtClean="0"/>
              <a:t>A block-level element always starts on a new line and takes up the full width available (stretches out to the left and right as far as it can).</a:t>
            </a:r>
          </a:p>
          <a:p>
            <a:pPr>
              <a:buNone/>
            </a:pPr>
            <a:r>
              <a:rPr lang="en-US" dirty="0" smtClean="0"/>
              <a:t>The &lt;div&gt; element is a block-level element.</a:t>
            </a:r>
          </a:p>
          <a:p>
            <a:pPr>
              <a:buNone/>
            </a:pPr>
            <a:r>
              <a:rPr lang="en-US" dirty="0" smtClean="0"/>
              <a:t>Examples of block-level elements:</a:t>
            </a:r>
          </a:p>
          <a:p>
            <a:pPr>
              <a:buNone/>
            </a:pPr>
            <a:r>
              <a:rPr lang="en-US" dirty="0" smtClean="0"/>
              <a:t>&lt;div&gt;,&lt;p&gt;,&lt;form&gt;</a:t>
            </a:r>
          </a:p>
          <a:p>
            <a:pPr>
              <a:buNone/>
            </a:pPr>
            <a:r>
              <a:rPr lang="en-US" dirty="0" smtClean="0"/>
              <a:t>Inline Elements</a:t>
            </a:r>
          </a:p>
          <a:p>
            <a:pPr>
              <a:buNone/>
            </a:pPr>
            <a:r>
              <a:rPr lang="en-US" dirty="0" smtClean="0"/>
              <a:t>An inline element does not start on a new line and only takes up as much width as necessary.</a:t>
            </a:r>
          </a:p>
          <a:p>
            <a:pPr>
              <a:buNone/>
            </a:pPr>
            <a:r>
              <a:rPr lang="en-US" dirty="0" smtClean="0"/>
              <a:t>This is an inline &lt;span&gt; element inside a paragraph.</a:t>
            </a:r>
          </a:p>
          <a:p>
            <a:pPr>
              <a:buNone/>
            </a:pPr>
            <a:r>
              <a:rPr lang="en-US" dirty="0" smtClean="0"/>
              <a:t>Examples of inline elements:</a:t>
            </a:r>
          </a:p>
          <a:p>
            <a:pPr>
              <a:buNone/>
            </a:pPr>
            <a:r>
              <a:rPr lang="en-US" dirty="0" smtClean="0"/>
              <a:t>&lt;span&gt;,&lt;a&gt;,&lt;</a:t>
            </a:r>
            <a:r>
              <a:rPr lang="en-US" dirty="0" err="1" smtClean="0"/>
              <a:t>img</a:t>
            </a:r>
            <a:r>
              <a:rPr lang="en-US" dirty="0" smtClean="0"/>
              <a:t>&gt;</a:t>
            </a:r>
          </a:p>
          <a:p>
            <a:pPr>
              <a:buNone/>
            </a:pPr>
            <a:r>
              <a:rPr lang="en-US" dirty="0" smtClean="0"/>
              <a:t>Hiding an element can be done by setting the display property to none. The element will be hidden, and the page will be displayed as if the element is not there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1"/>
            <a:ext cx="10515600" cy="330334"/>
          </a:xfrm>
        </p:spPr>
        <p:txBody>
          <a:bodyPr>
            <a:noAutofit/>
          </a:bodyPr>
          <a:lstStyle/>
          <a:p>
            <a:r>
              <a:rPr lang="en-US" sz="3600" b="1" dirty="0" smtClean="0"/>
              <a:t>b) </a:t>
            </a:r>
            <a:r>
              <a:rPr lang="en-US" sz="3600" b="1" u="sng" dirty="0" smtClean="0"/>
              <a:t>Id selector</a:t>
            </a:r>
            <a:endParaRPr lang="en-US" sz="3600" b="1" u="sng" dirty="0"/>
          </a:p>
        </p:txBody>
      </p:sp>
      <p:sp>
        <p:nvSpPr>
          <p:cNvPr id="3" name="Content Placeholder 2"/>
          <p:cNvSpPr>
            <a:spLocks noGrp="1"/>
          </p:cNvSpPr>
          <p:nvPr>
            <p:ph idx="1"/>
          </p:nvPr>
        </p:nvSpPr>
        <p:spPr>
          <a:xfrm>
            <a:off x="167425" y="746974"/>
            <a:ext cx="11809927" cy="5975797"/>
          </a:xfrm>
        </p:spPr>
        <p:txBody>
          <a:bodyPr>
            <a:normAutofit/>
          </a:bodyPr>
          <a:lstStyle/>
          <a:p>
            <a:r>
              <a:rPr lang="en-US" sz="2000" dirty="0"/>
              <a:t>The id selector uses the id attribute of an HTML element to select a specific element.</a:t>
            </a:r>
          </a:p>
          <a:p>
            <a:r>
              <a:rPr lang="en-US" sz="2000" dirty="0"/>
              <a:t>The id of an element should be unique within a page, so the id selector is used to select one unique element!</a:t>
            </a:r>
          </a:p>
          <a:p>
            <a:r>
              <a:rPr lang="en-US" sz="2000" dirty="0"/>
              <a:t>To select an element with a specific id, write a hash (#) character, followed by the id of the element.</a:t>
            </a:r>
          </a:p>
          <a:p>
            <a:r>
              <a:rPr lang="en-US" sz="2000" dirty="0"/>
              <a:t>The style rule below will be applied to the HTML element with id="para1</a:t>
            </a:r>
            <a:r>
              <a:rPr lang="en-US" sz="2000" dirty="0" smtClean="0"/>
              <a:t>":</a:t>
            </a:r>
          </a:p>
        </p:txBody>
      </p:sp>
      <p:sp>
        <p:nvSpPr>
          <p:cNvPr id="5" name="TextBox 4"/>
          <p:cNvSpPr txBox="1"/>
          <p:nvPr/>
        </p:nvSpPr>
        <p:spPr>
          <a:xfrm>
            <a:off x="5203065" y="3786963"/>
            <a:ext cx="6465194" cy="2308324"/>
          </a:xfrm>
          <a:prstGeom prst="rect">
            <a:avLst/>
          </a:prstGeom>
          <a:noFill/>
        </p:spPr>
        <p:txBody>
          <a:bodyPr wrap="square" rtlCol="0">
            <a:spAutoFit/>
          </a:bodyPr>
          <a:lstStyle/>
          <a:p>
            <a:r>
              <a:rPr lang="en-US" sz="2400" b="1" dirty="0" smtClean="0">
                <a:solidFill>
                  <a:srgbClr val="0070C0"/>
                </a:solidFill>
              </a:rPr>
              <a:t>&lt;p id="para1"&gt;Hello World!&lt;/p&gt;</a:t>
            </a:r>
          </a:p>
          <a:p>
            <a:r>
              <a:rPr lang="en-US" sz="2400" dirty="0" smtClean="0"/>
              <a:t>&lt;p&gt;This paragraph is not affected by the style.&lt;/p&gt;</a:t>
            </a:r>
          </a:p>
          <a:p>
            <a:endParaRPr lang="en-US" sz="2400" dirty="0" smtClean="0"/>
          </a:p>
          <a:p>
            <a:r>
              <a:rPr lang="en-US" sz="2400" dirty="0" smtClean="0"/>
              <a:t>&lt;/body&gt;</a:t>
            </a:r>
          </a:p>
          <a:p>
            <a:r>
              <a:rPr lang="en-US" sz="2400" dirty="0" smtClean="0"/>
              <a:t>&lt;/html&gt;</a:t>
            </a:r>
          </a:p>
          <a:p>
            <a:endParaRPr lang="en-US" sz="2400" dirty="0"/>
          </a:p>
        </p:txBody>
      </p:sp>
      <p:sp>
        <p:nvSpPr>
          <p:cNvPr id="6" name="TextBox 5"/>
          <p:cNvSpPr txBox="1"/>
          <p:nvPr/>
        </p:nvSpPr>
        <p:spPr>
          <a:xfrm>
            <a:off x="869323" y="2886429"/>
            <a:ext cx="5203065" cy="4154984"/>
          </a:xfrm>
          <a:prstGeom prst="rect">
            <a:avLst/>
          </a:prstGeom>
          <a:noFill/>
        </p:spPr>
        <p:txBody>
          <a:bodyPr wrap="square" rtlCol="0">
            <a:spAutoFit/>
          </a:bodyPr>
          <a:lstStyle/>
          <a:p>
            <a:r>
              <a:rPr lang="en-US" sz="2400" dirty="0" smtClean="0"/>
              <a:t>&lt;html&gt;</a:t>
            </a:r>
          </a:p>
          <a:p>
            <a:r>
              <a:rPr lang="en-US" sz="2400" dirty="0" smtClean="0"/>
              <a:t>&lt;head&gt;</a:t>
            </a:r>
          </a:p>
          <a:p>
            <a:r>
              <a:rPr lang="en-US" sz="2400" dirty="0" smtClean="0"/>
              <a:t>&lt;style&gt;</a:t>
            </a:r>
          </a:p>
          <a:p>
            <a:r>
              <a:rPr lang="en-US" sz="2400" b="1" dirty="0" smtClean="0">
                <a:solidFill>
                  <a:srgbClr val="0070C0"/>
                </a:solidFill>
              </a:rPr>
              <a:t>#para1 {</a:t>
            </a:r>
          </a:p>
          <a:p>
            <a:r>
              <a:rPr lang="en-US" sz="2400" b="1" dirty="0" smtClean="0">
                <a:solidFill>
                  <a:srgbClr val="0070C0"/>
                </a:solidFill>
              </a:rPr>
              <a:t>    text-align: center;</a:t>
            </a:r>
          </a:p>
          <a:p>
            <a:r>
              <a:rPr lang="en-US" sz="2400" b="1" dirty="0" smtClean="0">
                <a:solidFill>
                  <a:srgbClr val="0070C0"/>
                </a:solidFill>
              </a:rPr>
              <a:t>    color: red;</a:t>
            </a:r>
          </a:p>
          <a:p>
            <a:r>
              <a:rPr lang="en-US" sz="2400" b="1" dirty="0" smtClean="0">
                <a:solidFill>
                  <a:srgbClr val="0070C0"/>
                </a:solidFill>
              </a:rPr>
              <a:t>}</a:t>
            </a:r>
          </a:p>
          <a:p>
            <a:r>
              <a:rPr lang="en-US" sz="2400" dirty="0" smtClean="0"/>
              <a:t>&lt;/style&gt;</a:t>
            </a:r>
          </a:p>
          <a:p>
            <a:r>
              <a:rPr lang="en-US" sz="2400" dirty="0" smtClean="0"/>
              <a:t>&lt;/head&gt;</a:t>
            </a:r>
          </a:p>
          <a:p>
            <a:r>
              <a:rPr lang="en-US" sz="2400" dirty="0" smtClean="0"/>
              <a:t>&lt;body&gt;</a:t>
            </a:r>
          </a:p>
          <a:p>
            <a:endParaRPr lang="en-US" sz="2400" dirty="0"/>
          </a:p>
        </p:txBody>
      </p:sp>
    </p:spTree>
    <p:extLst>
      <p:ext uri="{BB962C8B-B14F-4D97-AF65-F5344CB8AC3E}">
        <p14:creationId xmlns="" xmlns:p14="http://schemas.microsoft.com/office/powerpoint/2010/main" val="1733525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3554</TotalTime>
  <Words>3294</Words>
  <Application>Microsoft Office PowerPoint</Application>
  <PresentationFormat>Custom</PresentationFormat>
  <Paragraphs>858</Paragraphs>
  <Slides>84</Slides>
  <Notes>1</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Slide 1</vt:lpstr>
      <vt:lpstr>Slide 2</vt:lpstr>
      <vt:lpstr>Slide 3</vt:lpstr>
      <vt:lpstr>CSS SYNTAX</vt:lpstr>
      <vt:lpstr>CSS syntax</vt:lpstr>
      <vt:lpstr>SELECTORS</vt:lpstr>
      <vt:lpstr>CSS selectors</vt:lpstr>
      <vt:lpstr>a) Element selector</vt:lpstr>
      <vt:lpstr>b) Id selector</vt:lpstr>
      <vt:lpstr>c) Class selector</vt:lpstr>
      <vt:lpstr>Slide 11</vt:lpstr>
      <vt:lpstr>Grouping selectors</vt:lpstr>
      <vt:lpstr>Universal selector </vt:lpstr>
      <vt:lpstr>Ways to insert CSS</vt:lpstr>
      <vt:lpstr>Slide 15</vt:lpstr>
      <vt:lpstr>a) External style sheet</vt:lpstr>
      <vt:lpstr>b) Internal style sheet</vt:lpstr>
      <vt:lpstr>c) Inline style</vt:lpstr>
      <vt:lpstr>Cascading order</vt:lpstr>
      <vt:lpstr>Slide 20</vt:lpstr>
      <vt:lpstr>Text formatting</vt:lpstr>
      <vt:lpstr>Slide 22</vt:lpstr>
      <vt:lpstr>Slide 23</vt:lpstr>
      <vt:lpstr>Slide 24</vt:lpstr>
      <vt:lpstr>Slide 25</vt:lpstr>
      <vt:lpstr>Slide 26</vt:lpstr>
      <vt:lpstr>Slide 27</vt:lpstr>
      <vt:lpstr>Slide 28</vt:lpstr>
      <vt:lpstr>Slide 29</vt:lpstr>
      <vt:lpstr>Slide 30</vt:lpstr>
      <vt:lpstr>Slide 31</vt:lpstr>
      <vt:lpstr>Slide 32</vt:lpstr>
      <vt:lpstr>Background </vt:lpstr>
      <vt:lpstr>Slide 34</vt:lpstr>
      <vt:lpstr>Slide 35</vt:lpstr>
      <vt:lpstr>Slide 36</vt:lpstr>
      <vt:lpstr>Slide 37</vt:lpstr>
      <vt:lpstr>Slide 38</vt:lpstr>
      <vt:lpstr>Slide 39</vt:lpstr>
      <vt:lpstr>Slide 40</vt:lpstr>
      <vt:lpstr>Margin</vt:lpstr>
      <vt:lpstr>Slide 42</vt:lpstr>
      <vt:lpstr>Slide 43</vt:lpstr>
      <vt:lpstr>Slide 44</vt:lpstr>
      <vt:lpstr>Slide 45</vt:lpstr>
      <vt:lpstr>Position</vt:lpstr>
      <vt:lpstr>Slide 47</vt:lpstr>
      <vt:lpstr>Slide 48</vt:lpstr>
      <vt:lpstr>Slide 49</vt:lpstr>
      <vt:lpstr>Slide 50</vt:lpstr>
      <vt:lpstr>Slide 51</vt:lpstr>
      <vt:lpstr>Slide 52</vt:lpstr>
      <vt:lpstr>Slide 53</vt:lpstr>
      <vt:lpstr>Navigation bar</vt:lpstr>
      <vt:lpstr>Slide 55</vt:lpstr>
      <vt:lpstr>Slide 56</vt:lpstr>
      <vt:lpstr>Slide 57</vt:lpstr>
      <vt:lpstr>Slide 58</vt:lpstr>
      <vt:lpstr>Slide 59</vt:lpstr>
      <vt:lpstr>Slide 60</vt:lpstr>
      <vt:lpstr>Slide 61</vt:lpstr>
      <vt:lpstr>Slide 62</vt:lpstr>
      <vt:lpstr>Slide 63</vt:lpstr>
      <vt:lpstr>Slide 64</vt:lpstr>
      <vt:lpstr>Horizontal navigation bar</vt:lpstr>
      <vt:lpstr>Slide 66</vt:lpstr>
      <vt:lpstr>Slide 67</vt:lpstr>
      <vt:lpstr>Slide 68</vt:lpstr>
      <vt:lpstr>Slide 69</vt:lpstr>
      <vt:lpstr>Slide 70</vt:lpstr>
      <vt:lpstr>Slide 71</vt:lpstr>
      <vt:lpstr>Align</vt:lpstr>
      <vt:lpstr>Slide 73</vt:lpstr>
      <vt:lpstr>Slide 74</vt:lpstr>
      <vt:lpstr>Slide 75</vt:lpstr>
      <vt:lpstr>Slide 76</vt:lpstr>
      <vt:lpstr>Slide 77</vt:lpstr>
      <vt:lpstr>Slide 78</vt:lpstr>
      <vt:lpstr>Slide 79</vt:lpstr>
      <vt:lpstr>Image gallery</vt:lpstr>
      <vt:lpstr>Slide 81</vt:lpstr>
      <vt:lpstr>Slide 82</vt:lpstr>
      <vt:lpstr>Slide 83</vt:lpstr>
      <vt:lpstr>Slide 84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Gaurav Kaushik</dc:creator>
  <cp:lastModifiedBy>Windows User</cp:lastModifiedBy>
  <cp:revision>117</cp:revision>
  <dcterms:created xsi:type="dcterms:W3CDTF">2017-03-16T08:12:04Z</dcterms:created>
  <dcterms:modified xsi:type="dcterms:W3CDTF">2018-09-07T07:26:52Z</dcterms:modified>
</cp:coreProperties>
</file>