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5E4334-F7DA-414E-BD51-94A4C9523E8D}" type="datetimeFigureOut">
              <a:rPr lang="en-US" smtClean="0"/>
              <a:pPr/>
              <a:t>10/17/2018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066270-23B9-410E-B7F1-34F7A88A69D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bwMode="auto">
          <a:xfrm>
            <a:off x="1141413" y="685800"/>
            <a:ext cx="4575175" cy="3430588"/>
          </a:xfrm>
          <a:prstGeom prst="rect">
            <a:avLst/>
          </a:prstGeom>
          <a:noFill/>
          <a:ln>
            <a:solidFill>
              <a:srgbClr val="000000"/>
            </a:solidFill>
            <a:miter lim="800000"/>
            <a:headEnd/>
            <a:tailEnd/>
          </a:ln>
        </p:spPr>
      </p:sp>
      <p:sp>
        <p:nvSpPr>
          <p:cNvPr id="33795" name="Rectangle 3"/>
          <p:cNvSpPr>
            <a:spLocks noGrp="1" noChangeArrowheads="1"/>
          </p:cNvSpPr>
          <p:nvPr>
            <p:ph type="body" idx="1"/>
          </p:nvPr>
        </p:nvSpPr>
        <p:spPr bwMode="auto">
          <a:xfrm>
            <a:off x="685494" y="4344357"/>
            <a:ext cx="5487013" cy="4113169"/>
          </a:xfrm>
          <a:prstGeom prst="rect">
            <a:avLst/>
          </a:prstGeom>
          <a:noFill/>
          <a:ln>
            <a:miter lim="800000"/>
            <a:headEnd/>
            <a:tailEnd/>
          </a:ln>
        </p:spPr>
        <p:txBody>
          <a:bodyPr/>
          <a:lstStyle/>
          <a:p>
            <a:endParaRPr lang="en-GB" smtClean="0"/>
          </a:p>
        </p:txBody>
      </p:sp>
    </p:spTree>
    <p:extLst>
      <p:ext uri="{BB962C8B-B14F-4D97-AF65-F5344CB8AC3E}">
        <p14:creationId xmlns="" xmlns:p14="http://schemas.microsoft.com/office/powerpoint/2010/main" val="3631232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bwMode="auto">
          <a:xfrm>
            <a:off x="1141413" y="685800"/>
            <a:ext cx="4575175" cy="3430588"/>
          </a:xfrm>
          <a:prstGeom prst="rect">
            <a:avLst/>
          </a:prstGeom>
          <a:noFill/>
          <a:ln>
            <a:solidFill>
              <a:srgbClr val="000000"/>
            </a:solidFill>
            <a:miter lim="800000"/>
            <a:headEnd/>
            <a:tailEnd/>
          </a:ln>
        </p:spPr>
      </p:sp>
      <p:sp>
        <p:nvSpPr>
          <p:cNvPr id="34819" name="Rectangle 3"/>
          <p:cNvSpPr>
            <a:spLocks noGrp="1" noChangeArrowheads="1"/>
          </p:cNvSpPr>
          <p:nvPr>
            <p:ph type="body" idx="1"/>
          </p:nvPr>
        </p:nvSpPr>
        <p:spPr bwMode="auto">
          <a:xfrm>
            <a:off x="685494" y="4344357"/>
            <a:ext cx="5487013" cy="4113169"/>
          </a:xfrm>
          <a:prstGeom prst="rect">
            <a:avLst/>
          </a:prstGeom>
          <a:noFill/>
          <a:ln>
            <a:miter lim="800000"/>
            <a:headEnd/>
            <a:tailEnd/>
          </a:ln>
        </p:spPr>
        <p:txBody>
          <a:bodyPr/>
          <a:lstStyle/>
          <a:p>
            <a:endParaRPr lang="en-GB" smtClean="0"/>
          </a:p>
        </p:txBody>
      </p:sp>
    </p:spTree>
    <p:extLst>
      <p:ext uri="{BB962C8B-B14F-4D97-AF65-F5344CB8AC3E}">
        <p14:creationId xmlns="" xmlns:p14="http://schemas.microsoft.com/office/powerpoint/2010/main" val="3627691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bwMode="auto">
          <a:xfrm>
            <a:off x="1141413" y="685800"/>
            <a:ext cx="4575175" cy="3430588"/>
          </a:xfrm>
          <a:prstGeom prst="rect">
            <a:avLst/>
          </a:prstGeom>
          <a:noFill/>
          <a:ln>
            <a:solidFill>
              <a:srgbClr val="000000"/>
            </a:solidFill>
            <a:miter lim="800000"/>
            <a:headEnd/>
            <a:tailEnd/>
          </a:ln>
        </p:spPr>
      </p:sp>
      <p:sp>
        <p:nvSpPr>
          <p:cNvPr id="35843" name="Rectangle 3"/>
          <p:cNvSpPr>
            <a:spLocks noGrp="1" noChangeArrowheads="1"/>
          </p:cNvSpPr>
          <p:nvPr>
            <p:ph type="body" idx="1"/>
          </p:nvPr>
        </p:nvSpPr>
        <p:spPr bwMode="auto">
          <a:xfrm>
            <a:off x="685494" y="4344357"/>
            <a:ext cx="5487013" cy="4113169"/>
          </a:xfrm>
          <a:prstGeom prst="rect">
            <a:avLst/>
          </a:prstGeom>
          <a:noFill/>
          <a:ln>
            <a:miter lim="800000"/>
            <a:headEnd/>
            <a:tailEnd/>
          </a:ln>
        </p:spPr>
        <p:txBody>
          <a:bodyPr/>
          <a:lstStyle/>
          <a:p>
            <a:endParaRPr lang="en-GB" smtClean="0"/>
          </a:p>
        </p:txBody>
      </p:sp>
    </p:spTree>
    <p:extLst>
      <p:ext uri="{BB962C8B-B14F-4D97-AF65-F5344CB8AC3E}">
        <p14:creationId xmlns="" xmlns:p14="http://schemas.microsoft.com/office/powerpoint/2010/main" val="1212236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bwMode="auto">
          <a:xfrm>
            <a:off x="1141413" y="685800"/>
            <a:ext cx="4575175" cy="3430588"/>
          </a:xfrm>
          <a:prstGeom prst="rect">
            <a:avLst/>
          </a:prstGeom>
          <a:noFill/>
          <a:ln>
            <a:solidFill>
              <a:srgbClr val="000000"/>
            </a:solidFill>
            <a:miter lim="800000"/>
            <a:headEnd/>
            <a:tailEnd/>
          </a:ln>
        </p:spPr>
      </p:sp>
      <p:sp>
        <p:nvSpPr>
          <p:cNvPr id="38915" name="Rectangle 3"/>
          <p:cNvSpPr>
            <a:spLocks noGrp="1" noChangeArrowheads="1"/>
          </p:cNvSpPr>
          <p:nvPr>
            <p:ph type="body" idx="1"/>
          </p:nvPr>
        </p:nvSpPr>
        <p:spPr bwMode="auto">
          <a:xfrm>
            <a:off x="685494" y="4344357"/>
            <a:ext cx="5487013" cy="4113169"/>
          </a:xfrm>
          <a:prstGeom prst="rect">
            <a:avLst/>
          </a:prstGeom>
          <a:noFill/>
          <a:ln>
            <a:miter lim="800000"/>
            <a:headEnd/>
            <a:tailEnd/>
          </a:ln>
        </p:spPr>
        <p:txBody>
          <a:bodyPr/>
          <a:lstStyle/>
          <a:p>
            <a:endParaRPr lang="en-GB" smtClean="0"/>
          </a:p>
        </p:txBody>
      </p:sp>
    </p:spTree>
    <p:extLst>
      <p:ext uri="{BB962C8B-B14F-4D97-AF65-F5344CB8AC3E}">
        <p14:creationId xmlns="" xmlns:p14="http://schemas.microsoft.com/office/powerpoint/2010/main" val="3633722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bwMode="auto">
          <a:xfrm>
            <a:off x="1141413" y="685800"/>
            <a:ext cx="4575175" cy="3430588"/>
          </a:xfrm>
          <a:prstGeom prst="rect">
            <a:avLst/>
          </a:prstGeom>
          <a:noFill/>
          <a:ln>
            <a:solidFill>
              <a:srgbClr val="000000"/>
            </a:solidFill>
            <a:miter lim="800000"/>
            <a:headEnd/>
            <a:tailEnd/>
          </a:ln>
        </p:spPr>
      </p:sp>
      <p:sp>
        <p:nvSpPr>
          <p:cNvPr id="39939" name="Rectangle 3"/>
          <p:cNvSpPr>
            <a:spLocks noGrp="1" noChangeArrowheads="1"/>
          </p:cNvSpPr>
          <p:nvPr>
            <p:ph type="body" idx="1"/>
          </p:nvPr>
        </p:nvSpPr>
        <p:spPr bwMode="auto">
          <a:xfrm>
            <a:off x="685494" y="4344357"/>
            <a:ext cx="5487013" cy="4113169"/>
          </a:xfrm>
          <a:prstGeom prst="rect">
            <a:avLst/>
          </a:prstGeom>
          <a:noFill/>
          <a:ln>
            <a:miter lim="800000"/>
            <a:headEnd/>
            <a:tailEnd/>
          </a:ln>
        </p:spPr>
        <p:txBody>
          <a:bodyPr/>
          <a:lstStyle/>
          <a:p>
            <a:endParaRPr lang="en-GB" smtClean="0"/>
          </a:p>
        </p:txBody>
      </p:sp>
    </p:spTree>
    <p:extLst>
      <p:ext uri="{BB962C8B-B14F-4D97-AF65-F5344CB8AC3E}">
        <p14:creationId xmlns="" xmlns:p14="http://schemas.microsoft.com/office/powerpoint/2010/main" val="3577727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D8BD707-D9CF-40AE-B4C6-C98DA3205C09}" type="datetimeFigureOut">
              <a:rPr lang="en-US" smtClean="0"/>
              <a:pPr/>
              <a:t>10/17/2018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10/17/2018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10/17/2018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10/17/2018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10/17/2018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10/17/2018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10/17/2018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10/17/2018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10/17/2018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10/17/2018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10/17/2018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D8BD707-D9CF-40AE-B4C6-C98DA3205C09}" type="datetimeFigureOut">
              <a:rPr lang="en-US" smtClean="0"/>
              <a:pPr/>
              <a:t>10/17/2018</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file:///C:\Users\$$Prince$$\Desktop\wt%20examples\java%20examples\eventhandler.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file:///C:\Users\$$Prince$$\Desktop\wt%20examples\java%20examples\nonscript.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file:///C:\Users\$$Prince$$\Desktop\wt%20examples\java%20examples\prompt.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file:///C:\Users\$$Prince$$\Desktop\wt%20examples\javascript%20examples\form_validation.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file:///C:\Users\$$Prince$$\Desktop\wt%20examples\javascript%20examples\check_form.HTM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file:///C:\Users\$$Prince$$\Desktop\wt%20examples\javascript%20examples\chkform_submit.HTML" TargetMode="Externa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file:///C:\Users\$$Prince$$\Desktop\wt%20examples\java%20examples\RandomDiceRoll.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file:///C:\Users\$$Prince$$\Desktop\wt%20examples\java%20examples\internalj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JavaScript</a:t>
            </a:r>
            <a:endParaRPr lang="en-US" dirty="0"/>
          </a:p>
        </p:txBody>
      </p:sp>
    </p:spTree>
    <p:extLst>
      <p:ext uri="{BB962C8B-B14F-4D97-AF65-F5344CB8AC3E}">
        <p14:creationId xmlns="" xmlns:p14="http://schemas.microsoft.com/office/powerpoint/2010/main" val="1349522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9706" y="274638"/>
            <a:ext cx="5623560" cy="792162"/>
          </a:xfrm>
        </p:spPr>
        <p:txBody>
          <a:bodyPr>
            <a:normAutofit/>
          </a:bodyPr>
          <a:lstStyle/>
          <a:p>
            <a:r>
              <a:rPr lang="en-US" dirty="0" smtClean="0"/>
              <a:t>Event Handlers</a:t>
            </a:r>
            <a:endParaRPr lang="en-US" dirty="0"/>
          </a:p>
        </p:txBody>
      </p:sp>
      <p:sp>
        <p:nvSpPr>
          <p:cNvPr id="3" name="Content Placeholder 2"/>
          <p:cNvSpPr>
            <a:spLocks noGrp="1"/>
          </p:cNvSpPr>
          <p:nvPr>
            <p:ph idx="1"/>
          </p:nvPr>
        </p:nvSpPr>
        <p:spPr>
          <a:xfrm>
            <a:off x="228600" y="1242994"/>
            <a:ext cx="8305800" cy="5005406"/>
          </a:xfrm>
        </p:spPr>
        <p:txBody>
          <a:bodyPr>
            <a:normAutofit/>
          </a:bodyPr>
          <a:lstStyle/>
          <a:p>
            <a:pPr algn="just">
              <a:buNone/>
            </a:pPr>
            <a:r>
              <a:rPr lang="en-US" sz="2400" dirty="0"/>
              <a:t>Event handlers are nothing but simply defined functions which can be called against any mouse or keyboard event. You can define your business logic inside your event handler which can vary from a single to 1000s of line code.</a:t>
            </a:r>
          </a:p>
        </p:txBody>
      </p:sp>
    </p:spTree>
    <p:extLst>
      <p:ext uri="{BB962C8B-B14F-4D97-AF65-F5344CB8AC3E}">
        <p14:creationId xmlns="" xmlns:p14="http://schemas.microsoft.com/office/powerpoint/2010/main" val="26522576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9706" y="152400"/>
            <a:ext cx="5623560" cy="792162"/>
          </a:xfrm>
        </p:spPr>
        <p:txBody>
          <a:bodyPr/>
          <a:lstStyle/>
          <a:p>
            <a:r>
              <a:rPr lang="en-US" dirty="0" smtClean="0"/>
              <a:t>Example</a:t>
            </a:r>
            <a:endParaRPr lang="en-US" dirty="0"/>
          </a:p>
        </p:txBody>
      </p:sp>
      <p:sp>
        <p:nvSpPr>
          <p:cNvPr id="3" name="Content Placeholder 2"/>
          <p:cNvSpPr>
            <a:spLocks noGrp="1"/>
          </p:cNvSpPr>
          <p:nvPr>
            <p:ph idx="1"/>
          </p:nvPr>
        </p:nvSpPr>
        <p:spPr>
          <a:xfrm>
            <a:off x="609600" y="1143000"/>
            <a:ext cx="8153400" cy="4929206"/>
          </a:xfrm>
        </p:spPr>
        <p:txBody>
          <a:bodyPr>
            <a:normAutofit/>
          </a:bodyPr>
          <a:lstStyle/>
          <a:p>
            <a:pPr>
              <a:buNone/>
            </a:pPr>
            <a:r>
              <a:rPr lang="en-US" sz="2000" dirty="0"/>
              <a:t>&lt;!DOCTYPE html&gt;</a:t>
            </a:r>
          </a:p>
          <a:p>
            <a:pPr>
              <a:buNone/>
            </a:pPr>
            <a:r>
              <a:rPr lang="en-US" sz="2000" dirty="0"/>
              <a:t> &lt;html&gt; &lt;head&gt; &lt;title&gt;Event Handlers Example&lt;/title&gt; </a:t>
            </a:r>
          </a:p>
          <a:p>
            <a:pPr>
              <a:buNone/>
            </a:pPr>
            <a:r>
              <a:rPr lang="en-US" sz="2000" dirty="0"/>
              <a:t>&lt;script type="text/</a:t>
            </a:r>
            <a:r>
              <a:rPr lang="en-US" sz="2000" dirty="0" err="1"/>
              <a:t>javascript</a:t>
            </a:r>
            <a:r>
              <a:rPr lang="en-US" sz="2000" dirty="0"/>
              <a:t>"&gt; </a:t>
            </a:r>
          </a:p>
          <a:p>
            <a:pPr>
              <a:buNone/>
            </a:pPr>
            <a:r>
              <a:rPr lang="en-US" sz="2000" dirty="0"/>
              <a:t>function </a:t>
            </a:r>
            <a:r>
              <a:rPr lang="en-US" sz="2000" dirty="0" err="1"/>
              <a:t>EventHandler</a:t>
            </a:r>
            <a:r>
              <a:rPr lang="en-US" sz="2000" dirty="0"/>
              <a:t>(){ alert("I'm event handler!!"); } &lt;/script&gt; &lt;/head&gt; &lt;body&gt; </a:t>
            </a:r>
          </a:p>
          <a:p>
            <a:pPr>
              <a:buNone/>
            </a:pPr>
            <a:r>
              <a:rPr lang="en-US" sz="2000" dirty="0"/>
              <a:t>&lt;p </a:t>
            </a:r>
            <a:r>
              <a:rPr lang="en-US" sz="2000" dirty="0" err="1"/>
              <a:t>onmouseover</a:t>
            </a:r>
            <a:r>
              <a:rPr lang="en-US" sz="2000" dirty="0"/>
              <a:t>="</a:t>
            </a:r>
            <a:r>
              <a:rPr lang="en-US" sz="2000" dirty="0" err="1"/>
              <a:t>EventHandler</a:t>
            </a:r>
            <a:r>
              <a:rPr lang="en-US" sz="2000" dirty="0"/>
              <a:t>();"&gt;Bring your mouse here to see an alert&lt;/p&gt; &lt;/body&gt; &lt;/html&gt;</a:t>
            </a:r>
          </a:p>
          <a:p>
            <a:pPr>
              <a:buNone/>
            </a:pPr>
            <a:endParaRPr lang="en-US" sz="2000" dirty="0"/>
          </a:p>
          <a:p>
            <a:pPr>
              <a:buNone/>
            </a:pPr>
            <a:endParaRPr lang="en-US" sz="2000" dirty="0"/>
          </a:p>
          <a:p>
            <a:pPr>
              <a:buNone/>
            </a:pPr>
            <a:r>
              <a:rPr lang="en-US" sz="2000" dirty="0">
                <a:hlinkClick r:id="rId2" action="ppaction://hlinkfile"/>
              </a:rPr>
              <a:t>Result:</a:t>
            </a:r>
            <a:endParaRPr lang="en-US" sz="2000" dirty="0"/>
          </a:p>
        </p:txBody>
      </p:sp>
    </p:spTree>
    <p:extLst>
      <p:ext uri="{BB962C8B-B14F-4D97-AF65-F5344CB8AC3E}">
        <p14:creationId xmlns="" xmlns:p14="http://schemas.microsoft.com/office/powerpoint/2010/main" val="23202744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nonScript</a:t>
            </a:r>
            <a:r>
              <a:rPr lang="en-US" dirty="0" smtClean="0"/>
              <a:t> element</a:t>
            </a:r>
            <a:endParaRPr lang="en-US" dirty="0"/>
          </a:p>
        </p:txBody>
      </p:sp>
      <p:sp>
        <p:nvSpPr>
          <p:cNvPr id="3" name="Content Placeholder 2"/>
          <p:cNvSpPr>
            <a:spLocks noGrp="1"/>
          </p:cNvSpPr>
          <p:nvPr>
            <p:ph idx="1"/>
          </p:nvPr>
        </p:nvSpPr>
        <p:spPr/>
        <p:txBody>
          <a:bodyPr>
            <a:normAutofit/>
          </a:bodyPr>
          <a:lstStyle/>
          <a:p>
            <a:pPr>
              <a:buNone/>
            </a:pPr>
            <a:r>
              <a:rPr lang="en-US" sz="2400" dirty="0"/>
              <a:t>You can also provide alternative info to the users whose browsers don't support scripts and for those users who have disabled script option their browsers. You can do this using the </a:t>
            </a:r>
            <a:r>
              <a:rPr lang="en-US" sz="2400" b="1" dirty="0"/>
              <a:t>&lt;</a:t>
            </a:r>
            <a:r>
              <a:rPr lang="en-US" sz="2400" b="1" dirty="0" err="1"/>
              <a:t>noscript</a:t>
            </a:r>
            <a:r>
              <a:rPr lang="en-US" sz="2400" b="1" dirty="0"/>
              <a:t>&gt;</a:t>
            </a:r>
            <a:r>
              <a:rPr lang="en-US" sz="2400" dirty="0"/>
              <a:t> tag.</a:t>
            </a:r>
          </a:p>
        </p:txBody>
      </p:sp>
    </p:spTree>
    <p:extLst>
      <p:ext uri="{BB962C8B-B14F-4D97-AF65-F5344CB8AC3E}">
        <p14:creationId xmlns="" xmlns:p14="http://schemas.microsoft.com/office/powerpoint/2010/main" val="28273123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562600"/>
            <a:ext cx="8183880" cy="1051560"/>
          </a:xfrm>
        </p:spPr>
        <p:txBody>
          <a:bodyPr>
            <a:normAutofit/>
          </a:bodyPr>
          <a:lstStyle/>
          <a:p>
            <a:r>
              <a:rPr lang="en-US" dirty="0" smtClean="0"/>
              <a:t>Example</a:t>
            </a:r>
            <a:endParaRPr lang="en-US" dirty="0"/>
          </a:p>
        </p:txBody>
      </p:sp>
      <p:sp>
        <p:nvSpPr>
          <p:cNvPr id="5" name="Content Placeholder 4"/>
          <p:cNvSpPr>
            <a:spLocks noGrp="1"/>
          </p:cNvSpPr>
          <p:nvPr>
            <p:ph idx="1"/>
          </p:nvPr>
        </p:nvSpPr>
        <p:spPr>
          <a:xfrm>
            <a:off x="609600" y="633394"/>
            <a:ext cx="7128510" cy="4624406"/>
          </a:xfrm>
        </p:spPr>
        <p:txBody>
          <a:bodyPr>
            <a:normAutofit fontScale="70000" lnSpcReduction="20000"/>
          </a:bodyPr>
          <a:lstStyle/>
          <a:p>
            <a:pPr marL="0" indent="0" fontAlgn="base">
              <a:spcBef>
                <a:spcPct val="0"/>
              </a:spcBef>
              <a:spcAft>
                <a:spcPct val="0"/>
              </a:spcAft>
              <a:buClrTx/>
              <a:buSzTx/>
              <a:buNone/>
            </a:pPr>
            <a:r>
              <a:rPr lang="en-US" dirty="0" smtClean="0">
                <a:cs typeface="Arial" pitchFamily="34" charset="0"/>
              </a:rPr>
              <a:t>&lt;!DOCTYPE html&gt;</a:t>
            </a:r>
          </a:p>
          <a:p>
            <a:pPr marL="0" indent="0" fontAlgn="base">
              <a:spcBef>
                <a:spcPct val="0"/>
              </a:spcBef>
              <a:spcAft>
                <a:spcPct val="0"/>
              </a:spcAft>
              <a:buClrTx/>
              <a:buSzTx/>
              <a:buNone/>
            </a:pPr>
            <a:r>
              <a:rPr lang="en-US" dirty="0" smtClean="0">
                <a:cs typeface="Arial" pitchFamily="34" charset="0"/>
              </a:rPr>
              <a:t>&lt;html&gt;</a:t>
            </a:r>
          </a:p>
          <a:p>
            <a:pPr marL="0" indent="0" fontAlgn="base">
              <a:spcBef>
                <a:spcPct val="0"/>
              </a:spcBef>
              <a:spcAft>
                <a:spcPct val="0"/>
              </a:spcAft>
              <a:buClrTx/>
              <a:buSzTx/>
              <a:buNone/>
            </a:pPr>
            <a:r>
              <a:rPr lang="en-US" dirty="0" smtClean="0">
                <a:cs typeface="Arial" pitchFamily="34" charset="0"/>
              </a:rPr>
              <a:t>&lt;head&gt;</a:t>
            </a:r>
          </a:p>
          <a:p>
            <a:pPr marL="0" indent="0" fontAlgn="base">
              <a:spcBef>
                <a:spcPct val="0"/>
              </a:spcBef>
              <a:spcAft>
                <a:spcPct val="0"/>
              </a:spcAft>
              <a:buClrTx/>
              <a:buSzTx/>
              <a:buNone/>
            </a:pPr>
            <a:r>
              <a:rPr lang="en-US" dirty="0">
                <a:cs typeface="Arial" pitchFamily="34" charset="0"/>
              </a:rPr>
              <a:t>&lt;script type="text/</a:t>
            </a:r>
            <a:r>
              <a:rPr lang="en-US" dirty="0" err="1">
                <a:cs typeface="Arial" pitchFamily="34" charset="0"/>
              </a:rPr>
              <a:t>javascript</a:t>
            </a:r>
            <a:r>
              <a:rPr lang="en-US" dirty="0">
                <a:cs typeface="Arial" pitchFamily="34" charset="0"/>
              </a:rPr>
              <a:t>"&gt;</a:t>
            </a:r>
          </a:p>
          <a:p>
            <a:pPr marL="0" indent="0" fontAlgn="base">
              <a:spcBef>
                <a:spcPct val="0"/>
              </a:spcBef>
              <a:spcAft>
                <a:spcPct val="0"/>
              </a:spcAft>
              <a:buClrTx/>
              <a:buSzTx/>
              <a:buNone/>
            </a:pPr>
            <a:r>
              <a:rPr lang="en-US" dirty="0">
                <a:cs typeface="Arial" pitchFamily="34" charset="0"/>
              </a:rPr>
              <a:t> &lt;!-- </a:t>
            </a:r>
            <a:r>
              <a:rPr lang="en-US" dirty="0" err="1">
                <a:cs typeface="Arial" pitchFamily="34" charset="0"/>
              </a:rPr>
              <a:t>document.write</a:t>
            </a:r>
            <a:r>
              <a:rPr lang="en-US" dirty="0">
                <a:cs typeface="Arial" pitchFamily="34" charset="0"/>
              </a:rPr>
              <a:t>("Hello </a:t>
            </a:r>
            <a:r>
              <a:rPr lang="en-US" dirty="0" err="1">
                <a:cs typeface="Arial" pitchFamily="34" charset="0"/>
              </a:rPr>
              <a:t>Javascript</a:t>
            </a:r>
            <a:r>
              <a:rPr lang="en-US" dirty="0">
                <a:cs typeface="Arial" pitchFamily="34" charset="0"/>
              </a:rPr>
              <a:t>!"); //--&gt;</a:t>
            </a:r>
          </a:p>
          <a:p>
            <a:pPr marL="0" indent="0" fontAlgn="base">
              <a:spcBef>
                <a:spcPct val="0"/>
              </a:spcBef>
              <a:spcAft>
                <a:spcPct val="0"/>
              </a:spcAft>
              <a:buClrTx/>
              <a:buSzTx/>
              <a:buNone/>
            </a:pPr>
            <a:r>
              <a:rPr lang="en-US" dirty="0">
                <a:cs typeface="Arial" pitchFamily="34" charset="0"/>
              </a:rPr>
              <a:t> &lt;/script&gt; </a:t>
            </a:r>
          </a:p>
          <a:p>
            <a:pPr marL="0" indent="0" fontAlgn="base">
              <a:spcBef>
                <a:spcPct val="0"/>
              </a:spcBef>
              <a:spcAft>
                <a:spcPct val="0"/>
              </a:spcAft>
              <a:buClrTx/>
              <a:buSzTx/>
              <a:buNone/>
            </a:pPr>
            <a:r>
              <a:rPr lang="en-US" dirty="0">
                <a:cs typeface="Arial" pitchFamily="34" charset="0"/>
              </a:rPr>
              <a:t>&lt;</a:t>
            </a:r>
            <a:r>
              <a:rPr lang="en-US" dirty="0" err="1">
                <a:cs typeface="Arial" pitchFamily="34" charset="0"/>
              </a:rPr>
              <a:t>noscript</a:t>
            </a:r>
            <a:r>
              <a:rPr lang="en-US" dirty="0">
                <a:cs typeface="Arial" pitchFamily="34" charset="0"/>
              </a:rPr>
              <a:t>&gt;Your browser does not support </a:t>
            </a:r>
            <a:r>
              <a:rPr lang="en-US" dirty="0" err="1">
                <a:cs typeface="Arial" pitchFamily="34" charset="0"/>
              </a:rPr>
              <a:t>Javascript</a:t>
            </a:r>
            <a:r>
              <a:rPr lang="en-US" dirty="0">
                <a:cs typeface="Arial" pitchFamily="34" charset="0"/>
              </a:rPr>
              <a:t>!&lt;/</a:t>
            </a:r>
            <a:r>
              <a:rPr lang="en-US" dirty="0" err="1">
                <a:cs typeface="Arial" pitchFamily="34" charset="0"/>
              </a:rPr>
              <a:t>noscript</a:t>
            </a:r>
            <a:r>
              <a:rPr lang="en-US" dirty="0">
                <a:cs typeface="Arial" pitchFamily="34" charset="0"/>
              </a:rPr>
              <a:t>&gt;</a:t>
            </a:r>
            <a:r>
              <a:rPr lang="en-US" sz="2400" dirty="0">
                <a:cs typeface="Arial" pitchFamily="34" charset="0"/>
              </a:rPr>
              <a:t> </a:t>
            </a:r>
          </a:p>
          <a:p>
            <a:pPr marL="0" indent="0" fontAlgn="base">
              <a:spcBef>
                <a:spcPct val="0"/>
              </a:spcBef>
              <a:spcAft>
                <a:spcPct val="0"/>
              </a:spcAft>
              <a:buClrTx/>
              <a:buSzTx/>
              <a:buNone/>
            </a:pPr>
            <a:r>
              <a:rPr lang="en-US" dirty="0" smtClean="0">
                <a:cs typeface="Arial" pitchFamily="34" charset="0"/>
              </a:rPr>
              <a:t>&lt;/head&gt;</a:t>
            </a:r>
          </a:p>
          <a:p>
            <a:pPr marL="0" indent="0" fontAlgn="base">
              <a:spcBef>
                <a:spcPct val="0"/>
              </a:spcBef>
              <a:spcAft>
                <a:spcPct val="0"/>
              </a:spcAft>
              <a:buClrTx/>
              <a:buSzTx/>
              <a:buNone/>
            </a:pPr>
            <a:endParaRPr lang="en-US" dirty="0" smtClean="0">
              <a:cs typeface="Arial" pitchFamily="34" charset="0"/>
            </a:endParaRPr>
          </a:p>
          <a:p>
            <a:pPr marL="0" indent="0" fontAlgn="base">
              <a:spcBef>
                <a:spcPct val="0"/>
              </a:spcBef>
              <a:spcAft>
                <a:spcPct val="0"/>
              </a:spcAft>
              <a:buClrTx/>
              <a:buSzTx/>
              <a:buNone/>
            </a:pPr>
            <a:r>
              <a:rPr lang="en-US" dirty="0" smtClean="0">
                <a:cs typeface="Arial" pitchFamily="34" charset="0"/>
              </a:rPr>
              <a:t>&lt;title&gt; </a:t>
            </a:r>
            <a:r>
              <a:rPr lang="en-US" dirty="0" err="1" smtClean="0">
                <a:cs typeface="Arial" pitchFamily="34" charset="0"/>
              </a:rPr>
              <a:t>NonScript</a:t>
            </a:r>
            <a:r>
              <a:rPr lang="en-US" dirty="0" smtClean="0">
                <a:cs typeface="Arial" pitchFamily="34" charset="0"/>
              </a:rPr>
              <a:t>&lt;/title&gt;</a:t>
            </a:r>
          </a:p>
          <a:p>
            <a:pPr marL="0" indent="0" fontAlgn="base">
              <a:spcBef>
                <a:spcPct val="0"/>
              </a:spcBef>
              <a:spcAft>
                <a:spcPct val="0"/>
              </a:spcAft>
              <a:buClrTx/>
              <a:buSzTx/>
              <a:buNone/>
            </a:pPr>
            <a:r>
              <a:rPr lang="en-US" dirty="0" smtClean="0">
                <a:cs typeface="Arial" pitchFamily="34" charset="0"/>
              </a:rPr>
              <a:t>&lt;body&gt;</a:t>
            </a:r>
          </a:p>
          <a:p>
            <a:pPr marL="0" indent="0" fontAlgn="base">
              <a:spcBef>
                <a:spcPct val="0"/>
              </a:spcBef>
              <a:spcAft>
                <a:spcPct val="0"/>
              </a:spcAft>
              <a:buClrTx/>
              <a:buSzTx/>
              <a:buNone/>
            </a:pPr>
            <a:r>
              <a:rPr lang="en-US" dirty="0" smtClean="0">
                <a:cs typeface="Arial" pitchFamily="34" charset="0"/>
              </a:rPr>
              <a:t>&lt;h1&gt;Your Browser can Support </a:t>
            </a:r>
            <a:r>
              <a:rPr lang="en-US" dirty="0" err="1" smtClean="0">
                <a:cs typeface="Arial" pitchFamily="34" charset="0"/>
              </a:rPr>
              <a:t>Javascript</a:t>
            </a:r>
            <a:r>
              <a:rPr lang="en-US" dirty="0" smtClean="0">
                <a:cs typeface="Arial" pitchFamily="34" charset="0"/>
              </a:rPr>
              <a:t>&lt;/h1&gt;</a:t>
            </a:r>
          </a:p>
          <a:p>
            <a:pPr marL="0" indent="0" fontAlgn="base">
              <a:spcBef>
                <a:spcPct val="0"/>
              </a:spcBef>
              <a:spcAft>
                <a:spcPct val="0"/>
              </a:spcAft>
              <a:buClrTx/>
              <a:buSzTx/>
              <a:buNone/>
            </a:pPr>
            <a:r>
              <a:rPr lang="en-US" dirty="0" smtClean="0">
                <a:cs typeface="Arial" pitchFamily="34" charset="0"/>
              </a:rPr>
              <a:t>&lt;</a:t>
            </a:r>
            <a:r>
              <a:rPr lang="en-US" dirty="0" err="1" smtClean="0">
                <a:cs typeface="Arial" pitchFamily="34" charset="0"/>
              </a:rPr>
              <a:t>noscript</a:t>
            </a:r>
            <a:r>
              <a:rPr lang="en-US" dirty="0" smtClean="0">
                <a:cs typeface="Arial" pitchFamily="34" charset="0"/>
              </a:rPr>
              <a:t>&gt;Your browser does not support </a:t>
            </a:r>
            <a:r>
              <a:rPr lang="en-US" dirty="0" err="1" smtClean="0">
                <a:cs typeface="Arial" pitchFamily="34" charset="0"/>
              </a:rPr>
              <a:t>Javascript</a:t>
            </a:r>
            <a:r>
              <a:rPr lang="en-US" dirty="0" smtClean="0">
                <a:cs typeface="Arial" pitchFamily="34" charset="0"/>
              </a:rPr>
              <a:t>!&lt;/</a:t>
            </a:r>
            <a:r>
              <a:rPr lang="en-US" dirty="0" err="1" smtClean="0">
                <a:cs typeface="Arial" pitchFamily="34" charset="0"/>
              </a:rPr>
              <a:t>noscript</a:t>
            </a:r>
            <a:r>
              <a:rPr lang="en-US" dirty="0" smtClean="0">
                <a:cs typeface="Arial" pitchFamily="34" charset="0"/>
              </a:rPr>
              <a:t>&gt; </a:t>
            </a:r>
          </a:p>
          <a:p>
            <a:pPr marL="0" indent="0" fontAlgn="base">
              <a:spcBef>
                <a:spcPct val="0"/>
              </a:spcBef>
              <a:spcAft>
                <a:spcPct val="0"/>
              </a:spcAft>
              <a:buClrTx/>
              <a:buSzTx/>
              <a:buNone/>
            </a:pPr>
            <a:r>
              <a:rPr lang="en-US" dirty="0" smtClean="0">
                <a:cs typeface="Arial" pitchFamily="34" charset="0"/>
              </a:rPr>
              <a:t>&lt;/body&gt;</a:t>
            </a:r>
          </a:p>
          <a:p>
            <a:pPr marL="0" indent="0" fontAlgn="base">
              <a:spcBef>
                <a:spcPct val="0"/>
              </a:spcBef>
              <a:spcAft>
                <a:spcPct val="0"/>
              </a:spcAft>
              <a:buClrTx/>
              <a:buSzTx/>
              <a:buNone/>
            </a:pPr>
            <a:r>
              <a:rPr lang="en-US" dirty="0" smtClean="0">
                <a:cs typeface="Arial" pitchFamily="34" charset="0"/>
              </a:rPr>
              <a:t>&lt;/html&gt;</a:t>
            </a:r>
          </a:p>
          <a:p>
            <a:pPr marL="0" indent="0" fontAlgn="base">
              <a:spcBef>
                <a:spcPct val="0"/>
              </a:spcBef>
              <a:spcAft>
                <a:spcPct val="0"/>
              </a:spcAft>
              <a:buClrTx/>
              <a:buSzTx/>
              <a:buNone/>
            </a:pPr>
            <a:endParaRPr lang="en-US" sz="2400" dirty="0">
              <a:cs typeface="Arial" pitchFamily="34" charset="0"/>
            </a:endParaRPr>
          </a:p>
          <a:p>
            <a:pPr marL="0" indent="0" fontAlgn="base">
              <a:spcBef>
                <a:spcPct val="0"/>
              </a:spcBef>
              <a:spcAft>
                <a:spcPct val="0"/>
              </a:spcAft>
              <a:buClrTx/>
              <a:buSzTx/>
              <a:buNone/>
            </a:pPr>
            <a:r>
              <a:rPr lang="en-US" sz="4000" dirty="0">
                <a:cs typeface="Arial" pitchFamily="34" charset="0"/>
                <a:hlinkClick r:id="rId2" action="ppaction://hlinkfile"/>
              </a:rPr>
              <a:t>Result:</a:t>
            </a:r>
            <a:endParaRPr lang="en-US" sz="4000" dirty="0">
              <a:cs typeface="Arial" pitchFamily="34" charset="0"/>
            </a:endParaRPr>
          </a:p>
          <a:p>
            <a:pPr>
              <a:buNone/>
            </a:pPr>
            <a:endParaRPr lang="en-US" dirty="0"/>
          </a:p>
        </p:txBody>
      </p:sp>
    </p:spTree>
    <p:extLst>
      <p:ext uri="{BB962C8B-B14F-4D97-AF65-F5344CB8AC3E}">
        <p14:creationId xmlns="" xmlns:p14="http://schemas.microsoft.com/office/powerpoint/2010/main" val="24927165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5334000"/>
            <a:ext cx="5623560" cy="1143000"/>
          </a:xfrm>
        </p:spPr>
        <p:txBody>
          <a:bodyPr/>
          <a:lstStyle/>
          <a:p>
            <a:r>
              <a:rPr lang="en-US" dirty="0" err="1" smtClean="0"/>
              <a:t>DataType</a:t>
            </a:r>
            <a:r>
              <a:rPr lang="en-US" dirty="0" smtClean="0"/>
              <a:t> and variables</a:t>
            </a:r>
            <a:endParaRPr lang="en-US" dirty="0"/>
          </a:p>
        </p:txBody>
      </p:sp>
      <p:sp>
        <p:nvSpPr>
          <p:cNvPr id="3" name="Content Placeholder 2"/>
          <p:cNvSpPr>
            <a:spLocks noGrp="1"/>
          </p:cNvSpPr>
          <p:nvPr>
            <p:ph idx="1"/>
          </p:nvPr>
        </p:nvSpPr>
        <p:spPr>
          <a:xfrm>
            <a:off x="609600" y="762000"/>
            <a:ext cx="7620000" cy="5181600"/>
          </a:xfrm>
        </p:spPr>
        <p:txBody>
          <a:bodyPr>
            <a:normAutofit/>
          </a:bodyPr>
          <a:lstStyle/>
          <a:p>
            <a:pPr>
              <a:buNone/>
            </a:pPr>
            <a:r>
              <a:rPr lang="en-US" sz="2000" dirty="0"/>
              <a:t>JavaScript has only three primitive data types</a:t>
            </a:r>
          </a:p>
          <a:p>
            <a:pPr lvl="1">
              <a:buFont typeface="Wingdings" pitchFamily="2" charset="2"/>
              <a:buNone/>
            </a:pPr>
            <a:r>
              <a:rPr lang="en-US" sz="1800" i="1" dirty="0"/>
              <a:t>String    </a:t>
            </a:r>
            <a:r>
              <a:rPr lang="en-US" sz="1800" dirty="0"/>
              <a:t>:  </a:t>
            </a:r>
            <a:r>
              <a:rPr lang="en-US" sz="1600" dirty="0">
                <a:latin typeface="Courier New" pitchFamily="49" charset="0"/>
              </a:rPr>
              <a:t>"</a:t>
            </a:r>
            <a:r>
              <a:rPr lang="en-US" sz="1600" dirty="0" err="1">
                <a:latin typeface="Courier New" pitchFamily="49" charset="0"/>
              </a:rPr>
              <a:t>foo</a:t>
            </a:r>
            <a:r>
              <a:rPr lang="en-US" sz="1600" dirty="0">
                <a:latin typeface="Courier New" pitchFamily="49" charset="0"/>
              </a:rPr>
              <a:t>"  'how do you do?'    "I said 'hi'."</a:t>
            </a:r>
          </a:p>
          <a:p>
            <a:pPr lvl="1">
              <a:buFont typeface="Wingdings" pitchFamily="2" charset="2"/>
              <a:buNone/>
            </a:pPr>
            <a:r>
              <a:rPr lang="en-US" sz="1800" i="1" dirty="0"/>
              <a:t>Number</a:t>
            </a:r>
            <a:r>
              <a:rPr lang="en-US" sz="1800" dirty="0"/>
              <a:t>:  </a:t>
            </a:r>
            <a:r>
              <a:rPr lang="en-US" sz="1600" dirty="0">
                <a:latin typeface="Courier New" pitchFamily="49" charset="0"/>
              </a:rPr>
              <a:t>12     3.14159       1.5E6</a:t>
            </a:r>
          </a:p>
          <a:p>
            <a:pPr lvl="1">
              <a:buFont typeface="Wingdings" pitchFamily="2" charset="2"/>
              <a:buNone/>
            </a:pPr>
            <a:r>
              <a:rPr lang="en-US" sz="1800" i="1" dirty="0"/>
              <a:t>Boolean </a:t>
            </a:r>
            <a:r>
              <a:rPr lang="en-US" sz="1800" dirty="0"/>
              <a:t>:  </a:t>
            </a:r>
            <a:r>
              <a:rPr lang="en-US" sz="1600" dirty="0">
                <a:latin typeface="Courier New" pitchFamily="49" charset="0"/>
              </a:rPr>
              <a:t>true   false  </a:t>
            </a:r>
            <a:endParaRPr lang="en-GB" sz="1600" dirty="0">
              <a:solidFill>
                <a:srgbClr val="FF0033"/>
              </a:solidFill>
              <a:latin typeface="Courier New" pitchFamily="49" charset="0"/>
            </a:endParaRPr>
          </a:p>
          <a:p>
            <a:r>
              <a:rPr lang="en-US" sz="2000" dirty="0">
                <a:latin typeface="Arial Narrow" pitchFamily="34" charset="0"/>
              </a:rPr>
              <a:t>assignments are as in C++/Java</a:t>
            </a:r>
          </a:p>
          <a:p>
            <a:pPr lvl="1"/>
            <a:r>
              <a:rPr lang="en-US" sz="1600" dirty="0">
                <a:latin typeface="Courier New" pitchFamily="49" charset="0"/>
              </a:rPr>
              <a:t>message = "howdy";</a:t>
            </a:r>
          </a:p>
          <a:p>
            <a:pPr lvl="1"/>
            <a:r>
              <a:rPr lang="en-US" sz="1600" dirty="0">
                <a:latin typeface="Courier New" pitchFamily="49" charset="0"/>
              </a:rPr>
              <a:t>pi = 3.14159;</a:t>
            </a:r>
          </a:p>
          <a:p>
            <a:r>
              <a:rPr lang="en-US" sz="1800" dirty="0">
                <a:latin typeface="Arial Narrow" pitchFamily="34" charset="0"/>
              </a:rPr>
              <a:t>variable names are sequences of letters, digits, and underscores that </a:t>
            </a:r>
            <a:r>
              <a:rPr lang="en-US" sz="1800" i="1" dirty="0">
                <a:latin typeface="Arial Narrow" pitchFamily="34" charset="0"/>
              </a:rPr>
              <a:t>start with a letter or an underscore</a:t>
            </a:r>
          </a:p>
          <a:p>
            <a:r>
              <a:rPr lang="en-US" sz="1800" dirty="0">
                <a:latin typeface="Arial Narrow" pitchFamily="34" charset="0"/>
              </a:rPr>
              <a:t>variables names are </a:t>
            </a:r>
            <a:r>
              <a:rPr lang="en-US" sz="1800" u="sng" dirty="0">
                <a:latin typeface="Arial Narrow" pitchFamily="34" charset="0"/>
              </a:rPr>
              <a:t>case-sensitive</a:t>
            </a:r>
          </a:p>
          <a:p>
            <a:r>
              <a:rPr lang="en-US" sz="1800" i="1" dirty="0">
                <a:latin typeface="Arial Narrow" pitchFamily="34" charset="0"/>
              </a:rPr>
              <a:t>you don't have to declare variables, will be created the </a:t>
            </a:r>
            <a:r>
              <a:rPr lang="en-US" sz="1800" i="1" u="sng" dirty="0">
                <a:latin typeface="Arial Narrow" pitchFamily="34" charset="0"/>
              </a:rPr>
              <a:t>first time</a:t>
            </a:r>
            <a:r>
              <a:rPr lang="en-US" sz="1800" i="1" dirty="0">
                <a:latin typeface="Arial Narrow" pitchFamily="34" charset="0"/>
              </a:rPr>
              <a:t> used, but it’s better if you use </a:t>
            </a:r>
            <a:r>
              <a:rPr lang="en-US" sz="1800" i="1" dirty="0" err="1">
                <a:solidFill>
                  <a:srgbClr val="FF0033"/>
                </a:solidFill>
                <a:latin typeface="Arial Narrow" pitchFamily="34" charset="0"/>
              </a:rPr>
              <a:t>var</a:t>
            </a:r>
            <a:r>
              <a:rPr lang="en-US" sz="1800" i="1" dirty="0">
                <a:latin typeface="Arial Narrow" pitchFamily="34" charset="0"/>
              </a:rPr>
              <a:t> statements (because of scoping issues)</a:t>
            </a:r>
            <a:endParaRPr lang="en-GB" sz="1800" i="1" dirty="0">
              <a:latin typeface="Arial Narrow" pitchFamily="34" charset="0"/>
            </a:endParaRPr>
          </a:p>
          <a:p>
            <a:r>
              <a:rPr lang="en-GB" sz="1600" i="1" dirty="0" err="1">
                <a:solidFill>
                  <a:srgbClr val="FF0033"/>
                </a:solidFill>
                <a:latin typeface="Courier New" pitchFamily="49" charset="0"/>
              </a:rPr>
              <a:t>var</a:t>
            </a:r>
            <a:r>
              <a:rPr lang="en-GB" sz="1600" i="1" dirty="0">
                <a:latin typeface="Courier New" pitchFamily="49" charset="0"/>
              </a:rPr>
              <a:t> message, pi=3.14159;</a:t>
            </a:r>
            <a:endParaRPr lang="en-US" sz="1600" i="1" dirty="0">
              <a:latin typeface="Courier New" pitchFamily="49" charset="0"/>
            </a:endParaRPr>
          </a:p>
          <a:p>
            <a:r>
              <a:rPr lang="en-US" sz="1800" i="1" dirty="0">
                <a:latin typeface="Arial Narrow" pitchFamily="34" charset="0"/>
              </a:rPr>
              <a:t>variables are loosely typed, can be assigned different types of values (Danger!)</a:t>
            </a:r>
          </a:p>
          <a:p>
            <a:pPr lvl="1">
              <a:buFont typeface="Wingdings" pitchFamily="2" charset="2"/>
              <a:buNone/>
            </a:pPr>
            <a:endParaRPr lang="en-US" sz="1600" dirty="0">
              <a:solidFill>
                <a:srgbClr val="FF0033"/>
              </a:solidFill>
              <a:latin typeface="Courier New" pitchFamily="49" charset="0"/>
            </a:endParaRPr>
          </a:p>
          <a:p>
            <a:pPr>
              <a:buNone/>
            </a:pPr>
            <a:endParaRPr lang="en-US" dirty="0" smtClean="0"/>
          </a:p>
          <a:p>
            <a:pPr>
              <a:buNone/>
            </a:pPr>
            <a:endParaRPr lang="en-US" dirty="0"/>
          </a:p>
        </p:txBody>
      </p:sp>
    </p:spTree>
    <p:extLst>
      <p:ext uri="{BB962C8B-B14F-4D97-AF65-F5344CB8AC3E}">
        <p14:creationId xmlns="" xmlns:p14="http://schemas.microsoft.com/office/powerpoint/2010/main" val="3748425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25440"/>
            <a:ext cx="8183880" cy="1051560"/>
          </a:xfrm>
        </p:spPr>
        <p:txBody>
          <a:bodyPr/>
          <a:lstStyle/>
          <a:p>
            <a:r>
              <a:rPr lang="en-US" dirty="0" smtClean="0"/>
              <a:t>Example</a:t>
            </a:r>
            <a:endParaRPr lang="en-US" dirty="0"/>
          </a:p>
        </p:txBody>
      </p:sp>
      <p:sp>
        <p:nvSpPr>
          <p:cNvPr id="3" name="Content Placeholder 2"/>
          <p:cNvSpPr>
            <a:spLocks noGrp="1"/>
          </p:cNvSpPr>
          <p:nvPr>
            <p:ph idx="1"/>
          </p:nvPr>
        </p:nvSpPr>
        <p:spPr>
          <a:xfrm>
            <a:off x="762000" y="533400"/>
            <a:ext cx="7772400" cy="5181600"/>
          </a:xfrm>
        </p:spPr>
        <p:txBody>
          <a:bodyPr>
            <a:normAutofit fontScale="85000" lnSpcReduction="20000"/>
          </a:bodyPr>
          <a:lstStyle/>
          <a:p>
            <a:pPr>
              <a:buNone/>
            </a:pPr>
            <a:r>
              <a:rPr lang="en-US" dirty="0" smtClean="0"/>
              <a:t>&lt;html&gt;</a:t>
            </a:r>
          </a:p>
          <a:p>
            <a:pPr>
              <a:buNone/>
            </a:pPr>
            <a:r>
              <a:rPr lang="en-US" dirty="0" smtClean="0"/>
              <a:t>&lt;head&gt;</a:t>
            </a:r>
          </a:p>
          <a:p>
            <a:pPr>
              <a:buNone/>
            </a:pPr>
            <a:r>
              <a:rPr lang="en-US" dirty="0" smtClean="0"/>
              <a:t> &lt;title&gt;Data Types and Variables&lt;/title&gt;</a:t>
            </a:r>
          </a:p>
          <a:p>
            <a:pPr>
              <a:buNone/>
            </a:pPr>
            <a:r>
              <a:rPr lang="en-US" dirty="0" smtClean="0"/>
              <a:t>&lt;/head&gt;</a:t>
            </a:r>
          </a:p>
          <a:p>
            <a:pPr>
              <a:buNone/>
            </a:pPr>
            <a:r>
              <a:rPr lang="en-US" dirty="0" smtClean="0"/>
              <a:t>&lt;body&gt;</a:t>
            </a:r>
          </a:p>
          <a:p>
            <a:pPr>
              <a:buNone/>
            </a:pPr>
            <a:r>
              <a:rPr lang="en-US" dirty="0" smtClean="0">
                <a:solidFill>
                  <a:srgbClr val="FF0033"/>
                </a:solidFill>
              </a:rPr>
              <a:t>  </a:t>
            </a:r>
            <a:r>
              <a:rPr lang="en-US" dirty="0" smtClean="0"/>
              <a:t>&lt;script type="text/</a:t>
            </a:r>
            <a:r>
              <a:rPr lang="en-US" dirty="0" err="1" smtClean="0"/>
              <a:t>javascript</a:t>
            </a:r>
            <a:r>
              <a:rPr lang="en-US" dirty="0" smtClean="0"/>
              <a:t>"&gt;</a:t>
            </a:r>
          </a:p>
          <a:p>
            <a:pPr>
              <a:buNone/>
            </a:pPr>
            <a:r>
              <a:rPr lang="en-US" dirty="0" smtClean="0"/>
              <a:t>    </a:t>
            </a:r>
            <a:r>
              <a:rPr lang="en-US" dirty="0" err="1" smtClean="0"/>
              <a:t>var</a:t>
            </a:r>
            <a:r>
              <a:rPr lang="en-US" dirty="0" smtClean="0"/>
              <a:t> x, y; </a:t>
            </a:r>
          </a:p>
          <a:p>
            <a:pPr>
              <a:buNone/>
            </a:pPr>
            <a:r>
              <a:rPr lang="en-US" dirty="0" smtClean="0"/>
              <a:t>    x= 1024;</a:t>
            </a:r>
          </a:p>
          <a:p>
            <a:pPr>
              <a:buNone/>
            </a:pPr>
            <a:r>
              <a:rPr lang="en-US" dirty="0" smtClean="0"/>
              <a:t>    y=x;  x = "</a:t>
            </a:r>
            <a:r>
              <a:rPr lang="en-US" dirty="0" err="1" smtClean="0"/>
              <a:t>foobar</a:t>
            </a:r>
            <a:r>
              <a:rPr lang="en-US" dirty="0" smtClean="0"/>
              <a:t>";</a:t>
            </a:r>
          </a:p>
          <a:p>
            <a:pPr>
              <a:buNone/>
            </a:pPr>
            <a:r>
              <a:rPr lang="en-GB" dirty="0" smtClean="0"/>
              <a:t>    </a:t>
            </a:r>
            <a:r>
              <a:rPr lang="en-US" dirty="0" err="1" smtClean="0"/>
              <a:t>document.write</a:t>
            </a:r>
            <a:r>
              <a:rPr lang="en-US" dirty="0" smtClean="0"/>
              <a:t>("&lt;p&gt;x = " + y + "&lt;/p&gt;");</a:t>
            </a:r>
          </a:p>
          <a:p>
            <a:pPr>
              <a:buNone/>
            </a:pPr>
            <a:r>
              <a:rPr lang="en-US" dirty="0" smtClean="0"/>
              <a:t>    </a:t>
            </a:r>
            <a:r>
              <a:rPr lang="en-US" dirty="0" err="1" smtClean="0"/>
              <a:t>document.write</a:t>
            </a:r>
            <a:r>
              <a:rPr lang="en-US" dirty="0" smtClean="0"/>
              <a:t>("&lt;p&gt;x = " + x + "&lt;/p&gt;");</a:t>
            </a:r>
          </a:p>
          <a:p>
            <a:pPr>
              <a:buNone/>
            </a:pPr>
            <a:r>
              <a:rPr lang="en-US" dirty="0" smtClean="0"/>
              <a:t>  &lt;/script&gt;</a:t>
            </a:r>
          </a:p>
          <a:p>
            <a:pPr>
              <a:buNone/>
            </a:pPr>
            <a:r>
              <a:rPr lang="en-US" dirty="0" smtClean="0"/>
              <a:t>&lt;/body&gt;</a:t>
            </a:r>
          </a:p>
          <a:p>
            <a:pPr>
              <a:buNone/>
            </a:pPr>
            <a:r>
              <a:rPr lang="en-US" dirty="0" smtClean="0"/>
              <a:t>&lt;/html</a:t>
            </a:r>
            <a:r>
              <a:rPr lang="en-US" dirty="0" smtClean="0"/>
              <a:t>&gt;</a:t>
            </a:r>
            <a:endParaRPr lang="en-US" dirty="0" smtClean="0"/>
          </a:p>
          <a:p>
            <a:pPr>
              <a:buNone/>
            </a:pPr>
            <a:endParaRPr lang="en-US" dirty="0"/>
          </a:p>
        </p:txBody>
      </p:sp>
    </p:spTree>
    <p:extLst>
      <p:ext uri="{BB962C8B-B14F-4D97-AF65-F5344CB8AC3E}">
        <p14:creationId xmlns="" xmlns:p14="http://schemas.microsoft.com/office/powerpoint/2010/main" val="24130699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chemeClr val="tx2">
                    <a:satMod val="130000"/>
                  </a:schemeClr>
                </a:solidFill>
              </a:rPr>
              <a:t>Functions</a:t>
            </a:r>
            <a:endParaRPr lang="en-US" dirty="0">
              <a:solidFill>
                <a:schemeClr val="tx2">
                  <a:satMod val="130000"/>
                </a:schemeClr>
              </a:solidFill>
            </a:endParaRPr>
          </a:p>
        </p:txBody>
      </p:sp>
      <p:sp>
        <p:nvSpPr>
          <p:cNvPr id="3" name="Content Placeholder 2"/>
          <p:cNvSpPr>
            <a:spLocks noGrp="1"/>
          </p:cNvSpPr>
          <p:nvPr>
            <p:ph idx="1"/>
          </p:nvPr>
        </p:nvSpPr>
        <p:spPr/>
        <p:txBody>
          <a:bodyPr>
            <a:normAutofit/>
          </a:bodyPr>
          <a:lstStyle/>
          <a:p>
            <a:pPr>
              <a:defRPr/>
            </a:pPr>
            <a:r>
              <a:rPr lang="en-US" dirty="0" smtClean="0"/>
              <a:t>Syntax for function </a:t>
            </a:r>
            <a:r>
              <a:rPr lang="en-US" dirty="0" err="1" smtClean="0"/>
              <a:t>defintion</a:t>
            </a:r>
            <a:endParaRPr lang="en-US" dirty="0" smtClean="0"/>
          </a:p>
          <a:p>
            <a:pPr marL="82296" indent="0">
              <a:buNone/>
              <a:defRPr/>
            </a:pPr>
            <a:r>
              <a:rPr lang="en-US" dirty="0" smtClean="0"/>
              <a:t>&lt;script </a:t>
            </a:r>
            <a:r>
              <a:rPr lang="en-US" dirty="0"/>
              <a:t>type</a:t>
            </a:r>
            <a:r>
              <a:rPr lang="en-US" dirty="0" smtClean="0"/>
              <a:t>=“</a:t>
            </a:r>
            <a:r>
              <a:rPr lang="en-US" dirty="0" err="1" smtClean="0"/>
              <a:t>Javascript</a:t>
            </a:r>
            <a:r>
              <a:rPr lang="en-US" dirty="0"/>
              <a:t>"&gt; </a:t>
            </a:r>
            <a:endParaRPr lang="en-US" dirty="0" smtClean="0"/>
          </a:p>
          <a:p>
            <a:pPr marL="82296" indent="0">
              <a:buNone/>
              <a:defRPr/>
            </a:pPr>
            <a:r>
              <a:rPr lang="en-US" dirty="0" smtClean="0"/>
              <a:t>function </a:t>
            </a:r>
            <a:r>
              <a:rPr lang="en-US" dirty="0" err="1"/>
              <a:t>functionname</a:t>
            </a:r>
            <a:r>
              <a:rPr lang="en-US" dirty="0"/>
              <a:t>(parameter-list</a:t>
            </a:r>
            <a:r>
              <a:rPr lang="en-US" dirty="0" smtClean="0"/>
              <a:t>)</a:t>
            </a:r>
          </a:p>
          <a:p>
            <a:pPr marL="82296" indent="0">
              <a:buNone/>
              <a:defRPr/>
            </a:pPr>
            <a:r>
              <a:rPr lang="en-US" dirty="0" smtClean="0"/>
              <a:t> </a:t>
            </a:r>
            <a:r>
              <a:rPr lang="en-US" dirty="0"/>
              <a:t>{ </a:t>
            </a:r>
            <a:endParaRPr lang="en-US" dirty="0" smtClean="0"/>
          </a:p>
          <a:p>
            <a:pPr marL="82296" indent="0">
              <a:buNone/>
              <a:defRPr/>
            </a:pPr>
            <a:r>
              <a:rPr lang="en-US" dirty="0" smtClean="0"/>
              <a:t>statements </a:t>
            </a:r>
          </a:p>
          <a:p>
            <a:pPr marL="82296" indent="0">
              <a:buNone/>
              <a:defRPr/>
            </a:pPr>
            <a:r>
              <a:rPr lang="en-US" dirty="0"/>
              <a:t>}</a:t>
            </a:r>
            <a:endParaRPr lang="en-US" dirty="0" smtClean="0"/>
          </a:p>
          <a:p>
            <a:pPr marL="82296" indent="0">
              <a:buNone/>
              <a:defRPr/>
            </a:pPr>
            <a:r>
              <a:rPr lang="en-US" dirty="0" smtClean="0"/>
              <a:t>&lt;/</a:t>
            </a:r>
            <a:r>
              <a:rPr lang="en-US" dirty="0"/>
              <a:t>script</a:t>
            </a:r>
            <a:r>
              <a:rPr lang="en-US" dirty="0" smtClean="0"/>
              <a:t>&gt;</a:t>
            </a:r>
          </a:p>
          <a:p>
            <a:pPr marL="82296" indent="0">
              <a:buNone/>
              <a:defRPr/>
            </a:pPr>
            <a:endParaRPr lang="en-US" dirty="0"/>
          </a:p>
        </p:txBody>
      </p:sp>
    </p:spTree>
    <p:extLst>
      <p:ext uri="{BB962C8B-B14F-4D97-AF65-F5344CB8AC3E}">
        <p14:creationId xmlns="" xmlns:p14="http://schemas.microsoft.com/office/powerpoint/2010/main" val="7856153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04813"/>
            <a:ext cx="7924800" cy="5995987"/>
          </a:xfrm>
        </p:spPr>
        <p:txBody>
          <a:bodyPr>
            <a:normAutofit fontScale="70000" lnSpcReduction="20000"/>
          </a:bodyPr>
          <a:lstStyle/>
          <a:p>
            <a:pPr marL="82296" indent="0">
              <a:buNone/>
              <a:defRPr/>
            </a:pPr>
            <a:r>
              <a:rPr lang="en-US" dirty="0"/>
              <a:t>&lt;html&gt; </a:t>
            </a:r>
          </a:p>
          <a:p>
            <a:pPr marL="82296" indent="0">
              <a:buNone/>
              <a:defRPr/>
            </a:pPr>
            <a:r>
              <a:rPr lang="en-US" dirty="0"/>
              <a:t>&lt;head&gt; </a:t>
            </a:r>
          </a:p>
          <a:p>
            <a:pPr marL="82296" indent="0">
              <a:buNone/>
              <a:defRPr/>
            </a:pPr>
            <a:r>
              <a:rPr lang="en-US" dirty="0"/>
              <a:t>&lt;script type="text/</a:t>
            </a:r>
            <a:r>
              <a:rPr lang="en-US" dirty="0" err="1"/>
              <a:t>javascript</a:t>
            </a:r>
            <a:r>
              <a:rPr lang="en-US" dirty="0"/>
              <a:t>"&gt;</a:t>
            </a:r>
          </a:p>
          <a:p>
            <a:pPr marL="82296" indent="0">
              <a:buNone/>
              <a:defRPr/>
            </a:pPr>
            <a:r>
              <a:rPr lang="en-US" dirty="0"/>
              <a:t> function </a:t>
            </a:r>
            <a:r>
              <a:rPr lang="en-US" dirty="0" err="1"/>
              <a:t>sayHello</a:t>
            </a:r>
            <a:r>
              <a:rPr lang="en-US" dirty="0"/>
              <a:t>(</a:t>
            </a:r>
            <a:r>
              <a:rPr lang="en-US" dirty="0" err="1"/>
              <a:t>name,age</a:t>
            </a:r>
            <a:r>
              <a:rPr lang="en-US" dirty="0"/>
              <a:t>)</a:t>
            </a:r>
          </a:p>
          <a:p>
            <a:pPr marL="82296" indent="0">
              <a:buNone/>
              <a:defRPr/>
            </a:pPr>
            <a:r>
              <a:rPr lang="en-US" dirty="0"/>
              <a:t> {</a:t>
            </a:r>
          </a:p>
          <a:p>
            <a:pPr marL="82296" indent="0">
              <a:buNone/>
              <a:defRPr/>
            </a:pPr>
            <a:r>
              <a:rPr lang="en-US" dirty="0"/>
              <a:t> </a:t>
            </a:r>
            <a:r>
              <a:rPr lang="en-US" dirty="0" err="1"/>
              <a:t>document.write</a:t>
            </a:r>
            <a:r>
              <a:rPr lang="en-US" dirty="0"/>
              <a:t> (name + " is " + age + " years old.");</a:t>
            </a:r>
          </a:p>
          <a:p>
            <a:pPr marL="82296" indent="0">
              <a:buNone/>
              <a:defRPr/>
            </a:pPr>
            <a:r>
              <a:rPr lang="en-US" dirty="0"/>
              <a:t> }</a:t>
            </a:r>
          </a:p>
          <a:p>
            <a:pPr marL="82296" indent="0">
              <a:buNone/>
              <a:defRPr/>
            </a:pPr>
            <a:r>
              <a:rPr lang="en-US" dirty="0"/>
              <a:t> &lt;/script&gt;</a:t>
            </a:r>
          </a:p>
          <a:p>
            <a:pPr marL="82296" indent="0">
              <a:buNone/>
              <a:defRPr/>
            </a:pPr>
            <a:r>
              <a:rPr lang="en-US" dirty="0"/>
              <a:t> &lt;/head&gt; </a:t>
            </a:r>
          </a:p>
          <a:p>
            <a:pPr marL="82296" indent="0">
              <a:buNone/>
              <a:defRPr/>
            </a:pPr>
            <a:r>
              <a:rPr lang="en-US" dirty="0"/>
              <a:t>&lt;body&gt; </a:t>
            </a:r>
          </a:p>
          <a:p>
            <a:pPr marL="82296" indent="0">
              <a:buNone/>
              <a:defRPr/>
            </a:pPr>
            <a:r>
              <a:rPr lang="en-US" dirty="0"/>
              <a:t>&lt;p&gt;Click the following button to call the function&lt;/p&gt; </a:t>
            </a:r>
          </a:p>
          <a:p>
            <a:pPr marL="82296" indent="0">
              <a:buNone/>
              <a:defRPr/>
            </a:pPr>
            <a:r>
              <a:rPr lang="en-US" dirty="0"/>
              <a:t>&lt;form&gt; </a:t>
            </a:r>
          </a:p>
          <a:p>
            <a:pPr marL="82296" indent="0">
              <a:buNone/>
              <a:defRPr/>
            </a:pPr>
            <a:r>
              <a:rPr lang="en-US" dirty="0"/>
              <a:t>&lt;input type="button" </a:t>
            </a:r>
            <a:r>
              <a:rPr lang="en-US" dirty="0" err="1"/>
              <a:t>onclick</a:t>
            </a:r>
            <a:r>
              <a:rPr lang="en-US" dirty="0"/>
              <a:t>="</a:t>
            </a:r>
            <a:r>
              <a:rPr lang="en-US" dirty="0" err="1"/>
              <a:t>sayHello</a:t>
            </a:r>
            <a:r>
              <a:rPr lang="en-US" dirty="0"/>
              <a:t>('Zara', 7)" value="Hello"&gt; </a:t>
            </a:r>
          </a:p>
          <a:p>
            <a:pPr marL="82296" indent="0">
              <a:buNone/>
              <a:defRPr/>
            </a:pPr>
            <a:r>
              <a:rPr lang="en-US" dirty="0"/>
              <a:t>&lt;/form&gt; </a:t>
            </a:r>
          </a:p>
          <a:p>
            <a:pPr marL="82296" indent="0">
              <a:buNone/>
              <a:defRPr/>
            </a:pPr>
            <a:r>
              <a:rPr lang="en-US" dirty="0"/>
              <a:t>&lt;p&gt;Use different parameters inside the function and then try...&lt;/p&gt; &lt;/body&gt; &lt;/html&gt;</a:t>
            </a:r>
          </a:p>
          <a:p>
            <a:pPr marL="82296" indent="0">
              <a:buNone/>
              <a:defRPr/>
            </a:pPr>
            <a:endParaRPr lang="en-US" dirty="0" smtClean="0"/>
          </a:p>
          <a:p>
            <a:pPr marL="82296" indent="0">
              <a:buNone/>
              <a:defRPr/>
            </a:pPr>
            <a:r>
              <a:rPr lang="en-US" dirty="0" smtClean="0"/>
              <a:t>//</a:t>
            </a:r>
            <a:r>
              <a:rPr lang="en-US" dirty="0"/>
              <a:t>The write() method writes HTML expressions or JavaScript code to a document</a:t>
            </a:r>
            <a:r>
              <a:rPr lang="en-US" dirty="0" smtClean="0"/>
              <a:t>.</a:t>
            </a:r>
            <a:r>
              <a:rPr lang="en-US" dirty="0"/>
              <a:t> If it is used after an HTML document is fully loaded, it will delete all existing HTML.</a:t>
            </a:r>
          </a:p>
        </p:txBody>
      </p:sp>
    </p:spTree>
    <p:extLst>
      <p:ext uri="{BB962C8B-B14F-4D97-AF65-F5344CB8AC3E}">
        <p14:creationId xmlns="" xmlns:p14="http://schemas.microsoft.com/office/powerpoint/2010/main" val="33032784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Content Placeholder 2"/>
          <p:cNvSpPr>
            <a:spLocks noGrp="1"/>
          </p:cNvSpPr>
          <p:nvPr>
            <p:ph idx="1"/>
          </p:nvPr>
        </p:nvSpPr>
        <p:spPr/>
        <p:txBody>
          <a:bodyPr/>
          <a:lstStyle/>
          <a:p>
            <a:pPr eaLnBrk="1" hangingPunct="1"/>
            <a:r>
              <a:rPr lang="en-US" smtClean="0"/>
              <a:t>FUNCTION WITH RETURN STATEMENT</a:t>
            </a:r>
          </a:p>
        </p:txBody>
      </p:sp>
    </p:spTree>
    <p:extLst>
      <p:ext uri="{BB962C8B-B14F-4D97-AF65-F5344CB8AC3E}">
        <p14:creationId xmlns="" xmlns:p14="http://schemas.microsoft.com/office/powerpoint/2010/main" val="2518670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533400"/>
            <a:ext cx="8077200" cy="5943600"/>
          </a:xfrm>
        </p:spPr>
        <p:txBody>
          <a:bodyPr>
            <a:normAutofit fontScale="55000" lnSpcReduction="20000"/>
          </a:bodyPr>
          <a:lstStyle/>
          <a:p>
            <a:pPr marL="82296" indent="0">
              <a:buNone/>
              <a:defRPr/>
            </a:pPr>
            <a:r>
              <a:rPr lang="en-US" dirty="0"/>
              <a:t>&lt;html&gt; </a:t>
            </a:r>
          </a:p>
          <a:p>
            <a:pPr marL="82296" indent="0">
              <a:buNone/>
              <a:defRPr/>
            </a:pPr>
            <a:r>
              <a:rPr lang="en-US" dirty="0"/>
              <a:t>&lt;head&gt; </a:t>
            </a:r>
          </a:p>
          <a:p>
            <a:pPr marL="82296" indent="0">
              <a:buNone/>
              <a:defRPr/>
            </a:pPr>
            <a:r>
              <a:rPr lang="en-US" dirty="0"/>
              <a:t>&lt;script type="text/</a:t>
            </a:r>
            <a:r>
              <a:rPr lang="en-US" dirty="0" err="1"/>
              <a:t>javascript</a:t>
            </a:r>
            <a:r>
              <a:rPr lang="en-US" dirty="0"/>
              <a:t>"&gt;</a:t>
            </a:r>
          </a:p>
          <a:p>
            <a:pPr marL="82296" indent="0">
              <a:buNone/>
              <a:defRPr/>
            </a:pPr>
            <a:r>
              <a:rPr lang="en-US" dirty="0"/>
              <a:t> function concatenate(first, last)</a:t>
            </a:r>
          </a:p>
          <a:p>
            <a:pPr marL="82296" indent="0">
              <a:buNone/>
              <a:defRPr/>
            </a:pPr>
            <a:r>
              <a:rPr lang="en-US" dirty="0"/>
              <a:t> { </a:t>
            </a:r>
          </a:p>
          <a:p>
            <a:pPr marL="82296" indent="0">
              <a:buNone/>
              <a:defRPr/>
            </a:pPr>
            <a:r>
              <a:rPr lang="en-US" dirty="0" err="1"/>
              <a:t>var</a:t>
            </a:r>
            <a:r>
              <a:rPr lang="en-US" dirty="0"/>
              <a:t> full; </a:t>
            </a:r>
          </a:p>
          <a:p>
            <a:pPr marL="82296" indent="0">
              <a:buNone/>
              <a:defRPr/>
            </a:pPr>
            <a:r>
              <a:rPr lang="en-US" dirty="0"/>
              <a:t>full = first + last; </a:t>
            </a:r>
          </a:p>
          <a:p>
            <a:pPr marL="82296" indent="0">
              <a:buNone/>
              <a:defRPr/>
            </a:pPr>
            <a:r>
              <a:rPr lang="en-US" dirty="0"/>
              <a:t>return full;</a:t>
            </a:r>
          </a:p>
          <a:p>
            <a:pPr marL="82296" indent="0">
              <a:buNone/>
              <a:defRPr/>
            </a:pPr>
            <a:r>
              <a:rPr lang="en-US" dirty="0"/>
              <a:t> } </a:t>
            </a:r>
          </a:p>
          <a:p>
            <a:pPr marL="82296" indent="0">
              <a:buNone/>
              <a:defRPr/>
            </a:pPr>
            <a:r>
              <a:rPr lang="en-US" dirty="0"/>
              <a:t>function </a:t>
            </a:r>
            <a:r>
              <a:rPr lang="en-US" dirty="0" err="1"/>
              <a:t>secondFunction</a:t>
            </a:r>
            <a:r>
              <a:rPr lang="en-US" dirty="0"/>
              <a:t>() </a:t>
            </a:r>
          </a:p>
          <a:p>
            <a:pPr marL="82296" indent="0">
              <a:buNone/>
              <a:defRPr/>
            </a:pPr>
            <a:r>
              <a:rPr lang="en-US" dirty="0"/>
              <a:t>{ </a:t>
            </a:r>
          </a:p>
          <a:p>
            <a:pPr marL="82296" indent="0">
              <a:buNone/>
              <a:defRPr/>
            </a:pPr>
            <a:r>
              <a:rPr lang="en-US" dirty="0" err="1"/>
              <a:t>var</a:t>
            </a:r>
            <a:r>
              <a:rPr lang="en-US" dirty="0"/>
              <a:t> result; </a:t>
            </a:r>
          </a:p>
          <a:p>
            <a:pPr marL="82296" indent="0">
              <a:buNone/>
              <a:defRPr/>
            </a:pPr>
            <a:r>
              <a:rPr lang="en-US" dirty="0"/>
              <a:t>result = concatenate('Zara', 'Ali');</a:t>
            </a:r>
          </a:p>
          <a:p>
            <a:pPr marL="82296" indent="0">
              <a:buNone/>
              <a:defRPr/>
            </a:pPr>
            <a:r>
              <a:rPr lang="en-US" dirty="0"/>
              <a:t> </a:t>
            </a:r>
            <a:r>
              <a:rPr lang="en-US" dirty="0" err="1"/>
              <a:t>document.write</a:t>
            </a:r>
            <a:r>
              <a:rPr lang="en-US" dirty="0"/>
              <a:t> (result ); </a:t>
            </a:r>
          </a:p>
          <a:p>
            <a:pPr marL="82296" indent="0">
              <a:buNone/>
              <a:defRPr/>
            </a:pPr>
            <a:r>
              <a:rPr lang="en-US" dirty="0"/>
              <a:t>} </a:t>
            </a:r>
          </a:p>
          <a:p>
            <a:pPr marL="82296" indent="0">
              <a:buNone/>
              <a:defRPr/>
            </a:pPr>
            <a:r>
              <a:rPr lang="en-US" dirty="0"/>
              <a:t>&lt;/script&gt; </a:t>
            </a:r>
          </a:p>
          <a:p>
            <a:pPr marL="82296" indent="0">
              <a:buNone/>
              <a:defRPr/>
            </a:pPr>
            <a:r>
              <a:rPr lang="en-US" dirty="0"/>
              <a:t>&lt;/head&gt;</a:t>
            </a:r>
          </a:p>
          <a:p>
            <a:pPr marL="82296" indent="0">
              <a:buNone/>
              <a:defRPr/>
            </a:pPr>
            <a:r>
              <a:rPr lang="en-US" dirty="0"/>
              <a:t> &lt;body&gt;</a:t>
            </a:r>
          </a:p>
          <a:p>
            <a:pPr marL="82296" indent="0">
              <a:buNone/>
              <a:defRPr/>
            </a:pPr>
            <a:r>
              <a:rPr lang="en-US" dirty="0"/>
              <a:t> &lt;p&gt;Click the following button to call the function&lt;/p&gt;</a:t>
            </a:r>
          </a:p>
          <a:p>
            <a:pPr marL="82296" indent="0">
              <a:buNone/>
              <a:defRPr/>
            </a:pPr>
            <a:r>
              <a:rPr lang="en-US" dirty="0"/>
              <a:t> &lt;form&gt; </a:t>
            </a:r>
          </a:p>
          <a:p>
            <a:pPr marL="82296" indent="0">
              <a:buNone/>
              <a:defRPr/>
            </a:pPr>
            <a:r>
              <a:rPr lang="en-US" dirty="0"/>
              <a:t>&lt;input type="button" </a:t>
            </a:r>
            <a:r>
              <a:rPr lang="en-US" dirty="0" err="1"/>
              <a:t>onclick</a:t>
            </a:r>
            <a:r>
              <a:rPr lang="en-US" dirty="0"/>
              <a:t>="</a:t>
            </a:r>
            <a:r>
              <a:rPr lang="en-US" dirty="0" err="1"/>
              <a:t>secondFunction</a:t>
            </a:r>
            <a:r>
              <a:rPr lang="en-US" dirty="0"/>
              <a:t>()" value="Call Function"&gt; &lt;/form&gt; </a:t>
            </a:r>
          </a:p>
          <a:p>
            <a:pPr marL="82296" indent="0">
              <a:buNone/>
              <a:defRPr/>
            </a:pPr>
            <a:r>
              <a:rPr lang="en-US" dirty="0"/>
              <a:t>&lt;p&gt;Use different parameters </a:t>
            </a:r>
            <a:r>
              <a:rPr lang="en-US" dirty="0" smtClean="0"/>
              <a:t>inside the </a:t>
            </a:r>
            <a:r>
              <a:rPr lang="en-US" dirty="0"/>
              <a:t>function and then try...&lt;/p&gt; &lt;/body&gt; &lt;/html&gt;</a:t>
            </a:r>
          </a:p>
        </p:txBody>
      </p:sp>
    </p:spTree>
    <p:extLst>
      <p:ext uri="{BB962C8B-B14F-4D97-AF65-F5344CB8AC3E}">
        <p14:creationId xmlns="" xmlns:p14="http://schemas.microsoft.com/office/powerpoint/2010/main" val="40197742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A </a:t>
            </a:r>
            <a:r>
              <a:rPr lang="en-US" b="1" dirty="0" smtClean="0"/>
              <a:t>script</a:t>
            </a:r>
            <a:r>
              <a:rPr lang="en-US" dirty="0" smtClean="0"/>
              <a:t> is a small piece of program that can add interactivity to your website. For example, a script could generate a pop-up alert box message, or provide a dropdown menu. This script could be written using </a:t>
            </a:r>
            <a:r>
              <a:rPr lang="en-US" dirty="0" err="1" smtClean="0"/>
              <a:t>Javascript</a:t>
            </a:r>
            <a:r>
              <a:rPr lang="en-US" dirty="0" smtClean="0"/>
              <a:t> or VBScript.</a:t>
            </a:r>
          </a:p>
          <a:p>
            <a:pPr algn="just"/>
            <a:r>
              <a:rPr lang="en-US" dirty="0" smtClean="0"/>
              <a:t>You can write various small functions, called event handlers using any of the scripting language and then you can trigger those functions using HTML attributes.</a:t>
            </a:r>
          </a:p>
          <a:p>
            <a:pPr algn="just"/>
            <a:r>
              <a:rPr lang="en-US" dirty="0" smtClean="0"/>
              <a:t>You can keep </a:t>
            </a:r>
            <a:r>
              <a:rPr lang="en-US" dirty="0" err="1" smtClean="0"/>
              <a:t>Javascript</a:t>
            </a:r>
            <a:r>
              <a:rPr lang="en-US" dirty="0" smtClean="0"/>
              <a:t> code in a separate file and then include it </a:t>
            </a:r>
            <a:r>
              <a:rPr lang="en-US" dirty="0" err="1" smtClean="0"/>
              <a:t>whereever</a:t>
            </a:r>
            <a:r>
              <a:rPr lang="en-US" dirty="0" smtClean="0"/>
              <a:t> it's needed, or you can define functionality inside HTML document itself.</a:t>
            </a:r>
          </a:p>
          <a:p>
            <a:pPr algn="just">
              <a:buNone/>
            </a:pPr>
            <a:endParaRPr lang="en-US" dirty="0"/>
          </a:p>
        </p:txBody>
      </p:sp>
    </p:spTree>
    <p:extLst>
      <p:ext uri="{BB962C8B-B14F-4D97-AF65-F5344CB8AC3E}">
        <p14:creationId xmlns="" xmlns:p14="http://schemas.microsoft.com/office/powerpoint/2010/main" val="40663410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958840"/>
            <a:ext cx="8183880" cy="1051560"/>
          </a:xfrm>
        </p:spPr>
        <p:txBody>
          <a:bodyPr>
            <a:normAutofit fontScale="90000"/>
          </a:bodyPr>
          <a:lstStyle/>
          <a:p>
            <a:r>
              <a:rPr lang="en-US" dirty="0" smtClean="0"/>
              <a:t>JavaScript Variable Scope</a:t>
            </a:r>
            <a:br>
              <a:rPr lang="en-US" dirty="0" smtClean="0"/>
            </a:br>
            <a:endParaRPr lang="en-US" dirty="0"/>
          </a:p>
        </p:txBody>
      </p:sp>
      <p:sp>
        <p:nvSpPr>
          <p:cNvPr id="3" name="Content Placeholder 2"/>
          <p:cNvSpPr>
            <a:spLocks noGrp="1"/>
          </p:cNvSpPr>
          <p:nvPr>
            <p:ph idx="1"/>
          </p:nvPr>
        </p:nvSpPr>
        <p:spPr>
          <a:xfrm>
            <a:off x="533400" y="457200"/>
            <a:ext cx="8077200" cy="5791200"/>
          </a:xfrm>
        </p:spPr>
        <p:txBody>
          <a:bodyPr>
            <a:normAutofit fontScale="25000" lnSpcReduction="20000"/>
          </a:bodyPr>
          <a:lstStyle/>
          <a:p>
            <a:pPr>
              <a:buNone/>
            </a:pPr>
            <a:r>
              <a:rPr lang="en-US" sz="6200" dirty="0"/>
              <a:t>The scope of a variable is the region of your program in which it is defined. JavaScript variables have only two scopes.</a:t>
            </a:r>
          </a:p>
          <a:p>
            <a:pPr>
              <a:buNone/>
            </a:pPr>
            <a:r>
              <a:rPr lang="en-US" sz="6200" dirty="0"/>
              <a:t>Global Variables − A global variable has global scope which means it can be defined anywhere in your JavaScript code.</a:t>
            </a:r>
          </a:p>
          <a:p>
            <a:pPr>
              <a:buNone/>
            </a:pPr>
            <a:r>
              <a:rPr lang="en-US" sz="6200" dirty="0"/>
              <a:t>Local Variables − A local variable will be visible only within a function where it is defined. Function parameters are always local to that function.</a:t>
            </a:r>
          </a:p>
          <a:p>
            <a:pPr>
              <a:buNone/>
            </a:pPr>
            <a:r>
              <a:rPr lang="en-US" sz="6200" dirty="0"/>
              <a:t>Within the body of a function, a local variable takes precedence over a global variable with the same name. If you declare a local variable or function parameter with the same name as a global variable, you effectively hide the global variable. Take a look into the following example.</a:t>
            </a:r>
          </a:p>
          <a:p>
            <a:pPr>
              <a:buNone/>
            </a:pPr>
            <a:r>
              <a:rPr lang="en-US" sz="6200" dirty="0"/>
              <a:t>&lt;html&gt;</a:t>
            </a:r>
          </a:p>
          <a:p>
            <a:pPr>
              <a:buNone/>
            </a:pPr>
            <a:r>
              <a:rPr lang="en-US" sz="6200" dirty="0"/>
              <a:t>&lt;script type = "text/</a:t>
            </a:r>
            <a:r>
              <a:rPr lang="en-US" sz="6200" dirty="0" err="1"/>
              <a:t>javascript</a:t>
            </a:r>
            <a:r>
              <a:rPr lang="en-US" sz="6200" dirty="0"/>
              <a:t>"&gt;</a:t>
            </a:r>
          </a:p>
          <a:p>
            <a:pPr>
              <a:buNone/>
            </a:pPr>
            <a:r>
              <a:rPr lang="en-US" sz="6200" dirty="0"/>
              <a:t>         &lt;!--</a:t>
            </a:r>
          </a:p>
          <a:p>
            <a:pPr>
              <a:buNone/>
            </a:pPr>
            <a:r>
              <a:rPr lang="en-US" sz="6200" dirty="0"/>
              <a:t>            </a:t>
            </a:r>
            <a:r>
              <a:rPr lang="en-US" sz="6200" dirty="0" err="1"/>
              <a:t>var</a:t>
            </a:r>
            <a:r>
              <a:rPr lang="en-US" sz="6200" dirty="0"/>
              <a:t> </a:t>
            </a:r>
            <a:r>
              <a:rPr lang="en-US" sz="6200" dirty="0" err="1"/>
              <a:t>myVar</a:t>
            </a:r>
            <a:r>
              <a:rPr lang="en-US" sz="6200" dirty="0"/>
              <a:t> = "global"; // Declare a global variable</a:t>
            </a:r>
          </a:p>
          <a:p>
            <a:pPr>
              <a:buNone/>
            </a:pPr>
            <a:r>
              <a:rPr lang="en-US" sz="6200" dirty="0"/>
              <a:t>            function </a:t>
            </a:r>
            <a:r>
              <a:rPr lang="en-US" sz="6200" dirty="0" err="1"/>
              <a:t>checkscope</a:t>
            </a:r>
            <a:r>
              <a:rPr lang="en-US" sz="6200" dirty="0"/>
              <a:t>( ) {</a:t>
            </a:r>
          </a:p>
          <a:p>
            <a:pPr>
              <a:buNone/>
            </a:pPr>
            <a:r>
              <a:rPr lang="en-US" sz="6200" dirty="0"/>
              <a:t>               </a:t>
            </a:r>
            <a:r>
              <a:rPr lang="en-US" sz="6200" dirty="0" err="1"/>
              <a:t>var</a:t>
            </a:r>
            <a:r>
              <a:rPr lang="en-US" sz="6200" dirty="0"/>
              <a:t> </a:t>
            </a:r>
            <a:r>
              <a:rPr lang="en-US" sz="6200" dirty="0" err="1"/>
              <a:t>myVar</a:t>
            </a:r>
            <a:r>
              <a:rPr lang="en-US" sz="6200" dirty="0"/>
              <a:t> = "local";  // Declare a local variable</a:t>
            </a:r>
          </a:p>
          <a:p>
            <a:pPr>
              <a:buNone/>
            </a:pPr>
            <a:r>
              <a:rPr lang="en-US" sz="6200" dirty="0"/>
              <a:t>               </a:t>
            </a:r>
            <a:r>
              <a:rPr lang="en-US" sz="6200" dirty="0" err="1"/>
              <a:t>document.write</a:t>
            </a:r>
            <a:r>
              <a:rPr lang="en-US" sz="6200" dirty="0"/>
              <a:t>(</a:t>
            </a:r>
            <a:r>
              <a:rPr lang="en-US" sz="6200" dirty="0" err="1"/>
              <a:t>myVar</a:t>
            </a:r>
            <a:r>
              <a:rPr lang="en-US" sz="6200" dirty="0"/>
              <a:t>);</a:t>
            </a:r>
          </a:p>
          <a:p>
            <a:pPr>
              <a:buNone/>
            </a:pPr>
            <a:r>
              <a:rPr lang="en-US" sz="6200" dirty="0"/>
              <a:t>               }</a:t>
            </a:r>
          </a:p>
          <a:p>
            <a:pPr>
              <a:buNone/>
            </a:pPr>
            <a:r>
              <a:rPr lang="en-US" sz="6200" dirty="0"/>
              <a:t>          //--&gt;</a:t>
            </a:r>
          </a:p>
          <a:p>
            <a:pPr>
              <a:buNone/>
            </a:pPr>
            <a:r>
              <a:rPr lang="en-US" sz="6200" dirty="0"/>
              <a:t>      &lt;/script&gt;</a:t>
            </a:r>
          </a:p>
          <a:p>
            <a:pPr>
              <a:buNone/>
            </a:pPr>
            <a:r>
              <a:rPr lang="en-US" sz="6200" dirty="0"/>
              <a:t>   &lt;body </a:t>
            </a:r>
            <a:r>
              <a:rPr lang="en-US" sz="6200" dirty="0" err="1"/>
              <a:t>onload</a:t>
            </a:r>
            <a:r>
              <a:rPr lang="en-US" sz="6200" dirty="0"/>
              <a:t> = </a:t>
            </a:r>
            <a:r>
              <a:rPr lang="en-US" sz="6200" dirty="0" err="1"/>
              <a:t>checkscope</a:t>
            </a:r>
            <a:r>
              <a:rPr lang="en-US" sz="6200" dirty="0"/>
              <a:t>();&gt;</a:t>
            </a:r>
          </a:p>
          <a:p>
            <a:pPr>
              <a:buNone/>
            </a:pPr>
            <a:r>
              <a:rPr lang="en-US" sz="6200" dirty="0"/>
              <a:t>      </a:t>
            </a:r>
            <a:r>
              <a:rPr lang="en-US" sz="6200" dirty="0" smtClean="0"/>
              <a:t> </a:t>
            </a:r>
            <a:r>
              <a:rPr lang="en-US" sz="6200" dirty="0"/>
              <a:t>&lt;/body&gt;</a:t>
            </a:r>
          </a:p>
          <a:p>
            <a:pPr>
              <a:buNone/>
            </a:pPr>
            <a:r>
              <a:rPr lang="en-US" sz="6200" dirty="0"/>
              <a:t>&lt;/html&gt;</a:t>
            </a:r>
            <a:endParaRPr lang="en-US" sz="6400" dirty="0"/>
          </a:p>
        </p:txBody>
      </p:sp>
    </p:spTree>
    <p:extLst>
      <p:ext uri="{BB962C8B-B14F-4D97-AF65-F5344CB8AC3E}">
        <p14:creationId xmlns="" xmlns:p14="http://schemas.microsoft.com/office/powerpoint/2010/main" val="2016375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5334000"/>
            <a:ext cx="7185660" cy="1143000"/>
          </a:xfrm>
        </p:spPr>
        <p:txBody>
          <a:bodyPr lIns="86493" tIns="43247" rIns="86493" bIns="43247" anchor="ctr">
            <a:normAutofit fontScale="90000"/>
          </a:bodyPr>
          <a:lstStyle/>
          <a:p>
            <a:r>
              <a:rPr lang="en-US" dirty="0" smtClean="0">
                <a:effectLst/>
              </a:rPr>
              <a:t>JavaScript Operators &amp; Control Statements</a:t>
            </a:r>
          </a:p>
        </p:txBody>
      </p:sp>
      <p:sp>
        <p:nvSpPr>
          <p:cNvPr id="8196" name="Text Box 5"/>
          <p:cNvSpPr txBox="1">
            <a:spLocks noChangeArrowheads="1"/>
          </p:cNvSpPr>
          <p:nvPr/>
        </p:nvSpPr>
        <p:spPr bwMode="auto">
          <a:xfrm>
            <a:off x="2057400" y="1295400"/>
            <a:ext cx="5608865" cy="3226660"/>
          </a:xfrm>
          <a:prstGeom prst="rect">
            <a:avLst/>
          </a:prstGeom>
          <a:noFill/>
          <a:ln w="12700">
            <a:noFill/>
            <a:miter lim="800000"/>
            <a:headEnd type="none" w="sm" len="sm"/>
            <a:tailEnd type="none" w="sm" len="sm"/>
          </a:ln>
        </p:spPr>
        <p:txBody>
          <a:bodyPr wrap="square" lIns="86493" tIns="43247" rIns="86493" bIns="43247">
            <a:spAutoFit/>
          </a:bodyPr>
          <a:lstStyle/>
          <a:p>
            <a:pPr>
              <a:spcBef>
                <a:spcPct val="20000"/>
              </a:spcBef>
              <a:tabLst>
                <a:tab pos="219236" algn="l"/>
              </a:tabLst>
            </a:pPr>
            <a:r>
              <a:rPr lang="en-US" sz="2000" dirty="0">
                <a:solidFill>
                  <a:prstClr val="black"/>
                </a:solidFill>
              </a:rPr>
              <a:t>standard C++/Java operators &amp; control statements are provided in JavaScript</a:t>
            </a:r>
          </a:p>
          <a:p>
            <a:pPr marL="334861" lvl="1" indent="-226745">
              <a:spcBef>
                <a:spcPct val="20000"/>
              </a:spcBef>
              <a:buFontTx/>
              <a:buChar char="•"/>
              <a:tabLst>
                <a:tab pos="219236" algn="l"/>
              </a:tabLst>
            </a:pPr>
            <a:r>
              <a:rPr lang="en-US" sz="2000" dirty="0">
                <a:solidFill>
                  <a:prstClr val="black"/>
                </a:solidFill>
              </a:rPr>
              <a:t>+, -, *, /, %, ++, --, …</a:t>
            </a:r>
          </a:p>
          <a:p>
            <a:pPr marL="334861" lvl="1" indent="-226745">
              <a:spcBef>
                <a:spcPct val="20000"/>
              </a:spcBef>
              <a:buFontTx/>
              <a:buChar char="•"/>
              <a:tabLst>
                <a:tab pos="219236" algn="l"/>
              </a:tabLst>
            </a:pPr>
            <a:r>
              <a:rPr lang="en-US" sz="2000" dirty="0">
                <a:solidFill>
                  <a:prstClr val="black"/>
                </a:solidFill>
              </a:rPr>
              <a:t>==, !=, &lt;, &gt;, &lt;=, &gt;=</a:t>
            </a:r>
          </a:p>
          <a:p>
            <a:pPr marL="334861" lvl="1" indent="-226745">
              <a:spcBef>
                <a:spcPct val="20000"/>
              </a:spcBef>
              <a:buFontTx/>
              <a:buChar char="•"/>
              <a:tabLst>
                <a:tab pos="219236" algn="l"/>
              </a:tabLst>
            </a:pPr>
            <a:r>
              <a:rPr lang="en-US" sz="2000" dirty="0">
                <a:solidFill>
                  <a:prstClr val="black"/>
                </a:solidFill>
              </a:rPr>
              <a:t>&amp;&amp;, ||, !,===,!==</a:t>
            </a:r>
          </a:p>
          <a:p>
            <a:pPr marL="334861" lvl="1" indent="-226745">
              <a:spcBef>
                <a:spcPct val="20000"/>
              </a:spcBef>
              <a:buFontTx/>
              <a:buChar char="•"/>
              <a:tabLst>
                <a:tab pos="219236" algn="l"/>
              </a:tabLst>
            </a:pPr>
            <a:r>
              <a:rPr lang="en-US" sz="2000" dirty="0">
                <a:solidFill>
                  <a:prstClr val="black"/>
                </a:solidFill>
              </a:rPr>
              <a:t>if , if-else, switch</a:t>
            </a:r>
          </a:p>
          <a:p>
            <a:pPr marL="334861" lvl="1" indent="-226745">
              <a:spcBef>
                <a:spcPct val="20000"/>
              </a:spcBef>
              <a:buFontTx/>
              <a:buChar char="•"/>
              <a:tabLst>
                <a:tab pos="219236" algn="l"/>
              </a:tabLst>
            </a:pPr>
            <a:r>
              <a:rPr lang="en-US" sz="2000" dirty="0">
                <a:solidFill>
                  <a:prstClr val="black"/>
                </a:solidFill>
              </a:rPr>
              <a:t>while, for, do-while, …</a:t>
            </a:r>
          </a:p>
          <a:p>
            <a:pPr>
              <a:spcBef>
                <a:spcPct val="20000"/>
              </a:spcBef>
              <a:tabLst>
                <a:tab pos="219236" algn="l"/>
              </a:tabLst>
            </a:pPr>
            <a:endParaRPr lang="en-US" sz="2000" dirty="0">
              <a:solidFill>
                <a:prstClr val="black"/>
              </a:solidFill>
            </a:endParaRPr>
          </a:p>
          <a:p>
            <a:pPr>
              <a:tabLst>
                <a:tab pos="219236" algn="l"/>
              </a:tabLst>
            </a:pPr>
            <a:endParaRPr lang="en-US" sz="2000" dirty="0">
              <a:solidFill>
                <a:prstClr val="black"/>
              </a:solidFill>
            </a:endParaRPr>
          </a:p>
        </p:txBody>
      </p:sp>
    </p:spTree>
    <p:extLst>
      <p:ext uri="{BB962C8B-B14F-4D97-AF65-F5344CB8AC3E}">
        <p14:creationId xmlns="" xmlns:p14="http://schemas.microsoft.com/office/powerpoint/2010/main" val="31279526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7848600" cy="5691206"/>
          </a:xfrm>
        </p:spPr>
        <p:txBody>
          <a:bodyPr>
            <a:normAutofit fontScale="85000" lnSpcReduction="20000"/>
          </a:bodyPr>
          <a:lstStyle/>
          <a:p>
            <a:pPr>
              <a:buNone/>
            </a:pPr>
            <a:r>
              <a:rPr lang="en-US" dirty="0"/>
              <a:t>&lt;html&gt;</a:t>
            </a:r>
          </a:p>
          <a:p>
            <a:pPr>
              <a:buNone/>
            </a:pPr>
            <a:r>
              <a:rPr lang="en-US" dirty="0"/>
              <a:t> &lt;body&gt; </a:t>
            </a:r>
          </a:p>
          <a:p>
            <a:pPr>
              <a:buNone/>
            </a:pPr>
            <a:r>
              <a:rPr lang="en-US" dirty="0"/>
              <a:t>&lt;script type="text/</a:t>
            </a:r>
            <a:r>
              <a:rPr lang="en-US" dirty="0" err="1"/>
              <a:t>javascript</a:t>
            </a:r>
            <a:r>
              <a:rPr lang="en-US" dirty="0"/>
              <a:t>"&gt; </a:t>
            </a:r>
          </a:p>
          <a:p>
            <a:pPr>
              <a:buNone/>
            </a:pPr>
            <a:r>
              <a:rPr lang="en-US" dirty="0"/>
              <a:t>&lt;!-- </a:t>
            </a:r>
          </a:p>
          <a:p>
            <a:pPr>
              <a:buNone/>
            </a:pPr>
            <a:r>
              <a:rPr lang="en-US" dirty="0"/>
              <a:t>function handle(){</a:t>
            </a:r>
          </a:p>
          <a:p>
            <a:pPr>
              <a:buNone/>
            </a:pPr>
            <a:r>
              <a:rPr lang="en-US" dirty="0"/>
              <a:t>    </a:t>
            </a:r>
            <a:r>
              <a:rPr lang="en-US" dirty="0" err="1"/>
              <a:t>var</a:t>
            </a:r>
            <a:r>
              <a:rPr lang="en-US" dirty="0"/>
              <a:t> age = 20; </a:t>
            </a:r>
          </a:p>
          <a:p>
            <a:pPr>
              <a:buNone/>
            </a:pPr>
            <a:r>
              <a:rPr lang="en-US" dirty="0"/>
              <a:t>if( age &gt; 18 ){ </a:t>
            </a:r>
            <a:r>
              <a:rPr lang="en-US" dirty="0" err="1"/>
              <a:t>document.write</a:t>
            </a:r>
            <a:r>
              <a:rPr lang="en-US" dirty="0"/>
              <a:t>("&lt;b&gt;Qualifies for driving&lt;/b&gt;"); </a:t>
            </a:r>
          </a:p>
          <a:p>
            <a:pPr>
              <a:buNone/>
            </a:pPr>
            <a:r>
              <a:rPr lang="en-US" dirty="0"/>
              <a:t>}</a:t>
            </a:r>
          </a:p>
          <a:p>
            <a:pPr>
              <a:buNone/>
            </a:pPr>
            <a:r>
              <a:rPr lang="en-US" dirty="0"/>
              <a:t>else</a:t>
            </a:r>
          </a:p>
          <a:p>
            <a:pPr>
              <a:buNone/>
            </a:pPr>
            <a:r>
              <a:rPr lang="en-US" dirty="0" err="1"/>
              <a:t>document.write</a:t>
            </a:r>
            <a:r>
              <a:rPr lang="en-US" dirty="0"/>
              <a:t>("&lt;b&gt; not Qualifies for driving&lt;/b&gt;")</a:t>
            </a:r>
          </a:p>
          <a:p>
            <a:pPr>
              <a:buNone/>
            </a:pPr>
            <a:r>
              <a:rPr lang="en-US" dirty="0"/>
              <a:t>} //--&gt; &lt;/script&gt; </a:t>
            </a:r>
          </a:p>
          <a:p>
            <a:pPr>
              <a:buNone/>
            </a:pPr>
            <a:r>
              <a:rPr lang="en-US" dirty="0"/>
              <a:t>&lt;input type=button </a:t>
            </a:r>
            <a:r>
              <a:rPr lang="en-US" dirty="0" err="1"/>
              <a:t>onclick</a:t>
            </a:r>
            <a:r>
              <a:rPr lang="en-US" dirty="0"/>
              <a:t>=handle() value="</a:t>
            </a:r>
            <a:r>
              <a:rPr lang="en-US" dirty="0" err="1"/>
              <a:t>clickme</a:t>
            </a:r>
            <a:r>
              <a:rPr lang="en-US" dirty="0"/>
              <a:t>" /&gt;</a:t>
            </a:r>
          </a:p>
          <a:p>
            <a:pPr>
              <a:buNone/>
            </a:pPr>
            <a:r>
              <a:rPr lang="en-US" dirty="0"/>
              <a:t>&lt;p&gt;Set the variable to different value and then try...&lt;/p&gt;</a:t>
            </a:r>
          </a:p>
          <a:p>
            <a:pPr>
              <a:buNone/>
            </a:pPr>
            <a:r>
              <a:rPr lang="en-US" dirty="0"/>
              <a:t> &lt;/body&gt;</a:t>
            </a:r>
          </a:p>
          <a:p>
            <a:pPr>
              <a:buNone/>
            </a:pPr>
            <a:r>
              <a:rPr lang="en-US" dirty="0"/>
              <a:t> &lt;/html&gt;</a:t>
            </a:r>
          </a:p>
        </p:txBody>
      </p:sp>
    </p:spTree>
    <p:extLst>
      <p:ext uri="{BB962C8B-B14F-4D97-AF65-F5344CB8AC3E}">
        <p14:creationId xmlns="" xmlns:p14="http://schemas.microsoft.com/office/powerpoint/2010/main" val="1228534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chemeClr val="tx2">
                    <a:satMod val="130000"/>
                  </a:schemeClr>
                </a:solidFill>
              </a:rPr>
              <a:t>Event in JavaScript</a:t>
            </a:r>
            <a:endParaRPr lang="en-US" dirty="0">
              <a:solidFill>
                <a:schemeClr val="tx2">
                  <a:satMod val="130000"/>
                </a:schemeClr>
              </a:solidFill>
            </a:endParaRPr>
          </a:p>
        </p:txBody>
      </p:sp>
      <p:sp>
        <p:nvSpPr>
          <p:cNvPr id="3" name="Content Placeholder 2"/>
          <p:cNvSpPr>
            <a:spLocks noGrp="1"/>
          </p:cNvSpPr>
          <p:nvPr>
            <p:ph idx="1"/>
          </p:nvPr>
        </p:nvSpPr>
        <p:spPr>
          <a:xfrm>
            <a:off x="990600" y="533400"/>
            <a:ext cx="7239000" cy="4572000"/>
          </a:xfrm>
        </p:spPr>
        <p:txBody>
          <a:bodyPr>
            <a:normAutofit lnSpcReduction="10000"/>
          </a:bodyPr>
          <a:lstStyle/>
          <a:p>
            <a:pPr>
              <a:defRPr/>
            </a:pPr>
            <a:r>
              <a:rPr lang="en-US" sz="2400" dirty="0">
                <a:latin typeface="Georgia" pitchFamily="18" charset="0"/>
              </a:rPr>
              <a:t>JavaScript is its ability to help you create dynamic web pages that increase user interaction</a:t>
            </a:r>
          </a:p>
          <a:p>
            <a:pPr>
              <a:defRPr/>
            </a:pPr>
            <a:r>
              <a:rPr lang="en-US" sz="2400" dirty="0">
                <a:latin typeface="Georgia" pitchFamily="18" charset="0"/>
              </a:rPr>
              <a:t>The building blocks of an interactive web page is the JavaScript event system. </a:t>
            </a:r>
          </a:p>
          <a:p>
            <a:pPr>
              <a:defRPr/>
            </a:pPr>
            <a:r>
              <a:rPr lang="en-US" sz="2400" dirty="0">
                <a:latin typeface="Georgia" pitchFamily="18" charset="0"/>
              </a:rPr>
              <a:t>An event in JavaScript is something that happens with or on the webpage. </a:t>
            </a:r>
          </a:p>
          <a:p>
            <a:pPr>
              <a:defRPr/>
            </a:pPr>
            <a:r>
              <a:rPr lang="en-US" sz="2400" dirty="0">
                <a:latin typeface="Georgia" pitchFamily="18" charset="0"/>
              </a:rPr>
              <a:t>A few example of events: </a:t>
            </a:r>
          </a:p>
          <a:p>
            <a:pPr lvl="1">
              <a:defRPr/>
            </a:pPr>
            <a:r>
              <a:rPr lang="en-US" dirty="0" smtClean="0">
                <a:latin typeface="Georgia" pitchFamily="18" charset="0"/>
              </a:rPr>
              <a:t>A mouse click</a:t>
            </a:r>
          </a:p>
          <a:p>
            <a:pPr lvl="1">
              <a:defRPr/>
            </a:pPr>
            <a:r>
              <a:rPr lang="en-US" dirty="0" err="1" smtClean="0">
                <a:latin typeface="Georgia" pitchFamily="18" charset="0"/>
              </a:rPr>
              <a:t>Mousing</a:t>
            </a:r>
            <a:r>
              <a:rPr lang="en-US" dirty="0" smtClean="0">
                <a:latin typeface="Georgia" pitchFamily="18" charset="0"/>
              </a:rPr>
              <a:t> over a hot spot on the webpage, also known as hovering</a:t>
            </a:r>
          </a:p>
          <a:p>
            <a:pPr lvl="1">
              <a:defRPr/>
            </a:pPr>
            <a:r>
              <a:rPr lang="en-US" dirty="0" smtClean="0">
                <a:latin typeface="Georgia" pitchFamily="18" charset="0"/>
              </a:rPr>
              <a:t>Selecting an input box in an HTML form</a:t>
            </a:r>
          </a:p>
          <a:p>
            <a:pPr lvl="1">
              <a:defRPr/>
            </a:pPr>
            <a:r>
              <a:rPr lang="en-US" dirty="0" smtClean="0">
                <a:latin typeface="Georgia" pitchFamily="18" charset="0"/>
              </a:rPr>
              <a:t>A keystroke</a:t>
            </a:r>
          </a:p>
          <a:p>
            <a:pPr>
              <a:defRPr/>
            </a:pPr>
            <a:endParaRPr lang="en-US" sz="2400" dirty="0">
              <a:latin typeface="Georgia" pitchFamily="18" charset="0"/>
            </a:endParaRPr>
          </a:p>
        </p:txBody>
      </p:sp>
      <p:sp>
        <p:nvSpPr>
          <p:cNvPr id="4" name="Footer Placeholder 3"/>
          <p:cNvSpPr>
            <a:spLocks noGrp="1"/>
          </p:cNvSpPr>
          <p:nvPr>
            <p:ph type="ftr" sz="quarter" idx="11"/>
          </p:nvPr>
        </p:nvSpPr>
        <p:spPr>
          <a:xfrm>
            <a:off x="5429250" y="6305550"/>
            <a:ext cx="2171700" cy="476250"/>
          </a:xfrm>
          <a:prstGeom prst="rect">
            <a:avLst/>
          </a:prstGeom>
        </p:spPr>
        <p:txBody>
          <a:bodyPr/>
          <a:lstStyle/>
          <a:p>
            <a:pPr>
              <a:defRPr/>
            </a:pPr>
            <a:r>
              <a:rPr lang="en-US" smtClean="0">
                <a:solidFill>
                  <a:srgbClr val="E7DEC9">
                    <a:shade val="50000"/>
                    <a:satMod val="200000"/>
                  </a:srgbClr>
                </a:solidFill>
              </a:rPr>
              <a:t>Lectured by: Vivek Dimri</a:t>
            </a:r>
            <a:endParaRPr lang="en-US">
              <a:solidFill>
                <a:srgbClr val="E7DEC9">
                  <a:shade val="50000"/>
                  <a:satMod val="200000"/>
                </a:srgbClr>
              </a:solidFill>
            </a:endParaRPr>
          </a:p>
        </p:txBody>
      </p:sp>
    </p:spTree>
    <p:extLst>
      <p:ext uri="{BB962C8B-B14F-4D97-AF65-F5344CB8AC3E}">
        <p14:creationId xmlns="" xmlns:p14="http://schemas.microsoft.com/office/powerpoint/2010/main" val="11856372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9" name="Picture 2"/>
          <p:cNvPicPr>
            <a:picLocks noChangeAspect="1" noChangeArrowheads="1"/>
          </p:cNvPicPr>
          <p:nvPr/>
        </p:nvPicPr>
        <p:blipFill>
          <a:blip r:embed="rId2" cstate="print"/>
          <a:srcRect/>
          <a:stretch>
            <a:fillRect/>
          </a:stretch>
        </p:blipFill>
        <p:spPr bwMode="auto">
          <a:xfrm>
            <a:off x="0" y="2"/>
            <a:ext cx="9144000" cy="6857998"/>
          </a:xfrm>
          <a:prstGeom prst="rect">
            <a:avLst/>
          </a:prstGeom>
          <a:noFill/>
          <a:ln w="9525">
            <a:noFill/>
            <a:miter lim="800000"/>
            <a:headEnd/>
            <a:tailEnd/>
          </a:ln>
        </p:spPr>
      </p:pic>
    </p:spTree>
    <p:extLst>
      <p:ext uri="{BB962C8B-B14F-4D97-AF65-F5344CB8AC3E}">
        <p14:creationId xmlns="" xmlns:p14="http://schemas.microsoft.com/office/powerpoint/2010/main" val="24061229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a:xfrm>
            <a:off x="502920" y="5501640"/>
            <a:ext cx="8183880" cy="1051560"/>
          </a:xfrm>
        </p:spPr>
        <p:txBody>
          <a:bodyPr/>
          <a:lstStyle/>
          <a:p>
            <a:pPr>
              <a:defRPr/>
            </a:pPr>
            <a:r>
              <a:rPr lang="en-US" dirty="0">
                <a:solidFill>
                  <a:schemeClr val="tx2">
                    <a:satMod val="130000"/>
                  </a:schemeClr>
                </a:solidFill>
              </a:rPr>
              <a:t>Event Handlers</a:t>
            </a:r>
          </a:p>
        </p:txBody>
      </p:sp>
      <p:sp>
        <p:nvSpPr>
          <p:cNvPr id="40" name="Slide Number Placeholder 5"/>
          <p:cNvSpPr>
            <a:spLocks noGrp="1"/>
          </p:cNvSpPr>
          <p:nvPr>
            <p:ph type="sldNum" sz="quarter" idx="12"/>
          </p:nvPr>
        </p:nvSpPr>
        <p:spPr/>
        <p:txBody>
          <a:bodyPr/>
          <a:lstStyle/>
          <a:p>
            <a:pPr>
              <a:defRPr/>
            </a:pPr>
            <a:fld id="{D673E855-EF02-405D-A964-34553F98BC24}" type="slidenum">
              <a:rPr lang="en-US" altLang="zh-TW">
                <a:solidFill>
                  <a:srgbClr val="E7DEC9">
                    <a:shade val="50000"/>
                    <a:satMod val="200000"/>
                  </a:srgbClr>
                </a:solidFill>
              </a:rPr>
              <a:pPr>
                <a:defRPr/>
              </a:pPr>
              <a:t>25</a:t>
            </a:fld>
            <a:endParaRPr lang="en-US" altLang="zh-TW">
              <a:solidFill>
                <a:srgbClr val="E7DEC9">
                  <a:shade val="50000"/>
                  <a:satMod val="200000"/>
                </a:srgbClr>
              </a:solidFill>
            </a:endParaRPr>
          </a:p>
        </p:txBody>
      </p:sp>
      <p:graphicFrame>
        <p:nvGraphicFramePr>
          <p:cNvPr id="372833" name="Group 97"/>
          <p:cNvGraphicFramePr>
            <a:graphicFrameLocks noGrp="1"/>
          </p:cNvGraphicFramePr>
          <p:nvPr/>
        </p:nvGraphicFramePr>
        <p:xfrm>
          <a:off x="457200" y="466725"/>
          <a:ext cx="8382000" cy="5369049"/>
        </p:xfrm>
        <a:graphic>
          <a:graphicData uri="http://schemas.openxmlformats.org/drawingml/2006/table">
            <a:tbl>
              <a:tblPr>
                <a:tableStyleId>{2D5ABB26-0587-4C30-8999-92F81FD0307C}</a:tableStyleId>
              </a:tblPr>
              <a:tblGrid>
                <a:gridCol w="2132263"/>
                <a:gridCol w="6249737"/>
              </a:tblGrid>
              <a:tr h="60771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u="none" strike="noStrike" cap="none" normalizeH="0" baseline="0" dirty="0" smtClean="0">
                          <a:ln>
                            <a:noFill/>
                          </a:ln>
                          <a:effectLst/>
                        </a:rPr>
                        <a:t>Event Handlers</a:t>
                      </a:r>
                      <a:endParaRPr kumimoji="1" lang="en-US" sz="2000" b="0" i="0" u="none" strike="noStrike" cap="none" normalizeH="0" baseline="0" dirty="0" smtClean="0">
                        <a:ln>
                          <a:noFill/>
                        </a:ln>
                        <a:solidFill>
                          <a:srgbClr val="FFFF00"/>
                        </a:solidFill>
                        <a:effectLst/>
                        <a:latin typeface="Tahoma" pitchFamily="34" charset="0"/>
                        <a:ea typeface="新細明體" pitchFamily="18" charset="-12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u="none" strike="noStrike" cap="none" normalizeH="0" baseline="0" smtClean="0">
                          <a:ln>
                            <a:noFill/>
                          </a:ln>
                          <a:effectLst/>
                        </a:rPr>
                        <a:t>Triggered when</a:t>
                      </a:r>
                      <a:endParaRPr kumimoji="1" lang="en-US" sz="2000" b="0" i="0" u="none" strike="noStrike" cap="none" normalizeH="0" baseline="0" smtClean="0">
                        <a:ln>
                          <a:noFill/>
                        </a:ln>
                        <a:solidFill>
                          <a:srgbClr val="FFFF00"/>
                        </a:solidFill>
                        <a:effectLst/>
                        <a:latin typeface="Tahoma" pitchFamily="34" charset="0"/>
                        <a:ea typeface="新細明體" pitchFamily="18" charset="-12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947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u="none" strike="noStrike" cap="none" normalizeH="0" baseline="0" dirty="0" err="1" smtClean="0">
                          <a:ln>
                            <a:noFill/>
                          </a:ln>
                          <a:effectLst/>
                        </a:rPr>
                        <a:t>onChange</a:t>
                      </a:r>
                      <a:endParaRPr kumimoji="1" lang="en-US" sz="2000" b="0" i="0" u="none" strike="noStrike" cap="none" normalizeH="0" baseline="0" dirty="0" smtClean="0">
                        <a:ln>
                          <a:noFill/>
                        </a:ln>
                        <a:solidFill>
                          <a:schemeClr val="bg1"/>
                        </a:solidFill>
                        <a:effectLst/>
                        <a:latin typeface="Tahoma" pitchFamily="34" charset="0"/>
                        <a:ea typeface="新細明體" pitchFamily="18" charset="-12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u="none" strike="noStrike" cap="none" normalizeH="0" baseline="0" smtClean="0">
                          <a:ln>
                            <a:noFill/>
                          </a:ln>
                          <a:effectLst/>
                        </a:rPr>
                        <a:t>The value of the text field, textarea, or a drop down list is modified</a:t>
                      </a:r>
                      <a:endParaRPr kumimoji="1" lang="en-US" sz="2000" b="0" i="0" u="none" strike="noStrike" cap="none" normalizeH="0" baseline="0" smtClean="0">
                        <a:ln>
                          <a:noFill/>
                        </a:ln>
                        <a:solidFill>
                          <a:schemeClr val="bg1"/>
                        </a:solidFill>
                        <a:effectLst/>
                        <a:latin typeface="Tahoma" pitchFamily="34" charset="0"/>
                        <a:ea typeface="新細明體" pitchFamily="18" charset="-12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771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u="none" strike="noStrike" cap="none" normalizeH="0" baseline="0" smtClean="0">
                          <a:ln>
                            <a:noFill/>
                          </a:ln>
                          <a:effectLst/>
                        </a:rPr>
                        <a:t>onClick</a:t>
                      </a:r>
                      <a:endParaRPr kumimoji="1" lang="en-US" sz="2000" b="0" i="0" u="none" strike="noStrike" cap="none" normalizeH="0" baseline="0" smtClean="0">
                        <a:ln>
                          <a:noFill/>
                        </a:ln>
                        <a:solidFill>
                          <a:schemeClr val="bg1"/>
                        </a:solidFill>
                        <a:effectLst/>
                        <a:latin typeface="Tahoma" pitchFamily="34" charset="0"/>
                        <a:ea typeface="新細明體" pitchFamily="18" charset="-12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u="none" strike="noStrike" cap="none" normalizeH="0" baseline="0" smtClean="0">
                          <a:ln>
                            <a:noFill/>
                          </a:ln>
                          <a:effectLst/>
                        </a:rPr>
                        <a:t>A link, an image or a form element is clicked once</a:t>
                      </a:r>
                      <a:endParaRPr kumimoji="1" lang="en-US" sz="2000" b="0" i="0" u="none" strike="noStrike" cap="none" normalizeH="0" baseline="0" smtClean="0">
                        <a:ln>
                          <a:noFill/>
                        </a:ln>
                        <a:solidFill>
                          <a:schemeClr val="bg1"/>
                        </a:solidFill>
                        <a:effectLst/>
                        <a:latin typeface="Tahoma" pitchFamily="34" charset="0"/>
                        <a:ea typeface="新細明體" pitchFamily="18" charset="-12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839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u="none" strike="noStrike" cap="none" normalizeH="0" baseline="0" smtClean="0">
                          <a:ln>
                            <a:noFill/>
                          </a:ln>
                          <a:effectLst/>
                        </a:rPr>
                        <a:t>onDblClick</a:t>
                      </a:r>
                      <a:endParaRPr kumimoji="1" lang="en-US" sz="2000" b="0" i="0" u="none" strike="noStrike" cap="none" normalizeH="0" baseline="0" smtClean="0">
                        <a:ln>
                          <a:noFill/>
                        </a:ln>
                        <a:solidFill>
                          <a:schemeClr val="bg1"/>
                        </a:solidFill>
                        <a:effectLst/>
                        <a:latin typeface="Tahoma" pitchFamily="34" charset="0"/>
                        <a:ea typeface="新細明體" pitchFamily="18" charset="-12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u="none" strike="noStrike" cap="none" normalizeH="0" baseline="0" smtClean="0">
                          <a:ln>
                            <a:noFill/>
                          </a:ln>
                          <a:effectLst/>
                        </a:rPr>
                        <a:t>The element is double-clicked</a:t>
                      </a:r>
                      <a:endParaRPr kumimoji="1" lang="en-US" sz="2000" b="0" i="0" u="none" strike="noStrike" cap="none" normalizeH="0" baseline="0" smtClean="0">
                        <a:ln>
                          <a:noFill/>
                        </a:ln>
                        <a:solidFill>
                          <a:schemeClr val="bg1"/>
                        </a:solidFill>
                        <a:effectLst/>
                        <a:latin typeface="Tahoma" pitchFamily="34" charset="0"/>
                        <a:ea typeface="新細明體" pitchFamily="18" charset="-12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771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u="none" strike="noStrike" cap="none" normalizeH="0" baseline="0" smtClean="0">
                          <a:ln>
                            <a:noFill/>
                          </a:ln>
                          <a:effectLst/>
                        </a:rPr>
                        <a:t>onMouseDown</a:t>
                      </a:r>
                      <a:endParaRPr kumimoji="1" lang="en-US" sz="2000" b="0" i="0" u="none" strike="noStrike" cap="none" normalizeH="0" baseline="0" smtClean="0">
                        <a:ln>
                          <a:noFill/>
                        </a:ln>
                        <a:solidFill>
                          <a:schemeClr val="bg1"/>
                        </a:solidFill>
                        <a:effectLst/>
                        <a:latin typeface="Tahoma" pitchFamily="34" charset="0"/>
                        <a:ea typeface="新細明體" pitchFamily="18" charset="-12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u="none" strike="noStrike" cap="none" normalizeH="0" baseline="0" smtClean="0">
                          <a:ln>
                            <a:noFill/>
                          </a:ln>
                          <a:effectLst/>
                        </a:rPr>
                        <a:t>The user presses the mouse button</a:t>
                      </a:r>
                      <a:endParaRPr kumimoji="1" lang="en-US" sz="2000" b="0" i="0" u="none" strike="noStrike" cap="none" normalizeH="0" baseline="0" smtClean="0">
                        <a:ln>
                          <a:noFill/>
                        </a:ln>
                        <a:solidFill>
                          <a:schemeClr val="bg1"/>
                        </a:solidFill>
                        <a:effectLst/>
                        <a:latin typeface="Tahoma" pitchFamily="34" charset="0"/>
                        <a:ea typeface="新細明體" pitchFamily="18" charset="-12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839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u="none" strike="noStrike" cap="none" normalizeH="0" baseline="0" smtClean="0">
                          <a:ln>
                            <a:noFill/>
                          </a:ln>
                          <a:effectLst/>
                        </a:rPr>
                        <a:t>onLoad</a:t>
                      </a:r>
                      <a:endParaRPr kumimoji="1" lang="en-US" sz="2000" b="0" i="0" u="none" strike="noStrike" cap="none" normalizeH="0" baseline="0" smtClean="0">
                        <a:ln>
                          <a:noFill/>
                        </a:ln>
                        <a:solidFill>
                          <a:schemeClr val="bg1"/>
                        </a:solidFill>
                        <a:effectLst/>
                        <a:latin typeface="Tahoma" pitchFamily="34" charset="0"/>
                        <a:ea typeface="新細明體" pitchFamily="18" charset="-12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u="none" strike="noStrike" cap="none" normalizeH="0" baseline="0" smtClean="0">
                          <a:ln>
                            <a:noFill/>
                          </a:ln>
                          <a:effectLst/>
                        </a:rPr>
                        <a:t>A document or an image is loaded</a:t>
                      </a:r>
                      <a:endParaRPr kumimoji="1" lang="en-US" sz="2000" b="0" i="0" u="none" strike="noStrike" cap="none" normalizeH="0" baseline="0" smtClean="0">
                        <a:ln>
                          <a:noFill/>
                        </a:ln>
                        <a:solidFill>
                          <a:schemeClr val="bg1"/>
                        </a:solidFill>
                        <a:effectLst/>
                        <a:latin typeface="Tahoma" pitchFamily="34" charset="0"/>
                        <a:ea typeface="新細明體" pitchFamily="18" charset="-12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839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u="none" strike="noStrike" cap="none" normalizeH="0" baseline="0" smtClean="0">
                          <a:ln>
                            <a:noFill/>
                          </a:ln>
                          <a:effectLst/>
                        </a:rPr>
                        <a:t>onSubmit</a:t>
                      </a:r>
                      <a:endParaRPr kumimoji="1" lang="en-US" sz="2000" b="0" i="0" u="none" strike="noStrike" cap="none" normalizeH="0" baseline="0" smtClean="0">
                        <a:ln>
                          <a:noFill/>
                        </a:ln>
                        <a:solidFill>
                          <a:schemeClr val="bg1"/>
                        </a:solidFill>
                        <a:effectLst/>
                        <a:latin typeface="Tahoma" pitchFamily="34" charset="0"/>
                        <a:ea typeface="新細明體" pitchFamily="18" charset="-12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u="none" strike="noStrike" cap="none" normalizeH="0" baseline="0" dirty="0" smtClean="0">
                          <a:ln>
                            <a:noFill/>
                          </a:ln>
                          <a:effectLst/>
                        </a:rPr>
                        <a:t>A user submits a form</a:t>
                      </a:r>
                      <a:endParaRPr kumimoji="1" lang="en-US" sz="2000" b="0" i="0" u="none" strike="noStrike" cap="none" normalizeH="0" baseline="0" dirty="0" smtClean="0">
                        <a:ln>
                          <a:noFill/>
                        </a:ln>
                        <a:solidFill>
                          <a:schemeClr val="bg1"/>
                        </a:solidFill>
                        <a:effectLst/>
                        <a:latin typeface="Tahoma" pitchFamily="34" charset="0"/>
                        <a:ea typeface="新細明體" pitchFamily="18" charset="-12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839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u="none" strike="noStrike" cap="none" normalizeH="0" baseline="0" smtClean="0">
                          <a:ln>
                            <a:noFill/>
                          </a:ln>
                          <a:effectLst/>
                        </a:rPr>
                        <a:t>onReset</a:t>
                      </a:r>
                      <a:endParaRPr kumimoji="1" lang="en-US" sz="2000" b="0" i="0" u="none" strike="noStrike" cap="none" normalizeH="0" baseline="0" smtClean="0">
                        <a:ln>
                          <a:noFill/>
                        </a:ln>
                        <a:solidFill>
                          <a:schemeClr val="bg1"/>
                        </a:solidFill>
                        <a:effectLst/>
                        <a:latin typeface="Tahoma" pitchFamily="34" charset="0"/>
                        <a:ea typeface="新細明體" pitchFamily="18" charset="-12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u="none" strike="noStrike" cap="none" normalizeH="0" baseline="0" smtClean="0">
                          <a:ln>
                            <a:noFill/>
                          </a:ln>
                          <a:effectLst/>
                        </a:rPr>
                        <a:t>The form is reset</a:t>
                      </a:r>
                      <a:endParaRPr kumimoji="1" lang="en-US" sz="2000" b="0" i="0" u="none" strike="noStrike" cap="none" normalizeH="0" baseline="0" smtClean="0">
                        <a:ln>
                          <a:noFill/>
                        </a:ln>
                        <a:solidFill>
                          <a:schemeClr val="bg1"/>
                        </a:solidFill>
                        <a:effectLst/>
                        <a:latin typeface="Tahoma" pitchFamily="34" charset="0"/>
                        <a:ea typeface="新細明體" pitchFamily="18" charset="-12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839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u="none" strike="noStrike" cap="none" normalizeH="0" baseline="0" smtClean="0">
                          <a:ln>
                            <a:noFill/>
                          </a:ln>
                          <a:effectLst/>
                        </a:rPr>
                        <a:t>onUnLoad</a:t>
                      </a:r>
                      <a:endParaRPr kumimoji="1" lang="en-US" sz="2000" b="0" i="0" u="none" strike="noStrike" cap="none" normalizeH="0" baseline="0" smtClean="0">
                        <a:ln>
                          <a:noFill/>
                        </a:ln>
                        <a:solidFill>
                          <a:schemeClr val="bg1"/>
                        </a:solidFill>
                        <a:effectLst/>
                        <a:latin typeface="Tahoma" pitchFamily="34" charset="0"/>
                        <a:ea typeface="新細明體" pitchFamily="18" charset="-12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u="none" strike="noStrike" cap="none" normalizeH="0" baseline="0" smtClean="0">
                          <a:ln>
                            <a:noFill/>
                          </a:ln>
                          <a:effectLst/>
                        </a:rPr>
                        <a:t>The user closes a document or a frame</a:t>
                      </a:r>
                      <a:endParaRPr kumimoji="1" lang="en-US" sz="2000" b="0" i="0" u="none" strike="noStrike" cap="none" normalizeH="0" baseline="0" smtClean="0">
                        <a:ln>
                          <a:noFill/>
                        </a:ln>
                        <a:solidFill>
                          <a:schemeClr val="bg1"/>
                        </a:solidFill>
                        <a:effectLst/>
                        <a:latin typeface="Tahoma" pitchFamily="34" charset="0"/>
                        <a:ea typeface="新細明體" pitchFamily="18" charset="-12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6367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u="none" strike="noStrike" cap="none" normalizeH="0" baseline="0" smtClean="0">
                          <a:ln>
                            <a:noFill/>
                          </a:ln>
                          <a:effectLst/>
                        </a:rPr>
                        <a:t>onResize</a:t>
                      </a:r>
                      <a:endParaRPr kumimoji="1" lang="en-US" sz="2000" b="0" i="0" u="none" strike="noStrike" cap="none" normalizeH="0" baseline="0" smtClean="0">
                        <a:ln>
                          <a:noFill/>
                        </a:ln>
                        <a:solidFill>
                          <a:schemeClr val="bg1"/>
                        </a:solidFill>
                        <a:effectLst/>
                        <a:latin typeface="Tahoma" pitchFamily="34" charset="0"/>
                        <a:ea typeface="新細明體" pitchFamily="18" charset="-12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u="none" strike="noStrike" cap="none" normalizeH="0" baseline="0" dirty="0" smtClean="0">
                          <a:ln>
                            <a:noFill/>
                          </a:ln>
                          <a:effectLst/>
                        </a:rPr>
                        <a:t>A form is resized by the user</a:t>
                      </a:r>
                      <a:endParaRPr kumimoji="1" lang="en-US" sz="2000" b="0" i="0" u="none" strike="noStrike" cap="none" normalizeH="0" baseline="0" dirty="0" smtClean="0">
                        <a:ln>
                          <a:noFill/>
                        </a:ln>
                        <a:solidFill>
                          <a:schemeClr val="bg1"/>
                        </a:solidFill>
                        <a:effectLst/>
                        <a:latin typeface="Tahoma" pitchFamily="34" charset="0"/>
                        <a:ea typeface="新細明體" pitchFamily="18" charset="-12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29867952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1026"/>
          <p:cNvSpPr>
            <a:spLocks noGrp="1" noChangeArrowheads="1"/>
          </p:cNvSpPr>
          <p:nvPr>
            <p:ph type="title"/>
          </p:nvPr>
        </p:nvSpPr>
        <p:spPr/>
        <p:txBody>
          <a:bodyPr/>
          <a:lstStyle/>
          <a:p>
            <a:pPr>
              <a:defRPr/>
            </a:pPr>
            <a:r>
              <a:rPr lang="en-US" dirty="0" err="1">
                <a:solidFill>
                  <a:schemeClr val="tx2">
                    <a:satMod val="130000"/>
                  </a:schemeClr>
                </a:solidFill>
              </a:rPr>
              <a:t>onLoad</a:t>
            </a:r>
            <a:r>
              <a:rPr lang="en-US" dirty="0">
                <a:solidFill>
                  <a:schemeClr val="tx2">
                    <a:satMod val="130000"/>
                  </a:schemeClr>
                </a:solidFill>
              </a:rPr>
              <a:t> event Handler</a:t>
            </a:r>
          </a:p>
        </p:txBody>
      </p:sp>
      <p:sp>
        <p:nvSpPr>
          <p:cNvPr id="6" name="Slide Number Placeholder 5"/>
          <p:cNvSpPr>
            <a:spLocks noGrp="1"/>
          </p:cNvSpPr>
          <p:nvPr>
            <p:ph type="sldNum" sz="quarter" idx="12"/>
          </p:nvPr>
        </p:nvSpPr>
        <p:spPr/>
        <p:txBody>
          <a:bodyPr/>
          <a:lstStyle/>
          <a:p>
            <a:pPr>
              <a:defRPr/>
            </a:pPr>
            <a:fld id="{251B4A70-FBDE-4819-A56A-8B11A7A19251}" type="slidenum">
              <a:rPr lang="en-US" altLang="zh-TW">
                <a:solidFill>
                  <a:srgbClr val="E7DEC9">
                    <a:shade val="50000"/>
                    <a:satMod val="200000"/>
                  </a:srgbClr>
                </a:solidFill>
              </a:rPr>
              <a:pPr>
                <a:defRPr/>
              </a:pPr>
              <a:t>26</a:t>
            </a:fld>
            <a:endParaRPr lang="en-US" altLang="zh-TW">
              <a:solidFill>
                <a:srgbClr val="E7DEC9">
                  <a:shade val="50000"/>
                  <a:satMod val="200000"/>
                </a:srgbClr>
              </a:solidFill>
            </a:endParaRPr>
          </a:p>
        </p:txBody>
      </p:sp>
      <p:sp>
        <p:nvSpPr>
          <p:cNvPr id="77830" name="Rectangle 6"/>
          <p:cNvSpPr>
            <a:spLocks noChangeArrowheads="1"/>
          </p:cNvSpPr>
          <p:nvPr/>
        </p:nvSpPr>
        <p:spPr bwMode="auto">
          <a:xfrm>
            <a:off x="1771650" y="914400"/>
            <a:ext cx="5829300" cy="3933384"/>
          </a:xfrm>
          <a:prstGeom prst="rect">
            <a:avLst/>
          </a:prstGeom>
          <a:noFill/>
          <a:ln w="9525">
            <a:noFill/>
            <a:miter lim="800000"/>
            <a:headEnd/>
            <a:tailEnd/>
          </a:ln>
        </p:spPr>
        <p:txBody>
          <a:bodyPr>
            <a:spAutoFit/>
          </a:bodyPr>
          <a:lstStyle/>
          <a:p>
            <a:pPr>
              <a:spcBef>
                <a:spcPct val="20000"/>
              </a:spcBef>
              <a:buClr>
                <a:srgbClr val="8DC765"/>
              </a:buClr>
              <a:buSzPct val="70000"/>
              <a:buFont typeface="Wingdings" pitchFamily="2" charset="2"/>
              <a:buNone/>
            </a:pPr>
            <a:r>
              <a:rPr lang="en-US" sz="2400" dirty="0">
                <a:solidFill>
                  <a:prstClr val="black"/>
                </a:solidFill>
              </a:rPr>
              <a:t>&lt;html&gt;</a:t>
            </a:r>
          </a:p>
          <a:p>
            <a:pPr>
              <a:spcBef>
                <a:spcPct val="20000"/>
              </a:spcBef>
              <a:buClr>
                <a:srgbClr val="8DC765"/>
              </a:buClr>
              <a:buSzPct val="70000"/>
              <a:buFont typeface="Wingdings" pitchFamily="2" charset="2"/>
              <a:buNone/>
            </a:pPr>
            <a:r>
              <a:rPr lang="en-US" sz="2400" dirty="0">
                <a:solidFill>
                  <a:prstClr val="black"/>
                </a:solidFill>
              </a:rPr>
              <a:t>&lt;head&gt;</a:t>
            </a:r>
          </a:p>
          <a:p>
            <a:pPr>
              <a:spcBef>
                <a:spcPct val="20000"/>
              </a:spcBef>
              <a:buClr>
                <a:srgbClr val="8DC765"/>
              </a:buClr>
              <a:buSzPct val="70000"/>
              <a:buFont typeface="Wingdings" pitchFamily="2" charset="2"/>
              <a:buNone/>
            </a:pPr>
            <a:r>
              <a:rPr lang="en-US" sz="2400" dirty="0">
                <a:solidFill>
                  <a:prstClr val="black"/>
                </a:solidFill>
              </a:rPr>
              <a:t>&lt;title&gt;</a:t>
            </a:r>
            <a:r>
              <a:rPr lang="en-US" sz="2400" dirty="0" err="1">
                <a:solidFill>
                  <a:prstClr val="black"/>
                </a:solidFill>
              </a:rPr>
              <a:t>onLoad</a:t>
            </a:r>
            <a:r>
              <a:rPr lang="en-US" sz="2400" dirty="0">
                <a:solidFill>
                  <a:prstClr val="black"/>
                </a:solidFill>
              </a:rPr>
              <a:t>  Event Handler Example &lt;/title&gt;</a:t>
            </a:r>
          </a:p>
          <a:p>
            <a:pPr>
              <a:spcBef>
                <a:spcPct val="20000"/>
              </a:spcBef>
              <a:buClr>
                <a:srgbClr val="8DC765"/>
              </a:buClr>
              <a:buSzPct val="70000"/>
              <a:buFont typeface="Wingdings" pitchFamily="2" charset="2"/>
              <a:buNone/>
            </a:pPr>
            <a:r>
              <a:rPr lang="en-US" sz="2400" dirty="0">
                <a:solidFill>
                  <a:prstClr val="black"/>
                </a:solidFill>
              </a:rPr>
              <a:t>&lt;/head&gt;</a:t>
            </a:r>
          </a:p>
          <a:p>
            <a:pPr>
              <a:spcBef>
                <a:spcPct val="20000"/>
              </a:spcBef>
              <a:buClr>
                <a:srgbClr val="8DC765"/>
              </a:buClr>
              <a:buSzPct val="70000"/>
              <a:buFont typeface="Wingdings" pitchFamily="2" charset="2"/>
              <a:buNone/>
            </a:pPr>
            <a:r>
              <a:rPr lang="en-US" sz="2400" dirty="0">
                <a:solidFill>
                  <a:prstClr val="black"/>
                </a:solidFill>
              </a:rPr>
              <a:t>&lt;body </a:t>
            </a:r>
            <a:r>
              <a:rPr lang="en-US" sz="2400" dirty="0" err="1">
                <a:solidFill>
                  <a:prstClr val="black"/>
                </a:solidFill>
              </a:rPr>
              <a:t>onLoad</a:t>
            </a:r>
            <a:r>
              <a:rPr lang="en-US" sz="2400" dirty="0">
                <a:solidFill>
                  <a:prstClr val="black"/>
                </a:solidFill>
              </a:rPr>
              <a:t>="alert('Welcome User');" &gt;</a:t>
            </a:r>
          </a:p>
          <a:p>
            <a:pPr>
              <a:spcBef>
                <a:spcPct val="20000"/>
              </a:spcBef>
              <a:buClr>
                <a:srgbClr val="8DC765"/>
              </a:buClr>
              <a:buSzPct val="70000"/>
              <a:buFont typeface="Wingdings" pitchFamily="2" charset="2"/>
              <a:buNone/>
            </a:pPr>
            <a:r>
              <a:rPr lang="en-US" sz="2400" dirty="0">
                <a:solidFill>
                  <a:prstClr val="black"/>
                </a:solidFill>
              </a:rPr>
              <a:t>Load event test.</a:t>
            </a:r>
          </a:p>
          <a:p>
            <a:pPr>
              <a:spcBef>
                <a:spcPct val="20000"/>
              </a:spcBef>
              <a:buClr>
                <a:srgbClr val="8DC765"/>
              </a:buClr>
              <a:buSzPct val="70000"/>
              <a:buFont typeface="Wingdings" pitchFamily="2" charset="2"/>
              <a:buNone/>
            </a:pPr>
            <a:r>
              <a:rPr lang="en-US" sz="2400" dirty="0">
                <a:solidFill>
                  <a:prstClr val="black"/>
                </a:solidFill>
              </a:rPr>
              <a:t>&lt;/body&gt;</a:t>
            </a:r>
          </a:p>
          <a:p>
            <a:pPr>
              <a:spcBef>
                <a:spcPct val="20000"/>
              </a:spcBef>
              <a:buClr>
                <a:srgbClr val="8DC765"/>
              </a:buClr>
              <a:buSzPct val="70000"/>
              <a:buFont typeface="Wingdings" pitchFamily="2" charset="2"/>
              <a:buNone/>
            </a:pPr>
            <a:r>
              <a:rPr lang="en-US" sz="2400" dirty="0">
                <a:solidFill>
                  <a:prstClr val="black"/>
                </a:solidFill>
              </a:rPr>
              <a:t>&lt;/html&gt;</a:t>
            </a:r>
          </a:p>
        </p:txBody>
      </p:sp>
    </p:spTree>
    <p:extLst>
      <p:ext uri="{BB962C8B-B14F-4D97-AF65-F5344CB8AC3E}">
        <p14:creationId xmlns="" xmlns:p14="http://schemas.microsoft.com/office/powerpoint/2010/main" val="22366177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3400"/>
            <a:ext cx="7620000" cy="5791200"/>
          </a:xfrm>
        </p:spPr>
        <p:txBody>
          <a:bodyPr>
            <a:normAutofit fontScale="92500" lnSpcReduction="20000"/>
          </a:bodyPr>
          <a:lstStyle/>
          <a:p>
            <a:pPr marL="82296" indent="0">
              <a:buNone/>
              <a:defRPr/>
            </a:pPr>
            <a:r>
              <a:rPr lang="en-US" dirty="0" smtClean="0"/>
              <a:t>&lt;html&gt;&lt;head&gt; </a:t>
            </a:r>
          </a:p>
          <a:p>
            <a:pPr marL="82296" indent="0">
              <a:buNone/>
              <a:defRPr/>
            </a:pPr>
            <a:r>
              <a:rPr lang="en-US" dirty="0" smtClean="0"/>
              <a:t>&lt;script type="text/</a:t>
            </a:r>
            <a:r>
              <a:rPr lang="en-US" dirty="0" err="1" smtClean="0"/>
              <a:t>javascript</a:t>
            </a:r>
            <a:r>
              <a:rPr lang="en-US" dirty="0" smtClean="0"/>
              <a:t>"&gt; </a:t>
            </a:r>
          </a:p>
          <a:p>
            <a:pPr marL="82296" indent="0">
              <a:buNone/>
              <a:defRPr/>
            </a:pPr>
            <a:r>
              <a:rPr lang="en-US" dirty="0" smtClean="0"/>
              <a:t>function over() </a:t>
            </a:r>
          </a:p>
          <a:p>
            <a:pPr marL="82296" indent="0">
              <a:buNone/>
              <a:defRPr/>
            </a:pPr>
            <a:r>
              <a:rPr lang="en-US" dirty="0" smtClean="0"/>
              <a:t>{ </a:t>
            </a:r>
          </a:p>
          <a:p>
            <a:pPr marL="82296" indent="0">
              <a:buNone/>
              <a:defRPr/>
            </a:pPr>
            <a:r>
              <a:rPr lang="en-US" dirty="0" err="1" smtClean="0"/>
              <a:t>document.write</a:t>
            </a:r>
            <a:r>
              <a:rPr lang="en-US" dirty="0" smtClean="0"/>
              <a:t> ("Mouse Over"); </a:t>
            </a:r>
          </a:p>
          <a:p>
            <a:pPr marL="82296" indent="0">
              <a:buNone/>
              <a:defRPr/>
            </a:pPr>
            <a:r>
              <a:rPr lang="en-US" dirty="0" smtClean="0"/>
              <a:t>} </a:t>
            </a:r>
          </a:p>
          <a:p>
            <a:pPr marL="82296" indent="0">
              <a:buNone/>
              <a:defRPr/>
            </a:pPr>
            <a:r>
              <a:rPr lang="en-US" dirty="0" smtClean="0"/>
              <a:t>function out() </a:t>
            </a:r>
          </a:p>
          <a:p>
            <a:pPr marL="82296" indent="0">
              <a:buNone/>
              <a:defRPr/>
            </a:pPr>
            <a:r>
              <a:rPr lang="en-US" dirty="0" smtClean="0"/>
              <a:t>{ </a:t>
            </a:r>
            <a:r>
              <a:rPr lang="en-US" dirty="0" err="1" smtClean="0"/>
              <a:t>document.write</a:t>
            </a:r>
            <a:r>
              <a:rPr lang="en-US" dirty="0" smtClean="0"/>
              <a:t> ("Mouse Out");</a:t>
            </a:r>
          </a:p>
          <a:p>
            <a:pPr marL="82296" indent="0">
              <a:buNone/>
              <a:defRPr/>
            </a:pPr>
            <a:r>
              <a:rPr lang="en-US" dirty="0" smtClean="0"/>
              <a:t> }</a:t>
            </a:r>
          </a:p>
          <a:p>
            <a:pPr marL="82296" indent="0">
              <a:buNone/>
              <a:defRPr/>
            </a:pPr>
            <a:r>
              <a:rPr lang="en-US" dirty="0" smtClean="0"/>
              <a:t> &lt;/script&gt; &lt;/head&gt;</a:t>
            </a:r>
          </a:p>
          <a:p>
            <a:pPr marL="82296" indent="0">
              <a:buNone/>
              <a:defRPr/>
            </a:pPr>
            <a:r>
              <a:rPr lang="en-US" dirty="0" smtClean="0"/>
              <a:t> &lt;body&gt; </a:t>
            </a:r>
          </a:p>
          <a:p>
            <a:pPr marL="82296" indent="0">
              <a:buNone/>
              <a:defRPr/>
            </a:pPr>
            <a:r>
              <a:rPr lang="en-US" dirty="0" smtClean="0"/>
              <a:t>&lt;input type=button value=“click me” </a:t>
            </a:r>
            <a:r>
              <a:rPr lang="en-US" dirty="0" err="1" smtClean="0"/>
              <a:t>onMouseOver</a:t>
            </a:r>
            <a:r>
              <a:rPr lang="en-US" dirty="0" smtClean="0"/>
              <a:t>="over()" &gt;</a:t>
            </a:r>
          </a:p>
          <a:p>
            <a:pPr marL="82296" indent="0">
              <a:buNone/>
              <a:defRPr/>
            </a:pPr>
            <a:r>
              <a:rPr lang="en-US" dirty="0" smtClean="0"/>
              <a:t>&lt;input type=button value=“click me” </a:t>
            </a:r>
            <a:r>
              <a:rPr lang="en-US" dirty="0" err="1" smtClean="0"/>
              <a:t>onMouseOut</a:t>
            </a:r>
            <a:r>
              <a:rPr lang="en-US" dirty="0" smtClean="0"/>
              <a:t>="out()"&gt; &lt;/body&gt; &lt;/html&gt;</a:t>
            </a:r>
            <a:endParaRPr lang="en-US" dirty="0"/>
          </a:p>
        </p:txBody>
      </p:sp>
    </p:spTree>
    <p:extLst>
      <p:ext uri="{BB962C8B-B14F-4D97-AF65-F5344CB8AC3E}">
        <p14:creationId xmlns="" xmlns:p14="http://schemas.microsoft.com/office/powerpoint/2010/main" val="29149270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Content Placeholder 2"/>
          <p:cNvSpPr>
            <a:spLocks noGrp="1"/>
          </p:cNvSpPr>
          <p:nvPr>
            <p:ph idx="1"/>
          </p:nvPr>
        </p:nvSpPr>
        <p:spPr>
          <a:xfrm>
            <a:off x="533400" y="457200"/>
            <a:ext cx="8077200" cy="5614988"/>
          </a:xfrm>
        </p:spPr>
        <p:txBody>
          <a:bodyPr>
            <a:normAutofit/>
          </a:bodyPr>
          <a:lstStyle/>
          <a:p>
            <a:pPr algn="just" eaLnBrk="1" hangingPunct="1">
              <a:buFont typeface="Wingdings 2" pitchFamily="18" charset="2"/>
              <a:buNone/>
            </a:pPr>
            <a:r>
              <a:rPr lang="en-US" sz="2600" dirty="0"/>
              <a:t>JavaScript provides a way to validate form's data on the client's computer before sending it to the web server. Form validation generally performs two functions.</a:t>
            </a:r>
          </a:p>
          <a:p>
            <a:pPr algn="just" eaLnBrk="1" hangingPunct="1"/>
            <a:r>
              <a:rPr lang="en-US" sz="2600" b="1" dirty="0"/>
              <a:t>Basic Validation</a:t>
            </a:r>
            <a:r>
              <a:rPr lang="en-US" sz="2600" dirty="0"/>
              <a:t> − First of all, the form must be checked to make sure all the mandatory fields are filled in. It would require just a loop through each field in the form and check for data.</a:t>
            </a:r>
          </a:p>
          <a:p>
            <a:pPr algn="just" eaLnBrk="1" hangingPunct="1"/>
            <a:r>
              <a:rPr lang="en-US" sz="2600" b="1" dirty="0"/>
              <a:t>Data Format Validation</a:t>
            </a:r>
            <a:r>
              <a:rPr lang="en-US" sz="2600" dirty="0"/>
              <a:t> − Secondly, the data that is entered must be checked for correct form and value. Your code must include appropriate logic to test correctness of data.</a:t>
            </a:r>
          </a:p>
          <a:p>
            <a:pPr algn="just" eaLnBrk="1" hangingPunct="1"/>
            <a:endParaRPr lang="en-US" sz="2600" dirty="0"/>
          </a:p>
        </p:txBody>
      </p:sp>
    </p:spTree>
    <p:extLst>
      <p:ext uri="{BB962C8B-B14F-4D97-AF65-F5344CB8AC3E}">
        <p14:creationId xmlns="" xmlns:p14="http://schemas.microsoft.com/office/powerpoint/2010/main" val="2071454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09600"/>
            <a:ext cx="8229600" cy="5257800"/>
          </a:xfrm>
        </p:spPr>
        <p:txBody>
          <a:bodyPr>
            <a:normAutofit lnSpcReduction="10000"/>
          </a:bodyPr>
          <a:lstStyle/>
          <a:p>
            <a:pPr marL="82296" indent="0">
              <a:buNone/>
              <a:defRPr/>
            </a:pPr>
            <a:r>
              <a:rPr lang="en-US" dirty="0" smtClean="0"/>
              <a:t>&lt;</a:t>
            </a:r>
            <a:r>
              <a:rPr lang="en-US" dirty="0"/>
              <a:t>head&gt; </a:t>
            </a:r>
            <a:endParaRPr lang="en-US" dirty="0" smtClean="0"/>
          </a:p>
          <a:p>
            <a:pPr marL="82296" indent="0">
              <a:buNone/>
              <a:defRPr/>
            </a:pPr>
            <a:r>
              <a:rPr lang="en-US" dirty="0" smtClean="0"/>
              <a:t>&lt;</a:t>
            </a:r>
            <a:r>
              <a:rPr lang="en-US" dirty="0"/>
              <a:t>script type</a:t>
            </a:r>
            <a:r>
              <a:rPr lang="en-US" dirty="0" smtClean="0"/>
              <a:t>="</a:t>
            </a:r>
            <a:r>
              <a:rPr lang="en-US" dirty="0" err="1" smtClean="0"/>
              <a:t>javascript</a:t>
            </a:r>
            <a:r>
              <a:rPr lang="en-US" dirty="0"/>
              <a:t>"&gt; </a:t>
            </a:r>
            <a:endParaRPr lang="en-US" dirty="0" smtClean="0"/>
          </a:p>
          <a:p>
            <a:pPr marL="82296" indent="0">
              <a:buNone/>
              <a:defRPr/>
            </a:pPr>
            <a:r>
              <a:rPr lang="en-US" dirty="0" smtClean="0"/>
              <a:t>function validate() </a:t>
            </a:r>
          </a:p>
          <a:p>
            <a:pPr marL="82296" indent="0">
              <a:buNone/>
              <a:defRPr/>
            </a:pPr>
            <a:r>
              <a:rPr lang="en-US" dirty="0" smtClean="0"/>
              <a:t>{ </a:t>
            </a:r>
            <a:r>
              <a:rPr lang="en-US" dirty="0"/>
              <a:t>all validation goes here ......... </a:t>
            </a:r>
            <a:r>
              <a:rPr lang="en-US" dirty="0" smtClean="0"/>
              <a:t>return </a:t>
            </a:r>
            <a:r>
              <a:rPr lang="en-US" dirty="0"/>
              <a:t>either true or false } </a:t>
            </a:r>
            <a:endParaRPr lang="en-US" dirty="0" smtClean="0"/>
          </a:p>
          <a:p>
            <a:pPr marL="82296" indent="0">
              <a:buNone/>
              <a:defRPr/>
            </a:pPr>
            <a:r>
              <a:rPr lang="en-US" dirty="0" smtClean="0"/>
              <a:t>&lt;/</a:t>
            </a:r>
            <a:r>
              <a:rPr lang="en-US" dirty="0"/>
              <a:t>script&gt; &lt;/head&gt; </a:t>
            </a:r>
            <a:endParaRPr lang="en-US" dirty="0" smtClean="0"/>
          </a:p>
          <a:p>
            <a:pPr marL="82296" indent="0">
              <a:buNone/>
              <a:defRPr/>
            </a:pPr>
            <a:r>
              <a:rPr lang="en-US" dirty="0" smtClean="0"/>
              <a:t>&lt;</a:t>
            </a:r>
            <a:r>
              <a:rPr lang="en-US" dirty="0"/>
              <a:t>body&gt; </a:t>
            </a:r>
            <a:endParaRPr lang="en-US" dirty="0" smtClean="0"/>
          </a:p>
          <a:p>
            <a:pPr marL="82296" indent="0">
              <a:buNone/>
              <a:defRPr/>
            </a:pPr>
            <a:r>
              <a:rPr lang="en-US" dirty="0" smtClean="0"/>
              <a:t>&lt;</a:t>
            </a:r>
            <a:r>
              <a:rPr lang="en-US" dirty="0"/>
              <a:t>form method="POST" action</a:t>
            </a:r>
            <a:r>
              <a:rPr lang="en-US" dirty="0" smtClean="0"/>
              <a:t>=“……“ </a:t>
            </a:r>
            <a:r>
              <a:rPr lang="en-US" dirty="0" err="1" smtClean="0"/>
              <a:t>onsubmit</a:t>
            </a:r>
            <a:r>
              <a:rPr lang="en-US" dirty="0"/>
              <a:t>="return validate()"&gt; </a:t>
            </a:r>
            <a:endParaRPr lang="en-US" dirty="0" smtClean="0"/>
          </a:p>
          <a:p>
            <a:pPr marL="82296" indent="0">
              <a:buNone/>
              <a:defRPr/>
            </a:pPr>
            <a:r>
              <a:rPr lang="en-US" dirty="0" smtClean="0"/>
              <a:t>……..</a:t>
            </a:r>
          </a:p>
          <a:p>
            <a:pPr marL="82296" indent="0">
              <a:buNone/>
              <a:defRPr/>
            </a:pPr>
            <a:r>
              <a:rPr lang="en-US" dirty="0" smtClean="0"/>
              <a:t>&lt;</a:t>
            </a:r>
            <a:r>
              <a:rPr lang="en-US" dirty="0"/>
              <a:t>input type="submit" value="Submit" /&gt; &lt;/form&gt; &lt;/body&gt; &lt;/html&gt;</a:t>
            </a:r>
          </a:p>
        </p:txBody>
      </p:sp>
    </p:spTree>
    <p:extLst>
      <p:ext uri="{BB962C8B-B14F-4D97-AF65-F5344CB8AC3E}">
        <p14:creationId xmlns="" xmlns:p14="http://schemas.microsoft.com/office/powerpoint/2010/main" val="4124492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6"/>
          <p:cNvSpPr>
            <a:spLocks noGrp="1" noChangeArrowheads="1"/>
          </p:cNvSpPr>
          <p:nvPr>
            <p:ph type="title"/>
          </p:nvPr>
        </p:nvSpPr>
        <p:spPr>
          <a:xfrm>
            <a:off x="1752600" y="5715000"/>
            <a:ext cx="5623560" cy="914400"/>
          </a:xfrm>
        </p:spPr>
        <p:txBody>
          <a:bodyPr lIns="86493" tIns="43247" rIns="86493" bIns="43247" anchor="ctr">
            <a:normAutofit/>
          </a:bodyPr>
          <a:lstStyle/>
          <a:p>
            <a:r>
              <a:rPr lang="en-US" dirty="0" smtClean="0"/>
              <a:t>Client-Side Programming</a:t>
            </a:r>
          </a:p>
        </p:txBody>
      </p:sp>
      <p:sp>
        <p:nvSpPr>
          <p:cNvPr id="3075" name="Rectangle 1027"/>
          <p:cNvSpPr>
            <a:spLocks noGrp="1" noChangeArrowheads="1"/>
          </p:cNvSpPr>
          <p:nvPr>
            <p:ph idx="1"/>
          </p:nvPr>
        </p:nvSpPr>
        <p:spPr>
          <a:xfrm>
            <a:off x="533400" y="685800"/>
            <a:ext cx="7924800" cy="5181600"/>
          </a:xfrm>
        </p:spPr>
        <p:txBody>
          <a:bodyPr lIns="86493" tIns="43247" rIns="86493" bIns="43247">
            <a:noAutofit/>
          </a:bodyPr>
          <a:lstStyle/>
          <a:p>
            <a:pPr>
              <a:buNone/>
            </a:pPr>
            <a:r>
              <a:rPr lang="en-US" sz="1800" dirty="0"/>
              <a:t>HTML is good for developing </a:t>
            </a:r>
            <a:r>
              <a:rPr lang="en-US" sz="1800" i="1" dirty="0"/>
              <a:t>static</a:t>
            </a:r>
            <a:r>
              <a:rPr lang="en-US" sz="1800" dirty="0"/>
              <a:t> pages</a:t>
            </a:r>
          </a:p>
          <a:p>
            <a:pPr lvl="1">
              <a:spcBef>
                <a:spcPct val="50000"/>
              </a:spcBef>
            </a:pPr>
            <a:r>
              <a:rPr lang="en-US" sz="1800" dirty="0"/>
              <a:t>can specify text/image layout, presentation, links, …</a:t>
            </a:r>
          </a:p>
          <a:p>
            <a:pPr lvl="1">
              <a:spcBef>
                <a:spcPct val="50000"/>
              </a:spcBef>
            </a:pPr>
            <a:r>
              <a:rPr lang="en-US" sz="1800" dirty="0"/>
              <a:t>Web page looks the same each time it is accessed</a:t>
            </a:r>
          </a:p>
          <a:p>
            <a:pPr lvl="1">
              <a:spcBef>
                <a:spcPct val="50000"/>
              </a:spcBef>
            </a:pPr>
            <a:r>
              <a:rPr lang="en-US" sz="1800" dirty="0"/>
              <a:t>in order to develop interactive/reactive pages, must integrate programming in some form or another.</a:t>
            </a:r>
          </a:p>
          <a:p>
            <a:pPr marL="324349" indent="-324349">
              <a:lnSpc>
                <a:spcPct val="90000"/>
              </a:lnSpc>
              <a:spcBef>
                <a:spcPct val="20000"/>
              </a:spcBef>
              <a:buNone/>
            </a:pPr>
            <a:r>
              <a:rPr lang="en-US" sz="1800" dirty="0"/>
              <a:t>client-side programming</a:t>
            </a:r>
          </a:p>
          <a:p>
            <a:pPr marL="702756" lvl="1" indent="-270291">
              <a:lnSpc>
                <a:spcPct val="80000"/>
              </a:lnSpc>
              <a:spcBef>
                <a:spcPct val="50000"/>
              </a:spcBef>
              <a:buFont typeface="Wingdings" pitchFamily="2" charset="2"/>
              <a:buChar char="§"/>
            </a:pPr>
            <a:r>
              <a:rPr lang="en-US" sz="1800" dirty="0"/>
              <a:t>programs are written in a separate programming (or scripting) language</a:t>
            </a:r>
          </a:p>
          <a:p>
            <a:pPr marL="1081164" lvl="2" indent="-216233">
              <a:lnSpc>
                <a:spcPct val="80000"/>
              </a:lnSpc>
              <a:spcBef>
                <a:spcPct val="50000"/>
              </a:spcBef>
            </a:pPr>
            <a:r>
              <a:rPr lang="en-US" sz="1800" dirty="0"/>
              <a:t>e.g., JavaScript, </a:t>
            </a:r>
            <a:r>
              <a:rPr lang="en-US" sz="1800" dirty="0" err="1"/>
              <a:t>JScript</a:t>
            </a:r>
            <a:r>
              <a:rPr lang="en-US" sz="1800" dirty="0"/>
              <a:t>, VBScript</a:t>
            </a:r>
          </a:p>
          <a:p>
            <a:pPr marL="702756" lvl="1" indent="-270291">
              <a:lnSpc>
                <a:spcPct val="80000"/>
              </a:lnSpc>
              <a:spcBef>
                <a:spcPct val="50000"/>
              </a:spcBef>
              <a:buFont typeface="Wingdings" pitchFamily="2" charset="2"/>
              <a:buChar char="§"/>
            </a:pPr>
            <a:r>
              <a:rPr lang="en-US" sz="1800" dirty="0"/>
              <a:t>programs are embedded in the HTML of a Web page, with (HTML) tags to identify the program component</a:t>
            </a:r>
          </a:p>
          <a:p>
            <a:pPr marL="1081164" lvl="2" indent="-216233">
              <a:lnSpc>
                <a:spcPct val="80000"/>
              </a:lnSpc>
              <a:spcBef>
                <a:spcPct val="50000"/>
              </a:spcBef>
            </a:pPr>
            <a:r>
              <a:rPr lang="en-US" sz="1800" dirty="0"/>
              <a:t>e.g., </a:t>
            </a:r>
            <a:r>
              <a:rPr lang="en-US" sz="1800" dirty="0">
                <a:solidFill>
                  <a:srgbClr val="FF0033"/>
                </a:solidFill>
              </a:rPr>
              <a:t>&lt;script type="text/</a:t>
            </a:r>
            <a:r>
              <a:rPr lang="en-US" sz="1800" dirty="0" err="1">
                <a:solidFill>
                  <a:srgbClr val="FF0033"/>
                </a:solidFill>
              </a:rPr>
              <a:t>javascript</a:t>
            </a:r>
            <a:r>
              <a:rPr lang="en-US" sz="1800" dirty="0">
                <a:solidFill>
                  <a:srgbClr val="FF0033"/>
                </a:solidFill>
              </a:rPr>
              <a:t>"&gt; … &lt;/script&gt;</a:t>
            </a:r>
          </a:p>
          <a:p>
            <a:pPr marL="702756" lvl="1" indent="-270291">
              <a:lnSpc>
                <a:spcPct val="80000"/>
              </a:lnSpc>
              <a:spcBef>
                <a:spcPct val="50000"/>
              </a:spcBef>
              <a:buFont typeface="Wingdings" pitchFamily="2" charset="2"/>
              <a:buChar char="§"/>
            </a:pPr>
            <a:r>
              <a:rPr lang="en-US" sz="1800" dirty="0"/>
              <a:t>the browser executes the program as it loads the page, integrating the dynamic output of the program with the static content of HTML</a:t>
            </a:r>
          </a:p>
          <a:p>
            <a:pPr marL="702756" lvl="1" indent="-270291">
              <a:lnSpc>
                <a:spcPct val="80000"/>
              </a:lnSpc>
              <a:spcBef>
                <a:spcPct val="50000"/>
              </a:spcBef>
              <a:buFont typeface="Wingdings" pitchFamily="2" charset="2"/>
              <a:buChar char="§"/>
            </a:pPr>
            <a:r>
              <a:rPr lang="en-US" sz="1800" dirty="0"/>
              <a:t>could also allow the user (client) to input information and process it, might be used to validate input </a:t>
            </a:r>
            <a:r>
              <a:rPr lang="en-US" sz="1800" u="sng" dirty="0"/>
              <a:t>before</a:t>
            </a:r>
            <a:r>
              <a:rPr lang="en-US" sz="1800" dirty="0"/>
              <a:t> it’s submitted to a remote server</a:t>
            </a:r>
          </a:p>
          <a:p>
            <a:pPr lvl="1">
              <a:spcBef>
                <a:spcPct val="50000"/>
              </a:spcBef>
              <a:buNone/>
            </a:pPr>
            <a:endParaRPr lang="en-US" sz="1800" dirty="0"/>
          </a:p>
        </p:txBody>
      </p:sp>
    </p:spTree>
    <p:extLst>
      <p:ext uri="{BB962C8B-B14F-4D97-AF65-F5344CB8AC3E}">
        <p14:creationId xmlns="" xmlns:p14="http://schemas.microsoft.com/office/powerpoint/2010/main" val="14714801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Content Placeholder 2"/>
          <p:cNvSpPr>
            <a:spLocks noGrp="1"/>
          </p:cNvSpPr>
          <p:nvPr>
            <p:ph idx="1"/>
          </p:nvPr>
        </p:nvSpPr>
        <p:spPr>
          <a:xfrm>
            <a:off x="381000" y="381000"/>
            <a:ext cx="8458200" cy="6019800"/>
          </a:xfrm>
        </p:spPr>
        <p:txBody>
          <a:bodyPr/>
          <a:lstStyle/>
          <a:p>
            <a:pPr marL="80963" indent="0">
              <a:buNone/>
            </a:pPr>
            <a:r>
              <a:rPr lang="en-US" sz="1600" dirty="0"/>
              <a:t>script type="</a:t>
            </a:r>
            <a:r>
              <a:rPr lang="en-US" sz="1600" dirty="0" err="1"/>
              <a:t>javascript</a:t>
            </a:r>
            <a:r>
              <a:rPr lang="en-US" sz="1600" dirty="0"/>
              <a:t>"&gt; </a:t>
            </a:r>
          </a:p>
          <a:p>
            <a:pPr marL="80963" indent="0">
              <a:buNone/>
            </a:pPr>
            <a:r>
              <a:rPr lang="en-US" sz="1600" dirty="0"/>
              <a:t>// Form validation code will come here. </a:t>
            </a:r>
          </a:p>
          <a:p>
            <a:pPr marL="80963" indent="0">
              <a:buNone/>
            </a:pPr>
            <a:r>
              <a:rPr lang="en-US" sz="1600" dirty="0"/>
              <a:t>function validate() </a:t>
            </a:r>
          </a:p>
          <a:p>
            <a:pPr marL="80963" indent="0">
              <a:buNone/>
            </a:pPr>
            <a:r>
              <a:rPr lang="en-US" sz="1600" dirty="0"/>
              <a:t>{ if( </a:t>
            </a:r>
            <a:r>
              <a:rPr lang="en-US" sz="1600" dirty="0" err="1"/>
              <a:t>document.myForm.Name.value</a:t>
            </a:r>
            <a:r>
              <a:rPr lang="en-US" sz="1600" dirty="0"/>
              <a:t> == "" ) </a:t>
            </a:r>
          </a:p>
          <a:p>
            <a:pPr marL="80963" indent="0">
              <a:buNone/>
            </a:pPr>
            <a:r>
              <a:rPr lang="en-US" sz="1600" dirty="0"/>
              <a:t>{ alert( "Please provide your name!" ); </a:t>
            </a:r>
          </a:p>
          <a:p>
            <a:pPr marL="80963" indent="0">
              <a:buNone/>
            </a:pPr>
            <a:r>
              <a:rPr lang="en-US" sz="1600" dirty="0" err="1"/>
              <a:t>document.myForm.Name.focus</a:t>
            </a:r>
            <a:r>
              <a:rPr lang="en-US" sz="1600" dirty="0"/>
              <a:t>() ;</a:t>
            </a:r>
          </a:p>
          <a:p>
            <a:pPr marL="80963" indent="0">
              <a:buNone/>
            </a:pPr>
            <a:r>
              <a:rPr lang="en-US" sz="1600" dirty="0"/>
              <a:t> return false; } </a:t>
            </a:r>
          </a:p>
          <a:p>
            <a:pPr marL="80963" indent="0">
              <a:buNone/>
            </a:pPr>
            <a:r>
              <a:rPr lang="en-US" sz="1600" dirty="0"/>
              <a:t>if( </a:t>
            </a:r>
            <a:r>
              <a:rPr lang="en-US" sz="1600" dirty="0" err="1"/>
              <a:t>document.myForm.EMail.value</a:t>
            </a:r>
            <a:r>
              <a:rPr lang="en-US" sz="1600" dirty="0"/>
              <a:t> == "" ) </a:t>
            </a:r>
          </a:p>
          <a:p>
            <a:pPr marL="80963" indent="0">
              <a:buNone/>
            </a:pPr>
            <a:r>
              <a:rPr lang="en-US" sz="1600" dirty="0"/>
              <a:t>{ alert( "Please provide your Email!" );</a:t>
            </a:r>
          </a:p>
          <a:p>
            <a:pPr marL="80963" indent="0">
              <a:buNone/>
            </a:pPr>
            <a:r>
              <a:rPr lang="en-US" sz="1600" dirty="0"/>
              <a:t> </a:t>
            </a:r>
            <a:r>
              <a:rPr lang="en-US" sz="1600" dirty="0" err="1"/>
              <a:t>document.myForm.EMail.focus</a:t>
            </a:r>
            <a:r>
              <a:rPr lang="en-US" sz="1600" dirty="0"/>
              <a:t>() ; </a:t>
            </a:r>
          </a:p>
          <a:p>
            <a:pPr marL="80963" indent="0">
              <a:buNone/>
            </a:pPr>
            <a:r>
              <a:rPr lang="en-US" sz="1600" dirty="0"/>
              <a:t>return false; } </a:t>
            </a:r>
          </a:p>
          <a:p>
            <a:pPr marL="80963" indent="0">
              <a:buNone/>
            </a:pPr>
            <a:r>
              <a:rPr lang="en-US" sz="1600" dirty="0"/>
              <a:t>if( </a:t>
            </a:r>
            <a:r>
              <a:rPr lang="en-US" sz="1600" dirty="0" err="1"/>
              <a:t>document.myForm.Zip.value</a:t>
            </a:r>
            <a:r>
              <a:rPr lang="en-US" sz="1600" dirty="0"/>
              <a:t> == "" ||</a:t>
            </a:r>
          </a:p>
          <a:p>
            <a:pPr marL="80963" indent="0">
              <a:buNone/>
            </a:pPr>
            <a:r>
              <a:rPr lang="en-US" sz="1600" dirty="0"/>
              <a:t> </a:t>
            </a:r>
            <a:r>
              <a:rPr lang="en-US" sz="1600" dirty="0" err="1"/>
              <a:t>isNaN</a:t>
            </a:r>
            <a:r>
              <a:rPr lang="en-US" sz="1600" dirty="0"/>
              <a:t>( </a:t>
            </a:r>
            <a:r>
              <a:rPr lang="en-US" sz="1600" dirty="0" err="1"/>
              <a:t>document.myForm.Zip.value</a:t>
            </a:r>
            <a:r>
              <a:rPr lang="en-US" sz="1600" dirty="0"/>
              <a:t> ) || </a:t>
            </a:r>
            <a:r>
              <a:rPr lang="en-US" sz="1600" dirty="0" err="1"/>
              <a:t>document.myForm.Zip.value.length</a:t>
            </a:r>
            <a:r>
              <a:rPr lang="en-US" sz="1600" dirty="0"/>
              <a:t> != 5 )</a:t>
            </a:r>
          </a:p>
          <a:p>
            <a:pPr marL="80963" indent="0">
              <a:buNone/>
            </a:pPr>
            <a:r>
              <a:rPr lang="en-US" sz="1600" dirty="0"/>
              <a:t> { alert( "Please provide a zip in the format #####." ); </a:t>
            </a:r>
          </a:p>
          <a:p>
            <a:pPr marL="80963" indent="0">
              <a:buNone/>
            </a:pPr>
            <a:r>
              <a:rPr lang="en-US" sz="1600" dirty="0" err="1"/>
              <a:t>document.myForm.Zip.focus</a:t>
            </a:r>
            <a:r>
              <a:rPr lang="en-US" sz="1600" dirty="0"/>
              <a:t>() ;</a:t>
            </a:r>
          </a:p>
          <a:p>
            <a:pPr marL="80963" indent="0">
              <a:buNone/>
            </a:pPr>
            <a:r>
              <a:rPr lang="en-US" sz="1600" dirty="0"/>
              <a:t> return false; }</a:t>
            </a:r>
          </a:p>
          <a:p>
            <a:pPr marL="80963" indent="0">
              <a:buNone/>
            </a:pPr>
            <a:r>
              <a:rPr lang="en-US" sz="1600" dirty="0"/>
              <a:t> if( </a:t>
            </a:r>
            <a:r>
              <a:rPr lang="en-US" sz="1600" dirty="0" err="1"/>
              <a:t>document.myForm.Country.value</a:t>
            </a:r>
            <a:r>
              <a:rPr lang="en-US" sz="1600" dirty="0"/>
              <a:t> == "-1" ) </a:t>
            </a:r>
          </a:p>
          <a:p>
            <a:pPr marL="80963" indent="0">
              <a:buNone/>
            </a:pPr>
            <a:r>
              <a:rPr lang="en-US" sz="1600" dirty="0"/>
              <a:t>{ alert( "Please provide your country!" ); </a:t>
            </a:r>
          </a:p>
          <a:p>
            <a:pPr marL="80963" indent="0">
              <a:buNone/>
            </a:pPr>
            <a:r>
              <a:rPr lang="en-US" sz="1600" dirty="0"/>
              <a:t>return false; }</a:t>
            </a:r>
          </a:p>
          <a:p>
            <a:pPr marL="80963" indent="0">
              <a:buNone/>
            </a:pPr>
            <a:r>
              <a:rPr lang="en-US" sz="1600" dirty="0"/>
              <a:t> return( true ); &lt;/script&gt;</a:t>
            </a:r>
          </a:p>
        </p:txBody>
      </p:sp>
    </p:spTree>
    <p:extLst>
      <p:ext uri="{BB962C8B-B14F-4D97-AF65-F5344CB8AC3E}">
        <p14:creationId xmlns="" xmlns:p14="http://schemas.microsoft.com/office/powerpoint/2010/main" val="11432725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6065838"/>
            <a:ext cx="5900166" cy="792162"/>
          </a:xfrm>
        </p:spPr>
        <p:txBody>
          <a:bodyPr>
            <a:noAutofit/>
          </a:bodyPr>
          <a:lstStyle/>
          <a:p>
            <a:r>
              <a:rPr lang="en-US" sz="2800" b="1" dirty="0" err="1">
                <a:effectLst/>
              </a:rPr>
              <a:t>Manipuating</a:t>
            </a:r>
            <a:r>
              <a:rPr lang="en-US" sz="2800" b="1" dirty="0">
                <a:effectLst/>
              </a:rPr>
              <a:t> the Contents of HTML Elements</a:t>
            </a:r>
          </a:p>
        </p:txBody>
      </p:sp>
      <p:sp>
        <p:nvSpPr>
          <p:cNvPr id="3" name="Content Placeholder 2"/>
          <p:cNvSpPr>
            <a:spLocks noGrp="1"/>
          </p:cNvSpPr>
          <p:nvPr>
            <p:ph idx="1"/>
          </p:nvPr>
        </p:nvSpPr>
        <p:spPr>
          <a:xfrm>
            <a:off x="457200" y="457200"/>
            <a:ext cx="8229600" cy="4929206"/>
          </a:xfrm>
        </p:spPr>
        <p:txBody>
          <a:bodyPr>
            <a:noAutofit/>
          </a:bodyPr>
          <a:lstStyle/>
          <a:p>
            <a:pPr>
              <a:buNone/>
            </a:pPr>
            <a:r>
              <a:rPr lang="en-US" sz="2200" dirty="0"/>
              <a:t>	You can select HTML element(s) within the current page via these functions:</a:t>
            </a:r>
          </a:p>
          <a:p>
            <a:r>
              <a:rPr lang="en-US" sz="2200" dirty="0" err="1"/>
              <a:t>document.getElementById</a:t>
            </a:r>
            <a:r>
              <a:rPr lang="en-US" sz="2200" dirty="0"/>
              <a:t>(</a:t>
            </a:r>
            <a:r>
              <a:rPr lang="en-US" sz="2200" i="1" dirty="0" err="1"/>
              <a:t>anId</a:t>
            </a:r>
            <a:r>
              <a:rPr lang="en-US" sz="2200" dirty="0"/>
              <a:t>): returns the HTML element with id="</a:t>
            </a:r>
            <a:r>
              <a:rPr lang="en-US" sz="2200" i="1" dirty="0" err="1"/>
              <a:t>anId</a:t>
            </a:r>
            <a:r>
              <a:rPr lang="en-US" sz="2200" dirty="0"/>
              <a:t>", or null if the id does not exist. The id attribute should be unique within an HTML document.</a:t>
            </a:r>
          </a:p>
          <a:p>
            <a:r>
              <a:rPr lang="en-US" sz="2200" b="1" dirty="0" err="1"/>
              <a:t>document.getElementsByTagName</a:t>
            </a:r>
            <a:r>
              <a:rPr lang="en-US" sz="2200" b="1" dirty="0"/>
              <a:t>(</a:t>
            </a:r>
            <a:r>
              <a:rPr lang="en-US" sz="2200" b="1" i="1" dirty="0" err="1"/>
              <a:t>aTagName</a:t>
            </a:r>
            <a:r>
              <a:rPr lang="en-US" sz="2200" b="1" dirty="0"/>
              <a:t>): </a:t>
            </a:r>
            <a:r>
              <a:rPr lang="en-US" sz="2200" dirty="0"/>
              <a:t>returns an array of HTML elements with the given HTML tag name.</a:t>
            </a:r>
          </a:p>
          <a:p>
            <a:r>
              <a:rPr lang="en-US" sz="2200" dirty="0" err="1"/>
              <a:t>document.getElementsByClassName</a:t>
            </a:r>
            <a:r>
              <a:rPr lang="en-US" sz="2200" dirty="0"/>
              <a:t>(</a:t>
            </a:r>
            <a:r>
              <a:rPr lang="en-US" sz="2200" i="1" dirty="0" err="1"/>
              <a:t>aClassName</a:t>
            </a:r>
            <a:r>
              <a:rPr lang="en-US" sz="2200" dirty="0"/>
              <a:t>): returns an array of HTML elements having attribute class="</a:t>
            </a:r>
            <a:r>
              <a:rPr lang="en-US" sz="2200" i="1" dirty="0" err="1"/>
              <a:t>aClassName</a:t>
            </a:r>
            <a:r>
              <a:rPr lang="en-US" sz="2200" dirty="0"/>
              <a:t>".</a:t>
            </a:r>
          </a:p>
          <a:p>
            <a:r>
              <a:rPr lang="en-US" sz="2200" dirty="0"/>
              <a:t>To modify the content of an HTML element, you can assign a new value to the </a:t>
            </a:r>
            <a:r>
              <a:rPr lang="en-US" sz="2200" dirty="0" err="1"/>
              <a:t>innerHTML</a:t>
            </a:r>
            <a:r>
              <a:rPr lang="en-US" sz="2200" dirty="0"/>
              <a:t> property of that element. (The property </a:t>
            </a:r>
            <a:r>
              <a:rPr lang="en-US" sz="2200" dirty="0" err="1"/>
              <a:t>innerHTML</a:t>
            </a:r>
            <a:r>
              <a:rPr lang="en-US" sz="2200" dirty="0"/>
              <a:t> is really useful and is supported in most of the browsers. It is, however, not included in the W3C DOM specification?!)</a:t>
            </a:r>
          </a:p>
          <a:p>
            <a:pPr>
              <a:buNone/>
            </a:pPr>
            <a:endParaRPr lang="en-US" sz="2200" dirty="0"/>
          </a:p>
        </p:txBody>
      </p:sp>
    </p:spTree>
    <p:extLst>
      <p:ext uri="{BB962C8B-B14F-4D97-AF65-F5344CB8AC3E}">
        <p14:creationId xmlns="" xmlns:p14="http://schemas.microsoft.com/office/powerpoint/2010/main" val="36687479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a:buNone/>
            </a:pPr>
            <a:r>
              <a:rPr lang="en-US" dirty="0"/>
              <a:t>&lt;!DOCTYPE html&gt;</a:t>
            </a:r>
          </a:p>
          <a:p>
            <a:pPr>
              <a:buNone/>
            </a:pPr>
            <a:r>
              <a:rPr lang="en-US" dirty="0"/>
              <a:t>&lt;html</a:t>
            </a:r>
            <a:r>
              <a:rPr lang="en-US" dirty="0" smtClean="0"/>
              <a:t>&gt;&lt;</a:t>
            </a:r>
            <a:r>
              <a:rPr lang="en-US" dirty="0"/>
              <a:t>body</a:t>
            </a:r>
            <a:r>
              <a:rPr lang="en-US" dirty="0" smtClean="0"/>
              <a:t>&gt;</a:t>
            </a:r>
            <a:endParaRPr lang="en-US" dirty="0"/>
          </a:p>
          <a:p>
            <a:pPr>
              <a:buNone/>
            </a:pPr>
            <a:r>
              <a:rPr lang="en-US" dirty="0"/>
              <a:t>&lt;form id="</a:t>
            </a:r>
            <a:r>
              <a:rPr lang="en-US" dirty="0" err="1"/>
              <a:t>myForm</a:t>
            </a:r>
            <a:r>
              <a:rPr lang="en-US" dirty="0"/>
              <a:t>" action="/</a:t>
            </a:r>
            <a:r>
              <a:rPr lang="en-US" dirty="0" err="1"/>
              <a:t>action_page.php</a:t>
            </a:r>
            <a:r>
              <a:rPr lang="en-US" dirty="0"/>
              <a:t>"&gt;</a:t>
            </a:r>
          </a:p>
          <a:p>
            <a:pPr>
              <a:buNone/>
            </a:pPr>
            <a:r>
              <a:rPr lang="en-US" dirty="0"/>
              <a:t>  First name: &lt;input type="text" name="</a:t>
            </a:r>
            <a:r>
              <a:rPr lang="en-US" dirty="0" err="1"/>
              <a:t>fname</a:t>
            </a:r>
            <a:r>
              <a:rPr lang="en-US" dirty="0"/>
              <a:t>" value="Donald"&gt;&lt;</a:t>
            </a:r>
            <a:r>
              <a:rPr lang="en-US" dirty="0" err="1"/>
              <a:t>br</a:t>
            </a:r>
            <a:r>
              <a:rPr lang="en-US" dirty="0"/>
              <a:t>&gt;</a:t>
            </a:r>
          </a:p>
          <a:p>
            <a:pPr>
              <a:buNone/>
            </a:pPr>
            <a:r>
              <a:rPr lang="en-US" dirty="0"/>
              <a:t>  Last name: &lt;input type="text" name="</a:t>
            </a:r>
            <a:r>
              <a:rPr lang="en-US" dirty="0" err="1"/>
              <a:t>lname</a:t>
            </a:r>
            <a:r>
              <a:rPr lang="en-US" dirty="0"/>
              <a:t>" value="Duck"&gt;&lt;</a:t>
            </a:r>
            <a:r>
              <a:rPr lang="en-US" dirty="0" err="1"/>
              <a:t>br</a:t>
            </a:r>
            <a:r>
              <a:rPr lang="en-US" dirty="0"/>
              <a:t>&gt;</a:t>
            </a:r>
          </a:p>
          <a:p>
            <a:pPr>
              <a:buNone/>
            </a:pPr>
            <a:r>
              <a:rPr lang="en-US" dirty="0"/>
              <a:t>  &lt;input type="submit" value="Submit"&gt;</a:t>
            </a:r>
          </a:p>
          <a:p>
            <a:pPr>
              <a:buNone/>
            </a:pPr>
            <a:r>
              <a:rPr lang="en-US" dirty="0"/>
              <a:t>&lt;/form&gt; </a:t>
            </a:r>
            <a:r>
              <a:rPr lang="en-US" dirty="0" smtClean="0"/>
              <a:t>&lt;</a:t>
            </a:r>
            <a:r>
              <a:rPr lang="en-US" dirty="0"/>
              <a:t>p&gt;Click the "Try it" button to display the number of elements in the form.&lt;/p&gt;</a:t>
            </a:r>
          </a:p>
          <a:p>
            <a:pPr>
              <a:buNone/>
            </a:pPr>
            <a:r>
              <a:rPr lang="en-US" dirty="0" smtClean="0"/>
              <a:t>&lt;</a:t>
            </a:r>
            <a:r>
              <a:rPr lang="en-US" dirty="0"/>
              <a:t>button </a:t>
            </a:r>
            <a:r>
              <a:rPr lang="en-US" dirty="0" err="1"/>
              <a:t>onclick</a:t>
            </a:r>
            <a:r>
              <a:rPr lang="en-US" dirty="0"/>
              <a:t>="</a:t>
            </a:r>
            <a:r>
              <a:rPr lang="en-US" dirty="0" err="1"/>
              <a:t>myFunction</a:t>
            </a:r>
            <a:r>
              <a:rPr lang="en-US" dirty="0"/>
              <a:t>()"&gt;Try it&lt;/button&gt;</a:t>
            </a:r>
          </a:p>
          <a:p>
            <a:pPr>
              <a:buNone/>
            </a:pPr>
            <a:r>
              <a:rPr lang="en-US" dirty="0" smtClean="0"/>
              <a:t>&lt;</a:t>
            </a:r>
            <a:r>
              <a:rPr lang="en-US" dirty="0"/>
              <a:t>p id="demo"&gt;&lt;/p&gt;</a:t>
            </a:r>
          </a:p>
          <a:p>
            <a:pPr>
              <a:buNone/>
            </a:pPr>
            <a:r>
              <a:rPr lang="en-US" dirty="0" smtClean="0"/>
              <a:t>&lt;script&gt;function </a:t>
            </a:r>
            <a:r>
              <a:rPr lang="en-US" dirty="0" err="1"/>
              <a:t>myFunction</a:t>
            </a:r>
            <a:r>
              <a:rPr lang="en-US" dirty="0"/>
              <a:t>() {</a:t>
            </a:r>
          </a:p>
          <a:p>
            <a:pPr>
              <a:buNone/>
            </a:pPr>
            <a:r>
              <a:rPr lang="en-US" dirty="0"/>
              <a:t>    </a:t>
            </a:r>
            <a:r>
              <a:rPr lang="en-US" dirty="0" err="1"/>
              <a:t>var</a:t>
            </a:r>
            <a:r>
              <a:rPr lang="en-US" dirty="0"/>
              <a:t> x = </a:t>
            </a:r>
            <a:r>
              <a:rPr lang="en-US" dirty="0" err="1"/>
              <a:t>document.getElementById</a:t>
            </a:r>
            <a:r>
              <a:rPr lang="en-US" dirty="0"/>
              <a:t>("</a:t>
            </a:r>
            <a:r>
              <a:rPr lang="en-US" dirty="0" err="1"/>
              <a:t>myForm</a:t>
            </a:r>
            <a:r>
              <a:rPr lang="en-US" dirty="0"/>
              <a:t>").</a:t>
            </a:r>
            <a:r>
              <a:rPr lang="en-US" dirty="0" err="1"/>
              <a:t>elements.length</a:t>
            </a:r>
            <a:r>
              <a:rPr lang="en-US" dirty="0"/>
              <a:t>;</a:t>
            </a:r>
          </a:p>
          <a:p>
            <a:pPr>
              <a:buNone/>
            </a:pPr>
            <a:r>
              <a:rPr lang="en-US" dirty="0"/>
              <a:t>    </a:t>
            </a:r>
            <a:r>
              <a:rPr lang="en-US" dirty="0" err="1"/>
              <a:t>document.getElementById</a:t>
            </a:r>
            <a:r>
              <a:rPr lang="en-US" dirty="0"/>
              <a:t>("demo").</a:t>
            </a:r>
            <a:r>
              <a:rPr lang="en-US" dirty="0" err="1"/>
              <a:t>innerHTML</a:t>
            </a:r>
            <a:r>
              <a:rPr lang="en-US" dirty="0"/>
              <a:t> = "Found " + x + " elements in the form.";</a:t>
            </a:r>
          </a:p>
          <a:p>
            <a:pPr>
              <a:buNone/>
            </a:pPr>
            <a:r>
              <a:rPr lang="en-US" dirty="0" smtClean="0"/>
              <a:t>}&lt;/</a:t>
            </a:r>
            <a:r>
              <a:rPr lang="en-US" dirty="0"/>
              <a:t>script</a:t>
            </a:r>
            <a:r>
              <a:rPr lang="en-US" dirty="0" smtClean="0"/>
              <a:t>&gt;&lt;/</a:t>
            </a:r>
            <a:r>
              <a:rPr lang="en-US" dirty="0"/>
              <a:t>body</a:t>
            </a:r>
            <a:r>
              <a:rPr lang="en-US" dirty="0" smtClean="0"/>
              <a:t>&gt;&lt;/</a:t>
            </a:r>
            <a:r>
              <a:rPr lang="en-US" dirty="0"/>
              <a:t>html&gt;</a:t>
            </a:r>
          </a:p>
          <a:p>
            <a:pPr>
              <a:buNone/>
            </a:pPr>
            <a:endParaRPr lang="en-US" dirty="0"/>
          </a:p>
        </p:txBody>
      </p:sp>
    </p:spTree>
    <p:extLst>
      <p:ext uri="{BB962C8B-B14F-4D97-AF65-F5344CB8AC3E}">
        <p14:creationId xmlns="" xmlns:p14="http://schemas.microsoft.com/office/powerpoint/2010/main" val="22602183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&lt;!DOCTYPE html&gt;</a:t>
            </a:r>
          </a:p>
          <a:p>
            <a:r>
              <a:rPr lang="en-US" dirty="0"/>
              <a:t>&lt;html</a:t>
            </a:r>
            <a:r>
              <a:rPr lang="en-US" dirty="0" smtClean="0"/>
              <a:t>&gt;&lt;</a:t>
            </a:r>
            <a:r>
              <a:rPr lang="en-US" dirty="0"/>
              <a:t>body</a:t>
            </a:r>
            <a:r>
              <a:rPr lang="en-US" dirty="0" smtClean="0"/>
              <a:t>&gt;</a:t>
            </a:r>
            <a:endParaRPr lang="en-US" dirty="0"/>
          </a:p>
          <a:p>
            <a:r>
              <a:rPr lang="en-US" dirty="0"/>
              <a:t>&lt;p id="demo" </a:t>
            </a:r>
            <a:r>
              <a:rPr lang="en-US" dirty="0" err="1"/>
              <a:t>onclick</a:t>
            </a:r>
            <a:r>
              <a:rPr lang="en-US" dirty="0"/>
              <a:t>="</a:t>
            </a:r>
            <a:r>
              <a:rPr lang="en-US" dirty="0" err="1"/>
              <a:t>myFunction</a:t>
            </a:r>
            <a:r>
              <a:rPr lang="en-US" dirty="0"/>
              <a:t>()"&gt;Click me to change my HTML content (</a:t>
            </a:r>
            <a:r>
              <a:rPr lang="en-US" dirty="0" err="1"/>
              <a:t>innerHTML</a:t>
            </a:r>
            <a:r>
              <a:rPr lang="en-US" dirty="0"/>
              <a:t>).&lt;/p&gt;</a:t>
            </a:r>
          </a:p>
          <a:p>
            <a:r>
              <a:rPr lang="en-US" dirty="0" smtClean="0"/>
              <a:t>&lt;</a:t>
            </a:r>
            <a:r>
              <a:rPr lang="en-US" dirty="0"/>
              <a:t>script&gt;</a:t>
            </a:r>
          </a:p>
          <a:p>
            <a:r>
              <a:rPr lang="en-US" dirty="0"/>
              <a:t>function </a:t>
            </a:r>
            <a:r>
              <a:rPr lang="en-US" dirty="0" err="1"/>
              <a:t>myFunction</a:t>
            </a:r>
            <a:r>
              <a:rPr lang="en-US" dirty="0"/>
              <a:t>() {</a:t>
            </a:r>
          </a:p>
          <a:p>
            <a:r>
              <a:rPr lang="en-US" dirty="0"/>
              <a:t>    </a:t>
            </a:r>
            <a:r>
              <a:rPr lang="en-US" dirty="0" err="1"/>
              <a:t>document.getElementById</a:t>
            </a:r>
            <a:r>
              <a:rPr lang="en-US" dirty="0"/>
              <a:t>("demo").</a:t>
            </a:r>
            <a:r>
              <a:rPr lang="en-US" dirty="0" err="1"/>
              <a:t>innerHTML</a:t>
            </a:r>
            <a:r>
              <a:rPr lang="en-US" dirty="0"/>
              <a:t> = "Paragraph changed!";</a:t>
            </a:r>
          </a:p>
          <a:p>
            <a:r>
              <a:rPr lang="en-US" dirty="0"/>
              <a:t>}</a:t>
            </a:r>
          </a:p>
          <a:p>
            <a:r>
              <a:rPr lang="en-US" dirty="0"/>
              <a:t>&lt;/script</a:t>
            </a:r>
            <a:r>
              <a:rPr lang="en-US" dirty="0" smtClean="0"/>
              <a:t>&gt;&lt;/</a:t>
            </a:r>
            <a:r>
              <a:rPr lang="en-US" dirty="0"/>
              <a:t>body</a:t>
            </a:r>
            <a:r>
              <a:rPr lang="en-US" dirty="0" smtClean="0"/>
              <a:t>&gt;&lt;/</a:t>
            </a:r>
            <a:r>
              <a:rPr lang="en-US" dirty="0"/>
              <a:t>html&gt; </a:t>
            </a:r>
          </a:p>
          <a:p>
            <a:endParaRPr lang="en-US" dirty="0"/>
          </a:p>
        </p:txBody>
      </p:sp>
    </p:spTree>
    <p:extLst>
      <p:ext uri="{BB962C8B-B14F-4D97-AF65-F5344CB8AC3E}">
        <p14:creationId xmlns="" xmlns:p14="http://schemas.microsoft.com/office/powerpoint/2010/main" val="10717999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228600"/>
            <a:ext cx="5785866" cy="5843606"/>
          </a:xfrm>
        </p:spPr>
        <p:txBody>
          <a:bodyPr>
            <a:normAutofit fontScale="62500" lnSpcReduction="20000"/>
          </a:bodyPr>
          <a:lstStyle/>
          <a:p>
            <a:pPr>
              <a:buNone/>
            </a:pPr>
            <a:r>
              <a:rPr lang="en-US" dirty="0" smtClean="0"/>
              <a:t>&lt;!DOCTYPE html&gt;</a:t>
            </a:r>
          </a:p>
          <a:p>
            <a:pPr>
              <a:buNone/>
            </a:pPr>
            <a:r>
              <a:rPr lang="en-US" dirty="0" smtClean="0"/>
              <a:t>&lt;html &gt;</a:t>
            </a:r>
          </a:p>
          <a:p>
            <a:pPr>
              <a:buNone/>
            </a:pPr>
            <a:r>
              <a:rPr lang="en-US" dirty="0" smtClean="0"/>
              <a:t>&lt;head&gt;</a:t>
            </a:r>
          </a:p>
          <a:p>
            <a:pPr>
              <a:buNone/>
            </a:pPr>
            <a:r>
              <a:rPr lang="en-US" dirty="0" smtClean="0"/>
              <a:t>  &lt;title&gt;JavaScript Example : Modifying the Content of HTML Elements&lt;/title&gt;</a:t>
            </a:r>
          </a:p>
          <a:p>
            <a:pPr>
              <a:buNone/>
            </a:pPr>
            <a:r>
              <a:rPr lang="en-US" dirty="0" smtClean="0"/>
              <a:t> &lt;script </a:t>
            </a:r>
            <a:r>
              <a:rPr lang="en-US" dirty="0" err="1" smtClean="0"/>
              <a:t>src</a:t>
            </a:r>
            <a:r>
              <a:rPr lang="en-US" dirty="0" smtClean="0"/>
              <a:t>="JSEx8.js" &gt;&lt;/script&gt;</a:t>
            </a:r>
          </a:p>
          <a:p>
            <a:pPr>
              <a:buNone/>
            </a:pPr>
            <a:r>
              <a:rPr lang="en-US" dirty="0" smtClean="0"/>
              <a:t>&lt;/head&gt;</a:t>
            </a:r>
          </a:p>
          <a:p>
            <a:pPr>
              <a:buNone/>
            </a:pPr>
            <a:r>
              <a:rPr lang="en-US" dirty="0" smtClean="0"/>
              <a:t>&lt;body&gt;</a:t>
            </a:r>
          </a:p>
          <a:p>
            <a:pPr>
              <a:buNone/>
            </a:pPr>
            <a:r>
              <a:rPr lang="en-US" dirty="0" smtClean="0"/>
              <a:t>  &lt;h1 id="heading1"&gt;Heading 1&lt;/h1&gt;</a:t>
            </a:r>
          </a:p>
          <a:p>
            <a:pPr>
              <a:buNone/>
            </a:pPr>
            <a:r>
              <a:rPr lang="en-US" dirty="0" smtClean="0"/>
              <a:t>  &lt;h2&gt;Heading 2&lt;/h2&gt;</a:t>
            </a:r>
          </a:p>
          <a:p>
            <a:pPr>
              <a:buNone/>
            </a:pPr>
            <a:r>
              <a:rPr lang="en-US" dirty="0" smtClean="0"/>
              <a:t>  &lt;h2&gt;Heading 2&lt;/h2&gt;</a:t>
            </a:r>
          </a:p>
          <a:p>
            <a:pPr>
              <a:buNone/>
            </a:pPr>
            <a:r>
              <a:rPr lang="en-US" dirty="0" smtClean="0"/>
              <a:t>  &lt;p class="</a:t>
            </a:r>
            <a:r>
              <a:rPr lang="en-US" dirty="0" err="1" smtClean="0"/>
              <a:t>para</a:t>
            </a:r>
            <a:r>
              <a:rPr lang="en-US" dirty="0" smtClean="0"/>
              <a:t>"&gt;Paragraph 1&lt;/p&gt;</a:t>
            </a:r>
          </a:p>
          <a:p>
            <a:pPr>
              <a:buNone/>
            </a:pPr>
            <a:r>
              <a:rPr lang="en-US" dirty="0" smtClean="0"/>
              <a:t>  &lt;p class="</a:t>
            </a:r>
            <a:r>
              <a:rPr lang="en-US" dirty="0" err="1" smtClean="0"/>
              <a:t>para</a:t>
            </a:r>
            <a:r>
              <a:rPr lang="en-US" dirty="0" smtClean="0"/>
              <a:t>"&gt;Paragraph 2&lt;/p&gt;</a:t>
            </a:r>
          </a:p>
          <a:p>
            <a:pPr>
              <a:buNone/>
            </a:pPr>
            <a:r>
              <a:rPr lang="en-US" dirty="0" smtClean="0"/>
              <a:t>  &lt;p class="</a:t>
            </a:r>
            <a:r>
              <a:rPr lang="en-US" dirty="0" err="1" smtClean="0"/>
              <a:t>para</a:t>
            </a:r>
            <a:r>
              <a:rPr lang="en-US" dirty="0" smtClean="0"/>
              <a:t>"&gt;Paragraph 3&lt;/p&gt;</a:t>
            </a:r>
          </a:p>
          <a:p>
            <a:pPr>
              <a:buNone/>
            </a:pPr>
            <a:r>
              <a:rPr lang="en-US" dirty="0" smtClean="0"/>
              <a:t>  &lt;input type="button" id="btn1" value="Change Heading 1"&gt;</a:t>
            </a:r>
          </a:p>
          <a:p>
            <a:pPr>
              <a:buNone/>
            </a:pPr>
            <a:r>
              <a:rPr lang="en-US" dirty="0" smtClean="0"/>
              <a:t>  &lt;input type="button" id="btn2" value="Change Heading 2"&gt;</a:t>
            </a:r>
          </a:p>
          <a:p>
            <a:pPr>
              <a:buNone/>
            </a:pPr>
            <a:r>
              <a:rPr lang="en-US" dirty="0" smtClean="0"/>
              <a:t>  &lt;input type="button" id="btn3" value="Change Paragraph"&gt;</a:t>
            </a:r>
          </a:p>
          <a:p>
            <a:pPr>
              <a:buNone/>
            </a:pPr>
            <a:r>
              <a:rPr lang="en-US" dirty="0" smtClean="0"/>
              <a:t>&lt;/body&gt;</a:t>
            </a:r>
          </a:p>
          <a:p>
            <a:pPr>
              <a:buNone/>
            </a:pPr>
            <a:r>
              <a:rPr lang="en-US" dirty="0" smtClean="0"/>
              <a:t>&lt;/html&gt;</a:t>
            </a:r>
            <a:endParaRPr lang="en-US" dirty="0"/>
          </a:p>
        </p:txBody>
      </p:sp>
    </p:spTree>
    <p:extLst>
      <p:ext uri="{BB962C8B-B14F-4D97-AF65-F5344CB8AC3E}">
        <p14:creationId xmlns="" xmlns:p14="http://schemas.microsoft.com/office/powerpoint/2010/main" val="13625917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5950" y="228600"/>
            <a:ext cx="5957316" cy="5843606"/>
          </a:xfrm>
        </p:spPr>
        <p:txBody>
          <a:bodyPr numCol="2">
            <a:noAutofit/>
          </a:bodyPr>
          <a:lstStyle/>
          <a:p>
            <a:pPr>
              <a:buNone/>
            </a:pPr>
            <a:r>
              <a:rPr lang="en-US" sz="1800" dirty="0" err="1"/>
              <a:t>window.onload</a:t>
            </a:r>
            <a:r>
              <a:rPr lang="en-US" sz="1800" dirty="0"/>
              <a:t> = init;</a:t>
            </a:r>
          </a:p>
          <a:p>
            <a:pPr>
              <a:buNone/>
            </a:pPr>
            <a:r>
              <a:rPr lang="en-US" sz="1800" dirty="0"/>
              <a:t> </a:t>
            </a:r>
          </a:p>
          <a:p>
            <a:pPr>
              <a:buNone/>
            </a:pPr>
            <a:r>
              <a:rPr lang="en-US" sz="1800" dirty="0"/>
              <a:t>function init() {</a:t>
            </a:r>
          </a:p>
          <a:p>
            <a:pPr>
              <a:buNone/>
            </a:pPr>
            <a:r>
              <a:rPr lang="en-US" sz="1800" dirty="0"/>
              <a:t>  </a:t>
            </a:r>
            <a:r>
              <a:rPr lang="en-US" sz="1800" dirty="0" err="1"/>
              <a:t>document.getElementById</a:t>
            </a:r>
            <a:r>
              <a:rPr lang="en-US" sz="1800" dirty="0"/>
              <a:t>("btn1").</a:t>
            </a:r>
            <a:r>
              <a:rPr lang="en-US" sz="1800" dirty="0" err="1"/>
              <a:t>onclick</a:t>
            </a:r>
            <a:r>
              <a:rPr lang="en-US" sz="1800" dirty="0"/>
              <a:t> = changeHeading1;</a:t>
            </a:r>
          </a:p>
          <a:p>
            <a:pPr>
              <a:buNone/>
            </a:pPr>
            <a:r>
              <a:rPr lang="en-US" sz="1800" dirty="0"/>
              <a:t>  </a:t>
            </a:r>
            <a:r>
              <a:rPr lang="en-US" sz="1800" dirty="0" err="1"/>
              <a:t>document.getElementById</a:t>
            </a:r>
            <a:r>
              <a:rPr lang="en-US" sz="1800" dirty="0"/>
              <a:t>("btn2").</a:t>
            </a:r>
            <a:r>
              <a:rPr lang="en-US" sz="1800" dirty="0" err="1"/>
              <a:t>onclick</a:t>
            </a:r>
            <a:r>
              <a:rPr lang="en-US" sz="1800" dirty="0"/>
              <a:t> = changeHeading2;</a:t>
            </a:r>
          </a:p>
          <a:p>
            <a:pPr>
              <a:buNone/>
            </a:pPr>
            <a:r>
              <a:rPr lang="en-US" sz="1800" dirty="0"/>
              <a:t>  </a:t>
            </a:r>
            <a:r>
              <a:rPr lang="en-US" sz="1800" dirty="0" err="1"/>
              <a:t>document.getElementById</a:t>
            </a:r>
            <a:r>
              <a:rPr lang="en-US" sz="1800" dirty="0"/>
              <a:t>("btn3").</a:t>
            </a:r>
            <a:r>
              <a:rPr lang="en-US" sz="1800" dirty="0" err="1"/>
              <a:t>onclick</a:t>
            </a:r>
            <a:r>
              <a:rPr lang="en-US" sz="1800" dirty="0"/>
              <a:t> = </a:t>
            </a:r>
            <a:r>
              <a:rPr lang="en-US" sz="1800" dirty="0" err="1"/>
              <a:t>changeParagraph</a:t>
            </a:r>
            <a:r>
              <a:rPr lang="en-US" sz="1800" dirty="0"/>
              <a:t>;}</a:t>
            </a:r>
          </a:p>
          <a:p>
            <a:pPr>
              <a:buNone/>
            </a:pPr>
            <a:endParaRPr lang="en-US" sz="1800" dirty="0"/>
          </a:p>
          <a:p>
            <a:pPr>
              <a:buNone/>
            </a:pPr>
            <a:r>
              <a:rPr lang="en-US" sz="1800" dirty="0"/>
              <a:t> function changeHeading1() {</a:t>
            </a:r>
          </a:p>
          <a:p>
            <a:pPr>
              <a:buNone/>
            </a:pPr>
            <a:r>
              <a:rPr lang="en-US" sz="1800" dirty="0"/>
              <a:t>  </a:t>
            </a:r>
            <a:r>
              <a:rPr lang="en-US" sz="1800" dirty="0" err="1"/>
              <a:t>var</a:t>
            </a:r>
            <a:r>
              <a:rPr lang="en-US" sz="1800" dirty="0"/>
              <a:t> elm = </a:t>
            </a:r>
            <a:r>
              <a:rPr lang="en-US" sz="1800" dirty="0" err="1"/>
              <a:t>document.getElementById</a:t>
            </a:r>
            <a:r>
              <a:rPr lang="en-US" sz="1800" dirty="0"/>
              <a:t>("heading1");  // One element</a:t>
            </a:r>
          </a:p>
          <a:p>
            <a:pPr>
              <a:buNone/>
            </a:pPr>
            <a:r>
              <a:rPr lang="en-US" sz="1800" dirty="0"/>
              <a:t>  </a:t>
            </a:r>
            <a:r>
              <a:rPr lang="en-US" sz="1800" dirty="0" err="1"/>
              <a:t>elm.innerHTML</a:t>
            </a:r>
            <a:r>
              <a:rPr lang="en-US" sz="1800" dirty="0"/>
              <a:t> = "Hello“;}</a:t>
            </a:r>
          </a:p>
          <a:p>
            <a:pPr>
              <a:buNone/>
            </a:pPr>
            <a:endParaRPr lang="en-US" sz="1800" dirty="0"/>
          </a:p>
          <a:p>
            <a:pPr>
              <a:buNone/>
            </a:pPr>
            <a:r>
              <a:rPr lang="en-US" sz="1800" dirty="0"/>
              <a:t> function changeHeading2() {</a:t>
            </a:r>
          </a:p>
          <a:p>
            <a:pPr>
              <a:buNone/>
            </a:pPr>
            <a:r>
              <a:rPr lang="en-US" sz="1800" dirty="0"/>
              <a:t>  </a:t>
            </a:r>
            <a:r>
              <a:rPr lang="en-US" sz="1800" dirty="0" err="1"/>
              <a:t>var</a:t>
            </a:r>
            <a:r>
              <a:rPr lang="en-US" sz="1800" dirty="0"/>
              <a:t> elms = </a:t>
            </a:r>
            <a:r>
              <a:rPr lang="en-US" sz="1800" dirty="0" err="1"/>
              <a:t>document.getElementsByTagName</a:t>
            </a:r>
            <a:r>
              <a:rPr lang="en-US" sz="1800" dirty="0"/>
              <a:t>("h2");  // Array of elements</a:t>
            </a:r>
          </a:p>
          <a:p>
            <a:pPr>
              <a:buNone/>
            </a:pPr>
            <a:r>
              <a:rPr lang="en-US" sz="1800" dirty="0"/>
              <a:t>  for (</a:t>
            </a:r>
            <a:r>
              <a:rPr lang="en-US" sz="1800" dirty="0" err="1"/>
              <a:t>var</a:t>
            </a:r>
            <a:r>
              <a:rPr lang="en-US" sz="1800" dirty="0"/>
              <a:t> </a:t>
            </a:r>
            <a:r>
              <a:rPr lang="en-US" sz="1800" dirty="0" err="1"/>
              <a:t>i</a:t>
            </a:r>
            <a:r>
              <a:rPr lang="en-US" sz="1800" dirty="0"/>
              <a:t> = 0; </a:t>
            </a:r>
            <a:r>
              <a:rPr lang="en-US" sz="1800" dirty="0" err="1"/>
              <a:t>i</a:t>
            </a:r>
            <a:r>
              <a:rPr lang="en-US" sz="1800" dirty="0"/>
              <a:t> &lt; </a:t>
            </a:r>
            <a:r>
              <a:rPr lang="en-US" sz="1800" dirty="0" err="1"/>
              <a:t>elms.length</a:t>
            </a:r>
            <a:r>
              <a:rPr lang="en-US" sz="1800" dirty="0"/>
              <a:t>; </a:t>
            </a:r>
            <a:r>
              <a:rPr lang="en-US" sz="1800" dirty="0" err="1"/>
              <a:t>i</a:t>
            </a:r>
            <a:r>
              <a:rPr lang="en-US" sz="1800" dirty="0"/>
              <a:t>++) {</a:t>
            </a:r>
          </a:p>
          <a:p>
            <a:pPr>
              <a:buNone/>
            </a:pPr>
            <a:r>
              <a:rPr lang="en-US" sz="1800" dirty="0"/>
              <a:t>    elms[</a:t>
            </a:r>
            <a:r>
              <a:rPr lang="en-US" sz="1800" dirty="0" err="1"/>
              <a:t>i</a:t>
            </a:r>
            <a:r>
              <a:rPr lang="en-US" sz="1800" dirty="0"/>
              <a:t>].</a:t>
            </a:r>
            <a:r>
              <a:rPr lang="en-US" sz="1800" dirty="0" err="1"/>
              <a:t>innerHTML</a:t>
            </a:r>
            <a:r>
              <a:rPr lang="en-US" sz="1800" dirty="0"/>
              <a:t> = "Hello again!“;  }}</a:t>
            </a:r>
          </a:p>
          <a:p>
            <a:pPr>
              <a:buNone/>
            </a:pPr>
            <a:r>
              <a:rPr lang="en-US" sz="1800" dirty="0"/>
              <a:t> </a:t>
            </a:r>
          </a:p>
          <a:p>
            <a:pPr>
              <a:buNone/>
            </a:pPr>
            <a:r>
              <a:rPr lang="en-US" sz="1800" dirty="0"/>
              <a:t>function </a:t>
            </a:r>
            <a:r>
              <a:rPr lang="en-US" sz="1800" dirty="0" err="1"/>
              <a:t>changeParagraph</a:t>
            </a:r>
            <a:r>
              <a:rPr lang="en-US" sz="1800" dirty="0"/>
              <a:t>() {</a:t>
            </a:r>
          </a:p>
          <a:p>
            <a:pPr>
              <a:buNone/>
            </a:pPr>
            <a:r>
              <a:rPr lang="en-US" sz="1800" dirty="0"/>
              <a:t>  </a:t>
            </a:r>
            <a:r>
              <a:rPr lang="en-US" sz="1800" dirty="0" err="1"/>
              <a:t>var</a:t>
            </a:r>
            <a:r>
              <a:rPr lang="en-US" sz="1800" dirty="0"/>
              <a:t> elms = </a:t>
            </a:r>
            <a:r>
              <a:rPr lang="en-US" sz="1800" dirty="0" err="1"/>
              <a:t>document.getElementsByClassName</a:t>
            </a:r>
            <a:r>
              <a:rPr lang="en-US" sz="1800" dirty="0"/>
              <a:t>("</a:t>
            </a:r>
            <a:r>
              <a:rPr lang="en-US" sz="1800" dirty="0" err="1"/>
              <a:t>para</a:t>
            </a:r>
            <a:r>
              <a:rPr lang="en-US" sz="1800" dirty="0"/>
              <a:t>");  // Array of elements</a:t>
            </a:r>
          </a:p>
          <a:p>
            <a:pPr>
              <a:buNone/>
            </a:pPr>
            <a:r>
              <a:rPr lang="en-US" sz="1800" dirty="0"/>
              <a:t>  for (</a:t>
            </a:r>
            <a:r>
              <a:rPr lang="en-US" sz="1800" dirty="0" err="1"/>
              <a:t>var</a:t>
            </a:r>
            <a:r>
              <a:rPr lang="en-US" sz="1800" dirty="0"/>
              <a:t> </a:t>
            </a:r>
            <a:r>
              <a:rPr lang="en-US" sz="1800" dirty="0" err="1"/>
              <a:t>i</a:t>
            </a:r>
            <a:r>
              <a:rPr lang="en-US" sz="1800" dirty="0"/>
              <a:t> = 0; </a:t>
            </a:r>
            <a:r>
              <a:rPr lang="en-US" sz="1800" dirty="0" err="1"/>
              <a:t>i</a:t>
            </a:r>
            <a:r>
              <a:rPr lang="en-US" sz="1800" dirty="0"/>
              <a:t> &lt; </a:t>
            </a:r>
            <a:r>
              <a:rPr lang="en-US" sz="1800" dirty="0" err="1"/>
              <a:t>elms.length</a:t>
            </a:r>
            <a:r>
              <a:rPr lang="en-US" sz="1800" dirty="0"/>
              <a:t>; </a:t>
            </a:r>
            <a:r>
              <a:rPr lang="en-US" sz="1800" dirty="0" err="1"/>
              <a:t>i</a:t>
            </a:r>
            <a:r>
              <a:rPr lang="en-US" sz="1800" dirty="0"/>
              <a:t>++) {</a:t>
            </a:r>
          </a:p>
          <a:p>
            <a:pPr>
              <a:buNone/>
            </a:pPr>
            <a:r>
              <a:rPr lang="en-US" sz="1800" dirty="0"/>
              <a:t>    elms[</a:t>
            </a:r>
            <a:r>
              <a:rPr lang="en-US" sz="1800" dirty="0" err="1"/>
              <a:t>i</a:t>
            </a:r>
            <a:r>
              <a:rPr lang="en-US" sz="1800" dirty="0"/>
              <a:t>].</a:t>
            </a:r>
            <a:r>
              <a:rPr lang="en-US" sz="1800" dirty="0" err="1"/>
              <a:t>innerHTML</a:t>
            </a:r>
            <a:r>
              <a:rPr lang="en-US" sz="1800" dirty="0"/>
              <a:t> = "Hello again and again!";}}</a:t>
            </a:r>
          </a:p>
        </p:txBody>
      </p:sp>
    </p:spTree>
    <p:extLst>
      <p:ext uri="{BB962C8B-B14F-4D97-AF65-F5344CB8AC3E}">
        <p14:creationId xmlns="" xmlns:p14="http://schemas.microsoft.com/office/powerpoint/2010/main" val="38013718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9706" y="274638"/>
            <a:ext cx="5623560" cy="868362"/>
          </a:xfrm>
        </p:spPr>
        <p:txBody>
          <a:bodyPr>
            <a:normAutofit/>
          </a:bodyPr>
          <a:lstStyle/>
          <a:p>
            <a:r>
              <a:rPr lang="en-US" b="1" dirty="0" smtClean="0"/>
              <a:t>Interacting with Users</a:t>
            </a:r>
            <a:endParaRPr lang="en-US" dirty="0"/>
          </a:p>
        </p:txBody>
      </p:sp>
      <p:sp>
        <p:nvSpPr>
          <p:cNvPr id="3" name="Content Placeholder 2"/>
          <p:cNvSpPr>
            <a:spLocks noGrp="1"/>
          </p:cNvSpPr>
          <p:nvPr>
            <p:ph idx="1"/>
          </p:nvPr>
        </p:nvSpPr>
        <p:spPr>
          <a:xfrm>
            <a:off x="1943100" y="1143000"/>
            <a:ext cx="5900166" cy="4929206"/>
          </a:xfrm>
        </p:spPr>
        <p:txBody>
          <a:bodyPr>
            <a:normAutofit fontScale="70000" lnSpcReduction="20000"/>
          </a:bodyPr>
          <a:lstStyle/>
          <a:p>
            <a:pPr>
              <a:buNone/>
            </a:pPr>
            <a:r>
              <a:rPr lang="en-US" dirty="0" smtClean="0"/>
              <a:t>JavaScript provides these built-in top-level functions for interacting with the user:</a:t>
            </a:r>
          </a:p>
          <a:p>
            <a:r>
              <a:rPr lang="en-US" dirty="0" smtClean="0"/>
              <a:t>alert(</a:t>
            </a:r>
            <a:r>
              <a:rPr lang="en-US" i="1" dirty="0" smtClean="0"/>
              <a:t>string</a:t>
            </a:r>
            <a:r>
              <a:rPr lang="en-US" dirty="0" smtClean="0"/>
              <a:t>): Pop-up a box to alert user for important information. The user will have to click "OK" to proceed. The alert() returns nothing (or undefined).</a:t>
            </a:r>
          </a:p>
          <a:p>
            <a:r>
              <a:rPr lang="en-US" dirty="0" smtClean="0"/>
              <a:t>prompt(</a:t>
            </a:r>
            <a:r>
              <a:rPr lang="en-US" i="1" dirty="0" smtClean="0"/>
              <a:t>string</a:t>
            </a:r>
            <a:r>
              <a:rPr lang="en-US" dirty="0" smtClean="0"/>
              <a:t>, </a:t>
            </a:r>
            <a:r>
              <a:rPr lang="en-US" i="1" dirty="0" err="1" smtClean="0"/>
              <a:t>defaultValue</a:t>
            </a:r>
            <a:r>
              <a:rPr lang="en-US" dirty="0" smtClean="0"/>
              <a:t>): Pop-up a box to prompt user for input, with an optional </a:t>
            </a:r>
            <a:r>
              <a:rPr lang="en-US" i="1" dirty="0" err="1" smtClean="0"/>
              <a:t>defaultValue</a:t>
            </a:r>
            <a:r>
              <a:rPr lang="en-US" dirty="0" smtClean="0"/>
              <a:t>. The prompt() returns the user's input as a string.</a:t>
            </a:r>
          </a:p>
          <a:p>
            <a:pPr>
              <a:buNone/>
            </a:pPr>
            <a:r>
              <a:rPr lang="en-US" sz="2400" dirty="0"/>
              <a:t>	</a:t>
            </a:r>
            <a:r>
              <a:rPr lang="en-US" sz="2400" dirty="0" smtClean="0"/>
              <a:t>&lt;</a:t>
            </a:r>
            <a:r>
              <a:rPr lang="en-US" sz="2400" dirty="0"/>
              <a:t>html&gt;</a:t>
            </a:r>
          </a:p>
          <a:p>
            <a:pPr>
              <a:buNone/>
            </a:pPr>
            <a:r>
              <a:rPr lang="en-US" sz="2400" dirty="0"/>
              <a:t>&lt;body&gt;</a:t>
            </a:r>
          </a:p>
          <a:p>
            <a:pPr>
              <a:buNone/>
            </a:pPr>
            <a:r>
              <a:rPr lang="en-US" sz="2400" dirty="0"/>
              <a:t>&lt;button </a:t>
            </a:r>
            <a:r>
              <a:rPr lang="en-US" sz="2400" dirty="0" err="1"/>
              <a:t>onclick</a:t>
            </a:r>
            <a:r>
              <a:rPr lang="en-US" sz="2400" dirty="0"/>
              <a:t>="</a:t>
            </a:r>
            <a:r>
              <a:rPr lang="en-US" sz="2400" dirty="0" err="1"/>
              <a:t>myFunction</a:t>
            </a:r>
            <a:r>
              <a:rPr lang="en-US" sz="2400" dirty="0"/>
              <a:t>()"&gt;Try it&lt;/button&gt;</a:t>
            </a:r>
          </a:p>
          <a:p>
            <a:pPr>
              <a:buNone/>
            </a:pPr>
            <a:r>
              <a:rPr lang="en-US" sz="2400" dirty="0"/>
              <a:t>&lt;p id="demo"&gt;&lt;/p&gt;</a:t>
            </a:r>
          </a:p>
          <a:p>
            <a:pPr>
              <a:buNone/>
            </a:pPr>
            <a:r>
              <a:rPr lang="en-US" sz="2400" dirty="0"/>
              <a:t>&lt;script&gt;</a:t>
            </a:r>
          </a:p>
          <a:p>
            <a:pPr>
              <a:buNone/>
            </a:pPr>
            <a:r>
              <a:rPr lang="en-US" sz="2400" dirty="0"/>
              <a:t>function </a:t>
            </a:r>
            <a:r>
              <a:rPr lang="en-US" sz="2400" dirty="0" err="1"/>
              <a:t>myFunction</a:t>
            </a:r>
            <a:r>
              <a:rPr lang="en-US" sz="2400" dirty="0"/>
              <a:t>() {</a:t>
            </a:r>
          </a:p>
          <a:p>
            <a:pPr>
              <a:buNone/>
            </a:pPr>
            <a:r>
              <a:rPr lang="en-US" sz="2400" dirty="0"/>
              <a:t>    </a:t>
            </a:r>
            <a:r>
              <a:rPr lang="en-US" sz="2400" dirty="0" err="1"/>
              <a:t>var</a:t>
            </a:r>
            <a:r>
              <a:rPr lang="en-US" sz="2400" dirty="0"/>
              <a:t> number1 = prompt('Enter the first integer:'); </a:t>
            </a:r>
          </a:p>
          <a:p>
            <a:pPr>
              <a:buNone/>
            </a:pPr>
            <a:r>
              <a:rPr lang="en-US" sz="2400" dirty="0"/>
              <a:t>	</a:t>
            </a:r>
            <a:r>
              <a:rPr lang="en-US" sz="2400" dirty="0" err="1"/>
              <a:t>var</a:t>
            </a:r>
            <a:r>
              <a:rPr lang="en-US" sz="2400" dirty="0"/>
              <a:t> number2 = prompt('Enter the second integer:'); </a:t>
            </a:r>
          </a:p>
          <a:p>
            <a:pPr>
              <a:buNone/>
            </a:pPr>
            <a:r>
              <a:rPr lang="en-US" sz="2400" dirty="0"/>
              <a:t>	alert('The sum is ' + number1 + number2); </a:t>
            </a:r>
          </a:p>
          <a:p>
            <a:pPr>
              <a:buNone/>
            </a:pPr>
            <a:r>
              <a:rPr lang="en-US" sz="2400" dirty="0" smtClean="0"/>
              <a:t>}&lt;/</a:t>
            </a:r>
            <a:r>
              <a:rPr lang="en-US" sz="2400" dirty="0"/>
              <a:t>script</a:t>
            </a:r>
            <a:r>
              <a:rPr lang="en-US" sz="2400" dirty="0" smtClean="0"/>
              <a:t>&gt;&lt;/</a:t>
            </a:r>
            <a:r>
              <a:rPr lang="en-US" sz="2400" dirty="0"/>
              <a:t>body</a:t>
            </a:r>
            <a:r>
              <a:rPr lang="en-US" sz="2400" dirty="0" smtClean="0"/>
              <a:t>&gt;&lt;/</a:t>
            </a:r>
            <a:r>
              <a:rPr lang="en-US" sz="2400" dirty="0"/>
              <a:t>html&gt;</a:t>
            </a:r>
            <a:endParaRPr lang="en-US" dirty="0"/>
          </a:p>
        </p:txBody>
      </p:sp>
    </p:spTree>
    <p:extLst>
      <p:ext uri="{BB962C8B-B14F-4D97-AF65-F5344CB8AC3E}">
        <p14:creationId xmlns="" xmlns:p14="http://schemas.microsoft.com/office/powerpoint/2010/main" val="26982740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43100" y="304800"/>
            <a:ext cx="5900166" cy="5767406"/>
          </a:xfrm>
        </p:spPr>
        <p:txBody>
          <a:bodyPr>
            <a:normAutofit fontScale="85000" lnSpcReduction="20000"/>
          </a:bodyPr>
          <a:lstStyle/>
          <a:p>
            <a:r>
              <a:rPr lang="en-US" dirty="0" smtClean="0"/>
              <a:t>confirm(</a:t>
            </a:r>
            <a:r>
              <a:rPr lang="en-US" i="1" dirty="0" smtClean="0"/>
              <a:t>string</a:t>
            </a:r>
            <a:r>
              <a:rPr lang="en-US" dirty="0" smtClean="0"/>
              <a:t>): Pop-up a box and ask user to confirm some information. The user will have to click on "OK" or "Cancel" to proceed. The confirm() which returns a </a:t>
            </a:r>
            <a:r>
              <a:rPr lang="en-US" dirty="0" err="1" smtClean="0"/>
              <a:t>boolean</a:t>
            </a:r>
            <a:r>
              <a:rPr lang="en-US" dirty="0" smtClean="0"/>
              <a:t> value. </a:t>
            </a:r>
          </a:p>
          <a:p>
            <a:pPr>
              <a:buNone/>
            </a:pPr>
            <a:r>
              <a:rPr lang="en-US" dirty="0" smtClean="0"/>
              <a:t>	</a:t>
            </a:r>
            <a:r>
              <a:rPr lang="en-US" sz="2400" dirty="0" err="1"/>
              <a:t>var</a:t>
            </a:r>
            <a:r>
              <a:rPr lang="en-US" sz="2400" dirty="0"/>
              <a:t> </a:t>
            </a:r>
            <a:r>
              <a:rPr lang="en-US" sz="2400" dirty="0" err="1"/>
              <a:t>isFriday</a:t>
            </a:r>
            <a:r>
              <a:rPr lang="en-US" sz="2400" dirty="0"/>
              <a:t> = confirm("Is it Friday?"); </a:t>
            </a:r>
            <a:endParaRPr lang="en-US" sz="2400" dirty="0" smtClean="0"/>
          </a:p>
          <a:p>
            <a:pPr>
              <a:buNone/>
            </a:pPr>
            <a:r>
              <a:rPr lang="en-US" sz="2400" dirty="0" smtClean="0"/>
              <a:t>if </a:t>
            </a:r>
            <a:r>
              <a:rPr lang="en-US" sz="2400" dirty="0"/>
              <a:t>(</a:t>
            </a:r>
            <a:r>
              <a:rPr lang="en-US" sz="2400" dirty="0" err="1"/>
              <a:t>isFriday</a:t>
            </a:r>
            <a:r>
              <a:rPr lang="en-US" sz="2400" dirty="0"/>
              <a:t>) </a:t>
            </a:r>
          </a:p>
          <a:p>
            <a:pPr>
              <a:buNone/>
            </a:pPr>
            <a:r>
              <a:rPr lang="en-US" sz="2400" dirty="0"/>
              <a:t>	{ alert("Thank God, it's Friday!"); } </a:t>
            </a:r>
          </a:p>
          <a:p>
            <a:pPr>
              <a:buNone/>
            </a:pPr>
            <a:r>
              <a:rPr lang="en-US" sz="2400" dirty="0"/>
              <a:t>	else { alert('Not a Friday'); } </a:t>
            </a:r>
          </a:p>
          <a:p>
            <a:r>
              <a:rPr lang="en-US" dirty="0" err="1" smtClean="0"/>
              <a:t>document.write</a:t>
            </a:r>
            <a:r>
              <a:rPr lang="en-US" dirty="0" smtClean="0"/>
              <a:t>(</a:t>
            </a:r>
            <a:r>
              <a:rPr lang="en-US" i="1" dirty="0" smtClean="0"/>
              <a:t>string</a:t>
            </a:r>
            <a:r>
              <a:rPr lang="en-US" dirty="0" smtClean="0"/>
              <a:t>), </a:t>
            </a:r>
            <a:r>
              <a:rPr lang="en-US" dirty="0" err="1" smtClean="0"/>
              <a:t>document.writeln</a:t>
            </a:r>
            <a:r>
              <a:rPr lang="en-US" dirty="0" smtClean="0"/>
              <a:t>(</a:t>
            </a:r>
            <a:r>
              <a:rPr lang="en-US" i="1" dirty="0" smtClean="0"/>
              <a:t>string</a:t>
            </a:r>
            <a:r>
              <a:rPr lang="en-US" dirty="0" smtClean="0"/>
              <a:t>): Write the specified string to the current document. The </a:t>
            </a:r>
            <a:r>
              <a:rPr lang="en-US" dirty="0" err="1" smtClean="0"/>
              <a:t>writeln</a:t>
            </a:r>
            <a:r>
              <a:rPr lang="en-US" dirty="0" smtClean="0"/>
              <a:t>() (write-line) writes a newline after the string, while write() does not. Take note that browsers ignores extra white spaces (blanks, tabs, newlines) in an HTML document, and treat multiple white spaces as a single blank character. </a:t>
            </a:r>
            <a:endParaRPr lang="en-US" dirty="0"/>
          </a:p>
        </p:txBody>
      </p:sp>
    </p:spTree>
    <p:extLst>
      <p:ext uri="{BB962C8B-B14F-4D97-AF65-F5344CB8AC3E}">
        <p14:creationId xmlns="" xmlns:p14="http://schemas.microsoft.com/office/powerpoint/2010/main" val="30145578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0250" y="228600"/>
            <a:ext cx="5843016" cy="6172200"/>
          </a:xfrm>
        </p:spPr>
        <p:txBody>
          <a:bodyPr numCol="2">
            <a:noAutofit/>
          </a:bodyPr>
          <a:lstStyle/>
          <a:p>
            <a:pPr>
              <a:buNone/>
            </a:pPr>
            <a:r>
              <a:rPr lang="en-US" sz="2000" dirty="0"/>
              <a:t>&lt;head&gt;</a:t>
            </a:r>
          </a:p>
          <a:p>
            <a:pPr>
              <a:buNone/>
            </a:pPr>
            <a:r>
              <a:rPr lang="en-US" sz="2000" dirty="0"/>
              <a:t>  &lt;title&gt;Interactive page&lt;/title&gt;</a:t>
            </a:r>
          </a:p>
          <a:p>
            <a:pPr>
              <a:buNone/>
            </a:pPr>
            <a:r>
              <a:rPr lang="en-US" sz="2000" dirty="0"/>
              <a:t>&lt;/head&gt;</a:t>
            </a:r>
          </a:p>
          <a:p>
            <a:pPr>
              <a:buNone/>
            </a:pPr>
            <a:endParaRPr lang="en-US" sz="2000" dirty="0"/>
          </a:p>
          <a:p>
            <a:pPr>
              <a:buNone/>
            </a:pPr>
            <a:r>
              <a:rPr lang="en-US" sz="2000" dirty="0"/>
              <a:t>&lt;body&gt;  &lt;p&gt;</a:t>
            </a:r>
          </a:p>
          <a:p>
            <a:pPr>
              <a:buNone/>
            </a:pPr>
            <a:r>
              <a:rPr lang="en-US" sz="2000" dirty="0"/>
              <a:t>&lt;script type="text/</a:t>
            </a:r>
            <a:r>
              <a:rPr lang="en-US" sz="2000" dirty="0" err="1"/>
              <a:t>javascript</a:t>
            </a:r>
            <a:r>
              <a:rPr lang="en-US" sz="2000" dirty="0"/>
              <a:t>"&gt;</a:t>
            </a:r>
          </a:p>
          <a:p>
            <a:pPr>
              <a:buNone/>
            </a:pPr>
            <a:r>
              <a:rPr lang="en-US" sz="2000" dirty="0"/>
              <a:t> </a:t>
            </a:r>
            <a:r>
              <a:rPr lang="en-US" sz="2000" dirty="0" err="1"/>
              <a:t>var</a:t>
            </a:r>
            <a:r>
              <a:rPr lang="en-US" sz="2000" dirty="0"/>
              <a:t> </a:t>
            </a:r>
            <a:r>
              <a:rPr lang="en-US" sz="2000" dirty="0" err="1"/>
              <a:t>userName</a:t>
            </a:r>
            <a:r>
              <a:rPr lang="en-US" sz="2000" dirty="0"/>
              <a:t> = </a:t>
            </a:r>
            <a:r>
              <a:rPr lang="en-US" sz="2000" dirty="0">
                <a:solidFill>
                  <a:srgbClr val="FF0000"/>
                </a:solidFill>
              </a:rPr>
              <a:t>prompt</a:t>
            </a:r>
            <a:r>
              <a:rPr lang="en-US" sz="2000" dirty="0"/>
              <a:t>("What is your name?", "");</a:t>
            </a:r>
          </a:p>
          <a:p>
            <a:pPr>
              <a:buNone/>
            </a:pPr>
            <a:endParaRPr lang="en-US" sz="2000" dirty="0"/>
          </a:p>
          <a:p>
            <a:pPr>
              <a:buNone/>
            </a:pPr>
            <a:r>
              <a:rPr lang="en-US" sz="2000" dirty="0"/>
              <a:t> </a:t>
            </a:r>
            <a:r>
              <a:rPr lang="en-US" sz="2000" dirty="0" err="1"/>
              <a:t>var</a:t>
            </a:r>
            <a:r>
              <a:rPr lang="en-US" sz="2000" dirty="0"/>
              <a:t> </a:t>
            </a:r>
            <a:r>
              <a:rPr lang="en-US" sz="2000" dirty="0" err="1"/>
              <a:t>userAge</a:t>
            </a:r>
            <a:r>
              <a:rPr lang="en-US" sz="2000" dirty="0"/>
              <a:t> = </a:t>
            </a:r>
            <a:r>
              <a:rPr lang="en-US" sz="2000" dirty="0">
                <a:solidFill>
                  <a:srgbClr val="FF0000"/>
                </a:solidFill>
              </a:rPr>
              <a:t>prompt</a:t>
            </a:r>
            <a:r>
              <a:rPr lang="en-US" sz="2000" dirty="0"/>
              <a:t>("Your age?", "");</a:t>
            </a:r>
          </a:p>
          <a:p>
            <a:pPr>
              <a:buNone/>
            </a:pPr>
            <a:r>
              <a:rPr lang="en-US" sz="2000" dirty="0"/>
              <a:t> </a:t>
            </a:r>
            <a:r>
              <a:rPr lang="en-US" sz="2000" dirty="0" err="1"/>
              <a:t>var</a:t>
            </a:r>
            <a:r>
              <a:rPr lang="en-US" sz="2000" dirty="0"/>
              <a:t> </a:t>
            </a:r>
            <a:r>
              <a:rPr lang="en-US" sz="2000" dirty="0" err="1"/>
              <a:t>userAge</a:t>
            </a:r>
            <a:r>
              <a:rPr lang="en-US" sz="2000" dirty="0"/>
              <a:t> = </a:t>
            </a:r>
            <a:r>
              <a:rPr lang="en-US" sz="2000" dirty="0" err="1">
                <a:solidFill>
                  <a:srgbClr val="FF0000"/>
                </a:solidFill>
              </a:rPr>
              <a:t>parseFloat</a:t>
            </a:r>
            <a:r>
              <a:rPr lang="en-US" sz="2000" dirty="0"/>
              <a:t>(</a:t>
            </a:r>
            <a:r>
              <a:rPr lang="en-US" sz="2000" dirty="0" err="1"/>
              <a:t>userAge</a:t>
            </a:r>
            <a:r>
              <a:rPr lang="en-US" sz="2000" dirty="0"/>
              <a:t>);</a:t>
            </a:r>
          </a:p>
          <a:p>
            <a:pPr>
              <a:buNone/>
            </a:pPr>
            <a:endParaRPr lang="en-US" sz="2000" dirty="0"/>
          </a:p>
          <a:p>
            <a:pPr>
              <a:buNone/>
            </a:pPr>
            <a:r>
              <a:rPr lang="en-US" sz="2000" dirty="0"/>
              <a:t>    </a:t>
            </a:r>
            <a:r>
              <a:rPr lang="en-US" sz="2000" dirty="0" err="1"/>
              <a:t>document.write</a:t>
            </a:r>
            <a:r>
              <a:rPr lang="en-US" sz="2000" dirty="0"/>
              <a:t>("Hello " + </a:t>
            </a:r>
            <a:r>
              <a:rPr lang="en-US" sz="2000" dirty="0" err="1"/>
              <a:t>userName</a:t>
            </a:r>
            <a:r>
              <a:rPr lang="en-US" sz="2000" dirty="0"/>
              <a:t> + ".")</a:t>
            </a:r>
          </a:p>
          <a:p>
            <a:pPr>
              <a:buNone/>
            </a:pPr>
            <a:r>
              <a:rPr lang="en-US" sz="2000" dirty="0"/>
              <a:t>    if (</a:t>
            </a:r>
            <a:r>
              <a:rPr lang="en-US" sz="2000" dirty="0" err="1"/>
              <a:t>userAge</a:t>
            </a:r>
            <a:r>
              <a:rPr lang="en-US" sz="2000" dirty="0"/>
              <a:t> &lt; 18) {</a:t>
            </a:r>
          </a:p>
          <a:p>
            <a:pPr>
              <a:buNone/>
            </a:pPr>
            <a:r>
              <a:rPr lang="en-US" sz="2000" dirty="0"/>
              <a:t>      </a:t>
            </a:r>
            <a:r>
              <a:rPr lang="en-US" sz="2000" dirty="0" err="1"/>
              <a:t>document.write</a:t>
            </a:r>
            <a:r>
              <a:rPr lang="en-US" sz="2000" dirty="0"/>
              <a:t>("  Do your parents know " +</a:t>
            </a:r>
          </a:p>
          <a:p>
            <a:pPr>
              <a:buNone/>
            </a:pPr>
            <a:r>
              <a:rPr lang="en-US" sz="2000" dirty="0"/>
              <a:t>                     "you are online?");</a:t>
            </a:r>
          </a:p>
          <a:p>
            <a:pPr>
              <a:buNone/>
            </a:pPr>
            <a:r>
              <a:rPr lang="en-US" sz="2000" dirty="0"/>
              <a:t>    }</a:t>
            </a:r>
          </a:p>
          <a:p>
            <a:pPr>
              <a:buNone/>
            </a:pPr>
            <a:r>
              <a:rPr lang="en-US" sz="2000" dirty="0"/>
              <a:t>    else {</a:t>
            </a:r>
          </a:p>
          <a:p>
            <a:pPr>
              <a:buNone/>
            </a:pPr>
            <a:r>
              <a:rPr lang="en-US" sz="2000" dirty="0"/>
              <a:t>      </a:t>
            </a:r>
            <a:r>
              <a:rPr lang="en-US" sz="2000" dirty="0" err="1"/>
              <a:t>document.write</a:t>
            </a:r>
            <a:r>
              <a:rPr lang="en-US" sz="2000" dirty="0"/>
              <a:t>("  Welcome friend!");</a:t>
            </a:r>
          </a:p>
          <a:p>
            <a:pPr>
              <a:buNone/>
            </a:pPr>
            <a:r>
              <a:rPr lang="en-US" sz="2000" dirty="0"/>
              <a:t>    }</a:t>
            </a:r>
          </a:p>
          <a:p>
            <a:pPr>
              <a:buNone/>
            </a:pPr>
            <a:r>
              <a:rPr lang="en-US" sz="2000" dirty="0"/>
              <a:t>&lt;/script&gt;  &lt;/p&gt;</a:t>
            </a:r>
          </a:p>
          <a:p>
            <a:pPr>
              <a:buNone/>
            </a:pPr>
            <a:endParaRPr lang="en-US" sz="2000" dirty="0"/>
          </a:p>
          <a:p>
            <a:pPr>
              <a:buNone/>
            </a:pPr>
            <a:r>
              <a:rPr lang="en-US" sz="2000" dirty="0"/>
              <a:t>  &lt;p&gt;The rest of the page...&lt;/p&gt;</a:t>
            </a:r>
          </a:p>
          <a:p>
            <a:pPr>
              <a:buNone/>
            </a:pPr>
            <a:r>
              <a:rPr lang="en-US" sz="2000" dirty="0"/>
              <a:t>&lt;/body&gt;</a:t>
            </a:r>
          </a:p>
          <a:p>
            <a:pPr>
              <a:buNone/>
            </a:pPr>
            <a:r>
              <a:rPr lang="en-US" sz="2000" dirty="0"/>
              <a:t>&lt;/html&gt;</a:t>
            </a:r>
          </a:p>
          <a:p>
            <a:pPr>
              <a:buNone/>
            </a:pPr>
            <a:r>
              <a:rPr lang="en-US" sz="2000" b="1" dirty="0">
                <a:hlinkClick r:id="rId2" action="ppaction://hlinkfile"/>
              </a:rPr>
              <a:t>OUTPUT</a:t>
            </a:r>
            <a:endParaRPr lang="en-US" sz="2000" b="1" dirty="0"/>
          </a:p>
        </p:txBody>
      </p:sp>
    </p:spTree>
    <p:extLst>
      <p:ext uri="{BB962C8B-B14F-4D97-AF65-F5344CB8AC3E}">
        <p14:creationId xmlns="" xmlns:p14="http://schemas.microsoft.com/office/powerpoint/2010/main" val="22509792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9706" y="76200"/>
            <a:ext cx="5623560" cy="990600"/>
          </a:xfrm>
        </p:spPr>
        <p:txBody>
          <a:bodyPr>
            <a:normAutofit fontScale="90000"/>
          </a:bodyPr>
          <a:lstStyle/>
          <a:p>
            <a:r>
              <a:rPr lang="en-US" b="1" dirty="0" smtClean="0"/>
              <a:t>Other Top-level Built-in Functions</a:t>
            </a:r>
            <a:endParaRPr lang="en-US" dirty="0"/>
          </a:p>
        </p:txBody>
      </p:sp>
      <p:sp>
        <p:nvSpPr>
          <p:cNvPr id="3" name="Content Placeholder 2"/>
          <p:cNvSpPr>
            <a:spLocks noGrp="1"/>
          </p:cNvSpPr>
          <p:nvPr>
            <p:ph idx="1"/>
          </p:nvPr>
        </p:nvSpPr>
        <p:spPr>
          <a:xfrm>
            <a:off x="2000250" y="1143000"/>
            <a:ext cx="5843016" cy="4929206"/>
          </a:xfrm>
        </p:spPr>
        <p:txBody>
          <a:bodyPr>
            <a:normAutofit/>
          </a:bodyPr>
          <a:lstStyle/>
          <a:p>
            <a:pPr marL="107950" indent="-25400" algn="just">
              <a:buFont typeface="Arial" pitchFamily="34" charset="0"/>
              <a:buChar char="•"/>
            </a:pPr>
            <a:r>
              <a:rPr lang="en-US" sz="2400" dirty="0" err="1"/>
              <a:t>parseInt</a:t>
            </a:r>
            <a:r>
              <a:rPr lang="en-US" sz="2400" dirty="0"/>
              <a:t>(</a:t>
            </a:r>
            <a:r>
              <a:rPr lang="en-US" sz="2400" i="1" dirty="0"/>
              <a:t>string</a:t>
            </a:r>
            <a:r>
              <a:rPr lang="en-US" sz="2400" dirty="0"/>
              <a:t>), </a:t>
            </a:r>
            <a:r>
              <a:rPr lang="en-US" sz="2400" dirty="0" err="1"/>
              <a:t>parseFloat</a:t>
            </a:r>
            <a:r>
              <a:rPr lang="en-US" sz="2400" dirty="0"/>
              <a:t>(</a:t>
            </a:r>
            <a:r>
              <a:rPr lang="en-US" sz="2400" i="1" dirty="0"/>
              <a:t>string</a:t>
            </a:r>
            <a:r>
              <a:rPr lang="en-US" sz="2400" dirty="0"/>
              <a:t>): parses the given </a:t>
            </a:r>
            <a:r>
              <a:rPr lang="en-US" sz="2400" i="1" dirty="0"/>
              <a:t>string</a:t>
            </a:r>
            <a:r>
              <a:rPr lang="en-US" sz="2400" dirty="0"/>
              <a:t> and returns the numeric value or </a:t>
            </a:r>
            <a:r>
              <a:rPr lang="en-US" sz="2400" dirty="0" err="1"/>
              <a:t>NaN</a:t>
            </a:r>
            <a:r>
              <a:rPr lang="en-US" sz="2400" dirty="0"/>
              <a:t> (Not-A-Number). The </a:t>
            </a:r>
            <a:r>
              <a:rPr lang="en-US" sz="2400" dirty="0" err="1"/>
              <a:t>parseInt</a:t>
            </a:r>
            <a:r>
              <a:rPr lang="en-US" sz="2400" dirty="0"/>
              <a:t>(</a:t>
            </a:r>
            <a:r>
              <a:rPr lang="en-US" sz="2400" i="1" dirty="0" err="1"/>
              <a:t>str</a:t>
            </a:r>
            <a:r>
              <a:rPr lang="en-US" sz="2400" dirty="0"/>
              <a:t>, </a:t>
            </a:r>
            <a:r>
              <a:rPr lang="en-US" sz="2400" i="1" dirty="0"/>
              <a:t>radix</a:t>
            </a:r>
            <a:r>
              <a:rPr lang="en-US" sz="2400" dirty="0"/>
              <a:t>) accepts an optional </a:t>
            </a:r>
            <a:r>
              <a:rPr lang="en-US" sz="2400" i="1" dirty="0"/>
              <a:t>radix</a:t>
            </a:r>
            <a:r>
              <a:rPr lang="en-US" sz="2400" dirty="0"/>
              <a:t> (or base). </a:t>
            </a:r>
          </a:p>
          <a:p>
            <a:pPr lvl="1">
              <a:buFont typeface="Arial" pitchFamily="34" charset="0"/>
              <a:buChar char="•"/>
            </a:pPr>
            <a:r>
              <a:rPr lang="en-US" sz="2400" dirty="0" err="1"/>
              <a:t>parseInt</a:t>
            </a:r>
            <a:r>
              <a:rPr lang="en-US" sz="2400" dirty="0"/>
              <a:t>("88"); // gives number 88 </a:t>
            </a:r>
          </a:p>
          <a:p>
            <a:pPr lvl="1">
              <a:buFont typeface="Arial" pitchFamily="34" charset="0"/>
              <a:buChar char="•"/>
            </a:pPr>
            <a:r>
              <a:rPr lang="en-US" sz="2400" dirty="0" err="1"/>
              <a:t>parseInt</a:t>
            </a:r>
            <a:r>
              <a:rPr lang="en-US" sz="2400" dirty="0"/>
              <a:t>("88.99"); // gives number 88 </a:t>
            </a:r>
          </a:p>
          <a:p>
            <a:pPr lvl="1">
              <a:buFont typeface="Arial" pitchFamily="34" charset="0"/>
              <a:buChar char="•"/>
            </a:pPr>
            <a:r>
              <a:rPr lang="en-US" sz="2400" dirty="0" err="1"/>
              <a:t>parseInt</a:t>
            </a:r>
            <a:r>
              <a:rPr lang="en-US" sz="2400" dirty="0"/>
              <a:t>("Hello"); // gives </a:t>
            </a:r>
            <a:r>
              <a:rPr lang="en-US" sz="2400" dirty="0" err="1"/>
              <a:t>NaN</a:t>
            </a:r>
            <a:r>
              <a:rPr lang="en-US" sz="2400" dirty="0"/>
              <a:t> (Not-A-Number) </a:t>
            </a:r>
          </a:p>
          <a:p>
            <a:pPr lvl="1">
              <a:buFont typeface="Arial" pitchFamily="34" charset="0"/>
              <a:buChar char="•"/>
            </a:pPr>
            <a:r>
              <a:rPr lang="en-US" sz="2400" dirty="0" err="1"/>
              <a:t>parseFloat</a:t>
            </a:r>
            <a:r>
              <a:rPr lang="en-US" sz="2400" dirty="0"/>
              <a:t>("88.99"); // gives number 88.99 </a:t>
            </a:r>
          </a:p>
          <a:p>
            <a:pPr lvl="1">
              <a:buFont typeface="Arial" pitchFamily="34" charset="0"/>
              <a:buChar char="•"/>
            </a:pPr>
            <a:r>
              <a:rPr lang="en-US" sz="2400" dirty="0" err="1"/>
              <a:t>parseFloat</a:t>
            </a:r>
            <a:r>
              <a:rPr lang="en-US" sz="2400" dirty="0"/>
              <a:t>('Hi'); // gives </a:t>
            </a:r>
            <a:r>
              <a:rPr lang="en-US" sz="2400" dirty="0" err="1"/>
              <a:t>NaN</a:t>
            </a:r>
            <a:r>
              <a:rPr lang="en-US" sz="2400" dirty="0"/>
              <a:t> </a:t>
            </a:r>
          </a:p>
          <a:p>
            <a:pPr marL="231775" lvl="1" indent="0">
              <a:buFont typeface="Arial" pitchFamily="34" charset="0"/>
              <a:buChar char="•"/>
            </a:pPr>
            <a:r>
              <a:rPr lang="en-US" sz="2400" dirty="0"/>
              <a:t>Number(</a:t>
            </a:r>
            <a:r>
              <a:rPr lang="en-US" sz="2400" i="1" dirty="0"/>
              <a:t>object</a:t>
            </a:r>
            <a:r>
              <a:rPr lang="en-US" sz="2400" dirty="0"/>
              <a:t>): returns the number representation of the object. It works for String object, as well as many objects such as Date. </a:t>
            </a:r>
          </a:p>
        </p:txBody>
      </p:sp>
    </p:spTree>
    <p:extLst>
      <p:ext uri="{BB962C8B-B14F-4D97-AF65-F5344CB8AC3E}">
        <p14:creationId xmlns="" xmlns:p14="http://schemas.microsoft.com/office/powerpoint/2010/main" val="3294166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209800" y="5638800"/>
            <a:ext cx="5623560" cy="914400"/>
          </a:xfrm>
        </p:spPr>
        <p:txBody>
          <a:bodyPr lIns="86493" tIns="43247" rIns="86493" bIns="43247" anchor="ctr">
            <a:normAutofit/>
          </a:bodyPr>
          <a:lstStyle/>
          <a:p>
            <a:r>
              <a:rPr lang="en-US" dirty="0" smtClean="0"/>
              <a:t>Scripts vs. Programs</a:t>
            </a:r>
          </a:p>
        </p:txBody>
      </p:sp>
      <p:sp>
        <p:nvSpPr>
          <p:cNvPr id="4099" name="Rectangle 3"/>
          <p:cNvSpPr>
            <a:spLocks noGrp="1" noChangeArrowheads="1"/>
          </p:cNvSpPr>
          <p:nvPr>
            <p:ph idx="1"/>
          </p:nvPr>
        </p:nvSpPr>
        <p:spPr>
          <a:xfrm>
            <a:off x="533400" y="609600"/>
            <a:ext cx="8077200" cy="5334000"/>
          </a:xfrm>
        </p:spPr>
        <p:txBody>
          <a:bodyPr lIns="86493" tIns="43247" rIns="86493" bIns="43247">
            <a:normAutofit/>
          </a:bodyPr>
          <a:lstStyle/>
          <a:p>
            <a:pPr algn="just">
              <a:lnSpc>
                <a:spcPct val="90000"/>
              </a:lnSpc>
            </a:pPr>
            <a:r>
              <a:rPr lang="en-US" sz="1800" dirty="0"/>
              <a:t>a scripting language is a simple, </a:t>
            </a:r>
            <a:r>
              <a:rPr lang="en-US" sz="1800" u="sng" dirty="0"/>
              <a:t>interpreted</a:t>
            </a:r>
            <a:r>
              <a:rPr lang="en-US" sz="1800" dirty="0"/>
              <a:t> programming language</a:t>
            </a:r>
          </a:p>
          <a:p>
            <a:pPr lvl="1" algn="just">
              <a:lnSpc>
                <a:spcPct val="70000"/>
              </a:lnSpc>
            </a:pPr>
            <a:r>
              <a:rPr lang="en-US" sz="1800" dirty="0"/>
              <a:t>scripts are embedded as plain text, interpreted by application</a:t>
            </a:r>
          </a:p>
          <a:p>
            <a:pPr lvl="1" algn="just">
              <a:lnSpc>
                <a:spcPct val="70000"/>
              </a:lnSpc>
            </a:pPr>
            <a:r>
              <a:rPr lang="en-US" sz="1800" i="1" dirty="0"/>
              <a:t>simpler execution model:</a:t>
            </a:r>
            <a:r>
              <a:rPr lang="en-US" sz="1800" dirty="0"/>
              <a:t> don't need compiler or development environment</a:t>
            </a:r>
          </a:p>
          <a:p>
            <a:pPr lvl="1" algn="just">
              <a:lnSpc>
                <a:spcPct val="70000"/>
              </a:lnSpc>
            </a:pPr>
            <a:r>
              <a:rPr lang="en-US" sz="1800" i="1" dirty="0"/>
              <a:t>saves bandwidth:</a:t>
            </a:r>
            <a:r>
              <a:rPr lang="en-US" sz="1800" dirty="0"/>
              <a:t> source code is downloaded, not compiled executable</a:t>
            </a:r>
          </a:p>
          <a:p>
            <a:pPr lvl="1" algn="just">
              <a:lnSpc>
                <a:spcPct val="70000"/>
              </a:lnSpc>
            </a:pPr>
            <a:r>
              <a:rPr lang="en-US" sz="1800" i="1" dirty="0"/>
              <a:t>platform-independence:</a:t>
            </a:r>
            <a:r>
              <a:rPr lang="en-US" sz="1800" dirty="0"/>
              <a:t> code interpreted by any script-enabled browser</a:t>
            </a:r>
          </a:p>
          <a:p>
            <a:pPr lvl="1" algn="just">
              <a:lnSpc>
                <a:spcPct val="70000"/>
              </a:lnSpc>
            </a:pPr>
            <a:r>
              <a:rPr lang="en-US" sz="1800" i="1" dirty="0"/>
              <a:t>but: </a:t>
            </a:r>
            <a:r>
              <a:rPr lang="en-US" sz="1800" dirty="0"/>
              <a:t>slower than compiled code, not as powerful/full-featured.</a:t>
            </a:r>
          </a:p>
          <a:p>
            <a:pPr lvl="1" algn="just">
              <a:lnSpc>
                <a:spcPct val="70000"/>
              </a:lnSpc>
            </a:pPr>
            <a:endParaRPr lang="en-US" sz="1800" dirty="0"/>
          </a:p>
          <a:p>
            <a:pPr marL="0" lvl="1" indent="63500" algn="just">
              <a:lnSpc>
                <a:spcPct val="70000"/>
              </a:lnSpc>
              <a:buNone/>
            </a:pPr>
            <a:r>
              <a:rPr lang="en-US" sz="1800" dirty="0">
                <a:solidFill>
                  <a:srgbClr val="FF0033"/>
                </a:solidFill>
              </a:rPr>
              <a:t>JavaScript:</a:t>
            </a:r>
            <a:r>
              <a:rPr lang="en-US" sz="1800" dirty="0"/>
              <a:t> the first Web scripting language, developed by Netscape in 1995 </a:t>
            </a:r>
          </a:p>
          <a:p>
            <a:pPr marL="702756" lvl="1" indent="-270291" algn="just">
              <a:lnSpc>
                <a:spcPct val="70000"/>
              </a:lnSpc>
              <a:spcBef>
                <a:spcPct val="20000"/>
              </a:spcBef>
            </a:pPr>
            <a:r>
              <a:rPr lang="en-US" sz="1800" dirty="0"/>
              <a:t>     syntactic similarities to Java/C++, but simpler, more flexible in some respects, </a:t>
            </a:r>
          </a:p>
          <a:p>
            <a:pPr marL="702756" lvl="1" indent="-270291" algn="just">
              <a:lnSpc>
                <a:spcPct val="70000"/>
              </a:lnSpc>
              <a:spcBef>
                <a:spcPct val="20000"/>
              </a:spcBef>
            </a:pPr>
            <a:r>
              <a:rPr lang="en-US" sz="1800" dirty="0"/>
              <a:t>     limited in others</a:t>
            </a:r>
          </a:p>
          <a:p>
            <a:pPr marL="1513629" lvl="3" indent="-216233" algn="just">
              <a:lnSpc>
                <a:spcPct val="90000"/>
              </a:lnSpc>
            </a:pPr>
            <a:r>
              <a:rPr lang="en-US" sz="1800" dirty="0"/>
              <a:t>(loose typing, dynamic variables, simple objects)</a:t>
            </a:r>
          </a:p>
          <a:p>
            <a:pPr marL="0" lvl="3" indent="0" algn="just">
              <a:lnSpc>
                <a:spcPct val="90000"/>
              </a:lnSpc>
              <a:buNone/>
            </a:pPr>
            <a:r>
              <a:rPr lang="en-US" sz="1800" dirty="0">
                <a:solidFill>
                  <a:srgbClr val="FF0033"/>
                </a:solidFill>
              </a:rPr>
              <a:t>  </a:t>
            </a:r>
            <a:r>
              <a:rPr lang="en-US" sz="1800" dirty="0" err="1">
                <a:solidFill>
                  <a:srgbClr val="FF0033"/>
                </a:solidFill>
              </a:rPr>
              <a:t>JScript</a:t>
            </a:r>
            <a:r>
              <a:rPr lang="en-US" sz="1800" dirty="0">
                <a:solidFill>
                  <a:srgbClr val="FF0033"/>
                </a:solidFill>
              </a:rPr>
              <a:t>:</a:t>
            </a:r>
            <a:r>
              <a:rPr lang="en-US" sz="1800" dirty="0"/>
              <a:t> Microsoft version of JavaScript, introduced in 1996</a:t>
            </a:r>
          </a:p>
          <a:p>
            <a:pPr marL="1081164" lvl="2" indent="-216233" algn="just">
              <a:lnSpc>
                <a:spcPct val="70000"/>
              </a:lnSpc>
            </a:pPr>
            <a:r>
              <a:rPr lang="en-US" sz="1800" dirty="0"/>
              <a:t>same core language, but some browser-specific differences</a:t>
            </a:r>
          </a:p>
          <a:p>
            <a:pPr marL="1081164" lvl="2" indent="-216233" algn="just">
              <a:lnSpc>
                <a:spcPct val="70000"/>
              </a:lnSpc>
            </a:pPr>
            <a:r>
              <a:rPr lang="en-US" sz="1800" dirty="0"/>
              <a:t>fortunately, IE, Netscape, Firefox, etc. can (mostly) handle both </a:t>
            </a:r>
          </a:p>
          <a:p>
            <a:pPr marL="1081164" lvl="2" indent="-216233" algn="just">
              <a:lnSpc>
                <a:spcPct val="70000"/>
              </a:lnSpc>
              <a:buNone/>
            </a:pPr>
            <a:r>
              <a:rPr lang="en-US" sz="1800" dirty="0"/>
              <a:t>    JavaScript &amp; </a:t>
            </a:r>
            <a:r>
              <a:rPr lang="en-US" sz="1800" dirty="0" err="1"/>
              <a:t>JScript</a:t>
            </a:r>
            <a:r>
              <a:rPr lang="en-US" sz="1800" dirty="0"/>
              <a:t> </a:t>
            </a:r>
          </a:p>
          <a:p>
            <a:pPr marL="1081164" lvl="2" indent="-216233" algn="just">
              <a:lnSpc>
                <a:spcPct val="70000"/>
              </a:lnSpc>
            </a:pPr>
            <a:r>
              <a:rPr lang="en-US" sz="1800" i="1" dirty="0"/>
              <a:t>JavaScript 1.5 &amp; </a:t>
            </a:r>
            <a:r>
              <a:rPr lang="en-US" sz="1800" i="1" dirty="0" err="1"/>
              <a:t>JScript</a:t>
            </a:r>
            <a:r>
              <a:rPr lang="en-US" sz="1800" i="1" dirty="0"/>
              <a:t> 5.0 cores both conform to </a:t>
            </a:r>
            <a:r>
              <a:rPr lang="en-US" sz="1800" i="1" dirty="0" err="1"/>
              <a:t>ECMAScript</a:t>
            </a:r>
            <a:r>
              <a:rPr lang="en-US" sz="1800" i="1" dirty="0"/>
              <a:t> standard</a:t>
            </a:r>
          </a:p>
          <a:p>
            <a:pPr marL="1081164" lvl="2" indent="-216233" algn="just">
              <a:lnSpc>
                <a:spcPct val="70000"/>
              </a:lnSpc>
            </a:pPr>
            <a:endParaRPr lang="en-US" sz="1800" i="1" dirty="0"/>
          </a:p>
          <a:p>
            <a:pPr marL="63500" lvl="1" indent="0" algn="just">
              <a:lnSpc>
                <a:spcPct val="70000"/>
              </a:lnSpc>
              <a:spcBef>
                <a:spcPct val="20000"/>
              </a:spcBef>
              <a:buNone/>
            </a:pPr>
            <a:r>
              <a:rPr lang="en-US" sz="1800" dirty="0">
                <a:solidFill>
                  <a:srgbClr val="FF0033"/>
                </a:solidFill>
              </a:rPr>
              <a:t>VBScript:</a:t>
            </a:r>
            <a:r>
              <a:rPr lang="en-US" sz="1800" dirty="0"/>
              <a:t> client-side scripting version of Microsoft Visual Basic </a:t>
            </a:r>
          </a:p>
          <a:p>
            <a:pPr lvl="1" algn="just">
              <a:lnSpc>
                <a:spcPct val="70000"/>
              </a:lnSpc>
            </a:pPr>
            <a:endParaRPr lang="en-US" sz="1800" dirty="0"/>
          </a:p>
        </p:txBody>
      </p:sp>
      <p:sp>
        <p:nvSpPr>
          <p:cNvPr id="107524" name="Rectangle 4"/>
          <p:cNvSpPr>
            <a:spLocks noChangeArrowheads="1"/>
          </p:cNvSpPr>
          <p:nvPr/>
        </p:nvSpPr>
        <p:spPr bwMode="auto">
          <a:xfrm>
            <a:off x="1469572" y="3214688"/>
            <a:ext cx="6216197" cy="3143250"/>
          </a:xfrm>
          <a:prstGeom prst="rect">
            <a:avLst/>
          </a:prstGeom>
          <a:noFill/>
          <a:ln w="9525">
            <a:noFill/>
            <a:miter lim="800000"/>
            <a:headEnd/>
            <a:tailEnd/>
          </a:ln>
        </p:spPr>
        <p:txBody>
          <a:bodyPr lIns="87094" tIns="43547" rIns="87094" bIns="43547"/>
          <a:lstStyle/>
          <a:p>
            <a:pPr marL="702756" lvl="1" indent="-270291">
              <a:lnSpc>
                <a:spcPct val="70000"/>
              </a:lnSpc>
              <a:spcBef>
                <a:spcPct val="20000"/>
              </a:spcBef>
            </a:pPr>
            <a:endParaRPr lang="en-US" sz="1900" dirty="0">
              <a:solidFill>
                <a:prstClr val="black"/>
              </a:solidFill>
              <a:latin typeface="Arial Narrow" pitchFamily="34" charset="0"/>
            </a:endParaRPr>
          </a:p>
        </p:txBody>
      </p:sp>
    </p:spTree>
    <p:extLst>
      <p:ext uri="{BB962C8B-B14F-4D97-AF65-F5344CB8AC3E}">
        <p14:creationId xmlns="" xmlns:p14="http://schemas.microsoft.com/office/powerpoint/2010/main" val="15950004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10752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&lt;!DOCTYPE html&gt;</a:t>
            </a:r>
          </a:p>
          <a:p>
            <a:r>
              <a:rPr lang="en-US" dirty="0"/>
              <a:t>&lt;html</a:t>
            </a:r>
            <a:r>
              <a:rPr lang="en-US" dirty="0" smtClean="0"/>
              <a:t>&gt;&lt;</a:t>
            </a:r>
            <a:r>
              <a:rPr lang="en-US" dirty="0"/>
              <a:t>body</a:t>
            </a:r>
            <a:r>
              <a:rPr lang="en-US" dirty="0" smtClean="0"/>
              <a:t>&gt;&lt;</a:t>
            </a:r>
            <a:r>
              <a:rPr lang="en-US" dirty="0"/>
              <a:t>p id="demo"&gt;&lt;/p&gt;</a:t>
            </a:r>
          </a:p>
          <a:p>
            <a:r>
              <a:rPr lang="en-US" dirty="0" smtClean="0"/>
              <a:t>&lt;</a:t>
            </a:r>
            <a:r>
              <a:rPr lang="en-US" dirty="0"/>
              <a:t>script&gt;</a:t>
            </a:r>
          </a:p>
          <a:p>
            <a:r>
              <a:rPr lang="en-US" dirty="0" err="1"/>
              <a:t>document.getElementById</a:t>
            </a:r>
            <a:r>
              <a:rPr lang="en-US" dirty="0"/>
              <a:t>("demo").</a:t>
            </a:r>
            <a:r>
              <a:rPr lang="en-US" dirty="0" err="1"/>
              <a:t>innerHTML</a:t>
            </a:r>
            <a:r>
              <a:rPr lang="en-US" dirty="0"/>
              <a:t> = </a:t>
            </a:r>
          </a:p>
          <a:p>
            <a:r>
              <a:rPr lang="en-US" dirty="0"/>
              <a:t>    Number(true) + "&lt;</a:t>
            </a:r>
            <a:r>
              <a:rPr lang="en-US" dirty="0" err="1"/>
              <a:t>br</a:t>
            </a:r>
            <a:r>
              <a:rPr lang="en-US" dirty="0"/>
              <a:t>&gt;" +</a:t>
            </a:r>
          </a:p>
          <a:p>
            <a:r>
              <a:rPr lang="en-US" dirty="0"/>
              <a:t>    Number(false) + "&lt;</a:t>
            </a:r>
            <a:r>
              <a:rPr lang="en-US" dirty="0" err="1"/>
              <a:t>br</a:t>
            </a:r>
            <a:r>
              <a:rPr lang="en-US" dirty="0"/>
              <a:t>&gt;" +</a:t>
            </a:r>
          </a:p>
          <a:p>
            <a:r>
              <a:rPr lang="en-US" dirty="0"/>
              <a:t>    Number("  10") + "&lt;</a:t>
            </a:r>
            <a:r>
              <a:rPr lang="en-US" dirty="0" err="1"/>
              <a:t>br</a:t>
            </a:r>
            <a:r>
              <a:rPr lang="en-US" dirty="0"/>
              <a:t>&gt;" +</a:t>
            </a:r>
          </a:p>
          <a:p>
            <a:r>
              <a:rPr lang="en-US" dirty="0"/>
              <a:t>    Number("10  ") + "&lt;</a:t>
            </a:r>
            <a:r>
              <a:rPr lang="en-US" dirty="0" err="1"/>
              <a:t>br</a:t>
            </a:r>
            <a:r>
              <a:rPr lang="en-US" dirty="0"/>
              <a:t>&gt;" +</a:t>
            </a:r>
          </a:p>
          <a:p>
            <a:r>
              <a:rPr lang="en-US" dirty="0"/>
              <a:t>    Number("10 6");    </a:t>
            </a:r>
          </a:p>
          <a:p>
            <a:r>
              <a:rPr lang="en-US" dirty="0"/>
              <a:t>&lt;/script&gt;</a:t>
            </a:r>
          </a:p>
          <a:p>
            <a:r>
              <a:rPr lang="en-US" dirty="0" smtClean="0"/>
              <a:t>&lt;/</a:t>
            </a:r>
            <a:r>
              <a:rPr lang="en-US" dirty="0"/>
              <a:t>body&gt;</a:t>
            </a:r>
          </a:p>
          <a:p>
            <a:r>
              <a:rPr lang="en-US" dirty="0"/>
              <a:t>&lt;/html&gt;</a:t>
            </a:r>
          </a:p>
        </p:txBody>
      </p:sp>
    </p:spTree>
    <p:extLst>
      <p:ext uri="{BB962C8B-B14F-4D97-AF65-F5344CB8AC3E}">
        <p14:creationId xmlns="" xmlns:p14="http://schemas.microsoft.com/office/powerpoint/2010/main" val="36698386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19706" y="533400"/>
            <a:ext cx="5623560" cy="5538806"/>
          </a:xfrm>
        </p:spPr>
        <p:txBody>
          <a:bodyPr>
            <a:noAutofit/>
          </a:bodyPr>
          <a:lstStyle/>
          <a:p>
            <a:pPr marL="231775" lvl="1" indent="0">
              <a:buFont typeface="Arial" pitchFamily="34" charset="0"/>
              <a:buChar char="•"/>
            </a:pPr>
            <a:r>
              <a:rPr lang="en-US" sz="2400" dirty="0" err="1"/>
              <a:t>isFinite</a:t>
            </a:r>
            <a:r>
              <a:rPr lang="en-US" sz="2400" dirty="0"/>
              <a:t>(</a:t>
            </a:r>
            <a:r>
              <a:rPr lang="en-US" sz="2400" i="1" dirty="0"/>
              <a:t>number</a:t>
            </a:r>
            <a:r>
              <a:rPr lang="en-US" sz="2400" dirty="0"/>
              <a:t>): returns true if </a:t>
            </a:r>
            <a:r>
              <a:rPr lang="en-US" sz="2400" i="1" dirty="0"/>
              <a:t>number</a:t>
            </a:r>
            <a:r>
              <a:rPr lang="en-US" sz="2400" dirty="0"/>
              <a:t> is not </a:t>
            </a:r>
            <a:r>
              <a:rPr lang="en-US" sz="2400" dirty="0" err="1"/>
              <a:t>NaN</a:t>
            </a:r>
            <a:r>
              <a:rPr lang="en-US" sz="2400" dirty="0"/>
              <a:t>, Infinity or -Infinity. </a:t>
            </a:r>
          </a:p>
          <a:p>
            <a:pPr marL="231775" lvl="1" indent="0">
              <a:buFont typeface="Arial" pitchFamily="34" charset="0"/>
              <a:buChar char="•"/>
            </a:pPr>
            <a:r>
              <a:rPr lang="en-US" sz="2400" dirty="0" err="1"/>
              <a:t>isNaN</a:t>
            </a:r>
            <a:r>
              <a:rPr lang="en-US" sz="2400" dirty="0"/>
              <a:t>(</a:t>
            </a:r>
            <a:r>
              <a:rPr lang="en-US" sz="2400" i="1" dirty="0"/>
              <a:t>number</a:t>
            </a:r>
            <a:r>
              <a:rPr lang="en-US" sz="2400" dirty="0"/>
              <a:t>): returns true if number is </a:t>
            </a:r>
            <a:r>
              <a:rPr lang="en-US" sz="2400" dirty="0" err="1"/>
              <a:t>NaN</a:t>
            </a:r>
            <a:r>
              <a:rPr lang="en-US" sz="2400" dirty="0"/>
              <a:t>. Useful for checking the output of </a:t>
            </a:r>
            <a:r>
              <a:rPr lang="en-US" sz="2400" dirty="0" err="1"/>
              <a:t>parseInt</a:t>
            </a:r>
            <a:r>
              <a:rPr lang="en-US" sz="2400" dirty="0"/>
              <a:t>() and </a:t>
            </a:r>
            <a:r>
              <a:rPr lang="en-US" sz="2400" dirty="0" err="1"/>
              <a:t>parseFloat</a:t>
            </a:r>
            <a:r>
              <a:rPr lang="en-US" sz="2400" dirty="0"/>
              <a:t>(). </a:t>
            </a:r>
          </a:p>
          <a:p>
            <a:pPr marL="231775" lvl="1" indent="0">
              <a:buFont typeface="Arial" pitchFamily="34" charset="0"/>
              <a:buChar char="•"/>
            </a:pPr>
            <a:r>
              <a:rPr lang="en-US" sz="2400" dirty="0" err="1"/>
              <a:t>eval</a:t>
            </a:r>
            <a:r>
              <a:rPr lang="en-US" sz="2400" dirty="0"/>
              <a:t>(</a:t>
            </a:r>
            <a:r>
              <a:rPr lang="en-US" sz="2400" i="1" dirty="0"/>
              <a:t>codes</a:t>
            </a:r>
            <a:r>
              <a:rPr lang="en-US" sz="2400" dirty="0"/>
              <a:t>): evaluate the given JavaScript codes, which could be an expression or a sequence of statements. </a:t>
            </a:r>
          </a:p>
          <a:p>
            <a:pPr marL="231775" lvl="1" indent="0">
              <a:buNone/>
            </a:pPr>
            <a:endParaRPr lang="en-US" sz="2400" dirty="0"/>
          </a:p>
          <a:p>
            <a:endParaRPr lang="en-US" sz="3600" dirty="0"/>
          </a:p>
        </p:txBody>
      </p:sp>
    </p:spTree>
    <p:extLst>
      <p:ext uri="{BB962C8B-B14F-4D97-AF65-F5344CB8AC3E}">
        <p14:creationId xmlns="" xmlns:p14="http://schemas.microsoft.com/office/powerpoint/2010/main" val="9884785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a:t>&lt;!DOCTYPE html&gt;</a:t>
            </a:r>
          </a:p>
          <a:p>
            <a:r>
              <a:rPr lang="en-US" dirty="0"/>
              <a:t>&lt;html&gt;</a:t>
            </a:r>
          </a:p>
          <a:p>
            <a:r>
              <a:rPr lang="en-US" dirty="0"/>
              <a:t>&lt;body&gt;</a:t>
            </a:r>
          </a:p>
          <a:p>
            <a:r>
              <a:rPr lang="en-US" dirty="0" smtClean="0"/>
              <a:t>&lt;button </a:t>
            </a:r>
            <a:r>
              <a:rPr lang="en-US" dirty="0" err="1"/>
              <a:t>onclick</a:t>
            </a:r>
            <a:r>
              <a:rPr lang="en-US" dirty="0"/>
              <a:t>="</a:t>
            </a:r>
            <a:r>
              <a:rPr lang="en-US" dirty="0" err="1"/>
              <a:t>myFunction</a:t>
            </a:r>
            <a:r>
              <a:rPr lang="en-US" dirty="0"/>
              <a:t>()"&gt;Try it&lt;/button&gt;</a:t>
            </a:r>
          </a:p>
          <a:p>
            <a:r>
              <a:rPr lang="en-US" dirty="0" smtClean="0"/>
              <a:t>&lt;</a:t>
            </a:r>
            <a:r>
              <a:rPr lang="en-US" dirty="0"/>
              <a:t>p id="demo"&gt;&lt;/p&gt;</a:t>
            </a:r>
          </a:p>
          <a:p>
            <a:r>
              <a:rPr lang="en-US" dirty="0" smtClean="0"/>
              <a:t>&lt;</a:t>
            </a:r>
            <a:r>
              <a:rPr lang="en-US" dirty="0"/>
              <a:t>script&gt;</a:t>
            </a:r>
          </a:p>
          <a:p>
            <a:r>
              <a:rPr lang="en-US" dirty="0"/>
              <a:t>function </a:t>
            </a:r>
            <a:r>
              <a:rPr lang="en-US" dirty="0" err="1"/>
              <a:t>myFunction</a:t>
            </a:r>
            <a:r>
              <a:rPr lang="en-US" dirty="0"/>
              <a:t>() {</a:t>
            </a:r>
          </a:p>
          <a:p>
            <a:r>
              <a:rPr lang="en-US" dirty="0"/>
              <a:t>    </a:t>
            </a:r>
            <a:r>
              <a:rPr lang="en-US" dirty="0" err="1"/>
              <a:t>var</a:t>
            </a:r>
            <a:r>
              <a:rPr lang="en-US" dirty="0"/>
              <a:t> x = 10;</a:t>
            </a:r>
          </a:p>
          <a:p>
            <a:r>
              <a:rPr lang="en-US" dirty="0"/>
              <a:t>    </a:t>
            </a:r>
            <a:r>
              <a:rPr lang="en-US" dirty="0" err="1"/>
              <a:t>var</a:t>
            </a:r>
            <a:r>
              <a:rPr lang="en-US" dirty="0"/>
              <a:t> y = 20;</a:t>
            </a:r>
          </a:p>
          <a:p>
            <a:r>
              <a:rPr lang="en-US" dirty="0"/>
              <a:t>    </a:t>
            </a:r>
            <a:r>
              <a:rPr lang="en-US" dirty="0" err="1"/>
              <a:t>var</a:t>
            </a:r>
            <a:r>
              <a:rPr lang="en-US" dirty="0"/>
              <a:t> a = </a:t>
            </a:r>
            <a:r>
              <a:rPr lang="en-US" dirty="0" err="1"/>
              <a:t>eval</a:t>
            </a:r>
            <a:r>
              <a:rPr lang="en-US" dirty="0"/>
              <a:t>("x * y") + "&lt;</a:t>
            </a:r>
            <a:r>
              <a:rPr lang="en-US" dirty="0" err="1"/>
              <a:t>br</a:t>
            </a:r>
            <a:r>
              <a:rPr lang="en-US" dirty="0"/>
              <a:t>&gt;";</a:t>
            </a:r>
          </a:p>
          <a:p>
            <a:r>
              <a:rPr lang="en-US" dirty="0"/>
              <a:t>    </a:t>
            </a:r>
            <a:r>
              <a:rPr lang="en-US" dirty="0" err="1"/>
              <a:t>var</a:t>
            </a:r>
            <a:r>
              <a:rPr lang="en-US" dirty="0"/>
              <a:t> b = </a:t>
            </a:r>
            <a:r>
              <a:rPr lang="en-US" dirty="0" err="1"/>
              <a:t>eval</a:t>
            </a:r>
            <a:r>
              <a:rPr lang="en-US" dirty="0"/>
              <a:t>("2 + 2") + "&lt;</a:t>
            </a:r>
            <a:r>
              <a:rPr lang="en-US" dirty="0" err="1"/>
              <a:t>br</a:t>
            </a:r>
            <a:r>
              <a:rPr lang="en-US" dirty="0"/>
              <a:t>&gt;";</a:t>
            </a:r>
          </a:p>
          <a:p>
            <a:r>
              <a:rPr lang="en-US" dirty="0"/>
              <a:t>    </a:t>
            </a:r>
            <a:r>
              <a:rPr lang="en-US" dirty="0" err="1"/>
              <a:t>var</a:t>
            </a:r>
            <a:r>
              <a:rPr lang="en-US" dirty="0"/>
              <a:t> c = </a:t>
            </a:r>
            <a:r>
              <a:rPr lang="en-US" dirty="0" err="1"/>
              <a:t>eval</a:t>
            </a:r>
            <a:r>
              <a:rPr lang="en-US" dirty="0"/>
              <a:t>("x + 17") + "&lt;</a:t>
            </a:r>
            <a:r>
              <a:rPr lang="en-US" dirty="0" err="1"/>
              <a:t>br</a:t>
            </a:r>
            <a:r>
              <a:rPr lang="en-US" dirty="0"/>
              <a:t>&gt;";</a:t>
            </a:r>
          </a:p>
          <a:p>
            <a:r>
              <a:rPr lang="en-US" dirty="0" smtClean="0"/>
              <a:t>    </a:t>
            </a:r>
            <a:r>
              <a:rPr lang="en-US" dirty="0" err="1"/>
              <a:t>var</a:t>
            </a:r>
            <a:r>
              <a:rPr lang="en-US" dirty="0"/>
              <a:t> res = a + b + c;</a:t>
            </a:r>
          </a:p>
          <a:p>
            <a:r>
              <a:rPr lang="en-US" dirty="0"/>
              <a:t>    </a:t>
            </a:r>
            <a:r>
              <a:rPr lang="en-US" dirty="0" err="1"/>
              <a:t>document.getElementById</a:t>
            </a:r>
            <a:r>
              <a:rPr lang="en-US" dirty="0"/>
              <a:t>("demo").</a:t>
            </a:r>
            <a:r>
              <a:rPr lang="en-US" dirty="0" err="1"/>
              <a:t>innerHTML</a:t>
            </a:r>
            <a:r>
              <a:rPr lang="en-US" dirty="0"/>
              <a:t> = res;</a:t>
            </a:r>
          </a:p>
          <a:p>
            <a:r>
              <a:rPr lang="en-US" dirty="0" smtClean="0"/>
              <a:t>}&lt;/</a:t>
            </a:r>
            <a:r>
              <a:rPr lang="en-US" dirty="0"/>
              <a:t>script</a:t>
            </a:r>
            <a:r>
              <a:rPr lang="en-US" dirty="0" smtClean="0"/>
              <a:t>&gt;&lt;/</a:t>
            </a:r>
            <a:r>
              <a:rPr lang="en-US" dirty="0"/>
              <a:t>body</a:t>
            </a:r>
            <a:r>
              <a:rPr lang="en-US" dirty="0" smtClean="0"/>
              <a:t>&gt;&lt;/</a:t>
            </a:r>
            <a:r>
              <a:rPr lang="en-US" dirty="0"/>
              <a:t>html&gt;</a:t>
            </a:r>
          </a:p>
        </p:txBody>
      </p:sp>
    </p:spTree>
    <p:extLst>
      <p:ext uri="{BB962C8B-B14F-4D97-AF65-F5344CB8AC3E}">
        <p14:creationId xmlns="" xmlns:p14="http://schemas.microsoft.com/office/powerpoint/2010/main" val="12402221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a:xfrm>
            <a:off x="2219706" y="228600"/>
            <a:ext cx="5623560" cy="1143000"/>
          </a:xfrm>
        </p:spPr>
        <p:txBody>
          <a:bodyPr/>
          <a:lstStyle/>
          <a:p>
            <a:r>
              <a:rPr lang="en-US" dirty="0">
                <a:effectLst/>
              </a:rPr>
              <a:t>Form Element-Based Objects</a:t>
            </a:r>
          </a:p>
        </p:txBody>
      </p:sp>
      <p:sp>
        <p:nvSpPr>
          <p:cNvPr id="532483" name="Rectangle 3"/>
          <p:cNvSpPr>
            <a:spLocks noGrp="1" noChangeArrowheads="1"/>
          </p:cNvSpPr>
          <p:nvPr>
            <p:ph idx="1"/>
          </p:nvPr>
        </p:nvSpPr>
        <p:spPr/>
        <p:txBody>
          <a:bodyPr/>
          <a:lstStyle/>
          <a:p>
            <a:r>
              <a:rPr lang="en-US" sz="2800" dirty="0"/>
              <a:t>HTML forms can include eight types of input elements</a:t>
            </a:r>
          </a:p>
          <a:p>
            <a:pPr lvl="1"/>
            <a:r>
              <a:rPr lang="en-US" sz="2400" dirty="0"/>
              <a:t>Text fields, </a:t>
            </a:r>
            <a:r>
              <a:rPr lang="en-US" sz="2400" dirty="0" err="1"/>
              <a:t>Textarea</a:t>
            </a:r>
            <a:r>
              <a:rPr lang="en-US" sz="2400" dirty="0"/>
              <a:t> fields</a:t>
            </a:r>
          </a:p>
          <a:p>
            <a:pPr lvl="1"/>
            <a:r>
              <a:rPr lang="en-US" sz="2400" dirty="0"/>
              <a:t>Radio buttons</a:t>
            </a:r>
          </a:p>
          <a:p>
            <a:pPr lvl="1"/>
            <a:r>
              <a:rPr lang="en-US" sz="2400" dirty="0"/>
              <a:t>Check box buttons</a:t>
            </a:r>
          </a:p>
          <a:p>
            <a:pPr lvl="1"/>
            <a:r>
              <a:rPr lang="en-US" sz="2400" dirty="0"/>
              <a:t>Hidden fields</a:t>
            </a:r>
          </a:p>
          <a:p>
            <a:pPr lvl="1"/>
            <a:r>
              <a:rPr lang="en-US" sz="2400" dirty="0"/>
              <a:t>Password fields</a:t>
            </a:r>
          </a:p>
          <a:p>
            <a:pPr lvl="1"/>
            <a:r>
              <a:rPr lang="en-US" sz="2400" dirty="0"/>
              <a:t>Combo box select menu</a:t>
            </a:r>
          </a:p>
          <a:p>
            <a:pPr lvl="1"/>
            <a:r>
              <a:rPr lang="en-US" sz="2400" dirty="0"/>
              <a:t>List select menu</a:t>
            </a:r>
          </a:p>
          <a:p>
            <a:pPr lvl="1"/>
            <a:r>
              <a:rPr lang="en-US" sz="2400" dirty="0"/>
              <a:t>Each object has its own properties and methods.</a:t>
            </a:r>
          </a:p>
        </p:txBody>
      </p:sp>
    </p:spTree>
    <p:extLst>
      <p:ext uri="{BB962C8B-B14F-4D97-AF65-F5344CB8AC3E}">
        <p14:creationId xmlns="" xmlns:p14="http://schemas.microsoft.com/office/powerpoint/2010/main" val="29253802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a:xfrm>
            <a:off x="2171700" y="76200"/>
            <a:ext cx="5623560" cy="914400"/>
          </a:xfrm>
        </p:spPr>
        <p:txBody>
          <a:bodyPr/>
          <a:lstStyle/>
          <a:p>
            <a:r>
              <a:rPr lang="en-US" b="1" dirty="0">
                <a:effectLst/>
              </a:rPr>
              <a:t>Form Validation Script</a:t>
            </a:r>
          </a:p>
        </p:txBody>
      </p:sp>
      <p:sp>
        <p:nvSpPr>
          <p:cNvPr id="547844" name="Text Box 4"/>
          <p:cNvSpPr txBox="1">
            <a:spLocks noChangeArrowheads="1"/>
          </p:cNvSpPr>
          <p:nvPr/>
        </p:nvSpPr>
        <p:spPr bwMode="auto">
          <a:xfrm>
            <a:off x="1200150" y="990600"/>
            <a:ext cx="2800350" cy="7158883"/>
          </a:xfrm>
          <a:prstGeom prst="rect">
            <a:avLst/>
          </a:prstGeom>
          <a:solidFill>
            <a:schemeClr val="bg1"/>
          </a:solidFill>
          <a:ln w="9525">
            <a:noFill/>
            <a:miter lim="800000"/>
            <a:headEnd/>
            <a:tailEnd/>
          </a:ln>
          <a:effectLst/>
        </p:spPr>
        <p:txBody>
          <a:bodyPr wrap="square">
            <a:spAutoFit/>
          </a:bodyPr>
          <a:lstStyle/>
          <a:p>
            <a:pPr>
              <a:spcBef>
                <a:spcPct val="20000"/>
              </a:spcBef>
              <a:buClr>
                <a:srgbClr val="8DC765"/>
              </a:buClr>
              <a:buSzPct val="70000"/>
              <a:buFont typeface="Wingdings" pitchFamily="2" charset="2"/>
              <a:buNone/>
            </a:pPr>
            <a:r>
              <a:rPr lang="en-US" sz="1400" dirty="0">
                <a:solidFill>
                  <a:prstClr val="black"/>
                </a:solidFill>
              </a:rPr>
              <a:t>&lt;html&gt;&lt;head&gt;</a:t>
            </a:r>
          </a:p>
          <a:p>
            <a:pPr>
              <a:spcBef>
                <a:spcPct val="20000"/>
              </a:spcBef>
              <a:buClr>
                <a:srgbClr val="8DC765"/>
              </a:buClr>
              <a:buSzPct val="70000"/>
              <a:buFont typeface="Wingdings" pitchFamily="2" charset="2"/>
              <a:buNone/>
            </a:pPr>
            <a:r>
              <a:rPr lang="en-US" sz="1400" dirty="0">
                <a:solidFill>
                  <a:prstClr val="black"/>
                </a:solidFill>
              </a:rPr>
              <a:t>&lt;title&gt;Form Example&lt;/title&gt;</a:t>
            </a:r>
          </a:p>
          <a:p>
            <a:pPr>
              <a:spcBef>
                <a:spcPct val="20000"/>
              </a:spcBef>
              <a:buClr>
                <a:srgbClr val="8DC765"/>
              </a:buClr>
              <a:buSzPct val="70000"/>
              <a:buFont typeface="Wingdings" pitchFamily="2" charset="2"/>
              <a:buNone/>
            </a:pPr>
            <a:r>
              <a:rPr lang="en-US" sz="1400" dirty="0">
                <a:solidFill>
                  <a:prstClr val="black"/>
                </a:solidFill>
              </a:rPr>
              <a:t>&lt;script LANGUAGE="JavaScript"&gt;</a:t>
            </a:r>
          </a:p>
          <a:p>
            <a:pPr>
              <a:spcBef>
                <a:spcPct val="20000"/>
              </a:spcBef>
              <a:buClr>
                <a:srgbClr val="8DC765"/>
              </a:buClr>
              <a:buSzPct val="70000"/>
              <a:buFont typeface="Wingdings" pitchFamily="2" charset="2"/>
              <a:buNone/>
            </a:pPr>
            <a:r>
              <a:rPr lang="en-US" sz="1400" dirty="0">
                <a:solidFill>
                  <a:prstClr val="black"/>
                </a:solidFill>
              </a:rPr>
              <a:t>function validate() {</a:t>
            </a:r>
          </a:p>
          <a:p>
            <a:pPr>
              <a:spcBef>
                <a:spcPct val="20000"/>
              </a:spcBef>
              <a:buClr>
                <a:srgbClr val="8DC765"/>
              </a:buClr>
              <a:buSzPct val="70000"/>
              <a:buFont typeface="Wingdings" pitchFamily="2" charset="2"/>
              <a:buNone/>
            </a:pPr>
            <a:r>
              <a:rPr lang="en-US" sz="1400" dirty="0">
                <a:solidFill>
                  <a:prstClr val="black"/>
                </a:solidFill>
              </a:rPr>
              <a:t>    if (document.form1.yourname.value.length &lt; 1) {</a:t>
            </a:r>
          </a:p>
          <a:p>
            <a:pPr>
              <a:spcBef>
                <a:spcPct val="20000"/>
              </a:spcBef>
              <a:buClr>
                <a:srgbClr val="8DC765"/>
              </a:buClr>
              <a:buSzPct val="70000"/>
              <a:buFont typeface="Wingdings" pitchFamily="2" charset="2"/>
              <a:buNone/>
            </a:pPr>
            <a:r>
              <a:rPr lang="en-US" sz="1400" dirty="0">
                <a:solidFill>
                  <a:prstClr val="black"/>
                </a:solidFill>
              </a:rPr>
              <a:t>        alert("Please enter your full name.");</a:t>
            </a:r>
          </a:p>
          <a:p>
            <a:pPr>
              <a:spcBef>
                <a:spcPct val="20000"/>
              </a:spcBef>
              <a:buClr>
                <a:srgbClr val="8DC765"/>
              </a:buClr>
              <a:buSzPct val="70000"/>
              <a:buFont typeface="Wingdings" pitchFamily="2" charset="2"/>
              <a:buNone/>
            </a:pPr>
            <a:r>
              <a:rPr lang="en-US" sz="1400" dirty="0">
                <a:solidFill>
                  <a:prstClr val="black"/>
                </a:solidFill>
              </a:rPr>
              <a:t>        return false;</a:t>
            </a:r>
          </a:p>
          <a:p>
            <a:pPr>
              <a:spcBef>
                <a:spcPct val="20000"/>
              </a:spcBef>
              <a:buClr>
                <a:srgbClr val="8DC765"/>
              </a:buClr>
              <a:buSzPct val="70000"/>
              <a:buFont typeface="Wingdings" pitchFamily="2" charset="2"/>
              <a:buNone/>
            </a:pPr>
            <a:r>
              <a:rPr lang="en-US" sz="1400" dirty="0">
                <a:solidFill>
                  <a:prstClr val="black"/>
                </a:solidFill>
              </a:rPr>
              <a:t>    }</a:t>
            </a:r>
          </a:p>
          <a:p>
            <a:pPr>
              <a:spcBef>
                <a:spcPct val="20000"/>
              </a:spcBef>
              <a:buClr>
                <a:srgbClr val="8DC765"/>
              </a:buClr>
              <a:buSzPct val="70000"/>
              <a:buFont typeface="Wingdings" pitchFamily="2" charset="2"/>
              <a:buNone/>
            </a:pPr>
            <a:r>
              <a:rPr lang="en-US" sz="1400" dirty="0">
                <a:solidFill>
                  <a:prstClr val="black"/>
                </a:solidFill>
              </a:rPr>
              <a:t>   if (document.form1.address.value.length &lt; 3) {</a:t>
            </a:r>
          </a:p>
          <a:p>
            <a:pPr>
              <a:spcBef>
                <a:spcPct val="20000"/>
              </a:spcBef>
              <a:buClr>
                <a:srgbClr val="8DC765"/>
              </a:buClr>
              <a:buSzPct val="70000"/>
              <a:buFont typeface="Wingdings" pitchFamily="2" charset="2"/>
              <a:buNone/>
            </a:pPr>
            <a:r>
              <a:rPr lang="en-US" sz="1400" dirty="0">
                <a:solidFill>
                  <a:prstClr val="black"/>
                </a:solidFill>
              </a:rPr>
              <a:t>       alert("Please enter your address.");</a:t>
            </a:r>
          </a:p>
          <a:p>
            <a:pPr>
              <a:spcBef>
                <a:spcPct val="20000"/>
              </a:spcBef>
              <a:buClr>
                <a:srgbClr val="8DC765"/>
              </a:buClr>
              <a:buSzPct val="70000"/>
              <a:buFont typeface="Wingdings" pitchFamily="2" charset="2"/>
              <a:buNone/>
            </a:pPr>
            <a:r>
              <a:rPr lang="en-US" sz="1400" dirty="0">
                <a:solidFill>
                  <a:prstClr val="black"/>
                </a:solidFill>
              </a:rPr>
              <a:t>       return false;</a:t>
            </a:r>
          </a:p>
          <a:p>
            <a:pPr>
              <a:spcBef>
                <a:spcPct val="20000"/>
              </a:spcBef>
              <a:buClr>
                <a:srgbClr val="8DC765"/>
              </a:buClr>
              <a:buSzPct val="70000"/>
              <a:buFont typeface="Wingdings" pitchFamily="2" charset="2"/>
              <a:buNone/>
            </a:pPr>
            <a:r>
              <a:rPr lang="en-US" sz="1400" dirty="0">
                <a:solidFill>
                  <a:prstClr val="black"/>
                </a:solidFill>
              </a:rPr>
              <a:t>   }</a:t>
            </a:r>
          </a:p>
          <a:p>
            <a:pPr>
              <a:spcBef>
                <a:spcPct val="20000"/>
              </a:spcBef>
              <a:buClr>
                <a:srgbClr val="8DC765"/>
              </a:buClr>
              <a:buSzPct val="70000"/>
              <a:buFont typeface="Wingdings" pitchFamily="2" charset="2"/>
              <a:buNone/>
            </a:pPr>
            <a:r>
              <a:rPr lang="en-US" sz="1400" dirty="0">
                <a:solidFill>
                  <a:prstClr val="black"/>
                </a:solidFill>
              </a:rPr>
              <a:t>   if (document.form1.phone.value.length &lt; 3) {</a:t>
            </a:r>
          </a:p>
          <a:p>
            <a:pPr>
              <a:spcBef>
                <a:spcPct val="20000"/>
              </a:spcBef>
              <a:buClr>
                <a:srgbClr val="8DC765"/>
              </a:buClr>
              <a:buSzPct val="70000"/>
              <a:buFont typeface="Wingdings" pitchFamily="2" charset="2"/>
              <a:buNone/>
            </a:pPr>
            <a:r>
              <a:rPr lang="en-US" sz="1400" dirty="0">
                <a:solidFill>
                  <a:prstClr val="black"/>
                </a:solidFill>
              </a:rPr>
              <a:t>       alert("Please enter your phone number.");</a:t>
            </a:r>
          </a:p>
          <a:p>
            <a:pPr>
              <a:spcBef>
                <a:spcPct val="20000"/>
              </a:spcBef>
              <a:buClr>
                <a:srgbClr val="8DC765"/>
              </a:buClr>
              <a:buSzPct val="70000"/>
              <a:buFont typeface="Wingdings" pitchFamily="2" charset="2"/>
              <a:buNone/>
            </a:pPr>
            <a:r>
              <a:rPr lang="en-US" sz="1400" dirty="0">
                <a:solidFill>
                  <a:prstClr val="black"/>
                </a:solidFill>
              </a:rPr>
              <a:t>       return false;</a:t>
            </a:r>
          </a:p>
          <a:p>
            <a:pPr>
              <a:spcBef>
                <a:spcPct val="20000"/>
              </a:spcBef>
              <a:buClr>
                <a:srgbClr val="8DC765"/>
              </a:buClr>
              <a:buSzPct val="70000"/>
              <a:buFont typeface="Wingdings" pitchFamily="2" charset="2"/>
              <a:buNone/>
            </a:pPr>
            <a:r>
              <a:rPr lang="en-US" sz="1400" dirty="0">
                <a:solidFill>
                  <a:prstClr val="black"/>
                </a:solidFill>
              </a:rPr>
              <a:t>   }</a:t>
            </a:r>
          </a:p>
          <a:p>
            <a:pPr>
              <a:spcBef>
                <a:spcPct val="20000"/>
              </a:spcBef>
              <a:buClr>
                <a:srgbClr val="8DC765"/>
              </a:buClr>
              <a:buSzPct val="70000"/>
              <a:buFont typeface="Wingdings" pitchFamily="2" charset="2"/>
              <a:buNone/>
            </a:pPr>
            <a:r>
              <a:rPr lang="en-US" sz="1400" dirty="0">
                <a:solidFill>
                  <a:prstClr val="black"/>
                </a:solidFill>
              </a:rPr>
              <a:t>   return true;</a:t>
            </a:r>
          </a:p>
          <a:p>
            <a:pPr>
              <a:spcBef>
                <a:spcPct val="20000"/>
              </a:spcBef>
              <a:buClr>
                <a:srgbClr val="8DC765"/>
              </a:buClr>
              <a:buSzPct val="70000"/>
              <a:buFont typeface="Wingdings" pitchFamily="2" charset="2"/>
              <a:buNone/>
            </a:pPr>
            <a:r>
              <a:rPr lang="en-US" sz="1400" dirty="0">
                <a:solidFill>
                  <a:prstClr val="black"/>
                </a:solidFill>
              </a:rPr>
              <a:t>}</a:t>
            </a:r>
          </a:p>
          <a:p>
            <a:pPr>
              <a:spcBef>
                <a:spcPct val="20000"/>
              </a:spcBef>
              <a:buClr>
                <a:srgbClr val="8DC765"/>
              </a:buClr>
              <a:buSzPct val="70000"/>
              <a:buFont typeface="Wingdings" pitchFamily="2" charset="2"/>
              <a:buNone/>
            </a:pPr>
            <a:r>
              <a:rPr lang="en-US" sz="1400" dirty="0">
                <a:solidFill>
                  <a:prstClr val="black"/>
                </a:solidFill>
              </a:rPr>
              <a:t>&lt;/script&gt;</a:t>
            </a:r>
          </a:p>
          <a:p>
            <a:pPr>
              <a:spcBef>
                <a:spcPct val="20000"/>
              </a:spcBef>
              <a:buClr>
                <a:srgbClr val="8DC765"/>
              </a:buClr>
              <a:buSzPct val="70000"/>
              <a:buFont typeface="Wingdings" pitchFamily="2" charset="2"/>
              <a:buNone/>
            </a:pPr>
            <a:r>
              <a:rPr lang="en-US" sz="1400" dirty="0">
                <a:solidFill>
                  <a:prstClr val="black"/>
                </a:solidFill>
              </a:rPr>
              <a:t>&lt;/head&gt;</a:t>
            </a:r>
          </a:p>
        </p:txBody>
      </p:sp>
      <p:sp>
        <p:nvSpPr>
          <p:cNvPr id="547845" name="Text Box 5"/>
          <p:cNvSpPr txBox="1">
            <a:spLocks noChangeArrowheads="1"/>
          </p:cNvSpPr>
          <p:nvPr/>
        </p:nvSpPr>
        <p:spPr bwMode="auto">
          <a:xfrm>
            <a:off x="4057650" y="1066800"/>
            <a:ext cx="3886200" cy="5952399"/>
          </a:xfrm>
          <a:prstGeom prst="rect">
            <a:avLst/>
          </a:prstGeom>
          <a:solidFill>
            <a:schemeClr val="bg1"/>
          </a:solidFill>
          <a:ln w="9525">
            <a:noFill/>
            <a:miter lim="800000"/>
            <a:headEnd/>
            <a:tailEnd/>
          </a:ln>
          <a:effectLst/>
        </p:spPr>
        <p:txBody>
          <a:bodyPr wrap="square">
            <a:spAutoFit/>
          </a:bodyPr>
          <a:lstStyle/>
          <a:p>
            <a:pPr>
              <a:spcBef>
                <a:spcPct val="20000"/>
              </a:spcBef>
              <a:buClr>
                <a:srgbClr val="8DC765"/>
              </a:buClr>
              <a:buSzPct val="70000"/>
              <a:buFont typeface="Wingdings" pitchFamily="2" charset="2"/>
              <a:buNone/>
            </a:pPr>
            <a:r>
              <a:rPr lang="en-US" sz="1400" dirty="0">
                <a:solidFill>
                  <a:prstClr val="black"/>
                </a:solidFill>
              </a:rPr>
              <a:t>&lt;body&gt;</a:t>
            </a:r>
          </a:p>
          <a:p>
            <a:pPr>
              <a:spcBef>
                <a:spcPct val="20000"/>
              </a:spcBef>
              <a:buClr>
                <a:srgbClr val="8DC765"/>
              </a:buClr>
              <a:buSzPct val="70000"/>
              <a:buFont typeface="Wingdings" pitchFamily="2" charset="2"/>
              <a:buNone/>
            </a:pPr>
            <a:r>
              <a:rPr lang="en-US" sz="1400" dirty="0">
                <a:solidFill>
                  <a:prstClr val="black"/>
                </a:solidFill>
              </a:rPr>
              <a:t>&lt;h1&gt;Form Example&lt;/h1&gt;</a:t>
            </a:r>
          </a:p>
          <a:p>
            <a:pPr>
              <a:spcBef>
                <a:spcPct val="20000"/>
              </a:spcBef>
              <a:buClr>
                <a:srgbClr val="8DC765"/>
              </a:buClr>
              <a:buSzPct val="70000"/>
              <a:buFont typeface="Wingdings" pitchFamily="2" charset="2"/>
              <a:buNone/>
            </a:pPr>
            <a:r>
              <a:rPr lang="en-US" sz="1400" dirty="0">
                <a:solidFill>
                  <a:prstClr val="black"/>
                </a:solidFill>
              </a:rPr>
              <a:t>&lt;p&gt;Enter the following information. When you press the Display button, the data you entered will be validated, then sent by email.&lt;/p&gt;</a:t>
            </a:r>
          </a:p>
          <a:p>
            <a:pPr>
              <a:spcBef>
                <a:spcPct val="20000"/>
              </a:spcBef>
              <a:buClr>
                <a:srgbClr val="8DC765"/>
              </a:buClr>
              <a:buSzPct val="70000"/>
              <a:buFont typeface="Wingdings" pitchFamily="2" charset="2"/>
              <a:buNone/>
            </a:pPr>
            <a:r>
              <a:rPr lang="en-US" sz="1400" dirty="0" smtClean="0">
                <a:solidFill>
                  <a:prstClr val="black"/>
                </a:solidFill>
              </a:rPr>
              <a:t>&lt;</a:t>
            </a:r>
            <a:r>
              <a:rPr lang="en-US" sz="1400" dirty="0">
                <a:solidFill>
                  <a:prstClr val="black"/>
                </a:solidFill>
              </a:rPr>
              <a:t>form name="form1" action="mailto:user@host.com" </a:t>
            </a:r>
            <a:r>
              <a:rPr lang="en-US" sz="1400" dirty="0" err="1">
                <a:solidFill>
                  <a:prstClr val="black"/>
                </a:solidFill>
              </a:rPr>
              <a:t>enctype</a:t>
            </a:r>
            <a:r>
              <a:rPr lang="en-US" sz="1400" dirty="0">
                <a:solidFill>
                  <a:prstClr val="black"/>
                </a:solidFill>
              </a:rPr>
              <a:t>="text/plain“ </a:t>
            </a:r>
            <a:r>
              <a:rPr lang="en-US" sz="1400" dirty="0" err="1">
                <a:solidFill>
                  <a:prstClr val="black"/>
                </a:solidFill>
              </a:rPr>
              <a:t>onSubmit</a:t>
            </a:r>
            <a:r>
              <a:rPr lang="en-US" sz="1400" dirty="0">
                <a:solidFill>
                  <a:prstClr val="black"/>
                </a:solidFill>
              </a:rPr>
              <a:t>="validate();"&gt;</a:t>
            </a:r>
          </a:p>
          <a:p>
            <a:pPr>
              <a:spcBef>
                <a:spcPct val="20000"/>
              </a:spcBef>
              <a:buClr>
                <a:srgbClr val="8DC765"/>
              </a:buClr>
              <a:buSzPct val="70000"/>
              <a:buFont typeface="Wingdings" pitchFamily="2" charset="2"/>
              <a:buNone/>
            </a:pPr>
            <a:endParaRPr lang="en-US" sz="1400" dirty="0">
              <a:solidFill>
                <a:prstClr val="black"/>
              </a:solidFill>
            </a:endParaRPr>
          </a:p>
          <a:p>
            <a:pPr>
              <a:spcBef>
                <a:spcPct val="20000"/>
              </a:spcBef>
              <a:buClr>
                <a:srgbClr val="8DC765"/>
              </a:buClr>
              <a:buSzPct val="70000"/>
              <a:buFont typeface="Wingdings" pitchFamily="2" charset="2"/>
              <a:buNone/>
            </a:pPr>
            <a:r>
              <a:rPr lang="en-US" sz="1400" dirty="0">
                <a:solidFill>
                  <a:prstClr val="black"/>
                </a:solidFill>
              </a:rPr>
              <a:t>&lt;p&gt;&lt;b&gt;Name:&lt;/b&gt; &lt;input type=“text" length="20" name="</a:t>
            </a:r>
            <a:r>
              <a:rPr lang="en-US" sz="1400" dirty="0" err="1">
                <a:solidFill>
                  <a:prstClr val="black"/>
                </a:solidFill>
              </a:rPr>
              <a:t>yourname</a:t>
            </a:r>
            <a:r>
              <a:rPr lang="en-US" sz="1400" dirty="0">
                <a:solidFill>
                  <a:prstClr val="black"/>
                </a:solidFill>
              </a:rPr>
              <a:t>"&gt;</a:t>
            </a:r>
          </a:p>
          <a:p>
            <a:pPr>
              <a:spcBef>
                <a:spcPct val="20000"/>
              </a:spcBef>
              <a:buClr>
                <a:srgbClr val="8DC765"/>
              </a:buClr>
              <a:buSzPct val="70000"/>
              <a:buFont typeface="Wingdings" pitchFamily="2" charset="2"/>
              <a:buNone/>
            </a:pPr>
            <a:r>
              <a:rPr lang="en-US" sz="1400" dirty="0">
                <a:solidFill>
                  <a:prstClr val="black"/>
                </a:solidFill>
              </a:rPr>
              <a:t>&lt;/p&gt;</a:t>
            </a:r>
          </a:p>
          <a:p>
            <a:pPr>
              <a:spcBef>
                <a:spcPct val="20000"/>
              </a:spcBef>
              <a:buClr>
                <a:srgbClr val="8DC765"/>
              </a:buClr>
              <a:buSzPct val="70000"/>
              <a:buFont typeface="Wingdings" pitchFamily="2" charset="2"/>
              <a:buNone/>
            </a:pPr>
            <a:r>
              <a:rPr lang="en-US" sz="1400" dirty="0">
                <a:solidFill>
                  <a:prstClr val="black"/>
                </a:solidFill>
              </a:rPr>
              <a:t>&lt;p&gt;&lt;b&gt;Address:&lt;/b&gt; &lt;input type=“text" length="30" name="address"&gt;</a:t>
            </a:r>
          </a:p>
          <a:p>
            <a:pPr>
              <a:spcBef>
                <a:spcPct val="20000"/>
              </a:spcBef>
              <a:buClr>
                <a:srgbClr val="8DC765"/>
              </a:buClr>
              <a:buSzPct val="70000"/>
              <a:buFont typeface="Wingdings" pitchFamily="2" charset="2"/>
              <a:buNone/>
            </a:pPr>
            <a:r>
              <a:rPr lang="en-US" sz="1400" dirty="0">
                <a:solidFill>
                  <a:prstClr val="black"/>
                </a:solidFill>
              </a:rPr>
              <a:t>&lt;/p&gt;</a:t>
            </a:r>
          </a:p>
          <a:p>
            <a:pPr>
              <a:spcBef>
                <a:spcPct val="20000"/>
              </a:spcBef>
              <a:buClr>
                <a:srgbClr val="8DC765"/>
              </a:buClr>
              <a:buSzPct val="70000"/>
              <a:buFont typeface="Wingdings" pitchFamily="2" charset="2"/>
              <a:buNone/>
            </a:pPr>
            <a:r>
              <a:rPr lang="en-US" sz="1400" dirty="0">
                <a:solidFill>
                  <a:prstClr val="black"/>
                </a:solidFill>
              </a:rPr>
              <a:t>&lt;p&gt;&lt;b&gt;Phone: &lt;/b&gt; &lt;input type=“text" length="15" name="phone"&gt;</a:t>
            </a:r>
          </a:p>
          <a:p>
            <a:pPr>
              <a:spcBef>
                <a:spcPct val="20000"/>
              </a:spcBef>
              <a:buClr>
                <a:srgbClr val="8DC765"/>
              </a:buClr>
              <a:buSzPct val="70000"/>
              <a:buFont typeface="Wingdings" pitchFamily="2" charset="2"/>
              <a:buNone/>
            </a:pPr>
            <a:r>
              <a:rPr lang="en-US" sz="1400" dirty="0">
                <a:solidFill>
                  <a:prstClr val="black"/>
                </a:solidFill>
              </a:rPr>
              <a:t>&lt;/p&gt;</a:t>
            </a:r>
          </a:p>
          <a:p>
            <a:pPr>
              <a:spcBef>
                <a:spcPct val="20000"/>
              </a:spcBef>
              <a:buClr>
                <a:srgbClr val="8DC765"/>
              </a:buClr>
              <a:buSzPct val="70000"/>
              <a:buFont typeface="Wingdings" pitchFamily="2" charset="2"/>
              <a:buNone/>
            </a:pPr>
            <a:r>
              <a:rPr lang="en-US" sz="1400" dirty="0">
                <a:solidFill>
                  <a:prstClr val="black"/>
                </a:solidFill>
              </a:rPr>
              <a:t>&lt;p&gt;&lt;input type=“submit" value="Submit"&gt;&lt;/p&gt;</a:t>
            </a:r>
          </a:p>
          <a:p>
            <a:pPr>
              <a:spcBef>
                <a:spcPct val="20000"/>
              </a:spcBef>
              <a:buClr>
                <a:srgbClr val="8DC765"/>
              </a:buClr>
              <a:buSzPct val="70000"/>
              <a:buFont typeface="Wingdings" pitchFamily="2" charset="2"/>
              <a:buNone/>
            </a:pPr>
            <a:endParaRPr lang="en-US" sz="1400" dirty="0">
              <a:solidFill>
                <a:prstClr val="black"/>
              </a:solidFill>
            </a:endParaRPr>
          </a:p>
          <a:p>
            <a:pPr>
              <a:spcBef>
                <a:spcPct val="20000"/>
              </a:spcBef>
              <a:buClr>
                <a:srgbClr val="8DC765"/>
              </a:buClr>
              <a:buSzPct val="70000"/>
              <a:buFont typeface="Wingdings" pitchFamily="2" charset="2"/>
              <a:buNone/>
            </a:pPr>
            <a:r>
              <a:rPr lang="en-US" sz="1400" dirty="0">
                <a:solidFill>
                  <a:prstClr val="black"/>
                </a:solidFill>
              </a:rPr>
              <a:t>&lt;/form&gt;</a:t>
            </a:r>
          </a:p>
          <a:p>
            <a:pPr>
              <a:spcBef>
                <a:spcPct val="20000"/>
              </a:spcBef>
              <a:buClr>
                <a:srgbClr val="8DC765"/>
              </a:buClr>
              <a:buSzPct val="70000"/>
              <a:buFont typeface="Wingdings" pitchFamily="2" charset="2"/>
              <a:buNone/>
            </a:pPr>
            <a:r>
              <a:rPr lang="en-US" sz="1400" dirty="0">
                <a:solidFill>
                  <a:prstClr val="black"/>
                </a:solidFill>
              </a:rPr>
              <a:t>&lt;/body&gt;</a:t>
            </a:r>
          </a:p>
          <a:p>
            <a:pPr>
              <a:spcBef>
                <a:spcPct val="20000"/>
              </a:spcBef>
              <a:buClr>
                <a:srgbClr val="8DC765"/>
              </a:buClr>
              <a:buSzPct val="70000"/>
              <a:buFont typeface="Wingdings" pitchFamily="2" charset="2"/>
              <a:buNone/>
            </a:pPr>
            <a:r>
              <a:rPr lang="en-US" sz="1400" dirty="0">
                <a:solidFill>
                  <a:prstClr val="black"/>
                </a:solidFill>
              </a:rPr>
              <a:t>&lt;/html&gt;</a:t>
            </a:r>
          </a:p>
          <a:p>
            <a:pPr>
              <a:spcBef>
                <a:spcPct val="20000"/>
              </a:spcBef>
              <a:buClr>
                <a:srgbClr val="8DC765"/>
              </a:buClr>
              <a:buSzPct val="70000"/>
              <a:buFont typeface="Wingdings" pitchFamily="2" charset="2"/>
              <a:buNone/>
            </a:pPr>
            <a:r>
              <a:rPr lang="en-US" sz="1400" dirty="0">
                <a:solidFill>
                  <a:prstClr val="black"/>
                </a:solidFill>
                <a:hlinkClick r:id="rId2" action="ppaction://hlinkfile"/>
              </a:rPr>
              <a:t>Output</a:t>
            </a:r>
            <a:endParaRPr lang="en-US" sz="1400" dirty="0">
              <a:solidFill>
                <a:prstClr val="black"/>
              </a:solidFill>
            </a:endParaRPr>
          </a:p>
        </p:txBody>
      </p:sp>
    </p:spTree>
    <p:extLst>
      <p:ext uri="{BB962C8B-B14F-4D97-AF65-F5344CB8AC3E}">
        <p14:creationId xmlns="" xmlns:p14="http://schemas.microsoft.com/office/powerpoint/2010/main" val="8804427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2057400" y="274638"/>
            <a:ext cx="5785866" cy="1143000"/>
          </a:xfrm>
        </p:spPr>
        <p:txBody>
          <a:bodyPr>
            <a:normAutofit fontScale="90000"/>
          </a:bodyPr>
          <a:lstStyle/>
          <a:p>
            <a:r>
              <a:rPr lang="en-US" sz="3600" dirty="0"/>
              <a:t>Application: Using JavaScript to Validate CGI Forms</a:t>
            </a:r>
          </a:p>
        </p:txBody>
      </p:sp>
      <p:sp>
        <p:nvSpPr>
          <p:cNvPr id="548867" name="Rectangle 3"/>
          <p:cNvSpPr>
            <a:spLocks noGrp="1" noChangeArrowheads="1"/>
          </p:cNvSpPr>
          <p:nvPr>
            <p:ph idx="1"/>
          </p:nvPr>
        </p:nvSpPr>
        <p:spPr/>
        <p:txBody>
          <a:bodyPr/>
          <a:lstStyle/>
          <a:p>
            <a:pPr marL="571500" indent="-571500">
              <a:lnSpc>
                <a:spcPct val="90000"/>
              </a:lnSpc>
              <a:buFontTx/>
              <a:buAutoNum type="arabicPeriod"/>
            </a:pPr>
            <a:r>
              <a:rPr lang="en-US" sz="2400" dirty="0"/>
              <a:t>Accessing Forms</a:t>
            </a:r>
          </a:p>
          <a:p>
            <a:pPr marL="952500" lvl="1" indent="-495300">
              <a:lnSpc>
                <a:spcPct val="90000"/>
              </a:lnSpc>
            </a:pPr>
            <a:r>
              <a:rPr lang="en-US" sz="2000" dirty="0"/>
              <a:t>The </a:t>
            </a:r>
            <a:r>
              <a:rPr lang="en-US" sz="2000" dirty="0" err="1">
                <a:latin typeface="Courier New" pitchFamily="49" charset="0"/>
              </a:rPr>
              <a:t>document.forms</a:t>
            </a:r>
            <a:r>
              <a:rPr lang="en-US" sz="2000" dirty="0"/>
              <a:t> property contains an array of </a:t>
            </a:r>
            <a:r>
              <a:rPr lang="en-US" sz="2000" dirty="0">
                <a:latin typeface="Courier New" pitchFamily="49" charset="0"/>
              </a:rPr>
              <a:t>Form</a:t>
            </a:r>
            <a:r>
              <a:rPr lang="en-US" sz="2000" dirty="0"/>
              <a:t> entries contained in the document</a:t>
            </a:r>
          </a:p>
          <a:p>
            <a:pPr marL="952500" lvl="1" indent="-495300">
              <a:lnSpc>
                <a:spcPct val="90000"/>
              </a:lnSpc>
            </a:pPr>
            <a:r>
              <a:rPr lang="en-US" sz="2000" dirty="0"/>
              <a:t>As usual in JavaScript, named entries can be accessed via name instead of by number, plus named forms are automatically inserted as properties in the document object, so any of the following formats would be legal to access forms</a:t>
            </a:r>
          </a:p>
          <a:p>
            <a:pPr marL="571500" indent="-571500">
              <a:lnSpc>
                <a:spcPct val="90000"/>
              </a:lnSpc>
              <a:buNone/>
            </a:pPr>
            <a:endParaRPr lang="en-US" sz="1700" dirty="0">
              <a:latin typeface="Courier New" pitchFamily="49" charset="0"/>
            </a:endParaRPr>
          </a:p>
          <a:p>
            <a:pPr marL="571500" indent="-571500">
              <a:lnSpc>
                <a:spcPct val="90000"/>
              </a:lnSpc>
              <a:buNone/>
            </a:pPr>
            <a:r>
              <a:rPr lang="en-US" sz="1700" dirty="0">
                <a:latin typeface="Courier New" pitchFamily="49" charset="0"/>
              </a:rPr>
              <a:t>      </a:t>
            </a:r>
            <a:r>
              <a:rPr lang="en-US" sz="2100" dirty="0" err="1"/>
              <a:t>var</a:t>
            </a:r>
            <a:r>
              <a:rPr lang="en-US" sz="2100" dirty="0"/>
              <a:t> </a:t>
            </a:r>
            <a:r>
              <a:rPr lang="en-US" sz="2100" dirty="0" err="1"/>
              <a:t>firstForm</a:t>
            </a:r>
            <a:r>
              <a:rPr lang="en-US" sz="2100" dirty="0"/>
              <a:t> = </a:t>
            </a:r>
            <a:r>
              <a:rPr lang="en-US" sz="2100" dirty="0" err="1"/>
              <a:t>document.forms</a:t>
            </a:r>
            <a:r>
              <a:rPr lang="en-US" sz="2100" dirty="0"/>
              <a:t>[0];</a:t>
            </a:r>
          </a:p>
          <a:p>
            <a:pPr marL="571500" indent="-571500">
              <a:lnSpc>
                <a:spcPct val="90000"/>
              </a:lnSpc>
              <a:buNone/>
            </a:pPr>
            <a:r>
              <a:rPr lang="en-US" sz="2100" dirty="0"/>
              <a:t>       // Assumes &lt;FORM NAME="orders" ...&gt;</a:t>
            </a:r>
          </a:p>
          <a:p>
            <a:pPr marL="571500" indent="-571500">
              <a:lnSpc>
                <a:spcPct val="90000"/>
              </a:lnSpc>
              <a:buNone/>
            </a:pPr>
            <a:r>
              <a:rPr lang="en-US" sz="2100" dirty="0"/>
              <a:t>       </a:t>
            </a:r>
            <a:r>
              <a:rPr lang="en-US" sz="2100" dirty="0" err="1"/>
              <a:t>var</a:t>
            </a:r>
            <a:r>
              <a:rPr lang="en-US" sz="2100" dirty="0"/>
              <a:t> </a:t>
            </a:r>
            <a:r>
              <a:rPr lang="en-US" sz="2100" dirty="0" err="1"/>
              <a:t>orderForm</a:t>
            </a:r>
            <a:r>
              <a:rPr lang="en-US" sz="2100" dirty="0"/>
              <a:t> = </a:t>
            </a:r>
            <a:r>
              <a:rPr lang="en-US" sz="2100" dirty="0" err="1"/>
              <a:t>document.forms</a:t>
            </a:r>
            <a:r>
              <a:rPr lang="en-US" sz="2100" dirty="0"/>
              <a:t>["orders"];</a:t>
            </a:r>
          </a:p>
          <a:p>
            <a:pPr marL="571500" indent="-571500">
              <a:lnSpc>
                <a:spcPct val="90000"/>
              </a:lnSpc>
              <a:buNone/>
            </a:pPr>
            <a:r>
              <a:rPr lang="en-US" sz="2100" dirty="0"/>
              <a:t>       // Assumes &lt;FORM NAME="register" ...&gt;</a:t>
            </a:r>
          </a:p>
          <a:p>
            <a:pPr marL="571500" indent="-571500">
              <a:lnSpc>
                <a:spcPct val="90000"/>
              </a:lnSpc>
              <a:buNone/>
            </a:pPr>
            <a:r>
              <a:rPr lang="en-US" sz="2100" dirty="0"/>
              <a:t>       </a:t>
            </a:r>
            <a:r>
              <a:rPr lang="en-US" sz="2100" dirty="0" err="1"/>
              <a:t>var</a:t>
            </a:r>
            <a:r>
              <a:rPr lang="en-US" sz="2100" dirty="0"/>
              <a:t> </a:t>
            </a:r>
            <a:r>
              <a:rPr lang="en-US" sz="2100" dirty="0" err="1"/>
              <a:t>registrationForm</a:t>
            </a:r>
            <a:r>
              <a:rPr lang="en-US" sz="2100" dirty="0"/>
              <a:t> = </a:t>
            </a:r>
            <a:r>
              <a:rPr lang="en-US" sz="2100" dirty="0" err="1"/>
              <a:t>document.register</a:t>
            </a:r>
            <a:r>
              <a:rPr lang="en-US" sz="2100" dirty="0"/>
              <a:t>;</a:t>
            </a:r>
          </a:p>
        </p:txBody>
      </p:sp>
    </p:spTree>
    <p:extLst>
      <p:ext uri="{BB962C8B-B14F-4D97-AF65-F5344CB8AC3E}">
        <p14:creationId xmlns="" xmlns:p14="http://schemas.microsoft.com/office/powerpoint/2010/main" val="37376208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p:txBody>
          <a:bodyPr>
            <a:normAutofit fontScale="90000"/>
          </a:bodyPr>
          <a:lstStyle/>
          <a:p>
            <a:r>
              <a:rPr lang="en-US" sz="3600"/>
              <a:t>Application: Using JavaScript to Validate CGI Forms, cont.</a:t>
            </a:r>
          </a:p>
        </p:txBody>
      </p:sp>
      <p:sp>
        <p:nvSpPr>
          <p:cNvPr id="549891" name="Rectangle 3"/>
          <p:cNvSpPr>
            <a:spLocks noGrp="1" noChangeArrowheads="1"/>
          </p:cNvSpPr>
          <p:nvPr>
            <p:ph idx="1"/>
          </p:nvPr>
        </p:nvSpPr>
        <p:spPr/>
        <p:txBody>
          <a:bodyPr/>
          <a:lstStyle/>
          <a:p>
            <a:pPr marL="571500" indent="-571500">
              <a:buFontTx/>
              <a:buAutoNum type="arabicPeriod" startAt="2"/>
            </a:pPr>
            <a:r>
              <a:rPr lang="en-US" sz="2400" dirty="0"/>
              <a:t>Accessing Elements within Forms</a:t>
            </a:r>
          </a:p>
          <a:p>
            <a:pPr marL="952500" lvl="1" indent="-495300"/>
            <a:r>
              <a:rPr lang="en-US" sz="2000" dirty="0"/>
              <a:t>The Form object contains an elements property that holds an array of Element objects</a:t>
            </a:r>
          </a:p>
          <a:p>
            <a:pPr marL="952500" lvl="1" indent="-495300"/>
            <a:r>
              <a:rPr lang="en-US" sz="2000" dirty="0"/>
              <a:t>You can retrieve form elements by number, by name from the array, or via the property name:</a:t>
            </a:r>
          </a:p>
          <a:p>
            <a:pPr marL="571500" indent="-571500"/>
            <a:endParaRPr lang="en-US" sz="2400" dirty="0"/>
          </a:p>
          <a:p>
            <a:pPr marL="571500" indent="-571500">
              <a:buNone/>
            </a:pPr>
            <a:r>
              <a:rPr lang="en-US" sz="1700" dirty="0"/>
              <a:t> </a:t>
            </a:r>
            <a:r>
              <a:rPr lang="en-US" sz="2100" dirty="0" err="1"/>
              <a:t>var</a:t>
            </a:r>
            <a:r>
              <a:rPr lang="en-US" sz="2100" dirty="0"/>
              <a:t> </a:t>
            </a:r>
            <a:r>
              <a:rPr lang="en-US" sz="2100" dirty="0" err="1"/>
              <a:t>firstElement</a:t>
            </a:r>
            <a:r>
              <a:rPr lang="en-US" sz="2100" dirty="0"/>
              <a:t> = </a:t>
            </a:r>
            <a:r>
              <a:rPr lang="en-US" sz="2100" dirty="0" err="1"/>
              <a:t>firstForm.elements</a:t>
            </a:r>
            <a:r>
              <a:rPr lang="en-US" sz="2100" dirty="0"/>
              <a:t>[0];</a:t>
            </a:r>
          </a:p>
          <a:p>
            <a:pPr marL="571500" indent="-571500">
              <a:buNone/>
            </a:pPr>
            <a:r>
              <a:rPr lang="en-US" sz="2100" dirty="0"/>
              <a:t>  // Assumes &lt;INPUT ... NAME="quantity"&gt;</a:t>
            </a:r>
          </a:p>
          <a:p>
            <a:pPr marL="571500" indent="-571500">
              <a:buNone/>
            </a:pPr>
            <a:r>
              <a:rPr lang="en-US" sz="2100" dirty="0"/>
              <a:t>  </a:t>
            </a:r>
            <a:r>
              <a:rPr lang="en-US" sz="2100" dirty="0" err="1"/>
              <a:t>var</a:t>
            </a:r>
            <a:r>
              <a:rPr lang="en-US" sz="2100" dirty="0"/>
              <a:t> </a:t>
            </a:r>
            <a:r>
              <a:rPr lang="en-US" sz="2100" dirty="0" err="1"/>
              <a:t>quantityField</a:t>
            </a:r>
            <a:r>
              <a:rPr lang="en-US" sz="2100" dirty="0"/>
              <a:t> = </a:t>
            </a:r>
            <a:r>
              <a:rPr lang="en-US" sz="2100" dirty="0" err="1"/>
              <a:t>orderForm.elements</a:t>
            </a:r>
            <a:r>
              <a:rPr lang="en-US" sz="2100" dirty="0"/>
              <a:t>["quantity"];</a:t>
            </a:r>
          </a:p>
          <a:p>
            <a:pPr marL="571500" indent="-571500">
              <a:buNone/>
            </a:pPr>
            <a:r>
              <a:rPr lang="en-US" sz="2100" dirty="0"/>
              <a:t>  // Assumes &lt;INPUT ... NAME="</a:t>
            </a:r>
            <a:r>
              <a:rPr lang="en-US" sz="2100" dirty="0" err="1"/>
              <a:t>submitSchedule</a:t>
            </a:r>
            <a:r>
              <a:rPr lang="en-US" sz="2100" dirty="0"/>
              <a:t>"&gt;</a:t>
            </a:r>
          </a:p>
          <a:p>
            <a:pPr marL="571500" indent="-571500">
              <a:buNone/>
            </a:pPr>
            <a:r>
              <a:rPr lang="en-US" sz="2100" dirty="0"/>
              <a:t>  </a:t>
            </a:r>
            <a:r>
              <a:rPr lang="en-US" sz="2100" dirty="0" err="1"/>
              <a:t>var</a:t>
            </a:r>
            <a:r>
              <a:rPr lang="en-US" sz="2100" dirty="0"/>
              <a:t> </a:t>
            </a:r>
            <a:r>
              <a:rPr lang="en-US" sz="2100" dirty="0" err="1"/>
              <a:t>submitButton</a:t>
            </a:r>
            <a:r>
              <a:rPr lang="en-US" sz="2100" dirty="0"/>
              <a:t> = </a:t>
            </a:r>
            <a:r>
              <a:rPr lang="en-US" sz="2100" dirty="0" err="1"/>
              <a:t>register.submitSchedule</a:t>
            </a:r>
            <a:r>
              <a:rPr lang="en-US" sz="2100" dirty="0"/>
              <a:t>;</a:t>
            </a:r>
          </a:p>
        </p:txBody>
      </p:sp>
    </p:spTree>
    <p:extLst>
      <p:ext uri="{BB962C8B-B14F-4D97-AF65-F5344CB8AC3E}">
        <p14:creationId xmlns="" xmlns:p14="http://schemas.microsoft.com/office/powerpoint/2010/main" val="38173155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a:xfrm>
            <a:off x="2000250" y="76200"/>
            <a:ext cx="5829300" cy="990600"/>
          </a:xfrm>
        </p:spPr>
        <p:txBody>
          <a:bodyPr>
            <a:normAutofit fontScale="90000"/>
          </a:bodyPr>
          <a:lstStyle/>
          <a:p>
            <a:r>
              <a:rPr lang="en-US" dirty="0">
                <a:effectLst/>
              </a:rPr>
              <a:t>Checking Form Values </a:t>
            </a:r>
            <a:r>
              <a:rPr lang="en-US" dirty="0" smtClean="0">
                <a:effectLst/>
              </a:rPr>
              <a:t>Individually</a:t>
            </a:r>
            <a:endParaRPr lang="en-US" dirty="0">
              <a:effectLst/>
            </a:endParaRPr>
          </a:p>
        </p:txBody>
      </p:sp>
      <p:sp>
        <p:nvSpPr>
          <p:cNvPr id="550915" name="Rectangle 3"/>
          <p:cNvSpPr>
            <a:spLocks noGrp="1" noChangeArrowheads="1"/>
          </p:cNvSpPr>
          <p:nvPr>
            <p:ph idx="1"/>
          </p:nvPr>
        </p:nvSpPr>
        <p:spPr>
          <a:xfrm>
            <a:off x="1828800" y="914400"/>
            <a:ext cx="6115050" cy="5486400"/>
          </a:xfrm>
          <a:solidFill>
            <a:schemeClr val="bg1"/>
          </a:solidFill>
        </p:spPr>
        <p:txBody>
          <a:bodyPr numCol="2">
            <a:noAutofit/>
          </a:bodyPr>
          <a:lstStyle/>
          <a:p>
            <a:pPr>
              <a:lnSpc>
                <a:spcPct val="90000"/>
              </a:lnSpc>
              <a:buFont typeface="Wingdings" pitchFamily="2" charset="2"/>
              <a:buNone/>
            </a:pPr>
            <a:r>
              <a:rPr lang="en-US" sz="2200" dirty="0"/>
              <a:t>&lt;html&gt;&lt;head&gt;&lt;title&gt;On-Line Training&lt;/title&gt;</a:t>
            </a:r>
          </a:p>
          <a:p>
            <a:pPr>
              <a:lnSpc>
                <a:spcPct val="90000"/>
              </a:lnSpc>
              <a:buFont typeface="Wingdings" pitchFamily="2" charset="2"/>
              <a:buNone/>
            </a:pPr>
            <a:r>
              <a:rPr lang="en-US" sz="2200" dirty="0"/>
              <a:t>&lt;script language=“JavaScript"&gt;</a:t>
            </a:r>
          </a:p>
          <a:p>
            <a:pPr>
              <a:lnSpc>
                <a:spcPct val="90000"/>
              </a:lnSpc>
              <a:buFont typeface="Wingdings" pitchFamily="2" charset="2"/>
              <a:buNone/>
            </a:pPr>
            <a:r>
              <a:rPr lang="en-US" sz="2200" dirty="0"/>
              <a:t>&lt;!--</a:t>
            </a:r>
          </a:p>
          <a:p>
            <a:pPr>
              <a:lnSpc>
                <a:spcPct val="90000"/>
              </a:lnSpc>
              <a:buFont typeface="Wingdings" pitchFamily="2" charset="2"/>
              <a:buNone/>
            </a:pPr>
            <a:r>
              <a:rPr lang="en-US" sz="2200" dirty="0"/>
              <a:t>// When the user changes and leaves </a:t>
            </a:r>
            <a:r>
              <a:rPr lang="en-US" sz="2200" dirty="0" err="1"/>
              <a:t>textfield</a:t>
            </a:r>
            <a:r>
              <a:rPr lang="en-US" sz="2200" dirty="0"/>
              <a:t>, check that a valid choice was entered. If not, alert user, clear field, and set focus back there.</a:t>
            </a:r>
          </a:p>
          <a:p>
            <a:pPr>
              <a:lnSpc>
                <a:spcPct val="90000"/>
              </a:lnSpc>
              <a:buFont typeface="Wingdings" pitchFamily="2" charset="2"/>
              <a:buNone/>
            </a:pPr>
            <a:endParaRPr lang="en-US" sz="2200" dirty="0"/>
          </a:p>
          <a:p>
            <a:pPr>
              <a:lnSpc>
                <a:spcPct val="90000"/>
              </a:lnSpc>
              <a:buFont typeface="Wingdings" pitchFamily="2" charset="2"/>
              <a:buNone/>
            </a:pPr>
            <a:r>
              <a:rPr lang="en-US" sz="2200" dirty="0"/>
              <a:t>function </a:t>
            </a:r>
            <a:r>
              <a:rPr lang="en-US" sz="2200" dirty="0" err="1"/>
              <a:t>checkLanguage</a:t>
            </a:r>
            <a:r>
              <a:rPr lang="en-US" sz="2200" dirty="0"/>
              <a:t>() {</a:t>
            </a:r>
          </a:p>
          <a:p>
            <a:pPr>
              <a:lnSpc>
                <a:spcPct val="90000"/>
              </a:lnSpc>
              <a:buFont typeface="Wingdings" pitchFamily="2" charset="2"/>
              <a:buNone/>
            </a:pPr>
            <a:r>
              <a:rPr lang="en-US" sz="2200" dirty="0"/>
              <a:t>  // or </a:t>
            </a:r>
            <a:r>
              <a:rPr lang="en-US" sz="2200" dirty="0" err="1"/>
              <a:t>document.forms</a:t>
            </a:r>
            <a:r>
              <a:rPr lang="en-US" sz="2200" dirty="0"/>
              <a:t>["</a:t>
            </a:r>
            <a:r>
              <a:rPr lang="en-US" sz="2200" dirty="0" err="1"/>
              <a:t>langForm</a:t>
            </a:r>
            <a:r>
              <a:rPr lang="en-US" sz="2200" dirty="0"/>
              <a:t>"].elements["</a:t>
            </a:r>
            <a:r>
              <a:rPr lang="en-US" sz="2200" dirty="0" err="1"/>
              <a:t>langField</a:t>
            </a:r>
            <a:r>
              <a:rPr lang="en-US" sz="2200" dirty="0"/>
              <a:t>"]</a:t>
            </a:r>
          </a:p>
          <a:p>
            <a:pPr>
              <a:lnSpc>
                <a:spcPct val="90000"/>
              </a:lnSpc>
              <a:buFont typeface="Wingdings" pitchFamily="2" charset="2"/>
              <a:buNone/>
            </a:pPr>
            <a:r>
              <a:rPr lang="en-US" sz="2200" dirty="0"/>
              <a:t>  </a:t>
            </a:r>
            <a:r>
              <a:rPr lang="en-US" sz="2200" dirty="0" err="1"/>
              <a:t>var</a:t>
            </a:r>
            <a:r>
              <a:rPr lang="en-US" sz="2200" dirty="0"/>
              <a:t> field = </a:t>
            </a:r>
            <a:r>
              <a:rPr lang="en-US" sz="2200" dirty="0" err="1"/>
              <a:t>document.langForm.langField</a:t>
            </a:r>
            <a:r>
              <a:rPr lang="en-US" sz="2200" dirty="0"/>
              <a:t>;</a:t>
            </a:r>
          </a:p>
          <a:p>
            <a:pPr>
              <a:lnSpc>
                <a:spcPct val="90000"/>
              </a:lnSpc>
              <a:buFont typeface="Wingdings" pitchFamily="2" charset="2"/>
              <a:buNone/>
            </a:pPr>
            <a:r>
              <a:rPr lang="en-US" sz="2200" dirty="0"/>
              <a:t>  </a:t>
            </a:r>
            <a:r>
              <a:rPr lang="en-US" sz="2200" dirty="0" err="1"/>
              <a:t>var</a:t>
            </a:r>
            <a:r>
              <a:rPr lang="en-US" sz="2200" dirty="0"/>
              <a:t> </a:t>
            </a:r>
            <a:r>
              <a:rPr lang="en-US" sz="2200" dirty="0" err="1"/>
              <a:t>lang</a:t>
            </a:r>
            <a:r>
              <a:rPr lang="en-US" sz="2200" dirty="0"/>
              <a:t> = </a:t>
            </a:r>
            <a:r>
              <a:rPr lang="en-US" sz="2200" dirty="0" err="1"/>
              <a:t>field.value</a:t>
            </a:r>
            <a:r>
              <a:rPr lang="en-US" sz="2200" dirty="0"/>
              <a:t>;</a:t>
            </a:r>
          </a:p>
          <a:p>
            <a:pPr>
              <a:lnSpc>
                <a:spcPct val="90000"/>
              </a:lnSpc>
              <a:buFont typeface="Wingdings" pitchFamily="2" charset="2"/>
              <a:buNone/>
            </a:pPr>
            <a:r>
              <a:rPr lang="en-US" sz="2200" dirty="0"/>
              <a:t>  </a:t>
            </a:r>
            <a:r>
              <a:rPr lang="en-US" sz="2200" dirty="0" err="1"/>
              <a:t>var</a:t>
            </a:r>
            <a:r>
              <a:rPr lang="en-US" sz="2200" dirty="0"/>
              <a:t> prefix = </a:t>
            </a:r>
            <a:r>
              <a:rPr lang="en-US" sz="2200" dirty="0" err="1"/>
              <a:t>lang.substring</a:t>
            </a:r>
            <a:r>
              <a:rPr lang="en-US" sz="2200" dirty="0"/>
              <a:t>(0,4).</a:t>
            </a:r>
            <a:r>
              <a:rPr lang="en-US" sz="2200" dirty="0" err="1"/>
              <a:t>toUpperCase</a:t>
            </a:r>
            <a:r>
              <a:rPr lang="en-US" sz="2200" dirty="0"/>
              <a:t>();</a:t>
            </a:r>
          </a:p>
          <a:p>
            <a:pPr>
              <a:lnSpc>
                <a:spcPct val="90000"/>
              </a:lnSpc>
              <a:buFont typeface="Wingdings" pitchFamily="2" charset="2"/>
              <a:buNone/>
            </a:pPr>
            <a:r>
              <a:rPr lang="en-US" sz="2200" dirty="0"/>
              <a:t>  if (prefix != "JAVA")</a:t>
            </a:r>
          </a:p>
          <a:p>
            <a:pPr>
              <a:lnSpc>
                <a:spcPct val="90000"/>
              </a:lnSpc>
              <a:buFont typeface="Wingdings" pitchFamily="2" charset="2"/>
              <a:buNone/>
            </a:pPr>
            <a:r>
              <a:rPr lang="en-US" sz="2200" dirty="0"/>
              <a:t> {</a:t>
            </a:r>
          </a:p>
          <a:p>
            <a:pPr>
              <a:lnSpc>
                <a:spcPct val="90000"/>
              </a:lnSpc>
              <a:buFont typeface="Wingdings" pitchFamily="2" charset="2"/>
              <a:buNone/>
            </a:pPr>
            <a:r>
              <a:rPr lang="en-US" sz="2200" dirty="0"/>
              <a:t>    alert("Sorry, '" + </a:t>
            </a:r>
            <a:r>
              <a:rPr lang="en-US" sz="2200" dirty="0" err="1"/>
              <a:t>lang</a:t>
            </a:r>
            <a:r>
              <a:rPr lang="en-US" sz="2200" dirty="0"/>
              <a:t> + "' is not valid.\n" +</a:t>
            </a:r>
          </a:p>
          <a:p>
            <a:pPr>
              <a:lnSpc>
                <a:spcPct val="90000"/>
              </a:lnSpc>
              <a:buFont typeface="Wingdings" pitchFamily="2" charset="2"/>
              <a:buNone/>
            </a:pPr>
            <a:r>
              <a:rPr lang="en-US" sz="2200" dirty="0"/>
              <a:t>          "Please try again.");</a:t>
            </a:r>
          </a:p>
          <a:p>
            <a:pPr>
              <a:lnSpc>
                <a:spcPct val="90000"/>
              </a:lnSpc>
              <a:buFont typeface="Wingdings" pitchFamily="2" charset="2"/>
              <a:buNone/>
            </a:pPr>
            <a:r>
              <a:rPr lang="en-US" sz="2200" dirty="0"/>
              <a:t>    </a:t>
            </a:r>
            <a:r>
              <a:rPr lang="en-US" sz="2200" dirty="0" err="1"/>
              <a:t>field.value</a:t>
            </a:r>
            <a:r>
              <a:rPr lang="en-US" sz="2200" dirty="0"/>
              <a:t> = "";  // Erase old value</a:t>
            </a:r>
          </a:p>
          <a:p>
            <a:pPr>
              <a:lnSpc>
                <a:spcPct val="90000"/>
              </a:lnSpc>
              <a:buFont typeface="Wingdings" pitchFamily="2" charset="2"/>
              <a:buNone/>
            </a:pPr>
            <a:r>
              <a:rPr lang="en-US" sz="2200" dirty="0"/>
              <a:t>    </a:t>
            </a:r>
            <a:r>
              <a:rPr lang="en-US" sz="2200" dirty="0" err="1"/>
              <a:t>field.focus</a:t>
            </a:r>
            <a:r>
              <a:rPr lang="en-US" sz="2200" dirty="0"/>
              <a:t>();     // Give keyboard focus</a:t>
            </a:r>
          </a:p>
          <a:p>
            <a:pPr>
              <a:lnSpc>
                <a:spcPct val="90000"/>
              </a:lnSpc>
              <a:buFont typeface="Wingdings" pitchFamily="2" charset="2"/>
              <a:buNone/>
            </a:pPr>
            <a:r>
              <a:rPr lang="en-US" sz="2200" dirty="0"/>
              <a:t>  }</a:t>
            </a:r>
          </a:p>
          <a:p>
            <a:pPr>
              <a:lnSpc>
                <a:spcPct val="90000"/>
              </a:lnSpc>
              <a:buFont typeface="Wingdings" pitchFamily="2" charset="2"/>
              <a:buNone/>
            </a:pPr>
            <a:r>
              <a:rPr lang="en-US" sz="2200" dirty="0"/>
              <a:t>}</a:t>
            </a:r>
          </a:p>
          <a:p>
            <a:pPr>
              <a:lnSpc>
                <a:spcPct val="90000"/>
              </a:lnSpc>
              <a:buFont typeface="Wingdings" pitchFamily="2" charset="2"/>
              <a:buNone/>
            </a:pPr>
            <a:endParaRPr lang="en-US" sz="2200" dirty="0"/>
          </a:p>
        </p:txBody>
      </p:sp>
    </p:spTree>
    <p:extLst>
      <p:ext uri="{BB962C8B-B14F-4D97-AF65-F5344CB8AC3E}">
        <p14:creationId xmlns="" xmlns:p14="http://schemas.microsoft.com/office/powerpoint/2010/main" val="309003006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9" name="Rectangle 3"/>
          <p:cNvSpPr>
            <a:spLocks noGrp="1" noChangeArrowheads="1"/>
          </p:cNvSpPr>
          <p:nvPr>
            <p:ph idx="1"/>
          </p:nvPr>
        </p:nvSpPr>
        <p:spPr>
          <a:xfrm>
            <a:off x="1943100" y="304800"/>
            <a:ext cx="5657850" cy="5943600"/>
          </a:xfrm>
          <a:solidFill>
            <a:schemeClr val="bg1"/>
          </a:solidFill>
        </p:spPr>
        <p:txBody>
          <a:bodyPr>
            <a:noAutofit/>
          </a:bodyPr>
          <a:lstStyle/>
          <a:p>
            <a:pPr>
              <a:buFont typeface="Wingdings" pitchFamily="2" charset="2"/>
              <a:buNone/>
            </a:pPr>
            <a:r>
              <a:rPr lang="en-US" sz="2000" dirty="0"/>
              <a:t>// --&gt;</a:t>
            </a:r>
          </a:p>
          <a:p>
            <a:pPr>
              <a:buFont typeface="Wingdings" pitchFamily="2" charset="2"/>
              <a:buNone/>
            </a:pPr>
            <a:r>
              <a:rPr lang="en-US" sz="2000" dirty="0"/>
              <a:t>&lt;/script&gt;&lt;/head&gt;</a:t>
            </a:r>
          </a:p>
          <a:p>
            <a:pPr>
              <a:buFont typeface="Wingdings" pitchFamily="2" charset="2"/>
              <a:buNone/>
            </a:pPr>
            <a:r>
              <a:rPr lang="en-US" sz="2000" dirty="0"/>
              <a:t>&lt;body&gt;&lt;h1&gt;On-Line Training&lt;/h1&gt;</a:t>
            </a:r>
          </a:p>
          <a:p>
            <a:pPr>
              <a:buFont typeface="Wingdings" pitchFamily="2" charset="2"/>
              <a:buNone/>
            </a:pPr>
            <a:r>
              <a:rPr lang="en-US" sz="2000" dirty="0"/>
              <a:t>&lt;form action="</a:t>
            </a:r>
            <a:r>
              <a:rPr lang="en-US" sz="2000" dirty="0" err="1"/>
              <a:t>cgi</a:t>
            </a:r>
            <a:r>
              <a:rPr lang="en-US" sz="2000" dirty="0"/>
              <a:t>-bin/</a:t>
            </a:r>
            <a:r>
              <a:rPr lang="en-US" sz="2000" dirty="0" err="1"/>
              <a:t>registerLanguage</a:t>
            </a:r>
            <a:r>
              <a:rPr lang="en-US" sz="2000" dirty="0"/>
              <a:t>" name="</a:t>
            </a:r>
            <a:r>
              <a:rPr lang="en-US" sz="2000" dirty="0" err="1"/>
              <a:t>langForm</a:t>
            </a:r>
            <a:r>
              <a:rPr lang="en-US" sz="2000" dirty="0"/>
              <a:t>"&gt;</a:t>
            </a:r>
          </a:p>
          <a:p>
            <a:pPr>
              <a:buFont typeface="Wingdings" pitchFamily="2" charset="2"/>
              <a:buNone/>
            </a:pPr>
            <a:r>
              <a:rPr lang="en-US" sz="2000" dirty="0"/>
              <a:t>To see an introduction to any of our on-line training courses, please enter the name of an important Web programming language below.</a:t>
            </a:r>
          </a:p>
          <a:p>
            <a:pPr>
              <a:buFont typeface="Wingdings" pitchFamily="2" charset="2"/>
              <a:buNone/>
            </a:pPr>
            <a:r>
              <a:rPr lang="en-US" sz="2000" dirty="0"/>
              <a:t>&lt;p&gt;</a:t>
            </a:r>
          </a:p>
          <a:p>
            <a:pPr>
              <a:buFont typeface="Wingdings" pitchFamily="2" charset="2"/>
              <a:buNone/>
            </a:pPr>
            <a:r>
              <a:rPr lang="en-US" sz="2000" dirty="0"/>
              <a:t>&lt;b&gt;Language:&lt;/b&gt;</a:t>
            </a:r>
          </a:p>
          <a:p>
            <a:pPr>
              <a:buFont typeface="Wingdings" pitchFamily="2" charset="2"/>
              <a:buNone/>
            </a:pPr>
            <a:r>
              <a:rPr lang="en-US" sz="2000" dirty="0"/>
              <a:t>&lt;input type=“text" name="</a:t>
            </a:r>
            <a:r>
              <a:rPr lang="en-US" sz="2000" dirty="0" err="1"/>
              <a:t>langField</a:t>
            </a:r>
            <a:r>
              <a:rPr lang="en-US" sz="2000" dirty="0"/>
              <a:t>"</a:t>
            </a:r>
          </a:p>
          <a:p>
            <a:pPr>
              <a:buFont typeface="Wingdings" pitchFamily="2" charset="2"/>
              <a:buNone/>
            </a:pPr>
            <a:r>
              <a:rPr lang="en-US" sz="2000" dirty="0"/>
              <a:t>       </a:t>
            </a:r>
            <a:r>
              <a:rPr lang="en-US" sz="2000" dirty="0" err="1"/>
              <a:t>onFocus</a:t>
            </a:r>
            <a:r>
              <a:rPr lang="en-US" sz="2000" dirty="0"/>
              <a:t>="</a:t>
            </a:r>
            <a:r>
              <a:rPr lang="en-US" sz="2000" dirty="0" err="1"/>
              <a:t>describeLanguage</a:t>
            </a:r>
            <a:r>
              <a:rPr lang="en-US" sz="2000" dirty="0"/>
              <a:t>()" </a:t>
            </a:r>
            <a:r>
              <a:rPr lang="en-US" sz="2000" dirty="0" err="1"/>
              <a:t>onBlur</a:t>
            </a:r>
            <a:r>
              <a:rPr lang="en-US" sz="2000" dirty="0"/>
              <a:t>="</a:t>
            </a:r>
            <a:r>
              <a:rPr lang="en-US" sz="2000" dirty="0" err="1"/>
              <a:t>clearStatus</a:t>
            </a:r>
            <a:r>
              <a:rPr lang="en-US" sz="2000" dirty="0"/>
              <a:t>()"</a:t>
            </a:r>
          </a:p>
          <a:p>
            <a:pPr>
              <a:buFont typeface="Wingdings" pitchFamily="2" charset="2"/>
              <a:buNone/>
            </a:pPr>
            <a:r>
              <a:rPr lang="en-US" sz="2000" dirty="0"/>
              <a:t>       </a:t>
            </a:r>
            <a:r>
              <a:rPr lang="en-US" sz="2000" dirty="0" err="1">
                <a:solidFill>
                  <a:srgbClr val="FF0000"/>
                </a:solidFill>
              </a:rPr>
              <a:t>onChange</a:t>
            </a:r>
            <a:r>
              <a:rPr lang="en-US" sz="2000" dirty="0">
                <a:solidFill>
                  <a:srgbClr val="FF0000"/>
                </a:solidFill>
              </a:rPr>
              <a:t>="</a:t>
            </a:r>
            <a:r>
              <a:rPr lang="en-US" sz="2000" dirty="0" err="1">
                <a:solidFill>
                  <a:srgbClr val="FF0000"/>
                </a:solidFill>
              </a:rPr>
              <a:t>checkLanguage</a:t>
            </a:r>
            <a:r>
              <a:rPr lang="en-US" sz="2000" dirty="0">
                <a:solidFill>
                  <a:srgbClr val="FF0000"/>
                </a:solidFill>
              </a:rPr>
              <a:t>()"</a:t>
            </a:r>
            <a:r>
              <a:rPr lang="en-US" sz="2000" dirty="0"/>
              <a:t>&gt;</a:t>
            </a:r>
          </a:p>
          <a:p>
            <a:pPr>
              <a:buFont typeface="Wingdings" pitchFamily="2" charset="2"/>
              <a:buNone/>
            </a:pPr>
            <a:r>
              <a:rPr lang="en-US" sz="2000" dirty="0"/>
              <a:t>&lt;p&gt;</a:t>
            </a:r>
          </a:p>
          <a:p>
            <a:pPr>
              <a:buFont typeface="Wingdings" pitchFamily="2" charset="2"/>
              <a:buNone/>
            </a:pPr>
            <a:r>
              <a:rPr lang="en-US" sz="2000" dirty="0"/>
              <a:t>&lt;input type=“submit" value="Show It To Me"&gt;</a:t>
            </a:r>
          </a:p>
          <a:p>
            <a:pPr>
              <a:buFont typeface="Wingdings" pitchFamily="2" charset="2"/>
              <a:buNone/>
            </a:pPr>
            <a:r>
              <a:rPr lang="en-US" sz="2000" dirty="0"/>
              <a:t>&lt;/form&gt;</a:t>
            </a:r>
          </a:p>
          <a:p>
            <a:pPr>
              <a:buFont typeface="Wingdings" pitchFamily="2" charset="2"/>
              <a:buNone/>
            </a:pPr>
            <a:r>
              <a:rPr lang="en-US" sz="2000" dirty="0"/>
              <a:t>&lt;/body&gt;</a:t>
            </a:r>
          </a:p>
          <a:p>
            <a:pPr>
              <a:buFont typeface="Wingdings" pitchFamily="2" charset="2"/>
              <a:buNone/>
            </a:pPr>
            <a:r>
              <a:rPr lang="en-US" sz="2000" dirty="0"/>
              <a:t>&lt;/html&gt;</a:t>
            </a:r>
          </a:p>
          <a:p>
            <a:pPr>
              <a:buFont typeface="Wingdings" pitchFamily="2" charset="2"/>
              <a:buNone/>
            </a:pPr>
            <a:endParaRPr lang="en-US" sz="2000" dirty="0"/>
          </a:p>
        </p:txBody>
      </p:sp>
    </p:spTree>
    <p:extLst>
      <p:ext uri="{BB962C8B-B14F-4D97-AF65-F5344CB8AC3E}">
        <p14:creationId xmlns="" xmlns:p14="http://schemas.microsoft.com/office/powerpoint/2010/main" val="240355795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normAutofit/>
          </a:bodyPr>
          <a:lstStyle/>
          <a:p>
            <a:r>
              <a:rPr lang="en-US"/>
              <a:t>Checking Form Values Individually, Results</a:t>
            </a:r>
          </a:p>
        </p:txBody>
      </p:sp>
      <p:pic>
        <p:nvPicPr>
          <p:cNvPr id="552963" name="Picture 3"/>
          <p:cNvPicPr>
            <a:picLocks noChangeAspect="1" noChangeArrowheads="1"/>
          </p:cNvPicPr>
          <p:nvPr/>
        </p:nvPicPr>
        <p:blipFill>
          <a:blip r:embed="rId2" cstate="print"/>
          <a:srcRect/>
          <a:stretch>
            <a:fillRect/>
          </a:stretch>
        </p:blipFill>
        <p:spPr bwMode="auto">
          <a:xfrm>
            <a:off x="1314450" y="1981201"/>
            <a:ext cx="4114800" cy="3814763"/>
          </a:xfrm>
          <a:prstGeom prst="rect">
            <a:avLst/>
          </a:prstGeom>
          <a:noFill/>
          <a:ln w="9525">
            <a:noFill/>
            <a:miter lim="800000"/>
            <a:headEnd/>
            <a:tailEnd/>
          </a:ln>
          <a:effectLst/>
        </p:spPr>
      </p:pic>
      <p:pic>
        <p:nvPicPr>
          <p:cNvPr id="552964" name="Picture 4"/>
          <p:cNvPicPr>
            <a:picLocks noChangeAspect="1" noChangeArrowheads="1"/>
          </p:cNvPicPr>
          <p:nvPr/>
        </p:nvPicPr>
        <p:blipFill>
          <a:blip r:embed="rId3" cstate="print"/>
          <a:srcRect/>
          <a:stretch>
            <a:fillRect/>
          </a:stretch>
        </p:blipFill>
        <p:spPr bwMode="auto">
          <a:xfrm>
            <a:off x="5657850" y="4419602"/>
            <a:ext cx="2228850" cy="1592263"/>
          </a:xfrm>
          <a:prstGeom prst="rect">
            <a:avLst/>
          </a:prstGeom>
          <a:noFill/>
          <a:ln w="9525">
            <a:noFill/>
            <a:miter lim="800000"/>
            <a:headEnd/>
            <a:tailEnd/>
          </a:ln>
          <a:effectLst/>
        </p:spPr>
      </p:pic>
      <p:sp>
        <p:nvSpPr>
          <p:cNvPr id="5" name="TextBox 4"/>
          <p:cNvSpPr txBox="1"/>
          <p:nvPr/>
        </p:nvSpPr>
        <p:spPr>
          <a:xfrm>
            <a:off x="2686050" y="5867400"/>
            <a:ext cx="971550" cy="369332"/>
          </a:xfrm>
          <a:prstGeom prst="rect">
            <a:avLst/>
          </a:prstGeom>
          <a:noFill/>
        </p:spPr>
        <p:txBody>
          <a:bodyPr wrap="square" rtlCol="0">
            <a:spAutoFit/>
          </a:bodyPr>
          <a:lstStyle/>
          <a:p>
            <a:r>
              <a:rPr lang="en-US" dirty="0">
                <a:solidFill>
                  <a:prstClr val="black"/>
                </a:solidFill>
                <a:hlinkClick r:id="rId4" action="ppaction://hlinkfile"/>
              </a:rPr>
              <a:t>Output</a:t>
            </a:r>
            <a:endParaRPr lang="en-US" dirty="0">
              <a:solidFill>
                <a:prstClr val="black"/>
              </a:solidFill>
            </a:endParaRPr>
          </a:p>
        </p:txBody>
      </p:sp>
    </p:spTree>
    <p:extLst>
      <p:ext uri="{BB962C8B-B14F-4D97-AF65-F5344CB8AC3E}">
        <p14:creationId xmlns="" xmlns:p14="http://schemas.microsoft.com/office/powerpoint/2010/main" val="615798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600200" y="5791200"/>
            <a:ext cx="5623560" cy="838200"/>
          </a:xfrm>
        </p:spPr>
        <p:txBody>
          <a:bodyPr lIns="86493" tIns="43247" rIns="86493" bIns="43247" anchor="ctr">
            <a:normAutofit/>
          </a:bodyPr>
          <a:lstStyle/>
          <a:p>
            <a:r>
              <a:rPr lang="en-US" dirty="0" smtClean="0"/>
              <a:t>Common Scripting Tasks</a:t>
            </a:r>
          </a:p>
        </p:txBody>
      </p:sp>
      <p:sp>
        <p:nvSpPr>
          <p:cNvPr id="5123" name="Rectangle 3"/>
          <p:cNvSpPr>
            <a:spLocks noGrp="1" noChangeArrowheads="1"/>
          </p:cNvSpPr>
          <p:nvPr>
            <p:ph idx="1"/>
          </p:nvPr>
        </p:nvSpPr>
        <p:spPr>
          <a:xfrm>
            <a:off x="533400" y="700088"/>
            <a:ext cx="8001000" cy="5243512"/>
          </a:xfrm>
        </p:spPr>
        <p:txBody>
          <a:bodyPr lIns="86493" tIns="43247" rIns="86493" bIns="43247">
            <a:noAutofit/>
          </a:bodyPr>
          <a:lstStyle/>
          <a:p>
            <a:r>
              <a:rPr lang="en-US" sz="1800" dirty="0"/>
              <a:t>adding dynamic features to Web pages</a:t>
            </a:r>
          </a:p>
          <a:p>
            <a:pPr lvl="1"/>
            <a:r>
              <a:rPr lang="en-US" sz="1800" dirty="0"/>
              <a:t>validation of form data  (probably the most commonly used application)</a:t>
            </a:r>
          </a:p>
          <a:p>
            <a:pPr lvl="1"/>
            <a:r>
              <a:rPr lang="en-US" sz="1800" dirty="0"/>
              <a:t>image rollovers</a:t>
            </a:r>
          </a:p>
          <a:p>
            <a:pPr lvl="1"/>
            <a:r>
              <a:rPr lang="en-US" sz="1800" dirty="0"/>
              <a:t>handling cookies</a:t>
            </a:r>
          </a:p>
          <a:p>
            <a:r>
              <a:rPr lang="en-US" sz="1800" dirty="0" smtClean="0"/>
              <a:t>defining </a:t>
            </a:r>
            <a:r>
              <a:rPr lang="en-US" sz="1800" dirty="0"/>
              <a:t>programs with Web interfaces</a:t>
            </a:r>
          </a:p>
          <a:p>
            <a:pPr lvl="1"/>
            <a:r>
              <a:rPr lang="en-US" sz="1800" dirty="0"/>
              <a:t>utilize buttons, text boxes, clickable images, prompts, etc</a:t>
            </a:r>
          </a:p>
          <a:p>
            <a:pPr marL="324349" indent="-324349">
              <a:spcBef>
                <a:spcPct val="20000"/>
              </a:spcBef>
              <a:buFontTx/>
              <a:buChar char="•"/>
            </a:pPr>
            <a:r>
              <a:rPr lang="en-US" sz="1800" dirty="0"/>
              <a:t>limitations of client-side scripting</a:t>
            </a:r>
          </a:p>
          <a:p>
            <a:pPr marL="702756" lvl="1" indent="-270291">
              <a:lnSpc>
                <a:spcPct val="80000"/>
              </a:lnSpc>
              <a:spcBef>
                <a:spcPct val="20000"/>
              </a:spcBef>
              <a:buFont typeface="Wingdings" pitchFamily="2" charset="2"/>
              <a:buChar char="§"/>
            </a:pPr>
            <a:r>
              <a:rPr lang="en-US" sz="1800" dirty="0"/>
              <a:t>since script code is embedded in the page, it is viewable to the world</a:t>
            </a:r>
          </a:p>
          <a:p>
            <a:pPr marL="702756" lvl="1" indent="-270291">
              <a:lnSpc>
                <a:spcPct val="80000"/>
              </a:lnSpc>
              <a:spcBef>
                <a:spcPct val="20000"/>
              </a:spcBef>
              <a:buFont typeface="Wingdings" pitchFamily="2" charset="2"/>
              <a:buChar char="§"/>
            </a:pPr>
            <a:r>
              <a:rPr lang="en-US" sz="1800" dirty="0"/>
              <a:t>for security reasons, scripts are limited in what they can do</a:t>
            </a:r>
          </a:p>
          <a:p>
            <a:pPr marL="1081164" lvl="2" indent="-216233">
              <a:lnSpc>
                <a:spcPct val="80000"/>
              </a:lnSpc>
            </a:pPr>
            <a:r>
              <a:rPr lang="en-US" sz="1800" i="1" dirty="0"/>
              <a:t>e.g., can't access the client's hard drive</a:t>
            </a:r>
          </a:p>
          <a:p>
            <a:pPr marL="702756" lvl="1" indent="-270291">
              <a:lnSpc>
                <a:spcPct val="80000"/>
              </a:lnSpc>
              <a:spcBef>
                <a:spcPct val="20000"/>
              </a:spcBef>
              <a:buFont typeface="Wingdings" pitchFamily="2" charset="2"/>
              <a:buChar char="§"/>
            </a:pPr>
            <a:r>
              <a:rPr lang="en-US" sz="1800" dirty="0"/>
              <a:t>since they are designed to run on any machine platform, scripts do not contain platform specific commands</a:t>
            </a:r>
          </a:p>
          <a:p>
            <a:pPr marL="702756" lvl="1" indent="-270291">
              <a:lnSpc>
                <a:spcPct val="80000"/>
              </a:lnSpc>
              <a:spcBef>
                <a:spcPct val="20000"/>
              </a:spcBef>
              <a:buFont typeface="Wingdings" pitchFamily="2" charset="2"/>
              <a:buChar char="§"/>
            </a:pPr>
            <a:r>
              <a:rPr lang="en-US" sz="1800" dirty="0"/>
              <a:t>script languages are not full-featured</a:t>
            </a:r>
          </a:p>
          <a:p>
            <a:pPr marL="1081164" lvl="2" indent="-216233">
              <a:lnSpc>
                <a:spcPct val="80000"/>
              </a:lnSpc>
            </a:pPr>
            <a:r>
              <a:rPr lang="en-US" sz="1800" i="1" dirty="0"/>
              <a:t>e.g., JavaScript objects are very crude, not good for large project development</a:t>
            </a:r>
            <a:endParaRPr lang="en-US" sz="1800" dirty="0"/>
          </a:p>
          <a:p>
            <a:pPr marL="0" lvl="1" indent="0"/>
            <a:endParaRPr lang="en-US" sz="1800" dirty="0"/>
          </a:p>
        </p:txBody>
      </p:sp>
    </p:spTree>
    <p:extLst>
      <p:ext uri="{BB962C8B-B14F-4D97-AF65-F5344CB8AC3E}">
        <p14:creationId xmlns="" xmlns:p14="http://schemas.microsoft.com/office/powerpoint/2010/main" val="7094597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a:xfrm>
            <a:off x="1885950" y="76200"/>
            <a:ext cx="5957316" cy="609600"/>
          </a:xfrm>
        </p:spPr>
        <p:txBody>
          <a:bodyPr>
            <a:normAutofit/>
          </a:bodyPr>
          <a:lstStyle/>
          <a:p>
            <a:r>
              <a:rPr lang="en-US" sz="2800" dirty="0">
                <a:effectLst/>
              </a:rPr>
              <a:t>Checking Values When Form is Submitted</a:t>
            </a:r>
          </a:p>
        </p:txBody>
      </p:sp>
      <p:sp>
        <p:nvSpPr>
          <p:cNvPr id="553987" name="Rectangle 3"/>
          <p:cNvSpPr>
            <a:spLocks noGrp="1" noChangeArrowheads="1"/>
          </p:cNvSpPr>
          <p:nvPr>
            <p:ph idx="1"/>
          </p:nvPr>
        </p:nvSpPr>
        <p:spPr>
          <a:xfrm>
            <a:off x="2057400" y="762000"/>
            <a:ext cx="5657850" cy="5562600"/>
          </a:xfrm>
          <a:solidFill>
            <a:schemeClr val="bg1"/>
          </a:solidFill>
        </p:spPr>
        <p:txBody>
          <a:bodyPr numCol="2">
            <a:noAutofit/>
          </a:bodyPr>
          <a:lstStyle/>
          <a:p>
            <a:pPr>
              <a:lnSpc>
                <a:spcPct val="90000"/>
              </a:lnSpc>
              <a:buFont typeface="Wingdings" pitchFamily="2" charset="2"/>
              <a:buNone/>
            </a:pPr>
            <a:r>
              <a:rPr lang="en-US" sz="1500" dirty="0"/>
              <a:t>&lt;html&gt;&lt;head&gt;&lt;title&gt;Camp Registration&lt;/title&gt;</a:t>
            </a:r>
          </a:p>
          <a:p>
            <a:pPr>
              <a:lnSpc>
                <a:spcPct val="90000"/>
              </a:lnSpc>
              <a:buFont typeface="Wingdings" pitchFamily="2" charset="2"/>
              <a:buNone/>
            </a:pPr>
            <a:r>
              <a:rPr lang="en-US" sz="1500" dirty="0"/>
              <a:t>&lt;script language=“JavaScript"&gt;</a:t>
            </a:r>
          </a:p>
          <a:p>
            <a:pPr>
              <a:lnSpc>
                <a:spcPct val="90000"/>
              </a:lnSpc>
              <a:buFont typeface="Wingdings" pitchFamily="2" charset="2"/>
              <a:buNone/>
            </a:pPr>
            <a:r>
              <a:rPr lang="en-US" sz="1500" dirty="0"/>
              <a:t>&lt;!--</a:t>
            </a:r>
          </a:p>
          <a:p>
            <a:pPr>
              <a:lnSpc>
                <a:spcPct val="90000"/>
              </a:lnSpc>
              <a:buFont typeface="Wingdings" pitchFamily="2" charset="2"/>
              <a:buNone/>
            </a:pPr>
            <a:r>
              <a:rPr lang="en-US" sz="1500" dirty="0"/>
              <a:t>function </a:t>
            </a:r>
            <a:r>
              <a:rPr lang="en-US" sz="1500" dirty="0" err="1"/>
              <a:t>isInt</a:t>
            </a:r>
            <a:r>
              <a:rPr lang="en-US" sz="1500" dirty="0"/>
              <a:t>(string) {</a:t>
            </a:r>
          </a:p>
          <a:p>
            <a:pPr>
              <a:lnSpc>
                <a:spcPct val="90000"/>
              </a:lnSpc>
              <a:buFont typeface="Wingdings" pitchFamily="2" charset="2"/>
              <a:buNone/>
            </a:pPr>
            <a:r>
              <a:rPr lang="en-US" sz="1500" dirty="0"/>
              <a:t>  </a:t>
            </a:r>
            <a:r>
              <a:rPr lang="en-US" sz="1500" dirty="0" err="1"/>
              <a:t>var</a:t>
            </a:r>
            <a:r>
              <a:rPr lang="en-US" sz="1500" dirty="0"/>
              <a:t> </a:t>
            </a:r>
            <a:r>
              <a:rPr lang="en-US" sz="1500" dirty="0" err="1"/>
              <a:t>val</a:t>
            </a:r>
            <a:r>
              <a:rPr lang="en-US" sz="1500" dirty="0"/>
              <a:t> = </a:t>
            </a:r>
            <a:r>
              <a:rPr lang="en-US" sz="1500" dirty="0" err="1"/>
              <a:t>parseInt</a:t>
            </a:r>
            <a:r>
              <a:rPr lang="en-US" sz="1500" dirty="0"/>
              <a:t>(string);</a:t>
            </a:r>
          </a:p>
          <a:p>
            <a:pPr>
              <a:lnSpc>
                <a:spcPct val="90000"/>
              </a:lnSpc>
              <a:buFont typeface="Wingdings" pitchFamily="2" charset="2"/>
              <a:buNone/>
            </a:pPr>
            <a:r>
              <a:rPr lang="en-US" sz="1500" dirty="0"/>
              <a:t>  return(</a:t>
            </a:r>
            <a:r>
              <a:rPr lang="en-US" sz="1500" dirty="0" err="1"/>
              <a:t>val</a:t>
            </a:r>
            <a:r>
              <a:rPr lang="en-US" sz="1500" dirty="0"/>
              <a:t> &gt; 0);</a:t>
            </a:r>
          </a:p>
          <a:p>
            <a:pPr>
              <a:lnSpc>
                <a:spcPct val="90000"/>
              </a:lnSpc>
              <a:buFont typeface="Wingdings" pitchFamily="2" charset="2"/>
              <a:buNone/>
            </a:pPr>
            <a:r>
              <a:rPr lang="en-US" sz="1500" dirty="0"/>
              <a:t>}</a:t>
            </a:r>
          </a:p>
          <a:p>
            <a:pPr>
              <a:lnSpc>
                <a:spcPct val="90000"/>
              </a:lnSpc>
              <a:buFont typeface="Wingdings" pitchFamily="2" charset="2"/>
              <a:buNone/>
            </a:pPr>
            <a:r>
              <a:rPr lang="en-US" sz="1500" dirty="0"/>
              <a:t>function </a:t>
            </a:r>
            <a:r>
              <a:rPr lang="en-US" sz="1500" dirty="0" err="1"/>
              <a:t>checkRegistration</a:t>
            </a:r>
            <a:r>
              <a:rPr lang="en-US" sz="1500" dirty="0"/>
              <a:t>() {</a:t>
            </a:r>
          </a:p>
          <a:p>
            <a:pPr>
              <a:lnSpc>
                <a:spcPct val="90000"/>
              </a:lnSpc>
              <a:buFont typeface="Wingdings" pitchFamily="2" charset="2"/>
              <a:buNone/>
            </a:pPr>
            <a:r>
              <a:rPr lang="en-US" sz="1500" dirty="0"/>
              <a:t>  </a:t>
            </a:r>
            <a:r>
              <a:rPr lang="en-US" sz="1500" dirty="0" err="1"/>
              <a:t>var</a:t>
            </a:r>
            <a:r>
              <a:rPr lang="en-US" sz="1500" dirty="0"/>
              <a:t> </a:t>
            </a:r>
            <a:r>
              <a:rPr lang="en-US" sz="1500" dirty="0" err="1"/>
              <a:t>ageField</a:t>
            </a:r>
            <a:r>
              <a:rPr lang="en-US" sz="1500" dirty="0"/>
              <a:t> = </a:t>
            </a:r>
            <a:r>
              <a:rPr lang="en-US" sz="1500" dirty="0" err="1"/>
              <a:t>document.registerForm.ageField</a:t>
            </a:r>
            <a:r>
              <a:rPr lang="en-US" sz="1500" dirty="0"/>
              <a:t>;</a:t>
            </a:r>
          </a:p>
          <a:p>
            <a:pPr>
              <a:lnSpc>
                <a:spcPct val="90000"/>
              </a:lnSpc>
              <a:buFont typeface="Wingdings" pitchFamily="2" charset="2"/>
              <a:buNone/>
            </a:pPr>
            <a:r>
              <a:rPr lang="en-US" sz="1500" dirty="0"/>
              <a:t>  if (!</a:t>
            </a:r>
            <a:r>
              <a:rPr lang="en-US" sz="1500" dirty="0" err="1"/>
              <a:t>isInt</a:t>
            </a:r>
            <a:r>
              <a:rPr lang="en-US" sz="1500" dirty="0"/>
              <a:t>(</a:t>
            </a:r>
            <a:r>
              <a:rPr lang="en-US" sz="1500" dirty="0" err="1"/>
              <a:t>ageField.value</a:t>
            </a:r>
            <a:r>
              <a:rPr lang="en-US" sz="1500" dirty="0"/>
              <a:t>)) {</a:t>
            </a:r>
          </a:p>
          <a:p>
            <a:pPr>
              <a:lnSpc>
                <a:spcPct val="90000"/>
              </a:lnSpc>
              <a:buFont typeface="Wingdings" pitchFamily="2" charset="2"/>
              <a:buNone/>
            </a:pPr>
            <a:r>
              <a:rPr lang="en-US" sz="1500" dirty="0"/>
              <a:t>    alert("Age must be an integer.");</a:t>
            </a:r>
          </a:p>
          <a:p>
            <a:pPr>
              <a:lnSpc>
                <a:spcPct val="90000"/>
              </a:lnSpc>
              <a:buFont typeface="Wingdings" pitchFamily="2" charset="2"/>
              <a:buNone/>
            </a:pPr>
            <a:r>
              <a:rPr lang="en-US" sz="1500" dirty="0"/>
              <a:t>    return(false);</a:t>
            </a:r>
          </a:p>
          <a:p>
            <a:pPr>
              <a:lnSpc>
                <a:spcPct val="90000"/>
              </a:lnSpc>
              <a:buFont typeface="Wingdings" pitchFamily="2" charset="2"/>
              <a:buNone/>
            </a:pPr>
            <a:r>
              <a:rPr lang="en-US" sz="1500" dirty="0"/>
              <a:t>  }</a:t>
            </a:r>
          </a:p>
          <a:p>
            <a:pPr>
              <a:lnSpc>
                <a:spcPct val="90000"/>
              </a:lnSpc>
              <a:buFont typeface="Wingdings" pitchFamily="2" charset="2"/>
              <a:buNone/>
            </a:pPr>
            <a:r>
              <a:rPr lang="en-US" sz="1500" dirty="0"/>
              <a:t>  ...</a:t>
            </a:r>
          </a:p>
          <a:p>
            <a:pPr>
              <a:lnSpc>
                <a:spcPct val="90000"/>
              </a:lnSpc>
              <a:buFont typeface="Wingdings" pitchFamily="2" charset="2"/>
              <a:buNone/>
            </a:pPr>
            <a:r>
              <a:rPr lang="en-US" sz="1500" dirty="0"/>
              <a:t>  // Format looks OK. Submit form. </a:t>
            </a:r>
          </a:p>
          <a:p>
            <a:pPr>
              <a:lnSpc>
                <a:spcPct val="90000"/>
              </a:lnSpc>
              <a:buFont typeface="Wingdings" pitchFamily="2" charset="2"/>
              <a:buNone/>
            </a:pPr>
            <a:r>
              <a:rPr lang="en-US" sz="1500" dirty="0"/>
              <a:t>  return(true);</a:t>
            </a:r>
          </a:p>
          <a:p>
            <a:pPr>
              <a:lnSpc>
                <a:spcPct val="90000"/>
              </a:lnSpc>
              <a:buFont typeface="Wingdings" pitchFamily="2" charset="2"/>
              <a:buNone/>
            </a:pPr>
            <a:r>
              <a:rPr lang="en-US" sz="1500" dirty="0"/>
              <a:t>}</a:t>
            </a:r>
          </a:p>
          <a:p>
            <a:pPr>
              <a:lnSpc>
                <a:spcPct val="90000"/>
              </a:lnSpc>
              <a:buFont typeface="Wingdings" pitchFamily="2" charset="2"/>
              <a:buNone/>
            </a:pPr>
            <a:r>
              <a:rPr lang="en-US" sz="1500" dirty="0"/>
              <a:t>// --&gt;</a:t>
            </a:r>
          </a:p>
          <a:p>
            <a:pPr>
              <a:lnSpc>
                <a:spcPct val="90000"/>
              </a:lnSpc>
              <a:buFont typeface="Wingdings" pitchFamily="2" charset="2"/>
              <a:buNone/>
            </a:pPr>
            <a:r>
              <a:rPr lang="en-US" sz="1500" dirty="0"/>
              <a:t>&lt;/script&gt;</a:t>
            </a:r>
          </a:p>
          <a:p>
            <a:pPr>
              <a:lnSpc>
                <a:spcPct val="90000"/>
              </a:lnSpc>
              <a:buFont typeface="Wingdings" pitchFamily="2" charset="2"/>
              <a:buNone/>
            </a:pPr>
            <a:r>
              <a:rPr lang="en-US" sz="1500" dirty="0"/>
              <a:t>&lt;body&gt;&lt;h1&gt;Camp Registration&lt;/h1&gt;</a:t>
            </a:r>
          </a:p>
          <a:p>
            <a:pPr>
              <a:lnSpc>
                <a:spcPct val="90000"/>
              </a:lnSpc>
              <a:buFont typeface="Wingdings" pitchFamily="2" charset="2"/>
              <a:buNone/>
            </a:pPr>
            <a:r>
              <a:rPr lang="en-US" sz="1500" dirty="0"/>
              <a:t>&lt;form action="</a:t>
            </a:r>
            <a:r>
              <a:rPr lang="en-US" sz="1500" dirty="0" err="1"/>
              <a:t>cgi</a:t>
            </a:r>
            <a:r>
              <a:rPr lang="en-US" sz="1500" dirty="0"/>
              <a:t>-bin/register“ name="</a:t>
            </a:r>
            <a:r>
              <a:rPr lang="en-US" sz="1500" dirty="0" err="1"/>
              <a:t>registerForm</a:t>
            </a:r>
            <a:r>
              <a:rPr lang="en-US" sz="1500" dirty="0"/>
              <a:t>"</a:t>
            </a:r>
          </a:p>
          <a:p>
            <a:pPr>
              <a:lnSpc>
                <a:spcPct val="90000"/>
              </a:lnSpc>
              <a:buFont typeface="Wingdings" pitchFamily="2" charset="2"/>
              <a:buNone/>
            </a:pPr>
            <a:r>
              <a:rPr lang="en-US" sz="1500" dirty="0"/>
              <a:t>      </a:t>
            </a:r>
            <a:r>
              <a:rPr lang="en-US" sz="1500" dirty="0" err="1"/>
              <a:t>onSubmit</a:t>
            </a:r>
            <a:r>
              <a:rPr lang="en-US" sz="1500" dirty="0"/>
              <a:t>="return(</a:t>
            </a:r>
            <a:r>
              <a:rPr lang="en-US" sz="1500" dirty="0" err="1"/>
              <a:t>checkRegistration</a:t>
            </a:r>
            <a:r>
              <a:rPr lang="en-US" sz="1500" dirty="0"/>
              <a:t>())"&gt;</a:t>
            </a:r>
          </a:p>
          <a:p>
            <a:pPr>
              <a:lnSpc>
                <a:spcPct val="90000"/>
              </a:lnSpc>
              <a:buFont typeface="Wingdings" pitchFamily="2" charset="2"/>
              <a:buNone/>
            </a:pPr>
            <a:endParaRPr lang="en-US" sz="1500" dirty="0"/>
          </a:p>
          <a:p>
            <a:pPr>
              <a:lnSpc>
                <a:spcPct val="90000"/>
              </a:lnSpc>
              <a:buFont typeface="Wingdings" pitchFamily="2" charset="2"/>
              <a:buNone/>
            </a:pPr>
            <a:r>
              <a:rPr lang="en-US" sz="1500" dirty="0"/>
              <a:t>Age: &lt;input type=“text" name="</a:t>
            </a:r>
            <a:r>
              <a:rPr lang="en-US" sz="1500" dirty="0" err="1"/>
              <a:t>ageField</a:t>
            </a:r>
            <a:r>
              <a:rPr lang="en-US" sz="1500" dirty="0"/>
              <a:t>" </a:t>
            </a:r>
            <a:r>
              <a:rPr lang="en-US" sz="1500" dirty="0" err="1"/>
              <a:t>onFocus</a:t>
            </a:r>
            <a:r>
              <a:rPr lang="en-US" sz="1500" dirty="0"/>
              <a:t>="</a:t>
            </a:r>
            <a:r>
              <a:rPr lang="en-US" sz="1500" dirty="0" err="1"/>
              <a:t>promptAge</a:t>
            </a:r>
            <a:r>
              <a:rPr lang="en-US" sz="1500" dirty="0"/>
              <a:t>()"</a:t>
            </a:r>
          </a:p>
          <a:p>
            <a:pPr>
              <a:lnSpc>
                <a:spcPct val="90000"/>
              </a:lnSpc>
              <a:buFont typeface="Wingdings" pitchFamily="2" charset="2"/>
              <a:buNone/>
            </a:pPr>
            <a:r>
              <a:rPr lang="en-US" sz="1500" dirty="0"/>
              <a:t>            </a:t>
            </a:r>
            <a:r>
              <a:rPr lang="en-US" sz="1500" dirty="0" err="1"/>
              <a:t>onBlur</a:t>
            </a:r>
            <a:r>
              <a:rPr lang="en-US" sz="1500" dirty="0"/>
              <a:t>="</a:t>
            </a:r>
            <a:r>
              <a:rPr lang="en-US" sz="1500" dirty="0" err="1"/>
              <a:t>clearStatus</a:t>
            </a:r>
            <a:r>
              <a:rPr lang="en-US" sz="1500" dirty="0"/>
              <a:t>()"&gt;&lt;</a:t>
            </a:r>
            <a:r>
              <a:rPr lang="en-US" sz="1500" dirty="0" err="1"/>
              <a:t>br</a:t>
            </a:r>
            <a:r>
              <a:rPr lang="en-US" sz="1500" dirty="0"/>
              <a:t>&gt;</a:t>
            </a:r>
          </a:p>
          <a:p>
            <a:pPr>
              <a:lnSpc>
                <a:spcPct val="90000"/>
              </a:lnSpc>
              <a:buFont typeface="Wingdings" pitchFamily="2" charset="2"/>
              <a:buNone/>
            </a:pPr>
            <a:endParaRPr lang="en-US" sz="1500" dirty="0"/>
          </a:p>
          <a:p>
            <a:pPr>
              <a:lnSpc>
                <a:spcPct val="90000"/>
              </a:lnSpc>
              <a:buFont typeface="Wingdings" pitchFamily="2" charset="2"/>
              <a:buNone/>
            </a:pPr>
            <a:r>
              <a:rPr lang="en-US" sz="1500" dirty="0"/>
              <a:t>Rank: &lt;input type=“text" name="</a:t>
            </a:r>
            <a:r>
              <a:rPr lang="en-US" sz="1500" dirty="0" err="1"/>
              <a:t>rankField</a:t>
            </a:r>
            <a:r>
              <a:rPr lang="en-US" sz="1500" dirty="0"/>
              <a:t>" </a:t>
            </a:r>
            <a:r>
              <a:rPr lang="en-US" sz="1500" dirty="0" err="1"/>
              <a:t>onFocus</a:t>
            </a:r>
            <a:r>
              <a:rPr lang="en-US" sz="1500" dirty="0"/>
              <a:t>="</a:t>
            </a:r>
            <a:r>
              <a:rPr lang="en-US" sz="1500" dirty="0" err="1"/>
              <a:t>promptRank</a:t>
            </a:r>
            <a:r>
              <a:rPr lang="en-US" sz="1500" dirty="0"/>
              <a:t>()"</a:t>
            </a:r>
          </a:p>
          <a:p>
            <a:pPr>
              <a:lnSpc>
                <a:spcPct val="90000"/>
              </a:lnSpc>
              <a:buFont typeface="Wingdings" pitchFamily="2" charset="2"/>
              <a:buNone/>
            </a:pPr>
            <a:r>
              <a:rPr lang="en-US" sz="1500" dirty="0"/>
              <a:t>             </a:t>
            </a:r>
            <a:r>
              <a:rPr lang="en-US" sz="1500" dirty="0" err="1"/>
              <a:t>onBlur</a:t>
            </a:r>
            <a:r>
              <a:rPr lang="en-US" sz="1500" dirty="0"/>
              <a:t>="</a:t>
            </a:r>
            <a:r>
              <a:rPr lang="en-US" sz="1500" dirty="0" err="1"/>
              <a:t>clearStatus</a:t>
            </a:r>
            <a:r>
              <a:rPr lang="en-US" sz="1500" dirty="0"/>
              <a:t>()"&gt;&lt;</a:t>
            </a:r>
            <a:r>
              <a:rPr lang="en-US" sz="1500" dirty="0" err="1"/>
              <a:t>br</a:t>
            </a:r>
            <a:r>
              <a:rPr lang="en-US" sz="1500" dirty="0"/>
              <a:t>&gt;</a:t>
            </a:r>
          </a:p>
          <a:p>
            <a:pPr>
              <a:lnSpc>
                <a:spcPct val="90000"/>
              </a:lnSpc>
              <a:buFont typeface="Wingdings" pitchFamily="2" charset="2"/>
              <a:buNone/>
            </a:pPr>
            <a:endParaRPr lang="en-US" sz="1500" dirty="0"/>
          </a:p>
          <a:p>
            <a:pPr>
              <a:lnSpc>
                <a:spcPct val="90000"/>
              </a:lnSpc>
              <a:buFont typeface="Wingdings" pitchFamily="2" charset="2"/>
              <a:buNone/>
            </a:pPr>
            <a:r>
              <a:rPr lang="en-US" sz="1500" dirty="0"/>
              <a:t>Serial Number: &lt;input type=“text" name="</a:t>
            </a:r>
            <a:r>
              <a:rPr lang="en-US" sz="1500" dirty="0" err="1"/>
              <a:t>serialField</a:t>
            </a:r>
            <a:r>
              <a:rPr lang="en-US" sz="1500" dirty="0"/>
              <a:t>" </a:t>
            </a:r>
            <a:r>
              <a:rPr lang="en-US" sz="1500" dirty="0" err="1"/>
              <a:t>onFocus</a:t>
            </a:r>
            <a:r>
              <a:rPr lang="en-US" sz="1500" dirty="0"/>
              <a:t>="</a:t>
            </a:r>
            <a:r>
              <a:rPr lang="en-US" sz="1500" dirty="0" err="1"/>
              <a:t>promptSerial</a:t>
            </a:r>
            <a:r>
              <a:rPr lang="en-US" sz="1500" dirty="0"/>
              <a:t>()" </a:t>
            </a:r>
            <a:r>
              <a:rPr lang="en-US" sz="1500" dirty="0" err="1"/>
              <a:t>onBlur</a:t>
            </a:r>
            <a:r>
              <a:rPr lang="en-US" sz="1500" dirty="0"/>
              <a:t>="</a:t>
            </a:r>
            <a:r>
              <a:rPr lang="en-US" sz="1500" dirty="0" err="1"/>
              <a:t>clearStatus</a:t>
            </a:r>
            <a:r>
              <a:rPr lang="en-US" sz="1500" dirty="0"/>
              <a:t>()"&gt;&lt;p&gt;</a:t>
            </a:r>
          </a:p>
          <a:p>
            <a:pPr>
              <a:lnSpc>
                <a:spcPct val="90000"/>
              </a:lnSpc>
              <a:buFont typeface="Wingdings" pitchFamily="2" charset="2"/>
              <a:buNone/>
            </a:pPr>
            <a:endParaRPr lang="en-US" sz="1500" dirty="0"/>
          </a:p>
          <a:p>
            <a:pPr>
              <a:lnSpc>
                <a:spcPct val="90000"/>
              </a:lnSpc>
              <a:buFont typeface="Wingdings" pitchFamily="2" charset="2"/>
              <a:buNone/>
            </a:pPr>
            <a:r>
              <a:rPr lang="en-US" sz="1500" dirty="0"/>
              <a:t>&lt;input type=“submit" value="Submit Registration"&gt;</a:t>
            </a:r>
          </a:p>
          <a:p>
            <a:pPr>
              <a:lnSpc>
                <a:spcPct val="90000"/>
              </a:lnSpc>
              <a:buFont typeface="Wingdings" pitchFamily="2" charset="2"/>
              <a:buNone/>
            </a:pPr>
            <a:r>
              <a:rPr lang="en-US" sz="1500" dirty="0"/>
              <a:t>&lt;/form&gt;</a:t>
            </a:r>
          </a:p>
          <a:p>
            <a:pPr>
              <a:lnSpc>
                <a:spcPct val="90000"/>
              </a:lnSpc>
              <a:buFont typeface="Wingdings" pitchFamily="2" charset="2"/>
              <a:buNone/>
            </a:pPr>
            <a:r>
              <a:rPr lang="en-US" sz="1500" dirty="0"/>
              <a:t>&lt;/body&gt;</a:t>
            </a:r>
          </a:p>
          <a:p>
            <a:pPr>
              <a:lnSpc>
                <a:spcPct val="90000"/>
              </a:lnSpc>
              <a:buFont typeface="Wingdings" pitchFamily="2" charset="2"/>
              <a:buNone/>
            </a:pPr>
            <a:r>
              <a:rPr lang="en-US" sz="1500" dirty="0"/>
              <a:t>&lt;/html&gt;</a:t>
            </a:r>
          </a:p>
          <a:p>
            <a:pPr>
              <a:lnSpc>
                <a:spcPct val="90000"/>
              </a:lnSpc>
              <a:buFont typeface="Wingdings" pitchFamily="2" charset="2"/>
              <a:buNone/>
            </a:pPr>
            <a:endParaRPr lang="en-US" sz="1500" dirty="0"/>
          </a:p>
        </p:txBody>
      </p:sp>
    </p:spTree>
    <p:extLst>
      <p:ext uri="{BB962C8B-B14F-4D97-AF65-F5344CB8AC3E}">
        <p14:creationId xmlns="" xmlns:p14="http://schemas.microsoft.com/office/powerpoint/2010/main" val="40977770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a:xfrm>
            <a:off x="2219706" y="274638"/>
            <a:ext cx="5623560" cy="792162"/>
          </a:xfrm>
        </p:spPr>
        <p:txBody>
          <a:bodyPr>
            <a:normAutofit/>
          </a:bodyPr>
          <a:lstStyle/>
          <a:p>
            <a:r>
              <a:rPr lang="en-US" sz="4000" dirty="0"/>
              <a:t>OUTPUT</a:t>
            </a:r>
          </a:p>
        </p:txBody>
      </p:sp>
      <p:pic>
        <p:nvPicPr>
          <p:cNvPr id="556037" name="Picture 5"/>
          <p:cNvPicPr>
            <a:picLocks noChangeAspect="1" noChangeArrowheads="1"/>
          </p:cNvPicPr>
          <p:nvPr/>
        </p:nvPicPr>
        <p:blipFill>
          <a:blip r:embed="rId2" cstate="print"/>
          <a:srcRect/>
          <a:stretch>
            <a:fillRect/>
          </a:stretch>
        </p:blipFill>
        <p:spPr bwMode="auto">
          <a:xfrm>
            <a:off x="1485900" y="1371602"/>
            <a:ext cx="4343400" cy="4608513"/>
          </a:xfrm>
          <a:prstGeom prst="rect">
            <a:avLst/>
          </a:prstGeom>
          <a:noFill/>
          <a:ln w="9525">
            <a:noFill/>
            <a:miter lim="800000"/>
            <a:headEnd/>
            <a:tailEnd/>
          </a:ln>
          <a:effectLst/>
        </p:spPr>
      </p:pic>
      <p:pic>
        <p:nvPicPr>
          <p:cNvPr id="556036" name="Picture 4"/>
          <p:cNvPicPr>
            <a:picLocks noChangeAspect="1" noChangeArrowheads="1"/>
          </p:cNvPicPr>
          <p:nvPr/>
        </p:nvPicPr>
        <p:blipFill>
          <a:blip r:embed="rId3" cstate="print"/>
          <a:srcRect/>
          <a:stretch>
            <a:fillRect/>
          </a:stretch>
        </p:blipFill>
        <p:spPr bwMode="auto">
          <a:xfrm>
            <a:off x="5086350" y="3505200"/>
            <a:ext cx="2686050" cy="1798638"/>
          </a:xfrm>
          <a:prstGeom prst="rect">
            <a:avLst/>
          </a:prstGeom>
          <a:noFill/>
          <a:ln w="9525">
            <a:noFill/>
            <a:miter lim="800000"/>
            <a:headEnd/>
            <a:tailEnd/>
          </a:ln>
          <a:effectLst/>
        </p:spPr>
      </p:pic>
      <p:sp>
        <p:nvSpPr>
          <p:cNvPr id="5" name="TextBox 4"/>
          <p:cNvSpPr txBox="1"/>
          <p:nvPr/>
        </p:nvSpPr>
        <p:spPr>
          <a:xfrm>
            <a:off x="6057900" y="5638800"/>
            <a:ext cx="1143000" cy="381000"/>
          </a:xfrm>
          <a:prstGeom prst="rect">
            <a:avLst/>
          </a:prstGeom>
          <a:noFill/>
        </p:spPr>
        <p:txBody>
          <a:bodyPr wrap="square" rtlCol="0">
            <a:spAutoFit/>
          </a:bodyPr>
          <a:lstStyle/>
          <a:p>
            <a:r>
              <a:rPr lang="en-US" dirty="0">
                <a:solidFill>
                  <a:prstClr val="black"/>
                </a:solidFill>
                <a:hlinkClick r:id="rId4" action="ppaction://hlinkfile"/>
              </a:rPr>
              <a:t>Output</a:t>
            </a:r>
            <a:endParaRPr lang="en-US" dirty="0">
              <a:solidFill>
                <a:prstClr val="black"/>
              </a:solidFill>
            </a:endParaRPr>
          </a:p>
        </p:txBody>
      </p:sp>
    </p:spTree>
    <p:extLst>
      <p:ext uri="{BB962C8B-B14F-4D97-AF65-F5344CB8AC3E}">
        <p14:creationId xmlns="" xmlns:p14="http://schemas.microsoft.com/office/powerpoint/2010/main" val="22807565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19706" y="76200"/>
            <a:ext cx="5623560" cy="1143000"/>
          </a:xfrm>
        </p:spPr>
        <p:txBody>
          <a:bodyPr lIns="86493" tIns="43247" rIns="86493" bIns="43247" anchor="ctr">
            <a:normAutofit/>
          </a:bodyPr>
          <a:lstStyle/>
          <a:p>
            <a:r>
              <a:rPr lang="en-US" dirty="0" smtClean="0"/>
              <a:t>JavaScript Math Routines</a:t>
            </a:r>
          </a:p>
        </p:txBody>
      </p:sp>
      <p:sp>
        <p:nvSpPr>
          <p:cNvPr id="9220" name="Text Box 4"/>
          <p:cNvSpPr txBox="1">
            <a:spLocks noChangeArrowheads="1"/>
          </p:cNvSpPr>
          <p:nvPr/>
        </p:nvSpPr>
        <p:spPr bwMode="auto">
          <a:xfrm>
            <a:off x="2057401" y="1154723"/>
            <a:ext cx="5780315" cy="4026879"/>
          </a:xfrm>
          <a:prstGeom prst="rect">
            <a:avLst/>
          </a:prstGeom>
          <a:noFill/>
          <a:ln w="12700">
            <a:noFill/>
            <a:miter lim="800000"/>
            <a:headEnd type="none" w="sm" len="sm"/>
            <a:tailEnd type="none" w="sm" len="sm"/>
          </a:ln>
        </p:spPr>
        <p:txBody>
          <a:bodyPr wrap="square" lIns="86493" tIns="43247" rIns="86493" bIns="43247">
            <a:spAutoFit/>
          </a:bodyPr>
          <a:lstStyle/>
          <a:p>
            <a:r>
              <a:rPr lang="en-US" sz="1900" dirty="0">
                <a:solidFill>
                  <a:prstClr val="black"/>
                </a:solidFill>
                <a:latin typeface="Arial Narrow" pitchFamily="34" charset="0"/>
              </a:rPr>
              <a:t>the built-in Math object contains many functions and constants</a:t>
            </a:r>
          </a:p>
          <a:p>
            <a:endParaRPr lang="en-US" sz="1900" dirty="0">
              <a:solidFill>
                <a:srgbClr val="FEB80A"/>
              </a:solidFill>
              <a:latin typeface="Arial Narrow" pitchFamily="34" charset="0"/>
            </a:endParaRPr>
          </a:p>
          <a:p>
            <a:pPr marL="213230" lvl="1"/>
            <a:r>
              <a:rPr lang="en-US" sz="1500" dirty="0" err="1">
                <a:solidFill>
                  <a:srgbClr val="002060"/>
                </a:solidFill>
                <a:latin typeface="Courier New" pitchFamily="49" charset="0"/>
              </a:rPr>
              <a:t>Math.sqrt</a:t>
            </a:r>
            <a:endParaRPr lang="en-US" sz="1500" dirty="0">
              <a:solidFill>
                <a:srgbClr val="002060"/>
              </a:solidFill>
              <a:latin typeface="Courier New" pitchFamily="49" charset="0"/>
            </a:endParaRPr>
          </a:p>
          <a:p>
            <a:pPr marL="213230" lvl="1"/>
            <a:r>
              <a:rPr lang="en-US" sz="1500" dirty="0">
                <a:solidFill>
                  <a:srgbClr val="002060"/>
                </a:solidFill>
                <a:latin typeface="Courier New" pitchFamily="49" charset="0"/>
              </a:rPr>
              <a:t>Math.pow</a:t>
            </a:r>
          </a:p>
          <a:p>
            <a:pPr marL="213230" lvl="1"/>
            <a:r>
              <a:rPr lang="en-US" sz="1500" dirty="0">
                <a:solidFill>
                  <a:srgbClr val="002060"/>
                </a:solidFill>
                <a:latin typeface="Courier New" pitchFamily="49" charset="0"/>
              </a:rPr>
              <a:t>Math.abs</a:t>
            </a:r>
          </a:p>
          <a:p>
            <a:pPr marL="213230" lvl="1"/>
            <a:r>
              <a:rPr lang="en-US" sz="1500" dirty="0">
                <a:solidFill>
                  <a:srgbClr val="002060"/>
                </a:solidFill>
                <a:latin typeface="Courier New" pitchFamily="49" charset="0"/>
              </a:rPr>
              <a:t>Math.max</a:t>
            </a:r>
          </a:p>
          <a:p>
            <a:pPr marL="213230" lvl="1"/>
            <a:r>
              <a:rPr lang="en-US" sz="1500" dirty="0">
                <a:solidFill>
                  <a:srgbClr val="002060"/>
                </a:solidFill>
                <a:latin typeface="Courier New" pitchFamily="49" charset="0"/>
              </a:rPr>
              <a:t>Math.min</a:t>
            </a:r>
          </a:p>
          <a:p>
            <a:pPr marL="213230" lvl="1"/>
            <a:r>
              <a:rPr lang="en-US" sz="1500" dirty="0" err="1">
                <a:solidFill>
                  <a:srgbClr val="002060"/>
                </a:solidFill>
                <a:latin typeface="Courier New" pitchFamily="49" charset="0"/>
              </a:rPr>
              <a:t>Math.floor</a:t>
            </a:r>
            <a:endParaRPr lang="en-US" sz="1500" dirty="0">
              <a:solidFill>
                <a:srgbClr val="002060"/>
              </a:solidFill>
              <a:latin typeface="Courier New" pitchFamily="49" charset="0"/>
            </a:endParaRPr>
          </a:p>
          <a:p>
            <a:pPr marL="213230" lvl="1"/>
            <a:r>
              <a:rPr lang="en-US" sz="1500" dirty="0" err="1">
                <a:solidFill>
                  <a:srgbClr val="002060"/>
                </a:solidFill>
                <a:latin typeface="Courier New" pitchFamily="49" charset="0"/>
              </a:rPr>
              <a:t>Math.ceil</a:t>
            </a:r>
            <a:endParaRPr lang="en-US" sz="1500" dirty="0">
              <a:solidFill>
                <a:srgbClr val="002060"/>
              </a:solidFill>
              <a:latin typeface="Courier New" pitchFamily="49" charset="0"/>
            </a:endParaRPr>
          </a:p>
          <a:p>
            <a:pPr marL="213230" lvl="1"/>
            <a:r>
              <a:rPr lang="en-US" sz="1500" dirty="0" err="1">
                <a:solidFill>
                  <a:srgbClr val="002060"/>
                </a:solidFill>
                <a:latin typeface="Courier New" pitchFamily="49" charset="0"/>
              </a:rPr>
              <a:t>Math.round</a:t>
            </a:r>
            <a:endParaRPr lang="en-US" sz="1500" dirty="0">
              <a:solidFill>
                <a:srgbClr val="002060"/>
              </a:solidFill>
              <a:latin typeface="Courier New" pitchFamily="49" charset="0"/>
            </a:endParaRPr>
          </a:p>
          <a:p>
            <a:pPr marL="213230" lvl="1"/>
            <a:endParaRPr lang="en-US" sz="1500" dirty="0">
              <a:solidFill>
                <a:srgbClr val="002060"/>
              </a:solidFill>
              <a:latin typeface="Courier New" pitchFamily="49" charset="0"/>
            </a:endParaRPr>
          </a:p>
          <a:p>
            <a:pPr marL="213230" lvl="1"/>
            <a:r>
              <a:rPr lang="en-US" sz="1500" dirty="0" err="1">
                <a:solidFill>
                  <a:srgbClr val="002060"/>
                </a:solidFill>
                <a:latin typeface="Courier New" pitchFamily="49" charset="0"/>
              </a:rPr>
              <a:t>Math.PI</a:t>
            </a:r>
            <a:endParaRPr lang="en-US" sz="1500" dirty="0">
              <a:solidFill>
                <a:srgbClr val="002060"/>
              </a:solidFill>
              <a:latin typeface="Courier New" pitchFamily="49" charset="0"/>
            </a:endParaRPr>
          </a:p>
          <a:p>
            <a:pPr marL="213230" lvl="1"/>
            <a:r>
              <a:rPr lang="en-US" sz="1500" dirty="0" err="1">
                <a:solidFill>
                  <a:srgbClr val="002060"/>
                </a:solidFill>
                <a:latin typeface="Courier New" pitchFamily="49" charset="0"/>
              </a:rPr>
              <a:t>Math.E</a:t>
            </a:r>
            <a:endParaRPr lang="en-US" sz="1500" dirty="0">
              <a:solidFill>
                <a:srgbClr val="002060"/>
              </a:solidFill>
              <a:latin typeface="Courier New" pitchFamily="49" charset="0"/>
            </a:endParaRPr>
          </a:p>
          <a:p>
            <a:pPr marL="213230" lvl="1"/>
            <a:endParaRPr lang="en-US" sz="1500" dirty="0">
              <a:solidFill>
                <a:srgbClr val="002060"/>
              </a:solidFill>
              <a:latin typeface="Courier New" pitchFamily="49" charset="0"/>
            </a:endParaRPr>
          </a:p>
          <a:p>
            <a:r>
              <a:rPr lang="en-US" sz="1500" dirty="0" err="1">
                <a:solidFill>
                  <a:srgbClr val="002060"/>
                </a:solidFill>
                <a:latin typeface="Courier New" pitchFamily="49" charset="0"/>
              </a:rPr>
              <a:t>Math.random</a:t>
            </a:r>
            <a:r>
              <a:rPr lang="en-US" sz="1500" dirty="0">
                <a:solidFill>
                  <a:srgbClr val="FEB80A"/>
                </a:solidFill>
              </a:rPr>
              <a:t> </a:t>
            </a:r>
            <a:r>
              <a:rPr lang="en-US" sz="1900" dirty="0">
                <a:solidFill>
                  <a:prstClr val="black"/>
                </a:solidFill>
                <a:latin typeface="Arial Narrow" pitchFamily="34" charset="0"/>
              </a:rPr>
              <a:t>function returns a real number in [0..1)</a:t>
            </a:r>
          </a:p>
          <a:p>
            <a:endParaRPr lang="en-US" sz="1900" dirty="0">
              <a:solidFill>
                <a:prstClr val="black"/>
              </a:solidFill>
              <a:latin typeface="Arial Narrow" pitchFamily="34" charset="0"/>
            </a:endParaRPr>
          </a:p>
        </p:txBody>
      </p:sp>
    </p:spTree>
    <p:extLst>
      <p:ext uri="{BB962C8B-B14F-4D97-AF65-F5344CB8AC3E}">
        <p14:creationId xmlns="" xmlns:p14="http://schemas.microsoft.com/office/powerpoint/2010/main" val="214738801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Math Routines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a:t>
            </a:r>
            <a:r>
              <a:rPr lang="en-US" b="1" dirty="0" smtClean="0"/>
              <a:t>math</a:t>
            </a:r>
            <a:r>
              <a:rPr lang="en-US" dirty="0" smtClean="0"/>
              <a:t> object provides you properties and methods for mathematical constants and functions. Unlike other global objects, </a:t>
            </a:r>
            <a:r>
              <a:rPr lang="en-US" b="1" dirty="0" smtClean="0"/>
              <a:t>Math</a:t>
            </a:r>
            <a:r>
              <a:rPr lang="en-US" dirty="0" smtClean="0"/>
              <a:t> is not a constructor. All the properties and methods of </a:t>
            </a:r>
            <a:r>
              <a:rPr lang="en-US" b="1" dirty="0" smtClean="0"/>
              <a:t>Math</a:t>
            </a:r>
            <a:r>
              <a:rPr lang="en-US" dirty="0" smtClean="0"/>
              <a:t> are static and can be called by using Math as an object without creating it.</a:t>
            </a:r>
          </a:p>
          <a:p>
            <a:r>
              <a:rPr lang="en-US" dirty="0" smtClean="0"/>
              <a:t>Thus, you refer to the constant </a:t>
            </a:r>
            <a:r>
              <a:rPr lang="en-US" b="1" dirty="0" smtClean="0"/>
              <a:t>pi</a:t>
            </a:r>
            <a:r>
              <a:rPr lang="en-US" dirty="0" smtClean="0"/>
              <a:t> as </a:t>
            </a:r>
            <a:r>
              <a:rPr lang="en-US" b="1" dirty="0" err="1" smtClean="0"/>
              <a:t>Math.PI</a:t>
            </a:r>
            <a:r>
              <a:rPr lang="en-US" dirty="0" smtClean="0"/>
              <a:t> and you call the </a:t>
            </a:r>
            <a:r>
              <a:rPr lang="en-US" i="1" dirty="0" smtClean="0"/>
              <a:t>sine</a:t>
            </a:r>
            <a:r>
              <a:rPr lang="en-US" dirty="0" smtClean="0"/>
              <a:t> function as </a:t>
            </a:r>
            <a:r>
              <a:rPr lang="en-US" b="1" dirty="0" smtClean="0"/>
              <a:t>Math.sin(x)</a:t>
            </a:r>
            <a:r>
              <a:rPr lang="en-US" dirty="0" smtClean="0"/>
              <a:t>, where x is the method's argument.</a:t>
            </a:r>
          </a:p>
          <a:p>
            <a:r>
              <a:rPr lang="en-US" dirty="0" smtClean="0"/>
              <a:t>Syntax</a:t>
            </a:r>
          </a:p>
          <a:p>
            <a:r>
              <a:rPr lang="en-US" dirty="0" smtClean="0"/>
              <a:t>The syntax to call the properties and methods of Math are as follows</a:t>
            </a:r>
          </a:p>
          <a:p>
            <a:r>
              <a:rPr lang="en-US" dirty="0" err="1" smtClean="0"/>
              <a:t>var</a:t>
            </a:r>
            <a:r>
              <a:rPr lang="en-US" dirty="0" smtClean="0"/>
              <a:t> </a:t>
            </a:r>
            <a:r>
              <a:rPr lang="en-US" dirty="0" err="1" smtClean="0"/>
              <a:t>pi_val</a:t>
            </a:r>
            <a:r>
              <a:rPr lang="en-US" dirty="0" smtClean="0"/>
              <a:t> = </a:t>
            </a:r>
            <a:r>
              <a:rPr lang="en-US" dirty="0" err="1" smtClean="0"/>
              <a:t>Math.PI</a:t>
            </a:r>
            <a:r>
              <a:rPr lang="en-US" dirty="0" smtClean="0"/>
              <a:t>; </a:t>
            </a:r>
            <a:r>
              <a:rPr lang="en-US" dirty="0" err="1" smtClean="0"/>
              <a:t>var</a:t>
            </a:r>
            <a:r>
              <a:rPr lang="en-US" dirty="0" smtClean="0"/>
              <a:t> </a:t>
            </a:r>
            <a:r>
              <a:rPr lang="en-US" dirty="0" err="1" smtClean="0"/>
              <a:t>sine_val</a:t>
            </a:r>
            <a:r>
              <a:rPr lang="en-US" dirty="0" smtClean="0"/>
              <a:t> = Math.sin(30);</a:t>
            </a:r>
            <a:endParaRPr lang="en-US" dirty="0"/>
          </a:p>
        </p:txBody>
      </p:sp>
    </p:spTree>
    <p:extLst>
      <p:ext uri="{BB962C8B-B14F-4D97-AF65-F5344CB8AC3E}">
        <p14:creationId xmlns="" xmlns:p14="http://schemas.microsoft.com/office/powerpoint/2010/main" val="13052252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9706" y="274638"/>
            <a:ext cx="5623560" cy="868362"/>
          </a:xfrm>
        </p:spPr>
        <p:txBody>
          <a:bodyPr/>
          <a:lstStyle/>
          <a:p>
            <a:r>
              <a:rPr lang="en-US" dirty="0" smtClean="0"/>
              <a:t>Example</a:t>
            </a:r>
            <a:endParaRPr lang="en-US" dirty="0"/>
          </a:p>
        </p:txBody>
      </p:sp>
      <p:sp>
        <p:nvSpPr>
          <p:cNvPr id="3" name="Content Placeholder 2"/>
          <p:cNvSpPr>
            <a:spLocks noGrp="1"/>
          </p:cNvSpPr>
          <p:nvPr>
            <p:ph idx="1"/>
          </p:nvPr>
        </p:nvSpPr>
        <p:spPr>
          <a:xfrm>
            <a:off x="1943100" y="1143000"/>
            <a:ext cx="5900166" cy="5105400"/>
          </a:xfrm>
        </p:spPr>
        <p:txBody>
          <a:bodyPr numCol="2">
            <a:noAutofit/>
          </a:bodyPr>
          <a:lstStyle/>
          <a:p>
            <a:pPr>
              <a:buNone/>
            </a:pPr>
            <a:r>
              <a:rPr lang="en-US" sz="1800" dirty="0"/>
              <a:t>&lt;html&gt;</a:t>
            </a:r>
          </a:p>
          <a:p>
            <a:pPr>
              <a:buNone/>
            </a:pPr>
            <a:r>
              <a:rPr lang="en-US" sz="1800" dirty="0"/>
              <a:t>&lt;head&gt;</a:t>
            </a:r>
          </a:p>
          <a:p>
            <a:pPr>
              <a:buNone/>
            </a:pPr>
            <a:r>
              <a:rPr lang="en-US" sz="1800" dirty="0"/>
              <a:t>  &lt;title&gt;Random Dice Rolls&lt;/title&gt;</a:t>
            </a:r>
          </a:p>
          <a:p>
            <a:pPr>
              <a:buNone/>
            </a:pPr>
            <a:r>
              <a:rPr lang="en-US" sz="1800" dirty="0"/>
              <a:t>&lt;/head&gt;</a:t>
            </a:r>
          </a:p>
          <a:p>
            <a:pPr>
              <a:buNone/>
            </a:pPr>
            <a:r>
              <a:rPr lang="en-US" sz="1800" dirty="0"/>
              <a:t>&lt;body&gt;</a:t>
            </a:r>
          </a:p>
          <a:p>
            <a:pPr>
              <a:buNone/>
            </a:pPr>
            <a:r>
              <a:rPr lang="en-US" sz="1800" dirty="0"/>
              <a:t>  &lt;div style="text-</a:t>
            </a:r>
            <a:r>
              <a:rPr lang="en-US" sz="1800" dirty="0" err="1"/>
              <a:t>align:center</a:t>
            </a:r>
            <a:r>
              <a:rPr lang="en-US" sz="1800" dirty="0"/>
              <a:t>"&gt;</a:t>
            </a:r>
          </a:p>
          <a:p>
            <a:pPr>
              <a:buNone/>
            </a:pPr>
            <a:r>
              <a:rPr lang="en-US" sz="1800" dirty="0"/>
              <a:t>    &lt;script type="text/</a:t>
            </a:r>
            <a:r>
              <a:rPr lang="en-US" sz="1800" dirty="0" err="1"/>
              <a:t>javascript</a:t>
            </a:r>
            <a:r>
              <a:rPr lang="en-US" sz="1800" dirty="0"/>
              <a:t>"&gt;</a:t>
            </a:r>
          </a:p>
          <a:p>
            <a:pPr>
              <a:buNone/>
            </a:pPr>
            <a:r>
              <a:rPr lang="en-US" sz="1800" dirty="0">
                <a:solidFill>
                  <a:srgbClr val="FF0033"/>
                </a:solidFill>
              </a:rPr>
              <a:t>      </a:t>
            </a:r>
            <a:r>
              <a:rPr lang="en-US" sz="1800" dirty="0" err="1">
                <a:solidFill>
                  <a:srgbClr val="FF0033"/>
                </a:solidFill>
              </a:rPr>
              <a:t>var</a:t>
            </a:r>
            <a:r>
              <a:rPr lang="en-US" sz="1800" dirty="0">
                <a:solidFill>
                  <a:srgbClr val="FF0033"/>
                </a:solidFill>
              </a:rPr>
              <a:t> </a:t>
            </a:r>
            <a:r>
              <a:rPr lang="en-US" sz="1800" dirty="0"/>
              <a:t>roll1 =</a:t>
            </a:r>
            <a:r>
              <a:rPr lang="en-US" sz="1800" dirty="0">
                <a:solidFill>
                  <a:srgbClr val="FF0033"/>
                </a:solidFill>
              </a:rPr>
              <a:t> </a:t>
            </a:r>
            <a:r>
              <a:rPr lang="en-US" sz="1800" dirty="0" err="1">
                <a:solidFill>
                  <a:srgbClr val="FF0033"/>
                </a:solidFill>
              </a:rPr>
              <a:t>Math.floor</a:t>
            </a:r>
            <a:r>
              <a:rPr lang="en-US" sz="1800" dirty="0">
                <a:solidFill>
                  <a:srgbClr val="FF0033"/>
                </a:solidFill>
              </a:rPr>
              <a:t>(</a:t>
            </a:r>
            <a:r>
              <a:rPr lang="en-US" sz="1800" dirty="0" err="1">
                <a:solidFill>
                  <a:srgbClr val="FF0033"/>
                </a:solidFill>
              </a:rPr>
              <a:t>Math.random</a:t>
            </a:r>
            <a:r>
              <a:rPr lang="en-US" sz="1800" dirty="0">
                <a:solidFill>
                  <a:srgbClr val="FF0033"/>
                </a:solidFill>
              </a:rPr>
              <a:t>()*6) + 1;</a:t>
            </a:r>
          </a:p>
          <a:p>
            <a:pPr>
              <a:buNone/>
            </a:pPr>
            <a:r>
              <a:rPr lang="en-US" sz="1800" dirty="0">
                <a:solidFill>
                  <a:srgbClr val="FF0033"/>
                </a:solidFill>
              </a:rPr>
              <a:t>      </a:t>
            </a:r>
            <a:r>
              <a:rPr lang="en-US" sz="1800" dirty="0" err="1">
                <a:solidFill>
                  <a:srgbClr val="FF0033"/>
                </a:solidFill>
              </a:rPr>
              <a:t>var</a:t>
            </a:r>
            <a:r>
              <a:rPr lang="en-US" sz="1800" dirty="0">
                <a:solidFill>
                  <a:srgbClr val="FF0033"/>
                </a:solidFill>
              </a:rPr>
              <a:t> </a:t>
            </a:r>
            <a:r>
              <a:rPr lang="en-US" sz="1800" dirty="0"/>
              <a:t>roll2 =</a:t>
            </a:r>
            <a:r>
              <a:rPr lang="en-US" sz="1800" dirty="0">
                <a:solidFill>
                  <a:srgbClr val="FF0033"/>
                </a:solidFill>
              </a:rPr>
              <a:t> </a:t>
            </a:r>
            <a:r>
              <a:rPr lang="en-US" sz="1800" dirty="0" err="1">
                <a:solidFill>
                  <a:srgbClr val="FF0033"/>
                </a:solidFill>
              </a:rPr>
              <a:t>Math.floor</a:t>
            </a:r>
            <a:r>
              <a:rPr lang="en-US" sz="1800" dirty="0">
                <a:solidFill>
                  <a:srgbClr val="FF0033"/>
                </a:solidFill>
              </a:rPr>
              <a:t>(</a:t>
            </a:r>
            <a:r>
              <a:rPr lang="en-US" sz="1800" dirty="0" err="1">
                <a:solidFill>
                  <a:srgbClr val="FF0033"/>
                </a:solidFill>
              </a:rPr>
              <a:t>Math.random</a:t>
            </a:r>
            <a:r>
              <a:rPr lang="en-US" sz="1800" dirty="0">
                <a:solidFill>
                  <a:srgbClr val="FF0033"/>
                </a:solidFill>
              </a:rPr>
              <a:t>()*6) + 1;</a:t>
            </a:r>
          </a:p>
          <a:p>
            <a:pPr>
              <a:buNone/>
            </a:pPr>
            <a:r>
              <a:rPr lang="en-US" sz="1800" dirty="0">
                <a:solidFill>
                  <a:srgbClr val="FF0033"/>
                </a:solidFill>
              </a:rPr>
              <a:t>      </a:t>
            </a:r>
            <a:r>
              <a:rPr lang="en-US" sz="1800" dirty="0" err="1"/>
              <a:t>document.write</a:t>
            </a:r>
            <a:r>
              <a:rPr lang="en-US" sz="1800" dirty="0"/>
              <a:t>("&lt;</a:t>
            </a:r>
            <a:r>
              <a:rPr lang="en-US" sz="1800" dirty="0" err="1"/>
              <a:t>img</a:t>
            </a:r>
            <a:r>
              <a:rPr lang="en-US" sz="1800" dirty="0"/>
              <a:t> </a:t>
            </a:r>
            <a:r>
              <a:rPr lang="en-US" sz="1800" dirty="0" err="1"/>
              <a:t>src</a:t>
            </a:r>
            <a:r>
              <a:rPr lang="en-US" sz="1800" dirty="0"/>
              <a:t>='http://www.csc.liv.ac.uk/"+"~martin/teaching/comp519/Images/die" + </a:t>
            </a:r>
          </a:p>
          <a:p>
            <a:pPr>
              <a:buNone/>
            </a:pPr>
            <a:r>
              <a:rPr lang="en-US" sz="1800" dirty="0"/>
              <a:t>       roll1 + ".gif' alt='die showing " + roll1 + "'/&gt;");</a:t>
            </a:r>
          </a:p>
          <a:p>
            <a:pPr>
              <a:buNone/>
            </a:pPr>
            <a:r>
              <a:rPr lang="en-US" sz="1800" dirty="0"/>
              <a:t>      </a:t>
            </a:r>
            <a:r>
              <a:rPr lang="en-US" sz="1800" dirty="0" err="1"/>
              <a:t>document.write</a:t>
            </a:r>
            <a:r>
              <a:rPr lang="en-US" sz="1800" dirty="0"/>
              <a:t>("&amp;</a:t>
            </a:r>
            <a:r>
              <a:rPr lang="en-US" sz="1800" dirty="0" err="1"/>
              <a:t>nbsp</a:t>
            </a:r>
            <a:r>
              <a:rPr lang="en-US" sz="1800" dirty="0"/>
              <a:t>;&amp;</a:t>
            </a:r>
            <a:r>
              <a:rPr lang="en-US" sz="1800" dirty="0" err="1"/>
              <a:t>nbsp</a:t>
            </a:r>
            <a:r>
              <a:rPr lang="en-US" sz="1800" dirty="0"/>
              <a:t>;");</a:t>
            </a:r>
          </a:p>
          <a:p>
            <a:pPr>
              <a:buNone/>
            </a:pPr>
            <a:r>
              <a:rPr lang="en-US" sz="1800" dirty="0"/>
              <a:t>      </a:t>
            </a:r>
            <a:r>
              <a:rPr lang="en-US" sz="1800" dirty="0" err="1"/>
              <a:t>document.write</a:t>
            </a:r>
            <a:r>
              <a:rPr lang="en-US" sz="1800" dirty="0"/>
              <a:t>("&lt;</a:t>
            </a:r>
            <a:r>
              <a:rPr lang="en-US" sz="1800" dirty="0" err="1"/>
              <a:t>img</a:t>
            </a:r>
            <a:r>
              <a:rPr lang="en-US" sz="1800" dirty="0"/>
              <a:t> </a:t>
            </a:r>
            <a:r>
              <a:rPr lang="en-US" sz="1800" dirty="0" err="1"/>
              <a:t>src</a:t>
            </a:r>
            <a:r>
              <a:rPr lang="en-US" sz="1800" dirty="0"/>
              <a:t>='http://www.csc.liv.ac.uk/"+</a:t>
            </a:r>
          </a:p>
          <a:p>
            <a:pPr>
              <a:buNone/>
            </a:pPr>
            <a:r>
              <a:rPr lang="en-US" sz="1800" dirty="0"/>
              <a:t>       "~martin/teaching/comp519/Images/die" + </a:t>
            </a:r>
          </a:p>
          <a:p>
            <a:pPr>
              <a:buNone/>
            </a:pPr>
            <a:r>
              <a:rPr lang="en-US" sz="1800" dirty="0"/>
              <a:t>       roll2 + ".gif' alt='die showing " + roll2 + "'/&gt;");</a:t>
            </a:r>
          </a:p>
          <a:p>
            <a:pPr>
              <a:buNone/>
            </a:pPr>
            <a:r>
              <a:rPr lang="en-US" sz="1800" dirty="0"/>
              <a:t>    &lt;/script&gt;</a:t>
            </a:r>
          </a:p>
          <a:p>
            <a:pPr>
              <a:buNone/>
            </a:pPr>
            <a:r>
              <a:rPr lang="en-US" sz="1800" dirty="0"/>
              <a:t>   &lt;/div&gt;</a:t>
            </a:r>
          </a:p>
          <a:p>
            <a:pPr>
              <a:buNone/>
            </a:pPr>
            <a:r>
              <a:rPr lang="en-US" sz="1800" dirty="0"/>
              <a:t>  &lt;/body&gt;</a:t>
            </a:r>
          </a:p>
          <a:p>
            <a:pPr>
              <a:buNone/>
            </a:pPr>
            <a:r>
              <a:rPr lang="en-US" sz="1800" dirty="0"/>
              <a:t>  &lt;/html&gt;</a:t>
            </a:r>
          </a:p>
          <a:p>
            <a:pPr>
              <a:buNone/>
            </a:pPr>
            <a:endParaRPr lang="en-US" sz="1800" dirty="0"/>
          </a:p>
          <a:p>
            <a:pPr algn="ctr">
              <a:buNone/>
            </a:pPr>
            <a:r>
              <a:rPr lang="en-US" sz="1800" dirty="0">
                <a:hlinkClick r:id="rId2" action="ppaction://hlinkfile"/>
              </a:rPr>
              <a:t>Result</a:t>
            </a:r>
            <a:endParaRPr lang="en-US" sz="1800" dirty="0"/>
          </a:p>
        </p:txBody>
      </p:sp>
    </p:spTree>
    <p:extLst>
      <p:ext uri="{BB962C8B-B14F-4D97-AF65-F5344CB8AC3E}">
        <p14:creationId xmlns="" xmlns:p14="http://schemas.microsoft.com/office/powerpoint/2010/main" val="27340678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External </a:t>
            </a:r>
            <a:r>
              <a:rPr lang="en-US" b="1" dirty="0" err="1" smtClean="0"/>
              <a:t>Javascript</a:t>
            </a:r>
            <a:endParaRPr lang="en-US" dirty="0"/>
          </a:p>
        </p:txBody>
      </p:sp>
      <p:sp>
        <p:nvSpPr>
          <p:cNvPr id="3" name="Content Placeholder 2"/>
          <p:cNvSpPr>
            <a:spLocks noGrp="1"/>
          </p:cNvSpPr>
          <p:nvPr>
            <p:ph idx="1"/>
          </p:nvPr>
        </p:nvSpPr>
        <p:spPr/>
        <p:txBody>
          <a:bodyPr>
            <a:normAutofit/>
          </a:bodyPr>
          <a:lstStyle/>
          <a:p>
            <a:pPr algn="just">
              <a:buNone/>
            </a:pPr>
            <a:r>
              <a:rPr lang="en-US" sz="2400" dirty="0"/>
              <a:t>If you are going to define a functionality which will be used in various HTML documents then it's better to keep that functionality in a separate </a:t>
            </a:r>
            <a:r>
              <a:rPr lang="en-US" sz="2400" dirty="0" err="1"/>
              <a:t>Javascript</a:t>
            </a:r>
            <a:r>
              <a:rPr lang="en-US" sz="2400" dirty="0"/>
              <a:t> file and then include that file in your HTML documents. </a:t>
            </a:r>
          </a:p>
          <a:p>
            <a:pPr algn="just">
              <a:buNone/>
            </a:pPr>
            <a:r>
              <a:rPr lang="en-US" sz="2400" dirty="0"/>
              <a:t>A </a:t>
            </a:r>
            <a:r>
              <a:rPr lang="en-US" sz="2400" dirty="0" err="1"/>
              <a:t>Javascript</a:t>
            </a:r>
            <a:r>
              <a:rPr lang="en-US" sz="2400" dirty="0"/>
              <a:t> file will have extension as </a:t>
            </a:r>
            <a:r>
              <a:rPr lang="en-US" sz="2400" b="1" dirty="0"/>
              <a:t>.</a:t>
            </a:r>
            <a:r>
              <a:rPr lang="en-US" sz="2400" b="1" dirty="0" err="1"/>
              <a:t>js</a:t>
            </a:r>
            <a:r>
              <a:rPr lang="en-US" sz="2400" dirty="0"/>
              <a:t> and it will be included in HTML files using &lt;script&gt; tag.</a:t>
            </a:r>
          </a:p>
        </p:txBody>
      </p:sp>
    </p:spTree>
    <p:extLst>
      <p:ext uri="{BB962C8B-B14F-4D97-AF65-F5344CB8AC3E}">
        <p14:creationId xmlns="" xmlns:p14="http://schemas.microsoft.com/office/powerpoint/2010/main" val="14920415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250" y="5562600"/>
            <a:ext cx="5623560" cy="914400"/>
          </a:xfrm>
        </p:spPr>
        <p:txBody>
          <a:bodyPr/>
          <a:lstStyle/>
          <a:p>
            <a:r>
              <a:rPr lang="en-US" dirty="0" smtClean="0"/>
              <a:t>Example</a:t>
            </a:r>
            <a:endParaRPr lang="en-US" dirty="0"/>
          </a:p>
        </p:txBody>
      </p:sp>
      <p:sp>
        <p:nvSpPr>
          <p:cNvPr id="3" name="Content Placeholder 2"/>
          <p:cNvSpPr>
            <a:spLocks noGrp="1"/>
          </p:cNvSpPr>
          <p:nvPr>
            <p:ph idx="1"/>
          </p:nvPr>
        </p:nvSpPr>
        <p:spPr>
          <a:xfrm>
            <a:off x="457200" y="838200"/>
            <a:ext cx="8001000" cy="5005406"/>
          </a:xfrm>
        </p:spPr>
        <p:txBody>
          <a:bodyPr>
            <a:normAutofit fontScale="77500" lnSpcReduction="20000"/>
          </a:bodyPr>
          <a:lstStyle/>
          <a:p>
            <a:pPr algn="just"/>
            <a:r>
              <a:rPr lang="en-US" dirty="0" smtClean="0"/>
              <a:t>Consider we define a small function using </a:t>
            </a:r>
            <a:r>
              <a:rPr lang="en-US" dirty="0" err="1" smtClean="0"/>
              <a:t>Javascript</a:t>
            </a:r>
            <a:r>
              <a:rPr lang="en-US" dirty="0" smtClean="0"/>
              <a:t> in </a:t>
            </a:r>
            <a:r>
              <a:rPr lang="en-US" b="1" dirty="0" smtClean="0"/>
              <a:t>script.js</a:t>
            </a:r>
            <a:r>
              <a:rPr lang="en-US" dirty="0" smtClean="0"/>
              <a:t> which has following code:</a:t>
            </a:r>
          </a:p>
          <a:p>
            <a:pPr algn="just">
              <a:buNone/>
            </a:pPr>
            <a:r>
              <a:rPr lang="en-US" dirty="0" smtClean="0"/>
              <a:t>function Hello() { alert("Hello, World"); } </a:t>
            </a:r>
          </a:p>
          <a:p>
            <a:pPr algn="just">
              <a:buNone/>
            </a:pPr>
            <a:endParaRPr lang="en-US" dirty="0" smtClean="0"/>
          </a:p>
          <a:p>
            <a:pPr algn="just"/>
            <a:r>
              <a:rPr lang="en-US" dirty="0" smtClean="0"/>
              <a:t>Now let's make use of the above external </a:t>
            </a:r>
            <a:r>
              <a:rPr lang="en-US" dirty="0" err="1" smtClean="0"/>
              <a:t>Javascript</a:t>
            </a:r>
            <a:r>
              <a:rPr lang="en-US" dirty="0" smtClean="0"/>
              <a:t> file in our following HTML document:</a:t>
            </a:r>
          </a:p>
          <a:p>
            <a:pPr algn="just"/>
            <a:endParaRPr lang="en-US" dirty="0" smtClean="0"/>
          </a:p>
          <a:p>
            <a:pPr>
              <a:buNone/>
            </a:pPr>
            <a:r>
              <a:rPr lang="en-US" sz="3100" dirty="0"/>
              <a:t>&lt;!DOCTYPE html&gt; </a:t>
            </a:r>
          </a:p>
          <a:p>
            <a:pPr>
              <a:buNone/>
            </a:pPr>
            <a:r>
              <a:rPr lang="en-US" sz="3100" dirty="0"/>
              <a:t>&lt;html&gt; </a:t>
            </a:r>
          </a:p>
          <a:p>
            <a:pPr>
              <a:buNone/>
            </a:pPr>
            <a:r>
              <a:rPr lang="en-US" sz="3100" dirty="0"/>
              <a:t>&lt;head&gt; &lt;title&gt;</a:t>
            </a:r>
            <a:r>
              <a:rPr lang="en-US" sz="3100" dirty="0" err="1"/>
              <a:t>Javascript</a:t>
            </a:r>
            <a:r>
              <a:rPr lang="en-US" sz="3100" dirty="0"/>
              <a:t> External Script&lt;/title&gt; </a:t>
            </a:r>
          </a:p>
          <a:p>
            <a:pPr>
              <a:buNone/>
            </a:pPr>
            <a:r>
              <a:rPr lang="en-US" sz="3100" dirty="0"/>
              <a:t>&lt;script </a:t>
            </a:r>
            <a:r>
              <a:rPr lang="en-US" sz="3100" dirty="0" err="1"/>
              <a:t>src</a:t>
            </a:r>
            <a:r>
              <a:rPr lang="en-US" sz="3100" dirty="0"/>
              <a:t>="/html/</a:t>
            </a:r>
            <a:r>
              <a:rPr lang="en-US" sz="3100" dirty="0" err="1"/>
              <a:t>script.js“type</a:t>
            </a:r>
            <a:r>
              <a:rPr lang="en-US" sz="3100" dirty="0"/>
              <a:t>="text/</a:t>
            </a:r>
            <a:r>
              <a:rPr lang="en-US" sz="3100" dirty="0" err="1"/>
              <a:t>javascript</a:t>
            </a:r>
            <a:r>
              <a:rPr lang="en-US" sz="3100" dirty="0"/>
              <a:t>"/&gt;&lt;/script&gt; </a:t>
            </a:r>
          </a:p>
          <a:p>
            <a:pPr>
              <a:buNone/>
            </a:pPr>
            <a:r>
              <a:rPr lang="en-US" sz="3100" dirty="0"/>
              <a:t>&lt;/head&gt; &lt;body&gt; &lt;input type="button" </a:t>
            </a:r>
            <a:r>
              <a:rPr lang="en-US" sz="3100" dirty="0" err="1"/>
              <a:t>onclick</a:t>
            </a:r>
            <a:r>
              <a:rPr lang="en-US" sz="3100" dirty="0"/>
              <a:t>="Hello();" name="ok" value="Click Me" /&gt; </a:t>
            </a:r>
          </a:p>
          <a:p>
            <a:pPr>
              <a:buNone/>
            </a:pPr>
            <a:r>
              <a:rPr lang="en-US" sz="3100" dirty="0"/>
              <a:t>&lt;/body&gt; </a:t>
            </a:r>
          </a:p>
          <a:p>
            <a:pPr>
              <a:buNone/>
            </a:pPr>
            <a:r>
              <a:rPr lang="en-US" sz="3100" dirty="0"/>
              <a:t>&lt;/html&gt;</a:t>
            </a:r>
          </a:p>
        </p:txBody>
      </p:sp>
    </p:spTree>
    <p:extLst>
      <p:ext uri="{BB962C8B-B14F-4D97-AF65-F5344CB8AC3E}">
        <p14:creationId xmlns="" xmlns:p14="http://schemas.microsoft.com/office/powerpoint/2010/main" val="1088382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a:t>
            </a:r>
            <a:endParaRPr lang="en-US" dirty="0"/>
          </a:p>
        </p:txBody>
      </p:sp>
      <p:sp>
        <p:nvSpPr>
          <p:cNvPr id="3" name="Content Placeholder 2"/>
          <p:cNvSpPr>
            <a:spLocks noGrp="1"/>
          </p:cNvSpPr>
          <p:nvPr>
            <p:ph idx="1"/>
          </p:nvPr>
        </p:nvSpPr>
        <p:spPr>
          <a:xfrm>
            <a:off x="838200" y="762000"/>
            <a:ext cx="7696200" cy="4624406"/>
          </a:xfrm>
        </p:spPr>
        <p:txBody>
          <a:bodyPr>
            <a:normAutofit/>
          </a:bodyPr>
          <a:lstStyle/>
          <a:p>
            <a:pPr algn="just">
              <a:buNone/>
            </a:pPr>
            <a:r>
              <a:rPr lang="en-US" sz="2400" dirty="0"/>
              <a:t>You can write your script code directly into your HTML document. Usually we keep script code in header of the document using &lt;script&gt; tag, otherwise there is no restriction and you can put your source code anywhere in the document but inside &lt;script&gt; tag.</a:t>
            </a:r>
          </a:p>
        </p:txBody>
      </p:sp>
    </p:spTree>
    <p:extLst>
      <p:ext uri="{BB962C8B-B14F-4D97-AF65-F5344CB8AC3E}">
        <p14:creationId xmlns="" xmlns:p14="http://schemas.microsoft.com/office/powerpoint/2010/main" val="26592990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9706" y="76200"/>
            <a:ext cx="5623560" cy="868362"/>
          </a:xfrm>
        </p:spPr>
        <p:txBody>
          <a:bodyPr/>
          <a:lstStyle/>
          <a:p>
            <a:r>
              <a:rPr lang="en-US" dirty="0" smtClean="0"/>
              <a:t>Example</a:t>
            </a:r>
            <a:endParaRPr lang="en-US" dirty="0"/>
          </a:p>
        </p:txBody>
      </p:sp>
      <p:sp>
        <p:nvSpPr>
          <p:cNvPr id="3" name="Content Placeholder 2"/>
          <p:cNvSpPr>
            <a:spLocks noGrp="1"/>
          </p:cNvSpPr>
          <p:nvPr>
            <p:ph idx="1"/>
          </p:nvPr>
        </p:nvSpPr>
        <p:spPr>
          <a:xfrm>
            <a:off x="609600" y="990600"/>
            <a:ext cx="7924800" cy="5081606"/>
          </a:xfrm>
        </p:spPr>
        <p:txBody>
          <a:bodyPr>
            <a:normAutofit/>
          </a:bodyPr>
          <a:lstStyle/>
          <a:p>
            <a:pPr>
              <a:buNone/>
            </a:pPr>
            <a:r>
              <a:rPr lang="en-US" sz="2200" dirty="0"/>
              <a:t>&lt;!DOCTYPE html&gt;</a:t>
            </a:r>
          </a:p>
          <a:p>
            <a:pPr>
              <a:buNone/>
            </a:pPr>
            <a:r>
              <a:rPr lang="en-US" sz="2200" dirty="0"/>
              <a:t> &lt;html&gt; &lt;head&gt; &lt;title&gt;</a:t>
            </a:r>
            <a:r>
              <a:rPr lang="en-US" sz="2200" dirty="0" err="1"/>
              <a:t>Javascript</a:t>
            </a:r>
            <a:r>
              <a:rPr lang="en-US" sz="2200" dirty="0"/>
              <a:t> Internal Script&lt;/title&gt; </a:t>
            </a:r>
          </a:p>
          <a:p>
            <a:pPr>
              <a:buNone/>
            </a:pPr>
            <a:r>
              <a:rPr lang="en-US" sz="2200" dirty="0"/>
              <a:t>&lt;script type="text/</a:t>
            </a:r>
            <a:r>
              <a:rPr lang="en-US" sz="2200" dirty="0" err="1"/>
              <a:t>javascript</a:t>
            </a:r>
            <a:r>
              <a:rPr lang="en-US" sz="2200" dirty="0"/>
              <a:t>"&gt; </a:t>
            </a:r>
          </a:p>
          <a:p>
            <a:pPr>
              <a:buNone/>
            </a:pPr>
            <a:r>
              <a:rPr lang="en-US" sz="2200" dirty="0"/>
              <a:t>function Hello(){ alert("Hello, World"); } </a:t>
            </a:r>
          </a:p>
          <a:p>
            <a:pPr>
              <a:buNone/>
            </a:pPr>
            <a:r>
              <a:rPr lang="en-US" sz="2200" dirty="0"/>
              <a:t>&lt;/script&gt; &lt;/head&gt; </a:t>
            </a:r>
          </a:p>
          <a:p>
            <a:pPr>
              <a:buNone/>
            </a:pPr>
            <a:r>
              <a:rPr lang="en-US" sz="2200" dirty="0"/>
              <a:t>&lt;body&gt; &lt;input type="button" </a:t>
            </a:r>
            <a:r>
              <a:rPr lang="en-US" sz="2200" dirty="0" err="1"/>
              <a:t>onclick</a:t>
            </a:r>
            <a:r>
              <a:rPr lang="en-US" sz="2200" dirty="0"/>
              <a:t>="Hello();" name="ok" value="Click Me" /&gt;</a:t>
            </a:r>
          </a:p>
          <a:p>
            <a:pPr>
              <a:buNone/>
            </a:pPr>
            <a:r>
              <a:rPr lang="en-US" sz="2200" dirty="0"/>
              <a:t> &lt;/body&gt; &lt;/html&gt;</a:t>
            </a:r>
          </a:p>
          <a:p>
            <a:pPr>
              <a:buNone/>
            </a:pPr>
            <a:endParaRPr lang="en-US" sz="2200" dirty="0"/>
          </a:p>
          <a:p>
            <a:pPr>
              <a:buNone/>
            </a:pPr>
            <a:r>
              <a:rPr lang="en-US" sz="2200" dirty="0">
                <a:hlinkClick r:id="rId2" action="ppaction://hlinkfile"/>
              </a:rPr>
              <a:t>Result: </a:t>
            </a:r>
            <a:endParaRPr lang="en-US" sz="2200" dirty="0"/>
          </a:p>
        </p:txBody>
      </p:sp>
    </p:spTree>
    <p:extLst>
      <p:ext uri="{BB962C8B-B14F-4D97-AF65-F5344CB8AC3E}">
        <p14:creationId xmlns="" xmlns:p14="http://schemas.microsoft.com/office/powerpoint/2010/main" val="28988941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Sharda">
      <a:majorFont>
        <a:latin typeface="Times New Roman"/>
        <a:ea typeface=""/>
        <a:cs typeface=""/>
      </a:majorFont>
      <a:minorFont>
        <a:latin typeface="Times New Roman"/>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TotalTime>
  <Words>4436</Words>
  <Application>Microsoft Office PowerPoint</Application>
  <PresentationFormat>On-screen Show (4:3)</PresentationFormat>
  <Paragraphs>647</Paragraphs>
  <Slides>54</Slides>
  <Notes>5</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Aspect</vt:lpstr>
      <vt:lpstr>JavaScript</vt:lpstr>
      <vt:lpstr>Introduction</vt:lpstr>
      <vt:lpstr>Client-Side Programming</vt:lpstr>
      <vt:lpstr>Scripts vs. Programs</vt:lpstr>
      <vt:lpstr>Common Scripting Tasks</vt:lpstr>
      <vt:lpstr>External Javascript</vt:lpstr>
      <vt:lpstr>Example</vt:lpstr>
      <vt:lpstr>Internal</vt:lpstr>
      <vt:lpstr>Example</vt:lpstr>
      <vt:lpstr>Event Handlers</vt:lpstr>
      <vt:lpstr>Example</vt:lpstr>
      <vt:lpstr>nonScript element</vt:lpstr>
      <vt:lpstr>Example</vt:lpstr>
      <vt:lpstr>DataType and variables</vt:lpstr>
      <vt:lpstr>Example</vt:lpstr>
      <vt:lpstr>Functions</vt:lpstr>
      <vt:lpstr>Slide 17</vt:lpstr>
      <vt:lpstr>Slide 18</vt:lpstr>
      <vt:lpstr>Slide 19</vt:lpstr>
      <vt:lpstr>JavaScript Variable Scope </vt:lpstr>
      <vt:lpstr>JavaScript Operators &amp; Control Statements</vt:lpstr>
      <vt:lpstr>Slide 22</vt:lpstr>
      <vt:lpstr>Event in JavaScript</vt:lpstr>
      <vt:lpstr>Slide 24</vt:lpstr>
      <vt:lpstr>Event Handlers</vt:lpstr>
      <vt:lpstr>onLoad event Handler</vt:lpstr>
      <vt:lpstr>Slide 27</vt:lpstr>
      <vt:lpstr>Slide 28</vt:lpstr>
      <vt:lpstr>Slide 29</vt:lpstr>
      <vt:lpstr>Slide 30</vt:lpstr>
      <vt:lpstr>Manipuating the Contents of HTML Elements</vt:lpstr>
      <vt:lpstr>Slide 32</vt:lpstr>
      <vt:lpstr>Slide 33</vt:lpstr>
      <vt:lpstr>Slide 34</vt:lpstr>
      <vt:lpstr>Slide 35</vt:lpstr>
      <vt:lpstr>Interacting with Users</vt:lpstr>
      <vt:lpstr>Slide 37</vt:lpstr>
      <vt:lpstr>Slide 38</vt:lpstr>
      <vt:lpstr>Other Top-level Built-in Functions</vt:lpstr>
      <vt:lpstr>Slide 40</vt:lpstr>
      <vt:lpstr>Slide 41</vt:lpstr>
      <vt:lpstr>Slide 42</vt:lpstr>
      <vt:lpstr>Form Element-Based Objects</vt:lpstr>
      <vt:lpstr>Form Validation Script</vt:lpstr>
      <vt:lpstr>Application: Using JavaScript to Validate CGI Forms</vt:lpstr>
      <vt:lpstr>Application: Using JavaScript to Validate CGI Forms, cont.</vt:lpstr>
      <vt:lpstr>Checking Form Values Individually</vt:lpstr>
      <vt:lpstr>Slide 48</vt:lpstr>
      <vt:lpstr>Checking Form Values Individually, Results</vt:lpstr>
      <vt:lpstr>Checking Values When Form is Submitted</vt:lpstr>
      <vt:lpstr>OUTPUT</vt:lpstr>
      <vt:lpstr>JavaScript Math Routines</vt:lpstr>
      <vt:lpstr>JavaScript Math Routines</vt:lpstr>
      <vt:lpstr>Example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Shiv</dc:creator>
  <cp:lastModifiedBy>Shiv</cp:lastModifiedBy>
  <cp:revision>2</cp:revision>
  <dcterms:created xsi:type="dcterms:W3CDTF">2006-08-16T00:00:00Z</dcterms:created>
  <dcterms:modified xsi:type="dcterms:W3CDTF">2018-10-17T04:40:52Z</dcterms:modified>
</cp:coreProperties>
</file>