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4" r:id="rId4"/>
    <p:sldId id="258" r:id="rId5"/>
    <p:sldId id="259" r:id="rId6"/>
    <p:sldId id="295" r:id="rId7"/>
    <p:sldId id="296" r:id="rId8"/>
    <p:sldId id="297" r:id="rId9"/>
    <p:sldId id="298" r:id="rId10"/>
    <p:sldId id="261" r:id="rId11"/>
    <p:sldId id="262" r:id="rId12"/>
    <p:sldId id="260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99" r:id="rId21"/>
    <p:sldId id="300" r:id="rId22"/>
    <p:sldId id="302" r:id="rId23"/>
    <p:sldId id="301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06" r:id="rId43"/>
    <p:sldId id="305" r:id="rId44"/>
    <p:sldId id="304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3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4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3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7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5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8" y="21106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2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5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624406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pic>
        <p:nvPicPr>
          <p:cNvPr id="13" name="Picture 12" descr="downloa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16200000">
            <a:off x="-927397" y="4284961"/>
            <a:ext cx="2854894" cy="1000100"/>
          </a:xfrm>
          <a:prstGeom prst="rect">
            <a:avLst/>
          </a:prstGeom>
        </p:spPr>
      </p:pic>
      <p:sp>
        <p:nvSpPr>
          <p:cNvPr id="16" name="Content Placeholder 22"/>
          <p:cNvSpPr txBox="1">
            <a:spLocks/>
          </p:cNvSpPr>
          <p:nvPr/>
        </p:nvSpPr>
        <p:spPr>
          <a:xfrm>
            <a:off x="1" y="0"/>
            <a:ext cx="1000100" cy="614364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latin typeface="Arabic Typesetting" pitchFamily="66" charset="-78"/>
                <a:cs typeface="Arabic Typesetting" pitchFamily="66" charset="-78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abic Typesetting" pitchFamily="66" charset="-78"/>
              <a:ea typeface="+mn-ea"/>
              <a:cs typeface="Arabic Typesetting" pitchFamily="66" charset="-78"/>
            </a:endParaRPr>
          </a:p>
        </p:txBody>
      </p:sp>
      <p:pic>
        <p:nvPicPr>
          <p:cNvPr id="17" name="Picture 16" descr="downloa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16200000">
            <a:off x="-878694" y="4450574"/>
            <a:ext cx="2757491" cy="1000100"/>
          </a:xfrm>
          <a:prstGeom prst="rect">
            <a:avLst/>
          </a:prstGeom>
        </p:spPr>
      </p:pic>
      <p:sp>
        <p:nvSpPr>
          <p:cNvPr id="18" name="Content Placeholder 22"/>
          <p:cNvSpPr txBox="1">
            <a:spLocks/>
          </p:cNvSpPr>
          <p:nvPr/>
        </p:nvSpPr>
        <p:spPr>
          <a:xfrm>
            <a:off x="0" y="6286524"/>
            <a:ext cx="9144000" cy="571479"/>
          </a:xfrm>
          <a:prstGeom prst="rect">
            <a:avLst/>
          </a:prstGeom>
          <a:gradFill>
            <a:gsLst>
              <a:gs pos="0">
                <a:srgbClr val="080B7E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txBody>
          <a:bodyPr/>
          <a:lstStyle>
            <a:lvl1pPr>
              <a:defRPr sz="2800">
                <a:latin typeface="Arabic Typesetting" pitchFamily="66" charset="-78"/>
                <a:cs typeface="Arabic Typesetting" pitchFamily="66" charset="-78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abic Typesetting" pitchFamily="66" charset="-78"/>
                <a:ea typeface="+mn-ea"/>
                <a:cs typeface="Arabic Typesetting" pitchFamily="66" charset="-78"/>
              </a:rPr>
              <a:t>                                         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jQuery/fade_i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jQuery/fade_togg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jQuery/fade_to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jQuery/slide_dow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jQuery/Slide_up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jQuery/slide_toggle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effectLst/>
              </a:rPr>
              <a:t>JQuery</a:t>
            </a:r>
            <a:endParaRPr lang="en-US" b="1" dirty="0">
              <a:effectLst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$(document).ready() and $()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498080" cy="4624406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The code inserted between $(document).ready() is executed only once when page is ready for JavaScript code to execute.</a:t>
            </a:r>
          </a:p>
          <a:p>
            <a:pPr algn="just"/>
            <a:r>
              <a:rPr lang="en-US" sz="2200" dirty="0" smtClean="0"/>
              <a:t>In place of $(document).ready(), you can use shorthand notation $() only.</a:t>
            </a:r>
          </a:p>
          <a:p>
            <a:pPr algn="just"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398" t="30208" r="50805" b="35417"/>
          <a:stretch>
            <a:fillRect/>
          </a:stretch>
        </p:blipFill>
        <p:spPr bwMode="auto">
          <a:xfrm>
            <a:off x="1143000" y="381000"/>
            <a:ext cx="7467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920" y="76200"/>
            <a:ext cx="7498080" cy="762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714488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&lt;!DOCTYPE html&gt;</a:t>
            </a:r>
          </a:p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/3.2.1/jquery.min.js"&gt;&lt;/script&gt;</a:t>
            </a:r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$(document).ready(function(){</a:t>
            </a:r>
          </a:p>
          <a:p>
            <a:pPr>
              <a:buNone/>
            </a:pPr>
            <a:r>
              <a:rPr lang="en-US" dirty="0"/>
              <a:t>    $("button").click(function(){</a:t>
            </a:r>
          </a:p>
          <a:p>
            <a:pPr>
              <a:buNone/>
            </a:pPr>
            <a:r>
              <a:rPr lang="en-US" dirty="0"/>
              <a:t>        $("p").hide();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smtClean="0"/>
              <a:t>});        });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&lt;/head&gt;</a:t>
            </a:r>
          </a:p>
          <a:p>
            <a:pPr>
              <a:buNone/>
            </a:pPr>
            <a:r>
              <a:rPr lang="en-US" dirty="0"/>
              <a:t>&lt;body</a:t>
            </a:r>
            <a:r>
              <a:rPr lang="en-US" dirty="0" smtClean="0"/>
              <a:t>&gt;&lt;</a:t>
            </a:r>
            <a:r>
              <a:rPr lang="en-US" dirty="0"/>
              <a:t>h2&gt;This is a heading&lt;/h2&gt;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p&gt;This is a paragraph.&lt;/p</a:t>
            </a:r>
            <a:r>
              <a:rPr lang="en-US" dirty="0" smtClean="0"/>
              <a:t>&gt;&lt;</a:t>
            </a:r>
            <a:r>
              <a:rPr lang="en-US" dirty="0"/>
              <a:t>p&gt;This is another paragraph.&lt;/p&gt;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button&gt;Click me&lt;/button</a:t>
            </a:r>
            <a:r>
              <a:rPr lang="en-US" dirty="0" smtClean="0"/>
              <a:t>&gt;&lt;/</a:t>
            </a:r>
            <a:r>
              <a:rPr lang="en-US" dirty="0"/>
              <a:t>body</a:t>
            </a:r>
            <a:r>
              <a:rPr lang="en-US" dirty="0" smtClean="0"/>
              <a:t>&gt;&lt;/</a:t>
            </a:r>
            <a:r>
              <a:rPr lang="en-US" dirty="0"/>
              <a:t>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"/>
            <a:ext cx="7714488" cy="591980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&lt;!DOCTYPE html&gt;  </a:t>
            </a:r>
          </a:p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/3.2.1/jquery.min.js"&gt;&lt;/script&gt;</a:t>
            </a:r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$(document).ready(function(){</a:t>
            </a:r>
          </a:p>
          <a:p>
            <a:pPr>
              <a:buNone/>
            </a:pPr>
            <a:r>
              <a:rPr lang="en-US" dirty="0"/>
              <a:t>    $("p").</a:t>
            </a:r>
            <a:r>
              <a:rPr lang="en-US" dirty="0" err="1"/>
              <a:t>css</a:t>
            </a:r>
            <a:r>
              <a:rPr lang="en-US" dirty="0"/>
              <a:t>("color", "red");</a:t>
            </a:r>
          </a:p>
          <a:p>
            <a:pPr>
              <a:buNone/>
            </a:pPr>
            <a:r>
              <a:rPr lang="en-US" dirty="0"/>
              <a:t>});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&lt;/head&gt;</a:t>
            </a:r>
          </a:p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&lt;p&gt;The first paragraph is selected.&lt;/p&gt;  </a:t>
            </a:r>
          </a:p>
          <a:p>
            <a:pPr>
              <a:buNone/>
            </a:pPr>
            <a:r>
              <a:rPr lang="en-US" dirty="0"/>
              <a:t>&lt;p&gt;The second paragraph is selected.&lt;/p&gt;  </a:t>
            </a:r>
          </a:p>
          <a:p>
            <a:pPr>
              <a:buNone/>
            </a:pPr>
            <a:r>
              <a:rPr lang="en-US" dirty="0"/>
              <a:t>&lt;p&gt;The third paragraph is selected.&lt;/p&gt;  </a:t>
            </a:r>
          </a:p>
          <a:p>
            <a:pPr>
              <a:buNone/>
            </a:pPr>
            <a:r>
              <a:rPr lang="en-US" dirty="0"/>
              <a:t>&lt;/body&gt;  </a:t>
            </a:r>
          </a:p>
          <a:p>
            <a:pPr>
              <a:buNone/>
            </a:pPr>
            <a:r>
              <a:rPr lang="en-US" dirty="0"/>
              <a:t>&lt;/html&gt;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effectLst/>
              </a:rPr>
              <a:t>jQuery</a:t>
            </a:r>
            <a:r>
              <a:rPr lang="en-US" b="1" dirty="0" smtClean="0">
                <a:effectLst/>
              </a:rPr>
              <a:t> Selectors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498080" cy="4624406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/>
              <a:t>jQuery</a:t>
            </a:r>
            <a:r>
              <a:rPr lang="en-US" sz="2400" dirty="0" smtClean="0"/>
              <a:t> Selectors are used to select and manipulate HTML elements. They are very important part of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library. </a:t>
            </a:r>
          </a:p>
          <a:p>
            <a:pPr algn="just"/>
            <a:r>
              <a:rPr lang="en-US" sz="2400" dirty="0" smtClean="0"/>
              <a:t>With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selectors, you can find or select HTML elements based on their id, classes, attributes, types and much more from a DOM.</a:t>
            </a:r>
          </a:p>
          <a:p>
            <a:pPr algn="just"/>
            <a:r>
              <a:rPr lang="en-US" sz="2400" dirty="0" smtClean="0"/>
              <a:t>All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selectors start with a </a:t>
            </a:r>
            <a:r>
              <a:rPr lang="en-US" sz="2400" dirty="0" err="1" smtClean="0"/>
              <a:t>dollor</a:t>
            </a:r>
            <a:r>
              <a:rPr lang="en-US" sz="2400" dirty="0" smtClean="0"/>
              <a:t> sign and parenthesis e.g. $(). It is known as the factory function. 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$() factory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121920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 smtClean="0"/>
              <a:t>Every </a:t>
            </a:r>
            <a:r>
              <a:rPr lang="en-US" dirty="0" err="1" smtClean="0"/>
              <a:t>jQuery</a:t>
            </a:r>
            <a:r>
              <a:rPr lang="en-US" dirty="0" smtClean="0"/>
              <a:t> selector start with this sign $(). This sign is known as the factory function. It uses the three basic building blocks while selecting an element in a given document.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5813" t="17708" r="19180" b="50000"/>
          <a:stretch>
            <a:fillRect/>
          </a:stretch>
        </p:blipFill>
        <p:spPr bwMode="auto">
          <a:xfrm>
            <a:off x="1066800" y="2667000"/>
            <a:ext cx="8001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6984" t="9375" r="19766"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76200"/>
            <a:ext cx="7498080" cy="8382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Effects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990600"/>
            <a:ext cx="7498080" cy="99060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enables us to add effects on a web page. </a:t>
            </a:r>
            <a:r>
              <a:rPr lang="en-US" dirty="0" err="1" smtClean="0"/>
              <a:t>jQuery</a:t>
            </a:r>
            <a:r>
              <a:rPr lang="en-US" dirty="0" smtClean="0"/>
              <a:t> effects can be categorized into fading, sliding, hiding/showing and animation effects.</a:t>
            </a:r>
            <a:endParaRPr lang="en-US" dirty="0"/>
          </a:p>
        </p:txBody>
      </p:sp>
      <p:pic>
        <p:nvPicPr>
          <p:cNvPr id="5122" name="Picture 2" descr="jquery effec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057400"/>
            <a:ext cx="6324600" cy="42784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 l="16398" t="23958" r="19180"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 l="16984" t="21875" r="19766" b="35417"/>
          <a:stretch>
            <a:fillRect/>
          </a:stretch>
        </p:blipFill>
        <p:spPr bwMode="auto">
          <a:xfrm>
            <a:off x="990600" y="6096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498080" cy="462440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err="1" smtClean="0"/>
              <a:t>jQuery</a:t>
            </a:r>
            <a:r>
              <a:rPr lang="en-US" dirty="0" smtClean="0"/>
              <a:t> is a small, light-weight and fast JavaScript library. It is cross-platform and supports different types of browsers. It is also referred as ?write less do more? because it takes a lot of common tasks that requires many lines of JavaScript code to accomplish, and binds them into methods that can be called with a single line of code whenever needed. It is also very useful to simplify a lot of the complicated things from JavaScript, like AJAX calls and DOM manipulation. </a:t>
            </a:r>
          </a:p>
          <a:p>
            <a:pPr algn="just"/>
            <a:r>
              <a:rPr lang="en-US" dirty="0" err="1" smtClean="0"/>
              <a:t>jQuery</a:t>
            </a:r>
            <a:r>
              <a:rPr lang="en-US" dirty="0" smtClean="0"/>
              <a:t> is a small, fast and lightweight JavaScript library.</a:t>
            </a:r>
          </a:p>
          <a:p>
            <a:pPr algn="just"/>
            <a:r>
              <a:rPr lang="en-US" dirty="0" err="1" smtClean="0"/>
              <a:t>jQuery</a:t>
            </a:r>
            <a:r>
              <a:rPr lang="en-US" dirty="0" smtClean="0"/>
              <a:t> is platform-independent.</a:t>
            </a:r>
          </a:p>
          <a:p>
            <a:pPr algn="just"/>
            <a:r>
              <a:rPr lang="en-US" dirty="0" err="1" smtClean="0"/>
              <a:t>jQuery</a:t>
            </a:r>
            <a:r>
              <a:rPr lang="en-US" dirty="0" smtClean="0"/>
              <a:t> means "write less do more".</a:t>
            </a:r>
          </a:p>
          <a:p>
            <a:pPr algn="just"/>
            <a:r>
              <a:rPr lang="en-US" dirty="0" err="1" smtClean="0"/>
              <a:t>jQuery</a:t>
            </a:r>
            <a:r>
              <a:rPr lang="en-US" dirty="0" smtClean="0"/>
              <a:t> simplifies AJAX call and DOM manipulation.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ffectLst/>
              </a:rPr>
              <a:t>jQuery</a:t>
            </a:r>
            <a:r>
              <a:rPr lang="en-US" dirty="0">
                <a:effectLst/>
              </a:rPr>
              <a:t> hide() and show()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</a:t>
            </a:r>
            <a:r>
              <a:rPr lang="en-US" dirty="0" smtClean="0"/>
              <a:t>&gt;&lt;</a:t>
            </a:r>
            <a:r>
              <a:rPr lang="en-US" dirty="0"/>
              <a:t>head&gt;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/3.2.1/jquery.min.js"&gt;&lt;/script&gt;</a:t>
            </a:r>
          </a:p>
          <a:p>
            <a:r>
              <a:rPr lang="en-US" dirty="0"/>
              <a:t>&lt;script</a:t>
            </a:r>
            <a:r>
              <a:rPr lang="en-US" dirty="0" smtClean="0"/>
              <a:t>&gt;$(</a:t>
            </a:r>
            <a:r>
              <a:rPr lang="en-US" dirty="0"/>
              <a:t>document).ready(function(){</a:t>
            </a:r>
          </a:p>
          <a:p>
            <a:r>
              <a:rPr lang="en-US" dirty="0"/>
              <a:t>    $("#hide").click(function(){</a:t>
            </a:r>
          </a:p>
          <a:p>
            <a:r>
              <a:rPr lang="en-US" dirty="0"/>
              <a:t>        $("p").hide();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  $("#show").click(function(){</a:t>
            </a:r>
          </a:p>
          <a:p>
            <a:r>
              <a:rPr lang="en-US" dirty="0"/>
              <a:t>        $("p").show();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</a:t>
            </a:r>
            <a:r>
              <a:rPr lang="en-US" dirty="0" smtClean="0"/>
              <a:t>&gt;&lt;/</a:t>
            </a:r>
            <a:r>
              <a:rPr lang="en-US" dirty="0"/>
              <a:t>head</a:t>
            </a:r>
            <a:r>
              <a:rPr lang="en-US" dirty="0" smtClean="0"/>
              <a:t>&gt;&lt;</a:t>
            </a:r>
            <a:r>
              <a:rPr lang="en-US" dirty="0"/>
              <a:t>body</a:t>
            </a:r>
            <a:r>
              <a:rPr lang="en-US" dirty="0" smtClean="0"/>
              <a:t>&gt;&lt;</a:t>
            </a:r>
            <a:r>
              <a:rPr lang="en-US" dirty="0"/>
              <a:t>p&gt;If you click on the "Hide" button, I will disappear.&lt;/p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&lt;button id="hide"&gt;Hide&lt;/button&gt;</a:t>
            </a:r>
          </a:p>
          <a:p>
            <a:r>
              <a:rPr lang="en-US" dirty="0"/>
              <a:t>&lt;button id="show"&gt;Show&lt;/button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&lt;/body</a:t>
            </a:r>
            <a:r>
              <a:rPr lang="en-US" dirty="0" smtClean="0"/>
              <a:t>&gt;&lt;/</a:t>
            </a:r>
            <a:r>
              <a:rPr lang="en-US" dirty="0"/>
              <a:t>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2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	</a:t>
            </a:r>
            <a:r>
              <a:rPr lang="en-US" dirty="0" err="1" smtClean="0">
                <a:effectLst/>
              </a:rPr>
              <a:t>jQuery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toggle()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r>
              <a:rPr lang="en-US" dirty="0"/>
              <a:t>&lt;html</a:t>
            </a:r>
            <a:r>
              <a:rPr lang="en-US" dirty="0" smtClean="0"/>
              <a:t>&gt;&lt;</a:t>
            </a:r>
            <a:r>
              <a:rPr lang="en-US" dirty="0"/>
              <a:t>head</a:t>
            </a:r>
            <a:r>
              <a:rPr lang="en-US" dirty="0" smtClean="0"/>
              <a:t>&gt;&lt;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/3.2.1/jquery.min.js"&gt;&lt;/script&gt;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  $("button").click(function(){</a:t>
            </a:r>
          </a:p>
          <a:p>
            <a:r>
              <a:rPr lang="en-US" dirty="0"/>
              <a:t>        $("p").toggle();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</a:t>
            </a:r>
            <a:r>
              <a:rPr lang="en-US" dirty="0" smtClean="0"/>
              <a:t>&gt;&lt;/</a:t>
            </a:r>
            <a:r>
              <a:rPr lang="en-US" dirty="0"/>
              <a:t>head</a:t>
            </a:r>
            <a:r>
              <a:rPr lang="en-US" dirty="0" smtClean="0"/>
              <a:t>&gt;&lt;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&lt;button&gt;Toggle between hiding and showing the paragraphs&lt;/button&gt;</a:t>
            </a:r>
          </a:p>
          <a:p>
            <a:r>
              <a:rPr lang="en-US" dirty="0" smtClean="0"/>
              <a:t>&lt;</a:t>
            </a:r>
            <a:r>
              <a:rPr lang="en-US" dirty="0"/>
              <a:t>p&gt;This is a paragraph with little content.&lt;/p&gt;</a:t>
            </a:r>
          </a:p>
          <a:p>
            <a:r>
              <a:rPr lang="en-US" dirty="0"/>
              <a:t>&lt;p&gt;This is another small paragraph.&lt;/p</a:t>
            </a:r>
            <a:r>
              <a:rPr lang="en-US" dirty="0" smtClean="0"/>
              <a:t>&gt;&lt;/</a:t>
            </a:r>
            <a:r>
              <a:rPr lang="en-US" dirty="0"/>
              <a:t>body</a:t>
            </a:r>
            <a:r>
              <a:rPr lang="en-US" dirty="0" smtClean="0"/>
              <a:t>&gt;&lt;/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078244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ffectLst/>
              </a:rPr>
              <a:t>jQuery</a:t>
            </a:r>
            <a:r>
              <a:rPr lang="en-US" dirty="0">
                <a:effectLst/>
              </a:rPr>
              <a:t> Fading Methods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jQuery</a:t>
            </a:r>
            <a:r>
              <a:rPr lang="en-US" dirty="0"/>
              <a:t> you can fade an element in and out of visibility.</a:t>
            </a:r>
          </a:p>
          <a:p>
            <a:r>
              <a:rPr lang="en-US" dirty="0" err="1"/>
              <a:t>jQuery</a:t>
            </a:r>
            <a:r>
              <a:rPr lang="en-US" dirty="0"/>
              <a:t> has the following fade methods:</a:t>
            </a:r>
          </a:p>
          <a:p>
            <a:r>
              <a:rPr lang="en-US" dirty="0" err="1"/>
              <a:t>fadeIn</a:t>
            </a:r>
            <a:r>
              <a:rPr lang="en-US" dirty="0"/>
              <a:t>()</a:t>
            </a:r>
          </a:p>
          <a:p>
            <a:r>
              <a:rPr lang="en-US" dirty="0" err="1"/>
              <a:t>fadeOut</a:t>
            </a:r>
            <a:r>
              <a:rPr lang="en-US" dirty="0"/>
              <a:t>()</a:t>
            </a:r>
          </a:p>
          <a:p>
            <a:r>
              <a:rPr lang="en-US" dirty="0" err="1"/>
              <a:t>fadeToggle</a:t>
            </a:r>
            <a:r>
              <a:rPr lang="en-US" dirty="0"/>
              <a:t>()</a:t>
            </a:r>
          </a:p>
          <a:p>
            <a:r>
              <a:rPr lang="en-US" dirty="0" err="1"/>
              <a:t>fadeTo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7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fadeIn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300" dirty="0"/>
              <a:t>&lt;!DOCTYPE html&gt;</a:t>
            </a:r>
          </a:p>
          <a:p>
            <a:r>
              <a:rPr lang="en-US" sz="4300" dirty="0"/>
              <a:t>&lt;html&gt;&lt;head&gt;&lt;script </a:t>
            </a:r>
            <a:r>
              <a:rPr lang="en-US" sz="4300" dirty="0" err="1"/>
              <a:t>src</a:t>
            </a:r>
            <a:r>
              <a:rPr lang="en-US" sz="4300" dirty="0"/>
              <a:t>="https://ajax.googleapis.com/</a:t>
            </a:r>
            <a:r>
              <a:rPr lang="en-US" sz="4300" dirty="0" err="1"/>
              <a:t>ajax</a:t>
            </a:r>
            <a:r>
              <a:rPr lang="en-US" sz="4300" dirty="0"/>
              <a:t>/libs/</a:t>
            </a:r>
            <a:r>
              <a:rPr lang="en-US" sz="4300" dirty="0" err="1"/>
              <a:t>jquery</a:t>
            </a:r>
            <a:r>
              <a:rPr lang="en-US" sz="4300" dirty="0"/>
              <a:t>/3.2.1/jquery.min.js"&gt;&lt;/script&gt;</a:t>
            </a:r>
          </a:p>
          <a:p>
            <a:r>
              <a:rPr lang="en-US" sz="4300" dirty="0"/>
              <a:t>&lt;script&gt;</a:t>
            </a:r>
          </a:p>
          <a:p>
            <a:r>
              <a:rPr lang="en-US" sz="4300" dirty="0"/>
              <a:t>$(document).ready(function(){</a:t>
            </a:r>
          </a:p>
          <a:p>
            <a:r>
              <a:rPr lang="en-US" sz="4300" dirty="0"/>
              <a:t>    $("button").click(function(){</a:t>
            </a:r>
          </a:p>
          <a:p>
            <a:r>
              <a:rPr lang="en-US" sz="4300" dirty="0"/>
              <a:t>        $("#div1").</a:t>
            </a:r>
            <a:r>
              <a:rPr lang="en-US" sz="4300" dirty="0" err="1"/>
              <a:t>fadeIn</a:t>
            </a:r>
            <a:r>
              <a:rPr lang="en-US" sz="4300" dirty="0"/>
              <a:t>();</a:t>
            </a:r>
          </a:p>
          <a:p>
            <a:r>
              <a:rPr lang="en-US" sz="4300" dirty="0"/>
              <a:t>        $("#div2").</a:t>
            </a:r>
            <a:r>
              <a:rPr lang="en-US" sz="4300" dirty="0" err="1"/>
              <a:t>fadeIn</a:t>
            </a:r>
            <a:r>
              <a:rPr lang="en-US" sz="4300" dirty="0"/>
              <a:t>("slow");</a:t>
            </a:r>
          </a:p>
          <a:p>
            <a:r>
              <a:rPr lang="en-US" sz="4300" dirty="0"/>
              <a:t>        $("#div3").</a:t>
            </a:r>
            <a:r>
              <a:rPr lang="en-US" sz="4300" dirty="0" err="1"/>
              <a:t>fadeIn</a:t>
            </a:r>
            <a:r>
              <a:rPr lang="en-US" sz="4300" dirty="0"/>
              <a:t>(3000);</a:t>
            </a:r>
          </a:p>
          <a:p>
            <a:r>
              <a:rPr lang="en-US" sz="4300" dirty="0"/>
              <a:t>    });</a:t>
            </a:r>
          </a:p>
          <a:p>
            <a:r>
              <a:rPr lang="en-US" sz="4300" dirty="0"/>
              <a:t>});    &lt;/script&gt;&lt;/head&gt;&lt;body&gt;&lt;p&gt;Demonstrate </a:t>
            </a:r>
            <a:r>
              <a:rPr lang="en-US" sz="4300" dirty="0" err="1"/>
              <a:t>fadeIn</a:t>
            </a:r>
            <a:r>
              <a:rPr lang="en-US" sz="4300" dirty="0"/>
              <a:t>() with different parameters.&lt;/p&gt;</a:t>
            </a:r>
          </a:p>
          <a:p>
            <a:r>
              <a:rPr lang="en-US" sz="4300" dirty="0"/>
              <a:t>&lt;button&gt;Click to fade in boxes&lt;/button&gt;&lt;</a:t>
            </a:r>
            <a:r>
              <a:rPr lang="en-US" sz="4300" dirty="0" err="1"/>
              <a:t>br</a:t>
            </a:r>
            <a:r>
              <a:rPr lang="en-US" sz="4300" dirty="0"/>
              <a:t>&gt;&lt;</a:t>
            </a:r>
            <a:r>
              <a:rPr lang="en-US" sz="4300" dirty="0" err="1"/>
              <a:t>br</a:t>
            </a:r>
            <a:r>
              <a:rPr lang="en-US" sz="4300" dirty="0"/>
              <a:t>&gt;</a:t>
            </a:r>
          </a:p>
          <a:p>
            <a:r>
              <a:rPr lang="en-US" sz="4300" dirty="0"/>
              <a:t>&lt;div id="div1" style="width:80px;height:80px;display:none;background-color:red;"&gt;&lt;/div&gt;&lt;</a:t>
            </a:r>
            <a:r>
              <a:rPr lang="en-US" sz="4300" dirty="0" err="1"/>
              <a:t>br</a:t>
            </a:r>
            <a:r>
              <a:rPr lang="en-US" sz="4300" dirty="0"/>
              <a:t>&gt;</a:t>
            </a:r>
          </a:p>
          <a:p>
            <a:r>
              <a:rPr lang="en-US" sz="4300" dirty="0"/>
              <a:t>&lt;div id="div2" style="width:80px;height:80px;display:none;background-color:green;"&gt;&lt;/div&gt;&lt;</a:t>
            </a:r>
            <a:r>
              <a:rPr lang="en-US" sz="4300" dirty="0" err="1"/>
              <a:t>br</a:t>
            </a:r>
            <a:r>
              <a:rPr lang="en-US" sz="4300" dirty="0"/>
              <a:t>&gt;</a:t>
            </a:r>
          </a:p>
          <a:p>
            <a:r>
              <a:rPr lang="en-US" sz="4300" dirty="0"/>
              <a:t>&lt;div id="div3" style="width:80px;height:80px;display:none;background-color:blue;"&gt;&lt;/div&gt;</a:t>
            </a:r>
          </a:p>
          <a:p>
            <a:r>
              <a:rPr lang="en-US" sz="4300" dirty="0"/>
              <a:t>&lt;/body&gt;&lt;/html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438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498080" cy="8382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</a:t>
            </a:r>
            <a:r>
              <a:rPr lang="en-US" b="1" dirty="0" err="1" smtClean="0"/>
              <a:t>fadeIn</a:t>
            </a:r>
            <a:r>
              <a:rPr lang="en-US" b="1" dirty="0" smtClean="0"/>
              <a:t>()</a:t>
            </a:r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 l="15227" t="11458" r="23280" b="60417"/>
          <a:stretch>
            <a:fillRect/>
          </a:stretch>
        </p:blipFill>
        <p:spPr bwMode="auto">
          <a:xfrm>
            <a:off x="1066800" y="990600"/>
            <a:ext cx="8001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52394"/>
            <a:ext cx="7498080" cy="591980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  </a:t>
            </a:r>
          </a:p>
          <a:p>
            <a:pPr>
              <a:buNone/>
            </a:pPr>
            <a:r>
              <a:rPr lang="en-US" dirty="0" smtClean="0"/>
              <a:t>&lt;html&gt;  &lt;head&gt;  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="https://ajax.googleapis.com/ajax/libs/jquery/1.11.2/jquery.min.js"&gt;&lt;/script&gt;  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smtClean="0"/>
              <a:t>$(document).ready(function(){  </a:t>
            </a:r>
          </a:p>
          <a:p>
            <a:pPr>
              <a:buNone/>
            </a:pPr>
            <a:r>
              <a:rPr lang="en-US" dirty="0" smtClean="0"/>
              <a:t>    $("button").click(function(){  </a:t>
            </a:r>
          </a:p>
          <a:p>
            <a:pPr>
              <a:buNone/>
            </a:pPr>
            <a:r>
              <a:rPr lang="en-US" dirty="0" smtClean="0"/>
              <a:t>        $("#div1").</a:t>
            </a:r>
            <a:r>
              <a:rPr lang="en-US" dirty="0" err="1" smtClean="0"/>
              <a:t>fadeIn</a:t>
            </a:r>
            <a:r>
              <a:rPr lang="en-US" dirty="0" smtClean="0"/>
              <a:t>();  </a:t>
            </a:r>
          </a:p>
          <a:p>
            <a:pPr>
              <a:buNone/>
            </a:pPr>
            <a:r>
              <a:rPr lang="en-US" dirty="0" smtClean="0"/>
              <a:t>        $("#div2").</a:t>
            </a:r>
            <a:r>
              <a:rPr lang="en-US" dirty="0" err="1" smtClean="0"/>
              <a:t>fadeIn</a:t>
            </a:r>
            <a:r>
              <a:rPr lang="en-US" dirty="0" smtClean="0"/>
              <a:t>("slow");  </a:t>
            </a:r>
          </a:p>
          <a:p>
            <a:pPr>
              <a:buNone/>
            </a:pPr>
            <a:r>
              <a:rPr lang="en-US" dirty="0" smtClean="0"/>
              <a:t>        $("#div3").</a:t>
            </a:r>
            <a:r>
              <a:rPr lang="en-US" dirty="0" err="1" smtClean="0"/>
              <a:t>fadeIn</a:t>
            </a:r>
            <a:r>
              <a:rPr lang="en-US" dirty="0" smtClean="0"/>
              <a:t>(3000);  </a:t>
            </a:r>
          </a:p>
          <a:p>
            <a:pPr>
              <a:buNone/>
            </a:pPr>
            <a:r>
              <a:rPr lang="en-US" dirty="0" smtClean="0"/>
              <a:t>    });  </a:t>
            </a:r>
          </a:p>
          <a:p>
            <a:pPr>
              <a:buNone/>
            </a:pPr>
            <a:r>
              <a:rPr lang="en-US" dirty="0" smtClean="0"/>
              <a:t>});  </a:t>
            </a:r>
          </a:p>
          <a:p>
            <a:pPr>
              <a:buNone/>
            </a:pPr>
            <a:r>
              <a:rPr lang="en-US" dirty="0" smtClean="0"/>
              <a:t>&lt;/script&gt;  &lt;/head&gt;  </a:t>
            </a:r>
          </a:p>
          <a:p>
            <a:pPr>
              <a:buNone/>
            </a:pPr>
            <a:r>
              <a:rPr lang="en-US" dirty="0" smtClean="0"/>
              <a:t>&lt;body&gt;  </a:t>
            </a:r>
          </a:p>
          <a:p>
            <a:pPr>
              <a:buNone/>
            </a:pPr>
            <a:r>
              <a:rPr lang="en-US" dirty="0" smtClean="0"/>
              <a:t>&lt;p&gt;See the </a:t>
            </a:r>
            <a:r>
              <a:rPr lang="en-US" dirty="0" err="1" smtClean="0"/>
              <a:t>fadeIn</a:t>
            </a:r>
            <a:r>
              <a:rPr lang="en-US" dirty="0" smtClean="0"/>
              <a:t>() method example with different parameters.&lt;/p&gt;  </a:t>
            </a:r>
          </a:p>
          <a:p>
            <a:pPr>
              <a:buNone/>
            </a:pPr>
            <a:r>
              <a:rPr lang="en-US" dirty="0" smtClean="0"/>
              <a:t>&lt;button&gt;Click to fade in boxes&lt;/button&gt;&lt;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  </a:t>
            </a:r>
          </a:p>
          <a:p>
            <a:pPr>
              <a:buNone/>
            </a:pPr>
            <a:r>
              <a:rPr lang="en-US" dirty="0" smtClean="0"/>
              <a:t>&lt;div id="div1" style="width:80px;height:80px;display:none;background-color:red;"&gt;&lt;/div&gt;  </a:t>
            </a:r>
          </a:p>
          <a:p>
            <a:pPr>
              <a:buNone/>
            </a:pPr>
            <a:r>
              <a:rPr lang="en-US" dirty="0" smtClean="0"/>
              <a:t>&lt;div id="div2" style="width:80px;height:80px;display:none;background-color:green;"&gt;&lt;/div&gt;  </a:t>
            </a:r>
          </a:p>
          <a:p>
            <a:pPr>
              <a:buNone/>
            </a:pPr>
            <a:r>
              <a:rPr lang="en-US" dirty="0" smtClean="0"/>
              <a:t>&lt;div id="div3" style="width:80px;height:80px;display:none;background-color:blue;"&gt;&lt;/div&gt;  </a:t>
            </a:r>
          </a:p>
          <a:p>
            <a:pPr>
              <a:buNone/>
            </a:pPr>
            <a:r>
              <a:rPr lang="en-US" dirty="0" smtClean="0"/>
              <a:t>&lt;/body&gt;  &lt;/html&gt;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2" action="ppaction://hlinkfile"/>
              </a:rPr>
              <a:t>Result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98080" cy="106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</a:t>
            </a:r>
            <a:r>
              <a:rPr lang="en-US" b="1" dirty="0" err="1" smtClean="0"/>
              <a:t>fadeOut</a:t>
            </a:r>
            <a:r>
              <a:rPr lang="en-US" b="1" dirty="0" smtClean="0"/>
              <a:t>()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 l="16398" t="10417" r="23865" b="56250"/>
          <a:stretch>
            <a:fillRect/>
          </a:stretch>
        </p:blipFill>
        <p:spPr bwMode="auto">
          <a:xfrm>
            <a:off x="1219200" y="15240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"/>
            <a:ext cx="7498080" cy="5257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&lt;!DOCTYPE html&gt;</a:t>
            </a:r>
          </a:p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/3.2.1/jquery.min.js"&gt;&lt;/script&gt;</a:t>
            </a:r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$(document).ready(function(){</a:t>
            </a:r>
          </a:p>
          <a:p>
            <a:pPr>
              <a:buNone/>
            </a:pPr>
            <a:r>
              <a:rPr lang="en-US" dirty="0"/>
              <a:t>    $("button").click(function(){</a:t>
            </a:r>
          </a:p>
          <a:p>
            <a:pPr>
              <a:buNone/>
            </a:pPr>
            <a:r>
              <a:rPr lang="en-US" dirty="0"/>
              <a:t>        $("#div1").</a:t>
            </a:r>
            <a:r>
              <a:rPr lang="en-US" dirty="0" err="1"/>
              <a:t>fadeOut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$("#div2").</a:t>
            </a:r>
            <a:r>
              <a:rPr lang="en-US" dirty="0" err="1"/>
              <a:t>fadeOut</a:t>
            </a:r>
            <a:r>
              <a:rPr lang="en-US" dirty="0"/>
              <a:t>("slow");</a:t>
            </a:r>
          </a:p>
          <a:p>
            <a:pPr>
              <a:buNone/>
            </a:pPr>
            <a:r>
              <a:rPr lang="en-US" dirty="0"/>
              <a:t>        $("#div3").</a:t>
            </a:r>
            <a:r>
              <a:rPr lang="en-US" dirty="0" err="1"/>
              <a:t>fadeOut</a:t>
            </a:r>
            <a:r>
              <a:rPr lang="en-US" dirty="0"/>
              <a:t>(3000);</a:t>
            </a:r>
          </a:p>
          <a:p>
            <a:pPr>
              <a:buNone/>
            </a:pPr>
            <a:r>
              <a:rPr lang="en-US" dirty="0"/>
              <a:t>    });</a:t>
            </a:r>
          </a:p>
          <a:p>
            <a:pPr>
              <a:buNone/>
            </a:pPr>
            <a:r>
              <a:rPr lang="en-US" dirty="0" smtClean="0"/>
              <a:t>});	&lt;/</a:t>
            </a:r>
            <a:r>
              <a:rPr lang="en-US" dirty="0"/>
              <a:t>script</a:t>
            </a:r>
            <a:r>
              <a:rPr lang="en-US" dirty="0" smtClean="0"/>
              <a:t>&gt;&lt;/</a:t>
            </a:r>
            <a:r>
              <a:rPr lang="en-US" dirty="0"/>
              <a:t>head</a:t>
            </a:r>
            <a:r>
              <a:rPr lang="en-US" dirty="0" smtClean="0"/>
              <a:t>&gt;&lt;</a:t>
            </a:r>
            <a:r>
              <a:rPr lang="en-US" dirty="0"/>
              <a:t>body&gt;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p&gt;Demonstrate </a:t>
            </a:r>
            <a:r>
              <a:rPr lang="en-US" dirty="0" err="1"/>
              <a:t>fadeOut</a:t>
            </a:r>
            <a:r>
              <a:rPr lang="en-US" dirty="0"/>
              <a:t>() with different parameters.&lt;/p&gt;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button&gt;Click to fade out boxes&lt;/button&gt;&lt;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div id="div1" style="width:80px;height:80px;background-color:red;"&gt;&lt;/div&gt;&lt;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&lt;div id="div2" style="width:80px;height:80px;background-color:green;"&gt;&lt;/div&gt;&lt;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&lt;div id="div3" style="width:80px;height:80px;background-color:blue;"&gt;&lt;/div&gt;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498080" cy="1143000"/>
          </a:xfrm>
        </p:spPr>
        <p:txBody>
          <a:bodyPr/>
          <a:lstStyle/>
          <a:p>
            <a:r>
              <a:rPr lang="en-US" b="1" dirty="0" err="1" smtClean="0">
                <a:effectLst/>
              </a:rPr>
              <a:t>jQuery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fadeToggle</a:t>
            </a:r>
            <a:r>
              <a:rPr lang="en-US" b="1" dirty="0" smtClean="0">
                <a:effectLst/>
              </a:rPr>
              <a:t>()</a:t>
            </a:r>
            <a:endParaRPr lang="en-US" b="1" dirty="0">
              <a:effectLst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 l="16398" t="17708" r="19180" b="41667"/>
          <a:stretch>
            <a:fillRect/>
          </a:stretch>
        </p:blipFill>
        <p:spPr bwMode="auto">
          <a:xfrm>
            <a:off x="1066800" y="13716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58436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&lt;!DOCTYPE html&gt;  </a:t>
            </a:r>
          </a:p>
          <a:p>
            <a:pPr>
              <a:buNone/>
            </a:pPr>
            <a:r>
              <a:rPr lang="en-US" dirty="0" smtClean="0"/>
              <a:t>&lt;html&gt;  </a:t>
            </a:r>
          </a:p>
          <a:p>
            <a:pPr>
              <a:buNone/>
            </a:pPr>
            <a:r>
              <a:rPr lang="en-US" dirty="0" smtClean="0"/>
              <a:t>&lt;head&gt;  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="https://ajax.googleapis.com/ajax/libs/jquery/1.11.2/jquery.min.js"&gt;&lt;/script&gt;  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smtClean="0"/>
              <a:t>$(document).ready(function(){  </a:t>
            </a:r>
          </a:p>
          <a:p>
            <a:pPr>
              <a:buNone/>
            </a:pPr>
            <a:r>
              <a:rPr lang="en-US" dirty="0" smtClean="0"/>
              <a:t>    $("button").click(function(){  </a:t>
            </a:r>
          </a:p>
          <a:p>
            <a:pPr>
              <a:buNone/>
            </a:pPr>
            <a:r>
              <a:rPr lang="en-US" dirty="0" smtClean="0"/>
              <a:t>        $("#div1").</a:t>
            </a:r>
            <a:r>
              <a:rPr lang="en-US" dirty="0" err="1" smtClean="0"/>
              <a:t>fadeToggle</a:t>
            </a:r>
            <a:r>
              <a:rPr lang="en-US" dirty="0" smtClean="0"/>
              <a:t>();  </a:t>
            </a:r>
          </a:p>
          <a:p>
            <a:pPr>
              <a:buNone/>
            </a:pPr>
            <a:r>
              <a:rPr lang="en-US" dirty="0" smtClean="0"/>
              <a:t>        $("#div2").</a:t>
            </a:r>
            <a:r>
              <a:rPr lang="en-US" dirty="0" err="1" smtClean="0"/>
              <a:t>fadeToggle</a:t>
            </a:r>
            <a:r>
              <a:rPr lang="en-US" dirty="0" smtClean="0"/>
              <a:t>("slow");  </a:t>
            </a:r>
          </a:p>
          <a:p>
            <a:pPr>
              <a:buNone/>
            </a:pPr>
            <a:r>
              <a:rPr lang="en-US" dirty="0" smtClean="0"/>
              <a:t>        $("#div3").</a:t>
            </a:r>
            <a:r>
              <a:rPr lang="en-US" dirty="0" err="1" smtClean="0"/>
              <a:t>fadeToggle</a:t>
            </a:r>
            <a:r>
              <a:rPr lang="en-US" dirty="0" smtClean="0"/>
              <a:t>(3000);  </a:t>
            </a:r>
          </a:p>
          <a:p>
            <a:pPr>
              <a:buNone/>
            </a:pPr>
            <a:r>
              <a:rPr lang="en-US" dirty="0" smtClean="0"/>
              <a:t>    });  </a:t>
            </a:r>
          </a:p>
          <a:p>
            <a:pPr>
              <a:buNone/>
            </a:pPr>
            <a:r>
              <a:rPr lang="en-US" dirty="0" smtClean="0"/>
              <a:t>});  </a:t>
            </a:r>
          </a:p>
          <a:p>
            <a:pPr>
              <a:buNone/>
            </a:pPr>
            <a:r>
              <a:rPr lang="en-US" dirty="0" smtClean="0"/>
              <a:t>&lt;/script&gt;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 action="ppaction://hlinkfile"/>
              </a:rPr>
              <a:t>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Ajax (Asynchronous JavaScript and XML)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lnSpc>
                <a:spcPct val="80000"/>
              </a:lnSpc>
              <a:buNone/>
            </a:pPr>
            <a:r>
              <a:rPr lang="en-US" sz="2200" dirty="0" smtClean="0"/>
              <a:t>Ajax </a:t>
            </a:r>
            <a:r>
              <a:rPr lang="en-US" sz="2200" dirty="0"/>
              <a:t>(Asynchronous JavaScript and XML) is a method of building interactive applications for the Web that process user requests immediately. Ajax combines several programming tools including </a:t>
            </a:r>
            <a:r>
              <a:rPr lang="en-US" sz="2200" dirty="0" smtClean="0"/>
              <a:t>JavaScript, </a:t>
            </a:r>
            <a:r>
              <a:rPr lang="en-US" sz="2200" dirty="0"/>
              <a:t>dynamic </a:t>
            </a:r>
            <a:r>
              <a:rPr lang="en-US" sz="2200" dirty="0" smtClean="0"/>
              <a:t>HTML, </a:t>
            </a:r>
            <a:r>
              <a:rPr lang="en-US" sz="2200" dirty="0"/>
              <a:t>Extensible Markup Language </a:t>
            </a:r>
            <a:r>
              <a:rPr lang="en-US" sz="2200" dirty="0" smtClean="0"/>
              <a:t>,cascading </a:t>
            </a:r>
            <a:r>
              <a:rPr lang="en-US" sz="2200" dirty="0"/>
              <a:t>style sheets </a:t>
            </a:r>
            <a:r>
              <a:rPr lang="en-US" sz="2200" dirty="0" smtClean="0"/>
              <a:t>, </a:t>
            </a:r>
            <a:r>
              <a:rPr lang="en-US" sz="2200" dirty="0"/>
              <a:t>the Document Object Model </a:t>
            </a:r>
            <a:r>
              <a:rPr lang="en-US" sz="2200" dirty="0" smtClean="0"/>
              <a:t>.</a:t>
            </a:r>
            <a:r>
              <a:rPr lang="en-US" sz="2400" dirty="0"/>
              <a:t> </a:t>
            </a:r>
            <a:r>
              <a:rPr lang="en-US" sz="2200" dirty="0"/>
              <a:t>Ajax allows content on Web pages to update immediately when a user performs an action, unlike an http request, during which users must wait for a whole new page to load.</a:t>
            </a:r>
          </a:p>
          <a:p>
            <a:pPr algn="just">
              <a:lnSpc>
                <a:spcPct val="80000"/>
              </a:lnSpc>
            </a:pPr>
            <a:endParaRPr lang="en-US" sz="2200" dirty="0"/>
          </a:p>
          <a:p>
            <a:pPr algn="just">
              <a:lnSpc>
                <a:spcPct val="80000"/>
              </a:lnSpc>
            </a:pPr>
            <a:r>
              <a:rPr lang="en-US" sz="2200" dirty="0" smtClean="0"/>
              <a:t>Google </a:t>
            </a:r>
            <a:r>
              <a:rPr lang="en-US" sz="2200" dirty="0"/>
              <a:t>Maps is one well-known application that uses Ajax.</a:t>
            </a:r>
          </a:p>
        </p:txBody>
      </p:sp>
    </p:spTree>
    <p:extLst>
      <p:ext uri="{BB962C8B-B14F-4D97-AF65-F5344CB8AC3E}">
        <p14:creationId xmlns:p14="http://schemas.microsoft.com/office/powerpoint/2010/main" val="23216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/>
              </a:rPr>
              <a:t>jQuery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fadeTo</a:t>
            </a:r>
            <a:r>
              <a:rPr lang="en-US" b="1" dirty="0" smtClean="0">
                <a:effectLst/>
              </a:rPr>
              <a:t>()</a:t>
            </a:r>
            <a:endParaRPr lang="en-US" b="1" dirty="0">
              <a:effectLst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 l="15813" t="27083" r="23865" b="30208"/>
          <a:stretch>
            <a:fillRect/>
          </a:stretch>
        </p:blipFill>
        <p:spPr bwMode="auto">
          <a:xfrm>
            <a:off x="1066800" y="13716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04800"/>
            <a:ext cx="7498080" cy="5638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&lt;!DOCTYPE html&gt;  </a:t>
            </a:r>
          </a:p>
          <a:p>
            <a:pPr>
              <a:buNone/>
            </a:pPr>
            <a:r>
              <a:rPr lang="en-US" dirty="0" smtClean="0"/>
              <a:t>&lt;html&gt;  </a:t>
            </a:r>
          </a:p>
          <a:p>
            <a:pPr>
              <a:buNone/>
            </a:pPr>
            <a:r>
              <a:rPr lang="en-US" dirty="0" smtClean="0"/>
              <a:t>&lt;head&gt;  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="https://ajax.googleapis.com/ajax/libs/jquery/1.11.2/jquery.min.js"&gt;&lt;/script&gt;  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smtClean="0"/>
              <a:t>$(document).ready(function(){  </a:t>
            </a:r>
          </a:p>
          <a:p>
            <a:pPr>
              <a:buNone/>
            </a:pPr>
            <a:r>
              <a:rPr lang="en-US" dirty="0" smtClean="0"/>
              <a:t>    $("button").click(function(){  </a:t>
            </a:r>
          </a:p>
          <a:p>
            <a:pPr>
              <a:buNone/>
            </a:pPr>
            <a:r>
              <a:rPr lang="en-US" dirty="0" smtClean="0"/>
              <a:t>        $("#div1").</a:t>
            </a:r>
            <a:r>
              <a:rPr lang="en-US" dirty="0" err="1" smtClean="0"/>
              <a:t>fadeTo</a:t>
            </a:r>
            <a:r>
              <a:rPr lang="en-US" dirty="0" smtClean="0"/>
              <a:t>("slow", 0.3);  </a:t>
            </a:r>
          </a:p>
          <a:p>
            <a:pPr>
              <a:buNone/>
            </a:pPr>
            <a:r>
              <a:rPr lang="en-US" dirty="0" smtClean="0"/>
              <a:t>        $("#div2").</a:t>
            </a:r>
            <a:r>
              <a:rPr lang="en-US" dirty="0" err="1" smtClean="0"/>
              <a:t>fadeTo</a:t>
            </a:r>
            <a:r>
              <a:rPr lang="en-US" dirty="0" smtClean="0"/>
              <a:t>("slow", 0.4);  </a:t>
            </a:r>
          </a:p>
          <a:p>
            <a:pPr>
              <a:buNone/>
            </a:pPr>
            <a:r>
              <a:rPr lang="en-US" dirty="0" smtClean="0"/>
              <a:t>        $("#div3").</a:t>
            </a:r>
            <a:r>
              <a:rPr lang="en-US" dirty="0" err="1" smtClean="0"/>
              <a:t>fadeTo</a:t>
            </a:r>
            <a:r>
              <a:rPr lang="en-US" dirty="0" smtClean="0"/>
              <a:t>("slow", 0.5);  </a:t>
            </a:r>
          </a:p>
          <a:p>
            <a:pPr>
              <a:buNone/>
            </a:pPr>
            <a:r>
              <a:rPr lang="en-US" dirty="0" smtClean="0"/>
              <a:t>    });  </a:t>
            </a:r>
          </a:p>
          <a:p>
            <a:pPr>
              <a:buNone/>
            </a:pPr>
            <a:r>
              <a:rPr lang="en-US" dirty="0" smtClean="0"/>
              <a:t>}); 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 action="ppaction://hlinkfile"/>
              </a:rPr>
              <a:t>result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498080" cy="9144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jQuery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slideDown</a:t>
            </a:r>
            <a:r>
              <a:rPr lang="en-US" sz="3600" b="1" dirty="0" smtClean="0"/>
              <a:t>()</a:t>
            </a:r>
            <a:endParaRPr lang="en-US" sz="3600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 l="16398" t="26042" r="24451" b="35417"/>
          <a:stretch>
            <a:fillRect/>
          </a:stretch>
        </p:blipFill>
        <p:spPr bwMode="auto">
          <a:xfrm>
            <a:off x="1143000" y="12954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"/>
            <a:ext cx="7498080" cy="6781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  </a:t>
            </a:r>
          </a:p>
          <a:p>
            <a:pPr>
              <a:buNone/>
            </a:pPr>
            <a:r>
              <a:rPr lang="en-US" dirty="0" smtClean="0"/>
              <a:t>&lt;html&gt;    &lt;head&gt;  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="https://ajax.googleapis.com/ajax/libs/jquery/1.11.2/jquery.min.js"&gt;&lt;/script&gt;  </a:t>
            </a:r>
          </a:p>
          <a:p>
            <a:pPr>
              <a:buNone/>
            </a:pPr>
            <a:r>
              <a:rPr lang="en-US" dirty="0" smtClean="0"/>
              <a:t>&lt;script&gt;   </a:t>
            </a:r>
          </a:p>
          <a:p>
            <a:pPr>
              <a:buNone/>
            </a:pPr>
            <a:r>
              <a:rPr lang="en-US" dirty="0" smtClean="0"/>
              <a:t>$(document).ready(function(){  </a:t>
            </a:r>
          </a:p>
          <a:p>
            <a:pPr>
              <a:buNone/>
            </a:pPr>
            <a:r>
              <a:rPr lang="en-US" dirty="0" smtClean="0"/>
              <a:t>    $("#flip").click(function(){  </a:t>
            </a:r>
          </a:p>
          <a:p>
            <a:pPr>
              <a:buNone/>
            </a:pPr>
            <a:r>
              <a:rPr lang="en-US" dirty="0" smtClean="0"/>
              <a:t>        $("#panel").</a:t>
            </a:r>
            <a:r>
              <a:rPr lang="en-US" dirty="0" err="1" smtClean="0"/>
              <a:t>slideDown</a:t>
            </a:r>
            <a:r>
              <a:rPr lang="en-US" dirty="0" smtClean="0"/>
              <a:t>("slow");  		});  	});  &lt;/script&gt;  </a:t>
            </a:r>
          </a:p>
          <a:p>
            <a:pPr>
              <a:buNone/>
            </a:pPr>
            <a:r>
              <a:rPr lang="en-US" dirty="0" smtClean="0"/>
              <a:t> &lt;style&gt;   </a:t>
            </a:r>
          </a:p>
          <a:p>
            <a:pPr>
              <a:buNone/>
            </a:pPr>
            <a:r>
              <a:rPr lang="en-US" dirty="0" smtClean="0"/>
              <a:t>#panel, #flip {  </a:t>
            </a:r>
          </a:p>
          <a:p>
            <a:pPr>
              <a:buNone/>
            </a:pPr>
            <a:r>
              <a:rPr lang="en-US" dirty="0" smtClean="0"/>
              <a:t>    padding: 5px;  </a:t>
            </a:r>
          </a:p>
          <a:p>
            <a:pPr>
              <a:buNone/>
            </a:pPr>
            <a:r>
              <a:rPr lang="en-US" dirty="0" smtClean="0"/>
              <a:t>    text-align: center;  </a:t>
            </a:r>
          </a:p>
          <a:p>
            <a:pPr>
              <a:buNone/>
            </a:pPr>
            <a:r>
              <a:rPr lang="en-US" dirty="0" smtClean="0"/>
              <a:t>    background-color: #00FFFF;  </a:t>
            </a:r>
          </a:p>
          <a:p>
            <a:pPr>
              <a:buNone/>
            </a:pPr>
            <a:r>
              <a:rPr lang="en-US" dirty="0" smtClean="0"/>
              <a:t>    border: solid 1px #c3c3c3;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#panel {      padding: 50px;  </a:t>
            </a:r>
          </a:p>
          <a:p>
            <a:pPr>
              <a:buNone/>
            </a:pPr>
            <a:r>
              <a:rPr lang="en-US" dirty="0" smtClean="0"/>
              <a:t>    display: none;	}  </a:t>
            </a:r>
          </a:p>
          <a:p>
            <a:pPr>
              <a:buNone/>
            </a:pPr>
            <a:r>
              <a:rPr lang="en-US" dirty="0" smtClean="0"/>
              <a:t>&lt;/style&gt;  	&lt;/head&gt;  </a:t>
            </a:r>
          </a:p>
          <a:p>
            <a:pPr>
              <a:buNone/>
            </a:pPr>
            <a:r>
              <a:rPr lang="en-US" dirty="0" smtClean="0"/>
              <a:t>&lt;body&gt;  </a:t>
            </a:r>
          </a:p>
          <a:p>
            <a:pPr>
              <a:buNone/>
            </a:pPr>
            <a:r>
              <a:rPr lang="en-US" dirty="0" smtClean="0"/>
              <a:t>&lt;div id="flip"&gt;Click to slide down panel&lt;/div&gt;  </a:t>
            </a:r>
          </a:p>
          <a:p>
            <a:pPr>
              <a:buNone/>
            </a:pPr>
            <a:r>
              <a:rPr lang="en-US" dirty="0" smtClean="0"/>
              <a:t>&lt;div id="panel"&gt;Hello    </a:t>
            </a:r>
          </a:p>
          <a:p>
            <a:pPr>
              <a:buNone/>
            </a:pPr>
            <a:r>
              <a:rPr lang="en-US" dirty="0" smtClean="0"/>
              <a:t>It is the best </a:t>
            </a:r>
            <a:r>
              <a:rPr lang="en-US" smtClean="0"/>
              <a:t>tutorial  </a:t>
            </a:r>
            <a:r>
              <a:rPr lang="en-US" dirty="0" smtClean="0"/>
              <a:t>to learn </a:t>
            </a:r>
            <a:r>
              <a:rPr lang="en-US" dirty="0" err="1" smtClean="0"/>
              <a:t>jQuery</a:t>
            </a:r>
            <a:r>
              <a:rPr lang="en-US" dirty="0" smtClean="0"/>
              <a:t> and other languages.&lt;/div&gt;  </a:t>
            </a:r>
          </a:p>
          <a:p>
            <a:pPr>
              <a:buNone/>
            </a:pPr>
            <a:r>
              <a:rPr lang="en-US" dirty="0" smtClean="0"/>
              <a:t>&lt;/body&gt;  	&lt;/html&gt;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2" action="ppaction://hlinkfile"/>
              </a:rPr>
              <a:t>Result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/>
              </a:rPr>
              <a:t>jQuery</a:t>
            </a:r>
            <a:r>
              <a:rPr lang="en-US" b="1" dirty="0" smtClean="0"/>
              <a:t> </a:t>
            </a:r>
            <a:r>
              <a:rPr lang="en-US" b="1" dirty="0" err="1" smtClean="0"/>
              <a:t>slideUp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398" t="22917" r="26208" b="41666"/>
          <a:stretch>
            <a:fillRect/>
          </a:stretch>
        </p:blipFill>
        <p:spPr bwMode="auto">
          <a:xfrm>
            <a:off x="1219200" y="1600200"/>
            <a:ext cx="7467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194"/>
            <a:ext cx="7498080" cy="607220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  </a:t>
            </a:r>
          </a:p>
          <a:p>
            <a:pPr>
              <a:buNone/>
            </a:pPr>
            <a:r>
              <a:rPr lang="en-US" dirty="0" smtClean="0"/>
              <a:t>&lt;html&gt;  &lt;head&gt;  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="https://ajax.googleapis.com/ajax/libs/jquery/1.11.2/jquery.min.js"&gt;&lt;/script&gt;  </a:t>
            </a:r>
          </a:p>
          <a:p>
            <a:pPr>
              <a:buNone/>
            </a:pPr>
            <a:r>
              <a:rPr lang="en-US" dirty="0" smtClean="0"/>
              <a:t>&lt;script&gt;   </a:t>
            </a:r>
          </a:p>
          <a:p>
            <a:pPr>
              <a:buNone/>
            </a:pPr>
            <a:r>
              <a:rPr lang="en-US" dirty="0" smtClean="0"/>
              <a:t>$(document).ready(function(){  </a:t>
            </a:r>
          </a:p>
          <a:p>
            <a:pPr>
              <a:buNone/>
            </a:pPr>
            <a:r>
              <a:rPr lang="en-US" dirty="0" smtClean="0"/>
              <a:t>    $("#flip").click(function(){  </a:t>
            </a:r>
          </a:p>
          <a:p>
            <a:pPr>
              <a:buNone/>
            </a:pPr>
            <a:r>
              <a:rPr lang="en-US" dirty="0" smtClean="0"/>
              <a:t>        $("#panel").</a:t>
            </a:r>
            <a:r>
              <a:rPr lang="en-US" dirty="0" err="1" smtClean="0"/>
              <a:t>slideUp</a:t>
            </a:r>
            <a:r>
              <a:rPr lang="en-US" dirty="0" smtClean="0"/>
              <a:t>("slow");  	    });		});  	&lt;/script&gt;  </a:t>
            </a:r>
          </a:p>
          <a:p>
            <a:pPr>
              <a:buNone/>
            </a:pPr>
            <a:r>
              <a:rPr lang="en-US" dirty="0" smtClean="0"/>
              <a:t> &lt;style&gt;   </a:t>
            </a:r>
          </a:p>
          <a:p>
            <a:pPr>
              <a:buNone/>
            </a:pPr>
            <a:r>
              <a:rPr lang="en-US" dirty="0" smtClean="0"/>
              <a:t>#panel, #flip {  </a:t>
            </a:r>
          </a:p>
          <a:p>
            <a:pPr>
              <a:buNone/>
            </a:pPr>
            <a:r>
              <a:rPr lang="en-US" dirty="0" smtClean="0"/>
              <a:t>    padding: 5px;  </a:t>
            </a:r>
          </a:p>
          <a:p>
            <a:pPr>
              <a:buNone/>
            </a:pPr>
            <a:r>
              <a:rPr lang="en-US" dirty="0" smtClean="0"/>
              <a:t>    text-align: center;  </a:t>
            </a:r>
          </a:p>
          <a:p>
            <a:pPr>
              <a:buNone/>
            </a:pPr>
            <a:r>
              <a:rPr lang="en-US" dirty="0" smtClean="0"/>
              <a:t>    background-color: #00FFFF;  </a:t>
            </a:r>
          </a:p>
          <a:p>
            <a:pPr>
              <a:buNone/>
            </a:pPr>
            <a:r>
              <a:rPr lang="en-US" dirty="0" smtClean="0"/>
              <a:t>    border: solid 1px #c3c3c3;  }  </a:t>
            </a:r>
          </a:p>
          <a:p>
            <a:pPr>
              <a:buNone/>
            </a:pPr>
            <a:r>
              <a:rPr lang="en-US" dirty="0" smtClean="0"/>
              <a:t>#panel {  padding: 50px;  }  </a:t>
            </a:r>
          </a:p>
          <a:p>
            <a:pPr>
              <a:buNone/>
            </a:pPr>
            <a:r>
              <a:rPr lang="en-US" dirty="0" smtClean="0"/>
              <a:t>&lt;/style&gt;  &lt;/head&gt;  </a:t>
            </a:r>
          </a:p>
          <a:p>
            <a:pPr>
              <a:buNone/>
            </a:pPr>
            <a:r>
              <a:rPr lang="en-US" dirty="0" smtClean="0"/>
              <a:t>&lt;body&gt;  </a:t>
            </a:r>
          </a:p>
          <a:p>
            <a:pPr>
              <a:buNone/>
            </a:pPr>
            <a:r>
              <a:rPr lang="en-US" dirty="0" smtClean="0"/>
              <a:t>&lt;div id="flip"&gt;Click to slide up panel&lt;/div&gt;  </a:t>
            </a:r>
          </a:p>
          <a:p>
            <a:pPr>
              <a:buNone/>
            </a:pPr>
            <a:r>
              <a:rPr lang="en-US" dirty="0" smtClean="0"/>
              <a:t>&lt;div id="panel"&gt;Hello javatpoint.com!   </a:t>
            </a:r>
          </a:p>
          <a:p>
            <a:pPr>
              <a:buNone/>
            </a:pPr>
            <a:r>
              <a:rPr lang="en-US" dirty="0" smtClean="0"/>
              <a:t>It is the best tutorial website to learn </a:t>
            </a:r>
            <a:r>
              <a:rPr lang="en-US" dirty="0" err="1" smtClean="0"/>
              <a:t>jQuery</a:t>
            </a:r>
            <a:r>
              <a:rPr lang="en-US" dirty="0" smtClean="0"/>
              <a:t> and other languages.&lt;/div&gt;  </a:t>
            </a:r>
          </a:p>
          <a:p>
            <a:pPr>
              <a:buNone/>
            </a:pPr>
            <a:r>
              <a:rPr lang="en-US" dirty="0" smtClean="0"/>
              <a:t>&lt;/body&gt; 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2" action="ppaction://hlinkfile"/>
              </a:rPr>
              <a:t>Result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/>
              </a:rPr>
              <a:t>jQuery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slideToggle</a:t>
            </a:r>
            <a:r>
              <a:rPr lang="en-US" b="1" dirty="0" smtClean="0">
                <a:effectLst/>
              </a:rPr>
              <a:t>()</a:t>
            </a:r>
            <a:endParaRPr lang="en-US" b="1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6398" t="33334" r="19180" b="26041"/>
          <a:stretch>
            <a:fillRect/>
          </a:stretch>
        </p:blipFill>
        <p:spPr bwMode="auto">
          <a:xfrm>
            <a:off x="1066800" y="16002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"/>
            <a:ext cx="7498080" cy="5919806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  </a:t>
            </a:r>
          </a:p>
          <a:p>
            <a:pPr>
              <a:buNone/>
            </a:pPr>
            <a:r>
              <a:rPr lang="en-US" dirty="0" smtClean="0"/>
              <a:t>&lt;html&gt;  &lt;head&gt;  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="https://ajax.googleapis.com/ajax/libs/jquery/1.11.2/jquery.min.js"&gt;&lt;/script&gt;  </a:t>
            </a:r>
          </a:p>
          <a:p>
            <a:pPr>
              <a:buNone/>
            </a:pPr>
            <a:r>
              <a:rPr lang="en-US" dirty="0" smtClean="0"/>
              <a:t>&lt;script&gt;   </a:t>
            </a:r>
          </a:p>
          <a:p>
            <a:pPr>
              <a:buNone/>
            </a:pPr>
            <a:r>
              <a:rPr lang="en-US" dirty="0" smtClean="0"/>
              <a:t>$(document).ready(function(){  </a:t>
            </a:r>
          </a:p>
          <a:p>
            <a:pPr>
              <a:buNone/>
            </a:pPr>
            <a:r>
              <a:rPr lang="en-US" dirty="0" smtClean="0"/>
              <a:t>    $("#flip").click(function(){  </a:t>
            </a:r>
          </a:p>
          <a:p>
            <a:pPr>
              <a:buNone/>
            </a:pPr>
            <a:r>
              <a:rPr lang="en-US" dirty="0" smtClean="0"/>
              <a:t>        $("#panel").</a:t>
            </a:r>
            <a:r>
              <a:rPr lang="en-US" dirty="0" err="1" smtClean="0"/>
              <a:t>slideToggle</a:t>
            </a:r>
            <a:r>
              <a:rPr lang="en-US" dirty="0" smtClean="0"/>
              <a:t>("slow");      		}); 		});  &lt;/script&gt;  </a:t>
            </a:r>
          </a:p>
          <a:p>
            <a:pPr>
              <a:buNone/>
            </a:pPr>
            <a:r>
              <a:rPr lang="en-US" dirty="0" smtClean="0"/>
              <a:t> &lt;style&gt;   </a:t>
            </a:r>
          </a:p>
          <a:p>
            <a:pPr>
              <a:buNone/>
            </a:pPr>
            <a:r>
              <a:rPr lang="en-US" dirty="0" smtClean="0"/>
              <a:t>#panel, #flip {  </a:t>
            </a:r>
          </a:p>
          <a:p>
            <a:pPr>
              <a:buNone/>
            </a:pPr>
            <a:r>
              <a:rPr lang="en-US" dirty="0" smtClean="0"/>
              <a:t>    padding: 5px;  </a:t>
            </a:r>
          </a:p>
          <a:p>
            <a:pPr>
              <a:buNone/>
            </a:pPr>
            <a:r>
              <a:rPr lang="en-US" dirty="0" smtClean="0"/>
              <a:t>    text-align: center;  </a:t>
            </a:r>
          </a:p>
          <a:p>
            <a:pPr>
              <a:buNone/>
            </a:pPr>
            <a:r>
              <a:rPr lang="en-US" dirty="0" smtClean="0"/>
              <a:t>    background-color: #00FFFF;  </a:t>
            </a:r>
          </a:p>
          <a:p>
            <a:pPr>
              <a:buNone/>
            </a:pPr>
            <a:r>
              <a:rPr lang="en-US" dirty="0" smtClean="0"/>
              <a:t>    border: solid 1px #c3c3c3;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#panel {  </a:t>
            </a:r>
          </a:p>
          <a:p>
            <a:pPr>
              <a:buNone/>
            </a:pPr>
            <a:r>
              <a:rPr lang="en-US" dirty="0" smtClean="0"/>
              <a:t>    padding: 50px;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display:none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}  			&lt;/style&gt;  </a:t>
            </a:r>
          </a:p>
          <a:p>
            <a:pPr>
              <a:buNone/>
            </a:pPr>
            <a:r>
              <a:rPr lang="en-US" dirty="0" smtClean="0"/>
              <a:t>&lt;/head&gt;  	&lt;body&gt;  </a:t>
            </a:r>
          </a:p>
          <a:p>
            <a:pPr>
              <a:buNone/>
            </a:pPr>
            <a:r>
              <a:rPr lang="en-US" dirty="0" smtClean="0"/>
              <a:t>&lt;div id="flip"&gt;Click to slide toggle panel&lt;/div&gt;  </a:t>
            </a:r>
          </a:p>
          <a:p>
            <a:pPr>
              <a:buNone/>
            </a:pPr>
            <a:r>
              <a:rPr lang="en-US" dirty="0" smtClean="0"/>
              <a:t>&lt;div id="panel"&gt;Hello javatpoint.com!   </a:t>
            </a:r>
          </a:p>
          <a:p>
            <a:pPr>
              <a:buNone/>
            </a:pPr>
            <a:r>
              <a:rPr lang="en-US" dirty="0" smtClean="0"/>
              <a:t>It is the best tutorial website to learn </a:t>
            </a:r>
            <a:r>
              <a:rPr lang="en-US" dirty="0" err="1" smtClean="0"/>
              <a:t>jQuery</a:t>
            </a:r>
            <a:r>
              <a:rPr lang="en-US" dirty="0" smtClean="0"/>
              <a:t> and other languages.&lt;/div&gt;  </a:t>
            </a:r>
          </a:p>
          <a:p>
            <a:pPr>
              <a:buNone/>
            </a:pPr>
            <a:r>
              <a:rPr lang="en-US" dirty="0" smtClean="0"/>
              <a:t>&lt;/body&gt;  	&lt;/html&gt;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 action="ppaction://hlinkfile"/>
              </a:rPr>
              <a:t>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/>
              </a:rPr>
              <a:t>jQuery</a:t>
            </a:r>
            <a:r>
              <a:rPr lang="en-US" b="1" dirty="0" smtClean="0">
                <a:effectLst/>
              </a:rPr>
              <a:t> animate()</a:t>
            </a:r>
            <a:endParaRPr lang="en-US" b="1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398" t="46875" r="18594" b="23958"/>
          <a:stretch>
            <a:fillRect/>
          </a:stretch>
        </p:blipFill>
        <p:spPr bwMode="auto">
          <a:xfrm>
            <a:off x="1066800" y="1600200"/>
            <a:ext cx="7848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"/>
            <a:ext cx="7498080" cy="607220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dirty="0" smtClean="0"/>
              <a:t>&lt;!DOCTYPE html&gt;</a:t>
            </a:r>
          </a:p>
          <a:p>
            <a:pPr>
              <a:buNone/>
            </a:pPr>
            <a:r>
              <a:rPr lang="en-US" sz="6400" dirty="0" smtClean="0"/>
              <a:t>&lt;html&gt;</a:t>
            </a:r>
          </a:p>
          <a:p>
            <a:pPr>
              <a:buNone/>
            </a:pPr>
            <a:r>
              <a:rPr lang="en-US" sz="6400" dirty="0" smtClean="0"/>
              <a:t>&lt;head&gt;</a:t>
            </a:r>
          </a:p>
          <a:p>
            <a:pPr>
              <a:buNone/>
            </a:pPr>
            <a:r>
              <a:rPr lang="en-US" sz="6400" dirty="0" smtClean="0"/>
              <a:t>&lt;script </a:t>
            </a:r>
            <a:r>
              <a:rPr lang="en-US" sz="6400" dirty="0" err="1" smtClean="0"/>
              <a:t>src</a:t>
            </a:r>
            <a:r>
              <a:rPr lang="en-US" sz="6400" dirty="0" smtClean="0"/>
              <a:t>="https://ajax.googleapis.com/</a:t>
            </a:r>
            <a:r>
              <a:rPr lang="en-US" sz="6400" dirty="0" err="1" smtClean="0"/>
              <a:t>ajax</a:t>
            </a:r>
            <a:r>
              <a:rPr lang="en-US" sz="6400" dirty="0" smtClean="0"/>
              <a:t>/libs/</a:t>
            </a:r>
            <a:r>
              <a:rPr lang="en-US" sz="6400" dirty="0" err="1" smtClean="0"/>
              <a:t>jquery</a:t>
            </a:r>
            <a:r>
              <a:rPr lang="en-US" sz="6400" dirty="0" smtClean="0"/>
              <a:t>/3.2.1/jquery.min.js"&gt;&lt;/script&gt;</a:t>
            </a:r>
          </a:p>
          <a:p>
            <a:pPr>
              <a:buNone/>
            </a:pPr>
            <a:r>
              <a:rPr lang="en-US" sz="6400" dirty="0" smtClean="0"/>
              <a:t>&lt;script&gt; </a:t>
            </a:r>
          </a:p>
          <a:p>
            <a:pPr>
              <a:buNone/>
            </a:pPr>
            <a:r>
              <a:rPr lang="en-US" sz="6400" dirty="0" smtClean="0"/>
              <a:t>$(document).ready(function(){</a:t>
            </a:r>
          </a:p>
          <a:p>
            <a:pPr>
              <a:buNone/>
            </a:pPr>
            <a:r>
              <a:rPr lang="en-US" sz="6400" dirty="0" smtClean="0"/>
              <a:t>    $("button").click(function(){</a:t>
            </a:r>
          </a:p>
          <a:p>
            <a:pPr>
              <a:buNone/>
            </a:pPr>
            <a:r>
              <a:rPr lang="en-US" sz="6400" dirty="0" smtClean="0"/>
              <a:t>        $("div").animate({left: '250px'});</a:t>
            </a:r>
          </a:p>
          <a:p>
            <a:pPr>
              <a:buNone/>
            </a:pPr>
            <a:r>
              <a:rPr lang="en-US" sz="6400" dirty="0" smtClean="0"/>
              <a:t>    });</a:t>
            </a:r>
          </a:p>
          <a:p>
            <a:pPr>
              <a:buNone/>
            </a:pPr>
            <a:r>
              <a:rPr lang="en-US" sz="6400" dirty="0" smtClean="0"/>
              <a:t>});</a:t>
            </a:r>
          </a:p>
          <a:p>
            <a:pPr>
              <a:buNone/>
            </a:pPr>
            <a:r>
              <a:rPr lang="en-US" sz="6400" dirty="0" smtClean="0"/>
              <a:t>&lt;/script&gt; </a:t>
            </a:r>
          </a:p>
          <a:p>
            <a:pPr>
              <a:buNone/>
            </a:pPr>
            <a:r>
              <a:rPr lang="en-US" sz="6400" dirty="0" smtClean="0"/>
              <a:t>&lt;/head&gt;&lt;body&gt;</a:t>
            </a:r>
          </a:p>
          <a:p>
            <a:pPr>
              <a:buNone/>
            </a:pPr>
            <a:r>
              <a:rPr lang="en-US" sz="6400" dirty="0" smtClean="0"/>
              <a:t>&lt;button&gt;Start Animation&lt;/button&gt;</a:t>
            </a:r>
          </a:p>
          <a:p>
            <a:pPr>
              <a:buNone/>
            </a:pPr>
            <a:r>
              <a:rPr lang="en-US" sz="6400" dirty="0" smtClean="0"/>
              <a:t>&lt;p&gt;By default, all HTML elements have a static position, and cannot be moved. To manipulate the position, remember to first set the CSS position property of the element to relative, fixed, or absolute!&lt;/p&gt;</a:t>
            </a:r>
          </a:p>
          <a:p>
            <a:pPr>
              <a:buNone/>
            </a:pPr>
            <a:r>
              <a:rPr lang="en-US" sz="6400" dirty="0" smtClean="0"/>
              <a:t>&lt;div style="background:#98bf21;height:100px;width:100px;position:relative;"&gt;&lt;/div&gt;</a:t>
            </a:r>
          </a:p>
          <a:p>
            <a:pPr>
              <a:buNone/>
            </a:pPr>
            <a:r>
              <a:rPr lang="en-US" sz="6400" dirty="0" smtClean="0"/>
              <a:t>&lt;/body&gt;&lt;/html&gt;</a:t>
            </a:r>
            <a:endParaRPr lang="en-US" sz="6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714488" cy="46244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Following are the important features of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r>
              <a:rPr lang="en-US" sz="2200" dirty="0" smtClean="0"/>
              <a:t>HTML manipulation</a:t>
            </a:r>
          </a:p>
          <a:p>
            <a:r>
              <a:rPr lang="en-US" sz="2200" dirty="0" smtClean="0"/>
              <a:t>DOM manipulation</a:t>
            </a:r>
          </a:p>
          <a:p>
            <a:r>
              <a:rPr lang="en-US" sz="2200" dirty="0" smtClean="0"/>
              <a:t>DOM element selection</a:t>
            </a:r>
          </a:p>
          <a:p>
            <a:r>
              <a:rPr lang="en-US" sz="2200" dirty="0" smtClean="0"/>
              <a:t>CSS manipulation</a:t>
            </a:r>
          </a:p>
          <a:p>
            <a:r>
              <a:rPr lang="en-US" sz="2200" dirty="0" smtClean="0"/>
              <a:t>Effects and Animations</a:t>
            </a:r>
          </a:p>
          <a:p>
            <a:r>
              <a:rPr lang="en-US" sz="2200" dirty="0" smtClean="0"/>
              <a:t>AJAX</a:t>
            </a:r>
          </a:p>
          <a:p>
            <a:r>
              <a:rPr lang="en-US" sz="2200" dirty="0" smtClean="0"/>
              <a:t>HTML event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effectLst/>
              </a:rPr>
              <a:t>jQuery</a:t>
            </a:r>
            <a:r>
              <a:rPr lang="en-US" sz="2400" b="1" dirty="0" smtClean="0">
                <a:effectLst/>
              </a:rPr>
              <a:t> animate() method using multiple properties</a:t>
            </a:r>
            <a:endParaRPr lang="en-US" sz="24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7866888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&lt;!DOCTYPE html&gt;</a:t>
            </a:r>
          </a:p>
          <a:p>
            <a:pPr>
              <a:buNone/>
            </a:pPr>
            <a:r>
              <a:rPr lang="en-US" sz="1600" dirty="0"/>
              <a:t>&lt;html</a:t>
            </a:r>
            <a:r>
              <a:rPr lang="en-US" sz="1600" dirty="0" smtClean="0"/>
              <a:t>&gt;&lt;</a:t>
            </a:r>
            <a:r>
              <a:rPr lang="en-US" sz="1600" dirty="0"/>
              <a:t>head&gt;</a:t>
            </a:r>
          </a:p>
          <a:p>
            <a:pPr>
              <a:buNone/>
            </a:pPr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="https://ajax.googleapis.com/</a:t>
            </a:r>
            <a:r>
              <a:rPr lang="en-US" sz="1600" dirty="0" err="1"/>
              <a:t>ajax</a:t>
            </a:r>
            <a:r>
              <a:rPr lang="en-US" sz="1600" dirty="0"/>
              <a:t>/libs/</a:t>
            </a:r>
            <a:r>
              <a:rPr lang="en-US" sz="1600" dirty="0" err="1"/>
              <a:t>jquery</a:t>
            </a:r>
            <a:r>
              <a:rPr lang="en-US" sz="1600" dirty="0"/>
              <a:t>/3.2.1/jquery.min.js"&gt;&lt;/script</a:t>
            </a:r>
            <a:r>
              <a:rPr lang="en-US" sz="1600" dirty="0" smtClean="0"/>
              <a:t>&gt;&lt;</a:t>
            </a:r>
            <a:r>
              <a:rPr lang="en-US" sz="1600" dirty="0"/>
              <a:t>script&gt; </a:t>
            </a:r>
          </a:p>
          <a:p>
            <a:pPr>
              <a:buNone/>
            </a:pPr>
            <a:r>
              <a:rPr lang="en-US" sz="1600" dirty="0"/>
              <a:t>$(document).ready(function(){</a:t>
            </a:r>
          </a:p>
          <a:p>
            <a:pPr>
              <a:buNone/>
            </a:pPr>
            <a:r>
              <a:rPr lang="en-US" sz="1600" dirty="0"/>
              <a:t>    $("button").click(function(){</a:t>
            </a:r>
          </a:p>
          <a:p>
            <a:pPr>
              <a:buNone/>
            </a:pPr>
            <a:r>
              <a:rPr lang="en-US" sz="1600" dirty="0"/>
              <a:t>        $("div").animate({</a:t>
            </a:r>
          </a:p>
          <a:p>
            <a:pPr>
              <a:buNone/>
            </a:pPr>
            <a:r>
              <a:rPr lang="en-US" sz="1600" dirty="0"/>
              <a:t>            left: '250px',</a:t>
            </a:r>
          </a:p>
          <a:p>
            <a:pPr>
              <a:buNone/>
            </a:pPr>
            <a:r>
              <a:rPr lang="en-US" sz="1600" dirty="0"/>
              <a:t>            opacity: '0.5',</a:t>
            </a:r>
          </a:p>
          <a:p>
            <a:pPr>
              <a:buNone/>
            </a:pPr>
            <a:r>
              <a:rPr lang="en-US" sz="1600" dirty="0"/>
              <a:t>            height: '150px',</a:t>
            </a:r>
          </a:p>
          <a:p>
            <a:pPr>
              <a:buNone/>
            </a:pPr>
            <a:r>
              <a:rPr lang="en-US" sz="1600" dirty="0"/>
              <a:t>            width: '150px'</a:t>
            </a:r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});		    });	});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&lt;/script&gt; </a:t>
            </a:r>
            <a:r>
              <a:rPr lang="en-US" sz="1600" dirty="0" smtClean="0"/>
              <a:t>&lt;/</a:t>
            </a:r>
            <a:r>
              <a:rPr lang="en-US" sz="1600" dirty="0"/>
              <a:t>head</a:t>
            </a:r>
            <a:r>
              <a:rPr lang="en-US" sz="1600" dirty="0" smtClean="0"/>
              <a:t>&gt;&lt;</a:t>
            </a:r>
            <a:r>
              <a:rPr lang="en-US" sz="1600" dirty="0"/>
              <a:t>body</a:t>
            </a:r>
            <a:r>
              <a:rPr lang="en-US" sz="1600" dirty="0" smtClean="0"/>
              <a:t>&gt;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&lt;button&gt;Start Animation&lt;/button</a:t>
            </a:r>
            <a:r>
              <a:rPr lang="en-US" sz="1600" dirty="0" smtClean="0"/>
              <a:t>&gt;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&lt;p&gt;By default, all HTML elements have a static position, and cannot be moved. To manipulate the position, remember to first set the CSS position property of the element to relative, fixed, or absolute!&lt;/p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&lt;div style="background:#98bf21;height:100px;width:100px;position:absolute;"&gt;&lt;/div&gt;</a:t>
            </a:r>
          </a:p>
          <a:p>
            <a:pPr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body</a:t>
            </a:r>
            <a:r>
              <a:rPr lang="en-US" sz="1600" dirty="0" smtClean="0"/>
              <a:t>&gt;&lt;/</a:t>
            </a:r>
            <a:r>
              <a:rPr lang="en-US" sz="1600" dirty="0"/>
              <a:t>html&gt;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68580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effectLst/>
              </a:rPr>
              <a:t>jQuery</a:t>
            </a:r>
            <a:r>
              <a:rPr lang="en-US" sz="2800" b="1" dirty="0" smtClean="0">
                <a:effectLst/>
              </a:rPr>
              <a:t> animate() method using relative values</a:t>
            </a:r>
            <a:endParaRPr lang="en-US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790688" cy="5234006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3700" dirty="0" smtClean="0"/>
              <a:t>You can also define relative values (it is relative to the element's current value) by putting += or -= in front of the value. </a:t>
            </a:r>
          </a:p>
          <a:p>
            <a:pPr>
              <a:buNone/>
            </a:pPr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pPr>
              <a:buNone/>
            </a:pPr>
            <a:r>
              <a:rPr lang="en-US" dirty="0"/>
              <a:t>&lt;html</a:t>
            </a:r>
            <a:r>
              <a:rPr lang="en-US" dirty="0" smtClean="0"/>
              <a:t>&gt;&lt;</a:t>
            </a:r>
            <a:r>
              <a:rPr lang="en-US" dirty="0"/>
              <a:t>head</a:t>
            </a:r>
            <a:r>
              <a:rPr lang="en-US" dirty="0" smtClean="0"/>
              <a:t>&gt;&lt;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/3.2.1/jquery.min.js"&gt;&lt;/script&gt;</a:t>
            </a:r>
          </a:p>
          <a:p>
            <a:pPr>
              <a:buNone/>
            </a:pPr>
            <a:r>
              <a:rPr lang="en-US" dirty="0"/>
              <a:t>&lt;script&gt; </a:t>
            </a:r>
          </a:p>
          <a:p>
            <a:pPr>
              <a:buNone/>
            </a:pPr>
            <a:r>
              <a:rPr lang="en-US" dirty="0"/>
              <a:t>$(document).ready(function(){</a:t>
            </a:r>
          </a:p>
          <a:p>
            <a:pPr>
              <a:buNone/>
            </a:pPr>
            <a:r>
              <a:rPr lang="en-US" dirty="0"/>
              <a:t>    $("button").click(function(){</a:t>
            </a:r>
          </a:p>
          <a:p>
            <a:pPr>
              <a:buNone/>
            </a:pPr>
            <a:r>
              <a:rPr lang="en-US" dirty="0"/>
              <a:t>        $("div").animate({</a:t>
            </a:r>
          </a:p>
          <a:p>
            <a:pPr>
              <a:buNone/>
            </a:pPr>
            <a:r>
              <a:rPr lang="en-US" dirty="0"/>
              <a:t>            left: '250px',</a:t>
            </a:r>
          </a:p>
          <a:p>
            <a:pPr>
              <a:buNone/>
            </a:pPr>
            <a:r>
              <a:rPr lang="en-US" dirty="0"/>
              <a:t>            height: '+=150px',</a:t>
            </a:r>
          </a:p>
          <a:p>
            <a:pPr>
              <a:buNone/>
            </a:pPr>
            <a:r>
              <a:rPr lang="en-US" dirty="0"/>
              <a:t>            width: '+=150px'</a:t>
            </a:r>
          </a:p>
          <a:p>
            <a:pPr>
              <a:buNone/>
            </a:pPr>
            <a:r>
              <a:rPr lang="en-US" dirty="0"/>
              <a:t>        });</a:t>
            </a:r>
          </a:p>
          <a:p>
            <a:pPr>
              <a:buNone/>
            </a:pPr>
            <a:r>
              <a:rPr lang="en-US" dirty="0"/>
              <a:t>    });</a:t>
            </a:r>
          </a:p>
          <a:p>
            <a:pPr>
              <a:buNone/>
            </a:pPr>
            <a:r>
              <a:rPr lang="en-US" dirty="0"/>
              <a:t>});</a:t>
            </a:r>
          </a:p>
          <a:p>
            <a:pPr>
              <a:buNone/>
            </a:pPr>
            <a:r>
              <a:rPr lang="en-US" dirty="0"/>
              <a:t>&lt;/script&gt; </a:t>
            </a:r>
          </a:p>
          <a:p>
            <a:pPr>
              <a:buNone/>
            </a:pPr>
            <a:r>
              <a:rPr lang="en-US" dirty="0"/>
              <a:t>&lt;/head&gt;</a:t>
            </a:r>
          </a:p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&lt;button&gt;Start Animation&lt;/button&gt;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&lt;p&gt;By default, all HTML elements have a static position, and cannot be moved. To manipulate the position, remember to first set the CSS position property of the element to relative, fixed, or absolute!&lt;/p&gt;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&lt;div style="background:#98bf21;height:100px;width:100px;position:absolute;"&gt;&lt;/div&gt;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stop()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stop() method is used to stop an animation or effect before it is finished.</a:t>
            </a:r>
          </a:p>
          <a:p>
            <a:r>
              <a:rPr lang="en-US" dirty="0"/>
              <a:t>The stop() method works for all </a:t>
            </a:r>
            <a:r>
              <a:rPr lang="en-US" dirty="0" err="1"/>
              <a:t>jQuery</a:t>
            </a:r>
            <a:r>
              <a:rPr lang="en-US" dirty="0"/>
              <a:t> effect functions, including sliding, fading and custom animations.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82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</a:t>
            </a:r>
            <a:r>
              <a:rPr lang="en-US" dirty="0" smtClean="0"/>
              <a:t>&gt;&lt;</a:t>
            </a:r>
            <a:r>
              <a:rPr lang="en-US" dirty="0"/>
              <a:t>head</a:t>
            </a:r>
            <a:r>
              <a:rPr lang="en-US" dirty="0" smtClean="0"/>
              <a:t>&gt;&lt;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/3.2.1/jquery.min.js"&gt;&lt;/script&gt;</a:t>
            </a:r>
          </a:p>
          <a:p>
            <a:r>
              <a:rPr lang="en-US" dirty="0"/>
              <a:t>&lt;script&gt; 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  $("#flip").click(function(){</a:t>
            </a:r>
          </a:p>
          <a:p>
            <a:r>
              <a:rPr lang="en-US" dirty="0"/>
              <a:t>        $("#panel").</a:t>
            </a:r>
            <a:r>
              <a:rPr lang="en-US" dirty="0" err="1"/>
              <a:t>slideDown</a:t>
            </a:r>
            <a:r>
              <a:rPr lang="en-US" dirty="0"/>
              <a:t>(5000);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  $("#stop").click(function(){</a:t>
            </a:r>
          </a:p>
          <a:p>
            <a:r>
              <a:rPr lang="en-US" dirty="0"/>
              <a:t>        $("#panel").stop();</a:t>
            </a:r>
          </a:p>
          <a:p>
            <a:r>
              <a:rPr lang="en-US" dirty="0"/>
              <a:t>    });</a:t>
            </a:r>
          </a:p>
          <a:p>
            <a:r>
              <a:rPr lang="en-US" dirty="0" smtClean="0"/>
              <a:t>});&lt;/</a:t>
            </a:r>
            <a:r>
              <a:rPr lang="en-US" dirty="0"/>
              <a:t>script</a:t>
            </a:r>
            <a:r>
              <a:rPr lang="en-US" dirty="0" smtClean="0"/>
              <a:t>&gt;&lt;</a:t>
            </a:r>
            <a:r>
              <a:rPr lang="en-US" dirty="0"/>
              <a:t>style&gt; </a:t>
            </a:r>
          </a:p>
          <a:p>
            <a:r>
              <a:rPr lang="en-US" dirty="0"/>
              <a:t>#panel, #flip {</a:t>
            </a:r>
          </a:p>
          <a:p>
            <a:r>
              <a:rPr lang="en-US" dirty="0"/>
              <a:t>    padding: 5px</a:t>
            </a:r>
            <a:r>
              <a:rPr lang="en-US" dirty="0" smtClean="0"/>
              <a:t>;    </a:t>
            </a:r>
            <a:r>
              <a:rPr lang="en-US" dirty="0"/>
              <a:t>font-size: 18px</a:t>
            </a:r>
            <a:r>
              <a:rPr lang="en-US" dirty="0" smtClean="0"/>
              <a:t>;    </a:t>
            </a:r>
            <a:r>
              <a:rPr lang="en-US" dirty="0"/>
              <a:t>text-align: center</a:t>
            </a:r>
            <a:r>
              <a:rPr lang="en-US" dirty="0" smtClean="0"/>
              <a:t>;    </a:t>
            </a:r>
            <a:r>
              <a:rPr lang="en-US" dirty="0"/>
              <a:t>background-color: #555;</a:t>
            </a:r>
          </a:p>
          <a:p>
            <a:r>
              <a:rPr lang="en-US" dirty="0"/>
              <a:t>    color: white</a:t>
            </a:r>
            <a:r>
              <a:rPr lang="en-US" dirty="0" smtClean="0"/>
              <a:t>;    </a:t>
            </a:r>
            <a:r>
              <a:rPr lang="en-US" dirty="0"/>
              <a:t>border: solid 1px #666</a:t>
            </a:r>
            <a:r>
              <a:rPr lang="en-US" dirty="0" smtClean="0"/>
              <a:t>;    </a:t>
            </a:r>
            <a:r>
              <a:rPr lang="en-US" dirty="0"/>
              <a:t>border-radius: 3px</a:t>
            </a:r>
            <a:r>
              <a:rPr lang="en-US" dirty="0" smtClean="0"/>
              <a:t>;}</a:t>
            </a:r>
            <a:endParaRPr lang="en-US" dirty="0"/>
          </a:p>
          <a:p>
            <a:r>
              <a:rPr lang="en-US" dirty="0"/>
              <a:t>#panel {</a:t>
            </a:r>
          </a:p>
          <a:p>
            <a:r>
              <a:rPr lang="en-US" dirty="0"/>
              <a:t>    padding: 50px</a:t>
            </a:r>
            <a:r>
              <a:rPr lang="en-US" dirty="0" smtClean="0"/>
              <a:t>;    </a:t>
            </a:r>
            <a:r>
              <a:rPr lang="en-US" dirty="0"/>
              <a:t>display: none;</a:t>
            </a:r>
          </a:p>
          <a:p>
            <a:r>
              <a:rPr lang="en-US" dirty="0" smtClean="0"/>
              <a:t>}&lt;/</a:t>
            </a:r>
            <a:r>
              <a:rPr lang="en-US" dirty="0"/>
              <a:t>style</a:t>
            </a:r>
            <a:r>
              <a:rPr lang="en-US" dirty="0" smtClean="0"/>
              <a:t>&gt;&lt;/</a:t>
            </a:r>
            <a:r>
              <a:rPr lang="en-US" dirty="0"/>
              <a:t>head</a:t>
            </a:r>
            <a:r>
              <a:rPr lang="en-US" dirty="0" smtClean="0"/>
              <a:t>&gt;&lt;</a:t>
            </a:r>
            <a:r>
              <a:rPr lang="en-US" dirty="0"/>
              <a:t>body</a:t>
            </a:r>
            <a:r>
              <a:rPr lang="en-US" dirty="0" smtClean="0"/>
              <a:t>&gt;&lt;</a:t>
            </a:r>
            <a:r>
              <a:rPr lang="en-US" dirty="0"/>
              <a:t>button id="stop"&gt;Stop sliding&lt;/button&gt;</a:t>
            </a:r>
          </a:p>
          <a:p>
            <a:r>
              <a:rPr lang="en-US" dirty="0" smtClean="0"/>
              <a:t>&lt;</a:t>
            </a:r>
            <a:r>
              <a:rPr lang="en-US" dirty="0"/>
              <a:t>div id="flip"&gt;Click to slide down panel&lt;/div&gt;</a:t>
            </a:r>
          </a:p>
          <a:p>
            <a:r>
              <a:rPr lang="en-US" dirty="0"/>
              <a:t>&lt;div id="panel"&gt;Hello world!&lt;/div</a:t>
            </a:r>
            <a:r>
              <a:rPr lang="en-US" dirty="0" smtClean="0"/>
              <a:t>&gt;&lt;/</a:t>
            </a:r>
            <a:r>
              <a:rPr lang="en-US" dirty="0"/>
              <a:t>body</a:t>
            </a:r>
            <a:r>
              <a:rPr lang="en-US" dirty="0" smtClean="0"/>
              <a:t>&gt;&lt;/</a:t>
            </a:r>
            <a:r>
              <a:rPr lang="en-US" dirty="0"/>
              <a:t>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57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ffectLst/>
              </a:rPr>
              <a:t>jQuery</a:t>
            </a:r>
            <a:r>
              <a:rPr lang="en-US" dirty="0">
                <a:effectLst/>
              </a:rPr>
              <a:t> Callback Functions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).hide(</a:t>
            </a:r>
            <a:r>
              <a:rPr lang="en-US" b="1" i="1" dirty="0" err="1"/>
              <a:t>speed,callback</a:t>
            </a:r>
            <a:r>
              <a:rPr lang="en-US" b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13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</a:t>
            </a:r>
            <a:r>
              <a:rPr lang="en-US" dirty="0" smtClean="0"/>
              <a:t>&gt;&lt;</a:t>
            </a:r>
            <a:r>
              <a:rPr lang="en-US" dirty="0"/>
              <a:t>head&gt;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/3.2.1/jquery.min.js"&gt;&lt;/script&gt;</a:t>
            </a:r>
          </a:p>
          <a:p>
            <a:r>
              <a:rPr lang="en-US" dirty="0"/>
              <a:t>&lt;script</a:t>
            </a:r>
            <a:r>
              <a:rPr lang="en-US" dirty="0" smtClean="0"/>
              <a:t>&gt;$(</a:t>
            </a:r>
            <a:r>
              <a:rPr lang="en-US" dirty="0"/>
              <a:t>document).ready(function(){</a:t>
            </a:r>
          </a:p>
          <a:p>
            <a:r>
              <a:rPr lang="en-US" dirty="0"/>
              <a:t>    $("button").click(function(){</a:t>
            </a:r>
          </a:p>
          <a:p>
            <a:r>
              <a:rPr lang="en-US" dirty="0"/>
              <a:t>        $("p").hide("slow", function(){</a:t>
            </a:r>
          </a:p>
          <a:p>
            <a:r>
              <a:rPr lang="en-US" dirty="0"/>
              <a:t>            alert("The paragraph is now hidden");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});</a:t>
            </a:r>
          </a:p>
          <a:p>
            <a:r>
              <a:rPr lang="en-US" dirty="0" smtClean="0"/>
              <a:t>});    &lt;/</a:t>
            </a:r>
            <a:r>
              <a:rPr lang="en-US" dirty="0"/>
              <a:t>script</a:t>
            </a:r>
            <a:r>
              <a:rPr lang="en-US" dirty="0" smtClean="0"/>
              <a:t>&gt;&lt;/</a:t>
            </a:r>
            <a:r>
              <a:rPr lang="en-US" dirty="0"/>
              <a:t>head</a:t>
            </a:r>
            <a:r>
              <a:rPr lang="en-US" dirty="0" smtClean="0"/>
              <a:t>&gt;&lt;</a:t>
            </a:r>
            <a:r>
              <a:rPr lang="en-US" dirty="0"/>
              <a:t>body&gt;</a:t>
            </a:r>
          </a:p>
          <a:p>
            <a:r>
              <a:rPr lang="en-US" dirty="0" smtClean="0"/>
              <a:t>&lt;</a:t>
            </a:r>
            <a:r>
              <a:rPr lang="en-US" dirty="0"/>
              <a:t>button&gt;Hide&lt;/button&gt;</a:t>
            </a:r>
          </a:p>
          <a:p>
            <a:r>
              <a:rPr lang="en-US" dirty="0" smtClean="0"/>
              <a:t>&lt;</a:t>
            </a:r>
            <a:r>
              <a:rPr lang="en-US" dirty="0"/>
              <a:t>p&gt;This is a paragraph with little content.&lt;/p&gt;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&gt;&lt;/</a:t>
            </a:r>
            <a:r>
              <a:rPr lang="en-US" dirty="0"/>
              <a:t>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2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9808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jQuery</a:t>
            </a:r>
            <a:r>
              <a:rPr lang="en-US" b="1" dirty="0" smtClean="0"/>
              <a:t> is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714488" cy="508160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Sometimes, a question can arise that what is the need of </a:t>
            </a:r>
            <a:r>
              <a:rPr lang="en-US" dirty="0" err="1" smtClean="0"/>
              <a:t>jQuery</a:t>
            </a:r>
            <a:r>
              <a:rPr lang="en-US" dirty="0" smtClean="0"/>
              <a:t> or what difference it makes on bringing </a:t>
            </a:r>
            <a:r>
              <a:rPr lang="en-US" dirty="0" err="1" smtClean="0"/>
              <a:t>jQuery</a:t>
            </a:r>
            <a:r>
              <a:rPr lang="en-US" dirty="0" smtClean="0"/>
              <a:t> instead of AJAX/ JavaScript? If </a:t>
            </a:r>
            <a:r>
              <a:rPr lang="en-US" dirty="0" err="1" smtClean="0"/>
              <a:t>jQuery</a:t>
            </a:r>
            <a:r>
              <a:rPr lang="en-US" dirty="0" smtClean="0"/>
              <a:t> is the replacement of AJAX and JavaScript? For all these questions, you can state the following answers.</a:t>
            </a:r>
          </a:p>
          <a:p>
            <a:pPr algn="just"/>
            <a:r>
              <a:rPr lang="en-US" dirty="0" smtClean="0"/>
              <a:t>It is very fast and extensible.</a:t>
            </a:r>
          </a:p>
          <a:p>
            <a:pPr algn="just"/>
            <a:r>
              <a:rPr lang="en-US" dirty="0" smtClean="0"/>
              <a:t>It facilitates the users to write UI related function codes in minimum possible lines.</a:t>
            </a:r>
          </a:p>
          <a:p>
            <a:pPr algn="just"/>
            <a:r>
              <a:rPr lang="en-US" dirty="0" smtClean="0"/>
              <a:t>It improves the performance of an application. </a:t>
            </a:r>
          </a:p>
          <a:p>
            <a:pPr algn="just"/>
            <a:r>
              <a:rPr lang="en-US" dirty="0" smtClean="0"/>
              <a:t>Browser's compatible web applications can be developed. </a:t>
            </a:r>
          </a:p>
          <a:p>
            <a:pPr algn="just"/>
            <a:r>
              <a:rPr lang="en-US" dirty="0" smtClean="0"/>
              <a:t>It uses mostly new features of new browsers. </a:t>
            </a:r>
          </a:p>
          <a:p>
            <a:pPr algn="just"/>
            <a:r>
              <a:rPr lang="en-US" dirty="0" smtClean="0"/>
              <a:t>So, you can say that out of the lot of JavaScript frameworks, </a:t>
            </a:r>
            <a:r>
              <a:rPr lang="en-US" dirty="0" err="1" smtClean="0"/>
              <a:t>jQuery</a:t>
            </a:r>
            <a:r>
              <a:rPr lang="en-US" dirty="0" smtClean="0"/>
              <a:t> is the most popular and the most extendable. Many of the biggest companies on the web use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Some of these companies are:</a:t>
            </a:r>
          </a:p>
          <a:p>
            <a:pPr algn="just"/>
            <a:r>
              <a:rPr lang="en-US" dirty="0" smtClean="0"/>
              <a:t>Microsoft</a:t>
            </a:r>
          </a:p>
          <a:p>
            <a:pPr algn="just"/>
            <a:r>
              <a:rPr lang="en-US" dirty="0" smtClean="0"/>
              <a:t>Google</a:t>
            </a:r>
          </a:p>
          <a:p>
            <a:pPr algn="just"/>
            <a:r>
              <a:rPr lang="en-US" dirty="0" smtClean="0"/>
              <a:t>IBM</a:t>
            </a:r>
          </a:p>
          <a:p>
            <a:pPr algn="just"/>
            <a:r>
              <a:rPr lang="en-US" dirty="0" smtClean="0"/>
              <a:t>Netflix 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dirty="0"/>
              <a:t>Running </a:t>
            </a:r>
            <a:r>
              <a:rPr lang="en-US" altLang="en-US" sz="4400" dirty="0" err="1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 dirty="0" err="1"/>
              <a:t>jQuery</a:t>
            </a:r>
            <a:r>
              <a:rPr lang="en-US" sz="2000" dirty="0"/>
              <a:t> exists as a single external JS file. You can run </a:t>
            </a:r>
            <a:r>
              <a:rPr lang="en-US" sz="2000" dirty="0" err="1"/>
              <a:t>jQuery</a:t>
            </a:r>
            <a:r>
              <a:rPr lang="en-US" sz="2000" dirty="0"/>
              <a:t> one of two ways:</a:t>
            </a:r>
          </a:p>
          <a:p>
            <a:pPr lvl="1">
              <a:defRPr/>
            </a:pPr>
            <a:r>
              <a:rPr lang="en-US" sz="2000" dirty="0"/>
              <a:t>Download the </a:t>
            </a:r>
            <a:r>
              <a:rPr lang="en-US" sz="2000" dirty="0" err="1"/>
              <a:t>jQuery</a:t>
            </a:r>
            <a:r>
              <a:rPr lang="en-US" sz="2000" dirty="0"/>
              <a:t> library file to your computer</a:t>
            </a:r>
          </a:p>
          <a:p>
            <a:pPr lvl="1">
              <a:defRPr/>
            </a:pPr>
            <a:r>
              <a:rPr lang="en-US" sz="2000" dirty="0"/>
              <a:t>Link to a remotely hosted version of the library code from a reliable website</a:t>
            </a:r>
          </a:p>
          <a:p>
            <a:pPr>
              <a:defRPr/>
            </a:pPr>
            <a:r>
              <a:rPr lang="en-US" sz="2000" dirty="0"/>
              <a:t>Each option has its pros and cons</a:t>
            </a:r>
          </a:p>
          <a:p>
            <a:pPr lvl="1">
              <a:defRPr/>
            </a:pPr>
            <a:r>
              <a:rPr lang="en-US" sz="2000" b="1" dirty="0"/>
              <a:t>Download</a:t>
            </a:r>
            <a:r>
              <a:rPr lang="en-US" sz="2000" dirty="0"/>
              <a:t>: The main benefit is that if you are offline, the file will still be there on your computer when you are developing your code.</a:t>
            </a:r>
          </a:p>
          <a:p>
            <a:pPr lvl="1">
              <a:defRPr/>
            </a:pPr>
            <a:r>
              <a:rPr lang="en-US" sz="2000" b="1" dirty="0"/>
              <a:t>Link</a:t>
            </a:r>
            <a:r>
              <a:rPr lang="en-US" sz="2000" dirty="0"/>
              <a:t>: These externally linked files are typically the most up to date. However, it requires that the viewer of your page is online. It also takes a few extra milliseconds which can, in theory, slow down your site a little bit. Still, once your page goes ‘live’, we typically use the version linking to an external file.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 dirty="0"/>
              <a:t>Using the externally linked version. (RECOMMENDED)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sz="1800" dirty="0"/>
              <a:t>There are many different servers from reputable </a:t>
            </a:r>
            <a:r>
              <a:rPr lang="en-US" sz="1800" dirty="0" err="1"/>
              <a:t>companys</a:t>
            </a:r>
            <a:r>
              <a:rPr lang="en-US" sz="1800" dirty="0"/>
              <a:t> such as Microsoft, Google, </a:t>
            </a:r>
            <a:r>
              <a:rPr lang="en-US" sz="1800" dirty="0" err="1"/>
              <a:t>jQuery</a:t>
            </a:r>
            <a:r>
              <a:rPr lang="en-US" sz="1800" dirty="0"/>
              <a:t> and others. </a:t>
            </a:r>
          </a:p>
          <a:p>
            <a:pPr lvl="1">
              <a:defRPr/>
            </a:pPr>
            <a:r>
              <a:rPr lang="en-US" sz="1800" dirty="0"/>
              <a:t>Here is the link to the </a:t>
            </a:r>
            <a:r>
              <a:rPr lang="en-US" sz="1800" u="sng" dirty="0"/>
              <a:t>April 2017</a:t>
            </a:r>
            <a:r>
              <a:rPr lang="en-US" sz="1800" dirty="0"/>
              <a:t> version on Google’s site. 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/libs/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/3.2.0/jquery.min.js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pPr marL="457200" lvl="1" indent="0">
              <a:buNone/>
              <a:defRPr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800" dirty="0"/>
              <a:t>Remember that this link must go in </a:t>
            </a:r>
            <a:r>
              <a:rPr lang="en-US" sz="1800" dirty="0">
                <a:solidFill>
                  <a:srgbClr val="FF0000"/>
                </a:solidFill>
              </a:rPr>
              <a:t>the ‘head’ section </a:t>
            </a:r>
            <a:r>
              <a:rPr lang="en-US" sz="1800" dirty="0"/>
              <a:t>of your HTML file.</a:t>
            </a:r>
          </a:p>
          <a:p>
            <a:pPr lvl="1">
              <a:defRPr/>
            </a:pPr>
            <a:r>
              <a:rPr lang="en-US" sz="1800" dirty="0"/>
              <a:t>Note that the closing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en-US" sz="1800" dirty="0"/>
              <a:t>  tag IS required.</a:t>
            </a:r>
          </a:p>
          <a:p>
            <a:pPr lvl="1">
              <a:defRPr/>
            </a:pPr>
            <a:r>
              <a:rPr lang="en-US" sz="1800" dirty="0"/>
              <a:t>This link must be present on </a:t>
            </a:r>
            <a:r>
              <a:rPr lang="en-US" sz="1800" i="1" dirty="0">
                <a:solidFill>
                  <a:srgbClr val="FF0000"/>
                </a:solidFill>
              </a:rPr>
              <a:t>every</a:t>
            </a:r>
            <a:r>
              <a:rPr lang="en-US" sz="1800" dirty="0">
                <a:solidFill>
                  <a:srgbClr val="FF0000"/>
                </a:solidFill>
              </a:rPr>
              <a:t> page in which </a:t>
            </a:r>
            <a:r>
              <a:rPr lang="en-US" sz="1800" dirty="0"/>
              <a:t>you use </a:t>
            </a:r>
            <a:r>
              <a:rPr lang="en-US" sz="1800" dirty="0" err="1"/>
              <a:t>jQuery</a:t>
            </a:r>
            <a:r>
              <a:rPr lang="en-US" sz="1800" dirty="0"/>
              <a:t> commands.</a:t>
            </a:r>
          </a:p>
          <a:p>
            <a:pPr lvl="1">
              <a:defRPr/>
            </a:pPr>
            <a:r>
              <a:rPr lang="en-US" sz="1800" dirty="0"/>
              <a:t>Not surprisingly, this link must appear </a:t>
            </a:r>
            <a:r>
              <a:rPr lang="en-US" sz="1800" i="1" dirty="0"/>
              <a:t>before</a:t>
            </a:r>
            <a:r>
              <a:rPr lang="en-US" sz="1800" dirty="0"/>
              <a:t> any </a:t>
            </a:r>
            <a:r>
              <a:rPr lang="en-US" sz="1800" dirty="0" err="1"/>
              <a:t>jQuery</a:t>
            </a:r>
            <a:r>
              <a:rPr lang="en-US" sz="1800" dirty="0"/>
              <a:t> commands you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Basic syntax is: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A $ sign to define/access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r>
              <a:rPr lang="en-US" dirty="0"/>
              <a:t>A </a:t>
            </a:r>
            <a:r>
              <a:rPr lang="en-US" dirty="0" err="1"/>
              <a:t>jQuery</a:t>
            </a:r>
            <a:r>
              <a:rPr lang="en-US" dirty="0"/>
              <a:t> </a:t>
            </a:r>
            <a:r>
              <a:rPr lang="en-US" i="1" dirty="0"/>
              <a:t>action</a:t>
            </a:r>
            <a:r>
              <a:rPr lang="en-US" dirty="0"/>
              <a:t>() to be performed on the element(s)</a:t>
            </a:r>
          </a:p>
          <a:p>
            <a:pPr>
              <a:buNone/>
            </a:pPr>
            <a:r>
              <a:rPr lang="en-US" dirty="0"/>
              <a:t>Examples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$("p").hide() - hides all &lt;p&gt; elements.</a:t>
            </a:r>
          </a:p>
          <a:p>
            <a:r>
              <a:rPr lang="en-US" dirty="0"/>
              <a:t>$(".test").hide() - hides all elements with class="test".</a:t>
            </a:r>
          </a:p>
          <a:p>
            <a:r>
              <a:rPr lang="en-US" dirty="0"/>
              <a:t>$("#test").hide() - hides the element with id="test".</a:t>
            </a:r>
          </a:p>
        </p:txBody>
      </p:sp>
    </p:spTree>
    <p:extLst>
      <p:ext uri="{BB962C8B-B14F-4D97-AF65-F5344CB8AC3E}">
        <p14:creationId xmlns:p14="http://schemas.microsoft.com/office/powerpoint/2010/main" val="459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2" indent="0">
              <a:buNone/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2" indent="0">
              <a:buNone/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$(document).ready(	</a:t>
            </a:r>
          </a:p>
          <a:p>
            <a:pPr marL="400050" lvl="2" indent="0">
              <a:buNone/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  function()		</a:t>
            </a:r>
          </a:p>
          <a:p>
            <a:pPr marL="400050" lvl="2" indent="0">
              <a:buNone/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400050" lvl="2" indent="0">
              <a:buNone/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	// Some </a:t>
            </a: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 code will </a:t>
            </a:r>
          </a:p>
          <a:p>
            <a:pPr marL="400050" lvl="2" indent="0">
              <a:buNone/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	// go in here...</a:t>
            </a:r>
          </a:p>
          <a:p>
            <a:pPr marL="400050" lvl="2" indent="0">
              <a:buNone/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400050" lvl="2" indent="0">
              <a:buNone/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2" indent="0">
              <a:buNone/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arda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hard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</Template>
  <TotalTime>375</TotalTime>
  <Words>2341</Words>
  <Application>Microsoft Office PowerPoint</Application>
  <PresentationFormat>On-screen Show (4:3)</PresentationFormat>
  <Paragraphs>407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Arabic Typesetting</vt:lpstr>
      <vt:lpstr>Courier New</vt:lpstr>
      <vt:lpstr>Times New Roman</vt:lpstr>
      <vt:lpstr>Verdana</vt:lpstr>
      <vt:lpstr>Wingdings 2</vt:lpstr>
      <vt:lpstr>sharda</vt:lpstr>
      <vt:lpstr>JQuery</vt:lpstr>
      <vt:lpstr>What is jQuery</vt:lpstr>
      <vt:lpstr>Ajax (Asynchronous JavaScript and XML)</vt:lpstr>
      <vt:lpstr>jQuery Features</vt:lpstr>
      <vt:lpstr>Why jQuery is required</vt:lpstr>
      <vt:lpstr>Running jQuery</vt:lpstr>
      <vt:lpstr>Using the externally linked version. (RECOMMENDED)</vt:lpstr>
      <vt:lpstr>Basic syntax</vt:lpstr>
      <vt:lpstr>PowerPoint Presentation</vt:lpstr>
      <vt:lpstr>$(document).ready() and $()</vt:lpstr>
      <vt:lpstr>PowerPoint Presentation</vt:lpstr>
      <vt:lpstr>jQuery Example</vt:lpstr>
      <vt:lpstr>PowerPoint Presentation</vt:lpstr>
      <vt:lpstr>jQuery Selectors</vt:lpstr>
      <vt:lpstr>The $() factory function</vt:lpstr>
      <vt:lpstr>PowerPoint Presentation</vt:lpstr>
      <vt:lpstr>jQuery Effects</vt:lpstr>
      <vt:lpstr>PowerPoint Presentation</vt:lpstr>
      <vt:lpstr>PowerPoint Presentation</vt:lpstr>
      <vt:lpstr>jQuery hide() and show() </vt:lpstr>
      <vt:lpstr> jQuery toggle()</vt:lpstr>
      <vt:lpstr>jQuery Fading Methods </vt:lpstr>
      <vt:lpstr>jQuery fadeIn()</vt:lpstr>
      <vt:lpstr>jQuery fadeIn()</vt:lpstr>
      <vt:lpstr>PowerPoint Presentation</vt:lpstr>
      <vt:lpstr>jQuery fadeOut()</vt:lpstr>
      <vt:lpstr>PowerPoint Presentation</vt:lpstr>
      <vt:lpstr>jQuery fadeToggle()</vt:lpstr>
      <vt:lpstr>PowerPoint Presentation</vt:lpstr>
      <vt:lpstr>jQuery fadeTo()</vt:lpstr>
      <vt:lpstr>PowerPoint Presentation</vt:lpstr>
      <vt:lpstr>jQuery slideDown()</vt:lpstr>
      <vt:lpstr>PowerPoint Presentation</vt:lpstr>
      <vt:lpstr>jQuery slideUp()</vt:lpstr>
      <vt:lpstr>PowerPoint Presentation</vt:lpstr>
      <vt:lpstr>jQuery slideToggle()</vt:lpstr>
      <vt:lpstr>PowerPoint Presentation</vt:lpstr>
      <vt:lpstr>jQuery animate()</vt:lpstr>
      <vt:lpstr>PowerPoint Presentation</vt:lpstr>
      <vt:lpstr>jQuery animate() method using multiple properties</vt:lpstr>
      <vt:lpstr>jQuery animate() method using relative values</vt:lpstr>
      <vt:lpstr>jQuery stop()</vt:lpstr>
      <vt:lpstr>PowerPoint Presentation</vt:lpstr>
      <vt:lpstr>jQuery Callback Functions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shaveta</dc:creator>
  <cp:lastModifiedBy>pc</cp:lastModifiedBy>
  <cp:revision>28</cp:revision>
  <dcterms:created xsi:type="dcterms:W3CDTF">2006-08-16T00:00:00Z</dcterms:created>
  <dcterms:modified xsi:type="dcterms:W3CDTF">2017-10-31T05:52:03Z</dcterms:modified>
</cp:coreProperties>
</file>