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sldIdLst>
    <p:sldId id="256" r:id="rId2"/>
    <p:sldId id="371" r:id="rId3"/>
    <p:sldId id="257" r:id="rId4"/>
    <p:sldId id="297" r:id="rId5"/>
    <p:sldId id="294" r:id="rId6"/>
    <p:sldId id="295" r:id="rId7"/>
    <p:sldId id="296" r:id="rId8"/>
    <p:sldId id="258" r:id="rId9"/>
    <p:sldId id="304" r:id="rId10"/>
    <p:sldId id="259" r:id="rId11"/>
    <p:sldId id="261" r:id="rId12"/>
    <p:sldId id="276" r:id="rId13"/>
    <p:sldId id="277" r:id="rId14"/>
    <p:sldId id="278" r:id="rId15"/>
    <p:sldId id="279" r:id="rId16"/>
    <p:sldId id="280" r:id="rId17"/>
    <p:sldId id="281" r:id="rId18"/>
    <p:sldId id="282" r:id="rId19"/>
    <p:sldId id="283" r:id="rId20"/>
    <p:sldId id="298" r:id="rId21"/>
    <p:sldId id="284" r:id="rId22"/>
    <p:sldId id="299" r:id="rId23"/>
    <p:sldId id="285" r:id="rId24"/>
    <p:sldId id="300" r:id="rId25"/>
    <p:sldId id="286"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 id="331" r:id="rId42"/>
    <p:sldId id="332" r:id="rId43"/>
    <p:sldId id="374" r:id="rId44"/>
    <p:sldId id="305" r:id="rId45"/>
    <p:sldId id="306" r:id="rId46"/>
    <p:sldId id="368" r:id="rId47"/>
    <p:sldId id="307" r:id="rId48"/>
    <p:sldId id="308" r:id="rId49"/>
    <p:sldId id="309" r:id="rId50"/>
    <p:sldId id="310" r:id="rId51"/>
    <p:sldId id="311" r:id="rId52"/>
    <p:sldId id="313" r:id="rId53"/>
    <p:sldId id="314" r:id="rId54"/>
    <p:sldId id="356" r:id="rId55"/>
    <p:sldId id="357" r:id="rId56"/>
    <p:sldId id="358" r:id="rId57"/>
    <p:sldId id="359" r:id="rId58"/>
    <p:sldId id="360" r:id="rId59"/>
    <p:sldId id="361" r:id="rId60"/>
    <p:sldId id="362" r:id="rId61"/>
    <p:sldId id="379" r:id="rId62"/>
    <p:sldId id="363" r:id="rId63"/>
    <p:sldId id="364" r:id="rId64"/>
    <p:sldId id="365" r:id="rId65"/>
    <p:sldId id="366" r:id="rId66"/>
    <p:sldId id="367" r:id="rId67"/>
    <p:sldId id="375" r:id="rId68"/>
    <p:sldId id="376" r:id="rId69"/>
    <p:sldId id="377" r:id="rId70"/>
    <p:sldId id="378"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4717" autoAdjust="0"/>
  </p:normalViewPr>
  <p:slideViewPr>
    <p:cSldViewPr>
      <p:cViewPr varScale="1">
        <p:scale>
          <a:sx n="83" d="100"/>
          <a:sy n="83" d="100"/>
        </p:scale>
        <p:origin x="-1454"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7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790ED7-1380-4EAA-8E2D-5D7DECD4AF72}" type="datetimeFigureOut">
              <a:rPr lang="en-US" smtClean="0"/>
              <a:pPr/>
              <a:t>13-Nov-18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E4FB6C-171D-4FE0-8236-7338F5628518}" type="slidenum">
              <a:rPr lang="en-US" smtClean="0"/>
              <a:pPr/>
              <a:t>‹#›</a:t>
            </a:fld>
            <a:endParaRPr lang="en-US"/>
          </a:p>
        </p:txBody>
      </p:sp>
    </p:spTree>
    <p:extLst>
      <p:ext uri="{BB962C8B-B14F-4D97-AF65-F5344CB8AC3E}">
        <p14:creationId xmlns="" xmlns:p14="http://schemas.microsoft.com/office/powerpoint/2010/main" val="1053487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E4FB6C-171D-4FE0-8236-7338F5628518}" type="slidenum">
              <a:rPr lang="en-US" smtClean="0"/>
              <a:pPr/>
              <a:t>45</a:t>
            </a:fld>
            <a:endParaRPr lang="en-US"/>
          </a:p>
        </p:txBody>
      </p:sp>
    </p:spTree>
    <p:extLst>
      <p:ext uri="{BB962C8B-B14F-4D97-AF65-F5344CB8AC3E}">
        <p14:creationId xmlns="" xmlns:p14="http://schemas.microsoft.com/office/powerpoint/2010/main" val="3176372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Instead of having to define the name and the company twice (once for </a:t>
            </a:r>
            <a:r>
              <a:rPr lang="en-US" i="1" dirty="0" smtClean="0"/>
              <a:t>Address1</a:t>
            </a:r>
            <a:r>
              <a:rPr lang="en-US" dirty="0" smtClean="0"/>
              <a:t> and once for </a:t>
            </a:r>
            <a:r>
              <a:rPr lang="en-US" i="1" dirty="0" smtClean="0"/>
              <a:t>Address2</a:t>
            </a:r>
            <a:r>
              <a:rPr lang="en-US" dirty="0" smtClean="0"/>
              <a:t>), we now have a single definition. This makes maintenance simpler, i.e., if you decide to add "Postcode" elements to the address, you need to add them at just one place.</a:t>
            </a:r>
            <a:endParaRPr lang="en-US" dirty="0"/>
          </a:p>
        </p:txBody>
      </p:sp>
      <p:sp>
        <p:nvSpPr>
          <p:cNvPr id="4" name="Slide Number Placeholder 3"/>
          <p:cNvSpPr>
            <a:spLocks noGrp="1"/>
          </p:cNvSpPr>
          <p:nvPr>
            <p:ph type="sldNum" sz="quarter" idx="10"/>
          </p:nvPr>
        </p:nvSpPr>
        <p:spPr/>
        <p:txBody>
          <a:bodyPr/>
          <a:lstStyle/>
          <a:p>
            <a:fld id="{BDE4FB6C-171D-4FE0-8236-7338F5628518}" type="slidenum">
              <a:rPr lang="en-US" smtClean="0"/>
              <a:pPr/>
              <a:t>51</a:t>
            </a:fld>
            <a:endParaRPr lang="en-US"/>
          </a:p>
        </p:txBody>
      </p:sp>
    </p:spTree>
    <p:extLst>
      <p:ext uri="{BB962C8B-B14F-4D97-AF65-F5344CB8AC3E}">
        <p14:creationId xmlns="" xmlns:p14="http://schemas.microsoft.com/office/powerpoint/2010/main" val="1260177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13-Nov-18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13-Nov-18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13-Nov-18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13-Nov-18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13-Nov-18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13-Nov-18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13-Nov-18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13-Nov-18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624406"/>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13-Nov-18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pic>
        <p:nvPicPr>
          <p:cNvPr id="13" name="Picture 12" descr="download.jpg"/>
          <p:cNvPicPr>
            <a:picLocks noChangeAspect="1"/>
          </p:cNvPicPr>
          <p:nvPr/>
        </p:nvPicPr>
        <p:blipFill>
          <a:blip r:embed="rId13" cstate="print"/>
          <a:stretch>
            <a:fillRect/>
          </a:stretch>
        </p:blipFill>
        <p:spPr>
          <a:xfrm rot="16200000">
            <a:off x="-927397" y="4284959"/>
            <a:ext cx="2854894" cy="1000100"/>
          </a:xfrm>
          <a:prstGeom prst="rect">
            <a:avLst/>
          </a:prstGeom>
        </p:spPr>
      </p:pic>
      <p:sp>
        <p:nvSpPr>
          <p:cNvPr id="16" name="Content Placeholder 22"/>
          <p:cNvSpPr txBox="1">
            <a:spLocks/>
          </p:cNvSpPr>
          <p:nvPr/>
        </p:nvSpPr>
        <p:spPr>
          <a:xfrm>
            <a:off x="0" y="0"/>
            <a:ext cx="1000100" cy="614364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txBody>
          <a:bodyPr/>
          <a:lstStyle>
            <a:lvl1pPr>
              <a:defRPr sz="2800">
                <a:latin typeface="Arabic Typesetting" pitchFamily="66" charset="-78"/>
                <a:cs typeface="Arabic Typesetting" pitchFamily="66" charset="-78"/>
              </a:defRPr>
            </a:lvl1p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Arabic Typesetting" pitchFamily="66" charset="-78"/>
              <a:ea typeface="+mn-ea"/>
              <a:cs typeface="Arabic Typesetting" pitchFamily="66" charset="-78"/>
            </a:endParaRPr>
          </a:p>
        </p:txBody>
      </p:sp>
      <p:pic>
        <p:nvPicPr>
          <p:cNvPr id="17" name="Picture 16" descr="download.jpg"/>
          <p:cNvPicPr>
            <a:picLocks noChangeAspect="1"/>
          </p:cNvPicPr>
          <p:nvPr/>
        </p:nvPicPr>
        <p:blipFill>
          <a:blip r:embed="rId13" cstate="print"/>
          <a:stretch>
            <a:fillRect/>
          </a:stretch>
        </p:blipFill>
        <p:spPr>
          <a:xfrm rot="16200000">
            <a:off x="-878694" y="4450572"/>
            <a:ext cx="2757491" cy="1000100"/>
          </a:xfrm>
          <a:prstGeom prst="rect">
            <a:avLst/>
          </a:prstGeom>
        </p:spPr>
      </p:pic>
      <p:sp>
        <p:nvSpPr>
          <p:cNvPr id="18" name="Content Placeholder 22"/>
          <p:cNvSpPr txBox="1">
            <a:spLocks/>
          </p:cNvSpPr>
          <p:nvPr/>
        </p:nvSpPr>
        <p:spPr>
          <a:xfrm>
            <a:off x="0" y="6286520"/>
            <a:ext cx="9144000" cy="571479"/>
          </a:xfrm>
          <a:prstGeom prst="rect">
            <a:avLst/>
          </a:prstGeom>
          <a:gradFill>
            <a:gsLst>
              <a:gs pos="0">
                <a:srgbClr val="080B7E"/>
              </a:gs>
              <a:gs pos="50000">
                <a:schemeClr val="accent1">
                  <a:tint val="44500"/>
                  <a:satMod val="160000"/>
                </a:schemeClr>
              </a:gs>
              <a:gs pos="100000">
                <a:schemeClr val="accent1">
                  <a:tint val="23500"/>
                  <a:satMod val="160000"/>
                </a:schemeClr>
              </a:gs>
            </a:gsLst>
            <a:lin ang="0" scaled="1"/>
          </a:gradFill>
        </p:spPr>
        <p:txBody>
          <a:bodyPr/>
          <a:lstStyle>
            <a:lvl1pPr>
              <a:defRPr sz="2800">
                <a:latin typeface="Arabic Typesetting" pitchFamily="66" charset="-78"/>
                <a:cs typeface="Arabic Typesetting" pitchFamily="66" charset="-78"/>
              </a:defRPr>
            </a:lvl1p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smtClean="0">
                <a:ln>
                  <a:noFill/>
                </a:ln>
                <a:solidFill>
                  <a:schemeClr val="tx1"/>
                </a:solidFill>
                <a:effectLst/>
                <a:uLnTx/>
                <a:uFillTx/>
                <a:latin typeface="Arabic Typesetting" pitchFamily="66" charset="-78"/>
                <a:ea typeface="+mn-ea"/>
                <a:cs typeface="Arabic Typesetting" pitchFamily="66" charset="-78"/>
              </a:rPr>
              <a:t>                                                                               </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examples/XML/doc_example.x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effectLst/>
              </a:rPr>
              <a:t>Extended Mark-Up Language</a:t>
            </a:r>
            <a:endParaRPr lang="en-US" b="1" dirty="0">
              <a:effectLst/>
            </a:endParaRPr>
          </a:p>
        </p:txBody>
      </p:sp>
      <p:sp>
        <p:nvSpPr>
          <p:cNvPr id="3" name="Subtitle 2"/>
          <p:cNvSpPr>
            <a:spLocks noGrp="1"/>
          </p:cNvSpPr>
          <p:nvPr>
            <p:ph type="subTitle" idx="1"/>
          </p:nvPr>
        </p:nvSpPr>
        <p:spPr/>
        <p:txBody>
          <a:bodyPr>
            <a:normAutofit/>
          </a:bodyPr>
          <a:lstStyle/>
          <a:p>
            <a:r>
              <a:rPr lang="en-US" sz="6000" dirty="0" smtClean="0"/>
              <a:t>XML</a:t>
            </a:r>
            <a:endParaRPr lang="en-US" sz="6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6200"/>
            <a:ext cx="7498080" cy="1143000"/>
          </a:xfrm>
        </p:spPr>
        <p:txBody>
          <a:bodyPr>
            <a:normAutofit/>
          </a:bodyPr>
          <a:lstStyle/>
          <a:p>
            <a:r>
              <a:rPr lang="en-US" b="1" dirty="0" smtClean="0">
                <a:effectLst/>
              </a:rPr>
              <a:t>XML Usage</a:t>
            </a:r>
            <a:endParaRPr lang="en-US" dirty="0">
              <a:effectLst/>
            </a:endParaRPr>
          </a:p>
        </p:txBody>
      </p:sp>
      <p:sp>
        <p:nvSpPr>
          <p:cNvPr id="3" name="Content Placeholder 2"/>
          <p:cNvSpPr>
            <a:spLocks noGrp="1"/>
          </p:cNvSpPr>
          <p:nvPr>
            <p:ph idx="1"/>
          </p:nvPr>
        </p:nvSpPr>
        <p:spPr>
          <a:xfrm>
            <a:off x="1066800" y="1242994"/>
            <a:ext cx="7866888" cy="4853006"/>
          </a:xfrm>
        </p:spPr>
        <p:txBody>
          <a:bodyPr>
            <a:noAutofit/>
          </a:bodyPr>
          <a:lstStyle/>
          <a:p>
            <a:pPr algn="just"/>
            <a:r>
              <a:rPr lang="en-US" sz="2400" dirty="0" smtClean="0"/>
              <a:t>XML can work behind the scene to simplify the creation of HTML documents for large web sites.</a:t>
            </a:r>
          </a:p>
          <a:p>
            <a:pPr algn="just"/>
            <a:r>
              <a:rPr lang="en-US" sz="2400" dirty="0" smtClean="0"/>
              <a:t>XML can be used to exchange the information between organizations and systems.</a:t>
            </a:r>
          </a:p>
          <a:p>
            <a:pPr algn="just"/>
            <a:r>
              <a:rPr lang="en-US" sz="2400" dirty="0" smtClean="0"/>
              <a:t>XML can be used for offloading and reloading of databases.</a:t>
            </a:r>
          </a:p>
          <a:p>
            <a:pPr algn="just"/>
            <a:r>
              <a:rPr lang="en-US" sz="2400" dirty="0" smtClean="0"/>
              <a:t>XML can be used to store and arrange the data, which can customize your data handling needs.</a:t>
            </a:r>
          </a:p>
          <a:p>
            <a:pPr algn="just"/>
            <a:r>
              <a:rPr lang="en-US" sz="2400" dirty="0" smtClean="0"/>
              <a:t>XML can easily be merged with style sheets to create almost any desired output.</a:t>
            </a:r>
          </a:p>
          <a:p>
            <a:pPr algn="just"/>
            <a:r>
              <a:rPr lang="en-US" sz="2400" dirty="0" smtClean="0"/>
              <a:t>Virtually, any type of data can be expressed as an XML document.</a:t>
            </a:r>
          </a:p>
          <a:p>
            <a:pPr algn="just">
              <a:buNone/>
            </a:pP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XML Document Example 1</a:t>
            </a:r>
            <a:endParaRPr lang="en-US" b="1" dirty="0">
              <a:effectLst/>
            </a:endParaRPr>
          </a:p>
        </p:txBody>
      </p:sp>
      <p:sp>
        <p:nvSpPr>
          <p:cNvPr id="3" name="Content Placeholder 2"/>
          <p:cNvSpPr>
            <a:spLocks noGrp="1"/>
          </p:cNvSpPr>
          <p:nvPr>
            <p:ph idx="1"/>
          </p:nvPr>
        </p:nvSpPr>
        <p:spPr/>
        <p:txBody>
          <a:bodyPr/>
          <a:lstStyle/>
          <a:p>
            <a:pPr>
              <a:buNone/>
            </a:pPr>
            <a:r>
              <a:rPr lang="en-US" dirty="0"/>
              <a:t>&lt;?xml version="1.0" encoding="UTF-8"?&gt;</a:t>
            </a:r>
            <a:br>
              <a:rPr lang="en-US" dirty="0"/>
            </a:br>
            <a:r>
              <a:rPr lang="en-US" dirty="0"/>
              <a:t>&lt;note&gt;</a:t>
            </a:r>
            <a:br>
              <a:rPr lang="en-US" dirty="0"/>
            </a:br>
            <a:r>
              <a:rPr lang="en-US" dirty="0"/>
              <a:t>  &lt;to&gt;</a:t>
            </a:r>
            <a:r>
              <a:rPr lang="en-US" dirty="0" err="1"/>
              <a:t>Tove</a:t>
            </a:r>
            <a:r>
              <a:rPr lang="en-US" dirty="0"/>
              <a:t>&lt;/to&gt;</a:t>
            </a:r>
            <a:br>
              <a:rPr lang="en-US" dirty="0"/>
            </a:br>
            <a:r>
              <a:rPr lang="en-US" dirty="0"/>
              <a:t>  &lt;from&gt;</a:t>
            </a:r>
            <a:r>
              <a:rPr lang="en-US" dirty="0" err="1"/>
              <a:t>Jani</a:t>
            </a:r>
            <a:r>
              <a:rPr lang="en-US"/>
              <a:t>&lt;/from&gt;</a:t>
            </a:r>
            <a:br>
              <a:rPr lang="en-US"/>
            </a:br>
            <a:r>
              <a:rPr lang="en-US"/>
              <a:t>  &lt;heading&gt;Reminder&lt;/heading&gt;</a:t>
            </a:r>
            <a:br>
              <a:rPr lang="en-US"/>
            </a:br>
            <a:r>
              <a:rPr lang="en-US"/>
              <a:t>  &lt;body&gt;Don't forget me this weekend!&lt;/body&gt;</a:t>
            </a:r>
            <a:br>
              <a:rPr lang="en-US"/>
            </a:br>
            <a:r>
              <a:rPr lang="en-US"/>
              <a:t>&lt;/note&gt;</a:t>
            </a:r>
            <a:endParaRPr lang="en-US" dirty="0" smtClean="0"/>
          </a:p>
          <a:p>
            <a:pPr>
              <a:buNone/>
            </a:pPr>
            <a:r>
              <a:rPr lang="en-US" dirty="0" smtClean="0">
                <a:hlinkClick r:id="rId2" action="ppaction://hlinkpres?slideindex=1&amp;slidetitle="/>
              </a:rPr>
              <a:t>Result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lstStyle/>
          <a:p>
            <a:pPr fontAlgn="auto">
              <a:spcAft>
                <a:spcPts val="0"/>
              </a:spcAft>
              <a:defRPr/>
            </a:pPr>
            <a:r>
              <a:rPr lang="en-US" b="1" dirty="0" smtClean="0">
                <a:solidFill>
                  <a:schemeClr val="tx2">
                    <a:satMod val="200000"/>
                  </a:schemeClr>
                </a:solidFill>
              </a:rPr>
              <a:t>Understanding XML Syntax</a:t>
            </a:r>
            <a:endParaRPr lang="en-US" b="1" dirty="0">
              <a:solidFill>
                <a:schemeClr val="tx2">
                  <a:satMod val="200000"/>
                </a:schemeClr>
              </a:solidFill>
            </a:endParaRPr>
          </a:p>
        </p:txBody>
      </p:sp>
      <p:sp>
        <p:nvSpPr>
          <p:cNvPr id="3" name="Content Placeholder 2"/>
          <p:cNvSpPr>
            <a:spLocks noGrp="1"/>
          </p:cNvSpPr>
          <p:nvPr>
            <p:ph idx="1"/>
          </p:nvPr>
        </p:nvSpPr>
        <p:spPr>
          <a:xfrm>
            <a:off x="914400" y="914400"/>
            <a:ext cx="7772400" cy="5029200"/>
          </a:xfrm>
        </p:spPr>
        <p:txBody>
          <a:bodyPr>
            <a:noAutofit/>
          </a:bodyPr>
          <a:lstStyle/>
          <a:p>
            <a:pPr marL="411480" algn="just" fontAlgn="auto">
              <a:spcAft>
                <a:spcPts val="0"/>
              </a:spcAft>
              <a:buFont typeface="Wingdings"/>
              <a:buChar char=""/>
              <a:defRPr/>
            </a:pPr>
            <a:r>
              <a:rPr lang="en-US" sz="2400" dirty="0" smtClean="0"/>
              <a:t>XML languages use tags to mark up text.</a:t>
            </a:r>
          </a:p>
          <a:p>
            <a:pPr marL="411480" algn="just" fontAlgn="auto">
              <a:spcAft>
                <a:spcPts val="0"/>
              </a:spcAft>
              <a:buFont typeface="Wingdings"/>
              <a:buChar char=""/>
              <a:defRPr/>
            </a:pPr>
            <a:r>
              <a:rPr lang="en-US" sz="2400" dirty="0" smtClean="0"/>
              <a:t>&lt;p&gt;Here is an introduction to XML.&lt;/p&gt; </a:t>
            </a:r>
          </a:p>
          <a:p>
            <a:pPr marL="411480" algn="just" fontAlgn="auto">
              <a:spcAft>
                <a:spcPts val="0"/>
              </a:spcAft>
              <a:buFont typeface="Wingdings"/>
              <a:buChar char=""/>
              <a:defRPr/>
            </a:pPr>
            <a:r>
              <a:rPr lang="en-US" sz="2400" dirty="0" smtClean="0"/>
              <a:t>The above line is XHTML, but it’s also XML.</a:t>
            </a:r>
          </a:p>
          <a:p>
            <a:pPr marL="411480" algn="just" fontAlgn="auto">
              <a:spcAft>
                <a:spcPts val="0"/>
              </a:spcAft>
              <a:buFont typeface="Wingdings"/>
              <a:buChar char=""/>
              <a:defRPr/>
            </a:pPr>
            <a:r>
              <a:rPr lang="en-US" sz="2400" dirty="0" smtClean="0"/>
              <a:t>XML allows you to construct your own tags, so you could rewrite the previous markup as:</a:t>
            </a:r>
          </a:p>
          <a:p>
            <a:pPr marL="411480" algn="just" fontAlgn="auto">
              <a:spcAft>
                <a:spcPts val="0"/>
              </a:spcAft>
              <a:buFont typeface="Wingdings"/>
              <a:buNone/>
              <a:defRPr/>
            </a:pPr>
            <a:r>
              <a:rPr lang="en-US" sz="2400" dirty="0" smtClean="0"/>
              <a:t>	&lt;intro&gt; Here is an introduction to XML. &lt;/intro&gt;</a:t>
            </a:r>
          </a:p>
          <a:p>
            <a:pPr marL="411480" algn="just" fontAlgn="auto">
              <a:spcAft>
                <a:spcPts val="0"/>
              </a:spcAft>
              <a:buFont typeface="Wingdings"/>
              <a:buChar char=""/>
              <a:defRPr/>
            </a:pPr>
            <a:r>
              <a:rPr lang="en-US" sz="2400" dirty="0" smtClean="0"/>
              <a:t>In this example, the &lt;intro&gt; tag tells you the purpose of the text that it marks up.</a:t>
            </a:r>
          </a:p>
          <a:p>
            <a:pPr marL="411480" algn="just" fontAlgn="auto">
              <a:spcAft>
                <a:spcPts val="0"/>
              </a:spcAft>
              <a:buFont typeface="Wingdings"/>
              <a:buChar char=""/>
              <a:defRPr/>
            </a:pPr>
            <a:r>
              <a:rPr lang="en-US" sz="2400" dirty="0" smtClean="0"/>
              <a:t>One big advantage of XML is that tags can describe their content—that’s why XML languages are often called </a:t>
            </a:r>
            <a:r>
              <a:rPr lang="en-US" sz="2400" i="1" dirty="0" smtClean="0"/>
              <a:t>self-describing.</a:t>
            </a:r>
          </a:p>
          <a:p>
            <a:pPr marL="411480" algn="just" fontAlgn="auto">
              <a:spcAft>
                <a:spcPts val="0"/>
              </a:spcAft>
              <a:buFont typeface="Wingdings"/>
              <a:buChar char=""/>
              <a:defRPr/>
            </a:pPr>
            <a:r>
              <a:rPr lang="en-US" sz="2400" dirty="0" smtClean="0"/>
              <a:t>The only constraint on XML vocabularies is that they be </a:t>
            </a:r>
            <a:r>
              <a:rPr lang="en-US" sz="2400" dirty="0" smtClean="0">
                <a:solidFill>
                  <a:schemeClr val="accent3">
                    <a:lumMod val="60000"/>
                    <a:lumOff val="40000"/>
                  </a:schemeClr>
                </a:solidFill>
              </a:rPr>
              <a:t>well-formed.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smtClean="0">
                <a:solidFill>
                  <a:schemeClr val="tx2">
                    <a:satMod val="200000"/>
                  </a:schemeClr>
                </a:solidFill>
              </a:rPr>
              <a:t>Well-Formed Documents</a:t>
            </a:r>
            <a:endParaRPr lang="en-US" b="1" dirty="0">
              <a:solidFill>
                <a:schemeClr val="tx2">
                  <a:satMod val="200000"/>
                </a:schemeClr>
              </a:solidFill>
            </a:endParaRPr>
          </a:p>
        </p:txBody>
      </p:sp>
      <p:sp>
        <p:nvSpPr>
          <p:cNvPr id="3" name="Content Placeholder 2"/>
          <p:cNvSpPr>
            <a:spLocks noGrp="1"/>
          </p:cNvSpPr>
          <p:nvPr>
            <p:ph idx="1"/>
          </p:nvPr>
        </p:nvSpPr>
        <p:spPr>
          <a:xfrm>
            <a:off x="914400" y="1371600"/>
            <a:ext cx="7772400" cy="5029200"/>
          </a:xfrm>
        </p:spPr>
        <p:txBody>
          <a:bodyPr>
            <a:normAutofit lnSpcReduction="10000"/>
          </a:bodyPr>
          <a:lstStyle/>
          <a:p>
            <a:pPr marL="411480" algn="just" fontAlgn="auto">
              <a:spcAft>
                <a:spcPts val="0"/>
              </a:spcAft>
              <a:buFont typeface="Wingdings"/>
              <a:buChar char=""/>
              <a:defRPr/>
            </a:pPr>
            <a:r>
              <a:rPr lang="en-US" dirty="0" smtClean="0"/>
              <a:t>XML documents are well-formed if they meet the following criteria:</a:t>
            </a:r>
          </a:p>
          <a:p>
            <a:pPr marL="411480" algn="just" fontAlgn="auto">
              <a:spcAft>
                <a:spcPts val="0"/>
              </a:spcAft>
              <a:buFont typeface="Wingdings"/>
              <a:buNone/>
              <a:defRPr/>
            </a:pPr>
            <a:r>
              <a:rPr lang="en-US" dirty="0" smtClean="0"/>
              <a:t>	• The document contains one or more elements.</a:t>
            </a:r>
          </a:p>
          <a:p>
            <a:pPr marL="411480" algn="just" fontAlgn="auto">
              <a:spcAft>
                <a:spcPts val="0"/>
              </a:spcAft>
              <a:buFont typeface="Wingdings"/>
              <a:buNone/>
              <a:defRPr/>
            </a:pPr>
            <a:r>
              <a:rPr lang="en-US" dirty="0" smtClean="0"/>
              <a:t>	• The document contains a single document element, which may contain other elements.</a:t>
            </a:r>
          </a:p>
          <a:p>
            <a:pPr marL="411480" algn="just" fontAlgn="auto">
              <a:spcAft>
                <a:spcPts val="0"/>
              </a:spcAft>
              <a:buFont typeface="Wingdings"/>
              <a:buNone/>
              <a:defRPr/>
            </a:pPr>
            <a:r>
              <a:rPr lang="en-US" dirty="0" smtClean="0"/>
              <a:t>	• Each element closes correctly.</a:t>
            </a:r>
          </a:p>
          <a:p>
            <a:pPr marL="411480" algn="just" fontAlgn="auto">
              <a:spcAft>
                <a:spcPts val="0"/>
              </a:spcAft>
              <a:buFont typeface="Wingdings"/>
              <a:buNone/>
              <a:defRPr/>
            </a:pPr>
            <a:r>
              <a:rPr lang="en-US" dirty="0" smtClean="0"/>
              <a:t>	• Elements are case-sensitive.</a:t>
            </a:r>
          </a:p>
          <a:p>
            <a:pPr marL="411480" algn="just" fontAlgn="auto">
              <a:spcAft>
                <a:spcPts val="0"/>
              </a:spcAft>
              <a:buFont typeface="Wingdings"/>
              <a:buNone/>
              <a:defRPr/>
            </a:pPr>
            <a:r>
              <a:rPr lang="en-US" dirty="0" smtClean="0"/>
              <a:t>	• Attribute values are enclosed in quotation marks and cannot be empty.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924800" cy="838200"/>
          </a:xfrm>
        </p:spPr>
        <p:txBody>
          <a:bodyPr>
            <a:noAutofit/>
          </a:bodyPr>
          <a:lstStyle/>
          <a:p>
            <a:pPr fontAlgn="auto">
              <a:spcAft>
                <a:spcPts val="0"/>
              </a:spcAft>
              <a:defRPr/>
            </a:pPr>
            <a:r>
              <a:rPr lang="en-US" sz="2800" b="1" dirty="0" smtClean="0">
                <a:solidFill>
                  <a:schemeClr val="tx2">
                    <a:satMod val="200000"/>
                  </a:schemeClr>
                </a:solidFill>
                <a:effectLst/>
              </a:rPr>
              <a:t>Understanding the Difference Between Tags and Elements:</a:t>
            </a:r>
            <a:endParaRPr lang="en-US" sz="4000" b="1" dirty="0">
              <a:solidFill>
                <a:schemeClr val="tx2">
                  <a:satMod val="200000"/>
                </a:schemeClr>
              </a:solidFill>
              <a:effectLst/>
            </a:endParaRPr>
          </a:p>
        </p:txBody>
      </p:sp>
      <p:sp>
        <p:nvSpPr>
          <p:cNvPr id="3" name="Content Placeholder 2"/>
          <p:cNvSpPr>
            <a:spLocks noGrp="1"/>
          </p:cNvSpPr>
          <p:nvPr>
            <p:ph idx="1"/>
          </p:nvPr>
        </p:nvSpPr>
        <p:spPr>
          <a:xfrm>
            <a:off x="914400" y="1371600"/>
            <a:ext cx="7772400" cy="5029200"/>
          </a:xfrm>
        </p:spPr>
        <p:txBody>
          <a:bodyPr>
            <a:normAutofit/>
          </a:bodyPr>
          <a:lstStyle/>
          <a:p>
            <a:pPr marL="411480" algn="just" fontAlgn="auto">
              <a:spcAft>
                <a:spcPts val="0"/>
              </a:spcAft>
              <a:buFont typeface="Wingdings"/>
              <a:buChar char=""/>
              <a:defRPr/>
            </a:pPr>
            <a:r>
              <a:rPr lang="en-US" dirty="0" smtClean="0"/>
              <a:t>The term </a:t>
            </a:r>
            <a:r>
              <a:rPr lang="en-US" i="1" dirty="0" smtClean="0"/>
              <a:t>element describes opening and closing tags as well as any content.</a:t>
            </a:r>
          </a:p>
          <a:p>
            <a:pPr marL="411480" algn="just" fontAlgn="auto">
              <a:spcAft>
                <a:spcPts val="0"/>
              </a:spcAft>
              <a:buFont typeface="Wingdings"/>
              <a:buChar char=""/>
              <a:defRPr/>
            </a:pPr>
            <a:r>
              <a:rPr lang="en-US" dirty="0" smtClean="0"/>
              <a:t>Elements usually contain both an opening and closing tag as well as the content between.</a:t>
            </a:r>
            <a:endParaRPr lang="en-US" i="1" dirty="0" smtClean="0"/>
          </a:p>
          <a:p>
            <a:pPr marL="411480" algn="just" fontAlgn="auto">
              <a:spcAft>
                <a:spcPts val="0"/>
              </a:spcAft>
              <a:buFont typeface="Wingdings"/>
              <a:buChar char=""/>
              <a:defRPr/>
            </a:pPr>
            <a:r>
              <a:rPr lang="en-US" dirty="0" smtClean="0"/>
              <a:t>A </a:t>
            </a:r>
            <a:r>
              <a:rPr lang="en-US" i="1" dirty="0" smtClean="0"/>
              <a:t>tag is one </a:t>
            </a:r>
            <a:r>
              <a:rPr lang="en-US" dirty="0" smtClean="0"/>
              <a:t>part of an element.</a:t>
            </a:r>
          </a:p>
          <a:p>
            <a:pPr marL="411480" algn="just" fontAlgn="auto">
              <a:spcAft>
                <a:spcPts val="0"/>
              </a:spcAft>
              <a:buFont typeface="Wingdings"/>
              <a:buChar char=""/>
              <a:defRPr/>
            </a:pPr>
            <a:r>
              <a:rPr lang="en-US" dirty="0" smtClean="0"/>
              <a:t>Tags start with an opening angle bracket and end with a closing angle bracket.</a:t>
            </a:r>
          </a:p>
          <a:p>
            <a:pPr marL="411480" algn="just" fontAlgn="auto">
              <a:spcAft>
                <a:spcPts val="0"/>
              </a:spcAft>
              <a:buFont typeface="Wingdings"/>
              <a:buNone/>
              <a:defRPr/>
            </a:pPr>
            <a:r>
              <a:rPr lang="en-US" dirty="0" smtClean="0"/>
              <a:t>	 </a:t>
            </a:r>
            <a:r>
              <a:rPr lang="en-US" sz="2800" dirty="0" smtClean="0">
                <a:solidFill>
                  <a:schemeClr val="accent3">
                    <a:lumMod val="75000"/>
                  </a:schemeClr>
                </a:solidFill>
              </a:rPr>
              <a:t>&lt;intro&gt;Here is an introduction to XML.&lt;/intro&gt;</a:t>
            </a:r>
            <a:endParaRPr lang="en-US" dirty="0" smtClean="0">
              <a:solidFill>
                <a:schemeClr val="accent3">
                  <a:lumMod val="75000"/>
                </a:schemeClr>
              </a:solidFill>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7924800" cy="533400"/>
          </a:xfrm>
        </p:spPr>
        <p:txBody>
          <a:bodyPr/>
          <a:lstStyle/>
          <a:p>
            <a:pPr fontAlgn="auto">
              <a:spcAft>
                <a:spcPts val="0"/>
              </a:spcAft>
              <a:defRPr/>
            </a:pPr>
            <a:r>
              <a:rPr lang="en-US" sz="2800" b="1" dirty="0" smtClean="0">
                <a:solidFill>
                  <a:schemeClr val="tx2">
                    <a:satMod val="200000"/>
                  </a:schemeClr>
                </a:solidFill>
              </a:rPr>
              <a:t>XML Document:</a:t>
            </a:r>
            <a:endParaRPr lang="en-US" b="1" dirty="0">
              <a:solidFill>
                <a:schemeClr val="tx2">
                  <a:satMod val="200000"/>
                </a:schemeClr>
              </a:solidFill>
            </a:endParaRPr>
          </a:p>
        </p:txBody>
      </p:sp>
      <p:sp>
        <p:nvSpPr>
          <p:cNvPr id="3" name="Content Placeholder 2"/>
          <p:cNvSpPr>
            <a:spLocks noGrp="1"/>
          </p:cNvSpPr>
          <p:nvPr>
            <p:ph idx="1"/>
          </p:nvPr>
        </p:nvSpPr>
        <p:spPr>
          <a:xfrm>
            <a:off x="1143000" y="685800"/>
            <a:ext cx="7772400" cy="5791200"/>
          </a:xfrm>
        </p:spPr>
        <p:txBody>
          <a:bodyPr>
            <a:normAutofit fontScale="55000" lnSpcReduction="20000"/>
          </a:bodyPr>
          <a:lstStyle/>
          <a:p>
            <a:pPr marL="411480" fontAlgn="auto">
              <a:spcAft>
                <a:spcPts val="0"/>
              </a:spcAft>
              <a:buFont typeface="Wingdings"/>
              <a:buNone/>
              <a:defRPr/>
            </a:pPr>
            <a:r>
              <a:rPr lang="en-US" dirty="0" smtClean="0"/>
              <a:t>&lt;?xml version="1.0“&gt;</a:t>
            </a:r>
          </a:p>
          <a:p>
            <a:pPr marL="411480" fontAlgn="auto">
              <a:spcAft>
                <a:spcPts val="0"/>
              </a:spcAft>
              <a:buFont typeface="Wingdings"/>
              <a:buNone/>
              <a:defRPr/>
            </a:pPr>
            <a:r>
              <a:rPr lang="en-US" dirty="0" smtClean="0"/>
              <a:t>&lt;!-- This XML document describes a DVD library --&gt;</a:t>
            </a:r>
          </a:p>
          <a:p>
            <a:pPr marL="411480" fontAlgn="auto">
              <a:spcAft>
                <a:spcPts val="0"/>
              </a:spcAft>
              <a:buFont typeface="Wingdings"/>
              <a:buNone/>
              <a:defRPr/>
            </a:pPr>
            <a:r>
              <a:rPr lang="en-US" dirty="0" smtClean="0"/>
              <a:t>&lt;library&gt;</a:t>
            </a:r>
          </a:p>
          <a:p>
            <a:pPr marL="411480" fontAlgn="auto">
              <a:spcAft>
                <a:spcPts val="0"/>
              </a:spcAft>
              <a:buFont typeface="Wingdings"/>
              <a:buNone/>
              <a:defRPr/>
            </a:pPr>
            <a:r>
              <a:rPr lang="en-US" dirty="0" smtClean="0"/>
              <a:t>	&lt;DVD id="1"&gt;</a:t>
            </a:r>
          </a:p>
          <a:p>
            <a:pPr marL="411480" fontAlgn="auto">
              <a:spcAft>
                <a:spcPts val="0"/>
              </a:spcAft>
              <a:buFont typeface="Wingdings"/>
              <a:buNone/>
              <a:defRPr/>
            </a:pPr>
            <a:r>
              <a:rPr lang="en-US" dirty="0" smtClean="0"/>
              <a:t>		&lt;title&gt;Breakfast at Tiffany's&lt;/title&gt;</a:t>
            </a:r>
          </a:p>
          <a:p>
            <a:pPr marL="411480" fontAlgn="auto">
              <a:spcAft>
                <a:spcPts val="0"/>
              </a:spcAft>
              <a:buFont typeface="Wingdings"/>
              <a:buNone/>
              <a:defRPr/>
            </a:pPr>
            <a:r>
              <a:rPr lang="en-US" dirty="0" smtClean="0"/>
              <a:t>		&lt;format&gt;Movie&lt;/format&gt;</a:t>
            </a:r>
          </a:p>
          <a:p>
            <a:pPr marL="411480" fontAlgn="auto">
              <a:spcAft>
                <a:spcPts val="0"/>
              </a:spcAft>
              <a:buFont typeface="Wingdings"/>
              <a:buNone/>
              <a:defRPr/>
            </a:pPr>
            <a:r>
              <a:rPr lang="en-US" dirty="0" smtClean="0"/>
              <a:t>		&lt;genre&gt;Classic&lt;/genre&gt;</a:t>
            </a:r>
          </a:p>
          <a:p>
            <a:pPr marL="411480" fontAlgn="auto">
              <a:spcAft>
                <a:spcPts val="0"/>
              </a:spcAft>
              <a:buFont typeface="Wingdings"/>
              <a:buNone/>
              <a:defRPr/>
            </a:pPr>
            <a:r>
              <a:rPr lang="en-US" dirty="0" smtClean="0"/>
              <a:t>	&lt;/DVD&gt;</a:t>
            </a:r>
          </a:p>
          <a:p>
            <a:pPr marL="411480" fontAlgn="auto">
              <a:spcAft>
                <a:spcPts val="0"/>
              </a:spcAft>
              <a:buFont typeface="Wingdings"/>
              <a:buNone/>
              <a:defRPr/>
            </a:pPr>
            <a:r>
              <a:rPr lang="en-US" dirty="0" smtClean="0"/>
              <a:t>	&lt;DVD id="2"&gt;</a:t>
            </a:r>
          </a:p>
          <a:p>
            <a:pPr marL="411480" fontAlgn="auto">
              <a:spcAft>
                <a:spcPts val="0"/>
              </a:spcAft>
              <a:buFont typeface="Wingdings"/>
              <a:buNone/>
              <a:defRPr/>
            </a:pPr>
            <a:r>
              <a:rPr lang="en-US" dirty="0" smtClean="0"/>
              <a:t>		&lt;title&gt;Contact&lt;/title&gt;</a:t>
            </a:r>
          </a:p>
          <a:p>
            <a:pPr marL="411480" fontAlgn="auto">
              <a:spcAft>
                <a:spcPts val="0"/>
              </a:spcAft>
              <a:buFont typeface="Wingdings"/>
              <a:buNone/>
              <a:defRPr/>
            </a:pPr>
            <a:r>
              <a:rPr lang="en-US" dirty="0" smtClean="0"/>
              <a:t>		&lt;format&gt;Movie&lt;/format&gt;</a:t>
            </a:r>
          </a:p>
          <a:p>
            <a:pPr marL="411480" fontAlgn="auto">
              <a:spcAft>
                <a:spcPts val="0"/>
              </a:spcAft>
              <a:buFont typeface="Wingdings"/>
              <a:buNone/>
              <a:defRPr/>
            </a:pPr>
            <a:r>
              <a:rPr lang="en-US" dirty="0" smtClean="0"/>
              <a:t>		&lt;genre&gt;Science fiction&lt;/genre&gt;</a:t>
            </a:r>
          </a:p>
          <a:p>
            <a:pPr marL="411480" fontAlgn="auto">
              <a:spcAft>
                <a:spcPts val="0"/>
              </a:spcAft>
              <a:buFont typeface="Wingdings"/>
              <a:buNone/>
              <a:defRPr/>
            </a:pPr>
            <a:r>
              <a:rPr lang="en-US" dirty="0" smtClean="0"/>
              <a:t>	&lt;/DVD&gt;</a:t>
            </a:r>
          </a:p>
          <a:p>
            <a:pPr marL="411480" fontAlgn="auto">
              <a:spcAft>
                <a:spcPts val="0"/>
              </a:spcAft>
              <a:buFont typeface="Wingdings"/>
              <a:buNone/>
              <a:defRPr/>
            </a:pPr>
            <a:r>
              <a:rPr lang="en-US" dirty="0" smtClean="0"/>
              <a:t>	&lt;DVD id="3"&gt;</a:t>
            </a:r>
          </a:p>
          <a:p>
            <a:pPr marL="411480" fontAlgn="auto">
              <a:spcAft>
                <a:spcPts val="0"/>
              </a:spcAft>
              <a:buFont typeface="Wingdings"/>
              <a:buNone/>
              <a:defRPr/>
            </a:pPr>
            <a:r>
              <a:rPr lang="en-US" dirty="0" smtClean="0"/>
              <a:t>		&lt;title&gt;Little Britain&lt;/title&gt;</a:t>
            </a:r>
          </a:p>
          <a:p>
            <a:pPr marL="411480" fontAlgn="auto">
              <a:spcAft>
                <a:spcPts val="0"/>
              </a:spcAft>
              <a:buFont typeface="Wingdings"/>
              <a:buNone/>
              <a:defRPr/>
            </a:pPr>
            <a:r>
              <a:rPr lang="en-US" dirty="0" smtClean="0"/>
              <a:t>		&lt;format&gt;TV Series&lt;/format&gt;</a:t>
            </a:r>
          </a:p>
          <a:p>
            <a:pPr marL="411480" fontAlgn="auto">
              <a:spcAft>
                <a:spcPts val="0"/>
              </a:spcAft>
              <a:buFont typeface="Wingdings"/>
              <a:buNone/>
              <a:defRPr/>
            </a:pPr>
            <a:r>
              <a:rPr lang="en-US" dirty="0" smtClean="0"/>
              <a:t>		&lt;genre&gt;Comedy&lt;/genre&gt;</a:t>
            </a:r>
          </a:p>
          <a:p>
            <a:pPr marL="411480" fontAlgn="auto">
              <a:spcAft>
                <a:spcPts val="0"/>
              </a:spcAft>
              <a:buFont typeface="Wingdings"/>
              <a:buNone/>
              <a:defRPr/>
            </a:pPr>
            <a:r>
              <a:rPr lang="en-US" dirty="0" smtClean="0"/>
              <a:t>	&lt;/DVD&gt;</a:t>
            </a:r>
          </a:p>
          <a:p>
            <a:pPr marL="411480" fontAlgn="auto">
              <a:spcAft>
                <a:spcPts val="0"/>
              </a:spcAft>
              <a:buFont typeface="Wingdings"/>
              <a:buNone/>
              <a:defRPr/>
            </a:pPr>
            <a:r>
              <a:rPr lang="en-US" dirty="0" smtClean="0"/>
              <a:t>&lt;/library&gt;</a:t>
            </a:r>
            <a:endParaRPr lang="en-US" dirty="0" smtClean="0">
              <a:solidFill>
                <a:schemeClr val="accent3">
                  <a:lumMod val="7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467600" cy="533400"/>
          </a:xfrm>
        </p:spPr>
        <p:txBody>
          <a:bodyPr/>
          <a:lstStyle/>
          <a:p>
            <a:pPr fontAlgn="auto">
              <a:spcAft>
                <a:spcPts val="0"/>
              </a:spcAft>
              <a:defRPr/>
            </a:pPr>
            <a:r>
              <a:rPr lang="en-US" sz="2800" b="1" dirty="0" smtClean="0">
                <a:solidFill>
                  <a:schemeClr val="tx2">
                    <a:satMod val="200000"/>
                  </a:schemeClr>
                </a:solidFill>
                <a:effectLst/>
              </a:rPr>
              <a:t>XML Document:</a:t>
            </a:r>
            <a:endParaRPr lang="en-US" b="1" dirty="0">
              <a:solidFill>
                <a:schemeClr val="tx2">
                  <a:satMod val="200000"/>
                </a:schemeClr>
              </a:solidFill>
              <a:effectLst/>
            </a:endParaRPr>
          </a:p>
        </p:txBody>
      </p:sp>
      <p:sp>
        <p:nvSpPr>
          <p:cNvPr id="3" name="Content Placeholder 2"/>
          <p:cNvSpPr>
            <a:spLocks noGrp="1"/>
          </p:cNvSpPr>
          <p:nvPr>
            <p:ph idx="1"/>
          </p:nvPr>
        </p:nvSpPr>
        <p:spPr>
          <a:xfrm>
            <a:off x="1295400" y="838200"/>
            <a:ext cx="7467600" cy="5181600"/>
          </a:xfrm>
        </p:spPr>
        <p:txBody>
          <a:bodyPr>
            <a:normAutofit/>
          </a:bodyPr>
          <a:lstStyle/>
          <a:p>
            <a:pPr marL="411480" algn="just" fontAlgn="auto">
              <a:spcAft>
                <a:spcPts val="0"/>
              </a:spcAft>
              <a:buFont typeface="Wingdings"/>
              <a:buChar char=""/>
              <a:defRPr/>
            </a:pPr>
            <a:r>
              <a:rPr lang="en-US" sz="2400" dirty="0" smtClean="0"/>
              <a:t>The document starts with an XML declaration:</a:t>
            </a:r>
          </a:p>
          <a:p>
            <a:pPr marL="411480" algn="just" fontAlgn="auto">
              <a:spcAft>
                <a:spcPts val="0"/>
              </a:spcAft>
              <a:buFont typeface="Wingdings"/>
              <a:buNone/>
              <a:defRPr/>
            </a:pPr>
            <a:r>
              <a:rPr lang="en-US" sz="2400" dirty="0" smtClean="0"/>
              <a:t>	</a:t>
            </a:r>
            <a:r>
              <a:rPr lang="en-US" sz="2400" dirty="0" smtClean="0">
                <a:solidFill>
                  <a:srgbClr val="FF0000"/>
                </a:solidFill>
              </a:rPr>
              <a:t>&lt;?xml version=“1.0”&gt;</a:t>
            </a:r>
          </a:p>
          <a:p>
            <a:pPr marL="411480" algn="just" fontAlgn="auto">
              <a:spcAft>
                <a:spcPts val="0"/>
              </a:spcAft>
              <a:buFont typeface="Wingdings"/>
              <a:buChar char=""/>
              <a:defRPr/>
            </a:pPr>
            <a:r>
              <a:rPr lang="en-US" sz="2400" dirty="0" smtClean="0"/>
              <a:t>This declaration is optional and can contain a number of attributes.</a:t>
            </a:r>
          </a:p>
          <a:p>
            <a:pPr marL="411480" algn="just" fontAlgn="auto">
              <a:spcAft>
                <a:spcPts val="0"/>
              </a:spcAft>
              <a:buFont typeface="Wingdings"/>
              <a:buChar char=""/>
              <a:defRPr/>
            </a:pPr>
            <a:r>
              <a:rPr lang="en-US" sz="2400" dirty="0" smtClean="0"/>
              <a:t>This XML document also includes a comment describing its purpose:</a:t>
            </a:r>
          </a:p>
          <a:p>
            <a:pPr marL="411480" algn="just" fontAlgn="auto">
              <a:spcAft>
                <a:spcPts val="0"/>
              </a:spcAft>
              <a:buFont typeface="Wingdings"/>
              <a:buNone/>
              <a:defRPr/>
            </a:pPr>
            <a:r>
              <a:rPr lang="en-US" sz="2400" dirty="0" smtClean="0"/>
              <a:t>	</a:t>
            </a:r>
            <a:r>
              <a:rPr lang="en-US" sz="2400" dirty="0" smtClean="0">
                <a:solidFill>
                  <a:srgbClr val="FF0000"/>
                </a:solidFill>
              </a:rPr>
              <a:t>&lt;!-- This XML document describes a DVD library --&gt;</a:t>
            </a:r>
          </a:p>
          <a:p>
            <a:pPr marL="411480" algn="just" fontAlgn="auto">
              <a:spcAft>
                <a:spcPts val="0"/>
              </a:spcAft>
              <a:buFont typeface="Wingdings"/>
              <a:buChar char=""/>
              <a:defRPr/>
            </a:pPr>
            <a:r>
              <a:rPr lang="en-US" sz="2400" dirty="0" smtClean="0"/>
              <a:t>The document or root element is called &lt;library&gt;.</a:t>
            </a:r>
          </a:p>
          <a:p>
            <a:pPr marL="411480" algn="just" fontAlgn="auto">
              <a:spcAft>
                <a:spcPts val="0"/>
              </a:spcAft>
              <a:buFont typeface="Wingdings"/>
              <a:buChar char=""/>
              <a:defRPr/>
            </a:pPr>
            <a:r>
              <a:rPr lang="en-US" sz="2400" dirty="0" smtClean="0"/>
              <a:t>The document element contains a number of &lt;DVD&gt; elements, and each &lt;DVD&gt; element contains &lt;title&gt;, &lt;format&gt;, and &lt;genre&gt; elements. The &lt;DVD&gt; element also contains an id attribute</a:t>
            </a:r>
            <a:endParaRPr lang="en-US" sz="2400" dirty="0" smtClean="0">
              <a:solidFill>
                <a:schemeClr val="accent3">
                  <a:lumMod val="75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7543800" cy="685800"/>
          </a:xfrm>
        </p:spPr>
        <p:txBody>
          <a:bodyPr/>
          <a:lstStyle/>
          <a:p>
            <a:pPr fontAlgn="auto">
              <a:spcAft>
                <a:spcPts val="0"/>
              </a:spcAft>
              <a:defRPr/>
            </a:pPr>
            <a:r>
              <a:rPr lang="en-US" sz="3200" b="1" dirty="0" smtClean="0">
                <a:solidFill>
                  <a:schemeClr val="tx2">
                    <a:satMod val="200000"/>
                  </a:schemeClr>
                </a:solidFill>
              </a:rPr>
              <a:t>Naming Rules in XML:</a:t>
            </a:r>
            <a:endParaRPr lang="en-US" sz="4400" b="1" dirty="0">
              <a:solidFill>
                <a:schemeClr val="tx2">
                  <a:satMod val="200000"/>
                </a:schemeClr>
              </a:solidFill>
            </a:endParaRPr>
          </a:p>
        </p:txBody>
      </p:sp>
      <p:sp>
        <p:nvSpPr>
          <p:cNvPr id="3" name="Content Placeholder 2"/>
          <p:cNvSpPr>
            <a:spLocks noGrp="1"/>
          </p:cNvSpPr>
          <p:nvPr>
            <p:ph idx="1"/>
          </p:nvPr>
        </p:nvSpPr>
        <p:spPr>
          <a:xfrm>
            <a:off x="1295400" y="1143000"/>
            <a:ext cx="7467600" cy="5029200"/>
          </a:xfrm>
        </p:spPr>
        <p:txBody>
          <a:bodyPr>
            <a:normAutofit/>
          </a:bodyPr>
          <a:lstStyle/>
          <a:p>
            <a:pPr marL="411480" algn="just" fontAlgn="auto">
              <a:spcAft>
                <a:spcPts val="0"/>
              </a:spcAft>
              <a:buFont typeface="Wingdings"/>
              <a:buChar char=""/>
              <a:defRPr/>
            </a:pPr>
            <a:r>
              <a:rPr lang="en-US" sz="2600" dirty="0" smtClean="0"/>
              <a:t>XML names cannot start with a number or punctuation.</a:t>
            </a:r>
          </a:p>
          <a:p>
            <a:pPr marL="411480" algn="just" fontAlgn="auto">
              <a:spcAft>
                <a:spcPts val="0"/>
              </a:spcAft>
              <a:buFont typeface="Wingdings"/>
              <a:buChar char=""/>
              <a:defRPr/>
            </a:pPr>
            <a:r>
              <a:rPr lang="en-US" sz="2600" dirty="0" smtClean="0"/>
              <a:t> XML names cannot include spaces.</a:t>
            </a:r>
          </a:p>
          <a:p>
            <a:pPr marL="411480" algn="just" fontAlgn="auto">
              <a:spcAft>
                <a:spcPts val="0"/>
              </a:spcAft>
              <a:buFont typeface="Wingdings"/>
              <a:buChar char=""/>
              <a:defRPr/>
            </a:pPr>
            <a:r>
              <a:rPr lang="en-US" sz="2600" dirty="0" smtClean="0"/>
              <a:t> Don’t include a colon in a name.</a:t>
            </a:r>
          </a:p>
          <a:p>
            <a:pPr marL="411480" algn="just" fontAlgn="auto">
              <a:spcAft>
                <a:spcPts val="0"/>
              </a:spcAft>
              <a:buFont typeface="Wingdings"/>
              <a:buChar char=""/>
              <a:defRPr/>
            </a:pPr>
            <a:r>
              <a:rPr lang="en-US" sz="2600" dirty="0" smtClean="0"/>
              <a:t> XML names are case-sensitive</a:t>
            </a:r>
            <a:endParaRPr lang="en-US" sz="2600" dirty="0" smtClean="0">
              <a:solidFill>
                <a:schemeClr val="accent3">
                  <a:lumMod val="75000"/>
                </a:schemeClr>
              </a:solidFill>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5867400" cy="838200"/>
          </a:xfrm>
        </p:spPr>
        <p:txBody>
          <a:bodyPr/>
          <a:lstStyle/>
          <a:p>
            <a:pPr fontAlgn="auto">
              <a:spcAft>
                <a:spcPts val="0"/>
              </a:spcAft>
              <a:defRPr/>
            </a:pPr>
            <a:r>
              <a:rPr lang="en-US" sz="2800" b="1" dirty="0" smtClean="0">
                <a:solidFill>
                  <a:schemeClr val="tx2">
                    <a:satMod val="200000"/>
                  </a:schemeClr>
                </a:solidFill>
              </a:rPr>
              <a:t>Structure of an XML Document:</a:t>
            </a:r>
            <a:endParaRPr lang="en-US" b="1" dirty="0">
              <a:solidFill>
                <a:schemeClr val="tx2">
                  <a:satMod val="200000"/>
                </a:schemeClr>
              </a:solidFill>
            </a:endParaRPr>
          </a:p>
        </p:txBody>
      </p:sp>
      <p:sp>
        <p:nvSpPr>
          <p:cNvPr id="3" name="Content Placeholder 2"/>
          <p:cNvSpPr>
            <a:spLocks noGrp="1"/>
          </p:cNvSpPr>
          <p:nvPr>
            <p:ph idx="1"/>
          </p:nvPr>
        </p:nvSpPr>
        <p:spPr>
          <a:xfrm>
            <a:off x="914400" y="1219200"/>
            <a:ext cx="7772400" cy="5029200"/>
          </a:xfrm>
        </p:spPr>
        <p:txBody>
          <a:bodyPr>
            <a:normAutofit fontScale="92500" lnSpcReduction="20000"/>
          </a:bodyPr>
          <a:lstStyle/>
          <a:p>
            <a:pPr marL="411480" algn="just" fontAlgn="auto">
              <a:spcAft>
                <a:spcPts val="0"/>
              </a:spcAft>
              <a:buFont typeface="Wingdings"/>
              <a:buNone/>
              <a:defRPr/>
            </a:pPr>
            <a:r>
              <a:rPr lang="en-US" dirty="0" smtClean="0"/>
              <a:t>Each XML document is divided into two parts:</a:t>
            </a:r>
          </a:p>
          <a:p>
            <a:pPr marL="411480" algn="just" fontAlgn="auto">
              <a:spcAft>
                <a:spcPts val="0"/>
              </a:spcAft>
              <a:buFont typeface="Wingdings"/>
              <a:buChar char=""/>
              <a:defRPr/>
            </a:pPr>
            <a:r>
              <a:rPr lang="en-US" dirty="0" smtClean="0">
                <a:solidFill>
                  <a:srgbClr val="FF0000"/>
                </a:solidFill>
              </a:rPr>
              <a:t>Prolog:</a:t>
            </a:r>
          </a:p>
          <a:p>
            <a:pPr marL="740664" lvl="1" algn="just" fontAlgn="auto">
              <a:spcAft>
                <a:spcPts val="0"/>
              </a:spcAft>
              <a:buFont typeface="Wingdings"/>
              <a:buChar char=""/>
              <a:defRPr/>
            </a:pPr>
            <a:r>
              <a:rPr lang="en-US" dirty="0" smtClean="0">
                <a:solidFill>
                  <a:schemeClr val="accent3">
                    <a:lumMod val="75000"/>
                  </a:schemeClr>
                </a:solidFill>
              </a:rPr>
              <a:t>Processing</a:t>
            </a:r>
          </a:p>
          <a:p>
            <a:pPr marL="740664" lvl="1" algn="just" fontAlgn="auto">
              <a:spcAft>
                <a:spcPts val="0"/>
              </a:spcAft>
              <a:buFont typeface="Wingdings"/>
              <a:buChar char=""/>
              <a:defRPr/>
            </a:pPr>
            <a:r>
              <a:rPr lang="en-US" dirty="0" smtClean="0">
                <a:solidFill>
                  <a:schemeClr val="accent3">
                    <a:lumMod val="75000"/>
                  </a:schemeClr>
                </a:solidFill>
              </a:rPr>
              <a:t>Comments</a:t>
            </a:r>
          </a:p>
          <a:p>
            <a:pPr marL="740664" lvl="1" algn="just" fontAlgn="auto">
              <a:spcAft>
                <a:spcPts val="0"/>
              </a:spcAft>
              <a:buFont typeface="Wingdings"/>
              <a:buChar char=""/>
              <a:defRPr/>
            </a:pPr>
            <a:r>
              <a:rPr lang="en-US" dirty="0" smtClean="0">
                <a:solidFill>
                  <a:schemeClr val="accent3">
                    <a:lumMod val="75000"/>
                  </a:schemeClr>
                </a:solidFill>
              </a:rPr>
              <a:t>DTD/Schema </a:t>
            </a:r>
          </a:p>
          <a:p>
            <a:pPr marL="411480" algn="just" fontAlgn="auto">
              <a:spcAft>
                <a:spcPts val="0"/>
              </a:spcAft>
              <a:buFont typeface="Wingdings"/>
              <a:buChar char=""/>
              <a:defRPr/>
            </a:pPr>
            <a:r>
              <a:rPr lang="en-US" dirty="0" smtClean="0">
                <a:solidFill>
                  <a:srgbClr val="FF0000"/>
                </a:solidFill>
              </a:rPr>
              <a:t>Document:</a:t>
            </a:r>
          </a:p>
          <a:p>
            <a:pPr marL="740664" lvl="1" algn="just" fontAlgn="auto">
              <a:spcAft>
                <a:spcPts val="0"/>
              </a:spcAft>
              <a:buFont typeface="Wingdings"/>
              <a:buChar char=""/>
              <a:defRPr/>
            </a:pPr>
            <a:r>
              <a:rPr lang="en-US" dirty="0" smtClean="0">
                <a:solidFill>
                  <a:schemeClr val="accent3">
                    <a:lumMod val="75000"/>
                  </a:schemeClr>
                </a:solidFill>
              </a:rPr>
              <a:t>Elements</a:t>
            </a:r>
          </a:p>
          <a:p>
            <a:pPr marL="740664" lvl="1" algn="just" fontAlgn="auto">
              <a:spcAft>
                <a:spcPts val="0"/>
              </a:spcAft>
              <a:buFont typeface="Wingdings"/>
              <a:buChar char=""/>
              <a:defRPr/>
            </a:pPr>
            <a:r>
              <a:rPr lang="en-US" dirty="0" smtClean="0">
                <a:solidFill>
                  <a:schemeClr val="accent3">
                    <a:lumMod val="75000"/>
                  </a:schemeClr>
                </a:solidFill>
              </a:rPr>
              <a:t>Attribute</a:t>
            </a:r>
          </a:p>
          <a:p>
            <a:pPr marL="740664" lvl="1" algn="just" fontAlgn="auto">
              <a:spcAft>
                <a:spcPts val="0"/>
              </a:spcAft>
              <a:buFont typeface="Wingdings"/>
              <a:buChar char=""/>
              <a:defRPr/>
            </a:pPr>
            <a:r>
              <a:rPr lang="en-US" dirty="0" smtClean="0">
                <a:solidFill>
                  <a:schemeClr val="accent3">
                    <a:lumMod val="75000"/>
                  </a:schemeClr>
                </a:solidFill>
              </a:rPr>
              <a:t>Text</a:t>
            </a:r>
          </a:p>
          <a:p>
            <a:pPr marL="740664" lvl="1" algn="just" fontAlgn="auto">
              <a:spcAft>
                <a:spcPts val="0"/>
              </a:spcAft>
              <a:buFont typeface="Wingdings"/>
              <a:buChar char=""/>
              <a:defRPr/>
            </a:pPr>
            <a:r>
              <a:rPr lang="en-US" dirty="0" smtClean="0">
                <a:solidFill>
                  <a:schemeClr val="accent3">
                    <a:lumMod val="75000"/>
                  </a:schemeClr>
                </a:solidFill>
              </a:rPr>
              <a:t>CDATA</a:t>
            </a:r>
          </a:p>
          <a:p>
            <a:pPr marL="740664" lvl="1" algn="just" fontAlgn="auto">
              <a:spcAft>
                <a:spcPts val="0"/>
              </a:spcAft>
              <a:buFont typeface="Wingdings"/>
              <a:buChar char=""/>
              <a:defRPr/>
            </a:pPr>
            <a:r>
              <a:rPr lang="en-US" dirty="0" smtClean="0">
                <a:solidFill>
                  <a:schemeClr val="accent3">
                    <a:lumMod val="75000"/>
                  </a:schemeClr>
                </a:solidFill>
              </a:rPr>
              <a:t>Entity</a:t>
            </a:r>
          </a:p>
          <a:p>
            <a:pPr marL="740664" lvl="1" algn="just" fontAlgn="auto">
              <a:spcAft>
                <a:spcPts val="0"/>
              </a:spcAft>
              <a:buFont typeface="Wingdings"/>
              <a:buChar char=""/>
              <a:defRPr/>
            </a:pPr>
            <a:r>
              <a:rPr lang="en-US" dirty="0" smtClean="0">
                <a:solidFill>
                  <a:schemeClr val="accent3">
                    <a:lumMod val="75000"/>
                  </a:schemeClr>
                </a:solidFill>
              </a:rPr>
              <a:t>Comment</a:t>
            </a:r>
          </a:p>
          <a:p>
            <a:pPr marL="740664" lvl="1" algn="just" fontAlgn="auto">
              <a:spcAft>
                <a:spcPts val="0"/>
              </a:spcAft>
              <a:buFont typeface="Wingdings"/>
              <a:buChar char=""/>
              <a:defRPr/>
            </a:pPr>
            <a:endParaRPr lang="en-US" dirty="0" smtClean="0">
              <a:solidFill>
                <a:schemeClr val="accent3">
                  <a:lumMod val="75000"/>
                </a:schemeClr>
              </a:solidFill>
            </a:endParaRPr>
          </a:p>
          <a:p>
            <a:pPr marL="740664" lvl="1" algn="just" fontAlgn="auto">
              <a:spcAft>
                <a:spcPts val="0"/>
              </a:spcAft>
              <a:buFont typeface="Wingdings"/>
              <a:buChar char=""/>
              <a:defRPr/>
            </a:pPr>
            <a:endParaRPr lang="en-US" dirty="0" smtClean="0">
              <a:solidFill>
                <a:schemeClr val="accent3">
                  <a:lumMod val="75000"/>
                </a:schemeClr>
              </a:solidFill>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5638800" cy="838200"/>
          </a:xfrm>
        </p:spPr>
        <p:txBody>
          <a:bodyPr/>
          <a:lstStyle/>
          <a:p>
            <a:pPr fontAlgn="auto">
              <a:spcAft>
                <a:spcPts val="0"/>
              </a:spcAft>
              <a:defRPr/>
            </a:pPr>
            <a:r>
              <a:rPr lang="en-US" sz="2800" b="1" dirty="0" smtClean="0">
                <a:solidFill>
                  <a:schemeClr val="tx2">
                    <a:satMod val="200000"/>
                  </a:schemeClr>
                </a:solidFill>
              </a:rPr>
              <a:t>Valid XML Documents:</a:t>
            </a:r>
            <a:endParaRPr lang="en-US" b="1" dirty="0">
              <a:solidFill>
                <a:schemeClr val="tx2">
                  <a:satMod val="200000"/>
                </a:schemeClr>
              </a:solidFill>
            </a:endParaRPr>
          </a:p>
        </p:txBody>
      </p:sp>
      <p:sp>
        <p:nvSpPr>
          <p:cNvPr id="3" name="Content Placeholder 2"/>
          <p:cNvSpPr>
            <a:spLocks noGrp="1"/>
          </p:cNvSpPr>
          <p:nvPr>
            <p:ph idx="1"/>
          </p:nvPr>
        </p:nvSpPr>
        <p:spPr>
          <a:xfrm>
            <a:off x="1143000" y="1219200"/>
            <a:ext cx="7772400" cy="5029200"/>
          </a:xfrm>
        </p:spPr>
        <p:txBody>
          <a:bodyPr>
            <a:normAutofit fontScale="92500" lnSpcReduction="10000"/>
          </a:bodyPr>
          <a:lstStyle/>
          <a:p>
            <a:pPr marL="411480" algn="just" fontAlgn="auto">
              <a:spcAft>
                <a:spcPts val="0"/>
              </a:spcAft>
              <a:buFont typeface="Wingdings"/>
              <a:buChar char=""/>
              <a:defRPr/>
            </a:pPr>
            <a:r>
              <a:rPr lang="en-US" sz="2800" dirty="0" smtClean="0"/>
              <a:t>A "Valid" XML document is a "Well Formed" XML document, which also conforms to the rules of a Document Type Definition (DTD)</a:t>
            </a:r>
          </a:p>
          <a:p>
            <a:pPr marL="411480" fontAlgn="auto">
              <a:spcAft>
                <a:spcPts val="0"/>
              </a:spcAft>
              <a:buFont typeface="Wingdings"/>
              <a:buNone/>
              <a:defRPr/>
            </a:pPr>
            <a:r>
              <a:rPr lang="en-US" sz="2400" dirty="0" smtClean="0"/>
              <a:t>     </a:t>
            </a:r>
          </a:p>
          <a:p>
            <a:pPr marL="411480" fontAlgn="auto">
              <a:spcAft>
                <a:spcPts val="0"/>
              </a:spcAft>
              <a:buFont typeface="Wingdings"/>
              <a:buNone/>
              <a:defRPr/>
            </a:pPr>
            <a:r>
              <a:rPr lang="en-US" sz="2400" dirty="0" smtClean="0"/>
              <a:t>	&lt;?xml version="1.0" encoding="ISO-8859-1"?&gt;</a:t>
            </a:r>
            <a:br>
              <a:rPr lang="en-US" sz="2400" dirty="0" smtClean="0"/>
            </a:br>
            <a:r>
              <a:rPr lang="en-US" sz="2400" dirty="0" smtClean="0"/>
              <a:t>&lt;!DOCTYPE note SYSTEM "Note.dtd"&gt;</a:t>
            </a:r>
            <a:br>
              <a:rPr lang="en-US" sz="2400" dirty="0" smtClean="0"/>
            </a:br>
            <a:r>
              <a:rPr lang="en-US" sz="2400" dirty="0" smtClean="0"/>
              <a:t>&lt;note&gt;</a:t>
            </a:r>
            <a:br>
              <a:rPr lang="en-US" sz="2400" dirty="0" smtClean="0"/>
            </a:br>
            <a:r>
              <a:rPr lang="en-US" sz="2400" dirty="0" smtClean="0"/>
              <a:t>&lt;to&gt;Students&lt;/to&gt;</a:t>
            </a:r>
            <a:br>
              <a:rPr lang="en-US" sz="2400" dirty="0" smtClean="0"/>
            </a:br>
            <a:r>
              <a:rPr lang="en-US" sz="2400" dirty="0" smtClean="0"/>
              <a:t>&lt;from&gt;faculty&lt;/from&gt;</a:t>
            </a:r>
            <a:br>
              <a:rPr lang="en-US" sz="2400" dirty="0" smtClean="0"/>
            </a:br>
            <a:r>
              <a:rPr lang="en-US" sz="2400" dirty="0" smtClean="0"/>
              <a:t>&lt;heading&gt;Good Morning&lt;/heading&gt;</a:t>
            </a:r>
            <a:br>
              <a:rPr lang="en-US" sz="2400" dirty="0" smtClean="0"/>
            </a:br>
            <a:r>
              <a:rPr lang="en-US" sz="2400" dirty="0" smtClean="0"/>
              <a:t>&lt;body&gt;Hello Dear how are you&lt;/body&gt;</a:t>
            </a:r>
            <a:br>
              <a:rPr lang="en-US" sz="2400" dirty="0" smtClean="0"/>
            </a:br>
            <a:r>
              <a:rPr lang="en-US" sz="2400" dirty="0" smtClean="0"/>
              <a:t>&lt;/note&gt;</a:t>
            </a:r>
          </a:p>
          <a:p>
            <a:pPr marL="411480" fontAlgn="auto">
              <a:spcAft>
                <a:spcPts val="0"/>
              </a:spcAft>
              <a:buFont typeface="Wingdings"/>
              <a:buNone/>
              <a:defRPr/>
            </a:pPr>
            <a:r>
              <a:rPr lang="en-US" sz="2400" dirty="0" smtClean="0">
                <a:solidFill>
                  <a:schemeClr val="accent3">
                    <a:lumMod val="75000"/>
                  </a:schemeClr>
                </a:solidFill>
              </a:rPr>
              <a:t>Note: The DOCTYPE declaration in the example above, is a reference to an external DTD file.</a:t>
            </a:r>
          </a:p>
          <a:p>
            <a:pPr marL="740664" lvl="1" algn="just" fontAlgn="auto">
              <a:spcAft>
                <a:spcPts val="0"/>
              </a:spcAft>
              <a:buFont typeface="Wingdings"/>
              <a:buChar char=""/>
              <a:defRPr/>
            </a:pPr>
            <a:endParaRPr lang="en-US" dirty="0" smtClean="0">
              <a:solidFill>
                <a:schemeClr val="accent3">
                  <a:lumMod val="75000"/>
                </a:schemeClr>
              </a:solidFill>
            </a:endParaRPr>
          </a:p>
          <a:p>
            <a:pPr marL="740664" lvl="1" algn="just" fontAlgn="auto">
              <a:spcAft>
                <a:spcPts val="0"/>
              </a:spcAft>
              <a:buFont typeface="Wingdings"/>
              <a:buChar char=""/>
              <a:defRPr/>
            </a:pPr>
            <a:endParaRPr lang="en-US" dirty="0" smtClean="0">
              <a:solidFill>
                <a:schemeClr val="accent3">
                  <a:lumMod val="75000"/>
                </a:schemeClr>
              </a:solidFill>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a:t>
            </a:r>
          </a:p>
        </p:txBody>
      </p:sp>
      <p:sp>
        <p:nvSpPr>
          <p:cNvPr id="3" name="Content Placeholder 2"/>
          <p:cNvSpPr>
            <a:spLocks noGrp="1"/>
          </p:cNvSpPr>
          <p:nvPr>
            <p:ph idx="1"/>
          </p:nvPr>
        </p:nvSpPr>
        <p:spPr/>
        <p:txBody>
          <a:bodyPr/>
          <a:lstStyle/>
          <a:p>
            <a:r>
              <a:rPr lang="en-US" dirty="0"/>
              <a:t>XML stands for </a:t>
            </a:r>
            <a:r>
              <a:rPr lang="en-US" dirty="0" err="1"/>
              <a:t>eXtensible</a:t>
            </a:r>
            <a:r>
              <a:rPr lang="en-US" dirty="0"/>
              <a:t> Markup Language.</a:t>
            </a:r>
          </a:p>
          <a:p>
            <a:r>
              <a:rPr lang="en-US" dirty="0"/>
              <a:t>XML was designed to store and transport data.</a:t>
            </a:r>
          </a:p>
          <a:p>
            <a:r>
              <a:rPr lang="en-US" dirty="0"/>
              <a:t>XML was designed to be both human- and machine-readable.</a:t>
            </a:r>
          </a:p>
        </p:txBody>
      </p:sp>
    </p:spTree>
    <p:extLst>
      <p:ext uri="{BB962C8B-B14F-4D97-AF65-F5344CB8AC3E}">
        <p14:creationId xmlns="" xmlns:p14="http://schemas.microsoft.com/office/powerpoint/2010/main" val="1372642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4294967295"/>
          </p:nvPr>
        </p:nvSpPr>
        <p:spPr>
          <a:xfrm>
            <a:off x="7239000" y="6400800"/>
            <a:ext cx="1905000" cy="457200"/>
          </a:xfrm>
          <a:prstGeom prst="rect">
            <a:avLst/>
          </a:prstGeom>
          <a:noFill/>
        </p:spPr>
        <p:txBody>
          <a:bodyPr/>
          <a:lstStyle/>
          <a:p>
            <a:fld id="{BB4517A5-7C3A-4218-87DE-D086ADCF95E8}" type="slidenum">
              <a:rPr lang="en-US"/>
              <a:pPr/>
              <a:t>20</a:t>
            </a:fld>
            <a:endParaRPr lang="en-US"/>
          </a:p>
        </p:txBody>
      </p:sp>
      <p:sp>
        <p:nvSpPr>
          <p:cNvPr id="7171" name="Rectangle 2"/>
          <p:cNvSpPr>
            <a:spLocks noGrp="1" noChangeArrowheads="1"/>
          </p:cNvSpPr>
          <p:nvPr>
            <p:ph type="title"/>
          </p:nvPr>
        </p:nvSpPr>
        <p:spPr/>
        <p:txBody>
          <a:bodyPr/>
          <a:lstStyle/>
          <a:p>
            <a:pPr eaLnBrk="1" hangingPunct="1"/>
            <a:r>
              <a:rPr lang="en-US" dirty="0" smtClean="0">
                <a:effectLst/>
              </a:rPr>
              <a:t>XML-related technologies</a:t>
            </a:r>
          </a:p>
        </p:txBody>
      </p:sp>
      <p:sp>
        <p:nvSpPr>
          <p:cNvPr id="7172" name="Rectangle 3"/>
          <p:cNvSpPr>
            <a:spLocks noGrp="1" noChangeArrowheads="1"/>
          </p:cNvSpPr>
          <p:nvPr>
            <p:ph type="body" idx="1"/>
          </p:nvPr>
        </p:nvSpPr>
        <p:spPr>
          <a:xfrm>
            <a:off x="1371600" y="1447800"/>
            <a:ext cx="7562088" cy="4624406"/>
          </a:xfrm>
        </p:spPr>
        <p:txBody>
          <a:bodyPr>
            <a:normAutofit fontScale="92500" lnSpcReduction="10000"/>
          </a:bodyPr>
          <a:lstStyle/>
          <a:p>
            <a:pPr eaLnBrk="1" hangingPunct="1"/>
            <a:r>
              <a:rPr lang="en-US" sz="2400" dirty="0" smtClean="0">
                <a:solidFill>
                  <a:schemeClr val="tx2"/>
                </a:solidFill>
              </a:rPr>
              <a:t>DTD</a:t>
            </a:r>
            <a:r>
              <a:rPr lang="en-US" sz="2400" dirty="0" smtClean="0"/>
              <a:t> (</a:t>
            </a:r>
            <a:r>
              <a:rPr lang="en-US" sz="2400" u="sng" dirty="0" smtClean="0">
                <a:solidFill>
                  <a:schemeClr val="tx2"/>
                </a:solidFill>
              </a:rPr>
              <a:t>D</a:t>
            </a:r>
            <a:r>
              <a:rPr lang="en-US" sz="2400" dirty="0" smtClean="0">
                <a:solidFill>
                  <a:schemeClr val="tx2"/>
                </a:solidFill>
              </a:rPr>
              <a:t>ocument </a:t>
            </a:r>
            <a:r>
              <a:rPr lang="en-US" sz="2400" u="sng" dirty="0" smtClean="0">
                <a:solidFill>
                  <a:schemeClr val="tx2"/>
                </a:solidFill>
              </a:rPr>
              <a:t>T</a:t>
            </a:r>
            <a:r>
              <a:rPr lang="en-US" sz="2400" dirty="0" smtClean="0">
                <a:solidFill>
                  <a:schemeClr val="tx2"/>
                </a:solidFill>
              </a:rPr>
              <a:t>ype </a:t>
            </a:r>
            <a:r>
              <a:rPr lang="en-US" sz="2400" u="sng" dirty="0" smtClean="0">
                <a:solidFill>
                  <a:schemeClr val="tx2"/>
                </a:solidFill>
              </a:rPr>
              <a:t>D</a:t>
            </a:r>
            <a:r>
              <a:rPr lang="en-US" sz="2400" dirty="0" smtClean="0">
                <a:solidFill>
                  <a:schemeClr val="tx2"/>
                </a:solidFill>
              </a:rPr>
              <a:t>efinition</a:t>
            </a:r>
            <a:r>
              <a:rPr lang="en-US" sz="2400" dirty="0" smtClean="0"/>
              <a:t>) and </a:t>
            </a:r>
            <a:r>
              <a:rPr lang="en-US" sz="2400" dirty="0" smtClean="0">
                <a:solidFill>
                  <a:schemeClr val="tx2"/>
                </a:solidFill>
              </a:rPr>
              <a:t>XML Schemas</a:t>
            </a:r>
            <a:r>
              <a:rPr lang="en-US" sz="2400" dirty="0" smtClean="0"/>
              <a:t> are used to define legal XML tags and their attributes for particular purposes</a:t>
            </a:r>
            <a:br>
              <a:rPr lang="en-US" sz="2400" dirty="0" smtClean="0"/>
            </a:br>
            <a:endParaRPr lang="en-US" sz="2400" dirty="0" smtClean="0"/>
          </a:p>
          <a:p>
            <a:pPr eaLnBrk="1" hangingPunct="1"/>
            <a:r>
              <a:rPr lang="en-US" sz="2400" dirty="0" smtClean="0">
                <a:solidFill>
                  <a:schemeClr val="tx2"/>
                </a:solidFill>
              </a:rPr>
              <a:t>CSS</a:t>
            </a:r>
            <a:r>
              <a:rPr lang="en-US" sz="2400" dirty="0" smtClean="0"/>
              <a:t> (</a:t>
            </a:r>
            <a:r>
              <a:rPr lang="en-US" sz="2400" u="sng" dirty="0" smtClean="0">
                <a:solidFill>
                  <a:schemeClr val="tx2"/>
                </a:solidFill>
              </a:rPr>
              <a:t>C</a:t>
            </a:r>
            <a:r>
              <a:rPr lang="en-US" sz="2400" dirty="0" smtClean="0">
                <a:solidFill>
                  <a:schemeClr val="tx2"/>
                </a:solidFill>
              </a:rPr>
              <a:t>ascading </a:t>
            </a:r>
            <a:r>
              <a:rPr lang="en-US" sz="2400" u="sng" dirty="0" smtClean="0">
                <a:solidFill>
                  <a:schemeClr val="tx2"/>
                </a:solidFill>
              </a:rPr>
              <a:t>S</a:t>
            </a:r>
            <a:r>
              <a:rPr lang="en-US" sz="2400" dirty="0" smtClean="0">
                <a:solidFill>
                  <a:schemeClr val="tx2"/>
                </a:solidFill>
              </a:rPr>
              <a:t>tyle </a:t>
            </a:r>
            <a:r>
              <a:rPr lang="en-US" sz="2400" u="sng" dirty="0" smtClean="0">
                <a:solidFill>
                  <a:schemeClr val="tx2"/>
                </a:solidFill>
              </a:rPr>
              <a:t>S</a:t>
            </a:r>
            <a:r>
              <a:rPr lang="en-US" sz="2400" dirty="0" smtClean="0">
                <a:solidFill>
                  <a:schemeClr val="tx2"/>
                </a:solidFill>
              </a:rPr>
              <a:t>heets</a:t>
            </a:r>
            <a:r>
              <a:rPr lang="en-US" sz="2400" dirty="0" smtClean="0"/>
              <a:t>) describe how to display HTML or XML in a browser</a:t>
            </a:r>
            <a:br>
              <a:rPr lang="en-US" sz="2400" dirty="0" smtClean="0"/>
            </a:br>
            <a:endParaRPr lang="en-US" sz="2400" dirty="0" smtClean="0"/>
          </a:p>
          <a:p>
            <a:pPr eaLnBrk="1" hangingPunct="1"/>
            <a:r>
              <a:rPr lang="en-US" sz="2400" dirty="0" smtClean="0">
                <a:solidFill>
                  <a:schemeClr val="tx2"/>
                </a:solidFill>
              </a:rPr>
              <a:t>XSLT</a:t>
            </a:r>
            <a:r>
              <a:rPr lang="en-US" sz="2400" dirty="0" smtClean="0"/>
              <a:t> (</a:t>
            </a:r>
            <a:r>
              <a:rPr lang="en-US" sz="2400" dirty="0" err="1" smtClean="0">
                <a:solidFill>
                  <a:schemeClr val="tx2"/>
                </a:solidFill>
              </a:rPr>
              <a:t>e</a:t>
            </a:r>
            <a:r>
              <a:rPr lang="en-US" sz="2400" u="sng" dirty="0" err="1" smtClean="0">
                <a:solidFill>
                  <a:schemeClr val="tx2"/>
                </a:solidFill>
              </a:rPr>
              <a:t>X</a:t>
            </a:r>
            <a:r>
              <a:rPr lang="en-US" sz="2400" dirty="0" err="1" smtClean="0">
                <a:solidFill>
                  <a:schemeClr val="tx2"/>
                </a:solidFill>
              </a:rPr>
              <a:t>tensible</a:t>
            </a:r>
            <a:r>
              <a:rPr lang="en-US" sz="2400" dirty="0" smtClean="0">
                <a:solidFill>
                  <a:schemeClr val="tx2"/>
                </a:solidFill>
              </a:rPr>
              <a:t> </a:t>
            </a:r>
            <a:r>
              <a:rPr lang="en-US" sz="2400" u="sng" dirty="0" err="1" smtClean="0">
                <a:solidFill>
                  <a:schemeClr val="tx2"/>
                </a:solidFill>
              </a:rPr>
              <a:t>S</a:t>
            </a:r>
            <a:r>
              <a:rPr lang="en-US" sz="2400" dirty="0" err="1" smtClean="0">
                <a:solidFill>
                  <a:schemeClr val="tx2"/>
                </a:solidFill>
              </a:rPr>
              <a:t>tylesheet</a:t>
            </a:r>
            <a:r>
              <a:rPr lang="en-US" sz="2400" dirty="0" smtClean="0">
                <a:solidFill>
                  <a:schemeClr val="tx2"/>
                </a:solidFill>
              </a:rPr>
              <a:t> </a:t>
            </a:r>
            <a:r>
              <a:rPr lang="en-US" sz="2400" u="sng" dirty="0" smtClean="0">
                <a:solidFill>
                  <a:schemeClr val="tx2"/>
                </a:solidFill>
              </a:rPr>
              <a:t>L</a:t>
            </a:r>
            <a:r>
              <a:rPr lang="en-US" sz="2400" dirty="0" smtClean="0">
                <a:solidFill>
                  <a:schemeClr val="tx2"/>
                </a:solidFill>
              </a:rPr>
              <a:t>anguage </a:t>
            </a:r>
            <a:r>
              <a:rPr lang="en-US" sz="2400" u="sng" dirty="0" smtClean="0">
                <a:solidFill>
                  <a:schemeClr val="tx2"/>
                </a:solidFill>
              </a:rPr>
              <a:t>T</a:t>
            </a:r>
            <a:r>
              <a:rPr lang="en-US" sz="2400" dirty="0" smtClean="0">
                <a:solidFill>
                  <a:schemeClr val="tx2"/>
                </a:solidFill>
              </a:rPr>
              <a:t>ransformations</a:t>
            </a:r>
            <a:r>
              <a:rPr lang="en-US" sz="2400" dirty="0" smtClean="0"/>
              <a:t>) and </a:t>
            </a:r>
            <a:r>
              <a:rPr lang="en-US" sz="2400" dirty="0" err="1" smtClean="0">
                <a:solidFill>
                  <a:schemeClr val="tx2"/>
                </a:solidFill>
              </a:rPr>
              <a:t>XPath</a:t>
            </a:r>
            <a:r>
              <a:rPr lang="en-US" sz="2400" dirty="0" smtClean="0"/>
              <a:t> are used to translate from one form of XML to another</a:t>
            </a:r>
            <a:br>
              <a:rPr lang="en-US" sz="2400" dirty="0" smtClean="0"/>
            </a:br>
            <a:endParaRPr lang="en-US" sz="2400" dirty="0" smtClean="0"/>
          </a:p>
          <a:p>
            <a:pPr eaLnBrk="1" hangingPunct="1"/>
            <a:r>
              <a:rPr lang="en-US" sz="2400" dirty="0" smtClean="0">
                <a:solidFill>
                  <a:schemeClr val="tx2"/>
                </a:solidFill>
              </a:rPr>
              <a:t>DOM</a:t>
            </a:r>
            <a:r>
              <a:rPr lang="en-US" sz="2400" dirty="0" smtClean="0"/>
              <a:t> (</a:t>
            </a:r>
            <a:r>
              <a:rPr lang="en-US" sz="2400" u="sng" dirty="0" smtClean="0">
                <a:solidFill>
                  <a:schemeClr val="tx2"/>
                </a:solidFill>
              </a:rPr>
              <a:t>D</a:t>
            </a:r>
            <a:r>
              <a:rPr lang="en-US" sz="2400" dirty="0" smtClean="0">
                <a:solidFill>
                  <a:schemeClr val="tx2"/>
                </a:solidFill>
              </a:rPr>
              <a:t>ocument </a:t>
            </a:r>
            <a:r>
              <a:rPr lang="en-US" sz="2400" u="sng" dirty="0" smtClean="0">
                <a:solidFill>
                  <a:schemeClr val="tx2"/>
                </a:solidFill>
              </a:rPr>
              <a:t>O</a:t>
            </a:r>
            <a:r>
              <a:rPr lang="en-US" sz="2400" dirty="0" smtClean="0">
                <a:solidFill>
                  <a:schemeClr val="tx2"/>
                </a:solidFill>
              </a:rPr>
              <a:t>bject </a:t>
            </a:r>
            <a:r>
              <a:rPr lang="en-US" sz="2400" u="sng" dirty="0" smtClean="0">
                <a:solidFill>
                  <a:schemeClr val="tx2"/>
                </a:solidFill>
              </a:rPr>
              <a:t>M</a:t>
            </a:r>
            <a:r>
              <a:rPr lang="en-US" sz="2400" dirty="0" smtClean="0">
                <a:solidFill>
                  <a:schemeClr val="tx2"/>
                </a:solidFill>
              </a:rPr>
              <a:t>odel</a:t>
            </a:r>
            <a:r>
              <a:rPr lang="en-US" sz="2400" dirty="0" smtClean="0"/>
              <a:t>), </a:t>
            </a:r>
            <a:r>
              <a:rPr lang="en-US" sz="2400" dirty="0" smtClean="0">
                <a:solidFill>
                  <a:schemeClr val="tx2"/>
                </a:solidFill>
              </a:rPr>
              <a:t>SAX</a:t>
            </a:r>
            <a:r>
              <a:rPr lang="en-US" sz="2400" dirty="0" smtClean="0"/>
              <a:t> (</a:t>
            </a:r>
            <a:r>
              <a:rPr lang="en-US" sz="2400" u="sng" dirty="0" smtClean="0">
                <a:solidFill>
                  <a:schemeClr val="tx2"/>
                </a:solidFill>
              </a:rPr>
              <a:t>S</a:t>
            </a:r>
            <a:r>
              <a:rPr lang="en-US" sz="2400" dirty="0" smtClean="0">
                <a:solidFill>
                  <a:schemeClr val="tx2"/>
                </a:solidFill>
              </a:rPr>
              <a:t>imple </a:t>
            </a:r>
            <a:r>
              <a:rPr lang="en-US" sz="2400" u="sng" dirty="0" smtClean="0">
                <a:solidFill>
                  <a:schemeClr val="tx2"/>
                </a:solidFill>
              </a:rPr>
              <a:t>A</a:t>
            </a:r>
            <a:r>
              <a:rPr lang="en-US" sz="2400" dirty="0" smtClean="0">
                <a:solidFill>
                  <a:schemeClr val="tx2"/>
                </a:solidFill>
              </a:rPr>
              <a:t>PI for </a:t>
            </a:r>
            <a:r>
              <a:rPr lang="en-US" sz="2400" u="sng" dirty="0" smtClean="0">
                <a:solidFill>
                  <a:schemeClr val="tx2"/>
                </a:solidFill>
              </a:rPr>
              <a:t>X</a:t>
            </a:r>
            <a:r>
              <a:rPr lang="en-US" sz="2400" dirty="0" smtClean="0">
                <a:solidFill>
                  <a:schemeClr val="tx2"/>
                </a:solidFill>
              </a:rPr>
              <a:t>ML</a:t>
            </a:r>
            <a:r>
              <a:rPr lang="en-US" sz="2400" dirty="0" smtClean="0"/>
              <a:t>, and </a:t>
            </a:r>
            <a:r>
              <a:rPr lang="en-US" sz="2400" dirty="0" smtClean="0">
                <a:solidFill>
                  <a:schemeClr val="tx2"/>
                </a:solidFill>
              </a:rPr>
              <a:t>JAXP</a:t>
            </a:r>
            <a:r>
              <a:rPr lang="en-US" sz="2400" dirty="0" smtClean="0"/>
              <a:t> (</a:t>
            </a:r>
            <a:r>
              <a:rPr lang="en-US" sz="2400" u="sng" dirty="0" smtClean="0">
                <a:solidFill>
                  <a:schemeClr val="tx2"/>
                </a:solidFill>
              </a:rPr>
              <a:t>J</a:t>
            </a:r>
            <a:r>
              <a:rPr lang="en-US" sz="2400" dirty="0" smtClean="0">
                <a:solidFill>
                  <a:schemeClr val="tx2"/>
                </a:solidFill>
              </a:rPr>
              <a:t>ava </a:t>
            </a:r>
            <a:r>
              <a:rPr lang="en-US" sz="2400" u="sng" dirty="0" smtClean="0">
                <a:solidFill>
                  <a:schemeClr val="tx2"/>
                </a:solidFill>
              </a:rPr>
              <a:t>A</a:t>
            </a:r>
            <a:r>
              <a:rPr lang="en-US" sz="2400" dirty="0" smtClean="0">
                <a:solidFill>
                  <a:schemeClr val="tx2"/>
                </a:solidFill>
              </a:rPr>
              <a:t>PI for </a:t>
            </a:r>
            <a:r>
              <a:rPr lang="en-US" sz="2400" u="sng" dirty="0" smtClean="0">
                <a:solidFill>
                  <a:schemeClr val="tx2"/>
                </a:solidFill>
              </a:rPr>
              <a:t>X</a:t>
            </a:r>
            <a:r>
              <a:rPr lang="en-US" sz="2400" dirty="0" smtClean="0">
                <a:solidFill>
                  <a:schemeClr val="tx2"/>
                </a:solidFill>
              </a:rPr>
              <a:t>ML </a:t>
            </a:r>
            <a:r>
              <a:rPr lang="en-US" sz="2400" u="sng" dirty="0" smtClean="0">
                <a:solidFill>
                  <a:schemeClr val="tx2"/>
                </a:solidFill>
              </a:rPr>
              <a:t>P</a:t>
            </a:r>
            <a:r>
              <a:rPr lang="en-US" sz="2400" dirty="0" smtClean="0">
                <a:solidFill>
                  <a:schemeClr val="tx2"/>
                </a:solidFill>
              </a:rPr>
              <a:t>rocessing</a:t>
            </a:r>
            <a:r>
              <a:rPr lang="en-US" sz="2400" dirty="0" smtClean="0"/>
              <a:t>) are all APIs for XML parsing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7467600" cy="914400"/>
          </a:xfrm>
        </p:spPr>
        <p:txBody>
          <a:bodyPr>
            <a:normAutofit fontScale="90000"/>
          </a:bodyPr>
          <a:lstStyle/>
          <a:p>
            <a:pPr fontAlgn="auto">
              <a:spcAft>
                <a:spcPts val="0"/>
              </a:spcAft>
              <a:defRPr/>
            </a:pPr>
            <a:r>
              <a:rPr lang="en-US" b="1" dirty="0">
                <a:solidFill>
                  <a:schemeClr val="tx2">
                    <a:satMod val="200000"/>
                  </a:schemeClr>
                </a:solidFill>
                <a:effectLst/>
              </a:rPr>
              <a:t>Document Type Definition(DTD)</a:t>
            </a:r>
          </a:p>
        </p:txBody>
      </p:sp>
      <p:sp>
        <p:nvSpPr>
          <p:cNvPr id="22531" name="Content Placeholder 2"/>
          <p:cNvSpPr>
            <a:spLocks noGrp="1"/>
          </p:cNvSpPr>
          <p:nvPr>
            <p:ph idx="1"/>
          </p:nvPr>
        </p:nvSpPr>
        <p:spPr>
          <a:xfrm>
            <a:off x="990600" y="1219200"/>
            <a:ext cx="8001000" cy="5181600"/>
          </a:xfrm>
        </p:spPr>
        <p:txBody>
          <a:bodyPr>
            <a:normAutofit/>
          </a:bodyPr>
          <a:lstStyle/>
          <a:p>
            <a:pPr algn="just"/>
            <a:r>
              <a:rPr lang="en-US" sz="2400" dirty="0" smtClean="0"/>
              <a:t>The Document Type Definition(DTD) describes a model of the structure of the content of an XML document. This model says what elements must be present, which ones are optional, what their attributes are and how they can be structured in relation to each other.</a:t>
            </a:r>
          </a:p>
          <a:p>
            <a:pPr algn="just"/>
            <a:r>
              <a:rPr lang="en-US" sz="2400" dirty="0" smtClean="0"/>
              <a:t>DTDs check vocabulary and validity of the structure of XML documents against grammatical rules of appropriate XML language.</a:t>
            </a:r>
          </a:p>
          <a:p>
            <a:pPr algn="just"/>
            <a:r>
              <a:rPr lang="en-US" sz="2400" dirty="0" smtClean="0"/>
              <a:t>An XML DTD can be either specified inside the document, or it can be kept in a separate document and then liked separately.</a:t>
            </a:r>
          </a:p>
          <a:p>
            <a:pPr algn="just"/>
            <a:endParaRPr lang="en-US" sz="24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790688" cy="838200"/>
          </a:xfrm>
        </p:spPr>
        <p:txBody>
          <a:bodyPr/>
          <a:lstStyle/>
          <a:p>
            <a:r>
              <a:rPr lang="en-US" sz="4400" b="1" dirty="0" smtClean="0">
                <a:solidFill>
                  <a:schemeClr val="tx2">
                    <a:satMod val="200000"/>
                  </a:schemeClr>
                </a:solidFill>
                <a:effectLst/>
              </a:rPr>
              <a:t>Internal DTD</a:t>
            </a:r>
            <a:endParaRPr lang="en-US" b="1" dirty="0"/>
          </a:p>
        </p:txBody>
      </p:sp>
      <p:sp>
        <p:nvSpPr>
          <p:cNvPr id="3" name="Content Placeholder 2"/>
          <p:cNvSpPr>
            <a:spLocks noGrp="1"/>
          </p:cNvSpPr>
          <p:nvPr>
            <p:ph idx="1"/>
          </p:nvPr>
        </p:nvSpPr>
        <p:spPr>
          <a:xfrm>
            <a:off x="1143000" y="1090594"/>
            <a:ext cx="7714488" cy="5081606"/>
          </a:xfrm>
        </p:spPr>
        <p:txBody>
          <a:bodyPr>
            <a:noAutofit/>
          </a:bodyPr>
          <a:lstStyle/>
          <a:p>
            <a:pPr algn="just">
              <a:buNone/>
            </a:pPr>
            <a:r>
              <a:rPr lang="en-US" sz="2400" dirty="0" smtClean="0"/>
              <a:t>	A DTD is referred to as an internal DTD if elements are declared within the XML files. To refer it as internal DTD, </a:t>
            </a:r>
            <a:r>
              <a:rPr lang="en-US" sz="2400" i="1" dirty="0" smtClean="0"/>
              <a:t>standalone</a:t>
            </a:r>
            <a:r>
              <a:rPr lang="en-US" sz="2400" dirty="0" smtClean="0"/>
              <a:t> attribute in XML declaration must be set to </a:t>
            </a:r>
            <a:r>
              <a:rPr lang="en-US" sz="2400" b="1" dirty="0" smtClean="0"/>
              <a:t>yes</a:t>
            </a:r>
            <a:r>
              <a:rPr lang="en-US" sz="2400" dirty="0" smtClean="0"/>
              <a:t>. This means, the declaration works independent of external source.</a:t>
            </a:r>
          </a:p>
          <a:p>
            <a:pPr algn="just">
              <a:buNone/>
            </a:pPr>
            <a:endParaRPr lang="en-US" sz="2400" b="1" dirty="0" smtClean="0"/>
          </a:p>
          <a:p>
            <a:pPr algn="just">
              <a:buNone/>
            </a:pPr>
            <a:r>
              <a:rPr lang="en-US" sz="2400" b="1" dirty="0" smtClean="0"/>
              <a:t>Syntax</a:t>
            </a:r>
          </a:p>
          <a:p>
            <a:pPr algn="just">
              <a:buNone/>
            </a:pPr>
            <a:r>
              <a:rPr lang="en-US" sz="2400" dirty="0" smtClean="0"/>
              <a:t>&lt;!DOCTYPE root-element [element-declarations]&gt; </a:t>
            </a:r>
          </a:p>
          <a:p>
            <a:pPr algn="just">
              <a:buNone/>
            </a:pPr>
            <a:r>
              <a:rPr lang="en-US" sz="2400" dirty="0" smtClean="0"/>
              <a:t>where </a:t>
            </a:r>
            <a:r>
              <a:rPr lang="en-US" sz="2400" i="1" dirty="0" smtClean="0"/>
              <a:t>root-element</a:t>
            </a:r>
            <a:r>
              <a:rPr lang="en-US" sz="2400" dirty="0" smtClean="0"/>
              <a:t> is the name of root element and </a:t>
            </a:r>
            <a:r>
              <a:rPr lang="en-US" sz="2400" i="1" dirty="0" smtClean="0"/>
              <a:t>element-declarations</a:t>
            </a:r>
            <a:r>
              <a:rPr lang="en-US" sz="2400" dirty="0" smtClean="0"/>
              <a:t> is where you declare the elements.</a:t>
            </a:r>
          </a:p>
          <a:p>
            <a:pPr algn="just">
              <a:buNone/>
            </a:pPr>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304800"/>
            <a:ext cx="7696200" cy="6172200"/>
          </a:xfrm>
        </p:spPr>
        <p:txBody>
          <a:bodyPr>
            <a:normAutofit/>
          </a:bodyPr>
          <a:lstStyle/>
          <a:p>
            <a:pPr marL="411480" fontAlgn="auto">
              <a:spcAft>
                <a:spcPts val="0"/>
              </a:spcAft>
              <a:buNone/>
              <a:defRPr/>
            </a:pPr>
            <a:r>
              <a:rPr lang="en-US" sz="2400" dirty="0" smtClean="0"/>
              <a:t>&lt;?xml version="1.0" encoding="UTF-8" standalone="yes" ?&gt; </a:t>
            </a:r>
          </a:p>
          <a:p>
            <a:pPr marL="411480" fontAlgn="auto">
              <a:spcAft>
                <a:spcPts val="0"/>
              </a:spcAft>
              <a:buNone/>
              <a:defRPr/>
            </a:pPr>
            <a:r>
              <a:rPr lang="en-US" sz="2400" dirty="0" smtClean="0"/>
              <a:t>&lt;!DOCTYPE address [ </a:t>
            </a:r>
          </a:p>
          <a:p>
            <a:pPr marL="411480" fontAlgn="auto">
              <a:spcAft>
                <a:spcPts val="0"/>
              </a:spcAft>
              <a:buNone/>
              <a:defRPr/>
            </a:pPr>
            <a:r>
              <a:rPr lang="en-US" sz="2400" dirty="0" smtClean="0"/>
              <a:t>&lt;!ELEMENT address (</a:t>
            </a:r>
            <a:r>
              <a:rPr lang="en-US" sz="2400" dirty="0" err="1" smtClean="0"/>
              <a:t>name,company,phone</a:t>
            </a:r>
            <a:r>
              <a:rPr lang="en-US" sz="2400" dirty="0" smtClean="0"/>
              <a:t>)&gt; &lt;!ELEMENT name (#PCDATA)&gt;</a:t>
            </a:r>
          </a:p>
          <a:p>
            <a:pPr marL="411480" fontAlgn="auto">
              <a:spcAft>
                <a:spcPts val="0"/>
              </a:spcAft>
              <a:buNone/>
              <a:defRPr/>
            </a:pPr>
            <a:r>
              <a:rPr lang="en-US" sz="2400" dirty="0" smtClean="0"/>
              <a:t> &lt;!ELEMENT company (#PCDATA)&gt;</a:t>
            </a:r>
          </a:p>
          <a:p>
            <a:pPr marL="411480" fontAlgn="auto">
              <a:spcAft>
                <a:spcPts val="0"/>
              </a:spcAft>
              <a:buNone/>
              <a:defRPr/>
            </a:pPr>
            <a:r>
              <a:rPr lang="en-US" sz="2400" dirty="0" smtClean="0"/>
              <a:t> &lt;!ELEMENT phone (#PCDATA)&gt;</a:t>
            </a:r>
          </a:p>
          <a:p>
            <a:pPr marL="411480" fontAlgn="auto">
              <a:spcAft>
                <a:spcPts val="0"/>
              </a:spcAft>
              <a:buNone/>
              <a:defRPr/>
            </a:pPr>
            <a:r>
              <a:rPr lang="en-US" sz="2400" dirty="0" smtClean="0"/>
              <a:t> ]&gt; </a:t>
            </a:r>
          </a:p>
          <a:p>
            <a:pPr marL="411480" fontAlgn="auto">
              <a:spcAft>
                <a:spcPts val="0"/>
              </a:spcAft>
              <a:buNone/>
              <a:defRPr/>
            </a:pPr>
            <a:r>
              <a:rPr lang="en-US" sz="2400" dirty="0" smtClean="0"/>
              <a:t>&lt;address&gt;</a:t>
            </a:r>
          </a:p>
          <a:p>
            <a:pPr marL="411480" fontAlgn="auto">
              <a:spcAft>
                <a:spcPts val="0"/>
              </a:spcAft>
              <a:buNone/>
              <a:defRPr/>
            </a:pPr>
            <a:r>
              <a:rPr lang="en-US" sz="2400" dirty="0" smtClean="0"/>
              <a:t> &lt;name&gt;</a:t>
            </a:r>
            <a:r>
              <a:rPr lang="en-US" sz="2400" dirty="0" err="1" smtClean="0"/>
              <a:t>Tanmay</a:t>
            </a:r>
            <a:r>
              <a:rPr lang="en-US" sz="2400" dirty="0" smtClean="0"/>
              <a:t> </a:t>
            </a:r>
            <a:r>
              <a:rPr lang="en-US" sz="2400" dirty="0" err="1" smtClean="0"/>
              <a:t>Patil</a:t>
            </a:r>
            <a:r>
              <a:rPr lang="en-US" sz="2400" dirty="0" smtClean="0"/>
              <a:t>&lt;/name&gt;</a:t>
            </a:r>
          </a:p>
          <a:p>
            <a:pPr marL="411480" fontAlgn="auto">
              <a:spcAft>
                <a:spcPts val="0"/>
              </a:spcAft>
              <a:buNone/>
              <a:defRPr/>
            </a:pPr>
            <a:r>
              <a:rPr lang="en-US" sz="2400" dirty="0" smtClean="0"/>
              <a:t>&lt;company&gt;</a:t>
            </a:r>
            <a:r>
              <a:rPr lang="en-US" sz="2400" dirty="0" err="1" smtClean="0"/>
              <a:t>TutorialsPoint</a:t>
            </a:r>
            <a:r>
              <a:rPr lang="en-US" sz="2400" dirty="0" smtClean="0"/>
              <a:t>&lt;/company&gt; </a:t>
            </a:r>
          </a:p>
          <a:p>
            <a:pPr marL="411480" fontAlgn="auto">
              <a:spcAft>
                <a:spcPts val="0"/>
              </a:spcAft>
              <a:buNone/>
              <a:defRPr/>
            </a:pPr>
            <a:r>
              <a:rPr lang="en-US" sz="2400" dirty="0" smtClean="0"/>
              <a:t>&lt;phone&gt;(011) 123-4567&lt;/phone&gt;</a:t>
            </a:r>
          </a:p>
          <a:p>
            <a:pPr marL="411480" fontAlgn="auto">
              <a:spcAft>
                <a:spcPts val="0"/>
              </a:spcAft>
              <a:buNone/>
              <a:defRPr/>
            </a:pPr>
            <a:r>
              <a:rPr lang="en-US" sz="2400" dirty="0" smtClean="0"/>
              <a:t> &lt;/address&gt;</a:t>
            </a:r>
            <a:endParaRPr lang="en-US" sz="2400" dirty="0"/>
          </a:p>
          <a:p>
            <a:pPr marL="411480" fontAlgn="auto">
              <a:spcAft>
                <a:spcPts val="0"/>
              </a:spcAft>
              <a:buFont typeface="Wingdings"/>
              <a:buChar char=""/>
              <a:defRPr/>
            </a:pP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normAutofit/>
          </a:bodyPr>
          <a:lstStyle/>
          <a:p>
            <a:r>
              <a:rPr lang="en-US" sz="4400" b="1" dirty="0" smtClean="0">
                <a:effectLst/>
              </a:rPr>
              <a:t>External DTD</a:t>
            </a:r>
            <a:endParaRPr lang="en-US" dirty="0">
              <a:effectLst/>
            </a:endParaRPr>
          </a:p>
        </p:txBody>
      </p:sp>
      <p:sp>
        <p:nvSpPr>
          <p:cNvPr id="3" name="Content Placeholder 2"/>
          <p:cNvSpPr>
            <a:spLocks noGrp="1"/>
          </p:cNvSpPr>
          <p:nvPr>
            <p:ph idx="1"/>
          </p:nvPr>
        </p:nvSpPr>
        <p:spPr>
          <a:xfrm>
            <a:off x="1219200" y="1219200"/>
            <a:ext cx="7620000" cy="4724400"/>
          </a:xfrm>
        </p:spPr>
        <p:txBody>
          <a:bodyPr>
            <a:normAutofit/>
          </a:bodyPr>
          <a:lstStyle/>
          <a:p>
            <a:pPr algn="just">
              <a:buNone/>
            </a:pPr>
            <a:r>
              <a:rPr lang="en-US" sz="2400" dirty="0" smtClean="0"/>
              <a:t>In external DTD elements are declared outside the XML file. They are accessed by specifying the system attributes which may be either the legal </a:t>
            </a:r>
            <a:r>
              <a:rPr lang="en-US" sz="2400" i="1" dirty="0" smtClean="0"/>
              <a:t>.</a:t>
            </a:r>
            <a:r>
              <a:rPr lang="en-US" sz="2400" i="1" dirty="0" err="1" smtClean="0"/>
              <a:t>dtd</a:t>
            </a:r>
            <a:r>
              <a:rPr lang="en-US" sz="2400" dirty="0" smtClean="0"/>
              <a:t> file or a valid URL. To refer it as external DTD, </a:t>
            </a:r>
            <a:r>
              <a:rPr lang="en-US" sz="2400" i="1" dirty="0" smtClean="0"/>
              <a:t>standalone</a:t>
            </a:r>
            <a:r>
              <a:rPr lang="en-US" sz="2400" dirty="0" smtClean="0"/>
              <a:t> attribute in the XML declaration must be set as </a:t>
            </a:r>
            <a:r>
              <a:rPr lang="en-US" sz="2400" b="1" dirty="0" smtClean="0"/>
              <a:t>no</a:t>
            </a:r>
            <a:r>
              <a:rPr lang="en-US" sz="2400" dirty="0" smtClean="0"/>
              <a:t>. This means, declaration includes information from the external source.</a:t>
            </a:r>
          </a:p>
          <a:p>
            <a:pPr algn="just">
              <a:buNone/>
            </a:pPr>
            <a:endParaRPr lang="en-US" sz="2400" dirty="0" smtClean="0"/>
          </a:p>
          <a:p>
            <a:pPr>
              <a:buNone/>
            </a:pPr>
            <a:r>
              <a:rPr lang="en-US" sz="2400" b="1" dirty="0" smtClean="0"/>
              <a:t>Syntax</a:t>
            </a:r>
          </a:p>
          <a:p>
            <a:pPr>
              <a:buNone/>
            </a:pPr>
            <a:r>
              <a:rPr lang="en-US" sz="2400" dirty="0" smtClean="0"/>
              <a:t>&lt;!DOCTYPE root-element SYSTEM "file-name"&gt;</a:t>
            </a:r>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990600" y="152400"/>
            <a:ext cx="8077200" cy="5943600"/>
          </a:xfrm>
        </p:spPr>
        <p:txBody>
          <a:bodyPr>
            <a:normAutofit/>
          </a:bodyPr>
          <a:lstStyle/>
          <a:p>
            <a:pPr>
              <a:buNone/>
            </a:pPr>
            <a:r>
              <a:rPr lang="en-US" sz="2400" dirty="0" smtClean="0"/>
              <a:t>&lt;?xml version="1.0" encoding="UTF-8" standalone="no" ?&gt;</a:t>
            </a:r>
          </a:p>
          <a:p>
            <a:pPr>
              <a:buNone/>
            </a:pPr>
            <a:r>
              <a:rPr lang="en-US" sz="2400" dirty="0" smtClean="0"/>
              <a:t>&lt;!DOCTYPE address SYSTEM "address.dtd"&gt;</a:t>
            </a:r>
          </a:p>
          <a:p>
            <a:pPr>
              <a:buNone/>
            </a:pPr>
            <a:r>
              <a:rPr lang="en-US" sz="2400" dirty="0" smtClean="0"/>
              <a:t>&lt;address&gt;</a:t>
            </a:r>
          </a:p>
          <a:p>
            <a:pPr>
              <a:buNone/>
            </a:pPr>
            <a:r>
              <a:rPr lang="en-US" sz="2400" dirty="0" smtClean="0"/>
              <a:t>&lt;name&gt;</a:t>
            </a:r>
            <a:r>
              <a:rPr lang="en-US" sz="2400" dirty="0" err="1" smtClean="0"/>
              <a:t>Tanmay</a:t>
            </a:r>
            <a:r>
              <a:rPr lang="en-US" sz="2400" dirty="0" smtClean="0"/>
              <a:t> </a:t>
            </a:r>
            <a:r>
              <a:rPr lang="en-US" sz="2400" dirty="0" err="1" smtClean="0"/>
              <a:t>Patil</a:t>
            </a:r>
            <a:r>
              <a:rPr lang="en-US" sz="2400" dirty="0" smtClean="0"/>
              <a:t>&lt;/name&gt;</a:t>
            </a:r>
          </a:p>
          <a:p>
            <a:pPr>
              <a:buNone/>
            </a:pPr>
            <a:r>
              <a:rPr lang="en-US" sz="2400" dirty="0" smtClean="0"/>
              <a:t>&lt;company&gt;</a:t>
            </a:r>
            <a:r>
              <a:rPr lang="en-US" sz="2400" dirty="0" err="1" smtClean="0"/>
              <a:t>TutorialsPoint</a:t>
            </a:r>
            <a:r>
              <a:rPr lang="en-US" sz="2400" dirty="0" smtClean="0"/>
              <a:t>&lt;/company&gt;</a:t>
            </a:r>
          </a:p>
          <a:p>
            <a:pPr>
              <a:buNone/>
            </a:pPr>
            <a:r>
              <a:rPr lang="en-US" sz="2400" dirty="0" smtClean="0"/>
              <a:t>&lt;phone&gt;(011) 123-4567&lt;/phone&gt; </a:t>
            </a:r>
          </a:p>
          <a:p>
            <a:pPr>
              <a:buNone/>
            </a:pPr>
            <a:r>
              <a:rPr lang="en-US" sz="2400" dirty="0" smtClean="0"/>
              <a:t>&lt;/address&gt;</a:t>
            </a:r>
          </a:p>
          <a:p>
            <a:pPr>
              <a:buNone/>
            </a:pPr>
            <a:endParaRPr lang="en-US" sz="2400" dirty="0" smtClean="0"/>
          </a:p>
          <a:p>
            <a:pPr>
              <a:buNone/>
            </a:pPr>
            <a:r>
              <a:rPr lang="en-US" sz="2400" dirty="0" smtClean="0"/>
              <a:t>The content of the DTD file </a:t>
            </a:r>
            <a:r>
              <a:rPr lang="en-US" sz="2400" b="1" dirty="0" smtClean="0"/>
              <a:t>address.dtd</a:t>
            </a:r>
            <a:r>
              <a:rPr lang="en-US" sz="2400" dirty="0" smtClean="0"/>
              <a:t> are as shown:</a:t>
            </a:r>
          </a:p>
          <a:p>
            <a:pPr>
              <a:buNone/>
            </a:pPr>
            <a:r>
              <a:rPr lang="en-US" sz="2400" dirty="0" smtClean="0"/>
              <a:t>&lt;!ELEMENT address (</a:t>
            </a:r>
            <a:r>
              <a:rPr lang="en-US" sz="2400" dirty="0" err="1" smtClean="0"/>
              <a:t>name,company,phone</a:t>
            </a:r>
            <a:r>
              <a:rPr lang="en-US" sz="2400" dirty="0" smtClean="0"/>
              <a:t>)&gt; </a:t>
            </a:r>
          </a:p>
          <a:p>
            <a:pPr>
              <a:buNone/>
            </a:pPr>
            <a:r>
              <a:rPr lang="en-US" sz="2400" dirty="0" smtClean="0"/>
              <a:t>&lt;!ELEMENT name (#PCDATA)&gt;</a:t>
            </a:r>
          </a:p>
          <a:p>
            <a:pPr>
              <a:buNone/>
            </a:pPr>
            <a:r>
              <a:rPr lang="en-US" sz="2400" dirty="0" smtClean="0"/>
              <a:t>&lt;!ELEMENT company (#PCDATA)&gt; </a:t>
            </a:r>
          </a:p>
          <a:p>
            <a:pPr>
              <a:buNone/>
            </a:pPr>
            <a:r>
              <a:rPr lang="en-US" sz="2400" dirty="0" smtClean="0"/>
              <a:t>&lt;!ELEMENT phone (#PCDATA)&gt;</a:t>
            </a:r>
            <a:endParaRPr lang="en-US" sz="22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PCDATA</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PCDATA means parsed character data.</a:t>
            </a:r>
          </a:p>
          <a:p>
            <a:r>
              <a:rPr lang="en-US" dirty="0" smtClean="0"/>
              <a:t>Think of character data as the text found between the start tag and the end tag of an XML element.</a:t>
            </a:r>
          </a:p>
          <a:p>
            <a:r>
              <a:rPr lang="en-US" b="1" dirty="0" smtClean="0"/>
              <a:t>PCDATA is text that WILL be parsed by a parser</a:t>
            </a:r>
            <a:r>
              <a:rPr lang="en-US" dirty="0" smtClean="0"/>
              <a:t>. </a:t>
            </a:r>
            <a:r>
              <a:rPr lang="en-US" b="1" dirty="0" smtClean="0"/>
              <a:t>The text will be examined by the parser for entities and markup</a:t>
            </a:r>
            <a:r>
              <a:rPr lang="en-US" dirty="0" smtClean="0"/>
              <a:t>.</a:t>
            </a:r>
          </a:p>
          <a:p>
            <a:r>
              <a:rPr lang="en-US" dirty="0" smtClean="0"/>
              <a:t>Tags inside the text will be treated as markup and entities will be expanded.</a:t>
            </a:r>
          </a:p>
          <a:p>
            <a:r>
              <a:rPr lang="en-US" dirty="0" smtClean="0"/>
              <a:t>However, parsed character data should not contain any &amp;, &lt;, or &gt; characters; these need to be represented by the &amp;amp; &amp;</a:t>
            </a:r>
            <a:r>
              <a:rPr lang="en-US" dirty="0" err="1" smtClean="0"/>
              <a:t>lt</a:t>
            </a:r>
            <a:r>
              <a:rPr lang="en-US" dirty="0" smtClean="0"/>
              <a:t>; and &amp;</a:t>
            </a:r>
            <a:r>
              <a:rPr lang="en-US" dirty="0" err="1" smtClean="0"/>
              <a:t>gt</a:t>
            </a:r>
            <a:r>
              <a:rPr lang="en-US" dirty="0" smtClean="0"/>
              <a:t>; entities, respectively.</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CDATA</a:t>
            </a:r>
            <a:br>
              <a:rPr lang="en-US" dirty="0" smtClean="0"/>
            </a:br>
            <a:endParaRPr lang="en-US" dirty="0"/>
          </a:p>
        </p:txBody>
      </p:sp>
      <p:sp>
        <p:nvSpPr>
          <p:cNvPr id="3" name="Content Placeholder 2"/>
          <p:cNvSpPr>
            <a:spLocks noGrp="1"/>
          </p:cNvSpPr>
          <p:nvPr>
            <p:ph idx="1"/>
          </p:nvPr>
        </p:nvSpPr>
        <p:spPr/>
        <p:txBody>
          <a:bodyPr/>
          <a:lstStyle/>
          <a:p>
            <a:r>
              <a:rPr lang="en-US" dirty="0" smtClean="0"/>
              <a:t>CDATA means character data.</a:t>
            </a:r>
          </a:p>
          <a:p>
            <a:r>
              <a:rPr lang="en-US" b="1" dirty="0" smtClean="0"/>
              <a:t>CDATA is text that will NOT be parsed by a parser</a:t>
            </a:r>
            <a:r>
              <a:rPr lang="en-US" dirty="0" smtClean="0"/>
              <a:t>. Tags inside the text will NOT be treated as markup and entities will not be expanded.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866888" cy="1143000"/>
          </a:xfrm>
        </p:spPr>
        <p:txBody>
          <a:bodyPr>
            <a:normAutofit fontScale="90000"/>
          </a:bodyPr>
          <a:lstStyle/>
          <a:p>
            <a:r>
              <a:rPr lang="en-US" b="1" dirty="0" smtClean="0">
                <a:effectLst/>
              </a:rPr>
              <a:t>Elements with Children (sequences)</a:t>
            </a:r>
            <a:br>
              <a:rPr lang="en-US" b="1" dirty="0" smtClean="0">
                <a:effectLst/>
              </a:rPr>
            </a:br>
            <a:endParaRPr lang="en-US" b="1" dirty="0">
              <a:effectLst/>
            </a:endParaRPr>
          </a:p>
        </p:txBody>
      </p:sp>
      <p:sp>
        <p:nvSpPr>
          <p:cNvPr id="3" name="Content Placeholder 2"/>
          <p:cNvSpPr>
            <a:spLocks noGrp="1"/>
          </p:cNvSpPr>
          <p:nvPr>
            <p:ph idx="1"/>
          </p:nvPr>
        </p:nvSpPr>
        <p:spPr>
          <a:xfrm>
            <a:off x="1143000" y="1219200"/>
            <a:ext cx="7498080" cy="4624406"/>
          </a:xfrm>
        </p:spPr>
        <p:txBody>
          <a:bodyPr>
            <a:normAutofit fontScale="47500" lnSpcReduction="20000"/>
          </a:bodyPr>
          <a:lstStyle/>
          <a:p>
            <a:pPr algn="just">
              <a:buNone/>
            </a:pPr>
            <a:r>
              <a:rPr lang="en-US" dirty="0" smtClean="0"/>
              <a:t>Elements with one or more children are declared with the name of the children elements inside parentheses:</a:t>
            </a:r>
          </a:p>
          <a:p>
            <a:pPr algn="just">
              <a:buNone/>
            </a:pPr>
            <a:r>
              <a:rPr lang="en-US" dirty="0" smtClean="0"/>
              <a:t>&lt;!ELEMENT </a:t>
            </a:r>
            <a:r>
              <a:rPr lang="en-US" dirty="0" err="1" smtClean="0"/>
              <a:t>element</a:t>
            </a:r>
            <a:r>
              <a:rPr lang="en-US" dirty="0" smtClean="0"/>
              <a:t>-name (child1)&gt;</a:t>
            </a:r>
          </a:p>
          <a:p>
            <a:pPr algn="just">
              <a:buNone/>
            </a:pPr>
            <a:r>
              <a:rPr lang="en-US" dirty="0" smtClean="0"/>
              <a:t>Or</a:t>
            </a:r>
          </a:p>
          <a:p>
            <a:pPr algn="just">
              <a:buNone/>
            </a:pPr>
            <a:r>
              <a:rPr lang="en-US" dirty="0" smtClean="0"/>
              <a:t>&lt;!ELEMENT </a:t>
            </a:r>
            <a:r>
              <a:rPr lang="en-US" dirty="0" err="1" smtClean="0"/>
              <a:t>element</a:t>
            </a:r>
            <a:r>
              <a:rPr lang="en-US" dirty="0" smtClean="0"/>
              <a:t>-name (child1,child2,...).</a:t>
            </a:r>
          </a:p>
          <a:p>
            <a:pPr>
              <a:buNone/>
            </a:pPr>
            <a:endParaRPr lang="en-US" dirty="0" smtClean="0"/>
          </a:p>
          <a:p>
            <a:pPr>
              <a:buNone/>
            </a:pPr>
            <a:r>
              <a:rPr lang="en-US" dirty="0" smtClean="0"/>
              <a:t>Example:</a:t>
            </a:r>
          </a:p>
          <a:p>
            <a:pPr>
              <a:buNone/>
            </a:pPr>
            <a:r>
              <a:rPr lang="en-US" dirty="0" smtClean="0"/>
              <a:t>&lt;!ELEMENT note (</a:t>
            </a:r>
            <a:r>
              <a:rPr lang="en-US" dirty="0" err="1" smtClean="0"/>
              <a:t>to,from,heading,body</a:t>
            </a:r>
            <a:r>
              <a:rPr lang="en-US" dirty="0" smtClean="0"/>
              <a:t>)&gt;</a:t>
            </a:r>
          </a:p>
          <a:p>
            <a:pPr algn="just">
              <a:buNone/>
            </a:pPr>
            <a:r>
              <a:rPr lang="en-US" dirty="0" smtClean="0"/>
              <a:t>When children are declared in a sequence separated by commas, the children must appear in the same sequence in the document. In a full declaration, the children must also be declared, and the children can also have children. The full declaration of the "note" element is:</a:t>
            </a:r>
          </a:p>
          <a:p>
            <a:pPr algn="just">
              <a:buNone/>
            </a:pPr>
            <a:r>
              <a:rPr lang="en-US" dirty="0" smtClean="0"/>
              <a:t>&lt;!ELEMENT note (</a:t>
            </a:r>
            <a:r>
              <a:rPr lang="en-US" dirty="0" err="1" smtClean="0"/>
              <a:t>to,from,heading,body</a:t>
            </a:r>
            <a:r>
              <a:rPr lang="en-US" dirty="0" smtClean="0"/>
              <a:t>)&gt;</a:t>
            </a:r>
          </a:p>
          <a:p>
            <a:pPr algn="just">
              <a:buNone/>
            </a:pPr>
            <a:r>
              <a:rPr lang="en-US" dirty="0" smtClean="0"/>
              <a:t>&lt;!ELEMENT to (#PCDATA)&gt;</a:t>
            </a:r>
          </a:p>
          <a:p>
            <a:pPr algn="just">
              <a:buNone/>
            </a:pPr>
            <a:r>
              <a:rPr lang="en-US" dirty="0" smtClean="0"/>
              <a:t>&lt;!ELEMENT from (#PCDATA)&gt;</a:t>
            </a:r>
          </a:p>
          <a:p>
            <a:pPr algn="just">
              <a:buNone/>
            </a:pPr>
            <a:r>
              <a:rPr lang="en-US" dirty="0" smtClean="0"/>
              <a:t>&lt;!ELEMENT heading (#PCDATA)&gt;</a:t>
            </a:r>
          </a:p>
          <a:p>
            <a:pPr algn="just">
              <a:buNone/>
            </a:pPr>
            <a:r>
              <a:rPr lang="en-US" dirty="0" smtClean="0"/>
              <a:t>&lt;!ELEMENT body (#PCDATA)&gt;</a:t>
            </a:r>
          </a:p>
          <a:p>
            <a:pPr algn="just">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rPr>
              <a:t>Declaring Only One Occurrence of an Element</a:t>
            </a:r>
            <a:br>
              <a:rPr lang="en-US" b="1" dirty="0" smtClean="0">
                <a:effectLst/>
              </a:rPr>
            </a:br>
            <a:endParaRPr lang="en-US" b="1" dirty="0">
              <a:effectLst/>
            </a:endParaRPr>
          </a:p>
        </p:txBody>
      </p:sp>
      <p:sp>
        <p:nvSpPr>
          <p:cNvPr id="3" name="Content Placeholder 2"/>
          <p:cNvSpPr>
            <a:spLocks noGrp="1"/>
          </p:cNvSpPr>
          <p:nvPr>
            <p:ph idx="1"/>
          </p:nvPr>
        </p:nvSpPr>
        <p:spPr/>
        <p:txBody>
          <a:bodyPr>
            <a:normAutofit fontScale="92500" lnSpcReduction="10000"/>
          </a:bodyPr>
          <a:lstStyle/>
          <a:p>
            <a:pPr>
              <a:buNone/>
            </a:pPr>
            <a:r>
              <a:rPr lang="en-US" dirty="0" smtClean="0"/>
              <a:t>&lt;!ELEMENT </a:t>
            </a:r>
            <a:r>
              <a:rPr lang="en-US" dirty="0" err="1" smtClean="0"/>
              <a:t>element</a:t>
            </a:r>
            <a:r>
              <a:rPr lang="en-US" dirty="0" smtClean="0"/>
              <a:t>-name (child-name)&gt;</a:t>
            </a:r>
            <a:br>
              <a:rPr lang="en-US" dirty="0" smtClean="0"/>
            </a:br>
            <a:r>
              <a:rPr lang="en-US" dirty="0" smtClean="0"/>
              <a:t/>
            </a:r>
            <a:br>
              <a:rPr lang="en-US" dirty="0" smtClean="0"/>
            </a:br>
            <a:r>
              <a:rPr lang="en-US" dirty="0" smtClean="0"/>
              <a:t>Example:</a:t>
            </a:r>
            <a:br>
              <a:rPr lang="en-US" dirty="0" smtClean="0"/>
            </a:br>
            <a:r>
              <a:rPr lang="en-US" dirty="0" smtClean="0"/>
              <a:t/>
            </a:r>
            <a:br>
              <a:rPr lang="en-US" dirty="0" smtClean="0"/>
            </a:br>
            <a:r>
              <a:rPr lang="en-US" dirty="0" smtClean="0"/>
              <a:t>&lt;!ELEMENT note (message)&gt;</a:t>
            </a:r>
          </a:p>
          <a:p>
            <a:pPr>
              <a:buNone/>
            </a:pPr>
            <a:r>
              <a:rPr lang="en-US" dirty="0" smtClean="0"/>
              <a:t>The example above declares that the child element "message" must occur once, and only once inside the "note" element.</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7498080" cy="1143000"/>
          </a:xfrm>
        </p:spPr>
        <p:txBody>
          <a:bodyPr/>
          <a:lstStyle/>
          <a:p>
            <a:r>
              <a:rPr lang="en-US" b="1" dirty="0" smtClean="0">
                <a:effectLst/>
              </a:rPr>
              <a:t>XML</a:t>
            </a:r>
            <a:endParaRPr lang="en-US" b="1" dirty="0">
              <a:effectLst/>
            </a:endParaRPr>
          </a:p>
        </p:txBody>
      </p:sp>
      <p:sp>
        <p:nvSpPr>
          <p:cNvPr id="3" name="Content Placeholder 2"/>
          <p:cNvSpPr>
            <a:spLocks noGrp="1"/>
          </p:cNvSpPr>
          <p:nvPr>
            <p:ph idx="1"/>
          </p:nvPr>
        </p:nvSpPr>
        <p:spPr>
          <a:xfrm>
            <a:off x="1066800" y="1143000"/>
            <a:ext cx="7866888" cy="4929206"/>
          </a:xfrm>
        </p:spPr>
        <p:txBody>
          <a:bodyPr>
            <a:noAutofit/>
          </a:bodyPr>
          <a:lstStyle/>
          <a:p>
            <a:pPr algn="just"/>
            <a:r>
              <a:rPr lang="en-US" sz="2200" dirty="0" smtClean="0"/>
              <a:t>XML stands for </a:t>
            </a:r>
            <a:r>
              <a:rPr lang="en-US" sz="2200" b="1" dirty="0" smtClean="0"/>
              <a:t>E</a:t>
            </a:r>
            <a:r>
              <a:rPr lang="en-US" sz="2200" dirty="0" smtClean="0"/>
              <a:t>xtensible </a:t>
            </a:r>
            <a:r>
              <a:rPr lang="en-US" sz="2200" b="1" dirty="0" smtClean="0"/>
              <a:t>M</a:t>
            </a:r>
            <a:r>
              <a:rPr lang="en-US" sz="2200" dirty="0" smtClean="0"/>
              <a:t>arkup </a:t>
            </a:r>
            <a:r>
              <a:rPr lang="en-US" sz="2200" b="1" dirty="0" smtClean="0"/>
              <a:t>L</a:t>
            </a:r>
            <a:r>
              <a:rPr lang="en-US" sz="2200" dirty="0" smtClean="0"/>
              <a:t>anguage. It is a text-based markup language derived from Standard Generalized Markup Language (SGML).</a:t>
            </a:r>
          </a:p>
          <a:p>
            <a:pPr algn="just"/>
            <a:r>
              <a:rPr lang="en-US" sz="2200" dirty="0" smtClean="0"/>
              <a:t>XML tags identify the data and are used to store and organize the data, rather than specifying how to display it like HTML tags, which are used to display the data. XML is not going to replace HTML in the near future, but it introduces new possibilities by adopting many successful features of HTML.</a:t>
            </a:r>
          </a:p>
          <a:p>
            <a:pPr marL="411480" fontAlgn="auto">
              <a:spcAft>
                <a:spcPts val="0"/>
              </a:spcAft>
              <a:buFont typeface="Wingdings"/>
              <a:buChar char=""/>
              <a:defRPr/>
            </a:pPr>
            <a:r>
              <a:rPr lang="en-US" sz="2200" dirty="0" smtClean="0"/>
              <a:t>Bridge for data exchange on the Web</a:t>
            </a:r>
          </a:p>
          <a:p>
            <a:pPr marL="411480" fontAlgn="auto">
              <a:spcAft>
                <a:spcPts val="0"/>
              </a:spcAft>
              <a:buFont typeface="Wingdings"/>
              <a:buChar char=""/>
              <a:defRPr/>
            </a:pPr>
            <a:r>
              <a:rPr lang="en-US" sz="2200" dirty="0" smtClean="0"/>
              <a:t>XML tags are not predefined. You must define your own tags</a:t>
            </a:r>
          </a:p>
          <a:p>
            <a:pPr marL="411480" fontAlgn="auto">
              <a:spcAft>
                <a:spcPts val="0"/>
              </a:spcAft>
              <a:buFont typeface="Wingdings"/>
              <a:buChar char=""/>
              <a:defRPr/>
            </a:pPr>
            <a:r>
              <a:rPr lang="en-US" sz="2200" dirty="0" smtClean="0"/>
              <a:t>XML is designed to be self-descriptive</a:t>
            </a:r>
            <a:endParaRPr lang="en-US" sz="2400" dirty="0" smtClean="0"/>
          </a:p>
          <a:p>
            <a:pPr algn="just">
              <a:buNone/>
            </a:pP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rPr>
              <a:t>Declaring Minimum One Occurrence of an Element</a:t>
            </a:r>
            <a:br>
              <a:rPr lang="en-US" b="1" dirty="0" smtClean="0">
                <a:effectLst/>
              </a:rPr>
            </a:br>
            <a:endParaRPr lang="en-US" b="1" dirty="0">
              <a:effectLst/>
            </a:endParaRPr>
          </a:p>
        </p:txBody>
      </p:sp>
      <p:sp>
        <p:nvSpPr>
          <p:cNvPr id="3" name="Content Placeholder 2"/>
          <p:cNvSpPr>
            <a:spLocks noGrp="1"/>
          </p:cNvSpPr>
          <p:nvPr>
            <p:ph idx="1"/>
          </p:nvPr>
        </p:nvSpPr>
        <p:spPr/>
        <p:txBody>
          <a:bodyPr>
            <a:normAutofit lnSpcReduction="10000"/>
          </a:bodyPr>
          <a:lstStyle/>
          <a:p>
            <a:r>
              <a:rPr lang="en-US" dirty="0" smtClean="0"/>
              <a:t>&lt;!ELEMENT </a:t>
            </a:r>
            <a:r>
              <a:rPr lang="en-US" dirty="0" err="1" smtClean="0"/>
              <a:t>element</a:t>
            </a:r>
            <a:r>
              <a:rPr lang="en-US" dirty="0" smtClean="0"/>
              <a:t>-name (child-name+)&gt;</a:t>
            </a:r>
            <a:br>
              <a:rPr lang="en-US" dirty="0" smtClean="0"/>
            </a:br>
            <a:r>
              <a:rPr lang="en-US" dirty="0" smtClean="0"/>
              <a:t/>
            </a:r>
            <a:br>
              <a:rPr lang="en-US" dirty="0" smtClean="0"/>
            </a:br>
            <a:r>
              <a:rPr lang="en-US" dirty="0" smtClean="0"/>
              <a:t>Example:</a:t>
            </a:r>
            <a:br>
              <a:rPr lang="en-US" dirty="0" smtClean="0"/>
            </a:br>
            <a:r>
              <a:rPr lang="en-US" dirty="0" smtClean="0"/>
              <a:t/>
            </a:r>
            <a:br>
              <a:rPr lang="en-US" dirty="0" smtClean="0"/>
            </a:br>
            <a:r>
              <a:rPr lang="en-US" dirty="0" smtClean="0"/>
              <a:t>&lt;!ELEMENT note (message+)&gt;</a:t>
            </a:r>
          </a:p>
          <a:p>
            <a:r>
              <a:rPr lang="en-US" dirty="0" smtClean="0"/>
              <a:t>The + sign in the example above declares that the child element "message" must occur one or more times inside the "note" element.</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Declaring Zero or More Occurrences of an Element</a:t>
            </a:r>
            <a:br>
              <a:rPr lang="en-US" dirty="0" smtClean="0">
                <a:effectLst/>
              </a:rPr>
            </a:br>
            <a:endParaRPr lang="en-US" dirty="0">
              <a:effectLst/>
            </a:endParaRPr>
          </a:p>
        </p:txBody>
      </p:sp>
      <p:sp>
        <p:nvSpPr>
          <p:cNvPr id="3" name="Content Placeholder 2"/>
          <p:cNvSpPr>
            <a:spLocks noGrp="1"/>
          </p:cNvSpPr>
          <p:nvPr>
            <p:ph idx="1"/>
          </p:nvPr>
        </p:nvSpPr>
        <p:spPr/>
        <p:txBody>
          <a:bodyPr>
            <a:normAutofit lnSpcReduction="10000"/>
          </a:bodyPr>
          <a:lstStyle/>
          <a:p>
            <a:pPr>
              <a:buNone/>
            </a:pPr>
            <a:r>
              <a:rPr lang="en-US" dirty="0" smtClean="0"/>
              <a:t>&lt;!ELEMENT </a:t>
            </a:r>
            <a:r>
              <a:rPr lang="en-US" dirty="0" err="1" smtClean="0"/>
              <a:t>element</a:t>
            </a:r>
            <a:r>
              <a:rPr lang="en-US" dirty="0" smtClean="0"/>
              <a:t>-name (child-name*)&gt;</a:t>
            </a:r>
            <a:br>
              <a:rPr lang="en-US" dirty="0" smtClean="0"/>
            </a:br>
            <a:r>
              <a:rPr lang="en-US" dirty="0" smtClean="0"/>
              <a:t/>
            </a:r>
            <a:br>
              <a:rPr lang="en-US" dirty="0" smtClean="0"/>
            </a:br>
            <a:r>
              <a:rPr lang="en-US" dirty="0" smtClean="0"/>
              <a:t>Example:</a:t>
            </a:r>
            <a:br>
              <a:rPr lang="en-US" dirty="0" smtClean="0"/>
            </a:br>
            <a:r>
              <a:rPr lang="en-US" dirty="0" smtClean="0"/>
              <a:t/>
            </a:r>
            <a:br>
              <a:rPr lang="en-US" dirty="0" smtClean="0"/>
            </a:br>
            <a:r>
              <a:rPr lang="en-US" dirty="0" smtClean="0"/>
              <a:t>&lt;!ELEMENT note (message*)&gt;</a:t>
            </a:r>
          </a:p>
          <a:p>
            <a:pPr>
              <a:buNone/>
            </a:pPr>
            <a:r>
              <a:rPr lang="en-US" dirty="0" smtClean="0"/>
              <a:t>The * sign in the example above declares that the child element "message" can occur zero or more times inside the "note" element.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Declaring Zero or One Occurrences of an Element</a:t>
            </a:r>
            <a:endParaRPr lang="en-US" dirty="0">
              <a:effectLst/>
            </a:endParaRPr>
          </a:p>
        </p:txBody>
      </p:sp>
      <p:sp>
        <p:nvSpPr>
          <p:cNvPr id="3" name="Content Placeholder 2"/>
          <p:cNvSpPr>
            <a:spLocks noGrp="1"/>
          </p:cNvSpPr>
          <p:nvPr>
            <p:ph idx="1"/>
          </p:nvPr>
        </p:nvSpPr>
        <p:spPr/>
        <p:txBody>
          <a:bodyPr>
            <a:normAutofit fontScale="92500"/>
          </a:bodyPr>
          <a:lstStyle/>
          <a:p>
            <a:pPr>
              <a:buNone/>
            </a:pPr>
            <a:r>
              <a:rPr lang="en-US" dirty="0" smtClean="0"/>
              <a:t> </a:t>
            </a:r>
          </a:p>
          <a:p>
            <a:r>
              <a:rPr lang="en-US" dirty="0" smtClean="0"/>
              <a:t>&lt;!ELEMENT </a:t>
            </a:r>
            <a:r>
              <a:rPr lang="en-US" dirty="0" err="1" smtClean="0"/>
              <a:t>element</a:t>
            </a:r>
            <a:r>
              <a:rPr lang="en-US" dirty="0" smtClean="0"/>
              <a:t>-name (child-name?)&gt;</a:t>
            </a:r>
            <a:br>
              <a:rPr lang="en-US" dirty="0" smtClean="0"/>
            </a:br>
            <a:r>
              <a:rPr lang="en-US" dirty="0" smtClean="0"/>
              <a:t/>
            </a:r>
            <a:br>
              <a:rPr lang="en-US" dirty="0" smtClean="0"/>
            </a:br>
            <a:r>
              <a:rPr lang="en-US" dirty="0" smtClean="0"/>
              <a:t>Example:</a:t>
            </a:r>
            <a:br>
              <a:rPr lang="en-US" dirty="0" smtClean="0"/>
            </a:br>
            <a:r>
              <a:rPr lang="en-US" dirty="0" smtClean="0"/>
              <a:t/>
            </a:r>
            <a:br>
              <a:rPr lang="en-US" dirty="0" smtClean="0"/>
            </a:br>
            <a:r>
              <a:rPr lang="en-US" dirty="0" smtClean="0"/>
              <a:t>&lt;!ELEMENT note (message?)&gt;</a:t>
            </a:r>
          </a:p>
          <a:p>
            <a:r>
              <a:rPr lang="en-US" dirty="0" smtClean="0"/>
              <a:t>The ? sign in the example above declares that the child element "message" can occur zero or one time inside the "note" element.</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Declaring either/or Content</a:t>
            </a:r>
            <a:br>
              <a:rPr lang="en-US" dirty="0" smtClean="0">
                <a:effectLst/>
              </a:rPr>
            </a:br>
            <a:endParaRPr lang="en-US" dirty="0">
              <a:effectLst/>
            </a:endParaRPr>
          </a:p>
        </p:txBody>
      </p:sp>
      <p:sp>
        <p:nvSpPr>
          <p:cNvPr id="3" name="Content Placeholder 2"/>
          <p:cNvSpPr>
            <a:spLocks noGrp="1"/>
          </p:cNvSpPr>
          <p:nvPr>
            <p:ph idx="1"/>
          </p:nvPr>
        </p:nvSpPr>
        <p:spPr/>
        <p:txBody>
          <a:bodyPr/>
          <a:lstStyle/>
          <a:p>
            <a:pPr algn="just">
              <a:buNone/>
            </a:pPr>
            <a:r>
              <a:rPr lang="en-US" dirty="0" smtClean="0"/>
              <a:t>&lt;!ELEMENT note(</a:t>
            </a:r>
            <a:r>
              <a:rPr lang="en-US" dirty="0" err="1" smtClean="0"/>
              <a:t>to,from,header</a:t>
            </a:r>
            <a:r>
              <a:rPr lang="en-US" dirty="0" smtClean="0"/>
              <a:t>,(message|body))&gt;</a:t>
            </a:r>
          </a:p>
          <a:p>
            <a:pPr algn="just">
              <a:buNone/>
            </a:pPr>
            <a:r>
              <a:rPr lang="en-US" dirty="0" smtClean="0"/>
              <a:t>The example above declares that the "note" element must contain a "to" element, a "from" element, a "header" element, and either a "message" or a "body" element.</a:t>
            </a:r>
          </a:p>
          <a:p>
            <a:pPr algn="just">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Empty Content</a:t>
            </a:r>
            <a:r>
              <a:rPr lang="en-US" b="1" dirty="0" smtClean="0"/>
              <a:t/>
            </a:r>
            <a:br>
              <a:rPr lang="en-US" b="1" dirty="0" smtClean="0"/>
            </a:br>
            <a:endParaRPr lang="en-US" dirty="0"/>
          </a:p>
        </p:txBody>
      </p:sp>
      <p:sp>
        <p:nvSpPr>
          <p:cNvPr id="3" name="Content Placeholder 2"/>
          <p:cNvSpPr>
            <a:spLocks noGrp="1"/>
          </p:cNvSpPr>
          <p:nvPr>
            <p:ph idx="1"/>
          </p:nvPr>
        </p:nvSpPr>
        <p:spPr>
          <a:xfrm>
            <a:off x="1143000" y="1143000"/>
            <a:ext cx="7772400" cy="4624406"/>
          </a:xfrm>
        </p:spPr>
        <p:txBody>
          <a:bodyPr>
            <a:normAutofit fontScale="77500" lnSpcReduction="20000"/>
          </a:bodyPr>
          <a:lstStyle/>
          <a:p>
            <a:pPr>
              <a:buNone/>
            </a:pPr>
            <a:r>
              <a:rPr lang="en-US" dirty="0" smtClean="0"/>
              <a:t>This is a special case of element declaration. This element declaration does not contain any content. These are declared with the keyword </a:t>
            </a:r>
            <a:r>
              <a:rPr lang="en-US" b="1" dirty="0" smtClean="0"/>
              <a:t>EMPTY</a:t>
            </a:r>
            <a:r>
              <a:rPr lang="en-US" dirty="0" smtClean="0"/>
              <a:t>.</a:t>
            </a:r>
          </a:p>
          <a:p>
            <a:pPr>
              <a:buNone/>
            </a:pPr>
            <a:r>
              <a:rPr lang="en-US" b="1" dirty="0" smtClean="0"/>
              <a:t>Syntax</a:t>
            </a:r>
            <a:endParaRPr lang="en-US" dirty="0" smtClean="0"/>
          </a:p>
          <a:p>
            <a:pPr>
              <a:buNone/>
            </a:pPr>
            <a:r>
              <a:rPr lang="en-US" dirty="0" smtClean="0"/>
              <a:t>&lt;!ELEMENT </a:t>
            </a:r>
            <a:r>
              <a:rPr lang="en-US" dirty="0" err="1" smtClean="0"/>
              <a:t>elementname</a:t>
            </a:r>
            <a:r>
              <a:rPr lang="en-US" dirty="0" smtClean="0"/>
              <a:t> EMPTY &gt;</a:t>
            </a:r>
          </a:p>
          <a:p>
            <a:pPr>
              <a:buNone/>
            </a:pPr>
            <a:endParaRPr lang="en-US" b="1" dirty="0" smtClean="0"/>
          </a:p>
          <a:p>
            <a:pPr>
              <a:buNone/>
            </a:pPr>
            <a:r>
              <a:rPr lang="en-US" b="1" dirty="0" smtClean="0"/>
              <a:t>Example</a:t>
            </a:r>
            <a:endParaRPr lang="en-US" dirty="0" smtClean="0"/>
          </a:p>
          <a:p>
            <a:pPr>
              <a:buNone/>
            </a:pPr>
            <a:r>
              <a:rPr lang="en-US" dirty="0" smtClean="0"/>
              <a:t>&lt;?xml version="1.0"?&gt;</a:t>
            </a:r>
          </a:p>
          <a:p>
            <a:pPr>
              <a:buNone/>
            </a:pPr>
            <a:r>
              <a:rPr lang="en-US" dirty="0" smtClean="0"/>
              <a:t>&lt;!DOCTYPE hr[   &lt;!ELEMENT address EMPTY&gt;    ]&gt;&lt;address /&gt;</a:t>
            </a:r>
          </a:p>
          <a:p>
            <a:pPr>
              <a:buNone/>
            </a:pPr>
            <a:r>
              <a:rPr lang="en-US" dirty="0" smtClean="0"/>
              <a:t>In this example </a:t>
            </a:r>
            <a:r>
              <a:rPr lang="en-US" i="1" dirty="0" smtClean="0"/>
              <a:t>address</a:t>
            </a:r>
            <a:r>
              <a:rPr lang="en-US" dirty="0" smtClean="0"/>
              <a:t> is declared as an empty element. The markup for </a:t>
            </a:r>
            <a:r>
              <a:rPr lang="en-US" i="1" dirty="0" smtClean="0"/>
              <a:t>address</a:t>
            </a:r>
            <a:r>
              <a:rPr lang="en-US" dirty="0" smtClean="0"/>
              <a:t> element would appear as &lt;address /&gt;.</a:t>
            </a:r>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ANY Element Content</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&lt;!ELEMENT </a:t>
            </a:r>
            <a:r>
              <a:rPr lang="en-US" dirty="0" err="1" smtClean="0"/>
              <a:t>elementname</a:t>
            </a:r>
            <a:r>
              <a:rPr lang="en-US" dirty="0" smtClean="0"/>
              <a:t> ANY&gt;</a:t>
            </a:r>
          </a:p>
          <a:p>
            <a:pPr>
              <a:buNone/>
            </a:pPr>
            <a:r>
              <a:rPr lang="en-US" dirty="0" smtClean="0"/>
              <a:t>Here, the ANY keyword indicates that text (PCDATA) and/or any elements declared within the DTD can be used within the content of the &lt;</a:t>
            </a:r>
            <a:r>
              <a:rPr lang="en-US" dirty="0" err="1" smtClean="0"/>
              <a:t>elementname</a:t>
            </a:r>
            <a:r>
              <a:rPr lang="en-US" dirty="0" smtClean="0"/>
              <a:t>&gt; element. They can be used in any order any number of times. However, the ANY keyword does not allow you to include elements that are not declared within the DTD.</a:t>
            </a:r>
          </a:p>
          <a:p>
            <a:pPr>
              <a:buNone/>
            </a:pPr>
            <a:r>
              <a:rPr lang="en-US" b="1" dirty="0" smtClean="0"/>
              <a:t>Example</a:t>
            </a:r>
            <a:endParaRPr lang="en-US" dirty="0" smtClean="0"/>
          </a:p>
          <a:p>
            <a:pPr>
              <a:buNone/>
            </a:pPr>
            <a:r>
              <a:rPr lang="en-US" dirty="0" smtClean="0"/>
              <a:t>Following is a simple example demonstrating the element declaration with ANY content:</a:t>
            </a:r>
          </a:p>
          <a:p>
            <a:pPr>
              <a:buNone/>
            </a:pPr>
            <a:r>
              <a:rPr lang="en-US" dirty="0" smtClean="0"/>
              <a:t>&lt;?xml version="1.0" encoding="UTF-8" standalone="yes" ?&gt;</a:t>
            </a:r>
          </a:p>
          <a:p>
            <a:pPr>
              <a:buNone/>
            </a:pPr>
            <a:r>
              <a:rPr lang="en-US" dirty="0" smtClean="0"/>
              <a:t>&lt;!DOCTYPE address [   &lt;!ELEMENT address ANY&gt;]&gt;</a:t>
            </a:r>
          </a:p>
          <a:p>
            <a:pPr>
              <a:buNone/>
            </a:pPr>
            <a:r>
              <a:rPr lang="en-US" dirty="0" smtClean="0"/>
              <a:t>&lt;address&gt;  Here's a bit of sample text&lt;/address&gt;</a:t>
            </a:r>
          </a:p>
          <a:p>
            <a:pPr>
              <a:buNone/>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Attribute declaration</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Attribute declaration is very much similar to element declarations in many ways except one; instead of declaring allowable content for elements, you declare a list of allowable attributes for each element. These lists are called ATTLIST declaration.</a:t>
            </a:r>
          </a:p>
          <a:p>
            <a:pPr>
              <a:buNone/>
            </a:pPr>
            <a:r>
              <a:rPr lang="en-US" dirty="0" smtClean="0"/>
              <a:t>Syntax</a:t>
            </a:r>
            <a:endParaRPr lang="en-US" b="1" dirty="0" smtClean="0"/>
          </a:p>
          <a:p>
            <a:pPr>
              <a:buNone/>
            </a:pPr>
            <a:r>
              <a:rPr lang="en-US" dirty="0" smtClean="0"/>
              <a:t>&lt;!ATTLIST element-name attribute-name attribute-type attribute-value&gt;</a:t>
            </a:r>
          </a:p>
          <a:p>
            <a:pPr>
              <a:buNone/>
            </a:pPr>
            <a:r>
              <a:rPr lang="en-US" dirty="0" smtClean="0"/>
              <a:t>In the above syntax</a:t>
            </a:r>
          </a:p>
          <a:p>
            <a:pPr lvl="0">
              <a:buNone/>
            </a:pPr>
            <a:r>
              <a:rPr lang="en-US" dirty="0" smtClean="0"/>
              <a:t>The DTD attributes start with &lt;!ATTLIST keyword if the element contains the attribute.</a:t>
            </a:r>
          </a:p>
          <a:p>
            <a:pPr lvl="0">
              <a:buNone/>
            </a:pPr>
            <a:r>
              <a:rPr lang="en-US" b="1" dirty="0" smtClean="0"/>
              <a:t>element-name</a:t>
            </a:r>
            <a:r>
              <a:rPr lang="en-US" dirty="0" smtClean="0"/>
              <a:t> specifies the name of the element to which the attribute applies.</a:t>
            </a:r>
          </a:p>
          <a:p>
            <a:pPr lvl="0">
              <a:buNone/>
            </a:pPr>
            <a:r>
              <a:rPr lang="en-US" b="1" dirty="0" smtClean="0"/>
              <a:t>attribute-name</a:t>
            </a:r>
            <a:r>
              <a:rPr lang="en-US" dirty="0" smtClean="0"/>
              <a:t> specifies the name of the attribute which is included with the element-name.</a:t>
            </a:r>
          </a:p>
          <a:p>
            <a:pPr lvl="0">
              <a:buNone/>
            </a:pPr>
            <a:r>
              <a:rPr lang="en-US" b="1" dirty="0" smtClean="0"/>
              <a:t>attribute-type</a:t>
            </a:r>
            <a:r>
              <a:rPr lang="en-US" dirty="0" smtClean="0"/>
              <a:t> defines the type of attributes. </a:t>
            </a:r>
          </a:p>
          <a:p>
            <a:pPr lvl="0">
              <a:buNone/>
            </a:pPr>
            <a:r>
              <a:rPr lang="en-US" b="1" dirty="0" smtClean="0"/>
              <a:t>attribute-value</a:t>
            </a:r>
            <a:r>
              <a:rPr lang="en-US" dirty="0" smtClean="0"/>
              <a:t> takes a fixed value that the attributes must define. </a:t>
            </a:r>
          </a:p>
          <a:p>
            <a:pPr>
              <a:buNone/>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Example</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Below is a simple example for attribute declaration in DTD:</a:t>
            </a:r>
          </a:p>
          <a:p>
            <a:pPr>
              <a:buNone/>
            </a:pPr>
            <a:r>
              <a:rPr lang="en-US" dirty="0" smtClean="0"/>
              <a:t>&lt;?xml version = "1.0"?&gt;</a:t>
            </a:r>
          </a:p>
          <a:p>
            <a:pPr>
              <a:buNone/>
            </a:pPr>
            <a:r>
              <a:rPr lang="en-US" dirty="0" smtClean="0"/>
              <a:t>&lt;!DOCTYPE address [</a:t>
            </a:r>
          </a:p>
          <a:p>
            <a:pPr>
              <a:buNone/>
            </a:pPr>
            <a:r>
              <a:rPr lang="en-US" dirty="0" smtClean="0"/>
              <a:t>&lt;!ELEMENT address ( name )&gt;</a:t>
            </a:r>
          </a:p>
          <a:p>
            <a:pPr>
              <a:buNone/>
            </a:pPr>
            <a:r>
              <a:rPr lang="en-US" dirty="0" smtClean="0"/>
              <a:t>&lt;!ELEMENT name ( #PCDATA )&gt;</a:t>
            </a:r>
          </a:p>
          <a:p>
            <a:pPr>
              <a:buNone/>
            </a:pPr>
            <a:r>
              <a:rPr lang="en-US" dirty="0" smtClean="0"/>
              <a:t>&lt;!ATTLIST name id CDATA #REQUIRED&gt; ]&gt;</a:t>
            </a:r>
          </a:p>
          <a:p>
            <a:pPr>
              <a:buNone/>
            </a:pPr>
            <a:r>
              <a:rPr lang="en-US" dirty="0" smtClean="0"/>
              <a:t>&lt;address&gt; </a:t>
            </a:r>
          </a:p>
          <a:p>
            <a:pPr>
              <a:buNone/>
            </a:pPr>
            <a:r>
              <a:rPr lang="en-US" dirty="0" smtClean="0"/>
              <a:t>  &lt;name id="123"&gt;</a:t>
            </a:r>
            <a:r>
              <a:rPr lang="en-US" dirty="0" err="1" smtClean="0"/>
              <a:t>Tanmay</a:t>
            </a:r>
            <a:r>
              <a:rPr lang="en-US" dirty="0" smtClean="0"/>
              <a:t> </a:t>
            </a:r>
            <a:r>
              <a:rPr lang="en-US" dirty="0" err="1" smtClean="0"/>
              <a:t>Patil</a:t>
            </a:r>
            <a:r>
              <a:rPr lang="en-US" dirty="0" smtClean="0"/>
              <a:t>&lt;/name&gt;</a:t>
            </a:r>
          </a:p>
          <a:p>
            <a:pPr>
              <a:buNone/>
            </a:pPr>
            <a:r>
              <a:rPr lang="en-US" dirty="0" smtClean="0"/>
              <a:t>&lt;/address&gt;</a:t>
            </a:r>
          </a:p>
          <a:p>
            <a:pPr>
              <a:buNone/>
            </a:pP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Attribute Value Declaration</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pPr>
              <a:buNone/>
            </a:pPr>
            <a:r>
              <a:rPr lang="en-US" dirty="0" smtClean="0"/>
              <a:t>Within each attribute declaration, you must specify how the value will appear in the document. You can specify if an attribute:</a:t>
            </a:r>
          </a:p>
          <a:p>
            <a:r>
              <a:rPr lang="en-US" dirty="0" smtClean="0"/>
              <a:t>can have a default value</a:t>
            </a:r>
          </a:p>
          <a:p>
            <a:r>
              <a:rPr lang="en-US" dirty="0" smtClean="0"/>
              <a:t>can have a fixed value</a:t>
            </a:r>
          </a:p>
          <a:p>
            <a:r>
              <a:rPr lang="en-US" dirty="0" smtClean="0"/>
              <a:t>is required</a:t>
            </a:r>
          </a:p>
          <a:p>
            <a:r>
              <a:rPr lang="en-US" dirty="0" smtClean="0"/>
              <a:t>is implied</a:t>
            </a:r>
          </a:p>
          <a:p>
            <a:pPr>
              <a:buNone/>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Default Values</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It contains the default value. The values can be enclosed in single quotes(') or double quotes(")</a:t>
            </a:r>
          </a:p>
          <a:p>
            <a:pPr>
              <a:buNone/>
            </a:pPr>
            <a:r>
              <a:rPr lang="en-US" dirty="0" smtClean="0"/>
              <a:t>Syntax</a:t>
            </a:r>
          </a:p>
          <a:p>
            <a:pPr>
              <a:buNone/>
            </a:pPr>
            <a:r>
              <a:rPr lang="en-US" dirty="0" smtClean="0"/>
              <a:t>&lt;!ATTLIST element-name attribute-name attribute-type "default-value"&gt;</a:t>
            </a:r>
          </a:p>
          <a:p>
            <a:pPr>
              <a:buNone/>
            </a:pPr>
            <a:r>
              <a:rPr lang="en-US" dirty="0" smtClean="0"/>
              <a:t>&lt;?xml version = "1.0"?&gt;</a:t>
            </a:r>
          </a:p>
          <a:p>
            <a:pPr>
              <a:buNone/>
            </a:pPr>
            <a:r>
              <a:rPr lang="en-US" dirty="0" smtClean="0"/>
              <a:t>&lt;!DOCTYPE address [</a:t>
            </a:r>
          </a:p>
          <a:p>
            <a:pPr>
              <a:buNone/>
            </a:pPr>
            <a:r>
              <a:rPr lang="en-US" dirty="0" smtClean="0"/>
              <a:t>&lt;!ELEMENT address ( name )&gt;</a:t>
            </a:r>
          </a:p>
          <a:p>
            <a:pPr>
              <a:buNone/>
            </a:pPr>
            <a:r>
              <a:rPr lang="en-US" dirty="0" smtClean="0"/>
              <a:t>&lt;!ELEMENT name ( #PCDATA )&gt;</a:t>
            </a:r>
          </a:p>
          <a:p>
            <a:pPr>
              <a:buNone/>
            </a:pPr>
            <a:r>
              <a:rPr lang="en-US" dirty="0" smtClean="0"/>
              <a:t>&lt;!ATTLIST name id CDATA "0"&gt; ]&gt;</a:t>
            </a:r>
          </a:p>
          <a:p>
            <a:pPr>
              <a:buNone/>
            </a:pPr>
            <a:r>
              <a:rPr lang="en-US" dirty="0" smtClean="0"/>
              <a:t>&lt;address&gt;  </a:t>
            </a:r>
          </a:p>
          <a:p>
            <a:pPr>
              <a:buNone/>
            </a:pPr>
            <a:r>
              <a:rPr lang="en-US" dirty="0" smtClean="0"/>
              <a:t> &lt;name id="123"&gt;      </a:t>
            </a:r>
            <a:r>
              <a:rPr lang="en-US" dirty="0" err="1" smtClean="0"/>
              <a:t>Tanmay</a:t>
            </a:r>
            <a:r>
              <a:rPr lang="en-US" dirty="0" smtClean="0"/>
              <a:t> </a:t>
            </a:r>
            <a:r>
              <a:rPr lang="en-US" dirty="0" err="1" smtClean="0"/>
              <a:t>Patil</a:t>
            </a:r>
            <a:r>
              <a:rPr lang="en-US" dirty="0" smtClean="0"/>
              <a:t>   &lt;/name&gt;</a:t>
            </a:r>
          </a:p>
          <a:p>
            <a:pPr>
              <a:buNone/>
            </a:pPr>
            <a:r>
              <a:rPr lang="en-US" dirty="0" smtClean="0"/>
              <a:t>&lt;/address&gt;</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143000" y="304800"/>
            <a:ext cx="7772400" cy="5867400"/>
          </a:xfrm>
        </p:spPr>
        <p:txBody>
          <a:bodyPr>
            <a:normAutofit/>
          </a:bodyPr>
          <a:lstStyle/>
          <a:p>
            <a:pPr algn="just"/>
            <a:r>
              <a:rPr lang="en-US" sz="2400" dirty="0" smtClean="0"/>
              <a:t>It is a protocol for containing and managing data.</a:t>
            </a:r>
          </a:p>
          <a:p>
            <a:pPr algn="just">
              <a:buFont typeface="Wingdings" pitchFamily="2" charset="2"/>
              <a:buNone/>
            </a:pPr>
            <a:r>
              <a:rPr lang="en-US" sz="2400" dirty="0" smtClean="0"/>
              <a:t>	– A family of technologies.</a:t>
            </a:r>
          </a:p>
          <a:p>
            <a:pPr algn="just"/>
            <a:r>
              <a:rPr lang="en-US" sz="2400" dirty="0" smtClean="0"/>
              <a:t> Formatting documents to filtering data</a:t>
            </a:r>
          </a:p>
          <a:p>
            <a:pPr algn="just">
              <a:buFont typeface="Wingdings" pitchFamily="2" charset="2"/>
              <a:buNone/>
            </a:pPr>
            <a:r>
              <a:rPr lang="en-US" sz="2400" dirty="0" smtClean="0"/>
              <a:t>	– A philosophy for handling information.</a:t>
            </a:r>
          </a:p>
          <a:p>
            <a:pPr algn="just"/>
            <a:r>
              <a:rPr lang="en-US" sz="2400" dirty="0" smtClean="0"/>
              <a:t>SGML ( Standard Generalized Markup Language) as defined by ISO 8879.</a:t>
            </a:r>
          </a:p>
          <a:p>
            <a:pPr algn="just"/>
            <a:r>
              <a:rPr lang="en-US" sz="2400" dirty="0" smtClean="0"/>
              <a:t>XML is not a language itself. Rather, it’s a  </a:t>
            </a:r>
            <a:r>
              <a:rPr lang="en-US" sz="2400" dirty="0" err="1" smtClean="0"/>
              <a:t>metalanguage</a:t>
            </a:r>
            <a:r>
              <a:rPr lang="en-US" sz="2400" dirty="0" smtClean="0"/>
              <a:t> used for writing other languages, called XML vocabularies.</a:t>
            </a:r>
          </a:p>
          <a:p>
            <a:pPr algn="just"/>
            <a:r>
              <a:rPr lang="en-US" sz="2400" dirty="0" smtClean="0"/>
              <a:t>XHTML is one of those vocabularies.</a:t>
            </a:r>
          </a:p>
          <a:p>
            <a:pPr algn="just"/>
            <a:r>
              <a:rPr lang="en-US" sz="2400" dirty="0" smtClean="0"/>
              <a:t>XML is the most common tool for data transmissions between all sorts of applications.</a:t>
            </a:r>
          </a:p>
          <a:p>
            <a:pPr algn="just"/>
            <a:endParaRPr lang="en-US" sz="24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FIXED Values</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#FIXED keyword followed by the fixed value is used when you want to specify that the attribute value is constant and cannot be changed. A common use of fixed attributes is specifying version numbers.</a:t>
            </a:r>
          </a:p>
          <a:p>
            <a:pPr>
              <a:buNone/>
            </a:pPr>
            <a:r>
              <a:rPr lang="en-US" b="1" dirty="0" smtClean="0"/>
              <a:t>Syntax</a:t>
            </a:r>
            <a:endParaRPr lang="en-US" dirty="0" smtClean="0"/>
          </a:p>
          <a:p>
            <a:pPr>
              <a:buNone/>
            </a:pPr>
            <a:r>
              <a:rPr lang="en-US" dirty="0" smtClean="0"/>
              <a:t>&lt;!ATTLIST element-name attribute-name attribute-type #FIXED "value" &gt;</a:t>
            </a:r>
          </a:p>
          <a:p>
            <a:pPr>
              <a:buNone/>
            </a:pP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rPr>
              <a:t>REQUIRED values</a:t>
            </a:r>
            <a:endParaRPr lang="en-US" b="1" dirty="0">
              <a:effectLst/>
            </a:endParaRPr>
          </a:p>
        </p:txBody>
      </p:sp>
      <p:sp>
        <p:nvSpPr>
          <p:cNvPr id="3" name="Content Placeholder 2"/>
          <p:cNvSpPr>
            <a:spLocks noGrp="1"/>
          </p:cNvSpPr>
          <p:nvPr>
            <p:ph idx="1"/>
          </p:nvPr>
        </p:nvSpPr>
        <p:spPr>
          <a:xfrm>
            <a:off x="1219200" y="1295400"/>
            <a:ext cx="7696200" cy="4624406"/>
          </a:xfrm>
        </p:spPr>
        <p:txBody>
          <a:bodyPr>
            <a:normAutofit fontScale="55000" lnSpcReduction="20000"/>
          </a:bodyPr>
          <a:lstStyle/>
          <a:p>
            <a:pPr>
              <a:buNone/>
            </a:pPr>
            <a:r>
              <a:rPr lang="en-US" dirty="0" smtClean="0"/>
              <a:t>Whenever you want specify that an attribute is required, use #REQUIRED keyword.</a:t>
            </a:r>
          </a:p>
          <a:p>
            <a:pPr>
              <a:buNone/>
            </a:pPr>
            <a:r>
              <a:rPr lang="en-US" b="1" dirty="0" smtClean="0"/>
              <a:t>Syntax</a:t>
            </a:r>
            <a:endParaRPr lang="en-US" dirty="0" smtClean="0"/>
          </a:p>
          <a:p>
            <a:pPr>
              <a:buNone/>
            </a:pPr>
            <a:r>
              <a:rPr lang="en-US" dirty="0" smtClean="0"/>
              <a:t>&lt;!ATTLIST element-name attribute-name attribute-type #REQUIRED&gt;</a:t>
            </a:r>
          </a:p>
          <a:p>
            <a:pPr>
              <a:buNone/>
            </a:pPr>
            <a:r>
              <a:rPr lang="en-US" b="1" dirty="0" smtClean="0"/>
              <a:t>Example</a:t>
            </a:r>
            <a:endParaRPr lang="en-US" dirty="0" smtClean="0"/>
          </a:p>
          <a:p>
            <a:pPr>
              <a:buNone/>
            </a:pPr>
            <a:r>
              <a:rPr lang="en-US" dirty="0" smtClean="0"/>
              <a:t>&lt;?xml version = "1.0</a:t>
            </a:r>
          </a:p>
          <a:p>
            <a:pPr>
              <a:buNone/>
            </a:pPr>
            <a:r>
              <a:rPr lang="en-US" dirty="0" smtClean="0"/>
              <a:t>DOCTYPE address </a:t>
            </a:r>
          </a:p>
          <a:p>
            <a:pPr>
              <a:buNone/>
            </a:pPr>
            <a:r>
              <a:rPr lang="en-US" dirty="0" smtClean="0"/>
              <a:t>[&lt;!ELEMENT address ( name )&gt;</a:t>
            </a:r>
          </a:p>
          <a:p>
            <a:pPr>
              <a:buNone/>
            </a:pPr>
            <a:r>
              <a:rPr lang="en-US" dirty="0" smtClean="0"/>
              <a:t>&lt;!ELEMENT name ( #PCDATA )&gt;</a:t>
            </a:r>
          </a:p>
          <a:p>
            <a:pPr>
              <a:buNone/>
            </a:pPr>
            <a:r>
              <a:rPr lang="en-US" dirty="0" smtClean="0"/>
              <a:t>&lt;!ATTLIST name id CDATA #REQUIRED&gt; ]&gt;</a:t>
            </a:r>
          </a:p>
          <a:p>
            <a:pPr>
              <a:buNone/>
            </a:pPr>
            <a:r>
              <a:rPr lang="en-US" dirty="0" smtClean="0"/>
              <a:t>&lt;address&gt; </a:t>
            </a:r>
          </a:p>
          <a:p>
            <a:pPr>
              <a:buNone/>
            </a:pPr>
            <a:r>
              <a:rPr lang="en-US" dirty="0" smtClean="0"/>
              <a:t>  &lt;name id="123"&gt;      </a:t>
            </a:r>
            <a:r>
              <a:rPr lang="en-US" dirty="0" err="1" smtClean="0"/>
              <a:t>Tanmay</a:t>
            </a:r>
            <a:r>
              <a:rPr lang="en-US" dirty="0" smtClean="0"/>
              <a:t> </a:t>
            </a:r>
            <a:r>
              <a:rPr lang="en-US" dirty="0" err="1" smtClean="0"/>
              <a:t>Patil</a:t>
            </a:r>
            <a:r>
              <a:rPr lang="en-US" dirty="0" smtClean="0"/>
              <a:t>   &lt;/name&gt;</a:t>
            </a:r>
          </a:p>
          <a:p>
            <a:pPr>
              <a:buNone/>
            </a:pPr>
            <a:r>
              <a:rPr lang="en-US" dirty="0" smtClean="0"/>
              <a:t>&lt;/address&gt;</a:t>
            </a:r>
          </a:p>
          <a:p>
            <a:pPr>
              <a:buNone/>
            </a:pPr>
            <a:r>
              <a:rPr lang="en-US" dirty="0" smtClean="0"/>
              <a:t>In this example we have used #REQUIRED keyword to specify that the attribute </a:t>
            </a:r>
            <a:r>
              <a:rPr lang="en-US" i="1" dirty="0" smtClean="0"/>
              <a:t>id</a:t>
            </a:r>
            <a:r>
              <a:rPr lang="en-US" dirty="0" smtClean="0"/>
              <a:t> must be provided for the element-name </a:t>
            </a:r>
            <a:r>
              <a:rPr lang="en-US" i="1" dirty="0" smtClean="0"/>
              <a:t>name</a:t>
            </a:r>
            <a:endParaRPr lang="en-US" dirty="0" smtClean="0"/>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838200"/>
          </a:xfrm>
        </p:spPr>
        <p:txBody>
          <a:bodyPr>
            <a:normAutofit/>
          </a:bodyPr>
          <a:lstStyle/>
          <a:p>
            <a:r>
              <a:rPr lang="en-US" b="1" dirty="0" smtClean="0">
                <a:effectLst/>
              </a:rPr>
              <a:t>IMPLIED Values</a:t>
            </a:r>
            <a:endParaRPr lang="en-US" b="1" dirty="0">
              <a:effectLst/>
            </a:endParaRPr>
          </a:p>
        </p:txBody>
      </p:sp>
      <p:sp>
        <p:nvSpPr>
          <p:cNvPr id="3" name="Content Placeholder 2"/>
          <p:cNvSpPr>
            <a:spLocks noGrp="1"/>
          </p:cNvSpPr>
          <p:nvPr>
            <p:ph idx="1"/>
          </p:nvPr>
        </p:nvSpPr>
        <p:spPr>
          <a:xfrm>
            <a:off x="1143000" y="914400"/>
            <a:ext cx="7790688" cy="5157806"/>
          </a:xfrm>
        </p:spPr>
        <p:txBody>
          <a:bodyPr>
            <a:normAutofit fontScale="55000" lnSpcReduction="20000"/>
          </a:bodyPr>
          <a:lstStyle/>
          <a:p>
            <a:pPr>
              <a:buNone/>
            </a:pPr>
            <a:r>
              <a:rPr lang="en-US" dirty="0" smtClean="0"/>
              <a:t>When declaring attributes you must always specify a value declaration. If the attribute you are declaring has no default value, has no fixed value, and is not required, then you must declare that the attribute as </a:t>
            </a:r>
            <a:r>
              <a:rPr lang="en-US" i="1" dirty="0" smtClean="0"/>
              <a:t>implied</a:t>
            </a:r>
            <a:r>
              <a:rPr lang="en-US" dirty="0" smtClean="0"/>
              <a:t>. Keyword #IMPLIED is used to specify an attribute as </a:t>
            </a:r>
            <a:r>
              <a:rPr lang="en-US" i="1" dirty="0" smtClean="0"/>
              <a:t>implied</a:t>
            </a:r>
            <a:r>
              <a:rPr lang="en-US" dirty="0" smtClean="0"/>
              <a:t>.</a:t>
            </a:r>
          </a:p>
          <a:p>
            <a:pPr>
              <a:buNone/>
            </a:pPr>
            <a:r>
              <a:rPr lang="en-US" b="1" dirty="0" smtClean="0"/>
              <a:t>Syntax</a:t>
            </a:r>
            <a:endParaRPr lang="en-US" dirty="0" smtClean="0"/>
          </a:p>
          <a:p>
            <a:pPr>
              <a:buNone/>
            </a:pPr>
            <a:r>
              <a:rPr lang="en-US" dirty="0" smtClean="0"/>
              <a:t>&lt;!ATTLIST element-name attribute-name attribute-type #IMPLIED&gt;</a:t>
            </a:r>
          </a:p>
          <a:p>
            <a:pPr>
              <a:buNone/>
            </a:pPr>
            <a:r>
              <a:rPr lang="en-US" dirty="0" smtClean="0"/>
              <a:t>where #IMPLIED is an attribute type defined.</a:t>
            </a:r>
          </a:p>
          <a:p>
            <a:pPr>
              <a:buNone/>
            </a:pPr>
            <a:r>
              <a:rPr lang="en-US" b="1" dirty="0" smtClean="0"/>
              <a:t>Example</a:t>
            </a:r>
            <a:endParaRPr lang="en-US" dirty="0" smtClean="0"/>
          </a:p>
          <a:p>
            <a:pPr>
              <a:buNone/>
            </a:pPr>
            <a:r>
              <a:rPr lang="en-US" dirty="0" smtClean="0"/>
              <a:t>&lt;?xml version = "1.0"?&gt;</a:t>
            </a:r>
          </a:p>
          <a:p>
            <a:pPr>
              <a:buNone/>
            </a:pPr>
            <a:r>
              <a:rPr lang="en-US" dirty="0" smtClean="0"/>
              <a:t>&lt;!DOCTYPE address [</a:t>
            </a:r>
          </a:p>
          <a:p>
            <a:pPr>
              <a:buNone/>
            </a:pPr>
            <a:r>
              <a:rPr lang="en-US" dirty="0" smtClean="0"/>
              <a:t>&lt;!ELEMENT address ( name )&gt;</a:t>
            </a:r>
          </a:p>
          <a:p>
            <a:pPr>
              <a:buNone/>
            </a:pPr>
            <a:r>
              <a:rPr lang="en-US" dirty="0" smtClean="0"/>
              <a:t>&lt;!ELEMENT name ( #PCDATA )&gt;</a:t>
            </a:r>
          </a:p>
          <a:p>
            <a:pPr>
              <a:buNone/>
            </a:pPr>
            <a:r>
              <a:rPr lang="en-US" dirty="0" smtClean="0"/>
              <a:t>&lt;!ATTLIST name id CDATA #IMPLIED&gt; ]&gt;</a:t>
            </a:r>
          </a:p>
          <a:p>
            <a:pPr>
              <a:buNone/>
            </a:pPr>
            <a:r>
              <a:rPr lang="en-US" dirty="0" smtClean="0"/>
              <a:t>&lt;address&gt;  </a:t>
            </a:r>
          </a:p>
          <a:p>
            <a:pPr>
              <a:buNone/>
            </a:pPr>
            <a:r>
              <a:rPr lang="en-US" dirty="0" smtClean="0"/>
              <a:t> &lt;name /&gt;</a:t>
            </a:r>
          </a:p>
          <a:p>
            <a:pPr>
              <a:buNone/>
            </a:pPr>
            <a:r>
              <a:rPr lang="en-US" dirty="0" smtClean="0"/>
              <a:t>&lt;/address&gt;</a:t>
            </a:r>
          </a:p>
          <a:p>
            <a:pPr>
              <a:buNone/>
            </a:pPr>
            <a:r>
              <a:rPr lang="en-US" dirty="0" smtClean="0"/>
              <a:t>In this example we have used the keyword #IMPLIED as we do not want to specify any attributes to be included in element </a:t>
            </a:r>
            <a:r>
              <a:rPr lang="en-US" i="1" dirty="0" smtClean="0"/>
              <a:t>name</a:t>
            </a:r>
            <a:r>
              <a:rPr lang="en-US" dirty="0" smtClean="0"/>
              <a:t>. It is optional.</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Declaration</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&lt;?xml version="1.0" encoding="UTF-8" standalone="yes"?&gt;</a:t>
            </a:r>
          </a:p>
          <a:p>
            <a:pPr>
              <a:buNone/>
            </a:pPr>
            <a:r>
              <a:rPr lang="en-US" dirty="0" smtClean="0"/>
              <a:t>&lt;!DOCTYPE address [</a:t>
            </a:r>
          </a:p>
          <a:p>
            <a:pPr>
              <a:buNone/>
            </a:pPr>
            <a:r>
              <a:rPr lang="en-US" dirty="0" smtClean="0"/>
              <a:t>&lt;!ELEMENT address (#PCDATA)&gt;</a:t>
            </a:r>
          </a:p>
          <a:p>
            <a:pPr>
              <a:buNone/>
            </a:pPr>
            <a:r>
              <a:rPr lang="en-US" dirty="0" smtClean="0"/>
              <a:t>&lt;!ENTITY name "</a:t>
            </a:r>
            <a:r>
              <a:rPr lang="en-US" dirty="0" err="1" smtClean="0"/>
              <a:t>Tanmay</a:t>
            </a:r>
            <a:r>
              <a:rPr lang="en-US" dirty="0" smtClean="0"/>
              <a:t> </a:t>
            </a:r>
            <a:r>
              <a:rPr lang="en-US" dirty="0" err="1" smtClean="0"/>
              <a:t>patil</a:t>
            </a:r>
            <a:r>
              <a:rPr lang="en-US" dirty="0" smtClean="0"/>
              <a:t>"&gt;</a:t>
            </a:r>
          </a:p>
          <a:p>
            <a:pPr>
              <a:buNone/>
            </a:pPr>
            <a:r>
              <a:rPr lang="en-US" dirty="0" smtClean="0"/>
              <a:t>&lt;!ENTITY company "</a:t>
            </a:r>
            <a:r>
              <a:rPr lang="en-US" dirty="0" err="1" smtClean="0"/>
              <a:t>TutorialsPoint</a:t>
            </a:r>
            <a:r>
              <a:rPr lang="en-US" dirty="0" smtClean="0"/>
              <a:t>"&gt;</a:t>
            </a:r>
          </a:p>
          <a:p>
            <a:pPr>
              <a:buNone/>
            </a:pPr>
            <a:r>
              <a:rPr lang="en-US" dirty="0" smtClean="0"/>
              <a:t>&lt;!ENTITY </a:t>
            </a:r>
            <a:r>
              <a:rPr lang="en-US" dirty="0" err="1" smtClean="0"/>
              <a:t>phone_no</a:t>
            </a:r>
            <a:r>
              <a:rPr lang="en-US" dirty="0" smtClean="0"/>
              <a:t> "(011) 123-4567"&gt;]&gt;</a:t>
            </a:r>
          </a:p>
          <a:p>
            <a:pPr>
              <a:buNone/>
            </a:pPr>
            <a:r>
              <a:rPr lang="en-US" dirty="0" smtClean="0"/>
              <a:t>&lt;address&gt;   </a:t>
            </a:r>
          </a:p>
          <a:p>
            <a:pPr>
              <a:buNone/>
            </a:pPr>
            <a:r>
              <a:rPr lang="en-US" dirty="0" smtClean="0"/>
              <a:t>&amp;name;</a:t>
            </a:r>
          </a:p>
          <a:p>
            <a:pPr>
              <a:buNone/>
            </a:pPr>
            <a:r>
              <a:rPr lang="en-US" dirty="0" smtClean="0"/>
              <a:t>   &amp;company;</a:t>
            </a:r>
          </a:p>
          <a:p>
            <a:pPr>
              <a:buNone/>
            </a:pPr>
            <a:r>
              <a:rPr lang="en-US" dirty="0" smtClean="0"/>
              <a:t>   &amp;</a:t>
            </a:r>
            <a:r>
              <a:rPr lang="en-US" dirty="0" err="1" smtClean="0"/>
              <a:t>phone_no</a:t>
            </a:r>
            <a:r>
              <a:rPr lang="en-US" dirty="0" smtClean="0"/>
              <a:t>;</a:t>
            </a:r>
          </a:p>
          <a:p>
            <a:pPr>
              <a:buNone/>
            </a:pPr>
            <a:r>
              <a:rPr lang="en-US" dirty="0" smtClean="0"/>
              <a:t>&lt;/address&gt;</a:t>
            </a:r>
            <a:endParaRPr lang="en-US" dirty="0"/>
          </a:p>
        </p:txBody>
      </p:sp>
    </p:spTree>
    <p:extLst>
      <p:ext uri="{BB962C8B-B14F-4D97-AF65-F5344CB8AC3E}">
        <p14:creationId xmlns="" xmlns:p14="http://schemas.microsoft.com/office/powerpoint/2010/main" val="39594152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762000"/>
          </a:xfrm>
        </p:spPr>
        <p:txBody>
          <a:bodyPr/>
          <a:lstStyle/>
          <a:p>
            <a:r>
              <a:rPr lang="en-US" b="1" dirty="0" smtClean="0">
                <a:effectLst/>
              </a:rPr>
              <a:t>XML Schema</a:t>
            </a:r>
            <a:endParaRPr lang="en-US" b="1" dirty="0">
              <a:effectLst/>
            </a:endParaRPr>
          </a:p>
        </p:txBody>
      </p:sp>
      <p:sp>
        <p:nvSpPr>
          <p:cNvPr id="3" name="Content Placeholder 2"/>
          <p:cNvSpPr>
            <a:spLocks noGrp="1"/>
          </p:cNvSpPr>
          <p:nvPr>
            <p:ph idx="1"/>
          </p:nvPr>
        </p:nvSpPr>
        <p:spPr/>
        <p:txBody>
          <a:bodyPr>
            <a:normAutofit/>
          </a:bodyPr>
          <a:lstStyle/>
          <a:p>
            <a:pPr algn="just">
              <a:buNone/>
            </a:pPr>
            <a:r>
              <a:rPr lang="en-US" sz="2800" dirty="0" smtClean="0"/>
              <a:t>XML Schema is commonly known as </a:t>
            </a:r>
            <a:r>
              <a:rPr lang="en-US" sz="2800" b="1" dirty="0" smtClean="0"/>
              <a:t>XML Schema Definition (XSD)</a:t>
            </a:r>
            <a:r>
              <a:rPr lang="en-US" sz="2800" dirty="0" smtClean="0"/>
              <a:t>. It is used to describe and validate the structure and the content of XML data. XML schema defines the elements, attributes and data types. Schema element supports Namespaces. It is similar to a database schema that describes the data in a database.</a:t>
            </a:r>
            <a:endParaRPr lang="en-US" sz="28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498080" cy="1143000"/>
          </a:xfrm>
        </p:spPr>
        <p:txBody>
          <a:bodyPr/>
          <a:lstStyle/>
          <a:p>
            <a:r>
              <a:rPr lang="en-US" b="1" dirty="0" smtClean="0">
                <a:effectLst/>
              </a:rPr>
              <a:t>Example</a:t>
            </a:r>
            <a:endParaRPr lang="en-US" b="1" dirty="0">
              <a:effectLst/>
            </a:endParaRPr>
          </a:p>
        </p:txBody>
      </p:sp>
      <p:sp>
        <p:nvSpPr>
          <p:cNvPr id="3" name="Content Placeholder 2"/>
          <p:cNvSpPr>
            <a:spLocks noGrp="1"/>
          </p:cNvSpPr>
          <p:nvPr>
            <p:ph idx="1"/>
          </p:nvPr>
        </p:nvSpPr>
        <p:spPr>
          <a:xfrm>
            <a:off x="1143000" y="1066800"/>
            <a:ext cx="7790688" cy="4776806"/>
          </a:xfrm>
        </p:spPr>
        <p:txBody>
          <a:bodyPr numCol="2">
            <a:noAutofit/>
          </a:bodyPr>
          <a:lstStyle/>
          <a:p>
            <a:pPr>
              <a:buNone/>
            </a:pPr>
            <a:r>
              <a:rPr lang="en-US" sz="2400" dirty="0" smtClean="0"/>
              <a:t>&lt;?xml version = "1.0" encoding = "UTF-8"?&gt; </a:t>
            </a:r>
          </a:p>
          <a:p>
            <a:pPr>
              <a:buNone/>
            </a:pPr>
            <a:r>
              <a:rPr lang="en-US" sz="2400" dirty="0" smtClean="0"/>
              <a:t>&lt;</a:t>
            </a:r>
            <a:r>
              <a:rPr lang="en-US" sz="2400" dirty="0" err="1" smtClean="0"/>
              <a:t>xs:schema</a:t>
            </a:r>
            <a:r>
              <a:rPr lang="en-US" sz="2400" dirty="0" smtClean="0"/>
              <a:t> </a:t>
            </a:r>
            <a:r>
              <a:rPr lang="en-US" sz="2400" dirty="0" err="1" smtClean="0"/>
              <a:t>xmlns:xs</a:t>
            </a:r>
            <a:r>
              <a:rPr lang="en-US" sz="2400" dirty="0" smtClean="0"/>
              <a:t> = "http://www.w3.org/2001/XMLSchema"&gt;</a:t>
            </a:r>
          </a:p>
          <a:p>
            <a:pPr>
              <a:buNone/>
            </a:pPr>
            <a:r>
              <a:rPr lang="en-US" sz="2400" dirty="0" smtClean="0"/>
              <a:t> &lt;</a:t>
            </a:r>
            <a:r>
              <a:rPr lang="en-US" sz="2400" dirty="0" err="1" smtClean="0"/>
              <a:t>xs:element</a:t>
            </a:r>
            <a:r>
              <a:rPr lang="en-US" sz="2400" dirty="0" smtClean="0"/>
              <a:t> name = "contact"&gt; </a:t>
            </a:r>
          </a:p>
          <a:p>
            <a:pPr>
              <a:buNone/>
            </a:pPr>
            <a:r>
              <a:rPr lang="en-US" sz="2400" dirty="0" smtClean="0"/>
              <a:t>&lt;</a:t>
            </a:r>
            <a:r>
              <a:rPr lang="en-US" sz="2400" dirty="0" err="1" smtClean="0"/>
              <a:t>xs:complexType</a:t>
            </a:r>
            <a:r>
              <a:rPr lang="en-US" sz="2400" dirty="0" smtClean="0"/>
              <a:t>&gt; </a:t>
            </a:r>
          </a:p>
          <a:p>
            <a:pPr>
              <a:buNone/>
            </a:pPr>
            <a:r>
              <a:rPr lang="en-US" sz="2400" dirty="0" smtClean="0"/>
              <a:t>&lt;</a:t>
            </a:r>
            <a:r>
              <a:rPr lang="en-US" sz="2400" dirty="0" err="1" smtClean="0"/>
              <a:t>xs:sequence</a:t>
            </a:r>
            <a:r>
              <a:rPr lang="en-US" sz="2400" dirty="0" smtClean="0"/>
              <a:t>&gt; </a:t>
            </a:r>
          </a:p>
          <a:p>
            <a:pPr>
              <a:buNone/>
            </a:pPr>
            <a:r>
              <a:rPr lang="en-US" sz="2400" dirty="0" smtClean="0"/>
              <a:t>&lt;</a:t>
            </a:r>
            <a:r>
              <a:rPr lang="en-US" sz="2400" dirty="0" err="1" smtClean="0"/>
              <a:t>xs:element</a:t>
            </a:r>
            <a:r>
              <a:rPr lang="en-US" sz="2400" dirty="0" smtClean="0"/>
              <a:t> name = "name" type = "</a:t>
            </a:r>
            <a:r>
              <a:rPr lang="en-US" sz="2400" dirty="0" err="1" smtClean="0"/>
              <a:t>xs:string</a:t>
            </a:r>
            <a:r>
              <a:rPr lang="en-US" sz="2400" dirty="0" smtClean="0"/>
              <a:t>" /&gt; &lt;</a:t>
            </a:r>
            <a:r>
              <a:rPr lang="en-US" sz="2400" dirty="0" err="1" smtClean="0"/>
              <a:t>xs:element</a:t>
            </a:r>
            <a:r>
              <a:rPr lang="en-US" sz="2400" dirty="0" smtClean="0"/>
              <a:t> name = "company" type = "</a:t>
            </a:r>
            <a:r>
              <a:rPr lang="en-US" sz="2400" dirty="0" err="1" smtClean="0"/>
              <a:t>xs:string</a:t>
            </a:r>
            <a:r>
              <a:rPr lang="en-US" sz="2400" dirty="0" smtClean="0"/>
              <a:t>" /&gt;</a:t>
            </a:r>
          </a:p>
          <a:p>
            <a:pPr>
              <a:buNone/>
            </a:pPr>
            <a:r>
              <a:rPr lang="en-US" sz="2400" dirty="0" smtClean="0"/>
              <a:t> &lt;</a:t>
            </a:r>
            <a:r>
              <a:rPr lang="en-US" sz="2400" dirty="0" err="1" smtClean="0"/>
              <a:t>xs:element</a:t>
            </a:r>
            <a:r>
              <a:rPr lang="en-US" sz="2400" dirty="0" smtClean="0"/>
              <a:t> name = "phone" type = "</a:t>
            </a:r>
            <a:r>
              <a:rPr lang="en-US" sz="2400" dirty="0" err="1" smtClean="0"/>
              <a:t>xs:int</a:t>
            </a:r>
            <a:r>
              <a:rPr lang="en-US" sz="2400" dirty="0" smtClean="0"/>
              <a:t>" /&gt; &lt;/</a:t>
            </a:r>
            <a:r>
              <a:rPr lang="en-US" sz="2400" dirty="0" err="1" smtClean="0"/>
              <a:t>xs:sequence</a:t>
            </a:r>
            <a:r>
              <a:rPr lang="en-US" sz="2400" dirty="0" smtClean="0"/>
              <a:t>&gt; </a:t>
            </a:r>
          </a:p>
          <a:p>
            <a:pPr>
              <a:buNone/>
            </a:pPr>
            <a:r>
              <a:rPr lang="en-US" sz="2400" dirty="0" smtClean="0"/>
              <a:t>&lt;/</a:t>
            </a:r>
            <a:r>
              <a:rPr lang="en-US" sz="2400" dirty="0" err="1" smtClean="0"/>
              <a:t>xs:complexType</a:t>
            </a:r>
            <a:r>
              <a:rPr lang="en-US" sz="2400" dirty="0" smtClean="0"/>
              <a:t>&gt; </a:t>
            </a:r>
          </a:p>
          <a:p>
            <a:pPr>
              <a:buNone/>
            </a:pPr>
            <a:r>
              <a:rPr lang="en-US" sz="2400" dirty="0" smtClean="0"/>
              <a:t>&lt;/</a:t>
            </a:r>
            <a:r>
              <a:rPr lang="en-US" sz="2400" dirty="0" err="1" smtClean="0"/>
              <a:t>xs:element</a:t>
            </a:r>
            <a:r>
              <a:rPr lang="en-US" sz="2400" dirty="0" smtClean="0"/>
              <a:t>&gt; </a:t>
            </a:r>
          </a:p>
          <a:p>
            <a:pPr>
              <a:buNone/>
            </a:pPr>
            <a:r>
              <a:rPr lang="en-US" sz="2400" dirty="0" smtClean="0"/>
              <a:t>&lt;/</a:t>
            </a:r>
            <a:r>
              <a:rPr lang="en-US" sz="2400" dirty="0" err="1" smtClean="0"/>
              <a:t>xs:schema</a:t>
            </a:r>
            <a:r>
              <a:rPr lang="en-US" sz="2400" dirty="0" smtClean="0"/>
              <a:t>&gt;</a:t>
            </a:r>
            <a:endParaRPr lang="en-US" sz="24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685800"/>
          </a:xfrm>
        </p:spPr>
        <p:txBody>
          <a:bodyPr>
            <a:normAutofit fontScale="90000"/>
          </a:bodyPr>
          <a:lstStyle/>
          <a:p>
            <a:r>
              <a:rPr lang="en-US" b="1" dirty="0" smtClean="0">
                <a:effectLst/>
              </a:rPr>
              <a:t>XML - Namespaces</a:t>
            </a:r>
            <a:endParaRPr lang="en-US" dirty="0">
              <a:effectLst/>
            </a:endParaRPr>
          </a:p>
        </p:txBody>
      </p:sp>
      <p:sp>
        <p:nvSpPr>
          <p:cNvPr id="3" name="Content Placeholder 2"/>
          <p:cNvSpPr>
            <a:spLocks noGrp="1"/>
          </p:cNvSpPr>
          <p:nvPr>
            <p:ph idx="1"/>
          </p:nvPr>
        </p:nvSpPr>
        <p:spPr>
          <a:xfrm>
            <a:off x="1219200" y="838200"/>
            <a:ext cx="7714488" cy="5234006"/>
          </a:xfrm>
        </p:spPr>
        <p:txBody>
          <a:bodyPr>
            <a:noAutofit/>
          </a:bodyPr>
          <a:lstStyle/>
          <a:p>
            <a:pPr algn="just"/>
            <a:r>
              <a:rPr lang="en-US" sz="2400" dirty="0" smtClean="0"/>
              <a:t>A </a:t>
            </a:r>
            <a:r>
              <a:rPr lang="en-US" sz="2400" b="1" dirty="0" smtClean="0"/>
              <a:t>Namespace</a:t>
            </a:r>
            <a:r>
              <a:rPr lang="en-US" sz="2400" dirty="0" smtClean="0"/>
              <a:t> is a set of unique names. Namespace is a mechanisms by which element and attribute name can be assigned to a group. The Namespace is identified by URI(Uniform Resource Identifiers).</a:t>
            </a:r>
          </a:p>
          <a:p>
            <a:pPr algn="just">
              <a:buNone/>
            </a:pPr>
            <a:r>
              <a:rPr lang="en-US" sz="2400" b="1" dirty="0" smtClean="0"/>
              <a:t>Namespace Declaration</a:t>
            </a:r>
          </a:p>
          <a:p>
            <a:pPr algn="just"/>
            <a:r>
              <a:rPr lang="en-US" sz="2400" dirty="0" smtClean="0"/>
              <a:t>A Namespace is declared using reserved attributes. Such an attribute name must either be </a:t>
            </a:r>
            <a:r>
              <a:rPr lang="en-US" sz="2400" b="1" dirty="0" err="1" smtClean="0"/>
              <a:t>xmlns</a:t>
            </a:r>
            <a:r>
              <a:rPr lang="en-US" sz="2400" dirty="0" smtClean="0"/>
              <a:t> or begin with </a:t>
            </a:r>
            <a:r>
              <a:rPr lang="en-US" sz="2400" b="1" dirty="0" err="1" smtClean="0"/>
              <a:t>xmlns</a:t>
            </a:r>
            <a:r>
              <a:rPr lang="en-US" sz="2400" b="1" dirty="0" smtClean="0"/>
              <a:t>:</a:t>
            </a:r>
            <a:r>
              <a:rPr lang="en-US" sz="2400" dirty="0" smtClean="0"/>
              <a:t> shown as below −</a:t>
            </a:r>
          </a:p>
          <a:p>
            <a:pPr algn="just"/>
            <a:r>
              <a:rPr lang="en-US" sz="2400" dirty="0" smtClean="0"/>
              <a:t>&lt;element </a:t>
            </a:r>
            <a:r>
              <a:rPr lang="en-US" sz="2400" dirty="0" err="1" smtClean="0"/>
              <a:t>xmlns:name</a:t>
            </a:r>
            <a:r>
              <a:rPr lang="en-US" sz="2400" dirty="0" smtClean="0"/>
              <a:t> = "URL"&gt; </a:t>
            </a:r>
          </a:p>
          <a:p>
            <a:pPr algn="just">
              <a:buNone/>
            </a:pPr>
            <a:r>
              <a:rPr lang="en-US" sz="2400" b="1" dirty="0" smtClean="0"/>
              <a:t>Syntax</a:t>
            </a:r>
          </a:p>
          <a:p>
            <a:pPr algn="just"/>
            <a:r>
              <a:rPr lang="en-US" sz="2400" dirty="0" smtClean="0"/>
              <a:t>The Namespace starts with the keyword </a:t>
            </a:r>
            <a:r>
              <a:rPr lang="en-US" sz="2400" b="1" dirty="0" err="1" smtClean="0"/>
              <a:t>xmlns</a:t>
            </a:r>
            <a:r>
              <a:rPr lang="en-US" sz="2400" dirty="0" smtClean="0"/>
              <a:t>.</a:t>
            </a:r>
          </a:p>
          <a:p>
            <a:pPr algn="just"/>
            <a:r>
              <a:rPr lang="en-US" sz="2400" dirty="0" smtClean="0"/>
              <a:t>The word </a:t>
            </a:r>
            <a:r>
              <a:rPr lang="en-US" sz="2400" b="1" dirty="0" smtClean="0"/>
              <a:t>name</a:t>
            </a:r>
            <a:r>
              <a:rPr lang="en-US" sz="2400" dirty="0" smtClean="0"/>
              <a:t> is the Namespace prefix.</a:t>
            </a:r>
          </a:p>
          <a:p>
            <a:pPr algn="just"/>
            <a:r>
              <a:rPr lang="en-US" sz="2400" dirty="0" smtClean="0"/>
              <a:t>The </a:t>
            </a:r>
            <a:r>
              <a:rPr lang="en-US" sz="2400" b="1" dirty="0" smtClean="0"/>
              <a:t>URL</a:t>
            </a:r>
            <a:r>
              <a:rPr lang="en-US" sz="2400" dirty="0" smtClean="0"/>
              <a:t> is the Namespace identifier.</a:t>
            </a:r>
          </a:p>
          <a:p>
            <a:pPr algn="just">
              <a:buNone/>
            </a:pPr>
            <a:endParaRPr lang="en-US" sz="2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rPr>
              <a:t>Elements</a:t>
            </a:r>
            <a:endParaRPr lang="en-US" dirty="0">
              <a:effectLst/>
            </a:endParaRPr>
          </a:p>
        </p:txBody>
      </p:sp>
      <p:sp>
        <p:nvSpPr>
          <p:cNvPr id="3" name="Content Placeholder 2"/>
          <p:cNvSpPr>
            <a:spLocks noGrp="1"/>
          </p:cNvSpPr>
          <p:nvPr>
            <p:ph idx="1"/>
          </p:nvPr>
        </p:nvSpPr>
        <p:spPr/>
        <p:txBody>
          <a:bodyPr/>
          <a:lstStyle/>
          <a:p>
            <a:pPr>
              <a:buNone/>
            </a:pPr>
            <a:r>
              <a:rPr lang="en-US" dirty="0" smtClean="0"/>
              <a:t>Elements are the building blocks of XML document. An element can be defined within an XSD as follows −</a:t>
            </a:r>
          </a:p>
          <a:p>
            <a:pPr>
              <a:buNone/>
            </a:pPr>
            <a:endParaRPr lang="en-US" dirty="0" smtClean="0"/>
          </a:p>
          <a:p>
            <a:pPr>
              <a:buNone/>
            </a:pPr>
            <a:r>
              <a:rPr lang="en-US" dirty="0" smtClean="0"/>
              <a:t>&lt;</a:t>
            </a:r>
            <a:r>
              <a:rPr lang="en-US" dirty="0" err="1" smtClean="0"/>
              <a:t>xs:element</a:t>
            </a:r>
            <a:r>
              <a:rPr lang="en-US" dirty="0" smtClean="0"/>
              <a:t> name = "x" type = "y"/&gt;</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rPr>
              <a:t>Simple Type</a:t>
            </a:r>
            <a:endParaRPr lang="en-US" dirty="0">
              <a:effectLst/>
            </a:endParaRPr>
          </a:p>
        </p:txBody>
      </p:sp>
      <p:sp>
        <p:nvSpPr>
          <p:cNvPr id="3" name="Content Placeholder 2"/>
          <p:cNvSpPr>
            <a:spLocks noGrp="1"/>
          </p:cNvSpPr>
          <p:nvPr>
            <p:ph idx="1"/>
          </p:nvPr>
        </p:nvSpPr>
        <p:spPr/>
        <p:txBody>
          <a:bodyPr>
            <a:normAutofit/>
          </a:bodyPr>
          <a:lstStyle/>
          <a:p>
            <a:pPr algn="just">
              <a:buNone/>
            </a:pPr>
            <a:r>
              <a:rPr lang="en-US" sz="2800" dirty="0" smtClean="0"/>
              <a:t>Simple type element is used only in the context of the text. Some of the predefined simple types are: </a:t>
            </a:r>
            <a:r>
              <a:rPr lang="en-US" sz="2800" dirty="0" err="1" smtClean="0"/>
              <a:t>xs:integer</a:t>
            </a:r>
            <a:r>
              <a:rPr lang="en-US" sz="2800" dirty="0" smtClean="0"/>
              <a:t>, </a:t>
            </a:r>
            <a:r>
              <a:rPr lang="en-US" sz="2800" dirty="0" err="1" smtClean="0"/>
              <a:t>xs:boolean</a:t>
            </a:r>
            <a:r>
              <a:rPr lang="en-US" sz="2800" dirty="0" smtClean="0"/>
              <a:t>, </a:t>
            </a:r>
            <a:r>
              <a:rPr lang="en-US" sz="2800" dirty="0" err="1" smtClean="0"/>
              <a:t>xs:string</a:t>
            </a:r>
            <a:r>
              <a:rPr lang="en-US" sz="2800" dirty="0" smtClean="0"/>
              <a:t>, </a:t>
            </a:r>
            <a:r>
              <a:rPr lang="en-US" sz="2800" dirty="0" err="1" smtClean="0"/>
              <a:t>xs:date</a:t>
            </a:r>
            <a:r>
              <a:rPr lang="en-US" sz="2800" dirty="0" smtClean="0"/>
              <a:t>. </a:t>
            </a:r>
          </a:p>
          <a:p>
            <a:pPr algn="just">
              <a:buNone/>
            </a:pPr>
            <a:endParaRPr lang="en-US" sz="2800" dirty="0" smtClean="0"/>
          </a:p>
          <a:p>
            <a:pPr algn="just">
              <a:buNone/>
            </a:pPr>
            <a:r>
              <a:rPr lang="en-US" sz="2800" dirty="0" smtClean="0"/>
              <a:t>For example −</a:t>
            </a:r>
          </a:p>
          <a:p>
            <a:pPr algn="just">
              <a:buNone/>
            </a:pPr>
            <a:r>
              <a:rPr lang="en-US" sz="2800" dirty="0" smtClean="0"/>
              <a:t>&lt;</a:t>
            </a:r>
            <a:r>
              <a:rPr lang="en-US" sz="2800" dirty="0" err="1" smtClean="0"/>
              <a:t>xs:element</a:t>
            </a:r>
            <a:r>
              <a:rPr lang="en-US" sz="2800" dirty="0" smtClean="0"/>
              <a:t> name = "</a:t>
            </a:r>
            <a:r>
              <a:rPr lang="en-US" sz="2800" dirty="0" err="1" smtClean="0"/>
              <a:t>phone_number</a:t>
            </a:r>
            <a:r>
              <a:rPr lang="en-US" sz="2800" dirty="0" smtClean="0"/>
              <a:t>" type = "</a:t>
            </a:r>
            <a:r>
              <a:rPr lang="en-US" sz="2800" dirty="0" err="1" smtClean="0"/>
              <a:t>xs:int</a:t>
            </a:r>
            <a:r>
              <a:rPr lang="en-US" sz="2800" dirty="0" smtClean="0"/>
              <a:t>" /&gt;</a:t>
            </a:r>
            <a:endParaRPr lang="en-US" sz="28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914400"/>
          </a:xfrm>
        </p:spPr>
        <p:txBody>
          <a:bodyPr>
            <a:normAutofit/>
          </a:bodyPr>
          <a:lstStyle/>
          <a:p>
            <a:r>
              <a:rPr lang="en-US" b="1" dirty="0" smtClean="0">
                <a:effectLst/>
              </a:rPr>
              <a:t>Complex Type</a:t>
            </a:r>
            <a:endParaRPr lang="en-US" dirty="0">
              <a:effectLst/>
            </a:endParaRPr>
          </a:p>
        </p:txBody>
      </p:sp>
      <p:sp>
        <p:nvSpPr>
          <p:cNvPr id="3" name="Content Placeholder 2"/>
          <p:cNvSpPr>
            <a:spLocks noGrp="1"/>
          </p:cNvSpPr>
          <p:nvPr>
            <p:ph idx="1"/>
          </p:nvPr>
        </p:nvSpPr>
        <p:spPr>
          <a:xfrm>
            <a:off x="1435608" y="1447800"/>
            <a:ext cx="7498080" cy="2057400"/>
          </a:xfrm>
        </p:spPr>
        <p:txBody>
          <a:bodyPr>
            <a:normAutofit/>
          </a:bodyPr>
          <a:lstStyle/>
          <a:p>
            <a:pPr algn="just">
              <a:buNone/>
            </a:pPr>
            <a:r>
              <a:rPr lang="en-US" sz="2400" dirty="0" smtClean="0"/>
              <a:t>A complex type is a container for other element definitions. This allows you to specify which child elements an element can contain and to provide some structure within your XML documents. </a:t>
            </a:r>
          </a:p>
          <a:p>
            <a:pPr algn="just">
              <a:buNone/>
            </a:pPr>
            <a:r>
              <a:rPr lang="en-US" sz="2400" dirty="0" smtClean="0"/>
              <a:t>For example −</a:t>
            </a:r>
          </a:p>
          <a:p>
            <a:pPr algn="just">
              <a:buNone/>
            </a:pPr>
            <a:endParaRPr lang="en-US" sz="2400" dirty="0" smtClean="0"/>
          </a:p>
          <a:p>
            <a:pPr algn="just">
              <a:buNone/>
            </a:pPr>
            <a:endParaRPr lang="en-US" sz="2400" dirty="0"/>
          </a:p>
        </p:txBody>
      </p:sp>
      <p:pic>
        <p:nvPicPr>
          <p:cNvPr id="1026" name="Picture 2"/>
          <p:cNvPicPr>
            <a:picLocks noChangeAspect="1" noChangeArrowheads="1"/>
          </p:cNvPicPr>
          <p:nvPr/>
        </p:nvPicPr>
        <p:blipFill>
          <a:blip r:embed="rId2" cstate="print"/>
          <a:srcRect l="24012" t="25000" r="32650" b="48958"/>
          <a:stretch>
            <a:fillRect/>
          </a:stretch>
        </p:blipFill>
        <p:spPr bwMode="auto">
          <a:xfrm>
            <a:off x="1752600" y="3657600"/>
            <a:ext cx="6541008"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219200" y="452438"/>
            <a:ext cx="7793038" cy="614362"/>
          </a:xfrm>
        </p:spPr>
        <p:txBody>
          <a:bodyPr>
            <a:normAutofit fontScale="90000"/>
          </a:bodyPr>
          <a:lstStyle/>
          <a:p>
            <a:pPr eaLnBrk="1" hangingPunct="1"/>
            <a:r>
              <a:rPr lang="en-US" dirty="0" smtClean="0">
                <a:effectLst/>
              </a:rPr>
              <a:t>HTML and XML, I</a:t>
            </a:r>
          </a:p>
        </p:txBody>
      </p:sp>
      <p:sp>
        <p:nvSpPr>
          <p:cNvPr id="7172" name="Rectangle 4"/>
          <p:cNvSpPr>
            <a:spLocks noChangeArrowheads="1"/>
          </p:cNvSpPr>
          <p:nvPr/>
        </p:nvSpPr>
        <p:spPr bwMode="auto">
          <a:xfrm>
            <a:off x="1143000" y="1524000"/>
            <a:ext cx="7716838" cy="530225"/>
          </a:xfrm>
          <a:prstGeom prst="rect">
            <a:avLst/>
          </a:prstGeom>
          <a:noFill/>
          <a:ln w="9525">
            <a:noFill/>
            <a:miter lim="800000"/>
            <a:headEnd/>
            <a:tailEnd/>
          </a:ln>
        </p:spPr>
        <p:txBody>
          <a:bodyPr wrap="none">
            <a:spAutoFit/>
          </a:bodyPr>
          <a:lstStyle/>
          <a:p>
            <a:pPr eaLnBrk="1" hangingPunct="1">
              <a:lnSpc>
                <a:spcPct val="90000"/>
              </a:lnSpc>
              <a:spcBef>
                <a:spcPct val="20000"/>
              </a:spcBef>
            </a:pPr>
            <a:r>
              <a:rPr lang="en-US" sz="3200">
                <a:solidFill>
                  <a:schemeClr val="tx2"/>
                </a:solidFill>
                <a:latin typeface="Times New Roman" pitchFamily="18" charset="0"/>
              </a:rPr>
              <a:t>XML</a:t>
            </a:r>
            <a:r>
              <a:rPr lang="en-US" sz="3200">
                <a:latin typeface="Times New Roman" pitchFamily="18" charset="0"/>
              </a:rPr>
              <a:t> stands for </a:t>
            </a:r>
            <a:r>
              <a:rPr lang="en-US" sz="3200">
                <a:solidFill>
                  <a:schemeClr val="tx2"/>
                </a:solidFill>
                <a:latin typeface="Times New Roman" pitchFamily="18" charset="0"/>
              </a:rPr>
              <a:t>e</a:t>
            </a:r>
            <a:r>
              <a:rPr lang="en-US" sz="3200" u="sng">
                <a:solidFill>
                  <a:schemeClr val="tx2"/>
                </a:solidFill>
                <a:latin typeface="Times New Roman" pitchFamily="18" charset="0"/>
              </a:rPr>
              <a:t>X</a:t>
            </a:r>
            <a:r>
              <a:rPr lang="en-US" sz="3200">
                <a:solidFill>
                  <a:schemeClr val="tx2"/>
                </a:solidFill>
                <a:latin typeface="Times New Roman" pitchFamily="18" charset="0"/>
              </a:rPr>
              <a:t>tensible </a:t>
            </a:r>
            <a:r>
              <a:rPr lang="en-US" sz="3200" u="sng">
                <a:solidFill>
                  <a:schemeClr val="tx2"/>
                </a:solidFill>
                <a:latin typeface="Times New Roman" pitchFamily="18" charset="0"/>
              </a:rPr>
              <a:t>M</a:t>
            </a:r>
            <a:r>
              <a:rPr lang="en-US" sz="3200">
                <a:solidFill>
                  <a:schemeClr val="tx2"/>
                </a:solidFill>
                <a:latin typeface="Times New Roman" pitchFamily="18" charset="0"/>
              </a:rPr>
              <a:t>arkup </a:t>
            </a:r>
            <a:r>
              <a:rPr lang="en-US" sz="3200" u="sng">
                <a:solidFill>
                  <a:schemeClr val="tx2"/>
                </a:solidFill>
                <a:latin typeface="Times New Roman" pitchFamily="18" charset="0"/>
              </a:rPr>
              <a:t>L</a:t>
            </a:r>
            <a:r>
              <a:rPr lang="en-US" sz="3200">
                <a:solidFill>
                  <a:schemeClr val="tx2"/>
                </a:solidFill>
                <a:latin typeface="Times New Roman" pitchFamily="18" charset="0"/>
              </a:rPr>
              <a:t>anguage</a:t>
            </a:r>
            <a:endParaRPr lang="en-US" sz="3200">
              <a:latin typeface="Times New Roman" pitchFamily="18" charset="0"/>
            </a:endParaRPr>
          </a:p>
        </p:txBody>
      </p:sp>
      <p:sp>
        <p:nvSpPr>
          <p:cNvPr id="7173" name="Rectangle 5"/>
          <p:cNvSpPr>
            <a:spLocks noChangeArrowheads="1"/>
          </p:cNvSpPr>
          <p:nvPr/>
        </p:nvSpPr>
        <p:spPr bwMode="auto">
          <a:xfrm>
            <a:off x="1143000" y="2209800"/>
            <a:ext cx="3657600" cy="707886"/>
          </a:xfrm>
          <a:prstGeom prst="rect">
            <a:avLst/>
          </a:prstGeom>
          <a:noFill/>
          <a:ln w="9525">
            <a:noFill/>
            <a:miter lim="800000"/>
            <a:headEnd/>
            <a:tailEnd/>
          </a:ln>
        </p:spPr>
        <p:txBody>
          <a:bodyPr>
            <a:spAutoFit/>
          </a:bodyPr>
          <a:lstStyle/>
          <a:p>
            <a:r>
              <a:rPr lang="en-US" sz="2000" dirty="0">
                <a:latin typeface="Times New Roman" pitchFamily="18" charset="0"/>
              </a:rPr>
              <a:t>HTML is used to mark up text so it can be displayed to users</a:t>
            </a:r>
          </a:p>
        </p:txBody>
      </p:sp>
      <p:sp>
        <p:nvSpPr>
          <p:cNvPr id="7174" name="Rectangle 6"/>
          <p:cNvSpPr>
            <a:spLocks noChangeArrowheads="1"/>
          </p:cNvSpPr>
          <p:nvPr/>
        </p:nvSpPr>
        <p:spPr bwMode="auto">
          <a:xfrm>
            <a:off x="5334000" y="2241550"/>
            <a:ext cx="3581400" cy="707886"/>
          </a:xfrm>
          <a:prstGeom prst="rect">
            <a:avLst/>
          </a:prstGeom>
          <a:noFill/>
          <a:ln w="9525">
            <a:noFill/>
            <a:miter lim="800000"/>
            <a:headEnd/>
            <a:tailEnd/>
          </a:ln>
        </p:spPr>
        <p:txBody>
          <a:bodyPr>
            <a:spAutoFit/>
          </a:bodyPr>
          <a:lstStyle/>
          <a:p>
            <a:r>
              <a:rPr lang="en-US" sz="2000" dirty="0">
                <a:latin typeface="Times New Roman" pitchFamily="18" charset="0"/>
              </a:rPr>
              <a:t>XML is used to mark up data so it can be processed by computers</a:t>
            </a:r>
          </a:p>
        </p:txBody>
      </p:sp>
      <p:sp>
        <p:nvSpPr>
          <p:cNvPr id="7175" name="Rectangle 7"/>
          <p:cNvSpPr>
            <a:spLocks noChangeArrowheads="1"/>
          </p:cNvSpPr>
          <p:nvPr/>
        </p:nvSpPr>
        <p:spPr bwMode="auto">
          <a:xfrm>
            <a:off x="1143000" y="3552825"/>
            <a:ext cx="3810000" cy="1323439"/>
          </a:xfrm>
          <a:prstGeom prst="rect">
            <a:avLst/>
          </a:prstGeom>
          <a:noFill/>
          <a:ln w="9525">
            <a:noFill/>
            <a:miter lim="800000"/>
            <a:headEnd/>
            <a:tailEnd/>
          </a:ln>
        </p:spPr>
        <p:txBody>
          <a:bodyPr>
            <a:spAutoFit/>
          </a:bodyPr>
          <a:lstStyle/>
          <a:p>
            <a:r>
              <a:rPr lang="en-US" sz="2000" dirty="0">
                <a:latin typeface="Times New Roman" pitchFamily="18" charset="0"/>
              </a:rPr>
              <a:t>HTML describes both structure (e.g. </a:t>
            </a:r>
            <a:r>
              <a:rPr lang="en-US" sz="2000" dirty="0">
                <a:solidFill>
                  <a:schemeClr val="accent2"/>
                </a:solidFill>
                <a:latin typeface="Trebuchet MS" pitchFamily="34" charset="0"/>
              </a:rPr>
              <a:t>&lt;p&gt;</a:t>
            </a:r>
            <a:r>
              <a:rPr lang="en-US" sz="2000" dirty="0">
                <a:latin typeface="Times New Roman" pitchFamily="18" charset="0"/>
              </a:rPr>
              <a:t>, </a:t>
            </a:r>
            <a:r>
              <a:rPr lang="en-US" sz="2000" dirty="0">
                <a:solidFill>
                  <a:schemeClr val="accent2"/>
                </a:solidFill>
                <a:latin typeface="Trebuchet MS" pitchFamily="34" charset="0"/>
              </a:rPr>
              <a:t>&lt;h2&gt;</a:t>
            </a:r>
            <a:r>
              <a:rPr lang="en-US" sz="2000" dirty="0">
                <a:latin typeface="Times New Roman" pitchFamily="18" charset="0"/>
              </a:rPr>
              <a:t>, </a:t>
            </a:r>
            <a:r>
              <a:rPr lang="en-US" sz="2000" dirty="0">
                <a:solidFill>
                  <a:schemeClr val="accent2"/>
                </a:solidFill>
                <a:latin typeface="Trebuchet MS" pitchFamily="34" charset="0"/>
              </a:rPr>
              <a:t>&lt;</a:t>
            </a:r>
            <a:r>
              <a:rPr lang="en-US" sz="2000" dirty="0" err="1">
                <a:solidFill>
                  <a:schemeClr val="accent2"/>
                </a:solidFill>
                <a:latin typeface="Trebuchet MS" pitchFamily="34" charset="0"/>
              </a:rPr>
              <a:t>em</a:t>
            </a:r>
            <a:r>
              <a:rPr lang="en-US" sz="2000" dirty="0">
                <a:solidFill>
                  <a:schemeClr val="accent2"/>
                </a:solidFill>
                <a:latin typeface="Trebuchet MS" pitchFamily="34" charset="0"/>
              </a:rPr>
              <a:t>&gt;</a:t>
            </a:r>
            <a:r>
              <a:rPr lang="en-US" sz="2000" dirty="0">
                <a:latin typeface="Times New Roman" pitchFamily="18" charset="0"/>
              </a:rPr>
              <a:t>) and appearance (e.g. </a:t>
            </a:r>
            <a:r>
              <a:rPr lang="en-US" sz="2000" dirty="0">
                <a:solidFill>
                  <a:schemeClr val="accent2"/>
                </a:solidFill>
                <a:latin typeface="Trebuchet MS" pitchFamily="34" charset="0"/>
              </a:rPr>
              <a:t>&lt;</a:t>
            </a:r>
            <a:r>
              <a:rPr lang="en-US" sz="2000" dirty="0" err="1">
                <a:solidFill>
                  <a:schemeClr val="accent2"/>
                </a:solidFill>
                <a:latin typeface="Trebuchet MS" pitchFamily="34" charset="0"/>
              </a:rPr>
              <a:t>br</a:t>
            </a:r>
            <a:r>
              <a:rPr lang="en-US" sz="2000" dirty="0">
                <a:solidFill>
                  <a:schemeClr val="accent2"/>
                </a:solidFill>
                <a:latin typeface="Trebuchet MS" pitchFamily="34" charset="0"/>
              </a:rPr>
              <a:t>&gt;</a:t>
            </a:r>
            <a:r>
              <a:rPr lang="en-US" sz="2000" dirty="0">
                <a:latin typeface="Times New Roman" pitchFamily="18" charset="0"/>
              </a:rPr>
              <a:t>, </a:t>
            </a:r>
            <a:r>
              <a:rPr lang="en-US" sz="2000" dirty="0">
                <a:solidFill>
                  <a:schemeClr val="accent2"/>
                </a:solidFill>
                <a:latin typeface="Trebuchet MS" pitchFamily="34" charset="0"/>
              </a:rPr>
              <a:t>&lt;font&gt;</a:t>
            </a:r>
            <a:r>
              <a:rPr lang="en-US" sz="2000" dirty="0">
                <a:latin typeface="Times New Roman" pitchFamily="18" charset="0"/>
              </a:rPr>
              <a:t>,</a:t>
            </a:r>
            <a:r>
              <a:rPr lang="en-US" sz="2000" dirty="0">
                <a:solidFill>
                  <a:schemeClr val="accent2"/>
                </a:solidFill>
                <a:latin typeface="Trebuchet MS" pitchFamily="34" charset="0"/>
              </a:rPr>
              <a:t> &lt;</a:t>
            </a:r>
            <a:r>
              <a:rPr lang="en-US" sz="2000" dirty="0" err="1">
                <a:solidFill>
                  <a:schemeClr val="accent2"/>
                </a:solidFill>
                <a:latin typeface="Trebuchet MS" pitchFamily="34" charset="0"/>
              </a:rPr>
              <a:t>i</a:t>
            </a:r>
            <a:r>
              <a:rPr lang="en-US" sz="2000" dirty="0">
                <a:solidFill>
                  <a:schemeClr val="accent2"/>
                </a:solidFill>
                <a:latin typeface="Trebuchet MS" pitchFamily="34" charset="0"/>
              </a:rPr>
              <a:t>&gt;</a:t>
            </a:r>
            <a:r>
              <a:rPr lang="en-US" sz="2000" dirty="0">
                <a:latin typeface="Times New Roman" pitchFamily="18" charset="0"/>
              </a:rPr>
              <a:t>)</a:t>
            </a:r>
          </a:p>
        </p:txBody>
      </p:sp>
      <p:sp>
        <p:nvSpPr>
          <p:cNvPr id="7176" name="Rectangle 8"/>
          <p:cNvSpPr>
            <a:spLocks noChangeArrowheads="1"/>
          </p:cNvSpPr>
          <p:nvPr/>
        </p:nvSpPr>
        <p:spPr bwMode="auto">
          <a:xfrm>
            <a:off x="5334000" y="3581400"/>
            <a:ext cx="3138488" cy="707886"/>
          </a:xfrm>
          <a:prstGeom prst="rect">
            <a:avLst/>
          </a:prstGeom>
          <a:noFill/>
          <a:ln w="9525">
            <a:noFill/>
            <a:miter lim="800000"/>
            <a:headEnd/>
            <a:tailEnd/>
          </a:ln>
        </p:spPr>
        <p:txBody>
          <a:bodyPr>
            <a:spAutoFit/>
          </a:bodyPr>
          <a:lstStyle/>
          <a:p>
            <a:r>
              <a:rPr lang="en-US" sz="2000" dirty="0">
                <a:latin typeface="Times New Roman" pitchFamily="18" charset="0"/>
              </a:rPr>
              <a:t>XML describes only content, or “meaning”</a:t>
            </a:r>
          </a:p>
        </p:txBody>
      </p:sp>
      <p:sp>
        <p:nvSpPr>
          <p:cNvPr id="7177" name="Rectangle 9"/>
          <p:cNvSpPr>
            <a:spLocks noChangeArrowheads="1"/>
          </p:cNvSpPr>
          <p:nvPr/>
        </p:nvSpPr>
        <p:spPr bwMode="auto">
          <a:xfrm>
            <a:off x="1143000" y="5334000"/>
            <a:ext cx="3429000" cy="707886"/>
          </a:xfrm>
          <a:prstGeom prst="rect">
            <a:avLst/>
          </a:prstGeom>
          <a:noFill/>
          <a:ln w="9525">
            <a:noFill/>
            <a:miter lim="800000"/>
            <a:headEnd/>
            <a:tailEnd/>
          </a:ln>
        </p:spPr>
        <p:txBody>
          <a:bodyPr>
            <a:spAutoFit/>
          </a:bodyPr>
          <a:lstStyle/>
          <a:p>
            <a:r>
              <a:rPr lang="en-US" sz="2000" dirty="0">
                <a:latin typeface="Times New Roman" pitchFamily="18" charset="0"/>
              </a:rPr>
              <a:t>HTML uses a fixed, unchangeable set of tags</a:t>
            </a:r>
          </a:p>
        </p:txBody>
      </p:sp>
      <p:sp>
        <p:nvSpPr>
          <p:cNvPr id="7178" name="Rectangle 10"/>
          <p:cNvSpPr>
            <a:spLocks noChangeArrowheads="1"/>
          </p:cNvSpPr>
          <p:nvPr/>
        </p:nvSpPr>
        <p:spPr bwMode="auto">
          <a:xfrm>
            <a:off x="5334000" y="5273675"/>
            <a:ext cx="3505200" cy="707886"/>
          </a:xfrm>
          <a:prstGeom prst="rect">
            <a:avLst/>
          </a:prstGeom>
          <a:noFill/>
          <a:ln w="9525">
            <a:noFill/>
            <a:miter lim="800000"/>
            <a:headEnd/>
            <a:tailEnd/>
          </a:ln>
        </p:spPr>
        <p:txBody>
          <a:bodyPr>
            <a:spAutoFit/>
          </a:bodyPr>
          <a:lstStyle/>
          <a:p>
            <a:r>
              <a:rPr lang="en-US" sz="2000" dirty="0">
                <a:latin typeface="Times New Roman" pitchFamily="18" charset="0"/>
              </a:rPr>
              <a:t>In XML, you make up your own tags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wipe(left)">
                                      <p:cBhvr>
                                        <p:cTn id="7" dur="500"/>
                                        <p:tgtEl>
                                          <p:spTgt spid="71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3"/>
                                        </p:tgtEl>
                                        <p:attrNameLst>
                                          <p:attrName>style.visibility</p:attrName>
                                        </p:attrNameLst>
                                      </p:cBhvr>
                                      <p:to>
                                        <p:strVal val="visible"/>
                                      </p:to>
                                    </p:set>
                                    <p:animEffect transition="in" filter="wipe(left)">
                                      <p:cBhvr>
                                        <p:cTn id="12" dur="500"/>
                                        <p:tgtEl>
                                          <p:spTgt spid="71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74"/>
                                        </p:tgtEl>
                                        <p:attrNameLst>
                                          <p:attrName>style.visibility</p:attrName>
                                        </p:attrNameLst>
                                      </p:cBhvr>
                                      <p:to>
                                        <p:strVal val="visible"/>
                                      </p:to>
                                    </p:set>
                                    <p:animEffect transition="in" filter="wipe(left)">
                                      <p:cBhvr>
                                        <p:cTn id="17" dur="500"/>
                                        <p:tgtEl>
                                          <p:spTgt spid="717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75"/>
                                        </p:tgtEl>
                                        <p:attrNameLst>
                                          <p:attrName>style.visibility</p:attrName>
                                        </p:attrNameLst>
                                      </p:cBhvr>
                                      <p:to>
                                        <p:strVal val="visible"/>
                                      </p:to>
                                    </p:set>
                                    <p:animEffect transition="in" filter="wipe(left)">
                                      <p:cBhvr>
                                        <p:cTn id="22" dur="500"/>
                                        <p:tgtEl>
                                          <p:spTgt spid="717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176"/>
                                        </p:tgtEl>
                                        <p:attrNameLst>
                                          <p:attrName>style.visibility</p:attrName>
                                        </p:attrNameLst>
                                      </p:cBhvr>
                                      <p:to>
                                        <p:strVal val="visible"/>
                                      </p:to>
                                    </p:set>
                                    <p:animEffect transition="in" filter="wipe(left)">
                                      <p:cBhvr>
                                        <p:cTn id="27" dur="500"/>
                                        <p:tgtEl>
                                          <p:spTgt spid="717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177"/>
                                        </p:tgtEl>
                                        <p:attrNameLst>
                                          <p:attrName>style.visibility</p:attrName>
                                        </p:attrNameLst>
                                      </p:cBhvr>
                                      <p:to>
                                        <p:strVal val="visible"/>
                                      </p:to>
                                    </p:set>
                                    <p:animEffect transition="in" filter="wipe(left)">
                                      <p:cBhvr>
                                        <p:cTn id="32" dur="500"/>
                                        <p:tgtEl>
                                          <p:spTgt spid="717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178"/>
                                        </p:tgtEl>
                                        <p:attrNameLst>
                                          <p:attrName>style.visibility</p:attrName>
                                        </p:attrNameLst>
                                      </p:cBhvr>
                                      <p:to>
                                        <p:strVal val="visible"/>
                                      </p:to>
                                    </p:set>
                                    <p:animEffect transition="in" filter="wipe(left)">
                                      <p:cBhvr>
                                        <p:cTn id="37" dur="500"/>
                                        <p:tgtEl>
                                          <p:spTgt spid="7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utoUpdateAnimBg="0"/>
      <p:bldP spid="7173" grpId="0" autoUpdateAnimBg="0"/>
      <p:bldP spid="7174" grpId="0" autoUpdateAnimBg="0"/>
      <p:bldP spid="7175" grpId="0" autoUpdateAnimBg="0"/>
      <p:bldP spid="7176" grpId="0" autoUpdateAnimBg="0"/>
      <p:bldP spid="7177" grpId="0" autoUpdateAnimBg="0"/>
      <p:bldP spid="7178"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838200"/>
          </a:xfrm>
        </p:spPr>
        <p:txBody>
          <a:bodyPr/>
          <a:lstStyle/>
          <a:p>
            <a:r>
              <a:rPr lang="en-US" b="1" dirty="0" smtClean="0">
                <a:effectLst/>
              </a:rPr>
              <a:t>Global Type</a:t>
            </a:r>
            <a:endParaRPr lang="en-US" b="1" dirty="0">
              <a:effectLst/>
            </a:endParaRPr>
          </a:p>
        </p:txBody>
      </p:sp>
      <p:sp>
        <p:nvSpPr>
          <p:cNvPr id="3" name="Content Placeholder 2"/>
          <p:cNvSpPr>
            <a:spLocks noGrp="1"/>
          </p:cNvSpPr>
          <p:nvPr>
            <p:ph idx="1"/>
          </p:nvPr>
        </p:nvSpPr>
        <p:spPr>
          <a:xfrm>
            <a:off x="1143000" y="1066800"/>
            <a:ext cx="7772400" cy="1905000"/>
          </a:xfrm>
        </p:spPr>
        <p:txBody>
          <a:bodyPr>
            <a:normAutofit/>
          </a:bodyPr>
          <a:lstStyle/>
          <a:p>
            <a:pPr algn="just">
              <a:buNone/>
            </a:pPr>
            <a:r>
              <a:rPr lang="en-US" sz="2200" dirty="0" smtClean="0"/>
              <a:t>With the global type, you can define a single type in your document, which can be used by all other references. For example, suppose you want to generalize the </a:t>
            </a:r>
            <a:r>
              <a:rPr lang="en-US" sz="2200" i="1" dirty="0" smtClean="0"/>
              <a:t>person</a:t>
            </a:r>
            <a:r>
              <a:rPr lang="en-US" sz="2200" dirty="0" smtClean="0"/>
              <a:t> and </a:t>
            </a:r>
            <a:r>
              <a:rPr lang="en-US" sz="2200" i="1" dirty="0" smtClean="0"/>
              <a:t>company</a:t>
            </a:r>
            <a:r>
              <a:rPr lang="en-US" sz="2200" dirty="0" smtClean="0"/>
              <a:t> for different addresses of the company. In such case, you can define a general type as follows −</a:t>
            </a:r>
            <a:endParaRPr lang="en-US" sz="2200" dirty="0"/>
          </a:p>
        </p:txBody>
      </p:sp>
      <p:pic>
        <p:nvPicPr>
          <p:cNvPr id="2050" name="Picture 2"/>
          <p:cNvPicPr>
            <a:picLocks noChangeAspect="1" noChangeArrowheads="1"/>
          </p:cNvPicPr>
          <p:nvPr/>
        </p:nvPicPr>
        <p:blipFill>
          <a:blip r:embed="rId2" cstate="print"/>
          <a:srcRect l="24012" t="44791" r="29722" b="32292"/>
          <a:stretch>
            <a:fillRect/>
          </a:stretch>
        </p:blipFill>
        <p:spPr bwMode="auto">
          <a:xfrm>
            <a:off x="1295400" y="3048000"/>
            <a:ext cx="74676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1143000"/>
          </a:xfrm>
        </p:spPr>
        <p:txBody>
          <a:bodyPr/>
          <a:lstStyle/>
          <a:p>
            <a:r>
              <a:rPr lang="en-US" b="1" dirty="0" smtClean="0">
                <a:effectLst/>
              </a:rPr>
              <a:t>Example</a:t>
            </a:r>
            <a:endParaRPr lang="en-US" b="1" dirty="0">
              <a:effectLst/>
            </a:endParaRPr>
          </a:p>
        </p:txBody>
      </p:sp>
      <p:pic>
        <p:nvPicPr>
          <p:cNvPr id="3074" name="Picture 2"/>
          <p:cNvPicPr>
            <a:picLocks noChangeAspect="1" noChangeArrowheads="1"/>
          </p:cNvPicPr>
          <p:nvPr/>
        </p:nvPicPr>
        <p:blipFill>
          <a:blip r:embed="rId3" cstate="print"/>
          <a:srcRect l="10542" t="18750" r="39678" b="26042"/>
          <a:stretch>
            <a:fillRect/>
          </a:stretch>
        </p:blipFill>
        <p:spPr bwMode="auto">
          <a:xfrm>
            <a:off x="1219200" y="1066800"/>
            <a:ext cx="7821283"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1143000"/>
          </a:xfrm>
        </p:spPr>
        <p:txBody>
          <a:bodyPr/>
          <a:lstStyle/>
          <a:p>
            <a:r>
              <a:rPr lang="en-US" b="1" dirty="0" smtClean="0">
                <a:effectLst/>
              </a:rPr>
              <a:t>XML Technology</a:t>
            </a:r>
            <a:endParaRPr lang="en-US" b="1" dirty="0">
              <a:effectLst/>
            </a:endParaRPr>
          </a:p>
        </p:txBody>
      </p:sp>
      <p:sp>
        <p:nvSpPr>
          <p:cNvPr id="3" name="Content Placeholder 2"/>
          <p:cNvSpPr>
            <a:spLocks noGrp="1"/>
          </p:cNvSpPr>
          <p:nvPr>
            <p:ph idx="1"/>
          </p:nvPr>
        </p:nvSpPr>
        <p:spPr/>
        <p:txBody>
          <a:bodyPr/>
          <a:lstStyle/>
          <a:p>
            <a:r>
              <a:rPr lang="en-US" dirty="0" err="1" smtClean="0"/>
              <a:t>Xlink</a:t>
            </a:r>
            <a:endParaRPr lang="en-US" dirty="0" smtClean="0"/>
          </a:p>
          <a:p>
            <a:r>
              <a:rPr lang="en-US" dirty="0" err="1" smtClean="0"/>
              <a:t>Xpath</a:t>
            </a:r>
            <a:endParaRPr lang="en-US" dirty="0" smtClean="0"/>
          </a:p>
          <a:p>
            <a:r>
              <a:rPr lang="en-US" dirty="0" err="1" smtClean="0"/>
              <a:t>Xpointer</a:t>
            </a:r>
            <a:endParaRPr lang="en-US" dirty="0" smtClean="0"/>
          </a:p>
          <a:p>
            <a:r>
              <a:rPr lang="en-US" dirty="0" err="1" smtClean="0"/>
              <a:t>xslt</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effectLst/>
              </a:rPr>
              <a:t>xlink</a:t>
            </a:r>
            <a:endParaRPr lang="en-US" b="1" dirty="0">
              <a:effectLst/>
            </a:endParaRPr>
          </a:p>
        </p:txBody>
      </p:sp>
      <p:sp>
        <p:nvSpPr>
          <p:cNvPr id="3" name="Content Placeholder 2"/>
          <p:cNvSpPr>
            <a:spLocks noGrp="1"/>
          </p:cNvSpPr>
          <p:nvPr>
            <p:ph idx="1"/>
          </p:nvPr>
        </p:nvSpPr>
        <p:spPr/>
        <p:txBody>
          <a:bodyPr>
            <a:normAutofit fontScale="70000" lnSpcReduction="20000"/>
          </a:bodyPr>
          <a:lstStyle/>
          <a:p>
            <a:pPr>
              <a:buNone/>
            </a:pPr>
            <a:r>
              <a:rPr lang="en-US" dirty="0" err="1" smtClean="0"/>
              <a:t>xLink</a:t>
            </a:r>
            <a:r>
              <a:rPr lang="en-US" dirty="0" smtClean="0"/>
              <a:t> is used to create hyperlinks in XML documents.</a:t>
            </a:r>
          </a:p>
          <a:p>
            <a:r>
              <a:rPr lang="en-US" dirty="0" err="1" smtClean="0"/>
              <a:t>XLink</a:t>
            </a:r>
            <a:r>
              <a:rPr lang="en-US" dirty="0" smtClean="0"/>
              <a:t> is used to create hyperlinks within XML documents</a:t>
            </a:r>
          </a:p>
          <a:p>
            <a:r>
              <a:rPr lang="en-US" dirty="0" smtClean="0"/>
              <a:t>Any element in an XML document can behave as a link</a:t>
            </a:r>
          </a:p>
          <a:p>
            <a:r>
              <a:rPr lang="en-US" dirty="0" smtClean="0"/>
              <a:t>With </a:t>
            </a:r>
            <a:r>
              <a:rPr lang="en-US" dirty="0" err="1" smtClean="0"/>
              <a:t>XLink</a:t>
            </a:r>
            <a:r>
              <a:rPr lang="en-US" dirty="0" smtClean="0"/>
              <a:t>, the links can be defined outside the linked files</a:t>
            </a:r>
          </a:p>
          <a:p>
            <a:r>
              <a:rPr lang="en-US" dirty="0" err="1" smtClean="0"/>
              <a:t>XLink</a:t>
            </a:r>
            <a:r>
              <a:rPr lang="en-US" dirty="0" smtClean="0"/>
              <a:t> is a W3C </a:t>
            </a:r>
            <a:r>
              <a:rPr lang="en-US" dirty="0" smtClean="0"/>
              <a:t>Recommendation</a:t>
            </a:r>
          </a:p>
          <a:p>
            <a:pPr>
              <a:buNone/>
            </a:pPr>
            <a:endParaRPr lang="en-US" dirty="0" smtClean="0"/>
          </a:p>
          <a:p>
            <a:pPr>
              <a:buNone/>
            </a:pPr>
            <a:r>
              <a:rPr lang="en-US" dirty="0" smtClean="0"/>
              <a:t>&lt;?xml version="1.0" encoding="UTF-8"?&gt;</a:t>
            </a:r>
            <a:br>
              <a:rPr lang="en-US" dirty="0" smtClean="0"/>
            </a:br>
            <a:r>
              <a:rPr lang="en-US" dirty="0" smtClean="0"/>
              <a:t>&lt;</a:t>
            </a:r>
            <a:r>
              <a:rPr lang="en-US" dirty="0" smtClean="0"/>
              <a:t>homepages </a:t>
            </a:r>
            <a:r>
              <a:rPr lang="en-US" dirty="0" err="1" smtClean="0"/>
              <a:t>xmlns:xlink</a:t>
            </a:r>
            <a:r>
              <a:rPr lang="en-US" dirty="0" smtClean="0"/>
              <a:t>="http://www.w3.org/1999/xlink"&gt;</a:t>
            </a:r>
            <a:br>
              <a:rPr lang="en-US" dirty="0" smtClean="0"/>
            </a:br>
            <a:r>
              <a:rPr lang="en-US" dirty="0" smtClean="0"/>
              <a:t>  &lt;homepage </a:t>
            </a:r>
            <a:r>
              <a:rPr lang="en-US" dirty="0" err="1" smtClean="0"/>
              <a:t>xlink:type</a:t>
            </a:r>
            <a:r>
              <a:rPr lang="en-US" dirty="0" smtClean="0"/>
              <a:t>="simple" </a:t>
            </a:r>
            <a:r>
              <a:rPr lang="en-US" dirty="0" err="1" smtClean="0"/>
              <a:t>xlink:href</a:t>
            </a:r>
            <a:r>
              <a:rPr lang="en-US" dirty="0" smtClean="0"/>
              <a:t>="https</a:t>
            </a:r>
            <a:r>
              <a:rPr lang="en-US" smtClean="0"/>
              <a:t>://</a:t>
            </a:r>
            <a:r>
              <a:rPr lang="en-US" smtClean="0"/>
              <a:t>www.webtechnolgy.com</a:t>
            </a:r>
            <a:r>
              <a:rPr lang="en-US" dirty="0" smtClean="0"/>
              <a:t>"&gt;</a:t>
            </a:r>
            <a:r>
              <a:rPr lang="en-US" smtClean="0"/>
              <a:t>Visit </a:t>
            </a:r>
            <a:r>
              <a:rPr lang="en-US" smtClean="0"/>
              <a:t>W3&lt;/</a:t>
            </a:r>
            <a:r>
              <a:rPr lang="en-US" dirty="0" smtClean="0"/>
              <a:t>homepage&gt;</a:t>
            </a:r>
            <a:br>
              <a:rPr lang="en-US" dirty="0" smtClean="0"/>
            </a:br>
            <a:r>
              <a:rPr lang="en-US" dirty="0" smtClean="0"/>
              <a:t>  &lt;homepage </a:t>
            </a:r>
            <a:r>
              <a:rPr lang="en-US" dirty="0" err="1" smtClean="0"/>
              <a:t>xlink:type</a:t>
            </a:r>
            <a:r>
              <a:rPr lang="en-US" dirty="0" smtClean="0"/>
              <a:t>="simple" </a:t>
            </a:r>
            <a:r>
              <a:rPr lang="en-US" dirty="0" err="1" smtClean="0"/>
              <a:t>xlink:href</a:t>
            </a:r>
            <a:r>
              <a:rPr lang="en-US" dirty="0" smtClean="0"/>
              <a:t>="http://www.w3.org"&gt;Visit W3C&lt;/homepage&gt;</a:t>
            </a:r>
            <a:br>
              <a:rPr lang="en-US" dirty="0" smtClean="0"/>
            </a:br>
            <a:r>
              <a:rPr lang="en-US" dirty="0" smtClean="0"/>
              <a:t>&lt;/homepages&gt; </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which stands for </a:t>
            </a:r>
            <a:r>
              <a:rPr lang="en-US" dirty="0" err="1" smtClean="0"/>
              <a:t>E</a:t>
            </a:r>
            <a:r>
              <a:rPr lang="en-US" b="1" dirty="0" err="1" smtClean="0"/>
              <a:t>X</a:t>
            </a:r>
            <a:r>
              <a:rPr lang="en-US" dirty="0" err="1" smtClean="0"/>
              <a:t>tensible</a:t>
            </a:r>
            <a:r>
              <a:rPr lang="en-US" dirty="0" smtClean="0"/>
              <a:t> </a:t>
            </a:r>
            <a:r>
              <a:rPr lang="en-US" b="1" dirty="0" err="1" smtClean="0"/>
              <a:t>S</a:t>
            </a:r>
            <a:r>
              <a:rPr lang="en-US" dirty="0" err="1" smtClean="0"/>
              <a:t>tylesheet</a:t>
            </a:r>
            <a:r>
              <a:rPr lang="en-US" dirty="0" smtClean="0"/>
              <a:t> </a:t>
            </a:r>
            <a:r>
              <a:rPr lang="en-US" b="1" dirty="0" smtClean="0"/>
              <a:t>L</a:t>
            </a:r>
            <a:r>
              <a:rPr lang="en-US" dirty="0" smtClean="0"/>
              <a:t>anguage. It is similar to XML as CSS is to HTML.</a:t>
            </a:r>
          </a:p>
          <a:p>
            <a:pPr>
              <a:buNone/>
            </a:pPr>
            <a:r>
              <a:rPr lang="en-US" b="1" dirty="0" smtClean="0"/>
              <a:t>Need for XSL</a:t>
            </a:r>
          </a:p>
          <a:p>
            <a:pPr>
              <a:buNone/>
            </a:pPr>
            <a:r>
              <a:rPr lang="en-US" dirty="0" smtClean="0"/>
              <a:t>In case of HTML document, tags are predefined such as table, div, and span; and the browser knows how to add style to them and display those using CSS styles. But in case of XML documents, tags are not predefined. In order to understand and style an XML document, World Wide Web Consortium (W3C) developed XSL which can act as XML based </a:t>
            </a:r>
            <a:r>
              <a:rPr lang="en-US" dirty="0" err="1" smtClean="0"/>
              <a:t>Stylesheet</a:t>
            </a:r>
            <a:r>
              <a:rPr lang="en-US" dirty="0" smtClean="0"/>
              <a:t> Language.</a:t>
            </a:r>
          </a:p>
          <a:p>
            <a:pPr>
              <a:buNone/>
            </a:pPr>
            <a:r>
              <a:rPr lang="en-US" dirty="0" smtClean="0"/>
              <a:t> An XSL document specifies how a browser should render an XML document.</a:t>
            </a:r>
          </a:p>
          <a:p>
            <a:pPr>
              <a:buNone/>
            </a:pPr>
            <a:r>
              <a:rPr lang="en-US" dirty="0" smtClean="0"/>
              <a:t>Following are the main parts of XSL −</a:t>
            </a:r>
          </a:p>
          <a:p>
            <a:pPr>
              <a:buNone/>
            </a:pPr>
            <a:r>
              <a:rPr lang="en-US" b="1" dirty="0" smtClean="0"/>
              <a:t>XSLT</a:t>
            </a:r>
            <a:r>
              <a:rPr lang="en-US" dirty="0" smtClean="0"/>
              <a:t> </a:t>
            </a:r>
          </a:p>
          <a:p>
            <a:pPr>
              <a:buNone/>
            </a:pPr>
            <a:r>
              <a:rPr lang="en-US" b="1" dirty="0" err="1" smtClean="0"/>
              <a:t>XPath</a:t>
            </a:r>
            <a:r>
              <a:rPr lang="en-US" dirty="0" smtClean="0"/>
              <a:t> − used to navigate XML document.</a:t>
            </a:r>
          </a:p>
          <a:p>
            <a:pPr>
              <a:buNone/>
            </a:pPr>
            <a:r>
              <a:rPr lang="en-US" b="1" dirty="0" smtClean="0"/>
              <a:t>XSL-FO</a:t>
            </a:r>
            <a:r>
              <a:rPr lang="en-US" dirty="0" smtClean="0"/>
              <a:t> − used to format XML document.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What is XSLT</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XSLT, Extensible </a:t>
            </a:r>
            <a:r>
              <a:rPr lang="en-US" dirty="0" err="1" smtClean="0"/>
              <a:t>Stylesheet</a:t>
            </a:r>
            <a:r>
              <a:rPr lang="en-US" dirty="0" smtClean="0"/>
              <a:t> Language Transformations, provides the ability to transform XML data from one format to another automatically.</a:t>
            </a:r>
          </a:p>
          <a:p>
            <a:pPr>
              <a:buNone/>
            </a:pPr>
            <a:r>
              <a:rPr lang="en-US" b="1" dirty="0" smtClean="0"/>
              <a:t>How XSLT Works</a:t>
            </a:r>
          </a:p>
          <a:p>
            <a:pPr algn="just">
              <a:buNone/>
            </a:pPr>
            <a:r>
              <a:rPr lang="en-US" dirty="0" smtClean="0"/>
              <a:t>An XSLT </a:t>
            </a:r>
            <a:r>
              <a:rPr lang="en-US" dirty="0" err="1" smtClean="0"/>
              <a:t>stylesheet</a:t>
            </a:r>
            <a:r>
              <a:rPr lang="en-US" dirty="0" smtClean="0"/>
              <a:t> is used to define the transformation rules to be applied on the target XML document. XSLT </a:t>
            </a:r>
            <a:r>
              <a:rPr lang="en-US" dirty="0" err="1" smtClean="0"/>
              <a:t>stylesheet</a:t>
            </a:r>
            <a:r>
              <a:rPr lang="en-US" dirty="0" smtClean="0"/>
              <a:t> is written in XML format. XSLT Processor takes the XSLT </a:t>
            </a:r>
            <a:r>
              <a:rPr lang="en-US" dirty="0" err="1" smtClean="0"/>
              <a:t>stylesheet</a:t>
            </a:r>
            <a:r>
              <a:rPr lang="en-US" dirty="0" smtClean="0"/>
              <a:t> and applies the transformation rules on the target XML document and then it generates a formatted document in the form of XML, HTML, or text format. This formatted document is then utilized by XSLT formatter to generate the actual output which is to be displayed to the end-user.</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dirty="0" smtClean="0"/>
              <a:t>Independent of programming. Transformations are written in a separate </a:t>
            </a:r>
            <a:r>
              <a:rPr lang="en-US" dirty="0" err="1" smtClean="0"/>
              <a:t>xsl</a:t>
            </a:r>
            <a:r>
              <a:rPr lang="en-US" dirty="0" smtClean="0"/>
              <a:t> file which is again an XML document.</a:t>
            </a:r>
          </a:p>
          <a:p>
            <a:pPr>
              <a:buNone/>
            </a:pPr>
            <a:r>
              <a:rPr lang="en-US" dirty="0" smtClean="0"/>
              <a:t>Output can be altered by simply modifying the transformations in </a:t>
            </a:r>
            <a:r>
              <a:rPr lang="en-US" dirty="0" err="1" smtClean="0"/>
              <a:t>xsl</a:t>
            </a:r>
            <a:r>
              <a:rPr lang="en-US" dirty="0" smtClean="0"/>
              <a:t> file. No need to change any code. So Web designers can edit the </a:t>
            </a:r>
            <a:r>
              <a:rPr lang="en-US" dirty="0" err="1" smtClean="0"/>
              <a:t>stylesheet</a:t>
            </a:r>
            <a:r>
              <a:rPr lang="en-US" dirty="0" smtClean="0"/>
              <a:t> and can see the change in the output quickly.</a:t>
            </a:r>
          </a:p>
          <a:p>
            <a:pPr>
              <a:buNone/>
            </a:pP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smtClean="0"/>
              <a:t>students.xml, which is required to be transformed into a well-formatted HTML document</a:t>
            </a:r>
            <a:r>
              <a:rPr lang="en-US" dirty="0" smtClean="0"/>
              <a:t>.</a:t>
            </a:r>
            <a:endParaRPr lang="en-US" dirty="0"/>
          </a:p>
        </p:txBody>
      </p:sp>
      <p:sp>
        <p:nvSpPr>
          <p:cNvPr id="3" name="Content Placeholder 2"/>
          <p:cNvSpPr>
            <a:spLocks noGrp="1"/>
          </p:cNvSpPr>
          <p:nvPr>
            <p:ph idx="1"/>
          </p:nvPr>
        </p:nvSpPr>
        <p:spPr>
          <a:xfrm>
            <a:off x="1435608" y="1447800"/>
            <a:ext cx="7498080" cy="5181600"/>
          </a:xfrm>
        </p:spPr>
        <p:txBody>
          <a:bodyPr numCol="2">
            <a:noAutofit/>
          </a:bodyPr>
          <a:lstStyle/>
          <a:p>
            <a:pPr>
              <a:buNone/>
            </a:pPr>
            <a:r>
              <a:rPr lang="en-US" sz="2000" dirty="0" smtClean="0"/>
              <a:t>&lt;?xml version = "1.0"?&gt; </a:t>
            </a:r>
          </a:p>
          <a:p>
            <a:pPr>
              <a:buNone/>
            </a:pPr>
            <a:r>
              <a:rPr lang="en-US" sz="2000" dirty="0" smtClean="0"/>
              <a:t>&lt;class&gt; </a:t>
            </a:r>
          </a:p>
          <a:p>
            <a:pPr>
              <a:buNone/>
            </a:pPr>
            <a:r>
              <a:rPr lang="en-US" sz="2000" dirty="0" smtClean="0"/>
              <a:t>&lt;student </a:t>
            </a:r>
            <a:r>
              <a:rPr lang="en-US" sz="2000" dirty="0" err="1" smtClean="0"/>
              <a:t>rollno</a:t>
            </a:r>
            <a:r>
              <a:rPr lang="en-US" sz="2000" dirty="0" smtClean="0"/>
              <a:t> = "393"&gt; </a:t>
            </a:r>
          </a:p>
          <a:p>
            <a:pPr>
              <a:buNone/>
            </a:pPr>
            <a:r>
              <a:rPr lang="en-US" sz="2000" dirty="0" smtClean="0"/>
              <a:t>&lt;</a:t>
            </a:r>
            <a:r>
              <a:rPr lang="en-US" sz="2000" dirty="0" err="1" smtClean="0"/>
              <a:t>firstname</a:t>
            </a:r>
            <a:r>
              <a:rPr lang="en-US" sz="2000" dirty="0" smtClean="0"/>
              <a:t>&gt;</a:t>
            </a:r>
            <a:r>
              <a:rPr lang="en-US" sz="2000" dirty="0" err="1" smtClean="0"/>
              <a:t>Dinkar</a:t>
            </a:r>
            <a:r>
              <a:rPr lang="en-US" sz="2000" dirty="0" smtClean="0"/>
              <a:t>&lt;/</a:t>
            </a:r>
            <a:r>
              <a:rPr lang="en-US" sz="2000" dirty="0" err="1" smtClean="0"/>
              <a:t>firstname</a:t>
            </a:r>
            <a:r>
              <a:rPr lang="en-US" sz="2000" dirty="0" smtClean="0"/>
              <a:t>&gt; </a:t>
            </a:r>
          </a:p>
          <a:p>
            <a:pPr>
              <a:buNone/>
            </a:pPr>
            <a:r>
              <a:rPr lang="en-US" sz="2000" dirty="0" smtClean="0"/>
              <a:t>&lt;</a:t>
            </a:r>
            <a:r>
              <a:rPr lang="en-US" sz="2000" dirty="0" err="1" smtClean="0"/>
              <a:t>lastname</a:t>
            </a:r>
            <a:r>
              <a:rPr lang="en-US" sz="2000" dirty="0" smtClean="0"/>
              <a:t>&gt;</a:t>
            </a:r>
            <a:r>
              <a:rPr lang="en-US" sz="2000" dirty="0" err="1" smtClean="0"/>
              <a:t>Kad</a:t>
            </a:r>
            <a:r>
              <a:rPr lang="en-US" sz="2000" dirty="0" smtClean="0"/>
              <a:t>&lt;/</a:t>
            </a:r>
            <a:r>
              <a:rPr lang="en-US" sz="2000" dirty="0" err="1" smtClean="0"/>
              <a:t>lastname</a:t>
            </a:r>
            <a:r>
              <a:rPr lang="en-US" sz="2000" dirty="0" smtClean="0"/>
              <a:t>&gt; </a:t>
            </a:r>
          </a:p>
          <a:p>
            <a:pPr>
              <a:buNone/>
            </a:pPr>
            <a:r>
              <a:rPr lang="en-US" sz="2000" dirty="0" smtClean="0"/>
              <a:t>&lt;nickname&gt;</a:t>
            </a:r>
            <a:r>
              <a:rPr lang="en-US" sz="2000" dirty="0" err="1" smtClean="0"/>
              <a:t>Dinkar</a:t>
            </a:r>
            <a:r>
              <a:rPr lang="en-US" sz="2000" dirty="0" smtClean="0"/>
              <a:t>&lt;/nickname&gt; </a:t>
            </a:r>
          </a:p>
          <a:p>
            <a:pPr>
              <a:buNone/>
            </a:pPr>
            <a:r>
              <a:rPr lang="en-US" sz="2000" dirty="0" smtClean="0"/>
              <a:t>&lt;marks&gt;85&lt;/marks&gt; </a:t>
            </a:r>
          </a:p>
          <a:p>
            <a:pPr>
              <a:buNone/>
            </a:pPr>
            <a:r>
              <a:rPr lang="en-US" sz="2000" dirty="0" smtClean="0"/>
              <a:t>&lt;/student&gt; </a:t>
            </a:r>
          </a:p>
          <a:p>
            <a:pPr>
              <a:buNone/>
            </a:pPr>
            <a:r>
              <a:rPr lang="en-US" sz="2000" dirty="0" smtClean="0"/>
              <a:t>&lt;student </a:t>
            </a:r>
            <a:r>
              <a:rPr lang="en-US" sz="2000" dirty="0" err="1" smtClean="0"/>
              <a:t>rollno</a:t>
            </a:r>
            <a:r>
              <a:rPr lang="en-US" sz="2000" dirty="0" smtClean="0"/>
              <a:t> = "493"&gt; </a:t>
            </a:r>
          </a:p>
          <a:p>
            <a:pPr>
              <a:buNone/>
            </a:pPr>
            <a:r>
              <a:rPr lang="en-US" sz="2000" dirty="0" smtClean="0"/>
              <a:t>&lt;</a:t>
            </a:r>
            <a:r>
              <a:rPr lang="en-US" sz="2000" dirty="0" err="1" smtClean="0"/>
              <a:t>firstname</a:t>
            </a:r>
            <a:r>
              <a:rPr lang="en-US" sz="2000" dirty="0" smtClean="0"/>
              <a:t>&gt;</a:t>
            </a:r>
            <a:r>
              <a:rPr lang="en-US" sz="2000" dirty="0" err="1" smtClean="0"/>
              <a:t>Vaneet</a:t>
            </a:r>
            <a:r>
              <a:rPr lang="en-US" sz="2000" dirty="0" smtClean="0"/>
              <a:t>&lt;/</a:t>
            </a:r>
            <a:r>
              <a:rPr lang="en-US" sz="2000" dirty="0" err="1" smtClean="0"/>
              <a:t>firstname</a:t>
            </a:r>
            <a:r>
              <a:rPr lang="en-US" sz="2000" dirty="0" smtClean="0"/>
              <a:t>&gt; </a:t>
            </a:r>
          </a:p>
          <a:p>
            <a:pPr>
              <a:buNone/>
            </a:pPr>
            <a:r>
              <a:rPr lang="en-US" sz="2000" dirty="0" smtClean="0"/>
              <a:t>&lt;</a:t>
            </a:r>
            <a:r>
              <a:rPr lang="en-US" sz="2000" dirty="0" err="1" smtClean="0"/>
              <a:t>lastname</a:t>
            </a:r>
            <a:r>
              <a:rPr lang="en-US" sz="2000" dirty="0" smtClean="0"/>
              <a:t>&gt;Gupta&lt;/</a:t>
            </a:r>
            <a:r>
              <a:rPr lang="en-US" sz="2000" dirty="0" err="1" smtClean="0"/>
              <a:t>lastname</a:t>
            </a:r>
            <a:r>
              <a:rPr lang="en-US" sz="2000" dirty="0" smtClean="0"/>
              <a:t>&gt;</a:t>
            </a:r>
          </a:p>
          <a:p>
            <a:pPr>
              <a:buNone/>
            </a:pPr>
            <a:r>
              <a:rPr lang="en-US" sz="2000" dirty="0" smtClean="0"/>
              <a:t> &lt;nickname&gt;</a:t>
            </a:r>
            <a:r>
              <a:rPr lang="en-US" sz="2000" dirty="0" err="1" smtClean="0"/>
              <a:t>Vinni</a:t>
            </a:r>
            <a:r>
              <a:rPr lang="en-US" sz="2000" dirty="0" smtClean="0"/>
              <a:t>&lt;/nickname&gt; </a:t>
            </a:r>
          </a:p>
          <a:p>
            <a:pPr>
              <a:buNone/>
            </a:pPr>
            <a:r>
              <a:rPr lang="en-US" sz="2000" dirty="0" smtClean="0"/>
              <a:t>&lt;marks&gt;95&lt;/marks&gt;</a:t>
            </a:r>
          </a:p>
          <a:p>
            <a:pPr>
              <a:buNone/>
            </a:pPr>
            <a:r>
              <a:rPr lang="en-US" sz="2000" dirty="0" smtClean="0"/>
              <a:t> &lt;/student&gt;</a:t>
            </a:r>
          </a:p>
          <a:p>
            <a:pPr>
              <a:buNone/>
            </a:pPr>
            <a:r>
              <a:rPr lang="en-US" sz="2000" dirty="0" smtClean="0"/>
              <a:t> &lt;student </a:t>
            </a:r>
            <a:r>
              <a:rPr lang="en-US" sz="2000" dirty="0" err="1" smtClean="0"/>
              <a:t>rollno</a:t>
            </a:r>
            <a:r>
              <a:rPr lang="en-US" sz="2000" dirty="0" smtClean="0"/>
              <a:t> = "593"&gt; </a:t>
            </a:r>
          </a:p>
          <a:p>
            <a:pPr>
              <a:buNone/>
            </a:pPr>
            <a:r>
              <a:rPr lang="en-US" sz="2000" dirty="0" smtClean="0"/>
              <a:t>&lt;</a:t>
            </a:r>
            <a:r>
              <a:rPr lang="en-US" sz="2000" dirty="0" err="1" smtClean="0"/>
              <a:t>firstname</a:t>
            </a:r>
            <a:r>
              <a:rPr lang="en-US" sz="2000" dirty="0" smtClean="0"/>
              <a:t>&gt;</a:t>
            </a:r>
            <a:r>
              <a:rPr lang="en-US" sz="2000" dirty="0" err="1" smtClean="0"/>
              <a:t>Jasvir</a:t>
            </a:r>
            <a:r>
              <a:rPr lang="en-US" sz="2000" dirty="0" smtClean="0"/>
              <a:t>&lt;/</a:t>
            </a:r>
            <a:r>
              <a:rPr lang="en-US" sz="2000" dirty="0" err="1" smtClean="0"/>
              <a:t>firstname</a:t>
            </a:r>
            <a:r>
              <a:rPr lang="en-US" sz="2000" dirty="0" smtClean="0"/>
              <a:t>&gt; </a:t>
            </a:r>
          </a:p>
          <a:p>
            <a:pPr>
              <a:buNone/>
            </a:pPr>
            <a:r>
              <a:rPr lang="en-US" sz="2000" dirty="0" smtClean="0"/>
              <a:t>&lt;</a:t>
            </a:r>
            <a:r>
              <a:rPr lang="en-US" sz="2000" dirty="0" err="1" smtClean="0"/>
              <a:t>lastname</a:t>
            </a:r>
            <a:r>
              <a:rPr lang="en-US" sz="2000" dirty="0" smtClean="0"/>
              <a:t>&gt;Singh&lt;/</a:t>
            </a:r>
            <a:r>
              <a:rPr lang="en-US" sz="2000" dirty="0" err="1" smtClean="0"/>
              <a:t>lastname</a:t>
            </a:r>
            <a:r>
              <a:rPr lang="en-US" sz="2000" dirty="0" smtClean="0"/>
              <a:t>&gt; </a:t>
            </a:r>
          </a:p>
          <a:p>
            <a:pPr>
              <a:buNone/>
            </a:pPr>
            <a:r>
              <a:rPr lang="en-US" sz="2000" dirty="0" smtClean="0"/>
              <a:t>&lt;nickname&gt;Jazz&lt;/nickname&gt; </a:t>
            </a:r>
          </a:p>
          <a:p>
            <a:pPr>
              <a:buNone/>
            </a:pPr>
            <a:r>
              <a:rPr lang="en-US" sz="2000" dirty="0" smtClean="0"/>
              <a:t>&lt;marks&gt;90&lt;/marks&gt; </a:t>
            </a:r>
          </a:p>
          <a:p>
            <a:pPr>
              <a:buNone/>
            </a:pPr>
            <a:r>
              <a:rPr lang="en-US" sz="2000" dirty="0" smtClean="0"/>
              <a:t>&lt;/student&gt; &lt;/class&gt;</a:t>
            </a:r>
            <a:endParaRPr lang="en-US" sz="20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Step 1: Create XSLT document</a:t>
            </a:r>
            <a:br>
              <a:rPr lang="en-US" dirty="0" smtClean="0">
                <a:effectLst/>
              </a:rPr>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&lt;?xml version = "1.0" encoding = "UTF-8"?&gt; </a:t>
            </a:r>
          </a:p>
          <a:p>
            <a:pPr>
              <a:buNone/>
            </a:pPr>
            <a:r>
              <a:rPr lang="en-US" dirty="0" smtClean="0"/>
              <a:t>&lt;!-- </a:t>
            </a:r>
            <a:r>
              <a:rPr lang="en-US" dirty="0" err="1" smtClean="0"/>
              <a:t>xsl</a:t>
            </a:r>
            <a:r>
              <a:rPr lang="en-US" dirty="0" smtClean="0"/>
              <a:t> </a:t>
            </a:r>
            <a:r>
              <a:rPr lang="en-US" dirty="0" err="1" smtClean="0"/>
              <a:t>stylesheet</a:t>
            </a:r>
            <a:r>
              <a:rPr lang="en-US" dirty="0" smtClean="0"/>
              <a:t> declaration with </a:t>
            </a:r>
            <a:r>
              <a:rPr lang="en-US" dirty="0" err="1" smtClean="0"/>
              <a:t>xsl</a:t>
            </a:r>
            <a:r>
              <a:rPr lang="en-US" dirty="0" smtClean="0"/>
              <a:t> namespace: Namespace tells the </a:t>
            </a:r>
            <a:r>
              <a:rPr lang="en-US" dirty="0" err="1" smtClean="0"/>
              <a:t>xlst</a:t>
            </a:r>
            <a:r>
              <a:rPr lang="en-US" dirty="0" smtClean="0"/>
              <a:t> processor about which element is to be processed and which is used for output purpose only --&gt; </a:t>
            </a:r>
            <a:r>
              <a:rPr lang="en-US" b="1" dirty="0" smtClean="0"/>
              <a:t>&lt;</a:t>
            </a:r>
            <a:r>
              <a:rPr lang="en-US" b="1" dirty="0" err="1" smtClean="0"/>
              <a:t>xsl:stylesheet</a:t>
            </a:r>
            <a:r>
              <a:rPr lang="en-US" b="1" dirty="0" smtClean="0"/>
              <a:t> version = "1.0" </a:t>
            </a:r>
            <a:r>
              <a:rPr lang="en-US" b="1" dirty="0" err="1" smtClean="0"/>
              <a:t>xmlns:xsl</a:t>
            </a:r>
            <a:r>
              <a:rPr lang="en-US" b="1" dirty="0" smtClean="0"/>
              <a:t> = "http://www.w3.org/1999/XSL/Transform"&gt; </a:t>
            </a:r>
          </a:p>
          <a:p>
            <a:pPr>
              <a:buNone/>
            </a:pPr>
            <a:r>
              <a:rPr lang="en-US" dirty="0" smtClean="0"/>
              <a:t>&lt;!-- </a:t>
            </a:r>
            <a:r>
              <a:rPr lang="en-US" dirty="0" err="1" smtClean="0"/>
              <a:t>xsl</a:t>
            </a:r>
            <a:r>
              <a:rPr lang="en-US" dirty="0" smtClean="0"/>
              <a:t> template declaration: template tells the </a:t>
            </a:r>
            <a:r>
              <a:rPr lang="en-US" dirty="0" err="1" smtClean="0"/>
              <a:t>xlst</a:t>
            </a:r>
            <a:r>
              <a:rPr lang="en-US" dirty="0" smtClean="0"/>
              <a:t> processor about the section of xml document which is to be formatted. It takes an </a:t>
            </a:r>
            <a:r>
              <a:rPr lang="en-US" dirty="0" err="1" smtClean="0"/>
              <a:t>XPath</a:t>
            </a:r>
            <a:r>
              <a:rPr lang="en-US" dirty="0" smtClean="0"/>
              <a:t> expression. In our case, it is matching document root element and will tell processor to process the entire document with this template. --&gt;</a:t>
            </a:r>
          </a:p>
          <a:p>
            <a:pPr>
              <a:buNone/>
            </a:pPr>
            <a:r>
              <a:rPr lang="en-US" b="1" dirty="0" smtClean="0"/>
              <a:t> &lt;</a:t>
            </a:r>
            <a:r>
              <a:rPr lang="en-US" b="1" dirty="0" err="1" smtClean="0"/>
              <a:t>xsl:template</a:t>
            </a:r>
            <a:r>
              <a:rPr lang="en-US" b="1" dirty="0" smtClean="0"/>
              <a:t> match = "/"&gt;</a:t>
            </a:r>
          </a:p>
          <a:p>
            <a:pPr>
              <a:buNone/>
            </a:pPr>
            <a:r>
              <a:rPr lang="en-US" dirty="0" smtClean="0"/>
              <a:t> &lt;!-- HTML tags Used for formatting purpose. Processor will skip them and browser will simply render them. --&gt;</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Step 1: Create XSLT document </a:t>
            </a:r>
            <a:br>
              <a:rPr lang="en-US" dirty="0" smtClean="0">
                <a:effectLst/>
              </a:rPr>
            </a:br>
            <a:endParaRPr lang="en-US" dirty="0"/>
          </a:p>
        </p:txBody>
      </p:sp>
      <p:sp>
        <p:nvSpPr>
          <p:cNvPr id="3" name="Content Placeholder 2"/>
          <p:cNvSpPr>
            <a:spLocks noGrp="1"/>
          </p:cNvSpPr>
          <p:nvPr>
            <p:ph idx="1"/>
          </p:nvPr>
        </p:nvSpPr>
        <p:spPr>
          <a:xfrm>
            <a:off x="1435608" y="990600"/>
            <a:ext cx="7498080" cy="5081606"/>
          </a:xfrm>
        </p:spPr>
        <p:txBody>
          <a:bodyPr numCol="2">
            <a:noAutofit/>
          </a:bodyPr>
          <a:lstStyle/>
          <a:p>
            <a:pPr>
              <a:buNone/>
            </a:pPr>
            <a:r>
              <a:rPr lang="en-US" sz="1800" dirty="0" smtClean="0"/>
              <a:t>&lt;html&gt; &lt;body&gt;</a:t>
            </a:r>
          </a:p>
          <a:p>
            <a:pPr>
              <a:buNone/>
            </a:pPr>
            <a:r>
              <a:rPr lang="en-US" sz="1800" dirty="0" smtClean="0"/>
              <a:t> &lt;h2&gt;Students&lt;/h2&gt; </a:t>
            </a:r>
          </a:p>
          <a:p>
            <a:pPr>
              <a:buNone/>
            </a:pPr>
            <a:r>
              <a:rPr lang="en-US" sz="1800" dirty="0" smtClean="0"/>
              <a:t>&lt;table border = "1"&gt; </a:t>
            </a:r>
          </a:p>
          <a:p>
            <a:pPr>
              <a:buNone/>
            </a:pPr>
            <a:r>
              <a:rPr lang="en-US" sz="1800" dirty="0" smtClean="0"/>
              <a:t>&lt;</a:t>
            </a:r>
            <a:r>
              <a:rPr lang="en-US" sz="1800" dirty="0" err="1" smtClean="0"/>
              <a:t>tr</a:t>
            </a:r>
            <a:r>
              <a:rPr lang="en-US" sz="1800" dirty="0" smtClean="0"/>
              <a:t> </a:t>
            </a:r>
            <a:r>
              <a:rPr lang="en-US" sz="1800" dirty="0" err="1" smtClean="0"/>
              <a:t>bgcolor</a:t>
            </a:r>
            <a:r>
              <a:rPr lang="en-US" sz="1800" dirty="0" smtClean="0"/>
              <a:t> = "#9acd32"&gt; </a:t>
            </a:r>
          </a:p>
          <a:p>
            <a:pPr>
              <a:buNone/>
            </a:pPr>
            <a:r>
              <a:rPr lang="en-US" sz="1800" dirty="0" smtClean="0"/>
              <a:t>&lt;</a:t>
            </a:r>
            <a:r>
              <a:rPr lang="en-US" sz="1800" dirty="0" err="1" smtClean="0"/>
              <a:t>th</a:t>
            </a:r>
            <a:r>
              <a:rPr lang="en-US" sz="1800" dirty="0" smtClean="0"/>
              <a:t>&gt;Roll No&lt;/</a:t>
            </a:r>
            <a:r>
              <a:rPr lang="en-US" sz="1800" dirty="0" err="1" smtClean="0"/>
              <a:t>th</a:t>
            </a:r>
            <a:r>
              <a:rPr lang="en-US" sz="1800" dirty="0" smtClean="0"/>
              <a:t>&gt; </a:t>
            </a:r>
          </a:p>
          <a:p>
            <a:pPr>
              <a:buNone/>
            </a:pPr>
            <a:r>
              <a:rPr lang="en-US" sz="1800" dirty="0" smtClean="0"/>
              <a:t>&lt;</a:t>
            </a:r>
            <a:r>
              <a:rPr lang="en-US" sz="1800" dirty="0" err="1" smtClean="0"/>
              <a:t>th</a:t>
            </a:r>
            <a:r>
              <a:rPr lang="en-US" sz="1800" dirty="0" smtClean="0"/>
              <a:t>&gt;First Name&lt;/</a:t>
            </a:r>
            <a:r>
              <a:rPr lang="en-US" sz="1800" dirty="0" err="1" smtClean="0"/>
              <a:t>th</a:t>
            </a:r>
            <a:r>
              <a:rPr lang="en-US" sz="1800" dirty="0" smtClean="0"/>
              <a:t>&gt;</a:t>
            </a:r>
          </a:p>
          <a:p>
            <a:pPr>
              <a:buNone/>
            </a:pPr>
            <a:r>
              <a:rPr lang="en-US" sz="1800" dirty="0" smtClean="0"/>
              <a:t> &lt;</a:t>
            </a:r>
            <a:r>
              <a:rPr lang="en-US" sz="1800" dirty="0" err="1" smtClean="0"/>
              <a:t>th</a:t>
            </a:r>
            <a:r>
              <a:rPr lang="en-US" sz="1800" dirty="0" smtClean="0"/>
              <a:t>&gt;Last Name&lt;/</a:t>
            </a:r>
            <a:r>
              <a:rPr lang="en-US" sz="1800" dirty="0" err="1" smtClean="0"/>
              <a:t>th</a:t>
            </a:r>
            <a:r>
              <a:rPr lang="en-US" sz="1800" dirty="0" smtClean="0"/>
              <a:t>&gt; </a:t>
            </a:r>
          </a:p>
          <a:p>
            <a:pPr>
              <a:buNone/>
            </a:pPr>
            <a:r>
              <a:rPr lang="en-US" sz="1800" dirty="0" smtClean="0"/>
              <a:t>&lt;</a:t>
            </a:r>
            <a:r>
              <a:rPr lang="en-US" sz="1800" dirty="0" err="1" smtClean="0"/>
              <a:t>th</a:t>
            </a:r>
            <a:r>
              <a:rPr lang="en-US" sz="1800" dirty="0" smtClean="0"/>
              <a:t>&gt;Nick Name&lt;/</a:t>
            </a:r>
            <a:r>
              <a:rPr lang="en-US" sz="1800" dirty="0" err="1" smtClean="0"/>
              <a:t>th</a:t>
            </a:r>
            <a:r>
              <a:rPr lang="en-US" sz="1800" dirty="0" smtClean="0"/>
              <a:t>&gt; &lt;</a:t>
            </a:r>
            <a:r>
              <a:rPr lang="en-US" sz="1800" dirty="0" err="1" smtClean="0"/>
              <a:t>th</a:t>
            </a:r>
            <a:r>
              <a:rPr lang="en-US" sz="1800" dirty="0" smtClean="0"/>
              <a:t>&gt;Marks&lt;/</a:t>
            </a:r>
            <a:r>
              <a:rPr lang="en-US" sz="1800" dirty="0" err="1" smtClean="0"/>
              <a:t>th</a:t>
            </a:r>
            <a:r>
              <a:rPr lang="en-US" sz="1800" dirty="0" smtClean="0"/>
              <a:t>&gt; &lt;/</a:t>
            </a:r>
            <a:r>
              <a:rPr lang="en-US" sz="1800" dirty="0" err="1" smtClean="0"/>
              <a:t>tr</a:t>
            </a:r>
            <a:r>
              <a:rPr lang="en-US" sz="1800" dirty="0" smtClean="0"/>
              <a:t>&gt; </a:t>
            </a:r>
          </a:p>
          <a:p>
            <a:pPr>
              <a:buNone/>
            </a:pPr>
            <a:r>
              <a:rPr lang="en-US" sz="1800" dirty="0" smtClean="0"/>
              <a:t>&lt;!-- for-each processing instruction Looks for each element matching the </a:t>
            </a:r>
            <a:r>
              <a:rPr lang="en-US" sz="1800" dirty="0" err="1" smtClean="0"/>
              <a:t>XPath</a:t>
            </a:r>
            <a:r>
              <a:rPr lang="en-US" sz="1800" dirty="0" smtClean="0"/>
              <a:t> expression --&gt;</a:t>
            </a:r>
          </a:p>
          <a:p>
            <a:pPr>
              <a:buNone/>
            </a:pPr>
            <a:r>
              <a:rPr lang="en-US" sz="1800" dirty="0" smtClean="0"/>
              <a:t> &lt;</a:t>
            </a:r>
            <a:r>
              <a:rPr lang="en-US" sz="1800" dirty="0" err="1" smtClean="0"/>
              <a:t>xsl:for</a:t>
            </a:r>
            <a:r>
              <a:rPr lang="en-US" sz="1800" dirty="0" smtClean="0"/>
              <a:t>-each select="class/student"&gt; </a:t>
            </a:r>
          </a:p>
          <a:p>
            <a:pPr>
              <a:buNone/>
            </a:pPr>
            <a:r>
              <a:rPr lang="en-US" sz="1800" dirty="0" smtClean="0"/>
              <a:t>&lt;</a:t>
            </a:r>
            <a:r>
              <a:rPr lang="en-US" sz="1800" dirty="0" err="1" smtClean="0"/>
              <a:t>tr</a:t>
            </a:r>
            <a:r>
              <a:rPr lang="en-US" sz="1800" dirty="0" smtClean="0"/>
              <a:t>&gt; </a:t>
            </a:r>
          </a:p>
          <a:p>
            <a:pPr>
              <a:buNone/>
            </a:pPr>
            <a:r>
              <a:rPr lang="en-US" sz="1800" dirty="0" smtClean="0"/>
              <a:t>&lt;td&gt; &lt;!-- value-of processing instruction process the value of the element matching the </a:t>
            </a:r>
            <a:r>
              <a:rPr lang="en-US" sz="1800" dirty="0" err="1" smtClean="0"/>
              <a:t>XPath</a:t>
            </a:r>
            <a:r>
              <a:rPr lang="en-US" sz="1800" dirty="0" smtClean="0"/>
              <a:t> expression --&gt;</a:t>
            </a:r>
          </a:p>
          <a:p>
            <a:pPr>
              <a:buNone/>
            </a:pPr>
            <a:r>
              <a:rPr lang="en-US" sz="1800" dirty="0" smtClean="0"/>
              <a:t> &lt;</a:t>
            </a:r>
            <a:r>
              <a:rPr lang="en-US" sz="1800" dirty="0" err="1" smtClean="0"/>
              <a:t>xsl:value-of</a:t>
            </a:r>
            <a:r>
              <a:rPr lang="en-US" sz="1800" dirty="0" smtClean="0"/>
              <a:t> select = "@</a:t>
            </a:r>
            <a:r>
              <a:rPr lang="en-US" sz="1800" dirty="0" err="1" smtClean="0"/>
              <a:t>rollno</a:t>
            </a:r>
            <a:r>
              <a:rPr lang="en-US" sz="1800" dirty="0" smtClean="0"/>
              <a:t>"/&gt; &lt;/td&gt; </a:t>
            </a:r>
          </a:p>
          <a:p>
            <a:pPr>
              <a:buNone/>
            </a:pPr>
            <a:r>
              <a:rPr lang="en-US" sz="1800" dirty="0" smtClean="0"/>
              <a:t>&lt;td&gt;&lt;</a:t>
            </a:r>
            <a:r>
              <a:rPr lang="en-US" sz="1800" dirty="0" err="1" smtClean="0"/>
              <a:t>xsl:value</a:t>
            </a:r>
            <a:r>
              <a:rPr lang="en-US" sz="1800" dirty="0" smtClean="0"/>
              <a:t>-of select = "</a:t>
            </a:r>
            <a:r>
              <a:rPr lang="en-US" sz="1800" dirty="0" err="1" smtClean="0"/>
              <a:t>firstname</a:t>
            </a:r>
            <a:r>
              <a:rPr lang="en-US" sz="1800" dirty="0" smtClean="0"/>
              <a:t>"/&gt;&lt;/td&gt; &lt;td&gt;&lt;</a:t>
            </a:r>
            <a:r>
              <a:rPr lang="en-US" sz="1800" dirty="0" err="1" smtClean="0"/>
              <a:t>xsl:value</a:t>
            </a:r>
            <a:r>
              <a:rPr lang="en-US" sz="1800" dirty="0" smtClean="0"/>
              <a:t>-of select = "</a:t>
            </a:r>
            <a:r>
              <a:rPr lang="en-US" sz="1800" dirty="0" err="1" smtClean="0"/>
              <a:t>lastname</a:t>
            </a:r>
            <a:r>
              <a:rPr lang="en-US" sz="1800" dirty="0" smtClean="0"/>
              <a:t>"/&gt;&lt;/td&gt; &lt;td&gt;&lt;</a:t>
            </a:r>
            <a:r>
              <a:rPr lang="en-US" sz="1800" dirty="0" err="1" smtClean="0"/>
              <a:t>xsl:value</a:t>
            </a:r>
            <a:r>
              <a:rPr lang="en-US" sz="1800" dirty="0" smtClean="0"/>
              <a:t>-of select = "nickname"/&gt;&lt;/td&gt; &lt;td&gt;&lt;</a:t>
            </a:r>
            <a:r>
              <a:rPr lang="en-US" sz="1800" dirty="0" err="1" smtClean="0"/>
              <a:t>xsl:value</a:t>
            </a:r>
            <a:r>
              <a:rPr lang="en-US" sz="1800" dirty="0" smtClean="0"/>
              <a:t>-of select = "marks"/&gt;&lt;/td&gt; &lt;/</a:t>
            </a:r>
            <a:r>
              <a:rPr lang="en-US" sz="1800" dirty="0" err="1" smtClean="0"/>
              <a:t>tr</a:t>
            </a:r>
            <a:r>
              <a:rPr lang="en-US" sz="1800" dirty="0" smtClean="0"/>
              <a:t>&gt; </a:t>
            </a:r>
          </a:p>
          <a:p>
            <a:pPr>
              <a:buNone/>
            </a:pPr>
            <a:r>
              <a:rPr lang="en-US" sz="1800" dirty="0" smtClean="0"/>
              <a:t>&lt;/</a:t>
            </a:r>
            <a:r>
              <a:rPr lang="en-US" sz="1800" dirty="0" err="1" smtClean="0"/>
              <a:t>xsl:for</a:t>
            </a:r>
            <a:r>
              <a:rPr lang="en-US" sz="1800" dirty="0" smtClean="0"/>
              <a:t>-each&gt;</a:t>
            </a:r>
          </a:p>
          <a:p>
            <a:pPr>
              <a:buNone/>
            </a:pPr>
            <a:r>
              <a:rPr lang="en-US" sz="1800" dirty="0" smtClean="0"/>
              <a:t> &lt;/table&gt; </a:t>
            </a:r>
          </a:p>
          <a:p>
            <a:pPr>
              <a:buNone/>
            </a:pPr>
            <a:r>
              <a:rPr lang="en-US" sz="1800" dirty="0" smtClean="0"/>
              <a:t>&lt;/body&gt; </a:t>
            </a:r>
          </a:p>
          <a:p>
            <a:pPr>
              <a:buNone/>
            </a:pPr>
            <a:r>
              <a:rPr lang="en-US" sz="1800" dirty="0" smtClean="0"/>
              <a:t>&lt;/html&gt; </a:t>
            </a:r>
          </a:p>
          <a:p>
            <a:pPr>
              <a:buNone/>
            </a:pPr>
            <a:r>
              <a:rPr lang="en-US" sz="1800" dirty="0" smtClean="0"/>
              <a:t>&lt;/</a:t>
            </a:r>
            <a:r>
              <a:rPr lang="en-US" sz="1800" dirty="0" err="1" smtClean="0"/>
              <a:t>xsl:template</a:t>
            </a:r>
            <a:r>
              <a:rPr lang="en-US" sz="1800" dirty="0" smtClean="0"/>
              <a:t>&gt; &lt;/</a:t>
            </a:r>
            <a:r>
              <a:rPr lang="en-US" sz="1800" dirty="0" err="1" smtClean="0"/>
              <a:t>xsl:stylesheet</a:t>
            </a:r>
            <a:r>
              <a:rPr lang="en-US" sz="1800" dirty="0" smtClean="0"/>
              <a:t>&gt;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4294967295"/>
          </p:nvPr>
        </p:nvSpPr>
        <p:spPr>
          <a:xfrm>
            <a:off x="7239000" y="6400800"/>
            <a:ext cx="1905000" cy="457200"/>
          </a:xfrm>
          <a:prstGeom prst="rect">
            <a:avLst/>
          </a:prstGeom>
          <a:noFill/>
        </p:spPr>
        <p:txBody>
          <a:bodyPr/>
          <a:lstStyle/>
          <a:p>
            <a:fld id="{B4CFC0F5-7FF5-419E-BF99-843237E48834}" type="slidenum">
              <a:rPr lang="en-US"/>
              <a:pPr/>
              <a:t>6</a:t>
            </a:fld>
            <a:endParaRPr lang="en-US"/>
          </a:p>
        </p:txBody>
      </p:sp>
      <p:sp>
        <p:nvSpPr>
          <p:cNvPr id="5123" name="Rectangle 2"/>
          <p:cNvSpPr>
            <a:spLocks noGrp="1" noChangeArrowheads="1"/>
          </p:cNvSpPr>
          <p:nvPr>
            <p:ph type="title"/>
          </p:nvPr>
        </p:nvSpPr>
        <p:spPr/>
        <p:txBody>
          <a:bodyPr/>
          <a:lstStyle/>
          <a:p>
            <a:pPr eaLnBrk="1" hangingPunct="1"/>
            <a:r>
              <a:rPr lang="en-US" dirty="0" smtClean="0">
                <a:effectLst/>
              </a:rPr>
              <a:t>HTML and XML, II</a:t>
            </a:r>
          </a:p>
        </p:txBody>
      </p:sp>
      <p:sp>
        <p:nvSpPr>
          <p:cNvPr id="5124" name="Rectangle 3"/>
          <p:cNvSpPr>
            <a:spLocks noGrp="1" noChangeArrowheads="1"/>
          </p:cNvSpPr>
          <p:nvPr>
            <p:ph type="body" idx="1"/>
          </p:nvPr>
        </p:nvSpPr>
        <p:spPr>
          <a:xfrm>
            <a:off x="1066800" y="1447800"/>
            <a:ext cx="8001000" cy="4648200"/>
          </a:xfrm>
        </p:spPr>
        <p:txBody>
          <a:bodyPr>
            <a:normAutofit/>
          </a:bodyPr>
          <a:lstStyle/>
          <a:p>
            <a:pPr eaLnBrk="1" hangingPunct="1">
              <a:lnSpc>
                <a:spcPct val="90000"/>
              </a:lnSpc>
            </a:pPr>
            <a:r>
              <a:rPr lang="en-US" sz="2400" dirty="0" smtClean="0"/>
              <a:t>HTML and XML look similar, because they are both </a:t>
            </a:r>
            <a:r>
              <a:rPr lang="en-US" sz="2400" dirty="0" smtClean="0">
                <a:solidFill>
                  <a:schemeClr val="tx2"/>
                </a:solidFill>
              </a:rPr>
              <a:t>SGML</a:t>
            </a:r>
            <a:r>
              <a:rPr lang="en-US" sz="2400" dirty="0" smtClean="0"/>
              <a:t> languages (SGML = </a:t>
            </a:r>
            <a:r>
              <a:rPr lang="en-US" sz="2400" u="sng" dirty="0" smtClean="0">
                <a:solidFill>
                  <a:schemeClr val="tx2"/>
                </a:solidFill>
              </a:rPr>
              <a:t>S</a:t>
            </a:r>
            <a:r>
              <a:rPr lang="en-US" sz="2400" dirty="0" smtClean="0">
                <a:solidFill>
                  <a:schemeClr val="tx2"/>
                </a:solidFill>
              </a:rPr>
              <a:t>tandard </a:t>
            </a:r>
            <a:r>
              <a:rPr lang="en-US" sz="2400" u="sng" dirty="0" smtClean="0">
                <a:solidFill>
                  <a:schemeClr val="tx2"/>
                </a:solidFill>
              </a:rPr>
              <a:t>G</a:t>
            </a:r>
            <a:r>
              <a:rPr lang="en-US" sz="2400" dirty="0" smtClean="0">
                <a:solidFill>
                  <a:schemeClr val="tx2"/>
                </a:solidFill>
              </a:rPr>
              <a:t>eneralized </a:t>
            </a:r>
            <a:r>
              <a:rPr lang="en-US" sz="2400" u="sng" dirty="0" smtClean="0">
                <a:solidFill>
                  <a:schemeClr val="tx2"/>
                </a:solidFill>
              </a:rPr>
              <a:t>M</a:t>
            </a:r>
            <a:r>
              <a:rPr lang="en-US" sz="2400" dirty="0" smtClean="0">
                <a:solidFill>
                  <a:schemeClr val="tx2"/>
                </a:solidFill>
              </a:rPr>
              <a:t>arkup </a:t>
            </a:r>
            <a:r>
              <a:rPr lang="en-US" sz="2400" u="sng" dirty="0" smtClean="0">
                <a:solidFill>
                  <a:schemeClr val="tx2"/>
                </a:solidFill>
              </a:rPr>
              <a:t>L</a:t>
            </a:r>
            <a:r>
              <a:rPr lang="en-US" sz="2400" dirty="0" smtClean="0">
                <a:solidFill>
                  <a:schemeClr val="tx2"/>
                </a:solidFill>
              </a:rPr>
              <a:t>anguage</a:t>
            </a:r>
            <a:r>
              <a:rPr lang="en-US" sz="2400" dirty="0" smtClean="0"/>
              <a:t>) </a:t>
            </a:r>
          </a:p>
          <a:p>
            <a:pPr lvl="1" eaLnBrk="1" hangingPunct="1">
              <a:lnSpc>
                <a:spcPct val="90000"/>
              </a:lnSpc>
            </a:pPr>
            <a:r>
              <a:rPr lang="en-US" sz="2400" dirty="0" smtClean="0"/>
              <a:t>Both HTML and XML use </a:t>
            </a:r>
            <a:r>
              <a:rPr lang="en-US" sz="2400" dirty="0" smtClean="0">
                <a:solidFill>
                  <a:schemeClr val="tx2"/>
                </a:solidFill>
              </a:rPr>
              <a:t>elements</a:t>
            </a:r>
            <a:r>
              <a:rPr lang="en-US" sz="2400" dirty="0" smtClean="0"/>
              <a:t> enclosed in </a:t>
            </a:r>
            <a:r>
              <a:rPr lang="en-US" sz="2400" dirty="0" smtClean="0">
                <a:solidFill>
                  <a:schemeClr val="tx2"/>
                </a:solidFill>
              </a:rPr>
              <a:t>tags</a:t>
            </a:r>
            <a:r>
              <a:rPr lang="en-US" sz="2400" dirty="0" smtClean="0"/>
              <a:t> (e.g. </a:t>
            </a:r>
            <a:r>
              <a:rPr lang="en-US" sz="2400" dirty="0" smtClean="0">
                <a:solidFill>
                  <a:schemeClr val="accent2"/>
                </a:solidFill>
                <a:latin typeface="Trebuchet MS" pitchFamily="34" charset="0"/>
              </a:rPr>
              <a:t>&lt;body&gt;This is an element&lt;/body&gt;</a:t>
            </a:r>
            <a:r>
              <a:rPr lang="en-US" sz="2400" dirty="0" smtClean="0"/>
              <a:t>)</a:t>
            </a:r>
          </a:p>
          <a:p>
            <a:pPr lvl="1" eaLnBrk="1" hangingPunct="1">
              <a:lnSpc>
                <a:spcPct val="90000"/>
              </a:lnSpc>
            </a:pPr>
            <a:r>
              <a:rPr lang="en-US" sz="2400" dirty="0" smtClean="0"/>
              <a:t>Both use tag </a:t>
            </a:r>
            <a:r>
              <a:rPr lang="en-US" sz="2400" dirty="0" smtClean="0">
                <a:solidFill>
                  <a:schemeClr val="tx2"/>
                </a:solidFill>
              </a:rPr>
              <a:t>attributes</a:t>
            </a:r>
            <a:r>
              <a:rPr lang="en-US" sz="2400" dirty="0" smtClean="0"/>
              <a:t> (e.g.,</a:t>
            </a:r>
            <a:br>
              <a:rPr lang="en-US" sz="2400" dirty="0" smtClean="0"/>
            </a:br>
            <a:r>
              <a:rPr lang="en-US" sz="2400" dirty="0" smtClean="0">
                <a:solidFill>
                  <a:schemeClr val="accent2"/>
                </a:solidFill>
                <a:latin typeface="Trebuchet MS" pitchFamily="34" charset="0"/>
              </a:rPr>
              <a:t>&lt;font face="Verdana" size="+1" color="red"&gt;</a:t>
            </a:r>
            <a:r>
              <a:rPr lang="en-US" sz="2400" dirty="0" smtClean="0"/>
              <a:t>)</a:t>
            </a:r>
          </a:p>
          <a:p>
            <a:pPr lvl="1" eaLnBrk="1" hangingPunct="1">
              <a:lnSpc>
                <a:spcPct val="90000"/>
              </a:lnSpc>
            </a:pPr>
            <a:r>
              <a:rPr lang="en-US" sz="2400" dirty="0" smtClean="0"/>
              <a:t>Both use </a:t>
            </a:r>
            <a:r>
              <a:rPr lang="en-US" sz="2400" dirty="0" smtClean="0">
                <a:solidFill>
                  <a:schemeClr val="tx2"/>
                </a:solidFill>
              </a:rPr>
              <a:t>entities</a:t>
            </a:r>
            <a:r>
              <a:rPr lang="en-US" sz="2400" dirty="0" smtClean="0"/>
              <a:t> </a:t>
            </a:r>
            <a:r>
              <a:rPr lang="en-US" sz="2400" dirty="0" smtClean="0">
                <a:solidFill>
                  <a:schemeClr val="accent2"/>
                </a:solidFill>
                <a:latin typeface="Trebuchet MS" pitchFamily="34" charset="0"/>
              </a:rPr>
              <a:t>(&amp;</a:t>
            </a:r>
            <a:r>
              <a:rPr lang="en-US" sz="2400" dirty="0" err="1" smtClean="0">
                <a:solidFill>
                  <a:schemeClr val="accent2"/>
                </a:solidFill>
                <a:latin typeface="Trebuchet MS" pitchFamily="34" charset="0"/>
              </a:rPr>
              <a:t>lt</a:t>
            </a:r>
            <a:r>
              <a:rPr lang="en-US" sz="2400" dirty="0" smtClean="0">
                <a:solidFill>
                  <a:schemeClr val="accent2"/>
                </a:solidFill>
                <a:latin typeface="Trebuchet MS" pitchFamily="34" charset="0"/>
              </a:rPr>
              <a:t>;</a:t>
            </a:r>
            <a:r>
              <a:rPr lang="en-US" sz="2400" dirty="0" smtClean="0"/>
              <a:t>,</a:t>
            </a:r>
            <a:r>
              <a:rPr lang="en-US" sz="2400" dirty="0" smtClean="0">
                <a:solidFill>
                  <a:srgbClr val="FFFF82"/>
                </a:solidFill>
                <a:latin typeface="Trebuchet MS" pitchFamily="34" charset="0"/>
              </a:rPr>
              <a:t> </a:t>
            </a:r>
            <a:r>
              <a:rPr lang="en-US" sz="2400" dirty="0" smtClean="0">
                <a:solidFill>
                  <a:schemeClr val="accent2"/>
                </a:solidFill>
                <a:latin typeface="Trebuchet MS" pitchFamily="34" charset="0"/>
              </a:rPr>
              <a:t>&amp;</a:t>
            </a:r>
            <a:r>
              <a:rPr lang="en-US" sz="2400" dirty="0" err="1" smtClean="0">
                <a:solidFill>
                  <a:schemeClr val="accent2"/>
                </a:solidFill>
                <a:latin typeface="Trebuchet MS" pitchFamily="34" charset="0"/>
              </a:rPr>
              <a:t>gt</a:t>
            </a:r>
            <a:r>
              <a:rPr lang="en-US" sz="2400" dirty="0" smtClean="0">
                <a:solidFill>
                  <a:schemeClr val="accent2"/>
                </a:solidFill>
                <a:latin typeface="Trebuchet MS" pitchFamily="34" charset="0"/>
              </a:rPr>
              <a:t>;</a:t>
            </a:r>
            <a:r>
              <a:rPr lang="en-US" sz="2400" dirty="0" smtClean="0"/>
              <a:t>,</a:t>
            </a:r>
            <a:r>
              <a:rPr lang="en-US" sz="2400" dirty="0" smtClean="0">
                <a:solidFill>
                  <a:srgbClr val="FFFF82"/>
                </a:solidFill>
                <a:latin typeface="Trebuchet MS" pitchFamily="34" charset="0"/>
              </a:rPr>
              <a:t> </a:t>
            </a:r>
            <a:r>
              <a:rPr lang="en-US" sz="2400" dirty="0" smtClean="0">
                <a:solidFill>
                  <a:schemeClr val="accent2"/>
                </a:solidFill>
                <a:latin typeface="Trebuchet MS" pitchFamily="34" charset="0"/>
              </a:rPr>
              <a:t>&amp;amp;</a:t>
            </a:r>
            <a:r>
              <a:rPr lang="en-US" sz="2400" dirty="0" smtClean="0"/>
              <a:t>,</a:t>
            </a:r>
            <a:r>
              <a:rPr lang="en-US" sz="2400" dirty="0" smtClean="0">
                <a:solidFill>
                  <a:srgbClr val="FFFF82"/>
                </a:solidFill>
                <a:latin typeface="Trebuchet MS" pitchFamily="34" charset="0"/>
              </a:rPr>
              <a:t> </a:t>
            </a:r>
            <a:r>
              <a:rPr lang="en-US" sz="2400" dirty="0" smtClean="0">
                <a:solidFill>
                  <a:schemeClr val="accent2"/>
                </a:solidFill>
                <a:latin typeface="Trebuchet MS" pitchFamily="34" charset="0"/>
              </a:rPr>
              <a:t>&amp;</a:t>
            </a:r>
            <a:r>
              <a:rPr lang="en-US" sz="2400" dirty="0" err="1" smtClean="0">
                <a:solidFill>
                  <a:schemeClr val="accent2"/>
                </a:solidFill>
                <a:latin typeface="Trebuchet MS" pitchFamily="34" charset="0"/>
              </a:rPr>
              <a:t>quot</a:t>
            </a:r>
            <a:r>
              <a:rPr lang="en-US" sz="2400" dirty="0" smtClean="0">
                <a:solidFill>
                  <a:schemeClr val="accent2"/>
                </a:solidFill>
                <a:latin typeface="Trebuchet MS" pitchFamily="34" charset="0"/>
              </a:rPr>
              <a:t>;</a:t>
            </a:r>
            <a:r>
              <a:rPr lang="en-US" sz="2400" dirty="0" smtClean="0"/>
              <a:t>,</a:t>
            </a:r>
            <a:r>
              <a:rPr lang="en-US" sz="2400" dirty="0" smtClean="0">
                <a:solidFill>
                  <a:srgbClr val="FFFF82"/>
                </a:solidFill>
                <a:latin typeface="Trebuchet MS" pitchFamily="34" charset="0"/>
              </a:rPr>
              <a:t> </a:t>
            </a:r>
            <a:r>
              <a:rPr lang="en-US" sz="2400" dirty="0" smtClean="0">
                <a:solidFill>
                  <a:schemeClr val="accent2"/>
                </a:solidFill>
                <a:latin typeface="Trebuchet MS" pitchFamily="34" charset="0"/>
              </a:rPr>
              <a:t>&amp;</a:t>
            </a:r>
            <a:r>
              <a:rPr lang="en-US" sz="2400" dirty="0" err="1" smtClean="0">
                <a:solidFill>
                  <a:schemeClr val="accent2"/>
                </a:solidFill>
                <a:latin typeface="Trebuchet MS" pitchFamily="34" charset="0"/>
              </a:rPr>
              <a:t>apos</a:t>
            </a:r>
            <a:r>
              <a:rPr lang="en-US" sz="2400" dirty="0" smtClean="0">
                <a:solidFill>
                  <a:schemeClr val="accent2"/>
                </a:solidFill>
                <a:latin typeface="Trebuchet MS" pitchFamily="34" charset="0"/>
              </a:rPr>
              <a:t>;</a:t>
            </a:r>
            <a:r>
              <a:rPr lang="en-US" sz="2400" dirty="0" smtClean="0"/>
              <a:t>)</a:t>
            </a:r>
          </a:p>
          <a:p>
            <a:pPr eaLnBrk="1" hangingPunct="1">
              <a:lnSpc>
                <a:spcPct val="90000"/>
              </a:lnSpc>
            </a:pPr>
            <a:r>
              <a:rPr lang="en-US" sz="2400" dirty="0" smtClean="0"/>
              <a:t>More precisely,</a:t>
            </a:r>
          </a:p>
          <a:p>
            <a:pPr lvl="1" eaLnBrk="1" hangingPunct="1">
              <a:lnSpc>
                <a:spcPct val="90000"/>
              </a:lnSpc>
            </a:pPr>
            <a:r>
              <a:rPr lang="en-US" sz="2400" dirty="0" smtClean="0"/>
              <a:t>HTML is defined in SGML</a:t>
            </a:r>
          </a:p>
          <a:p>
            <a:pPr lvl="1" eaLnBrk="1" hangingPunct="1">
              <a:lnSpc>
                <a:spcPct val="90000"/>
              </a:lnSpc>
            </a:pPr>
            <a:r>
              <a:rPr lang="en-US" sz="2400" dirty="0" smtClean="0"/>
              <a:t>XML is a (very small) subset of SGML</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Step 2: Link the XSLT Document to the XML Document</a:t>
            </a:r>
            <a:endParaRPr lang="en-US" dirty="0"/>
          </a:p>
        </p:txBody>
      </p:sp>
      <p:sp>
        <p:nvSpPr>
          <p:cNvPr id="3" name="Content Placeholder 2"/>
          <p:cNvSpPr>
            <a:spLocks noGrp="1"/>
          </p:cNvSpPr>
          <p:nvPr>
            <p:ph idx="1"/>
          </p:nvPr>
        </p:nvSpPr>
        <p:spPr/>
        <p:txBody>
          <a:bodyPr/>
          <a:lstStyle/>
          <a:p>
            <a:pPr>
              <a:buNone/>
            </a:pPr>
            <a:r>
              <a:rPr lang="en-US" dirty="0" smtClean="0"/>
              <a:t>&lt;?xml version = "1.0"?&gt; </a:t>
            </a:r>
          </a:p>
          <a:p>
            <a:pPr>
              <a:buNone/>
            </a:pPr>
            <a:r>
              <a:rPr lang="en-US" dirty="0" smtClean="0"/>
              <a:t>&lt;?xml-</a:t>
            </a:r>
            <a:r>
              <a:rPr lang="en-US" dirty="0" err="1" smtClean="0"/>
              <a:t>stylesheet</a:t>
            </a:r>
            <a:r>
              <a:rPr lang="en-US" dirty="0" smtClean="0"/>
              <a:t> type = "text/</a:t>
            </a:r>
            <a:r>
              <a:rPr lang="en-US" dirty="0" err="1" smtClean="0"/>
              <a:t>xsl</a:t>
            </a:r>
            <a:r>
              <a:rPr lang="en-US" dirty="0" smtClean="0"/>
              <a:t>" </a:t>
            </a:r>
            <a:r>
              <a:rPr lang="en-US" dirty="0" err="1" smtClean="0"/>
              <a:t>href</a:t>
            </a:r>
            <a:r>
              <a:rPr lang="en-US" dirty="0" smtClean="0"/>
              <a:t> = "students.xsl"?&gt; </a:t>
            </a:r>
          </a:p>
          <a:p>
            <a:pPr>
              <a:buNone/>
            </a:pPr>
            <a:r>
              <a:rPr lang="en-US" dirty="0" smtClean="0"/>
              <a:t>&lt;class&gt; </a:t>
            </a:r>
          </a:p>
          <a:p>
            <a:pPr>
              <a:buNone/>
            </a:pPr>
            <a:r>
              <a:rPr lang="en-US" dirty="0" smtClean="0"/>
              <a:t>... </a:t>
            </a:r>
          </a:p>
          <a:p>
            <a:pPr>
              <a:buNone/>
            </a:pPr>
            <a:r>
              <a:rPr lang="en-US" dirty="0" smtClean="0"/>
              <a:t>&lt;/class&gt;</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p:cNvPicPr>
            <a:picLocks noGrp="1"/>
          </p:cNvPicPr>
          <p:nvPr>
            <p:ph idx="1"/>
          </p:nvPr>
        </p:nvPicPr>
        <p:blipFill rotWithShape="1">
          <a:blip r:embed="rId2"/>
          <a:srcRect l="32767" t="18963" r="34635" b="36217"/>
          <a:stretch/>
        </p:blipFill>
        <p:spPr>
          <a:xfrm>
            <a:off x="1600200" y="990600"/>
            <a:ext cx="6324600" cy="5029200"/>
          </a:xfrm>
          <a:prstGeom prst="rect">
            <a:avLst/>
          </a:prstGeom>
        </p:spPr>
      </p:pic>
    </p:spTree>
    <p:extLst>
      <p:ext uri="{BB962C8B-B14F-4D97-AF65-F5344CB8AC3E}">
        <p14:creationId xmlns="" xmlns:p14="http://schemas.microsoft.com/office/powerpoint/2010/main" val="14275709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&lt;</a:t>
            </a:r>
            <a:r>
              <a:rPr lang="en-US" dirty="0" err="1" smtClean="0"/>
              <a:t>xsl:for</a:t>
            </a:r>
            <a:r>
              <a:rPr lang="en-US" dirty="0" smtClean="0"/>
              <a:t>-each&gt; tag applies a template repeatedly for each node.</a:t>
            </a:r>
          </a:p>
          <a:p>
            <a:pPr>
              <a:buNone/>
            </a:pPr>
            <a:r>
              <a:rPr lang="en-US" dirty="0" smtClean="0"/>
              <a:t>Declaration</a:t>
            </a:r>
          </a:p>
          <a:p>
            <a:pPr>
              <a:buNone/>
            </a:pPr>
            <a:r>
              <a:rPr lang="en-US" dirty="0" smtClean="0"/>
              <a:t> </a:t>
            </a:r>
            <a:r>
              <a:rPr lang="en-US" b="1" dirty="0" smtClean="0"/>
              <a:t>&lt;</a:t>
            </a:r>
            <a:r>
              <a:rPr lang="en-US" b="1" dirty="0" err="1" smtClean="0"/>
              <a:t>xsl:for</a:t>
            </a:r>
            <a:r>
              <a:rPr lang="en-US" b="1" dirty="0" smtClean="0"/>
              <a:t>-each&gt;</a:t>
            </a:r>
            <a:r>
              <a:rPr lang="en-US" dirty="0" smtClean="0"/>
              <a:t> element</a:t>
            </a:r>
          </a:p>
          <a:p>
            <a:pPr>
              <a:buNone/>
            </a:pPr>
            <a:r>
              <a:rPr lang="en-US" dirty="0" smtClean="0"/>
              <a:t>&lt;</a:t>
            </a:r>
            <a:r>
              <a:rPr lang="en-US" dirty="0" err="1" smtClean="0"/>
              <a:t>xsl:for</a:t>
            </a:r>
            <a:r>
              <a:rPr lang="en-US" dirty="0" smtClean="0"/>
              <a:t>-each select = Expression &gt; &lt;/</a:t>
            </a:r>
            <a:r>
              <a:rPr lang="en-US" dirty="0" err="1" smtClean="0"/>
              <a:t>xsl:for</a:t>
            </a:r>
            <a:r>
              <a:rPr lang="en-US" dirty="0" smtClean="0"/>
              <a:t>-each&gt;</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&lt;</a:t>
            </a:r>
            <a:r>
              <a:rPr lang="en-US" dirty="0" err="1" smtClean="0"/>
              <a:t>xsl:if</a:t>
            </a:r>
            <a:r>
              <a:rPr lang="en-US" dirty="0" smtClean="0"/>
              <a:t>&gt;</a:t>
            </a:r>
            <a:endParaRPr lang="en-US" dirty="0"/>
          </a:p>
        </p:txBody>
      </p:sp>
      <p:sp>
        <p:nvSpPr>
          <p:cNvPr id="3" name="Content Placeholder 2"/>
          <p:cNvSpPr>
            <a:spLocks noGrp="1"/>
          </p:cNvSpPr>
          <p:nvPr>
            <p:ph idx="1"/>
          </p:nvPr>
        </p:nvSpPr>
        <p:spPr>
          <a:xfrm>
            <a:off x="1435608" y="1447800"/>
            <a:ext cx="7498080" cy="5181600"/>
          </a:xfrm>
        </p:spPr>
        <p:txBody>
          <a:bodyPr>
            <a:normAutofit fontScale="85000" lnSpcReduction="20000"/>
          </a:bodyPr>
          <a:lstStyle/>
          <a:p>
            <a:pPr>
              <a:buNone/>
            </a:pPr>
            <a:r>
              <a:rPr lang="en-US" dirty="0" smtClean="0"/>
              <a:t>&lt;</a:t>
            </a:r>
            <a:r>
              <a:rPr lang="en-US" dirty="0" err="1" smtClean="0"/>
              <a:t>xsl:if</a:t>
            </a:r>
            <a:r>
              <a:rPr lang="en-US" dirty="0" smtClean="0"/>
              <a:t>&gt; tag specifies a conditional test against the content of nodes.</a:t>
            </a:r>
          </a:p>
          <a:p>
            <a:pPr>
              <a:buNone/>
            </a:pPr>
            <a:r>
              <a:rPr lang="en-US" dirty="0" smtClean="0"/>
              <a:t>Declaration</a:t>
            </a:r>
          </a:p>
          <a:p>
            <a:pPr>
              <a:buNone/>
            </a:pPr>
            <a:r>
              <a:rPr lang="en-US" dirty="0" smtClean="0"/>
              <a:t>&lt;</a:t>
            </a:r>
            <a:r>
              <a:rPr lang="en-US" dirty="0" err="1" smtClean="0"/>
              <a:t>xsl:if</a:t>
            </a:r>
            <a:r>
              <a:rPr lang="en-US" dirty="0" smtClean="0"/>
              <a:t> test = </a:t>
            </a:r>
            <a:r>
              <a:rPr lang="en-US" dirty="0" err="1" smtClean="0"/>
              <a:t>boolean</a:t>
            </a:r>
            <a:r>
              <a:rPr lang="en-US" dirty="0" smtClean="0"/>
              <a:t>-expression &gt;</a:t>
            </a:r>
          </a:p>
          <a:p>
            <a:pPr>
              <a:buNone/>
            </a:pPr>
            <a:r>
              <a:rPr lang="en-US" dirty="0" smtClean="0"/>
              <a:t> &lt;/</a:t>
            </a:r>
            <a:r>
              <a:rPr lang="en-US" dirty="0" err="1" smtClean="0"/>
              <a:t>xsl:if</a:t>
            </a:r>
            <a:r>
              <a:rPr lang="en-US" dirty="0" smtClean="0"/>
              <a:t>&gt; </a:t>
            </a:r>
          </a:p>
          <a:p>
            <a:pPr>
              <a:buNone/>
            </a:pPr>
            <a:r>
              <a:rPr lang="en-US" dirty="0" err="1" smtClean="0"/>
              <a:t>eg</a:t>
            </a:r>
            <a:r>
              <a:rPr lang="en-US" dirty="0" smtClean="0"/>
              <a:t>. &lt;</a:t>
            </a:r>
            <a:r>
              <a:rPr lang="en-US" dirty="0" err="1" smtClean="0"/>
              <a:t>xsl:for</a:t>
            </a:r>
            <a:r>
              <a:rPr lang="en-US" dirty="0" smtClean="0"/>
              <a:t>-each select = "class/student"&gt;</a:t>
            </a:r>
          </a:p>
          <a:p>
            <a:pPr>
              <a:buNone/>
            </a:pPr>
            <a:r>
              <a:rPr lang="en-US" dirty="0" smtClean="0"/>
              <a:t> &lt;</a:t>
            </a:r>
            <a:r>
              <a:rPr lang="en-US" dirty="0" err="1" smtClean="0"/>
              <a:t>xsl:if</a:t>
            </a:r>
            <a:r>
              <a:rPr lang="en-US" dirty="0" smtClean="0"/>
              <a:t> test = "marks &gt; 90"&gt; &lt;</a:t>
            </a:r>
            <a:r>
              <a:rPr lang="en-US" dirty="0" err="1" smtClean="0"/>
              <a:t>tr</a:t>
            </a:r>
            <a:r>
              <a:rPr lang="en-US" dirty="0" smtClean="0"/>
              <a:t>&gt;</a:t>
            </a:r>
          </a:p>
          <a:p>
            <a:pPr>
              <a:buNone/>
            </a:pPr>
            <a:r>
              <a:rPr lang="en-US" dirty="0" smtClean="0"/>
              <a:t> &lt;td&gt;&lt;</a:t>
            </a:r>
            <a:r>
              <a:rPr lang="en-US" dirty="0" err="1" smtClean="0"/>
              <a:t>xsl:value</a:t>
            </a:r>
            <a:r>
              <a:rPr lang="en-US" dirty="0" smtClean="0"/>
              <a:t>-of select = "@</a:t>
            </a:r>
            <a:r>
              <a:rPr lang="en-US" dirty="0" err="1" smtClean="0"/>
              <a:t>rollno</a:t>
            </a:r>
            <a:r>
              <a:rPr lang="en-US" dirty="0" smtClean="0"/>
              <a:t>"/&gt;&lt;/td&gt; &lt;td&gt;&lt;</a:t>
            </a:r>
            <a:r>
              <a:rPr lang="en-US" dirty="0" err="1" smtClean="0"/>
              <a:t>xsl:value</a:t>
            </a:r>
            <a:r>
              <a:rPr lang="en-US" dirty="0" smtClean="0"/>
              <a:t>-of select = "</a:t>
            </a:r>
            <a:r>
              <a:rPr lang="en-US" dirty="0" err="1" smtClean="0"/>
              <a:t>firstname</a:t>
            </a:r>
            <a:r>
              <a:rPr lang="en-US" dirty="0" smtClean="0"/>
              <a:t>"/&gt;&lt;/td&gt; &lt;td&gt;&lt;</a:t>
            </a:r>
            <a:r>
              <a:rPr lang="en-US" dirty="0" err="1" smtClean="0"/>
              <a:t>xsl:value</a:t>
            </a:r>
            <a:r>
              <a:rPr lang="en-US" dirty="0" smtClean="0"/>
              <a:t>-of select = "</a:t>
            </a:r>
            <a:r>
              <a:rPr lang="en-US" dirty="0" err="1" smtClean="0"/>
              <a:t>lastname</a:t>
            </a:r>
            <a:r>
              <a:rPr lang="en-US" dirty="0" smtClean="0"/>
              <a:t>"/&gt;&lt;/td&gt; &lt;td&gt;&lt;</a:t>
            </a:r>
            <a:r>
              <a:rPr lang="en-US" dirty="0" err="1" smtClean="0"/>
              <a:t>xsl:value</a:t>
            </a:r>
            <a:r>
              <a:rPr lang="en-US" dirty="0" smtClean="0"/>
              <a:t>-of select = "nickname"/&gt;&lt;/td&gt; &lt;td&gt;&lt;</a:t>
            </a:r>
            <a:r>
              <a:rPr lang="en-US" dirty="0" err="1" smtClean="0"/>
              <a:t>xsl:value</a:t>
            </a:r>
            <a:r>
              <a:rPr lang="en-US" dirty="0" smtClean="0"/>
              <a:t>-of select = "marks"/&gt;&lt;/td&gt;</a:t>
            </a:r>
          </a:p>
          <a:p>
            <a:pPr>
              <a:buNone/>
            </a:pPr>
            <a:r>
              <a:rPr lang="en-US" dirty="0" smtClean="0"/>
              <a:t> &lt;/</a:t>
            </a:r>
            <a:r>
              <a:rPr lang="en-US" dirty="0" err="1" smtClean="0"/>
              <a:t>tr</a:t>
            </a:r>
            <a:r>
              <a:rPr lang="en-US" dirty="0" smtClean="0"/>
              <a:t>&gt; &lt;/</a:t>
            </a:r>
            <a:r>
              <a:rPr lang="en-US" dirty="0" err="1" smtClean="0"/>
              <a:t>xsl:if</a:t>
            </a:r>
            <a:r>
              <a:rPr lang="en-US" dirty="0" smtClean="0"/>
              <a:t>&gt; &lt;/</a:t>
            </a:r>
            <a:r>
              <a:rPr lang="en-US" dirty="0" err="1" smtClean="0"/>
              <a:t>xsl:for</a:t>
            </a:r>
            <a:r>
              <a:rPr lang="en-US" dirty="0" smtClean="0"/>
              <a:t>-each&gt; </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xsl:choose</a:t>
            </a:r>
            <a:r>
              <a:rPr lang="en-US" dirty="0" smtClean="0"/>
              <a:t>&gt; tag</a:t>
            </a:r>
            <a:endParaRPr lang="en-US" dirty="0"/>
          </a:p>
        </p:txBody>
      </p:sp>
      <p:sp>
        <p:nvSpPr>
          <p:cNvPr id="3" name="Content Placeholder 2"/>
          <p:cNvSpPr>
            <a:spLocks noGrp="1"/>
          </p:cNvSpPr>
          <p:nvPr>
            <p:ph idx="1"/>
          </p:nvPr>
        </p:nvSpPr>
        <p:spPr/>
        <p:txBody>
          <a:bodyPr numCol="2">
            <a:normAutofit fontScale="47500" lnSpcReduction="20000"/>
          </a:bodyPr>
          <a:lstStyle/>
          <a:p>
            <a:pPr>
              <a:buNone/>
            </a:pPr>
            <a:r>
              <a:rPr lang="en-US" dirty="0" smtClean="0"/>
              <a:t>It specifies a multiple conditional tests against the content of nodes in conjunction with the &lt;</a:t>
            </a:r>
            <a:r>
              <a:rPr lang="en-US" dirty="0" err="1" smtClean="0"/>
              <a:t>xsl:otherwise</a:t>
            </a:r>
            <a:r>
              <a:rPr lang="en-US" dirty="0" smtClean="0"/>
              <a:t>&gt; and &lt;</a:t>
            </a:r>
            <a:r>
              <a:rPr lang="en-US" dirty="0" err="1" smtClean="0"/>
              <a:t>xsl:when</a:t>
            </a:r>
            <a:r>
              <a:rPr lang="en-US" dirty="0" smtClean="0"/>
              <a:t>&gt; elements.</a:t>
            </a:r>
          </a:p>
          <a:p>
            <a:pPr>
              <a:buNone/>
            </a:pPr>
            <a:r>
              <a:rPr lang="en-US" dirty="0" smtClean="0"/>
              <a:t>&lt;</a:t>
            </a:r>
            <a:r>
              <a:rPr lang="en-US" dirty="0" err="1" smtClean="0"/>
              <a:t>xsl:template</a:t>
            </a:r>
            <a:r>
              <a:rPr lang="en-US" dirty="0" smtClean="0"/>
              <a:t> match = "/"&gt; </a:t>
            </a:r>
          </a:p>
          <a:p>
            <a:pPr>
              <a:buNone/>
            </a:pPr>
            <a:r>
              <a:rPr lang="en-US" dirty="0" smtClean="0"/>
              <a:t>&lt;html&gt; &lt;body&gt; &lt;h2&gt;Students&lt;/h2&gt; </a:t>
            </a:r>
          </a:p>
          <a:p>
            <a:pPr>
              <a:buNone/>
            </a:pPr>
            <a:r>
              <a:rPr lang="en-US" dirty="0" smtClean="0"/>
              <a:t>&lt;table border = "1"&gt; &lt;</a:t>
            </a:r>
            <a:r>
              <a:rPr lang="en-US" dirty="0" err="1" smtClean="0"/>
              <a:t>tr</a:t>
            </a:r>
            <a:r>
              <a:rPr lang="en-US" dirty="0" smtClean="0"/>
              <a:t> </a:t>
            </a:r>
            <a:r>
              <a:rPr lang="en-US" dirty="0" err="1" smtClean="0"/>
              <a:t>bgcolor</a:t>
            </a:r>
            <a:r>
              <a:rPr lang="en-US" dirty="0" smtClean="0"/>
              <a:t> = "#9acd32"&gt; </a:t>
            </a:r>
          </a:p>
          <a:p>
            <a:pPr>
              <a:buNone/>
            </a:pPr>
            <a:r>
              <a:rPr lang="en-US" dirty="0" smtClean="0"/>
              <a:t>&lt;</a:t>
            </a:r>
            <a:r>
              <a:rPr lang="en-US" dirty="0" err="1" smtClean="0"/>
              <a:t>th</a:t>
            </a:r>
            <a:r>
              <a:rPr lang="en-US" dirty="0" smtClean="0"/>
              <a:t>&gt;Roll No&lt;/</a:t>
            </a:r>
            <a:r>
              <a:rPr lang="en-US" dirty="0" err="1" smtClean="0"/>
              <a:t>th</a:t>
            </a:r>
            <a:r>
              <a:rPr lang="en-US" dirty="0" smtClean="0"/>
              <a:t>&gt; &lt;</a:t>
            </a:r>
            <a:r>
              <a:rPr lang="en-US" dirty="0" err="1" smtClean="0"/>
              <a:t>th</a:t>
            </a:r>
            <a:r>
              <a:rPr lang="en-US" dirty="0" smtClean="0"/>
              <a:t>&gt;First Name&lt;/</a:t>
            </a:r>
            <a:r>
              <a:rPr lang="en-US" dirty="0" err="1" smtClean="0"/>
              <a:t>th</a:t>
            </a:r>
            <a:r>
              <a:rPr lang="en-US" dirty="0" smtClean="0"/>
              <a:t>&gt; &lt;</a:t>
            </a:r>
            <a:r>
              <a:rPr lang="en-US" dirty="0" err="1" smtClean="0"/>
              <a:t>th</a:t>
            </a:r>
            <a:r>
              <a:rPr lang="en-US" dirty="0" smtClean="0"/>
              <a:t>&gt;Last Name&lt;/</a:t>
            </a:r>
            <a:r>
              <a:rPr lang="en-US" dirty="0" err="1" smtClean="0"/>
              <a:t>th</a:t>
            </a:r>
            <a:r>
              <a:rPr lang="en-US" dirty="0" smtClean="0"/>
              <a:t>&gt; &lt;</a:t>
            </a:r>
            <a:r>
              <a:rPr lang="en-US" dirty="0" err="1" smtClean="0"/>
              <a:t>th</a:t>
            </a:r>
            <a:r>
              <a:rPr lang="en-US" dirty="0" smtClean="0"/>
              <a:t>&gt;Nick Name&lt;/</a:t>
            </a:r>
            <a:r>
              <a:rPr lang="en-US" dirty="0" err="1" smtClean="0"/>
              <a:t>th</a:t>
            </a:r>
            <a:r>
              <a:rPr lang="en-US" dirty="0" smtClean="0"/>
              <a:t>&gt; &lt;</a:t>
            </a:r>
            <a:r>
              <a:rPr lang="en-US" dirty="0" err="1" smtClean="0"/>
              <a:t>th</a:t>
            </a:r>
            <a:r>
              <a:rPr lang="en-US" dirty="0" smtClean="0"/>
              <a:t>&gt;Marks&lt;/</a:t>
            </a:r>
            <a:r>
              <a:rPr lang="en-US" dirty="0" err="1" smtClean="0"/>
              <a:t>th</a:t>
            </a:r>
            <a:r>
              <a:rPr lang="en-US" dirty="0" smtClean="0"/>
              <a:t>&gt; &lt;</a:t>
            </a:r>
            <a:r>
              <a:rPr lang="en-US" dirty="0" err="1" smtClean="0"/>
              <a:t>th</a:t>
            </a:r>
            <a:r>
              <a:rPr lang="en-US" dirty="0" smtClean="0"/>
              <a:t>&gt;Grade&lt;/</a:t>
            </a:r>
            <a:r>
              <a:rPr lang="en-US" dirty="0" err="1" smtClean="0"/>
              <a:t>th</a:t>
            </a:r>
            <a:r>
              <a:rPr lang="en-US" dirty="0" smtClean="0"/>
              <a:t>&gt; &lt;/</a:t>
            </a:r>
            <a:r>
              <a:rPr lang="en-US" dirty="0" err="1" smtClean="0"/>
              <a:t>tr</a:t>
            </a:r>
            <a:r>
              <a:rPr lang="en-US" dirty="0" smtClean="0"/>
              <a:t>&gt; </a:t>
            </a:r>
            <a:r>
              <a:rPr lang="en-US" b="1" dirty="0" smtClean="0"/>
              <a:t>&lt;</a:t>
            </a:r>
            <a:r>
              <a:rPr lang="en-US" b="1" dirty="0" err="1" smtClean="0"/>
              <a:t>xsl:for</a:t>
            </a:r>
            <a:r>
              <a:rPr lang="en-US" b="1" dirty="0" smtClean="0"/>
              <a:t>-each select = "class/student"&gt; </a:t>
            </a:r>
          </a:p>
          <a:p>
            <a:pPr>
              <a:buNone/>
            </a:pPr>
            <a:r>
              <a:rPr lang="en-US" b="1" dirty="0" smtClean="0"/>
              <a:t>&lt;</a:t>
            </a:r>
            <a:r>
              <a:rPr lang="en-US" b="1" dirty="0" err="1" smtClean="0"/>
              <a:t>tr</a:t>
            </a:r>
            <a:r>
              <a:rPr lang="en-US" b="1" dirty="0" smtClean="0"/>
              <a:t>&gt;</a:t>
            </a:r>
          </a:p>
          <a:p>
            <a:pPr>
              <a:buNone/>
            </a:pPr>
            <a:r>
              <a:rPr lang="en-US" b="1" dirty="0" smtClean="0"/>
              <a:t> &lt;td&gt;&lt;</a:t>
            </a:r>
            <a:r>
              <a:rPr lang="en-US" b="1" dirty="0" err="1" smtClean="0"/>
              <a:t>xsl:value</a:t>
            </a:r>
            <a:r>
              <a:rPr lang="en-US" b="1" dirty="0" smtClean="0"/>
              <a:t>-of select = "@</a:t>
            </a:r>
            <a:r>
              <a:rPr lang="en-US" b="1" dirty="0" err="1" smtClean="0"/>
              <a:t>rollno</a:t>
            </a:r>
            <a:r>
              <a:rPr lang="en-US" b="1" dirty="0" smtClean="0"/>
              <a:t>"/&gt;&lt;/td&gt; </a:t>
            </a:r>
          </a:p>
          <a:p>
            <a:pPr>
              <a:buNone/>
            </a:pPr>
            <a:r>
              <a:rPr lang="en-US" b="1" dirty="0" smtClean="0"/>
              <a:t>&lt;td&gt;&lt;</a:t>
            </a:r>
            <a:r>
              <a:rPr lang="en-US" b="1" dirty="0" err="1" smtClean="0"/>
              <a:t>xsl:value</a:t>
            </a:r>
            <a:r>
              <a:rPr lang="en-US" b="1" dirty="0" smtClean="0"/>
              <a:t>-of select = "</a:t>
            </a:r>
            <a:r>
              <a:rPr lang="en-US" b="1" dirty="0" err="1" smtClean="0"/>
              <a:t>firstname</a:t>
            </a:r>
            <a:r>
              <a:rPr lang="en-US" b="1" dirty="0" smtClean="0"/>
              <a:t>"/&gt;&lt;/td&gt; </a:t>
            </a:r>
          </a:p>
          <a:p>
            <a:pPr>
              <a:buNone/>
            </a:pPr>
            <a:r>
              <a:rPr lang="en-US" b="1" dirty="0" smtClean="0"/>
              <a:t>&lt;td&gt;&lt;</a:t>
            </a:r>
            <a:r>
              <a:rPr lang="en-US" b="1" dirty="0" err="1" smtClean="0"/>
              <a:t>xsl:value</a:t>
            </a:r>
            <a:r>
              <a:rPr lang="en-US" b="1" dirty="0" smtClean="0"/>
              <a:t>-of select = "</a:t>
            </a:r>
            <a:r>
              <a:rPr lang="en-US" b="1" dirty="0" err="1" smtClean="0"/>
              <a:t>lastname</a:t>
            </a:r>
            <a:r>
              <a:rPr lang="en-US" b="1" dirty="0" smtClean="0"/>
              <a:t>"/&gt;&lt;/td&gt; </a:t>
            </a:r>
          </a:p>
          <a:p>
            <a:pPr>
              <a:buNone/>
            </a:pPr>
            <a:r>
              <a:rPr lang="en-US" b="1" dirty="0" smtClean="0"/>
              <a:t>&lt;td&gt;&lt;</a:t>
            </a:r>
            <a:r>
              <a:rPr lang="en-US" b="1" dirty="0" err="1" smtClean="0"/>
              <a:t>xsl:value</a:t>
            </a:r>
            <a:r>
              <a:rPr lang="en-US" b="1" dirty="0" smtClean="0"/>
              <a:t>-of select = "nickname"/&gt;&lt;/td&gt; </a:t>
            </a:r>
          </a:p>
          <a:p>
            <a:pPr>
              <a:buNone/>
            </a:pPr>
            <a:r>
              <a:rPr lang="en-US" b="1" dirty="0" smtClean="0"/>
              <a:t>&lt;td&gt;&lt;</a:t>
            </a:r>
            <a:r>
              <a:rPr lang="en-US" b="1" dirty="0" err="1" smtClean="0"/>
              <a:t>xsl:value</a:t>
            </a:r>
            <a:r>
              <a:rPr lang="en-US" b="1" dirty="0" smtClean="0"/>
              <a:t>-of select = "marks"/&gt;&lt;/td&gt; </a:t>
            </a:r>
          </a:p>
          <a:p>
            <a:pPr>
              <a:buNone/>
            </a:pPr>
            <a:r>
              <a:rPr lang="en-US" b="1" dirty="0" smtClean="0"/>
              <a:t>&lt;td&gt; &lt;</a:t>
            </a:r>
            <a:r>
              <a:rPr lang="en-US" b="1" dirty="0" err="1" smtClean="0"/>
              <a:t>xsl:choose</a:t>
            </a:r>
            <a:r>
              <a:rPr lang="en-US" b="1" dirty="0" smtClean="0"/>
              <a:t>&gt; </a:t>
            </a:r>
          </a:p>
          <a:p>
            <a:pPr>
              <a:buNone/>
            </a:pPr>
            <a:r>
              <a:rPr lang="en-US" b="1" dirty="0" smtClean="0"/>
              <a:t>&lt;</a:t>
            </a:r>
            <a:r>
              <a:rPr lang="en-US" b="1" dirty="0" err="1" smtClean="0"/>
              <a:t>xsl:when</a:t>
            </a:r>
            <a:r>
              <a:rPr lang="en-US" b="1" dirty="0" smtClean="0"/>
              <a:t> test = "marks &gt; 90"&gt; High &lt;/</a:t>
            </a:r>
            <a:r>
              <a:rPr lang="en-US" b="1" dirty="0" err="1" smtClean="0"/>
              <a:t>xsl:when</a:t>
            </a:r>
            <a:r>
              <a:rPr lang="en-US" b="1" dirty="0" smtClean="0"/>
              <a:t>&gt; </a:t>
            </a:r>
          </a:p>
          <a:p>
            <a:pPr>
              <a:buNone/>
            </a:pPr>
            <a:r>
              <a:rPr lang="en-US" b="1" dirty="0" smtClean="0"/>
              <a:t>&lt;</a:t>
            </a:r>
            <a:r>
              <a:rPr lang="en-US" b="1" dirty="0" err="1" smtClean="0"/>
              <a:t>xsl:when</a:t>
            </a:r>
            <a:r>
              <a:rPr lang="en-US" b="1" dirty="0" smtClean="0"/>
              <a:t> test = "marks &gt; 85"&gt; Medium &lt;/</a:t>
            </a:r>
            <a:r>
              <a:rPr lang="en-US" b="1" dirty="0" err="1" smtClean="0"/>
              <a:t>xsl:when</a:t>
            </a:r>
            <a:r>
              <a:rPr lang="en-US" b="1" dirty="0" smtClean="0"/>
              <a:t>&gt;</a:t>
            </a:r>
          </a:p>
          <a:p>
            <a:pPr>
              <a:buNone/>
            </a:pPr>
            <a:r>
              <a:rPr lang="en-US" b="1" dirty="0" smtClean="0"/>
              <a:t> &lt;</a:t>
            </a:r>
            <a:r>
              <a:rPr lang="en-US" b="1" dirty="0" err="1" smtClean="0"/>
              <a:t>xsl:otherwise</a:t>
            </a:r>
            <a:r>
              <a:rPr lang="en-US" b="1" dirty="0" smtClean="0"/>
              <a:t>&gt; Low &lt;/</a:t>
            </a:r>
            <a:r>
              <a:rPr lang="en-US" b="1" dirty="0" err="1" smtClean="0"/>
              <a:t>xsl:otherwise</a:t>
            </a:r>
            <a:r>
              <a:rPr lang="en-US" b="1" dirty="0" smtClean="0"/>
              <a:t>&gt;</a:t>
            </a:r>
          </a:p>
          <a:p>
            <a:pPr>
              <a:buNone/>
            </a:pPr>
            <a:r>
              <a:rPr lang="en-US" b="1" dirty="0" smtClean="0"/>
              <a:t> &lt;/</a:t>
            </a:r>
            <a:r>
              <a:rPr lang="en-US" b="1" dirty="0" err="1" smtClean="0"/>
              <a:t>xsl:choose</a:t>
            </a:r>
            <a:r>
              <a:rPr lang="en-US" b="1" dirty="0" smtClean="0"/>
              <a:t>&gt; &lt;/td&gt;</a:t>
            </a:r>
          </a:p>
          <a:p>
            <a:pPr>
              <a:buNone/>
            </a:pPr>
            <a:r>
              <a:rPr lang="en-US" b="1" dirty="0" smtClean="0"/>
              <a:t> &lt;/</a:t>
            </a:r>
            <a:r>
              <a:rPr lang="en-US" b="1" dirty="0" err="1" smtClean="0"/>
              <a:t>tr</a:t>
            </a:r>
            <a:r>
              <a:rPr lang="en-US" b="1" dirty="0" smtClean="0"/>
              <a:t>&gt;</a:t>
            </a:r>
          </a:p>
          <a:p>
            <a:pPr>
              <a:buNone/>
            </a:pPr>
            <a:r>
              <a:rPr lang="en-US" b="1" dirty="0" smtClean="0"/>
              <a:t> &lt;/</a:t>
            </a:r>
            <a:r>
              <a:rPr lang="en-US" b="1" dirty="0" err="1" smtClean="0"/>
              <a:t>xsl:for</a:t>
            </a:r>
            <a:r>
              <a:rPr lang="en-US" b="1" dirty="0" smtClean="0"/>
              <a:t>-each&gt;</a:t>
            </a:r>
          </a:p>
          <a:p>
            <a:pPr>
              <a:buNone/>
            </a:pPr>
            <a:r>
              <a:rPr lang="en-US" b="1" dirty="0" smtClean="0"/>
              <a:t> &lt;/table&gt; </a:t>
            </a:r>
          </a:p>
          <a:p>
            <a:pPr>
              <a:buNone/>
            </a:pPr>
            <a:r>
              <a:rPr lang="en-US" b="1" dirty="0" smtClean="0"/>
              <a:t>&lt;/body&gt; </a:t>
            </a:r>
          </a:p>
          <a:p>
            <a:pPr>
              <a:buNone/>
            </a:pPr>
            <a:r>
              <a:rPr lang="en-US" b="1" dirty="0" smtClean="0"/>
              <a:t>&lt;/html&gt; </a:t>
            </a:r>
          </a:p>
          <a:p>
            <a:pPr>
              <a:buNone/>
            </a:pPr>
            <a:r>
              <a:rPr lang="en-US" b="1" dirty="0" smtClean="0"/>
              <a:t>&lt;/</a:t>
            </a:r>
            <a:r>
              <a:rPr lang="en-US" b="1" dirty="0" err="1" smtClean="0"/>
              <a:t>xsl:template</a:t>
            </a:r>
            <a:r>
              <a:rPr lang="en-US" b="1" dirty="0" smtClean="0"/>
              <a:t>&gt;</a:t>
            </a:r>
          </a:p>
          <a:p>
            <a:pPr>
              <a:buNone/>
            </a:pPr>
            <a:r>
              <a:rPr lang="en-US" b="1" dirty="0" smtClean="0"/>
              <a:t> &lt;/</a:t>
            </a:r>
            <a:r>
              <a:rPr lang="en-US" b="1" dirty="0" err="1" smtClean="0"/>
              <a:t>xsl:stylesheet</a:t>
            </a:r>
            <a:r>
              <a:rPr lang="en-US" b="1" dirty="0" smtClean="0"/>
              <a:t>&gt;</a:t>
            </a:r>
            <a:endParaRPr lang="en-US" b="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Namespaces</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The namespace URI is not used by the parser to look up information. The purpose of using an URI is to give the namespace a unique name.</a:t>
            </a:r>
          </a:p>
          <a:p>
            <a:pPr>
              <a:buNone/>
            </a:pPr>
            <a:r>
              <a:rPr lang="en-US" dirty="0" smtClean="0"/>
              <a:t>However, companies often use the namespace as a pointer to a web page containing namespace information.</a:t>
            </a:r>
          </a:p>
          <a:p>
            <a:pPr>
              <a:buNone/>
            </a:pPr>
            <a:r>
              <a:rPr lang="en-US" dirty="0" smtClean="0"/>
              <a:t>Uniform Resource Identifier (URI)</a:t>
            </a:r>
          </a:p>
          <a:p>
            <a:pPr>
              <a:buNone/>
            </a:pPr>
            <a:r>
              <a:rPr lang="en-US" dirty="0" smtClean="0"/>
              <a:t>A </a:t>
            </a:r>
            <a:r>
              <a:rPr lang="en-US" b="1" dirty="0" smtClean="0"/>
              <a:t>Uniform Resource Identifier</a:t>
            </a:r>
            <a:r>
              <a:rPr lang="en-US" dirty="0" smtClean="0"/>
              <a:t> (URI) is a string of characters which identifies an Internet Resource.</a:t>
            </a:r>
          </a:p>
          <a:p>
            <a:pPr>
              <a:buNone/>
            </a:pPr>
            <a:r>
              <a:rPr lang="en-US" dirty="0" smtClean="0"/>
              <a:t>The most common URI is the </a:t>
            </a:r>
            <a:r>
              <a:rPr lang="en-US" b="1" dirty="0" smtClean="0"/>
              <a:t>Uniform Resource Locator</a:t>
            </a:r>
            <a:r>
              <a:rPr lang="en-US" dirty="0" smtClean="0"/>
              <a:t> (URL) which identifies an Internet domain address. Another, not so common type of URI is the </a:t>
            </a:r>
            <a:r>
              <a:rPr lang="en-US" b="1" dirty="0" smtClean="0"/>
              <a:t>Universal Resource Name</a:t>
            </a:r>
            <a:r>
              <a:rPr lang="en-US" dirty="0" smtClean="0"/>
              <a:t> (URN).</a:t>
            </a:r>
          </a:p>
          <a:p>
            <a:pPr>
              <a:buNone/>
            </a:pPr>
            <a:r>
              <a:rPr lang="en-US" dirty="0" smtClean="0"/>
              <a:t>Default Namespaces</a:t>
            </a:r>
          </a:p>
          <a:p>
            <a:pPr>
              <a:buNone/>
            </a:pPr>
            <a:r>
              <a:rPr lang="en-US" dirty="0" smtClean="0"/>
              <a:t>Defining a default namespace for an element saves us from using prefixes in all the child elements. It has the following syntax:</a:t>
            </a:r>
          </a:p>
          <a:p>
            <a:pPr>
              <a:buNone/>
            </a:pPr>
            <a:r>
              <a:rPr lang="en-US" dirty="0" err="1" smtClean="0"/>
              <a:t>xmlns</a:t>
            </a:r>
            <a:r>
              <a:rPr lang="en-US" dirty="0" smtClean="0"/>
              <a:t>="</a:t>
            </a:r>
            <a:r>
              <a:rPr lang="en-US" i="1" dirty="0" err="1" smtClean="0"/>
              <a:t>namespaceURI</a:t>
            </a:r>
            <a:r>
              <a:rPr lang="en-US" dirty="0" smtClean="0"/>
              <a:t>"</a:t>
            </a:r>
          </a:p>
          <a:p>
            <a:pPr>
              <a:buNone/>
            </a:pPr>
            <a:r>
              <a:rPr lang="en-US" dirty="0" smtClean="0"/>
              <a:t>This XML carries HTML table information:</a:t>
            </a:r>
          </a:p>
          <a:p>
            <a:pPr>
              <a:buNone/>
            </a:pPr>
            <a:r>
              <a:rPr lang="en-US" dirty="0" smtClean="0"/>
              <a:t>&lt;table </a:t>
            </a:r>
            <a:r>
              <a:rPr lang="en-US" dirty="0" err="1" smtClean="0"/>
              <a:t>xmlns</a:t>
            </a:r>
            <a:r>
              <a:rPr lang="en-US" dirty="0" smtClean="0"/>
              <a:t>="http://www.w3.org/TR/html4/"&gt;</a:t>
            </a:r>
            <a:br>
              <a:rPr lang="en-US" dirty="0" smtClean="0"/>
            </a:br>
            <a:r>
              <a:rPr lang="en-US" dirty="0" smtClean="0"/>
              <a:t>  &lt;</a:t>
            </a:r>
            <a:r>
              <a:rPr lang="en-US" dirty="0" err="1" smtClean="0"/>
              <a:t>tr</a:t>
            </a:r>
            <a:r>
              <a:rPr lang="en-US" dirty="0" smtClean="0"/>
              <a:t>&gt;</a:t>
            </a:r>
            <a:br>
              <a:rPr lang="en-US" dirty="0" smtClean="0"/>
            </a:br>
            <a:r>
              <a:rPr lang="en-US" dirty="0" smtClean="0"/>
              <a:t>    &lt;td&gt;Apples&lt;/td&gt;</a:t>
            </a:r>
            <a:br>
              <a:rPr lang="en-US" dirty="0" smtClean="0"/>
            </a:br>
            <a:r>
              <a:rPr lang="en-US" dirty="0" smtClean="0"/>
              <a:t>    &lt;td&gt;Bananas&lt;/td&gt;</a:t>
            </a:r>
            <a:br>
              <a:rPr lang="en-US" dirty="0" smtClean="0"/>
            </a:br>
            <a:r>
              <a:rPr lang="en-US" dirty="0" smtClean="0"/>
              <a:t>  &lt;/</a:t>
            </a:r>
            <a:r>
              <a:rPr lang="en-US" dirty="0" err="1" smtClean="0"/>
              <a:t>tr</a:t>
            </a:r>
            <a:r>
              <a:rPr lang="en-US" dirty="0" smtClean="0"/>
              <a:t>&gt;</a:t>
            </a:r>
            <a:br>
              <a:rPr lang="en-US" dirty="0" smtClean="0"/>
            </a:br>
            <a:r>
              <a:rPr lang="en-US" dirty="0" smtClean="0"/>
              <a:t>&lt;/table&gt;</a:t>
            </a:r>
          </a:p>
          <a:p>
            <a:pPr>
              <a:buNone/>
            </a:pP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Namespaces</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XSLT is a language that can be used to transform XML documents into other formats.</a:t>
            </a:r>
          </a:p>
          <a:p>
            <a:pPr>
              <a:buNone/>
            </a:pPr>
            <a:r>
              <a:rPr lang="en-US" dirty="0" smtClean="0"/>
              <a:t>The XML document below, is a document used to transform XML into HTML.</a:t>
            </a:r>
          </a:p>
          <a:p>
            <a:pPr>
              <a:buNone/>
            </a:pPr>
            <a:r>
              <a:rPr lang="en-US" dirty="0" smtClean="0"/>
              <a:t>The namespace "http://www.w3.org/1999/XSL/Transform" identifies XSLT elements inside an HTML document</a:t>
            </a:r>
          </a:p>
          <a:p>
            <a:pPr>
              <a:buNone/>
            </a:pP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l="38653" t="47917" r="19766" b="21875"/>
          <a:stretch>
            <a:fillRect/>
          </a:stretch>
        </p:blipFill>
        <p:spPr bwMode="auto">
          <a:xfrm>
            <a:off x="1295400" y="2362200"/>
            <a:ext cx="7089227" cy="2895600"/>
          </a:xfrm>
          <a:prstGeom prst="rect">
            <a:avLst/>
          </a:prstGeom>
          <a:noFill/>
          <a:ln w="9525">
            <a:noFill/>
            <a:miter lim="800000"/>
            <a:headEnd/>
            <a:tailEnd/>
          </a:ln>
        </p:spPr>
      </p:pic>
      <p:sp>
        <p:nvSpPr>
          <p:cNvPr id="2" name="Title 1"/>
          <p:cNvSpPr>
            <a:spLocks noGrp="1"/>
          </p:cNvSpPr>
          <p:nvPr>
            <p:ph type="title"/>
          </p:nvPr>
        </p:nvSpPr>
        <p:spPr>
          <a:xfrm>
            <a:off x="1435608" y="0"/>
            <a:ext cx="7498080" cy="1066800"/>
          </a:xfrm>
        </p:spPr>
        <p:txBody>
          <a:bodyPr>
            <a:normAutofit/>
          </a:bodyPr>
          <a:lstStyle/>
          <a:p>
            <a:r>
              <a:rPr lang="en-US" b="1" dirty="0" smtClean="0">
                <a:effectLst/>
              </a:rPr>
              <a:t>XML Parsers</a:t>
            </a:r>
            <a:endParaRPr lang="en-US" dirty="0">
              <a:effectLst/>
            </a:endParaRPr>
          </a:p>
        </p:txBody>
      </p:sp>
      <p:sp>
        <p:nvSpPr>
          <p:cNvPr id="4" name="Rectangle 3"/>
          <p:cNvSpPr/>
          <p:nvPr/>
        </p:nvSpPr>
        <p:spPr>
          <a:xfrm>
            <a:off x="1295400" y="1113472"/>
            <a:ext cx="7391400" cy="2031325"/>
          </a:xfrm>
          <a:prstGeom prst="rect">
            <a:avLst/>
          </a:prstGeom>
        </p:spPr>
        <p:txBody>
          <a:bodyPr wrap="square">
            <a:spAutoFit/>
          </a:bodyPr>
          <a:lstStyle/>
          <a:p>
            <a:pPr algn="just"/>
            <a:r>
              <a:rPr lang="en-US" dirty="0" smtClean="0"/>
              <a:t>An XML parser is a software library or package that provides interfaces for client applications to work with an XML document. The XML Parser is designed to read the XML and create a way for programs to use XML.</a:t>
            </a:r>
          </a:p>
          <a:p>
            <a:pPr algn="just"/>
            <a:r>
              <a:rPr lang="en-US" dirty="0" smtClean="0"/>
              <a:t>XML parser validates the document and check that the document is well formatted.</a:t>
            </a:r>
          </a:p>
          <a:p>
            <a:pPr algn="just"/>
            <a:endParaRPr lang="en-US" dirty="0" smtClean="0"/>
          </a:p>
          <a:p>
            <a:pPr algn="just"/>
            <a:endParaRPr lang="en-US" dirty="0"/>
          </a:p>
        </p:txBody>
      </p:sp>
      <p:sp>
        <p:nvSpPr>
          <p:cNvPr id="6" name="Rectangle 5"/>
          <p:cNvSpPr/>
          <p:nvPr/>
        </p:nvSpPr>
        <p:spPr>
          <a:xfrm>
            <a:off x="6324600" y="5105400"/>
            <a:ext cx="1371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19200" y="5105400"/>
            <a:ext cx="4572000" cy="1200329"/>
          </a:xfrm>
          <a:prstGeom prst="rect">
            <a:avLst/>
          </a:prstGeom>
        </p:spPr>
        <p:txBody>
          <a:bodyPr>
            <a:spAutoFit/>
          </a:bodyPr>
          <a:lstStyle/>
          <a:p>
            <a:r>
              <a:rPr lang="en-US" sz="2400" b="1" dirty="0" smtClean="0"/>
              <a:t>Types of XML Parsers:</a:t>
            </a:r>
          </a:p>
          <a:p>
            <a:r>
              <a:rPr lang="en-US" sz="2400" dirty="0" smtClean="0"/>
              <a:t>DOM</a:t>
            </a:r>
          </a:p>
          <a:p>
            <a:r>
              <a:rPr lang="en-US" sz="2400" dirty="0" smtClean="0"/>
              <a:t>SAX </a:t>
            </a:r>
            <a:endParaRPr lang="en-US" sz="2400" dirty="0"/>
          </a:p>
        </p:txBody>
      </p:sp>
    </p:spTree>
    <p:extLst>
      <p:ext uri="{BB962C8B-B14F-4D97-AF65-F5344CB8AC3E}">
        <p14:creationId xmlns="" xmlns:p14="http://schemas.microsoft.com/office/powerpoint/2010/main" val="84812668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609600"/>
          </a:xfrm>
        </p:spPr>
        <p:txBody>
          <a:bodyPr>
            <a:normAutofit fontScale="90000"/>
          </a:bodyPr>
          <a:lstStyle/>
          <a:p>
            <a:r>
              <a:rPr lang="en-US" b="1" dirty="0" smtClean="0">
                <a:effectLst/>
              </a:rPr>
              <a:t>DOM</a:t>
            </a:r>
            <a:endParaRPr lang="en-US" b="1" dirty="0">
              <a:effectLst/>
            </a:endParaRPr>
          </a:p>
        </p:txBody>
      </p:sp>
      <p:sp>
        <p:nvSpPr>
          <p:cNvPr id="3" name="Content Placeholder 2"/>
          <p:cNvSpPr>
            <a:spLocks noGrp="1"/>
          </p:cNvSpPr>
          <p:nvPr>
            <p:ph idx="1"/>
          </p:nvPr>
        </p:nvSpPr>
        <p:spPr>
          <a:xfrm>
            <a:off x="1143000" y="838200"/>
            <a:ext cx="7790688" cy="5234006"/>
          </a:xfrm>
        </p:spPr>
        <p:txBody>
          <a:bodyPr>
            <a:normAutofit fontScale="62500" lnSpcReduction="20000"/>
          </a:bodyPr>
          <a:lstStyle/>
          <a:p>
            <a:pPr algn="just"/>
            <a:r>
              <a:rPr lang="en-US" dirty="0" smtClean="0"/>
              <a:t>A DOM document is an object which contains all the information of an XML document. It is composed like a tree structure. The DOM Parser implements a DOM API. This API is very simple to use.</a:t>
            </a:r>
          </a:p>
          <a:p>
            <a:pPr algn="just">
              <a:buNone/>
            </a:pPr>
            <a:r>
              <a:rPr lang="en-US" b="1" dirty="0" smtClean="0"/>
              <a:t>Features of DOM Parser</a:t>
            </a:r>
          </a:p>
          <a:p>
            <a:pPr algn="just"/>
            <a:r>
              <a:rPr lang="en-US" dirty="0" smtClean="0"/>
              <a:t>A DOM Parser creates an internal structure in memory which is a DOM document object and the client applications get information of the original XML document by invoking methods on this document object. </a:t>
            </a:r>
          </a:p>
          <a:p>
            <a:pPr algn="just"/>
            <a:r>
              <a:rPr lang="en-US" dirty="0" smtClean="0"/>
              <a:t>DOM Parser has a tree based structure.</a:t>
            </a:r>
          </a:p>
          <a:p>
            <a:pPr algn="just">
              <a:buNone/>
            </a:pPr>
            <a:r>
              <a:rPr lang="en-US" b="1" dirty="0" smtClean="0"/>
              <a:t>Advantages</a:t>
            </a:r>
          </a:p>
          <a:p>
            <a:pPr algn="just">
              <a:buNone/>
            </a:pPr>
            <a:r>
              <a:rPr lang="en-US" dirty="0" smtClean="0"/>
              <a:t>1) It supports both read and write operations and the API is very simple to use.</a:t>
            </a:r>
          </a:p>
          <a:p>
            <a:pPr algn="just">
              <a:buNone/>
            </a:pPr>
            <a:r>
              <a:rPr lang="en-US" dirty="0" smtClean="0"/>
              <a:t>2) It is preferred when random access to widely separated parts of a document is required. </a:t>
            </a:r>
          </a:p>
          <a:p>
            <a:pPr algn="just">
              <a:buNone/>
            </a:pPr>
            <a:r>
              <a:rPr lang="en-US" b="1" dirty="0" smtClean="0"/>
              <a:t>Disadvantages</a:t>
            </a:r>
          </a:p>
          <a:p>
            <a:pPr algn="just">
              <a:buNone/>
            </a:pPr>
            <a:r>
              <a:rPr lang="en-US" dirty="0" smtClean="0"/>
              <a:t>1) It is memory inefficient. (consumes more memory because the whole XML document needs to loaded into memory).</a:t>
            </a:r>
          </a:p>
          <a:p>
            <a:pPr algn="just">
              <a:buNone/>
            </a:pPr>
            <a:r>
              <a:rPr lang="en-US" dirty="0" smtClean="0"/>
              <a:t>2) It is comparatively slower than other parsers.</a:t>
            </a:r>
          </a:p>
          <a:p>
            <a:pPr algn="just">
              <a:buNone/>
            </a:pPr>
            <a:endParaRPr lang="en-US" dirty="0"/>
          </a:p>
        </p:txBody>
      </p:sp>
    </p:spTree>
    <p:extLst>
      <p:ext uri="{BB962C8B-B14F-4D97-AF65-F5344CB8AC3E}">
        <p14:creationId xmlns="" xmlns:p14="http://schemas.microsoft.com/office/powerpoint/2010/main" val="328673829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838200"/>
          </a:xfrm>
        </p:spPr>
        <p:txBody>
          <a:bodyPr>
            <a:normAutofit/>
          </a:bodyPr>
          <a:lstStyle/>
          <a:p>
            <a:r>
              <a:rPr lang="en-US" b="1" dirty="0" smtClean="0">
                <a:effectLst/>
              </a:rPr>
              <a:t>SAX (Simple API for XML)</a:t>
            </a:r>
            <a:endParaRPr lang="en-US" dirty="0">
              <a:effectLst/>
            </a:endParaRPr>
          </a:p>
        </p:txBody>
      </p:sp>
      <p:sp>
        <p:nvSpPr>
          <p:cNvPr id="3" name="Content Placeholder 2"/>
          <p:cNvSpPr>
            <a:spLocks noGrp="1"/>
          </p:cNvSpPr>
          <p:nvPr>
            <p:ph idx="1"/>
          </p:nvPr>
        </p:nvSpPr>
        <p:spPr>
          <a:xfrm>
            <a:off x="1143000" y="1090594"/>
            <a:ext cx="7790688" cy="5234006"/>
          </a:xfrm>
        </p:spPr>
        <p:txBody>
          <a:bodyPr>
            <a:normAutofit fontScale="70000" lnSpcReduction="20000"/>
          </a:bodyPr>
          <a:lstStyle/>
          <a:p>
            <a:pPr algn="just"/>
            <a:r>
              <a:rPr lang="en-US" dirty="0" smtClean="0"/>
              <a:t>A SAX Parser implements SAX API. This API is an event based API. </a:t>
            </a:r>
          </a:p>
          <a:p>
            <a:pPr algn="just">
              <a:buNone/>
            </a:pPr>
            <a:r>
              <a:rPr lang="en-US" b="1" dirty="0" smtClean="0"/>
              <a:t>Features of SAX Parser</a:t>
            </a:r>
          </a:p>
          <a:p>
            <a:pPr algn="just"/>
            <a:r>
              <a:rPr lang="en-US" dirty="0" smtClean="0"/>
              <a:t>It does not create any internal structure. </a:t>
            </a:r>
          </a:p>
          <a:p>
            <a:pPr algn="just"/>
            <a:r>
              <a:rPr lang="en-US" dirty="0" smtClean="0"/>
              <a:t>Clients does not know what methods to call, they just overrides the methods of the API and place his own code inside method. </a:t>
            </a:r>
          </a:p>
          <a:p>
            <a:pPr algn="just"/>
            <a:r>
              <a:rPr lang="en-US" dirty="0" smtClean="0"/>
              <a:t>It is an event based parser, it works like an event handler in Java. </a:t>
            </a:r>
          </a:p>
          <a:p>
            <a:pPr algn="just">
              <a:buNone/>
            </a:pPr>
            <a:r>
              <a:rPr lang="en-US" b="1" dirty="0" smtClean="0"/>
              <a:t>Advantages</a:t>
            </a:r>
          </a:p>
          <a:p>
            <a:pPr algn="just">
              <a:buNone/>
            </a:pPr>
            <a:r>
              <a:rPr lang="en-US" dirty="0" smtClean="0"/>
              <a:t>1) It is simple and memory efficient. </a:t>
            </a:r>
          </a:p>
          <a:p>
            <a:pPr algn="just">
              <a:buNone/>
            </a:pPr>
            <a:r>
              <a:rPr lang="en-US" dirty="0" smtClean="0"/>
              <a:t>2) It is very fast and works for huge documents. </a:t>
            </a:r>
          </a:p>
          <a:p>
            <a:pPr algn="just">
              <a:buNone/>
            </a:pPr>
            <a:r>
              <a:rPr lang="en-US" b="1" dirty="0" smtClean="0"/>
              <a:t>Disadvantages</a:t>
            </a:r>
          </a:p>
          <a:p>
            <a:pPr algn="just">
              <a:buNone/>
            </a:pPr>
            <a:r>
              <a:rPr lang="en-US" dirty="0" smtClean="0"/>
              <a:t>1) It is event-based so its API is less intuitive. </a:t>
            </a:r>
          </a:p>
          <a:p>
            <a:pPr algn="just">
              <a:buNone/>
            </a:pPr>
            <a:r>
              <a:rPr lang="en-US" dirty="0" smtClean="0"/>
              <a:t>2) Clients never know the full information because the data is broken into pieces.</a:t>
            </a:r>
          </a:p>
          <a:p>
            <a:pPr algn="just">
              <a:buNone/>
            </a:pPr>
            <a:endParaRPr lang="en-US" dirty="0"/>
          </a:p>
        </p:txBody>
      </p:sp>
    </p:spTree>
    <p:extLst>
      <p:ext uri="{BB962C8B-B14F-4D97-AF65-F5344CB8AC3E}">
        <p14:creationId xmlns="" xmlns:p14="http://schemas.microsoft.com/office/powerpoint/2010/main" val="15250845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4294967295"/>
          </p:nvPr>
        </p:nvSpPr>
        <p:spPr>
          <a:xfrm>
            <a:off x="7239000" y="6400800"/>
            <a:ext cx="1905000" cy="457200"/>
          </a:xfrm>
          <a:prstGeom prst="rect">
            <a:avLst/>
          </a:prstGeom>
          <a:noFill/>
        </p:spPr>
        <p:txBody>
          <a:bodyPr/>
          <a:lstStyle/>
          <a:p>
            <a:fld id="{BAA796A5-739D-4704-B4B3-F8423FE6496C}" type="slidenum">
              <a:rPr lang="en-US"/>
              <a:pPr/>
              <a:t>7</a:t>
            </a:fld>
            <a:endParaRPr lang="en-US"/>
          </a:p>
        </p:txBody>
      </p:sp>
      <p:sp>
        <p:nvSpPr>
          <p:cNvPr id="6147" name="Rectangle 2"/>
          <p:cNvSpPr>
            <a:spLocks noGrp="1" noChangeArrowheads="1"/>
          </p:cNvSpPr>
          <p:nvPr>
            <p:ph type="title"/>
          </p:nvPr>
        </p:nvSpPr>
        <p:spPr/>
        <p:txBody>
          <a:bodyPr/>
          <a:lstStyle/>
          <a:p>
            <a:pPr eaLnBrk="1" hangingPunct="1"/>
            <a:r>
              <a:rPr lang="en-US" dirty="0" smtClean="0">
                <a:effectLst/>
              </a:rPr>
              <a:t>HTML and XML, III</a:t>
            </a:r>
          </a:p>
        </p:txBody>
      </p:sp>
      <p:sp>
        <p:nvSpPr>
          <p:cNvPr id="6148" name="Rectangle 3"/>
          <p:cNvSpPr>
            <a:spLocks noGrp="1" noChangeArrowheads="1"/>
          </p:cNvSpPr>
          <p:nvPr>
            <p:ph type="body" idx="1"/>
          </p:nvPr>
        </p:nvSpPr>
        <p:spPr>
          <a:xfrm>
            <a:off x="1143000" y="1603375"/>
            <a:ext cx="7772400" cy="4416425"/>
          </a:xfrm>
        </p:spPr>
        <p:txBody>
          <a:bodyPr/>
          <a:lstStyle/>
          <a:p>
            <a:pPr eaLnBrk="1" hangingPunct="1"/>
            <a:r>
              <a:rPr lang="en-US" sz="2400" dirty="0" smtClean="0"/>
              <a:t>HTML is for humans</a:t>
            </a:r>
          </a:p>
          <a:p>
            <a:pPr lvl="1" eaLnBrk="1" hangingPunct="1"/>
            <a:r>
              <a:rPr lang="en-US" sz="2000" dirty="0" smtClean="0"/>
              <a:t>HTML describes web pages</a:t>
            </a:r>
          </a:p>
          <a:p>
            <a:pPr lvl="1" eaLnBrk="1" hangingPunct="1"/>
            <a:r>
              <a:rPr lang="en-US" sz="2000" dirty="0" smtClean="0"/>
              <a:t>You don’t want to see error messages about the web pages you visit</a:t>
            </a:r>
          </a:p>
          <a:p>
            <a:pPr lvl="1" eaLnBrk="1" hangingPunct="1"/>
            <a:r>
              <a:rPr lang="en-US" sz="2000" dirty="0" smtClean="0"/>
              <a:t>Browsers ignore and/or correct as many HTML errors as they can, so HTML is often sloppy</a:t>
            </a:r>
          </a:p>
          <a:p>
            <a:pPr eaLnBrk="1" hangingPunct="1"/>
            <a:r>
              <a:rPr lang="en-US" sz="2400" dirty="0" smtClean="0"/>
              <a:t>XML is for computers</a:t>
            </a:r>
          </a:p>
          <a:p>
            <a:pPr lvl="1" eaLnBrk="1" hangingPunct="1"/>
            <a:r>
              <a:rPr lang="en-US" sz="2000" dirty="0" smtClean="0"/>
              <a:t>XML describes data</a:t>
            </a:r>
          </a:p>
          <a:p>
            <a:pPr lvl="1" eaLnBrk="1" hangingPunct="1"/>
            <a:r>
              <a:rPr lang="en-US" sz="2000" dirty="0" smtClean="0"/>
              <a:t>The rules are strict and errors are not allowed</a:t>
            </a:r>
          </a:p>
          <a:p>
            <a:pPr lvl="2" eaLnBrk="1" hangingPunct="1"/>
            <a:r>
              <a:rPr lang="en-US" sz="1800" dirty="0" smtClean="0"/>
              <a:t>In this way, XML is like a programming language</a:t>
            </a:r>
          </a:p>
          <a:p>
            <a:pPr lvl="1" eaLnBrk="1" hangingPunct="1"/>
            <a:r>
              <a:rPr lang="en-US" sz="2000" dirty="0" smtClean="0"/>
              <a:t>Current versions of most browsers can display XML</a:t>
            </a:r>
          </a:p>
          <a:p>
            <a:pPr lvl="2" eaLnBrk="1" hangingPunct="1"/>
            <a:r>
              <a:rPr lang="en-US" sz="1800" dirty="0" smtClean="0"/>
              <a:t>However, browser support of XML is spotty at best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879080" cy="914400"/>
          </a:xfrm>
        </p:spPr>
        <p:txBody>
          <a:bodyPr>
            <a:normAutofit fontScale="90000"/>
          </a:bodyPr>
          <a:lstStyle/>
          <a:p>
            <a:r>
              <a:rPr lang="en-US" b="1" dirty="0" smtClean="0">
                <a:effectLst/>
              </a:rPr>
              <a:t>Difference between DOM and SAX </a:t>
            </a:r>
            <a:endParaRPr lang="en-US" b="1" dirty="0">
              <a:effectLst/>
            </a:endParaRPr>
          </a:p>
        </p:txBody>
      </p:sp>
      <p:sp>
        <p:nvSpPr>
          <p:cNvPr id="3" name="Content Placeholder 2"/>
          <p:cNvSpPr>
            <a:spLocks noGrp="1"/>
          </p:cNvSpPr>
          <p:nvPr>
            <p:ph idx="1"/>
          </p:nvPr>
        </p:nvSpPr>
        <p:spPr/>
        <p:txBody>
          <a:bodyPr>
            <a:normAutofit fontScale="70000" lnSpcReduction="20000"/>
          </a:bodyPr>
          <a:lstStyle/>
          <a:p>
            <a:pPr>
              <a:buNone/>
            </a:pPr>
            <a:r>
              <a:rPr lang="en-US" dirty="0" smtClean="0"/>
              <a:t>1) DOM parser loads whole XML document in memory while SAX only loads a small part of the XML file in memory.</a:t>
            </a:r>
          </a:p>
          <a:p>
            <a:pPr>
              <a:buNone/>
            </a:pPr>
            <a:r>
              <a:rPr lang="en-US" dirty="0" smtClean="0"/>
              <a:t/>
            </a:r>
            <a:br>
              <a:rPr lang="en-US" dirty="0" smtClean="0"/>
            </a:br>
            <a:endParaRPr lang="en-US" dirty="0" smtClean="0"/>
          </a:p>
          <a:p>
            <a:pPr>
              <a:buNone/>
            </a:pPr>
            <a:r>
              <a:rPr lang="en-US" dirty="0" smtClean="0"/>
              <a:t>2) DOM parser is faster than SAX because it access whole XML document in memory.</a:t>
            </a:r>
          </a:p>
          <a:p>
            <a:pPr>
              <a:buNone/>
            </a:pPr>
            <a:r>
              <a:rPr lang="en-US" dirty="0" smtClean="0"/>
              <a:t/>
            </a:r>
            <a:br>
              <a:rPr lang="en-US" dirty="0" smtClean="0"/>
            </a:br>
            <a:endParaRPr lang="en-US" dirty="0" smtClean="0"/>
          </a:p>
          <a:p>
            <a:pPr>
              <a:buNone/>
            </a:pPr>
            <a:r>
              <a:rPr lang="en-US" dirty="0" smtClean="0"/>
              <a:t>3) SAX parser in Java is better suitable for large XML file than DOM Parser because it doesn't require much memory.</a:t>
            </a:r>
          </a:p>
          <a:p>
            <a:pPr>
              <a:buNone/>
            </a:pPr>
            <a:r>
              <a:rPr lang="en-US" dirty="0" smtClean="0"/>
              <a:t/>
            </a:r>
            <a:br>
              <a:rPr lang="en-US" dirty="0" smtClean="0"/>
            </a:br>
            <a:endParaRPr lang="en-US" dirty="0" smtClean="0"/>
          </a:p>
          <a:p>
            <a:pPr>
              <a:buNone/>
            </a:pPr>
            <a:r>
              <a:rPr lang="en-US" dirty="0" smtClean="0"/>
              <a:t>4) DOM parser works on Document Object Model while SAX is an event based XML parser.</a:t>
            </a:r>
            <a:br>
              <a:rPr lang="en-US" dirty="0" smtClean="0"/>
            </a:br>
            <a:endParaRPr lang="en-US" dirty="0" smtClean="0"/>
          </a:p>
          <a:p>
            <a:pPr>
              <a:buNone/>
            </a:pPr>
            <a:endParaRPr lang="en-US" dirty="0"/>
          </a:p>
        </p:txBody>
      </p:sp>
    </p:spTree>
    <p:extLst>
      <p:ext uri="{BB962C8B-B14F-4D97-AF65-F5344CB8AC3E}">
        <p14:creationId xmlns="" xmlns:p14="http://schemas.microsoft.com/office/powerpoint/2010/main" val="1954190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Characteristics</a:t>
            </a:r>
            <a:endParaRPr lang="en-US" dirty="0">
              <a:effectLst/>
            </a:endParaRPr>
          </a:p>
        </p:txBody>
      </p:sp>
      <p:sp>
        <p:nvSpPr>
          <p:cNvPr id="3" name="Content Placeholder 2"/>
          <p:cNvSpPr>
            <a:spLocks noGrp="1"/>
          </p:cNvSpPr>
          <p:nvPr>
            <p:ph idx="1"/>
          </p:nvPr>
        </p:nvSpPr>
        <p:spPr/>
        <p:txBody>
          <a:bodyPr>
            <a:normAutofit/>
          </a:bodyPr>
          <a:lstStyle/>
          <a:p>
            <a:pPr algn="just"/>
            <a:r>
              <a:rPr lang="en-US" sz="2400" b="1" dirty="0" smtClean="0"/>
              <a:t>XML is extensible:</a:t>
            </a:r>
            <a:r>
              <a:rPr lang="en-US" sz="2400" dirty="0" smtClean="0"/>
              <a:t> XML allows you to create your own self-descriptive tags, or language, that suits your application.</a:t>
            </a:r>
          </a:p>
          <a:p>
            <a:pPr algn="just"/>
            <a:r>
              <a:rPr lang="en-US" sz="2400" b="1" dirty="0" smtClean="0"/>
              <a:t>XML carries the data, does not present it:</a:t>
            </a:r>
            <a:r>
              <a:rPr lang="en-US" sz="2400" dirty="0" smtClean="0"/>
              <a:t> XML allows you to store the data irrespective of how it will be presented.</a:t>
            </a:r>
          </a:p>
          <a:p>
            <a:pPr algn="just"/>
            <a:r>
              <a:rPr lang="en-US" sz="2400" b="1" dirty="0" smtClean="0"/>
              <a:t>XML is a public standard:</a:t>
            </a:r>
            <a:r>
              <a:rPr lang="en-US" sz="2400" dirty="0" smtClean="0"/>
              <a:t> XML was developed by an organization called the World Wide Web Consortium (W3C) and is available as an open standard.</a:t>
            </a:r>
          </a:p>
          <a:p>
            <a:pPr algn="just">
              <a:buNone/>
            </a:pP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1143000"/>
          </a:xfrm>
        </p:spPr>
        <p:txBody>
          <a:bodyPr/>
          <a:lstStyle/>
          <a:p>
            <a:r>
              <a:rPr lang="en-US" dirty="0" smtClean="0">
                <a:effectLst/>
              </a:rPr>
              <a:t>XML Components</a:t>
            </a:r>
            <a:endParaRPr lang="en-US" dirty="0">
              <a:effectLst/>
            </a:endParaRPr>
          </a:p>
        </p:txBody>
      </p:sp>
      <p:sp>
        <p:nvSpPr>
          <p:cNvPr id="3" name="Content Placeholder 2"/>
          <p:cNvSpPr>
            <a:spLocks noGrp="1"/>
          </p:cNvSpPr>
          <p:nvPr>
            <p:ph idx="1"/>
          </p:nvPr>
        </p:nvSpPr>
        <p:spPr/>
        <p:txBody>
          <a:bodyPr>
            <a:normAutofit lnSpcReduction="10000"/>
          </a:bodyPr>
          <a:lstStyle/>
          <a:p>
            <a:r>
              <a:rPr lang="en-US" dirty="0" smtClean="0"/>
              <a:t>Declaration</a:t>
            </a:r>
            <a:r>
              <a:rPr lang="en-US" sz="2400" dirty="0" smtClean="0"/>
              <a:t>(&lt;?xml version="1.0" encoding="UTF-8" standalone="yes" ?&gt;)</a:t>
            </a:r>
          </a:p>
          <a:p>
            <a:r>
              <a:rPr lang="en-US" dirty="0" smtClean="0"/>
              <a:t>Tags </a:t>
            </a:r>
          </a:p>
          <a:p>
            <a:r>
              <a:rPr lang="en-US" dirty="0" smtClean="0"/>
              <a:t>Elements</a:t>
            </a:r>
          </a:p>
          <a:p>
            <a:r>
              <a:rPr lang="en-US" dirty="0" smtClean="0"/>
              <a:t>Attributes</a:t>
            </a:r>
          </a:p>
          <a:p>
            <a:r>
              <a:rPr lang="en-US" dirty="0" smtClean="0"/>
              <a:t>Comments</a:t>
            </a:r>
          </a:p>
          <a:p>
            <a:pPr marL="596646" indent="-514350">
              <a:buFont typeface="+mj-lt"/>
              <a:buAutoNum type="arabicPeriod"/>
            </a:pPr>
            <a:r>
              <a:rPr lang="en-US" sz="2200" dirty="0" smtClean="0"/>
              <a:t>Comments cannot appear before XML declaration.</a:t>
            </a:r>
          </a:p>
          <a:p>
            <a:pPr marL="596646" indent="-514350">
              <a:buFont typeface="+mj-lt"/>
              <a:buAutoNum type="arabicPeriod"/>
            </a:pPr>
            <a:r>
              <a:rPr lang="en-US" sz="2200" dirty="0" smtClean="0"/>
              <a:t>Comments may appear anywhere in a document.</a:t>
            </a:r>
          </a:p>
          <a:p>
            <a:pPr marL="596646" indent="-514350">
              <a:buFont typeface="+mj-lt"/>
              <a:buAutoNum type="arabicPeriod"/>
            </a:pPr>
            <a:r>
              <a:rPr lang="en-US" sz="2200" dirty="0" smtClean="0"/>
              <a:t>Comments must not appear within attribute values.</a:t>
            </a:r>
          </a:p>
          <a:p>
            <a:pPr marL="596646" indent="-514350">
              <a:buFont typeface="+mj-lt"/>
              <a:buAutoNum type="arabicPeriod"/>
            </a:pPr>
            <a:r>
              <a:rPr lang="en-US" sz="2200" dirty="0" smtClean="0"/>
              <a:t>Comments cannot be nested inside the other comments.</a:t>
            </a:r>
          </a:p>
          <a:p>
            <a:pPr marL="596646" indent="-514350">
              <a:buFont typeface="+mj-lt"/>
              <a:buAutoNum type="arabicPeriod"/>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harda">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harda">
      <a:majorFont>
        <a:latin typeface="Times New Roman"/>
        <a:ea typeface=""/>
        <a:cs typeface=""/>
      </a:majorFont>
      <a:minorFont>
        <a:latin typeface="Times New Roman"/>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sharda</Template>
  <TotalTime>1372</TotalTime>
  <Words>4054</Words>
  <Application>Microsoft Office PowerPoint</Application>
  <PresentationFormat>On-screen Show (4:3)</PresentationFormat>
  <Paragraphs>543</Paragraphs>
  <Slides>70</Slides>
  <Notes>2</Notes>
  <HiddenSlides>1</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sharda</vt:lpstr>
      <vt:lpstr>Extended Mark-Up Language</vt:lpstr>
      <vt:lpstr>XML</vt:lpstr>
      <vt:lpstr>XML</vt:lpstr>
      <vt:lpstr>Slide 4</vt:lpstr>
      <vt:lpstr>HTML and XML, I</vt:lpstr>
      <vt:lpstr>HTML and XML, II</vt:lpstr>
      <vt:lpstr>HTML and XML, III</vt:lpstr>
      <vt:lpstr>Characteristics</vt:lpstr>
      <vt:lpstr>XML Components</vt:lpstr>
      <vt:lpstr>XML Usage</vt:lpstr>
      <vt:lpstr>XML Document Example 1</vt:lpstr>
      <vt:lpstr>Understanding XML Syntax</vt:lpstr>
      <vt:lpstr>Well-Formed Documents</vt:lpstr>
      <vt:lpstr>Understanding the Difference Between Tags and Elements:</vt:lpstr>
      <vt:lpstr>XML Document:</vt:lpstr>
      <vt:lpstr>XML Document:</vt:lpstr>
      <vt:lpstr>Naming Rules in XML:</vt:lpstr>
      <vt:lpstr>Structure of an XML Document:</vt:lpstr>
      <vt:lpstr>Valid XML Documents:</vt:lpstr>
      <vt:lpstr>XML-related technologies</vt:lpstr>
      <vt:lpstr>Document Type Definition(DTD)</vt:lpstr>
      <vt:lpstr>Internal DTD</vt:lpstr>
      <vt:lpstr>Slide 23</vt:lpstr>
      <vt:lpstr>External DTD</vt:lpstr>
      <vt:lpstr>Slide 25</vt:lpstr>
      <vt:lpstr>PCDATA </vt:lpstr>
      <vt:lpstr>CDATA </vt:lpstr>
      <vt:lpstr>Elements with Children (sequences) </vt:lpstr>
      <vt:lpstr>Declaring Only One Occurrence of an Element </vt:lpstr>
      <vt:lpstr>Declaring Minimum One Occurrence of an Element </vt:lpstr>
      <vt:lpstr>Declaring Zero or More Occurrences of an Element </vt:lpstr>
      <vt:lpstr>Declaring Zero or One Occurrences of an Element</vt:lpstr>
      <vt:lpstr>Declaring either/or Content </vt:lpstr>
      <vt:lpstr>Empty Content </vt:lpstr>
      <vt:lpstr>ANY Element Content </vt:lpstr>
      <vt:lpstr>Attribute declaration</vt:lpstr>
      <vt:lpstr>Example </vt:lpstr>
      <vt:lpstr>Attribute Value Declaration </vt:lpstr>
      <vt:lpstr>Default Values </vt:lpstr>
      <vt:lpstr>FIXED Values </vt:lpstr>
      <vt:lpstr>REQUIRED values</vt:lpstr>
      <vt:lpstr>IMPLIED Values</vt:lpstr>
      <vt:lpstr>Entity Declaration</vt:lpstr>
      <vt:lpstr>XML Schema</vt:lpstr>
      <vt:lpstr>Example</vt:lpstr>
      <vt:lpstr>XML - Namespaces</vt:lpstr>
      <vt:lpstr>Elements</vt:lpstr>
      <vt:lpstr>Simple Type</vt:lpstr>
      <vt:lpstr>Complex Type</vt:lpstr>
      <vt:lpstr>Global Type</vt:lpstr>
      <vt:lpstr>Example</vt:lpstr>
      <vt:lpstr>XML Technology</vt:lpstr>
      <vt:lpstr>xlink</vt:lpstr>
      <vt:lpstr>XSL</vt:lpstr>
      <vt:lpstr>What is XSLT </vt:lpstr>
      <vt:lpstr>Advantages </vt:lpstr>
      <vt:lpstr>students.xml, which is required to be transformed into a well-formatted HTML document.</vt:lpstr>
      <vt:lpstr>Step 1: Create XSLT document </vt:lpstr>
      <vt:lpstr>Step 1: Create XSLT document  </vt:lpstr>
      <vt:lpstr>Step 2: Link the XSLT Document to the XML Document</vt:lpstr>
      <vt:lpstr>Slide 61</vt:lpstr>
      <vt:lpstr>Slide 62</vt:lpstr>
      <vt:lpstr>&lt;xsl:if&gt;</vt:lpstr>
      <vt:lpstr>&lt;xsl:choose&gt; tag</vt:lpstr>
      <vt:lpstr>Namespaces</vt:lpstr>
      <vt:lpstr>Namespaces </vt:lpstr>
      <vt:lpstr>XML Parsers</vt:lpstr>
      <vt:lpstr>DOM</vt:lpstr>
      <vt:lpstr>SAX (Simple API for XML)</vt:lpstr>
      <vt:lpstr>Difference between DOM and SAX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Extended Mark-Up Language</dc:title>
  <dc:creator>$$Prince$$</dc:creator>
  <cp:lastModifiedBy>Windows User</cp:lastModifiedBy>
  <cp:revision>95</cp:revision>
  <dcterms:created xsi:type="dcterms:W3CDTF">2006-08-16T00:00:00Z</dcterms:created>
  <dcterms:modified xsi:type="dcterms:W3CDTF">2018-11-13T06:41:22Z</dcterms:modified>
</cp:coreProperties>
</file>