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6" r:id="rId2"/>
    <p:sldId id="257" r:id="rId3"/>
    <p:sldId id="259" r:id="rId4"/>
    <p:sldId id="305"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6" r:id="rId52"/>
    <p:sldId id="307" r:id="rId53"/>
    <p:sldId id="308" r:id="rId54"/>
    <p:sldId id="309" r:id="rId55"/>
    <p:sldId id="310" r:id="rId56"/>
    <p:sldId id="311" r:id="rId57"/>
    <p:sldId id="325" r:id="rId58"/>
    <p:sldId id="326" r:id="rId59"/>
    <p:sldId id="312" r:id="rId60"/>
    <p:sldId id="313" r:id="rId61"/>
    <p:sldId id="322" r:id="rId62"/>
    <p:sldId id="323" r:id="rId63"/>
    <p:sldId id="331" r:id="rId64"/>
    <p:sldId id="342" r:id="rId65"/>
    <p:sldId id="332" r:id="rId66"/>
    <p:sldId id="350" r:id="rId67"/>
    <p:sldId id="343" r:id="rId68"/>
    <p:sldId id="344" r:id="rId69"/>
    <p:sldId id="345" r:id="rId70"/>
    <p:sldId id="347" r:id="rId71"/>
    <p:sldId id="348" r:id="rId72"/>
    <p:sldId id="349" r:id="rId73"/>
    <p:sldId id="333" r:id="rId74"/>
    <p:sldId id="334" r:id="rId75"/>
    <p:sldId id="335" r:id="rId76"/>
    <p:sldId id="336" r:id="rId77"/>
    <p:sldId id="337" r:id="rId78"/>
    <p:sldId id="338" r:id="rId79"/>
    <p:sldId id="339" r:id="rId80"/>
    <p:sldId id="340" r:id="rId81"/>
    <p:sldId id="341"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47" autoAdjust="0"/>
    <p:restoredTop sz="94660"/>
  </p:normalViewPr>
  <p:slideViewPr>
    <p:cSldViewPr>
      <p:cViewPr varScale="1">
        <p:scale>
          <a:sx n="83" d="100"/>
          <a:sy n="83" d="100"/>
        </p:scale>
        <p:origin x="-1454"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9D92C-DBF5-42ED-BC1D-72A994726CA2}" type="datetimeFigureOut">
              <a:rPr lang="en-US" smtClean="0"/>
              <a:pPr/>
              <a:t>20-Apr-18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D18761-C160-475B-9F99-1B0092931B7D}" type="slidenum">
              <a:rPr lang="en-US" smtClean="0"/>
              <a:pPr/>
              <a:t>‹#›</a:t>
            </a:fld>
            <a:endParaRPr lang="en-US"/>
          </a:p>
        </p:txBody>
      </p:sp>
    </p:spTree>
    <p:extLst>
      <p:ext uri="{BB962C8B-B14F-4D97-AF65-F5344CB8AC3E}">
        <p14:creationId xmlns="" xmlns:p14="http://schemas.microsoft.com/office/powerpoint/2010/main" val="299029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1"/>
          <p:cNvSpPr>
            <a:spLocks noGrp="1" noRot="1" noChangeAspect="1" noChangeArrowheads="1" noTextEdit="1"/>
          </p:cNvSpPr>
          <p:nvPr>
            <p:ph type="sldImg"/>
          </p:nvPr>
        </p:nvSpPr>
        <p:spPr>
          <a:xfrm>
            <a:off x="1320800" y="879475"/>
            <a:ext cx="4216400" cy="3163888"/>
          </a:xfrm>
          <a:solidFill>
            <a:srgbClr val="FFFFFF"/>
          </a:solidFill>
          <a:ln>
            <a:solidFill>
              <a:srgbClr val="000000"/>
            </a:solidFill>
            <a:miter lim="800000"/>
          </a:ln>
        </p:spPr>
      </p:sp>
      <p:sp>
        <p:nvSpPr>
          <p:cNvPr id="19459" name="Rectangle 2"/>
          <p:cNvSpPr>
            <a:spLocks noGrp="1" noChangeArrowheads="1"/>
          </p:cNvSpPr>
          <p:nvPr>
            <p:ph type="body" idx="1"/>
          </p:nvPr>
        </p:nvSpPr>
        <p:spPr>
          <a:xfrm>
            <a:off x="1061757" y="4349750"/>
            <a:ext cx="4740088" cy="3512705"/>
          </a:xfrm>
          <a:noFill/>
          <a:ln/>
        </p:spPr>
        <p:txBody>
          <a:bodyPr wrap="none" anchor="ctr"/>
          <a:lstStyle/>
          <a:p>
            <a:endParaRPr lang="it-IT" smtClean="0">
              <a:latin typeface="Times New Roman" pitchFamily="18" charset="0"/>
            </a:endParaRPr>
          </a:p>
        </p:txBody>
      </p:sp>
    </p:spTree>
    <p:extLst>
      <p:ext uri="{BB962C8B-B14F-4D97-AF65-F5344CB8AC3E}">
        <p14:creationId xmlns="" xmlns:p14="http://schemas.microsoft.com/office/powerpoint/2010/main" val="201786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20-Apr-18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20-Apr-18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8160" cy="1143480"/>
          </a:xfrm>
        </p:spPr>
        <p:txBody>
          <a:bodyPr lIns="82945" tIns="41473" rIns="82945" bIns="41473"/>
          <a:lstStyle/>
          <a:p>
            <a:r>
              <a:rPr lang="en-US" smtClean="0"/>
              <a:t>Click to edit Master title style</a:t>
            </a:r>
            <a:endParaRPr lang="en-US"/>
          </a:p>
        </p:txBody>
      </p:sp>
      <p:sp>
        <p:nvSpPr>
          <p:cNvPr id="3" name="Rectangle 3"/>
          <p:cNvSpPr>
            <a:spLocks noGrp="1" noChangeArrowheads="1"/>
          </p:cNvSpPr>
          <p:nvPr>
            <p:ph type="dt" idx="10"/>
          </p:nvPr>
        </p:nvSpPr>
        <p:spPr>
          <a:ln/>
        </p:spPr>
        <p:txBody>
          <a:bodyPr lIns="82945" tIns="41473" rIns="82945" bIns="41473"/>
          <a:lstStyle>
            <a:lvl1pPr>
              <a:defRPr/>
            </a:lvl1pPr>
          </a:lstStyle>
          <a:p>
            <a:pPr>
              <a:defRPr/>
            </a:pPr>
            <a:endParaRPr lang="en-GB"/>
          </a:p>
        </p:txBody>
      </p:sp>
      <p:sp>
        <p:nvSpPr>
          <p:cNvPr id="4" name="Rectangle 4"/>
          <p:cNvSpPr>
            <a:spLocks noGrp="1" noChangeArrowheads="1"/>
          </p:cNvSpPr>
          <p:nvPr>
            <p:ph type="ftr" idx="11"/>
          </p:nvPr>
        </p:nvSpPr>
        <p:spPr>
          <a:ln/>
        </p:spPr>
        <p:txBody>
          <a:bodyPr lIns="82945" tIns="41473" rIns="82945" bIns="41473"/>
          <a:lstStyle>
            <a:lvl1pPr>
              <a:defRPr/>
            </a:lvl1pPr>
          </a:lstStyle>
          <a:p>
            <a:pPr>
              <a:defRPr/>
            </a:pPr>
            <a:endParaRPr lang="en-GB"/>
          </a:p>
        </p:txBody>
      </p:sp>
      <p:sp>
        <p:nvSpPr>
          <p:cNvPr id="5" name="Rectangle 5"/>
          <p:cNvSpPr>
            <a:spLocks noGrp="1" noChangeArrowheads="1"/>
          </p:cNvSpPr>
          <p:nvPr>
            <p:ph type="sldNum" idx="12"/>
          </p:nvPr>
        </p:nvSpPr>
        <p:spPr>
          <a:ln/>
        </p:spPr>
        <p:txBody>
          <a:bodyPr lIns="82945" tIns="41473" rIns="82945" bIns="41473"/>
          <a:lstStyle>
            <a:lvl1pPr>
              <a:defRPr/>
            </a:lvl1pPr>
          </a:lstStyle>
          <a:p>
            <a:fld id="{76A0A85B-E0F9-4B7E-B0C9-031C6DA11CC6}"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20-Apr-18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20-Apr-18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20-Apr-18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20-Apr-18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20-Apr-18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20-Apr-18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624406"/>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20-Apr-18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pic>
        <p:nvPicPr>
          <p:cNvPr id="13" name="Picture 12" descr="download.jpg"/>
          <p:cNvPicPr>
            <a:picLocks noChangeAspect="1"/>
          </p:cNvPicPr>
          <p:nvPr/>
        </p:nvPicPr>
        <p:blipFill>
          <a:blip r:embed="rId14" cstate="print"/>
          <a:stretch>
            <a:fillRect/>
          </a:stretch>
        </p:blipFill>
        <p:spPr>
          <a:xfrm rot="16200000">
            <a:off x="-927397" y="4284959"/>
            <a:ext cx="2854894" cy="1000100"/>
          </a:xfrm>
          <a:prstGeom prst="rect">
            <a:avLst/>
          </a:prstGeom>
        </p:spPr>
      </p:pic>
      <p:sp>
        <p:nvSpPr>
          <p:cNvPr id="16" name="Content Placeholder 22"/>
          <p:cNvSpPr txBox="1">
            <a:spLocks/>
          </p:cNvSpPr>
          <p:nvPr/>
        </p:nvSpPr>
        <p:spPr>
          <a:xfrm>
            <a:off x="0" y="0"/>
            <a:ext cx="1000100" cy="61436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lstStyle>
            <a:lvl1pPr>
              <a:defRPr sz="2800">
                <a:latin typeface="Arabic Typesetting" pitchFamily="66" charset="-78"/>
                <a:cs typeface="Arabic Typesetting" pitchFamily="66" charset="-78"/>
              </a:defRPr>
            </a:lvl1p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Arabic Typesetting" pitchFamily="66" charset="-78"/>
              <a:ea typeface="+mn-ea"/>
              <a:cs typeface="Arabic Typesetting" pitchFamily="66" charset="-78"/>
            </a:endParaRPr>
          </a:p>
        </p:txBody>
      </p:sp>
      <p:pic>
        <p:nvPicPr>
          <p:cNvPr id="17" name="Picture 16" descr="download.jpg"/>
          <p:cNvPicPr>
            <a:picLocks noChangeAspect="1"/>
          </p:cNvPicPr>
          <p:nvPr/>
        </p:nvPicPr>
        <p:blipFill>
          <a:blip r:embed="rId14" cstate="print"/>
          <a:stretch>
            <a:fillRect/>
          </a:stretch>
        </p:blipFill>
        <p:spPr>
          <a:xfrm rot="16200000">
            <a:off x="-878694" y="4450572"/>
            <a:ext cx="2757491" cy="1000100"/>
          </a:xfrm>
          <a:prstGeom prst="rect">
            <a:avLst/>
          </a:prstGeom>
        </p:spPr>
      </p:pic>
      <p:sp>
        <p:nvSpPr>
          <p:cNvPr id="18" name="Content Placeholder 22"/>
          <p:cNvSpPr txBox="1">
            <a:spLocks/>
          </p:cNvSpPr>
          <p:nvPr/>
        </p:nvSpPr>
        <p:spPr>
          <a:xfrm>
            <a:off x="0" y="6286520"/>
            <a:ext cx="9144000" cy="571479"/>
          </a:xfrm>
          <a:prstGeom prst="rect">
            <a:avLst/>
          </a:prstGeom>
          <a:gradFill>
            <a:gsLst>
              <a:gs pos="0">
                <a:srgbClr val="080B7E"/>
              </a:gs>
              <a:gs pos="50000">
                <a:schemeClr val="accent1">
                  <a:tint val="44500"/>
                  <a:satMod val="160000"/>
                </a:schemeClr>
              </a:gs>
              <a:gs pos="100000">
                <a:schemeClr val="accent1">
                  <a:tint val="23500"/>
                  <a:satMod val="160000"/>
                </a:schemeClr>
              </a:gs>
            </a:gsLst>
            <a:lin ang="0" scaled="1"/>
          </a:gradFill>
        </p:spPr>
        <p:txBody>
          <a:bodyPr/>
          <a:lstStyle>
            <a:lvl1pPr>
              <a:defRPr sz="2800">
                <a:latin typeface="Arabic Typesetting" pitchFamily="66" charset="-78"/>
                <a:cs typeface="Arabic Typesetting" pitchFamily="66" charset="-78"/>
              </a:defRPr>
            </a:lvl1p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800" b="0" i="0" u="none" strike="noStrike" kern="1200" cap="none" spc="0" normalizeH="0" baseline="0" noProof="0" dirty="0" smtClean="0">
                <a:ln>
                  <a:noFill/>
                </a:ln>
                <a:solidFill>
                  <a:schemeClr val="tx1"/>
                </a:solidFill>
                <a:effectLst/>
                <a:uLnTx/>
                <a:uFillTx/>
                <a:latin typeface="Arabic Typesetting" pitchFamily="66" charset="-78"/>
                <a:ea typeface="+mn-ea"/>
                <a:cs typeface="Arabic Typesetting" pitchFamily="66" charset="-78"/>
              </a:rPr>
              <a:t>                                                                               </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effectLst/>
              </a:rPr>
              <a:t>PHP</a:t>
            </a:r>
            <a:endParaRPr lang="en-US" b="1" dirty="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790688" cy="1143000"/>
          </a:xfrm>
        </p:spPr>
        <p:txBody>
          <a:bodyPr>
            <a:normAutofit/>
          </a:bodyPr>
          <a:lstStyle/>
          <a:p>
            <a:r>
              <a:rPr lang="en-US" sz="3600" b="1" dirty="0" smtClean="0">
                <a:effectLst/>
              </a:rPr>
              <a:t>PHP Variable: Sum of two variables</a:t>
            </a:r>
            <a:endParaRPr lang="en-US" sz="3600" dirty="0">
              <a:effectLst/>
            </a:endParaRPr>
          </a:p>
        </p:txBody>
      </p:sp>
      <p:pic>
        <p:nvPicPr>
          <p:cNvPr id="5122" name="Picture 2"/>
          <p:cNvPicPr>
            <a:picLocks noChangeAspect="1" noChangeArrowheads="1"/>
          </p:cNvPicPr>
          <p:nvPr/>
        </p:nvPicPr>
        <p:blipFill>
          <a:blip r:embed="rId2" cstate="print"/>
          <a:srcRect l="15812" t="17708" r="48463" b="45834"/>
          <a:stretch>
            <a:fillRect/>
          </a:stretch>
        </p:blipFill>
        <p:spPr bwMode="auto">
          <a:xfrm>
            <a:off x="1066800" y="1447800"/>
            <a:ext cx="7835537"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914400"/>
          </a:xfrm>
        </p:spPr>
        <p:txBody>
          <a:bodyPr>
            <a:normAutofit/>
          </a:bodyPr>
          <a:lstStyle/>
          <a:p>
            <a:r>
              <a:rPr lang="en-US" b="1" dirty="0" smtClean="0">
                <a:effectLst/>
              </a:rPr>
              <a:t>PHP Variable: case sensitive</a:t>
            </a:r>
            <a:endParaRPr lang="en-US" dirty="0">
              <a:effectLst/>
            </a:endParaRPr>
          </a:p>
        </p:txBody>
      </p:sp>
      <p:pic>
        <p:nvPicPr>
          <p:cNvPr id="6146" name="Picture 2"/>
          <p:cNvPicPr>
            <a:picLocks noChangeAspect="1" noChangeArrowheads="1"/>
          </p:cNvPicPr>
          <p:nvPr/>
        </p:nvPicPr>
        <p:blipFill>
          <a:blip r:embed="rId2" cstate="print"/>
          <a:srcRect l="15812" t="18750" r="28551" b="23958"/>
          <a:stretch>
            <a:fillRect/>
          </a:stretch>
        </p:blipFill>
        <p:spPr bwMode="auto">
          <a:xfrm>
            <a:off x="1066800" y="990600"/>
            <a:ext cx="7897091" cy="4953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98080" cy="914400"/>
          </a:xfrm>
        </p:spPr>
        <p:txBody>
          <a:bodyPr>
            <a:normAutofit/>
          </a:bodyPr>
          <a:lstStyle/>
          <a:p>
            <a:r>
              <a:rPr lang="en-US" b="1" dirty="0" smtClean="0">
                <a:effectLst/>
              </a:rPr>
              <a:t>PHP Variable: Rules</a:t>
            </a:r>
            <a:endParaRPr lang="en-US" dirty="0">
              <a:effectLst/>
            </a:endParaRPr>
          </a:p>
        </p:txBody>
      </p:sp>
      <p:sp>
        <p:nvSpPr>
          <p:cNvPr id="3" name="Content Placeholder 2"/>
          <p:cNvSpPr>
            <a:spLocks noGrp="1"/>
          </p:cNvSpPr>
          <p:nvPr>
            <p:ph idx="1"/>
          </p:nvPr>
        </p:nvSpPr>
        <p:spPr>
          <a:xfrm>
            <a:off x="1219200" y="990600"/>
            <a:ext cx="7772400" cy="5105400"/>
          </a:xfrm>
        </p:spPr>
        <p:txBody>
          <a:bodyPr>
            <a:normAutofit fontScale="77500" lnSpcReduction="20000"/>
          </a:bodyPr>
          <a:lstStyle/>
          <a:p>
            <a:r>
              <a:rPr lang="en-US" dirty="0" smtClean="0"/>
              <a:t>PHP variables must start with letter or underscore only.</a:t>
            </a:r>
          </a:p>
          <a:p>
            <a:r>
              <a:rPr lang="en-US" dirty="0" smtClean="0"/>
              <a:t>PHP variable can't be start with numbers and special symbols.</a:t>
            </a:r>
          </a:p>
          <a:p>
            <a:endParaRPr lang="en-US" dirty="0" smtClean="0"/>
          </a:p>
          <a:p>
            <a:pPr>
              <a:buNone/>
            </a:pPr>
            <a:r>
              <a:rPr lang="en-US" dirty="0" smtClean="0"/>
              <a:t>File: variablevalid.php </a:t>
            </a:r>
          </a:p>
          <a:p>
            <a:pPr>
              <a:buNone/>
            </a:pPr>
            <a:r>
              <a:rPr lang="en-US" dirty="0" smtClean="0"/>
              <a:t>&lt;?</a:t>
            </a:r>
            <a:r>
              <a:rPr lang="en-US" dirty="0" err="1" smtClean="0"/>
              <a:t>php</a:t>
            </a:r>
            <a:r>
              <a:rPr lang="en-US" dirty="0" smtClean="0"/>
              <a:t>  </a:t>
            </a:r>
          </a:p>
          <a:p>
            <a:pPr>
              <a:buNone/>
            </a:pPr>
            <a:r>
              <a:rPr lang="en-US" dirty="0" smtClean="0"/>
              <a:t>$a="hello";//letter (valid)  </a:t>
            </a:r>
          </a:p>
          <a:p>
            <a:pPr>
              <a:buNone/>
            </a:pPr>
            <a:r>
              <a:rPr lang="en-US" dirty="0" smtClean="0"/>
              <a:t>$_b="hello";//underscore (valid)  </a:t>
            </a:r>
          </a:p>
          <a:p>
            <a:pPr>
              <a:buNone/>
            </a:pPr>
            <a:r>
              <a:rPr lang="en-US" dirty="0" smtClean="0"/>
              <a:t>echo "$a &lt;</a:t>
            </a:r>
            <a:r>
              <a:rPr lang="en-US" dirty="0" err="1" smtClean="0"/>
              <a:t>br</a:t>
            </a:r>
            <a:r>
              <a:rPr lang="en-US" dirty="0" smtClean="0"/>
              <a:t>/&gt; $_b";  </a:t>
            </a:r>
          </a:p>
          <a:p>
            <a:pPr>
              <a:buNone/>
            </a:pPr>
            <a:r>
              <a:rPr lang="en-US" dirty="0" smtClean="0"/>
              <a:t>?&gt;  </a:t>
            </a:r>
          </a:p>
          <a:p>
            <a:pPr>
              <a:buNone/>
            </a:pPr>
            <a:endParaRPr lang="en-US" dirty="0" smtClean="0"/>
          </a:p>
          <a:p>
            <a:pPr>
              <a:buNone/>
            </a:pPr>
            <a:r>
              <a:rPr lang="en-US" dirty="0" smtClean="0"/>
              <a:t>Output:</a:t>
            </a:r>
          </a:p>
          <a:p>
            <a:pPr>
              <a:buNone/>
            </a:pPr>
            <a:r>
              <a:rPr lang="en-US" dirty="0" smtClean="0"/>
              <a:t>hello </a:t>
            </a:r>
            <a:r>
              <a:rPr lang="en-US" dirty="0" err="1" smtClean="0"/>
              <a:t>hello</a:t>
            </a:r>
            <a:r>
              <a:rPr lang="en-US" dirty="0" smtClean="0"/>
              <a:t>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5843606"/>
          </a:xfrm>
        </p:spPr>
        <p:txBody>
          <a:bodyPr>
            <a:normAutofit fontScale="92500"/>
          </a:bodyPr>
          <a:lstStyle/>
          <a:p>
            <a:pPr>
              <a:buNone/>
            </a:pPr>
            <a:r>
              <a:rPr lang="en-US" dirty="0" smtClean="0"/>
              <a:t>File: variableinvalid.php </a:t>
            </a:r>
          </a:p>
          <a:p>
            <a:pPr>
              <a:buNone/>
            </a:pPr>
            <a:r>
              <a:rPr lang="en-US" dirty="0" smtClean="0"/>
              <a:t>&lt;?</a:t>
            </a:r>
            <a:r>
              <a:rPr lang="en-US" dirty="0" err="1" smtClean="0"/>
              <a:t>php</a:t>
            </a:r>
            <a:r>
              <a:rPr lang="en-US" dirty="0" smtClean="0"/>
              <a:t>  </a:t>
            </a:r>
          </a:p>
          <a:p>
            <a:pPr>
              <a:buNone/>
            </a:pPr>
            <a:r>
              <a:rPr lang="en-US" dirty="0" smtClean="0"/>
              <a:t>$4c="hello";//number (invalid)  </a:t>
            </a:r>
          </a:p>
          <a:p>
            <a:pPr>
              <a:buNone/>
            </a:pPr>
            <a:r>
              <a:rPr lang="en-US" dirty="0" smtClean="0"/>
              <a:t>$*d="hello";//special symbol (invalid)  </a:t>
            </a:r>
          </a:p>
          <a:p>
            <a:pPr>
              <a:buNone/>
            </a:pPr>
            <a:r>
              <a:rPr lang="en-US" smtClean="0"/>
              <a:t>echo</a:t>
            </a:r>
            <a:r>
              <a:rPr lang="en-US" dirty="0" smtClean="0"/>
              <a:t> "$4c &lt;</a:t>
            </a:r>
            <a:r>
              <a:rPr lang="en-US" dirty="0" err="1" smtClean="0"/>
              <a:t>br</a:t>
            </a:r>
            <a:r>
              <a:rPr lang="en-US" dirty="0" smtClean="0"/>
              <a:t>/&gt; $*d";  </a:t>
            </a:r>
          </a:p>
          <a:p>
            <a:pPr>
              <a:buNone/>
            </a:pPr>
            <a:r>
              <a:rPr lang="en-US" dirty="0" smtClean="0"/>
              <a:t>?&gt;  </a:t>
            </a:r>
          </a:p>
          <a:p>
            <a:pPr>
              <a:buNone/>
            </a:pPr>
            <a:r>
              <a:rPr lang="en-US" dirty="0" smtClean="0"/>
              <a:t>Output:</a:t>
            </a:r>
          </a:p>
          <a:p>
            <a:pPr>
              <a:buNone/>
            </a:pPr>
            <a:r>
              <a:rPr lang="en-US" dirty="0" smtClean="0"/>
              <a:t>Parse error: syntax error, unexpected '4' (T_LNUMBER), expecting variable (T_VARIABLE) or '$' in C:\wamp\www\variableinvalid.php on line 2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98080" cy="762000"/>
          </a:xfrm>
        </p:spPr>
        <p:txBody>
          <a:bodyPr>
            <a:normAutofit/>
          </a:bodyPr>
          <a:lstStyle/>
          <a:p>
            <a:r>
              <a:rPr lang="en-US" sz="3600" b="1" dirty="0" smtClean="0">
                <a:effectLst/>
              </a:rPr>
              <a:t>PHP $ and $$ Variables</a:t>
            </a:r>
            <a:endParaRPr lang="en-US" sz="3600" dirty="0">
              <a:effectLst/>
            </a:endParaRPr>
          </a:p>
        </p:txBody>
      </p:sp>
      <p:sp>
        <p:nvSpPr>
          <p:cNvPr id="3" name="Content Placeholder 2"/>
          <p:cNvSpPr>
            <a:spLocks noGrp="1"/>
          </p:cNvSpPr>
          <p:nvPr>
            <p:ph sz="half" idx="1"/>
          </p:nvPr>
        </p:nvSpPr>
        <p:spPr>
          <a:xfrm>
            <a:off x="1219200" y="1143000"/>
            <a:ext cx="3657600" cy="4663440"/>
          </a:xfrm>
        </p:spPr>
        <p:txBody>
          <a:bodyPr>
            <a:noAutofit/>
          </a:bodyPr>
          <a:lstStyle/>
          <a:p>
            <a:pPr algn="just"/>
            <a:r>
              <a:rPr lang="en-US" dirty="0" smtClean="0"/>
              <a:t>The </a:t>
            </a:r>
            <a:r>
              <a:rPr lang="en-US" b="1" dirty="0" smtClean="0"/>
              <a:t>$</a:t>
            </a:r>
            <a:r>
              <a:rPr lang="en-US" b="1" dirty="0" err="1" smtClean="0"/>
              <a:t>var</a:t>
            </a:r>
            <a:r>
              <a:rPr lang="en-US" dirty="0" smtClean="0"/>
              <a:t> (single dollar) is a normal variable with the name </a:t>
            </a:r>
            <a:r>
              <a:rPr lang="en-US" dirty="0" err="1" smtClean="0"/>
              <a:t>var</a:t>
            </a:r>
            <a:r>
              <a:rPr lang="en-US" dirty="0" smtClean="0"/>
              <a:t> that stores any value like string, integer, float, etc.</a:t>
            </a:r>
          </a:p>
          <a:p>
            <a:pPr algn="just"/>
            <a:r>
              <a:rPr lang="en-US" dirty="0" smtClean="0"/>
              <a:t>The </a:t>
            </a:r>
            <a:r>
              <a:rPr lang="en-US" b="1" dirty="0" smtClean="0"/>
              <a:t>$$</a:t>
            </a:r>
            <a:r>
              <a:rPr lang="en-US" b="1" dirty="0" err="1" smtClean="0"/>
              <a:t>var</a:t>
            </a:r>
            <a:r>
              <a:rPr lang="en-US" dirty="0" smtClean="0"/>
              <a:t> (double dollar) is a reference variable that stores the value of the $variable inside it.</a:t>
            </a:r>
          </a:p>
          <a:p>
            <a:pPr>
              <a:buNone/>
            </a:pPr>
            <a:endParaRPr lang="es-ES" dirty="0" smtClean="0"/>
          </a:p>
          <a:p>
            <a:pPr algn="just"/>
            <a:endParaRPr lang="en-US" dirty="0"/>
          </a:p>
        </p:txBody>
      </p:sp>
      <p:sp>
        <p:nvSpPr>
          <p:cNvPr id="4" name="Content Placeholder 3"/>
          <p:cNvSpPr>
            <a:spLocks noGrp="1"/>
          </p:cNvSpPr>
          <p:nvPr>
            <p:ph sz="half" idx="2"/>
          </p:nvPr>
        </p:nvSpPr>
        <p:spPr>
          <a:xfrm>
            <a:off x="5276088" y="1219200"/>
            <a:ext cx="3657600" cy="4663440"/>
          </a:xfrm>
        </p:spPr>
        <p:txBody>
          <a:bodyPr>
            <a:normAutofit fontScale="85000" lnSpcReduction="20000"/>
          </a:bodyPr>
          <a:lstStyle/>
          <a:p>
            <a:pPr>
              <a:buNone/>
            </a:pPr>
            <a:r>
              <a:rPr lang="es-ES" b="1" dirty="0" err="1" smtClean="0"/>
              <a:t>Example</a:t>
            </a:r>
            <a:endParaRPr lang="es-ES" b="1" dirty="0" smtClean="0"/>
          </a:p>
          <a:p>
            <a:pPr>
              <a:buNone/>
            </a:pPr>
            <a:r>
              <a:rPr lang="es-ES" dirty="0" smtClean="0"/>
              <a:t>&lt;?</a:t>
            </a:r>
            <a:r>
              <a:rPr lang="es-ES" dirty="0" err="1" smtClean="0"/>
              <a:t>php</a:t>
            </a:r>
            <a:r>
              <a:rPr lang="es-ES" dirty="0" smtClean="0"/>
              <a:t>  </a:t>
            </a:r>
          </a:p>
          <a:p>
            <a:pPr>
              <a:buNone/>
            </a:pPr>
            <a:r>
              <a:rPr lang="es-ES" dirty="0" smtClean="0"/>
              <a:t>$x = "</a:t>
            </a:r>
            <a:r>
              <a:rPr lang="es-ES" dirty="0" err="1" smtClean="0"/>
              <a:t>abc</a:t>
            </a:r>
            <a:r>
              <a:rPr lang="es-ES" dirty="0" smtClean="0"/>
              <a:t>";  </a:t>
            </a:r>
          </a:p>
          <a:p>
            <a:pPr>
              <a:buNone/>
            </a:pPr>
            <a:r>
              <a:rPr lang="es-ES" dirty="0" smtClean="0"/>
              <a:t>$$x = 200;  </a:t>
            </a:r>
          </a:p>
          <a:p>
            <a:pPr>
              <a:buNone/>
            </a:pPr>
            <a:r>
              <a:rPr lang="es-ES" dirty="0" smtClean="0"/>
              <a:t>echo $x."&lt;</a:t>
            </a:r>
            <a:r>
              <a:rPr lang="es-ES" dirty="0" err="1" smtClean="0"/>
              <a:t>br</a:t>
            </a:r>
            <a:r>
              <a:rPr lang="es-ES" dirty="0" smtClean="0"/>
              <a:t>/&gt;";  </a:t>
            </a:r>
          </a:p>
          <a:p>
            <a:pPr>
              <a:buNone/>
            </a:pPr>
            <a:r>
              <a:rPr lang="es-ES" dirty="0" smtClean="0"/>
              <a:t>echo $$x."&lt;</a:t>
            </a:r>
            <a:r>
              <a:rPr lang="es-ES" dirty="0" err="1" smtClean="0"/>
              <a:t>br</a:t>
            </a:r>
            <a:r>
              <a:rPr lang="es-ES" dirty="0" smtClean="0"/>
              <a:t>/&gt;";  </a:t>
            </a:r>
          </a:p>
          <a:p>
            <a:pPr>
              <a:buNone/>
            </a:pPr>
            <a:r>
              <a:rPr lang="es-ES" dirty="0" smtClean="0"/>
              <a:t>echo $</a:t>
            </a:r>
            <a:r>
              <a:rPr lang="es-ES" dirty="0" err="1" smtClean="0"/>
              <a:t>abc</a:t>
            </a:r>
            <a:r>
              <a:rPr lang="es-ES" dirty="0" smtClean="0"/>
              <a:t>;  </a:t>
            </a:r>
          </a:p>
          <a:p>
            <a:pPr>
              <a:buNone/>
            </a:pPr>
            <a:r>
              <a:rPr lang="es-ES" dirty="0" smtClean="0"/>
              <a:t>?&gt;  </a:t>
            </a:r>
          </a:p>
          <a:p>
            <a:pPr>
              <a:buNone/>
            </a:pPr>
            <a:r>
              <a:rPr lang="es-ES" b="1" dirty="0" smtClean="0"/>
              <a:t>Output:</a:t>
            </a:r>
          </a:p>
          <a:p>
            <a:pPr>
              <a:buNone/>
            </a:pPr>
            <a:r>
              <a:rPr lang="es-ES" dirty="0" err="1" smtClean="0"/>
              <a:t>abc</a:t>
            </a:r>
            <a:endParaRPr lang="es-ES" dirty="0" smtClean="0"/>
          </a:p>
          <a:p>
            <a:pPr>
              <a:buNone/>
            </a:pPr>
            <a:r>
              <a:rPr lang="es-ES" dirty="0" smtClean="0"/>
              <a:t>200</a:t>
            </a:r>
          </a:p>
          <a:p>
            <a:pPr>
              <a:buNone/>
            </a:pPr>
            <a:r>
              <a:rPr lang="es-ES" dirty="0" smtClean="0"/>
              <a:t>200</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762000"/>
          </a:xfrm>
        </p:spPr>
        <p:txBody>
          <a:bodyPr/>
          <a:lstStyle/>
          <a:p>
            <a:r>
              <a:rPr lang="en-US" b="1" dirty="0" smtClean="0">
                <a:effectLst/>
              </a:rPr>
              <a:t>Example</a:t>
            </a:r>
            <a:endParaRPr lang="en-US" b="1" dirty="0">
              <a:effectLst/>
            </a:endParaRPr>
          </a:p>
        </p:txBody>
      </p:sp>
      <p:sp>
        <p:nvSpPr>
          <p:cNvPr id="3" name="Content Placeholder 2"/>
          <p:cNvSpPr>
            <a:spLocks noGrp="1"/>
          </p:cNvSpPr>
          <p:nvPr>
            <p:ph sz="half" idx="1"/>
          </p:nvPr>
        </p:nvSpPr>
        <p:spPr>
          <a:xfrm>
            <a:off x="1143000" y="762000"/>
            <a:ext cx="7696200" cy="4663440"/>
          </a:xfrm>
        </p:spPr>
        <p:txBody>
          <a:bodyPr>
            <a:normAutofit/>
          </a:bodyPr>
          <a:lstStyle/>
          <a:p>
            <a:pPr>
              <a:buNone/>
            </a:pPr>
            <a:r>
              <a:rPr lang="en-US" sz="2400" dirty="0" smtClean="0"/>
              <a:t>&lt;?</a:t>
            </a:r>
            <a:r>
              <a:rPr lang="en-US" sz="2400" dirty="0" err="1" smtClean="0"/>
              <a:t>php</a:t>
            </a:r>
            <a:r>
              <a:rPr lang="en-US" sz="2400" dirty="0" smtClean="0"/>
              <a:t>  </a:t>
            </a:r>
          </a:p>
          <a:p>
            <a:pPr>
              <a:buNone/>
            </a:pPr>
            <a:r>
              <a:rPr lang="en-US" sz="2400" dirty="0" smtClean="0"/>
              <a:t> $x="U.P";  </a:t>
            </a:r>
          </a:p>
          <a:p>
            <a:pPr>
              <a:buNone/>
            </a:pPr>
            <a:r>
              <a:rPr lang="en-US" sz="2400" dirty="0" smtClean="0"/>
              <a:t>$$x="</a:t>
            </a:r>
            <a:r>
              <a:rPr lang="en-US" sz="2400" dirty="0" err="1" smtClean="0"/>
              <a:t>Lucknow</a:t>
            </a:r>
            <a:r>
              <a:rPr lang="en-US" sz="2400" dirty="0" smtClean="0"/>
              <a:t>";  </a:t>
            </a:r>
          </a:p>
          <a:p>
            <a:pPr>
              <a:buNone/>
            </a:pPr>
            <a:r>
              <a:rPr lang="en-US" sz="2400" dirty="0" smtClean="0"/>
              <a:t>echo $x. "&lt;</a:t>
            </a:r>
            <a:r>
              <a:rPr lang="en-US" sz="2400" dirty="0" err="1" smtClean="0"/>
              <a:t>br</a:t>
            </a:r>
            <a:r>
              <a:rPr lang="en-US" sz="2400" dirty="0" smtClean="0"/>
              <a:t>&gt;";  </a:t>
            </a:r>
          </a:p>
          <a:p>
            <a:pPr>
              <a:buNone/>
            </a:pPr>
            <a:r>
              <a:rPr lang="en-US" sz="2400" dirty="0" smtClean="0"/>
              <a:t>echo $$x. "&lt;</a:t>
            </a:r>
            <a:r>
              <a:rPr lang="en-US" sz="2400" dirty="0" err="1" smtClean="0"/>
              <a:t>br</a:t>
            </a:r>
            <a:r>
              <a:rPr lang="en-US" sz="2400" dirty="0" smtClean="0"/>
              <a:t>&gt;";  </a:t>
            </a:r>
          </a:p>
          <a:p>
            <a:pPr>
              <a:buNone/>
            </a:pPr>
            <a:r>
              <a:rPr lang="en-US" sz="2400" dirty="0" smtClean="0"/>
              <a:t>echo "Capital of $x is " . $$x;  </a:t>
            </a:r>
          </a:p>
          <a:p>
            <a:pPr>
              <a:buNone/>
            </a:pPr>
            <a:r>
              <a:rPr lang="en-US" sz="2400" dirty="0" smtClean="0"/>
              <a:t>?&gt; </a:t>
            </a:r>
          </a:p>
          <a:p>
            <a:pPr>
              <a:buNone/>
            </a:pPr>
            <a:r>
              <a:rPr lang="en-US" sz="2400" dirty="0" smtClean="0"/>
              <a:t>Output</a:t>
            </a:r>
          </a:p>
          <a:p>
            <a:pPr>
              <a:buNone/>
            </a:pPr>
            <a:r>
              <a:rPr lang="en-US" sz="2400" dirty="0" smtClean="0"/>
              <a:t> </a:t>
            </a:r>
          </a:p>
          <a:p>
            <a:pPr>
              <a:buNone/>
            </a:pPr>
            <a:endParaRPr lang="en-US" sz="2400" dirty="0"/>
          </a:p>
        </p:txBody>
      </p:sp>
      <p:pic>
        <p:nvPicPr>
          <p:cNvPr id="1026" name="Picture 2"/>
          <p:cNvPicPr>
            <a:picLocks noChangeAspect="1" noChangeArrowheads="1"/>
          </p:cNvPicPr>
          <p:nvPr/>
        </p:nvPicPr>
        <p:blipFill>
          <a:blip r:embed="rId2" cstate="print"/>
          <a:srcRect l="16984" t="61458" r="67789" b="29167"/>
          <a:stretch>
            <a:fillRect/>
          </a:stretch>
        </p:blipFill>
        <p:spPr bwMode="auto">
          <a:xfrm>
            <a:off x="1219200" y="4648200"/>
            <a:ext cx="4182533" cy="14478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35608" y="228600"/>
            <a:ext cx="7498080" cy="5843606"/>
          </a:xfrm>
        </p:spPr>
        <p:txBody>
          <a:bodyPr>
            <a:normAutofit fontScale="85000" lnSpcReduction="20000"/>
          </a:bodyPr>
          <a:lstStyle/>
          <a:p>
            <a:pPr>
              <a:buNone/>
            </a:pPr>
            <a:r>
              <a:rPr lang="en-US" sz="2400" dirty="0" smtClean="0"/>
              <a:t>&lt;?</a:t>
            </a:r>
            <a:r>
              <a:rPr lang="en-US" sz="2400" dirty="0" err="1" smtClean="0"/>
              <a:t>php</a:t>
            </a:r>
            <a:r>
              <a:rPr lang="en-US" sz="2400" dirty="0" smtClean="0"/>
              <a:t>  </a:t>
            </a:r>
          </a:p>
          <a:p>
            <a:pPr>
              <a:buNone/>
            </a:pPr>
            <a:r>
              <a:rPr lang="en-US" sz="2400" dirty="0" smtClean="0"/>
              <a:t>$name="Cat";  </a:t>
            </a:r>
          </a:p>
          <a:p>
            <a:pPr>
              <a:buNone/>
            </a:pPr>
            <a:r>
              <a:rPr lang="en-US" sz="2400" dirty="0" smtClean="0"/>
              <a:t>${$name}="Dog";  </a:t>
            </a:r>
          </a:p>
          <a:p>
            <a:pPr>
              <a:buNone/>
            </a:pPr>
            <a:r>
              <a:rPr lang="en-US" sz="2400" dirty="0" smtClean="0"/>
              <a:t>${${$name}}="Monkey";  </a:t>
            </a:r>
          </a:p>
          <a:p>
            <a:pPr>
              <a:buNone/>
            </a:pPr>
            <a:r>
              <a:rPr lang="en-US" sz="2400" dirty="0" smtClean="0"/>
              <a:t>echo $name. "&lt;</a:t>
            </a:r>
            <a:r>
              <a:rPr lang="en-US" sz="2400" dirty="0" err="1" smtClean="0"/>
              <a:t>br</a:t>
            </a:r>
            <a:r>
              <a:rPr lang="en-US" sz="2400" dirty="0" smtClean="0"/>
              <a:t>&gt;";  </a:t>
            </a:r>
          </a:p>
          <a:p>
            <a:pPr>
              <a:buNone/>
            </a:pPr>
            <a:r>
              <a:rPr lang="en-US" sz="2400" dirty="0" smtClean="0"/>
              <a:t>echo ${$name}. "&lt;</a:t>
            </a:r>
            <a:r>
              <a:rPr lang="en-US" sz="2400" dirty="0" err="1" smtClean="0"/>
              <a:t>br</a:t>
            </a:r>
            <a:r>
              <a:rPr lang="en-US" sz="2400" dirty="0" smtClean="0"/>
              <a:t>&gt;";  </a:t>
            </a:r>
          </a:p>
          <a:p>
            <a:pPr>
              <a:buNone/>
            </a:pPr>
            <a:r>
              <a:rPr lang="en-US" sz="2400" dirty="0" smtClean="0"/>
              <a:t>echo $Cat. "&lt;</a:t>
            </a:r>
            <a:r>
              <a:rPr lang="en-US" sz="2400" dirty="0" err="1" smtClean="0"/>
              <a:t>br</a:t>
            </a:r>
            <a:r>
              <a:rPr lang="en-US" sz="2400" dirty="0" smtClean="0"/>
              <a:t>&gt;";  </a:t>
            </a:r>
          </a:p>
          <a:p>
            <a:pPr>
              <a:buNone/>
            </a:pPr>
            <a:r>
              <a:rPr lang="en-US" sz="2400" dirty="0" smtClean="0"/>
              <a:t>echo ${${$name}}. "&lt;</a:t>
            </a:r>
            <a:r>
              <a:rPr lang="en-US" sz="2400" dirty="0" err="1" smtClean="0"/>
              <a:t>br</a:t>
            </a:r>
            <a:r>
              <a:rPr lang="en-US" sz="2400" dirty="0" smtClean="0"/>
              <a:t>&gt;";  </a:t>
            </a:r>
          </a:p>
          <a:p>
            <a:pPr>
              <a:buNone/>
            </a:pPr>
            <a:r>
              <a:rPr lang="en-US" sz="2400" dirty="0" smtClean="0"/>
              <a:t>echo $Dog. "&lt;</a:t>
            </a:r>
            <a:r>
              <a:rPr lang="en-US" sz="2400" dirty="0" err="1" smtClean="0"/>
              <a:t>br</a:t>
            </a:r>
            <a:r>
              <a:rPr lang="en-US" sz="2400" dirty="0" smtClean="0"/>
              <a:t>&gt;";  </a:t>
            </a:r>
          </a:p>
          <a:p>
            <a:pPr>
              <a:buNone/>
            </a:pPr>
            <a:r>
              <a:rPr lang="en-US" sz="2400" dirty="0" smtClean="0"/>
              <a:t>?&gt;  </a:t>
            </a:r>
          </a:p>
          <a:p>
            <a:pPr>
              <a:buNone/>
            </a:pPr>
            <a:endParaRPr lang="en-US" sz="2400" b="1" dirty="0" smtClean="0"/>
          </a:p>
          <a:p>
            <a:pPr>
              <a:buNone/>
            </a:pPr>
            <a:r>
              <a:rPr lang="en-US" sz="2400" b="1" dirty="0" smtClean="0"/>
              <a:t>Output:</a:t>
            </a:r>
          </a:p>
          <a:p>
            <a:pPr>
              <a:buNone/>
            </a:pPr>
            <a:r>
              <a:rPr lang="en-US" sz="2800" dirty="0" smtClean="0"/>
              <a:t>Cat</a:t>
            </a:r>
          </a:p>
          <a:p>
            <a:pPr>
              <a:buNone/>
            </a:pPr>
            <a:r>
              <a:rPr lang="en-US" sz="2800" dirty="0" smtClean="0"/>
              <a:t>Dog</a:t>
            </a:r>
          </a:p>
          <a:p>
            <a:pPr>
              <a:buNone/>
            </a:pPr>
            <a:r>
              <a:rPr lang="en-US" sz="2800" dirty="0" smtClean="0"/>
              <a:t>Dog</a:t>
            </a:r>
          </a:p>
          <a:p>
            <a:pPr>
              <a:buNone/>
            </a:pPr>
            <a:r>
              <a:rPr lang="en-US" sz="2800" dirty="0" smtClean="0"/>
              <a:t>Monkey</a:t>
            </a:r>
          </a:p>
          <a:p>
            <a:pPr>
              <a:buNone/>
            </a:pPr>
            <a:r>
              <a:rPr lang="en-US" sz="2800" dirty="0" smtClean="0"/>
              <a:t>Monkey</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762000"/>
          </a:xfrm>
        </p:spPr>
        <p:txBody>
          <a:bodyPr>
            <a:normAutofit/>
          </a:bodyPr>
          <a:lstStyle/>
          <a:p>
            <a:r>
              <a:rPr lang="en-US" b="1" dirty="0" smtClean="0">
                <a:effectLst/>
              </a:rPr>
              <a:t>PHP Constants</a:t>
            </a:r>
            <a:endParaRPr lang="en-US" dirty="0">
              <a:effectLst/>
            </a:endParaRPr>
          </a:p>
        </p:txBody>
      </p:sp>
      <p:sp>
        <p:nvSpPr>
          <p:cNvPr id="3" name="Content Placeholder 2"/>
          <p:cNvSpPr>
            <a:spLocks noGrp="1"/>
          </p:cNvSpPr>
          <p:nvPr>
            <p:ph idx="1"/>
          </p:nvPr>
        </p:nvSpPr>
        <p:spPr>
          <a:xfrm>
            <a:off x="1219200" y="990600"/>
            <a:ext cx="7714488" cy="5081606"/>
          </a:xfrm>
        </p:spPr>
        <p:txBody>
          <a:bodyPr>
            <a:normAutofit fontScale="62500" lnSpcReduction="20000"/>
          </a:bodyPr>
          <a:lstStyle/>
          <a:p>
            <a:pPr algn="just">
              <a:buNone/>
            </a:pPr>
            <a:r>
              <a:rPr lang="en-US" dirty="0" smtClean="0"/>
              <a:t>PHP constants are name or identifier that can't be changed during the execution of the script. PHP constants can be defined by 2 ways:</a:t>
            </a:r>
          </a:p>
          <a:p>
            <a:pPr algn="just">
              <a:buNone/>
            </a:pPr>
            <a:r>
              <a:rPr lang="en-US" dirty="0" smtClean="0"/>
              <a:t>Using define() function</a:t>
            </a:r>
          </a:p>
          <a:p>
            <a:pPr algn="just">
              <a:buNone/>
            </a:pPr>
            <a:r>
              <a:rPr lang="en-US" dirty="0" smtClean="0"/>
              <a:t>Using const keyword</a:t>
            </a:r>
          </a:p>
          <a:p>
            <a:pPr algn="just">
              <a:buNone/>
            </a:pPr>
            <a:r>
              <a:rPr lang="en-US" dirty="0" smtClean="0"/>
              <a:t>PHP constants follow the same PHP variable rules. For example, it can be started with letter or underscore only.</a:t>
            </a:r>
          </a:p>
          <a:p>
            <a:pPr algn="just">
              <a:buNone/>
            </a:pPr>
            <a:r>
              <a:rPr lang="en-US" dirty="0" smtClean="0"/>
              <a:t>Conventionally, PHP constants should be defined in uppercase letters.</a:t>
            </a:r>
          </a:p>
          <a:p>
            <a:pPr algn="just">
              <a:buNone/>
            </a:pPr>
            <a:endParaRPr lang="en-US" b="1" dirty="0" smtClean="0"/>
          </a:p>
          <a:p>
            <a:pPr algn="just">
              <a:buNone/>
            </a:pPr>
            <a:r>
              <a:rPr lang="en-US" b="1" dirty="0" smtClean="0"/>
              <a:t>PHP constant: define()</a:t>
            </a:r>
          </a:p>
          <a:p>
            <a:pPr algn="just">
              <a:buNone/>
            </a:pPr>
            <a:endParaRPr lang="en-US" dirty="0" smtClean="0"/>
          </a:p>
          <a:p>
            <a:pPr algn="just">
              <a:buNone/>
            </a:pPr>
            <a:r>
              <a:rPr lang="en-US" dirty="0" smtClean="0"/>
              <a:t>define(name, value, case-insensitive)  </a:t>
            </a:r>
          </a:p>
          <a:p>
            <a:pPr algn="just">
              <a:buNone/>
            </a:pPr>
            <a:endParaRPr lang="en-US" dirty="0" smtClean="0"/>
          </a:p>
          <a:p>
            <a:pPr algn="just">
              <a:buNone/>
            </a:pPr>
            <a:r>
              <a:rPr lang="en-US" dirty="0" smtClean="0"/>
              <a:t>name: specifies the constant name</a:t>
            </a:r>
          </a:p>
          <a:p>
            <a:pPr algn="just">
              <a:buNone/>
            </a:pPr>
            <a:r>
              <a:rPr lang="en-US" dirty="0" smtClean="0"/>
              <a:t>value: specifies the constant value</a:t>
            </a:r>
          </a:p>
          <a:p>
            <a:pPr algn="just">
              <a:buNone/>
            </a:pPr>
            <a:r>
              <a:rPr lang="en-US" dirty="0" smtClean="0"/>
              <a:t>case-insensitive: Default value is false. It means it is case sensitive by default.</a:t>
            </a:r>
          </a:p>
          <a:p>
            <a:pPr algn="just">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5227" t="11458" r="46120" b="18750"/>
          <a:stretch>
            <a:fillRect/>
          </a:stretch>
        </p:blipFill>
        <p:spPr bwMode="auto">
          <a:xfrm>
            <a:off x="1219200" y="0"/>
            <a:ext cx="7620000" cy="6248401"/>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5691206"/>
          </a:xfrm>
        </p:spPr>
        <p:txBody>
          <a:bodyPr>
            <a:normAutofit fontScale="92500" lnSpcReduction="10000"/>
          </a:bodyPr>
          <a:lstStyle/>
          <a:p>
            <a:pPr>
              <a:buNone/>
            </a:pPr>
            <a:r>
              <a:rPr lang="en-US" dirty="0" smtClean="0"/>
              <a:t>File: constant3.php </a:t>
            </a:r>
          </a:p>
          <a:p>
            <a:pPr>
              <a:buNone/>
            </a:pPr>
            <a:r>
              <a:rPr lang="en-US" dirty="0" smtClean="0"/>
              <a:t>&lt;?</a:t>
            </a:r>
            <a:r>
              <a:rPr lang="en-US" dirty="0" err="1" smtClean="0"/>
              <a:t>php</a:t>
            </a:r>
            <a:r>
              <a:rPr lang="en-US" dirty="0" smtClean="0"/>
              <a:t>  </a:t>
            </a:r>
          </a:p>
          <a:p>
            <a:pPr>
              <a:buNone/>
            </a:pPr>
            <a:r>
              <a:rPr lang="en-US" dirty="0" smtClean="0"/>
              <a:t>define("</a:t>
            </a:r>
            <a:r>
              <a:rPr lang="en-US" dirty="0" err="1" smtClean="0"/>
              <a:t>MESSAGE","Hello</a:t>
            </a:r>
            <a:r>
              <a:rPr lang="en-US" dirty="0" smtClean="0"/>
              <a:t> </a:t>
            </a:r>
            <a:r>
              <a:rPr lang="en-US" dirty="0" err="1" smtClean="0"/>
              <a:t>JavaTpoint</a:t>
            </a:r>
            <a:r>
              <a:rPr lang="en-US" dirty="0" smtClean="0"/>
              <a:t> </a:t>
            </a:r>
            <a:r>
              <a:rPr lang="en-US" dirty="0" err="1" smtClean="0"/>
              <a:t>PHP",false</a:t>
            </a:r>
            <a:r>
              <a:rPr lang="en-US" dirty="0" smtClean="0"/>
              <a:t>);//case sensitive  </a:t>
            </a:r>
          </a:p>
          <a:p>
            <a:pPr>
              <a:buNone/>
            </a:pPr>
            <a:r>
              <a:rPr lang="en-US" dirty="0" smtClean="0"/>
              <a:t>echo MESSAGE;  </a:t>
            </a:r>
          </a:p>
          <a:p>
            <a:pPr>
              <a:buNone/>
            </a:pPr>
            <a:r>
              <a:rPr lang="en-US" dirty="0" smtClean="0"/>
              <a:t>echo message;  </a:t>
            </a:r>
          </a:p>
          <a:p>
            <a:pPr>
              <a:buNone/>
            </a:pPr>
            <a:r>
              <a:rPr lang="en-US" dirty="0" smtClean="0"/>
              <a:t>?&gt;  </a:t>
            </a:r>
          </a:p>
          <a:p>
            <a:pPr>
              <a:buNone/>
            </a:pPr>
            <a:r>
              <a:rPr lang="en-US" b="1" dirty="0" smtClean="0"/>
              <a:t>Output:</a:t>
            </a:r>
          </a:p>
          <a:p>
            <a:pPr>
              <a:buNone/>
            </a:pPr>
            <a:r>
              <a:rPr lang="en-US" dirty="0" smtClean="0"/>
              <a:t>Hello </a:t>
            </a:r>
            <a:r>
              <a:rPr lang="en-US" dirty="0" err="1" smtClean="0"/>
              <a:t>JavaTpoint</a:t>
            </a:r>
            <a:r>
              <a:rPr lang="en-US" dirty="0" smtClean="0"/>
              <a:t> PHP Notice: Use of undefined constant message - assumed 'message' in C:\wamp\www\vconstant3.php on line 4 message </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effectLst/>
              </a:rPr>
              <a:t>What is PHP</a:t>
            </a:r>
            <a:endParaRPr lang="en-US" dirty="0">
              <a:effectLst/>
            </a:endParaRPr>
          </a:p>
        </p:txBody>
      </p:sp>
      <p:sp>
        <p:nvSpPr>
          <p:cNvPr id="3" name="Content Placeholder 2"/>
          <p:cNvSpPr>
            <a:spLocks noGrp="1"/>
          </p:cNvSpPr>
          <p:nvPr>
            <p:ph idx="1"/>
          </p:nvPr>
        </p:nvSpPr>
        <p:spPr/>
        <p:txBody>
          <a:bodyPr>
            <a:normAutofit/>
          </a:bodyPr>
          <a:lstStyle/>
          <a:p>
            <a:pPr algn="just"/>
            <a:r>
              <a:rPr lang="en-US" sz="2400" dirty="0" smtClean="0"/>
              <a:t>PHP is a open source, interpreted and object-oriented scripting language i.e. executed at server side. It is used to develop web applications (an application i.e. executed at server side and generates dynamic page).</a:t>
            </a:r>
          </a:p>
          <a:p>
            <a:pPr algn="just"/>
            <a:endParaRPr lang="en-US" sz="2400" dirty="0" smtClean="0"/>
          </a:p>
          <a:p>
            <a:pPr algn="just"/>
            <a:r>
              <a:rPr lang="en-US" sz="2400" dirty="0" smtClean="0"/>
              <a:t>PHP stands for </a:t>
            </a:r>
            <a:r>
              <a:rPr lang="en-US" sz="2400" dirty="0" err="1" smtClean="0"/>
              <a:t>HyperText</a:t>
            </a:r>
            <a:r>
              <a:rPr lang="en-US" sz="2400" dirty="0" smtClean="0"/>
              <a:t> Preprocessor.</a:t>
            </a:r>
          </a:p>
          <a:p>
            <a:pPr algn="just"/>
            <a:r>
              <a:rPr lang="en-US" sz="2400" dirty="0" smtClean="0"/>
              <a:t>PHP is an interpreted language, i.e. there is no need for compilation.</a:t>
            </a:r>
          </a:p>
          <a:p>
            <a:pPr algn="just"/>
            <a:r>
              <a:rPr lang="en-US" sz="2400" dirty="0" smtClean="0"/>
              <a:t>PHP is a server side scripting language.</a:t>
            </a:r>
          </a:p>
          <a:p>
            <a:pPr algn="just"/>
            <a:r>
              <a:rPr lang="en-US" sz="2400" dirty="0" smtClean="0"/>
              <a:t>PHP is faster than other scripting language e.g. asp and </a:t>
            </a:r>
            <a:r>
              <a:rPr lang="en-US" sz="2400" dirty="0" err="1" smtClean="0"/>
              <a:t>jsp</a:t>
            </a:r>
            <a:r>
              <a:rPr lang="en-US" sz="2400" dirty="0" smtClean="0"/>
              <a:t>.</a:t>
            </a:r>
          </a:p>
          <a:p>
            <a:pPr algn="just"/>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14488" cy="5919806"/>
          </a:xfrm>
        </p:spPr>
        <p:txBody>
          <a:bodyPr>
            <a:normAutofit/>
          </a:bodyPr>
          <a:lstStyle/>
          <a:p>
            <a:pPr algn="just">
              <a:buNone/>
            </a:pPr>
            <a:r>
              <a:rPr lang="en-US" sz="2400" dirty="0" smtClean="0"/>
              <a:t>The const keyword defines constants at compile time. It is a language construct not a function.</a:t>
            </a:r>
          </a:p>
          <a:p>
            <a:pPr algn="just">
              <a:buNone/>
            </a:pPr>
            <a:r>
              <a:rPr lang="en-US" sz="2400" dirty="0" smtClean="0"/>
              <a:t>It is bit faster than define().</a:t>
            </a:r>
          </a:p>
          <a:p>
            <a:pPr algn="just">
              <a:buNone/>
            </a:pPr>
            <a:r>
              <a:rPr lang="en-US" sz="2400" dirty="0" smtClean="0"/>
              <a:t>It is always case sensitive.</a:t>
            </a:r>
          </a:p>
          <a:p>
            <a:pPr algn="just">
              <a:buNone/>
            </a:pPr>
            <a:endParaRPr lang="en-US" sz="2400" dirty="0" smtClean="0"/>
          </a:p>
          <a:p>
            <a:pPr algn="just">
              <a:buNone/>
            </a:pPr>
            <a:r>
              <a:rPr lang="en-US" sz="2400" b="1" dirty="0" smtClean="0"/>
              <a:t>File: constant4.php </a:t>
            </a:r>
          </a:p>
          <a:p>
            <a:pPr algn="just">
              <a:buNone/>
            </a:pPr>
            <a:r>
              <a:rPr lang="en-US" sz="2400" dirty="0" smtClean="0"/>
              <a:t>&lt;?</a:t>
            </a:r>
            <a:r>
              <a:rPr lang="en-US" sz="2400" dirty="0" err="1" smtClean="0"/>
              <a:t>php</a:t>
            </a:r>
            <a:r>
              <a:rPr lang="en-US" sz="2400" dirty="0" smtClean="0"/>
              <a:t>  </a:t>
            </a:r>
          </a:p>
          <a:p>
            <a:pPr algn="just">
              <a:buNone/>
            </a:pPr>
            <a:r>
              <a:rPr lang="en-US" sz="2400" dirty="0" smtClean="0"/>
              <a:t>const MESSAGE="Hello const by </a:t>
            </a:r>
            <a:r>
              <a:rPr lang="en-US" sz="2400" dirty="0" err="1" smtClean="0"/>
              <a:t>JavaTpoint</a:t>
            </a:r>
            <a:r>
              <a:rPr lang="en-US" sz="2400" dirty="0" smtClean="0"/>
              <a:t> PHP";  </a:t>
            </a:r>
          </a:p>
          <a:p>
            <a:pPr algn="just">
              <a:buNone/>
            </a:pPr>
            <a:r>
              <a:rPr lang="en-US" sz="2400" dirty="0" smtClean="0"/>
              <a:t>echo MESSAGE;  </a:t>
            </a:r>
          </a:p>
          <a:p>
            <a:pPr algn="just">
              <a:buNone/>
            </a:pPr>
            <a:r>
              <a:rPr lang="en-US" sz="2400" dirty="0" smtClean="0"/>
              <a:t>?&gt;  </a:t>
            </a:r>
          </a:p>
          <a:p>
            <a:pPr algn="just">
              <a:buNone/>
            </a:pPr>
            <a:endParaRPr lang="en-US" sz="2400" dirty="0" smtClean="0"/>
          </a:p>
          <a:p>
            <a:pPr algn="just">
              <a:buNone/>
            </a:pPr>
            <a:r>
              <a:rPr lang="en-US" sz="2400" b="1" dirty="0" smtClean="0"/>
              <a:t>Output:</a:t>
            </a:r>
          </a:p>
          <a:p>
            <a:pPr algn="just">
              <a:buNone/>
            </a:pPr>
            <a:r>
              <a:rPr lang="en-US" sz="2400" dirty="0" smtClean="0"/>
              <a:t>Hello const by </a:t>
            </a:r>
            <a:r>
              <a:rPr lang="en-US" sz="2400" dirty="0" err="1" smtClean="0"/>
              <a:t>JavaTpoint</a:t>
            </a:r>
            <a:r>
              <a:rPr lang="en-US" sz="2400" dirty="0" smtClean="0"/>
              <a:t> PHP </a:t>
            </a:r>
          </a:p>
          <a:p>
            <a:pPr algn="just">
              <a:buNone/>
            </a:pPr>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98080" cy="914400"/>
          </a:xfrm>
        </p:spPr>
        <p:txBody>
          <a:bodyPr>
            <a:normAutofit/>
          </a:bodyPr>
          <a:lstStyle/>
          <a:p>
            <a:r>
              <a:rPr lang="en-US" b="1" dirty="0" smtClean="0">
                <a:effectLst/>
              </a:rPr>
              <a:t>Magic Constants</a:t>
            </a:r>
            <a:endParaRPr lang="en-US" dirty="0">
              <a:effectLst/>
            </a:endParaRPr>
          </a:p>
        </p:txBody>
      </p:sp>
      <p:sp>
        <p:nvSpPr>
          <p:cNvPr id="3" name="Content Placeholder 2"/>
          <p:cNvSpPr>
            <a:spLocks noGrp="1"/>
          </p:cNvSpPr>
          <p:nvPr>
            <p:ph idx="1"/>
          </p:nvPr>
        </p:nvSpPr>
        <p:spPr>
          <a:xfrm>
            <a:off x="1066800" y="685800"/>
            <a:ext cx="7924800" cy="2895600"/>
          </a:xfrm>
        </p:spPr>
        <p:txBody>
          <a:bodyPr>
            <a:normAutofit/>
          </a:bodyPr>
          <a:lstStyle/>
          <a:p>
            <a:pPr algn="just"/>
            <a:r>
              <a:rPr lang="en-US" sz="1800" dirty="0" smtClean="0"/>
              <a:t>Magic constants are the predefined constants in PHP which get changed on the basis of their use. They start with double underscore (__) and ends with double underscore.</a:t>
            </a:r>
          </a:p>
          <a:p>
            <a:pPr algn="just"/>
            <a:r>
              <a:rPr lang="en-US" sz="1800" dirty="0" smtClean="0"/>
              <a:t>They are similar to other predefined constants but as they change their values with the context, they are called magic constants.</a:t>
            </a:r>
          </a:p>
          <a:p>
            <a:pPr algn="just"/>
            <a:r>
              <a:rPr lang="en-US" sz="1800" dirty="0" smtClean="0"/>
              <a:t>There are eight magical constants defined in the below table. They are case-insensitive.</a:t>
            </a:r>
          </a:p>
          <a:p>
            <a:pPr algn="just">
              <a:buNone/>
            </a:pPr>
            <a:endParaRPr lang="en-US" sz="1800" dirty="0"/>
          </a:p>
        </p:txBody>
      </p:sp>
      <p:pic>
        <p:nvPicPr>
          <p:cNvPr id="3074" name="Picture 2"/>
          <p:cNvPicPr>
            <a:picLocks noChangeAspect="1" noChangeArrowheads="1"/>
          </p:cNvPicPr>
          <p:nvPr/>
        </p:nvPicPr>
        <p:blipFill>
          <a:blip r:embed="rId2" cstate="print"/>
          <a:srcRect l="16398" t="20833" r="19180" b="25000"/>
          <a:stretch>
            <a:fillRect/>
          </a:stretch>
        </p:blipFill>
        <p:spPr bwMode="auto">
          <a:xfrm>
            <a:off x="0" y="2895600"/>
            <a:ext cx="9144000" cy="39624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066800" y="152400"/>
            <a:ext cx="7498080" cy="6096000"/>
          </a:xfrm>
        </p:spPr>
        <p:txBody>
          <a:bodyPr numCol="2">
            <a:noAutofit/>
          </a:bodyPr>
          <a:lstStyle/>
          <a:p>
            <a:pPr>
              <a:buNone/>
            </a:pPr>
            <a:r>
              <a:rPr lang="en-US" sz="1400" dirty="0" smtClean="0"/>
              <a:t>&lt;?</a:t>
            </a:r>
            <a:r>
              <a:rPr lang="en-US" sz="1400" dirty="0" err="1" smtClean="0"/>
              <a:t>php</a:t>
            </a:r>
            <a:r>
              <a:rPr lang="en-US" sz="1400" dirty="0" smtClean="0"/>
              <a:t>  </a:t>
            </a:r>
          </a:p>
          <a:p>
            <a:pPr>
              <a:buNone/>
            </a:pPr>
            <a:r>
              <a:rPr lang="en-US" sz="1400" dirty="0" smtClean="0"/>
              <a:t>echo "&lt;h3&gt;Example for __LINE__&lt;/h3&gt;";  </a:t>
            </a:r>
          </a:p>
          <a:p>
            <a:pPr>
              <a:buNone/>
            </a:pPr>
            <a:r>
              <a:rPr lang="en-US" sz="1400" dirty="0" smtClean="0"/>
              <a:t>echo "You are at line number " . __LINE__ . "&lt;</a:t>
            </a:r>
            <a:r>
              <a:rPr lang="en-US" sz="1400" dirty="0" err="1" smtClean="0"/>
              <a:t>br</a:t>
            </a:r>
            <a:r>
              <a:rPr lang="en-US" sz="1400" dirty="0" smtClean="0"/>
              <a:t>&gt;&lt;</a:t>
            </a:r>
            <a:r>
              <a:rPr lang="en-US" sz="1400" dirty="0" err="1" smtClean="0"/>
              <a:t>br</a:t>
            </a:r>
            <a:r>
              <a:rPr lang="en-US" sz="1400" dirty="0" smtClean="0"/>
              <a:t>&gt;";// print Your current line number i.e;3  </a:t>
            </a:r>
          </a:p>
          <a:p>
            <a:pPr>
              <a:buNone/>
            </a:pPr>
            <a:r>
              <a:rPr lang="en-US" sz="1400" dirty="0" smtClean="0"/>
              <a:t>echo "&lt;h3&gt;Example for __FILE__&lt;/h3&gt;";  </a:t>
            </a:r>
          </a:p>
          <a:p>
            <a:pPr>
              <a:buNone/>
            </a:pPr>
            <a:r>
              <a:rPr lang="en-US" sz="1400" dirty="0" smtClean="0"/>
              <a:t>echo __FILE__ . "&lt;</a:t>
            </a:r>
            <a:r>
              <a:rPr lang="en-US" sz="1400" dirty="0" err="1" smtClean="0"/>
              <a:t>br</a:t>
            </a:r>
            <a:r>
              <a:rPr lang="en-US" sz="1400" dirty="0" smtClean="0"/>
              <a:t>&gt;&lt;</a:t>
            </a:r>
            <a:r>
              <a:rPr lang="en-US" sz="1400" dirty="0" err="1" smtClean="0"/>
              <a:t>br</a:t>
            </a:r>
            <a:r>
              <a:rPr lang="en-US" sz="1400" dirty="0" smtClean="0"/>
              <a:t>&gt;";//print full path of file with .</a:t>
            </a:r>
            <a:r>
              <a:rPr lang="en-US" sz="1400" dirty="0" err="1" smtClean="0"/>
              <a:t>php</a:t>
            </a:r>
            <a:r>
              <a:rPr lang="en-US" sz="1400" dirty="0" smtClean="0"/>
              <a:t> extension  </a:t>
            </a:r>
          </a:p>
          <a:p>
            <a:pPr>
              <a:buNone/>
            </a:pPr>
            <a:r>
              <a:rPr lang="en-US" sz="1400" dirty="0" smtClean="0"/>
              <a:t>echo "&lt;h3&gt;Example for __DIR__&lt;/h3&gt;";  </a:t>
            </a:r>
          </a:p>
          <a:p>
            <a:pPr>
              <a:buNone/>
            </a:pPr>
            <a:r>
              <a:rPr lang="en-US" sz="1400" dirty="0" smtClean="0"/>
              <a:t>echo __DIR__ . "&lt;</a:t>
            </a:r>
            <a:r>
              <a:rPr lang="en-US" sz="1400" dirty="0" err="1" smtClean="0"/>
              <a:t>br</a:t>
            </a:r>
            <a:r>
              <a:rPr lang="en-US" sz="1400" dirty="0" smtClean="0"/>
              <a:t>&gt;&lt;</a:t>
            </a:r>
            <a:r>
              <a:rPr lang="en-US" sz="1400" dirty="0" err="1" smtClean="0"/>
              <a:t>br</a:t>
            </a:r>
            <a:r>
              <a:rPr lang="en-US" sz="1400" dirty="0" smtClean="0"/>
              <a:t>&gt;";//print full path of directory where script will be placed  </a:t>
            </a:r>
          </a:p>
          <a:p>
            <a:pPr>
              <a:buNone/>
            </a:pPr>
            <a:r>
              <a:rPr lang="en-US" sz="1400" dirty="0" smtClean="0"/>
              <a:t>echo </a:t>
            </a:r>
            <a:r>
              <a:rPr lang="en-US" sz="1400" dirty="0" err="1" smtClean="0"/>
              <a:t>dirname</a:t>
            </a:r>
            <a:r>
              <a:rPr lang="en-US" sz="1400" dirty="0" smtClean="0"/>
              <a:t>(__FILE__) . "&lt;</a:t>
            </a:r>
            <a:r>
              <a:rPr lang="en-US" sz="1400" dirty="0" err="1" smtClean="0"/>
              <a:t>br</a:t>
            </a:r>
            <a:r>
              <a:rPr lang="en-US" sz="1400" dirty="0" smtClean="0"/>
              <a:t>&gt;&lt;</a:t>
            </a:r>
            <a:r>
              <a:rPr lang="en-US" sz="1400" dirty="0" err="1" smtClean="0"/>
              <a:t>br</a:t>
            </a:r>
            <a:r>
              <a:rPr lang="en-US" sz="1400" dirty="0" smtClean="0"/>
              <a:t>&gt;"; //its output is equivalent to above one.  </a:t>
            </a:r>
          </a:p>
          <a:p>
            <a:pPr>
              <a:buNone/>
            </a:pPr>
            <a:r>
              <a:rPr lang="en-US" sz="1400" dirty="0" smtClean="0"/>
              <a:t>echo "&lt;h3&gt;Example for __FUNCTION__&lt;/h3&gt;";  </a:t>
            </a:r>
          </a:p>
          <a:p>
            <a:pPr>
              <a:buNone/>
            </a:pPr>
            <a:r>
              <a:rPr lang="en-US" sz="1400" dirty="0" smtClean="0"/>
              <a:t>//Using magic constant inside function.  </a:t>
            </a:r>
          </a:p>
          <a:p>
            <a:pPr>
              <a:buNone/>
            </a:pPr>
            <a:r>
              <a:rPr lang="en-US" sz="1400" dirty="0" smtClean="0"/>
              <a:t>function cash(){  </a:t>
            </a:r>
          </a:p>
          <a:p>
            <a:pPr>
              <a:buNone/>
            </a:pPr>
            <a:r>
              <a:rPr lang="en-US" sz="1400" dirty="0" smtClean="0"/>
              <a:t>echo 'the function name is '. __FUNCTION__ . "&lt;</a:t>
            </a:r>
            <a:r>
              <a:rPr lang="en-US" sz="1400" dirty="0" err="1" smtClean="0"/>
              <a:t>br</a:t>
            </a:r>
            <a:r>
              <a:rPr lang="en-US" sz="1400" dirty="0" smtClean="0"/>
              <a:t>&gt;&lt;</a:t>
            </a:r>
            <a:r>
              <a:rPr lang="en-US" sz="1400" dirty="0" err="1" smtClean="0"/>
              <a:t>br</a:t>
            </a:r>
            <a:r>
              <a:rPr lang="en-US" sz="1400" dirty="0" smtClean="0"/>
              <a:t>&gt;";//the function name is cash.  </a:t>
            </a:r>
          </a:p>
          <a:p>
            <a:pPr>
              <a:buNone/>
            </a:pPr>
            <a:r>
              <a:rPr lang="en-US" sz="1400" dirty="0" smtClean="0"/>
              <a:t>}  </a:t>
            </a:r>
          </a:p>
          <a:p>
            <a:pPr>
              <a:buNone/>
            </a:pPr>
            <a:r>
              <a:rPr lang="en-US" sz="1400" dirty="0" smtClean="0"/>
              <a:t>cash();  </a:t>
            </a:r>
          </a:p>
          <a:p>
            <a:pPr>
              <a:buNone/>
            </a:pPr>
            <a:r>
              <a:rPr lang="en-US" sz="1400" dirty="0" smtClean="0"/>
              <a:t>//Using magic constant outside function gives the blank output.  </a:t>
            </a:r>
          </a:p>
          <a:p>
            <a:pPr>
              <a:buNone/>
            </a:pPr>
            <a:r>
              <a:rPr lang="en-US" sz="1400" dirty="0" smtClean="0"/>
              <a:t>function </a:t>
            </a:r>
            <a:r>
              <a:rPr lang="en-US" sz="1400" dirty="0" err="1" smtClean="0"/>
              <a:t>test_function</a:t>
            </a:r>
            <a:r>
              <a:rPr lang="en-US" sz="1400" dirty="0" smtClean="0"/>
              <a:t>(){  </a:t>
            </a:r>
          </a:p>
          <a:p>
            <a:pPr>
              <a:buNone/>
            </a:pPr>
            <a:r>
              <a:rPr lang="en-US" sz="1400" dirty="0" smtClean="0"/>
              <a:t>echo 'HYIIII';  </a:t>
            </a:r>
          </a:p>
          <a:p>
            <a:pPr>
              <a:buNone/>
            </a:pPr>
            <a:r>
              <a:rPr lang="en-US" sz="1400" dirty="0" smtClean="0"/>
              <a:t>}  </a:t>
            </a:r>
          </a:p>
          <a:p>
            <a:pPr>
              <a:buNone/>
            </a:pPr>
            <a:r>
              <a:rPr lang="en-US" sz="1400" dirty="0" err="1" smtClean="0"/>
              <a:t>test_function</a:t>
            </a:r>
            <a:r>
              <a:rPr lang="en-US" sz="1400" dirty="0" smtClean="0"/>
              <a:t>();  </a:t>
            </a:r>
          </a:p>
          <a:p>
            <a:pPr>
              <a:buNone/>
            </a:pPr>
            <a:r>
              <a:rPr lang="en-US" sz="1400" dirty="0" smtClean="0"/>
              <a:t>echo  __FUNCTION__ . "&lt;</a:t>
            </a:r>
            <a:r>
              <a:rPr lang="en-US" sz="1400" dirty="0" err="1" smtClean="0"/>
              <a:t>br</a:t>
            </a:r>
            <a:r>
              <a:rPr lang="en-US" sz="1400" dirty="0" smtClean="0"/>
              <a:t>&gt;&lt;</a:t>
            </a:r>
            <a:r>
              <a:rPr lang="en-US" sz="1400" dirty="0" err="1" smtClean="0"/>
              <a:t>br</a:t>
            </a:r>
            <a:r>
              <a:rPr lang="en-US" sz="1400" dirty="0" smtClean="0"/>
              <a:t>&gt;";//gives the blank output.  </a:t>
            </a:r>
          </a:p>
          <a:p>
            <a:pPr>
              <a:buNone/>
            </a:pPr>
            <a:r>
              <a:rPr lang="en-US" sz="1400" dirty="0" smtClean="0"/>
              <a:t>  </a:t>
            </a:r>
          </a:p>
          <a:p>
            <a:pPr>
              <a:buNone/>
            </a:pPr>
            <a:r>
              <a:rPr lang="en-US" sz="1400" dirty="0" smtClean="0"/>
              <a:t>echo "&lt;h3&gt;Example for __CLASS__&lt;/h3&gt;";  </a:t>
            </a:r>
          </a:p>
          <a:p>
            <a:pPr>
              <a:buNone/>
            </a:pPr>
            <a:r>
              <a:rPr lang="en-US" sz="1400" dirty="0" smtClean="0"/>
              <a:t>class </a:t>
            </a:r>
            <a:r>
              <a:rPr lang="en-US" sz="1400" dirty="0" err="1" smtClean="0"/>
              <a:t>abc</a:t>
            </a:r>
            <a:r>
              <a:rPr lang="en-US" sz="1400" dirty="0" smtClean="0"/>
              <a:t>  </a:t>
            </a:r>
          </a:p>
          <a:p>
            <a:pPr>
              <a:buNone/>
            </a:pPr>
            <a:r>
              <a:rPr lang="en-US" sz="1400" dirty="0" smtClean="0"/>
              <a:t>{  </a:t>
            </a:r>
          </a:p>
          <a:p>
            <a:pPr>
              <a:buNone/>
            </a:pPr>
            <a:r>
              <a:rPr lang="en-US" sz="1400" dirty="0" smtClean="0"/>
              <a:t>public function __construct() {  </a:t>
            </a:r>
          </a:p>
          <a:p>
            <a:pPr>
              <a:buNone/>
            </a:pPr>
            <a:r>
              <a:rPr lang="en-US" sz="1400" dirty="0" smtClean="0"/>
              <a:t>;  </a:t>
            </a:r>
          </a:p>
          <a:p>
            <a:pPr>
              <a:buNone/>
            </a:pPr>
            <a:r>
              <a:rPr lang="en-US" sz="1400" dirty="0" smtClean="0"/>
              <a:t>}  </a:t>
            </a:r>
          </a:p>
          <a:p>
            <a:pPr>
              <a:buNone/>
            </a:pPr>
            <a:r>
              <a:rPr lang="en-US" sz="1400" dirty="0" smtClean="0"/>
              <a:t>function </a:t>
            </a:r>
            <a:r>
              <a:rPr lang="en-US" sz="1400" dirty="0" err="1" smtClean="0"/>
              <a:t>abc_method</a:t>
            </a:r>
            <a:r>
              <a:rPr lang="en-US" sz="1400" dirty="0" smtClean="0"/>
              <a:t>(){  </a:t>
            </a:r>
          </a:p>
          <a:p>
            <a:pPr>
              <a:buNone/>
            </a:pPr>
            <a:r>
              <a:rPr lang="en-US" sz="1400" dirty="0" smtClean="0"/>
              <a:t>echo __CLASS__ . "&lt;</a:t>
            </a:r>
            <a:r>
              <a:rPr lang="en-US" sz="1400" dirty="0" err="1" smtClean="0"/>
              <a:t>br</a:t>
            </a:r>
            <a:r>
              <a:rPr lang="en-US" sz="1400" dirty="0" smtClean="0"/>
              <a:t>&gt;&lt;</a:t>
            </a:r>
            <a:r>
              <a:rPr lang="en-US" sz="1400" dirty="0" err="1" smtClean="0"/>
              <a:t>br</a:t>
            </a:r>
            <a:r>
              <a:rPr lang="en-US" sz="1400" dirty="0" smtClean="0"/>
              <a:t>&gt;";//print name of the class </a:t>
            </a:r>
            <a:r>
              <a:rPr lang="en-US" sz="1400" dirty="0" err="1" smtClean="0"/>
              <a:t>abc</a:t>
            </a:r>
            <a:r>
              <a:rPr lang="en-US" sz="1400" dirty="0" smtClean="0"/>
              <a:t>.  </a:t>
            </a:r>
          </a:p>
          <a:p>
            <a:pPr>
              <a:buNone/>
            </a:pPr>
            <a:r>
              <a:rPr lang="en-US" sz="1400" dirty="0" smtClean="0"/>
              <a:t>}  </a:t>
            </a:r>
          </a:p>
          <a:p>
            <a:pPr>
              <a:buNone/>
            </a:pPr>
            <a:r>
              <a:rPr lang="en-US" sz="1400" dirty="0" smtClean="0"/>
              <a:t>}  </a:t>
            </a:r>
          </a:p>
          <a:p>
            <a:pPr>
              <a:buNone/>
            </a:pPr>
            <a:r>
              <a:rPr lang="en-US" sz="1400" dirty="0" smtClean="0"/>
              <a:t>$t = new </a:t>
            </a:r>
            <a:r>
              <a:rPr lang="en-US" sz="1400" dirty="0" err="1" smtClean="0"/>
              <a:t>abc</a:t>
            </a:r>
            <a:r>
              <a:rPr lang="en-US" sz="1400" dirty="0" smtClean="0"/>
              <a:t>;  </a:t>
            </a:r>
          </a:p>
          <a:p>
            <a:pPr>
              <a:buNone/>
            </a:pPr>
            <a:r>
              <a:rPr lang="en-US" sz="1400" dirty="0" smtClean="0"/>
              <a:t>$t-&gt;</a:t>
            </a:r>
            <a:r>
              <a:rPr lang="en-US" sz="1400" dirty="0" err="1" smtClean="0"/>
              <a:t>abc_method</a:t>
            </a:r>
            <a:r>
              <a:rPr lang="en-US" sz="1400" dirty="0" smtClean="0"/>
              <a:t>();  </a:t>
            </a:r>
          </a:p>
          <a:p>
            <a:pPr>
              <a:buNone/>
            </a:pPr>
            <a:r>
              <a:rPr lang="en-US" sz="1400" dirty="0" smtClean="0"/>
              <a:t>class first{  </a:t>
            </a:r>
          </a:p>
          <a:p>
            <a:pPr>
              <a:buNone/>
            </a:pPr>
            <a:r>
              <a:rPr lang="en-US" sz="1400" dirty="0" smtClean="0"/>
              <a:t>function </a:t>
            </a:r>
            <a:r>
              <a:rPr lang="en-US" sz="1400" dirty="0" err="1" smtClean="0"/>
              <a:t>test_first</a:t>
            </a:r>
            <a:r>
              <a:rPr lang="en-US" sz="1400" dirty="0" smtClean="0"/>
              <a:t>(){  </a:t>
            </a:r>
          </a:p>
          <a:p>
            <a:pPr>
              <a:buNone/>
            </a:pPr>
            <a:r>
              <a:rPr lang="en-US" sz="1400" dirty="0" smtClean="0"/>
              <a:t>echo __CLASS__;//will always print parent class which is first here.  </a:t>
            </a:r>
          </a:p>
          <a:p>
            <a:pPr>
              <a:buNone/>
            </a:pPr>
            <a:r>
              <a:rPr lang="en-US" sz="1400" dirty="0" smtClean="0"/>
              <a:t>}  </a:t>
            </a:r>
          </a:p>
          <a:p>
            <a:pPr>
              <a:buNone/>
            </a:pPr>
            <a:r>
              <a:rPr lang="en-US" sz="1400" dirty="0" smtClean="0"/>
              <a:t>}  </a:t>
            </a:r>
          </a:p>
          <a:p>
            <a:pPr>
              <a:buNone/>
            </a:pPr>
            <a:endParaRPr lang="en-US" sz="1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066800" y="0"/>
            <a:ext cx="7866888" cy="6172200"/>
          </a:xfrm>
        </p:spPr>
        <p:txBody>
          <a:bodyPr numCol="2">
            <a:normAutofit fontScale="47500" lnSpcReduction="20000"/>
          </a:bodyPr>
          <a:lstStyle/>
          <a:p>
            <a:pPr>
              <a:buNone/>
            </a:pPr>
            <a:r>
              <a:rPr lang="en-US" dirty="0" smtClean="0"/>
              <a:t>class second extends first  </a:t>
            </a:r>
          </a:p>
          <a:p>
            <a:pPr>
              <a:buNone/>
            </a:pPr>
            <a:r>
              <a:rPr lang="en-US" dirty="0" smtClean="0"/>
              <a:t>{  </a:t>
            </a:r>
          </a:p>
          <a:p>
            <a:pPr>
              <a:buNone/>
            </a:pPr>
            <a:r>
              <a:rPr lang="en-US" dirty="0" smtClean="0"/>
              <a:t>public function __construct() {  </a:t>
            </a:r>
          </a:p>
          <a:p>
            <a:pPr>
              <a:buNone/>
            </a:pPr>
            <a:r>
              <a:rPr lang="en-US" dirty="0" smtClean="0"/>
              <a:t>;  </a:t>
            </a:r>
          </a:p>
          <a:p>
            <a:pPr>
              <a:buNone/>
            </a:pPr>
            <a:r>
              <a:rPr lang="en-US" dirty="0" smtClean="0"/>
              <a:t>}  </a:t>
            </a:r>
          </a:p>
          <a:p>
            <a:pPr>
              <a:buNone/>
            </a:pPr>
            <a:r>
              <a:rPr lang="en-US" dirty="0" smtClean="0"/>
              <a:t>}  </a:t>
            </a:r>
          </a:p>
          <a:p>
            <a:pPr>
              <a:buNone/>
            </a:pPr>
            <a:r>
              <a:rPr lang="en-US" dirty="0" smtClean="0"/>
              <a:t>$t = new second;  </a:t>
            </a:r>
          </a:p>
          <a:p>
            <a:pPr>
              <a:buNone/>
            </a:pPr>
            <a:r>
              <a:rPr lang="en-US" dirty="0" smtClean="0"/>
              <a:t>$t-&gt;</a:t>
            </a:r>
            <a:r>
              <a:rPr lang="en-US" dirty="0" err="1" smtClean="0"/>
              <a:t>test_first</a:t>
            </a:r>
            <a:r>
              <a:rPr lang="en-US" dirty="0" smtClean="0"/>
              <a:t>();  </a:t>
            </a:r>
          </a:p>
          <a:p>
            <a:pPr>
              <a:buNone/>
            </a:pPr>
            <a:r>
              <a:rPr lang="en-US" dirty="0" smtClean="0"/>
              <a:t>echo "&lt;h3&gt;Example for __TRAIT__&lt;/h3&gt;";  </a:t>
            </a:r>
          </a:p>
          <a:p>
            <a:pPr>
              <a:buNone/>
            </a:pPr>
            <a:r>
              <a:rPr lang="en-US" dirty="0" smtClean="0"/>
              <a:t>trait </a:t>
            </a:r>
            <a:r>
              <a:rPr lang="en-US" dirty="0" err="1" smtClean="0"/>
              <a:t>created_trait</a:t>
            </a:r>
            <a:r>
              <a:rPr lang="en-US" dirty="0" smtClean="0"/>
              <a:t>{  </a:t>
            </a:r>
          </a:p>
          <a:p>
            <a:pPr>
              <a:buNone/>
            </a:pPr>
            <a:r>
              <a:rPr lang="en-US" dirty="0" smtClean="0"/>
              <a:t>function </a:t>
            </a:r>
            <a:r>
              <a:rPr lang="en-US" dirty="0" err="1" smtClean="0"/>
              <a:t>abc</a:t>
            </a:r>
            <a:r>
              <a:rPr lang="en-US" dirty="0" smtClean="0"/>
              <a:t>(){  </a:t>
            </a:r>
          </a:p>
          <a:p>
            <a:pPr>
              <a:buNone/>
            </a:pPr>
            <a:r>
              <a:rPr lang="en-US" dirty="0" smtClean="0"/>
              <a:t>echo __TRAIT__;//will print name of the trait </a:t>
            </a:r>
            <a:r>
              <a:rPr lang="en-US" dirty="0" err="1" smtClean="0"/>
              <a:t>created_trait</a:t>
            </a:r>
            <a:r>
              <a:rPr lang="en-US" dirty="0" smtClean="0"/>
              <a:t>  </a:t>
            </a:r>
          </a:p>
          <a:p>
            <a:pPr>
              <a:buNone/>
            </a:pPr>
            <a:r>
              <a:rPr lang="en-US" dirty="0" smtClean="0"/>
              <a:t>}  </a:t>
            </a:r>
          </a:p>
          <a:p>
            <a:pPr>
              <a:buNone/>
            </a:pPr>
            <a:r>
              <a:rPr lang="en-US" dirty="0" smtClean="0"/>
              <a:t>}  </a:t>
            </a:r>
          </a:p>
          <a:p>
            <a:pPr>
              <a:buNone/>
            </a:pPr>
            <a:r>
              <a:rPr lang="en-US" dirty="0" smtClean="0"/>
              <a:t>class anew{  </a:t>
            </a:r>
          </a:p>
          <a:p>
            <a:pPr>
              <a:buNone/>
            </a:pPr>
            <a:r>
              <a:rPr lang="en-US" dirty="0" smtClean="0"/>
              <a:t>use </a:t>
            </a:r>
            <a:r>
              <a:rPr lang="en-US" dirty="0" err="1" smtClean="0"/>
              <a:t>created_trait</a:t>
            </a:r>
            <a:r>
              <a:rPr lang="en-US" dirty="0" smtClean="0"/>
              <a:t>;  </a:t>
            </a:r>
          </a:p>
          <a:p>
            <a:pPr>
              <a:buNone/>
            </a:pPr>
            <a:r>
              <a:rPr lang="en-US" dirty="0" smtClean="0"/>
              <a:t>}  </a:t>
            </a:r>
          </a:p>
          <a:p>
            <a:pPr>
              <a:buNone/>
            </a:pPr>
            <a:r>
              <a:rPr lang="en-US" dirty="0" smtClean="0"/>
              <a:t>$a = new anew;  </a:t>
            </a:r>
          </a:p>
          <a:p>
            <a:pPr>
              <a:buNone/>
            </a:pPr>
            <a:r>
              <a:rPr lang="en-US" dirty="0" smtClean="0"/>
              <a:t>$a-&gt;</a:t>
            </a:r>
            <a:r>
              <a:rPr lang="en-US" dirty="0" err="1" smtClean="0"/>
              <a:t>abc</a:t>
            </a:r>
            <a:r>
              <a:rPr lang="en-US" dirty="0" smtClean="0"/>
              <a:t>();  </a:t>
            </a:r>
          </a:p>
          <a:p>
            <a:pPr>
              <a:buNone/>
            </a:pPr>
            <a:r>
              <a:rPr lang="en-US" dirty="0" smtClean="0"/>
              <a:t>echo "&lt;h3&gt;Example for __METHOD__&lt;/h3&gt;";  </a:t>
            </a:r>
          </a:p>
          <a:p>
            <a:pPr>
              <a:buNone/>
            </a:pPr>
            <a:r>
              <a:rPr lang="en-US" dirty="0" smtClean="0"/>
              <a:t>class meth{  </a:t>
            </a:r>
          </a:p>
          <a:p>
            <a:pPr>
              <a:buNone/>
            </a:pPr>
            <a:r>
              <a:rPr lang="en-US" dirty="0" smtClean="0"/>
              <a:t>public function __construct() {  </a:t>
            </a:r>
          </a:p>
          <a:p>
            <a:pPr>
              <a:buNone/>
            </a:pPr>
            <a:r>
              <a:rPr lang="en-US" dirty="0" smtClean="0"/>
              <a:t>echo __METHOD__ . "&lt;</a:t>
            </a:r>
            <a:r>
              <a:rPr lang="en-US" dirty="0" err="1" smtClean="0"/>
              <a:t>br</a:t>
            </a:r>
            <a:r>
              <a:rPr lang="en-US" dirty="0" smtClean="0"/>
              <a:t>&gt;&lt;</a:t>
            </a:r>
            <a:r>
              <a:rPr lang="en-US" dirty="0" err="1" smtClean="0"/>
              <a:t>br</a:t>
            </a:r>
            <a:r>
              <a:rPr lang="en-US" dirty="0" smtClean="0"/>
              <a:t>&gt;";//print meth::__construct  </a:t>
            </a:r>
          </a:p>
          <a:p>
            <a:pPr>
              <a:buNone/>
            </a:pPr>
            <a:r>
              <a:rPr lang="en-US" dirty="0" smtClean="0"/>
              <a:t>}  </a:t>
            </a:r>
          </a:p>
          <a:p>
            <a:pPr>
              <a:buNone/>
            </a:pPr>
            <a:r>
              <a:rPr lang="en-US" dirty="0" smtClean="0"/>
              <a:t>public function </a:t>
            </a:r>
            <a:r>
              <a:rPr lang="en-US" dirty="0" err="1" smtClean="0"/>
              <a:t>meth_fun</a:t>
            </a:r>
            <a:r>
              <a:rPr lang="en-US" dirty="0" smtClean="0"/>
              <a:t>(){  </a:t>
            </a:r>
          </a:p>
          <a:p>
            <a:pPr>
              <a:buNone/>
            </a:pPr>
            <a:r>
              <a:rPr lang="en-US" dirty="0" smtClean="0"/>
              <a:t>echo __METHOD__;//print meth::</a:t>
            </a:r>
            <a:r>
              <a:rPr lang="en-US" dirty="0" err="1" smtClean="0"/>
              <a:t>meth_fun</a:t>
            </a:r>
            <a:r>
              <a:rPr lang="en-US" dirty="0" smtClean="0"/>
              <a:t>  </a:t>
            </a:r>
          </a:p>
          <a:p>
            <a:pPr>
              <a:buNone/>
            </a:pPr>
            <a:r>
              <a:rPr lang="en-US" dirty="0" smtClean="0"/>
              <a:t>}  </a:t>
            </a:r>
          </a:p>
          <a:p>
            <a:pPr>
              <a:buNone/>
            </a:pPr>
            <a:r>
              <a:rPr lang="en-US" dirty="0" smtClean="0"/>
              <a:t>}  </a:t>
            </a:r>
          </a:p>
          <a:p>
            <a:pPr>
              <a:buNone/>
            </a:pPr>
            <a:r>
              <a:rPr lang="en-US" dirty="0" smtClean="0"/>
              <a:t>$a = new meth;  </a:t>
            </a:r>
          </a:p>
          <a:p>
            <a:pPr>
              <a:buNone/>
            </a:pPr>
            <a:r>
              <a:rPr lang="en-US" dirty="0" smtClean="0"/>
              <a:t>$a-&gt;</a:t>
            </a:r>
            <a:r>
              <a:rPr lang="en-US" dirty="0" err="1" smtClean="0"/>
              <a:t>meth_fun</a:t>
            </a:r>
            <a:r>
              <a:rPr lang="en-US" dirty="0" smtClean="0"/>
              <a:t>();  </a:t>
            </a:r>
          </a:p>
          <a:p>
            <a:pPr>
              <a:buNone/>
            </a:pPr>
            <a:r>
              <a:rPr lang="en-US" dirty="0" smtClean="0"/>
              <a:t>  </a:t>
            </a:r>
          </a:p>
          <a:p>
            <a:pPr>
              <a:buNone/>
            </a:pPr>
            <a:r>
              <a:rPr lang="en-US" dirty="0" smtClean="0"/>
              <a:t>echo "&lt;h3&gt;Example for __NAMESPACE__&lt;/h3&gt;";  </a:t>
            </a:r>
          </a:p>
          <a:p>
            <a:pPr>
              <a:buNone/>
            </a:pPr>
            <a:r>
              <a:rPr lang="en-US" dirty="0" smtClean="0"/>
              <a:t>class name{  </a:t>
            </a:r>
          </a:p>
          <a:p>
            <a:pPr>
              <a:buNone/>
            </a:pPr>
            <a:r>
              <a:rPr lang="en-US" dirty="0" smtClean="0"/>
              <a:t>public function __construct() {  </a:t>
            </a:r>
          </a:p>
          <a:p>
            <a:pPr>
              <a:buNone/>
            </a:pPr>
            <a:r>
              <a:rPr lang="en-US" dirty="0" smtClean="0"/>
              <a:t>echo 'This line will be printed on calling namespace';  </a:t>
            </a:r>
          </a:p>
          <a:p>
            <a:pPr>
              <a:buNone/>
            </a:pPr>
            <a:r>
              <a:rPr lang="en-US" dirty="0" smtClean="0"/>
              <a:t>}  </a:t>
            </a:r>
          </a:p>
          <a:p>
            <a:pPr>
              <a:buNone/>
            </a:pPr>
            <a:r>
              <a:rPr lang="en-US" dirty="0" smtClean="0"/>
              <a:t>}  </a:t>
            </a:r>
          </a:p>
          <a:p>
            <a:pPr>
              <a:buNone/>
            </a:pPr>
            <a:r>
              <a:rPr lang="en-US" dirty="0" smtClean="0"/>
              <a:t>$</a:t>
            </a:r>
            <a:r>
              <a:rPr lang="en-US" dirty="0" err="1" smtClean="0"/>
              <a:t>clas_name</a:t>
            </a:r>
            <a:r>
              <a:rPr lang="en-US" dirty="0" smtClean="0"/>
              <a:t>= __NAMESPACE__ .'\name';  </a:t>
            </a:r>
          </a:p>
          <a:p>
            <a:pPr>
              <a:buNone/>
            </a:pPr>
            <a:r>
              <a:rPr lang="en-US" dirty="0" smtClean="0"/>
              <a:t>$a = new $</a:t>
            </a:r>
            <a:r>
              <a:rPr lang="en-US" dirty="0" err="1" smtClean="0"/>
              <a:t>clas_name</a:t>
            </a:r>
            <a:r>
              <a:rPr lang="en-US" dirty="0" smtClean="0"/>
              <a:t>;  </a:t>
            </a:r>
          </a:p>
          <a:p>
            <a:pPr>
              <a:buNone/>
            </a:pPr>
            <a:r>
              <a:rPr lang="en-US" dirty="0" smtClean="0"/>
              <a:t>?&gt;  </a:t>
            </a:r>
          </a:p>
          <a:p>
            <a:pPr>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16398" t="9375" r="63104" b="5209"/>
          <a:stretch>
            <a:fillRect/>
          </a:stretch>
        </p:blipFill>
        <p:spPr bwMode="auto">
          <a:xfrm>
            <a:off x="2057400" y="0"/>
            <a:ext cx="26670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99994"/>
            <a:ext cx="7498080" cy="6072206"/>
          </a:xfrm>
        </p:spPr>
        <p:txBody>
          <a:bodyPr>
            <a:normAutofit fontScale="55000" lnSpcReduction="20000"/>
          </a:bodyPr>
          <a:lstStyle/>
          <a:p>
            <a:pPr>
              <a:buNone/>
            </a:pPr>
            <a:r>
              <a:rPr lang="en-US" b="1" dirty="0" smtClean="0"/>
              <a:t>PHP Data Types</a:t>
            </a:r>
          </a:p>
          <a:p>
            <a:pPr>
              <a:buNone/>
            </a:pPr>
            <a:r>
              <a:rPr lang="en-US" dirty="0" smtClean="0"/>
              <a:t>PHP data types are used to hold different types of data or values. PHP supports 8 primitive data types that can be categorized further in 3 types:</a:t>
            </a:r>
          </a:p>
          <a:p>
            <a:pPr>
              <a:buNone/>
            </a:pPr>
            <a:r>
              <a:rPr lang="en-US" dirty="0" smtClean="0"/>
              <a:t>Scalar Types</a:t>
            </a:r>
          </a:p>
          <a:p>
            <a:pPr>
              <a:buNone/>
            </a:pPr>
            <a:r>
              <a:rPr lang="en-US" dirty="0" smtClean="0"/>
              <a:t>Compound Types</a:t>
            </a:r>
          </a:p>
          <a:p>
            <a:pPr>
              <a:buNone/>
            </a:pPr>
            <a:r>
              <a:rPr lang="en-US" dirty="0" smtClean="0"/>
              <a:t>Special Types</a:t>
            </a:r>
          </a:p>
          <a:p>
            <a:pPr>
              <a:buNone/>
            </a:pPr>
            <a:r>
              <a:rPr lang="en-US" b="1" dirty="0" smtClean="0"/>
              <a:t>PHP Data Types: Scalar Types</a:t>
            </a:r>
          </a:p>
          <a:p>
            <a:pPr>
              <a:buNone/>
            </a:pPr>
            <a:r>
              <a:rPr lang="en-US" dirty="0" smtClean="0"/>
              <a:t>There are 4 scalar data types in PHP.</a:t>
            </a:r>
          </a:p>
          <a:p>
            <a:pPr>
              <a:buNone/>
            </a:pPr>
            <a:r>
              <a:rPr lang="en-US" dirty="0" err="1" smtClean="0"/>
              <a:t>boolean</a:t>
            </a:r>
            <a:endParaRPr lang="en-US" dirty="0" smtClean="0"/>
          </a:p>
          <a:p>
            <a:pPr>
              <a:buNone/>
            </a:pPr>
            <a:r>
              <a:rPr lang="en-US" dirty="0" smtClean="0"/>
              <a:t>integer</a:t>
            </a:r>
          </a:p>
          <a:p>
            <a:pPr>
              <a:buNone/>
            </a:pPr>
            <a:r>
              <a:rPr lang="en-US" dirty="0" smtClean="0"/>
              <a:t>float</a:t>
            </a:r>
          </a:p>
          <a:p>
            <a:pPr>
              <a:buNone/>
            </a:pPr>
            <a:r>
              <a:rPr lang="en-US" dirty="0" smtClean="0"/>
              <a:t>string</a:t>
            </a:r>
          </a:p>
          <a:p>
            <a:pPr>
              <a:buNone/>
            </a:pPr>
            <a:r>
              <a:rPr lang="en-US" b="1" dirty="0" smtClean="0"/>
              <a:t>PHP Data Types: Compound Types</a:t>
            </a:r>
          </a:p>
          <a:p>
            <a:pPr>
              <a:buNone/>
            </a:pPr>
            <a:r>
              <a:rPr lang="en-US" dirty="0" smtClean="0"/>
              <a:t>There are 2 compound data types in PHP.</a:t>
            </a:r>
          </a:p>
          <a:p>
            <a:pPr>
              <a:buNone/>
            </a:pPr>
            <a:r>
              <a:rPr lang="en-US" dirty="0" smtClean="0"/>
              <a:t>array</a:t>
            </a:r>
          </a:p>
          <a:p>
            <a:pPr>
              <a:buNone/>
            </a:pPr>
            <a:r>
              <a:rPr lang="en-US" dirty="0" smtClean="0"/>
              <a:t>object</a:t>
            </a:r>
          </a:p>
          <a:p>
            <a:pPr>
              <a:buNone/>
            </a:pPr>
            <a:r>
              <a:rPr lang="en-US" b="1" dirty="0" smtClean="0"/>
              <a:t>PHP Data Types: Special Types</a:t>
            </a:r>
          </a:p>
          <a:p>
            <a:pPr>
              <a:buNone/>
            </a:pPr>
            <a:r>
              <a:rPr lang="en-US" dirty="0" smtClean="0"/>
              <a:t>There are 2 special data types in PHP.</a:t>
            </a:r>
          </a:p>
          <a:p>
            <a:pPr>
              <a:buNone/>
            </a:pPr>
            <a:r>
              <a:rPr lang="en-US" dirty="0" smtClean="0"/>
              <a:t>resource</a:t>
            </a:r>
          </a:p>
          <a:p>
            <a:pPr>
              <a:buNone/>
            </a:pPr>
            <a:r>
              <a:rPr lang="en-US" dirty="0" smtClean="0"/>
              <a:t>NULL</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324600"/>
          </a:xfrm>
        </p:spPr>
        <p:txBody>
          <a:bodyPr>
            <a:noAutofit/>
          </a:bodyPr>
          <a:lstStyle/>
          <a:p>
            <a:pPr>
              <a:buNone/>
            </a:pPr>
            <a:r>
              <a:rPr lang="en-US" sz="1800" b="1" dirty="0" smtClean="0"/>
              <a:t>PHP Operators</a:t>
            </a:r>
          </a:p>
          <a:p>
            <a:pPr>
              <a:buNone/>
            </a:pPr>
            <a:r>
              <a:rPr lang="en-US" sz="1800" dirty="0" smtClean="0"/>
              <a:t>PHP Operator is a symbol </a:t>
            </a:r>
            <a:r>
              <a:rPr lang="en-US" sz="1800" dirty="0" err="1" smtClean="0"/>
              <a:t>i.e</a:t>
            </a:r>
            <a:r>
              <a:rPr lang="en-US" sz="1800" dirty="0" smtClean="0"/>
              <a:t> used to perform operations on operands. </a:t>
            </a:r>
          </a:p>
          <a:p>
            <a:pPr>
              <a:buNone/>
            </a:pPr>
            <a:endParaRPr lang="en-US" sz="1800" dirty="0" smtClean="0"/>
          </a:p>
          <a:p>
            <a:pPr>
              <a:buNone/>
            </a:pPr>
            <a:r>
              <a:rPr lang="en-US" sz="1800" dirty="0" smtClean="0"/>
              <a:t>PHP Operators can be categorized in following forms:</a:t>
            </a:r>
          </a:p>
          <a:p>
            <a:pPr>
              <a:buNone/>
            </a:pPr>
            <a:r>
              <a:rPr lang="en-US" sz="1800" dirty="0" smtClean="0"/>
              <a:t>Arithmetic Operators			Comparison Operators</a:t>
            </a:r>
          </a:p>
          <a:p>
            <a:pPr>
              <a:buNone/>
            </a:pPr>
            <a:r>
              <a:rPr lang="en-US" sz="1800" dirty="0" smtClean="0"/>
              <a:t>Bitwise Operators			Logical Operators</a:t>
            </a:r>
          </a:p>
          <a:p>
            <a:pPr>
              <a:buNone/>
            </a:pPr>
            <a:r>
              <a:rPr lang="en-US" sz="1800" dirty="0" smtClean="0"/>
              <a:t>String Operators			Incrementing/Decrementing Operators</a:t>
            </a:r>
          </a:p>
          <a:p>
            <a:pPr>
              <a:buNone/>
            </a:pPr>
            <a:r>
              <a:rPr lang="en-US" sz="1800" dirty="0" smtClean="0"/>
              <a:t>Array Operators			Type Operators</a:t>
            </a:r>
          </a:p>
          <a:p>
            <a:pPr>
              <a:buNone/>
            </a:pPr>
            <a:r>
              <a:rPr lang="en-US" sz="1800" dirty="0" smtClean="0"/>
              <a:t>Execution Operators			Error Control Operators</a:t>
            </a:r>
          </a:p>
          <a:p>
            <a:pPr>
              <a:buNone/>
            </a:pPr>
            <a:r>
              <a:rPr lang="en-US" sz="1800" dirty="0" smtClean="0"/>
              <a:t>Assignment Operators</a:t>
            </a:r>
          </a:p>
          <a:p>
            <a:pPr>
              <a:buNone/>
            </a:pPr>
            <a:endParaRPr lang="en-US" sz="1800" dirty="0" smtClean="0"/>
          </a:p>
          <a:p>
            <a:pPr>
              <a:buNone/>
            </a:pPr>
            <a:r>
              <a:rPr lang="en-US" sz="1800" dirty="0" smtClean="0"/>
              <a:t>We can also categorize operators on behalf of operands. They can be categorized in 3 forms:</a:t>
            </a:r>
          </a:p>
          <a:p>
            <a:pPr>
              <a:buNone/>
            </a:pPr>
            <a:r>
              <a:rPr lang="en-US" sz="1800" dirty="0" smtClean="0"/>
              <a:t>Unary Operators: works on single operands such as ++, -- etc.</a:t>
            </a:r>
          </a:p>
          <a:p>
            <a:pPr>
              <a:buNone/>
            </a:pPr>
            <a:r>
              <a:rPr lang="en-US" sz="1800" dirty="0" smtClean="0"/>
              <a:t>Binary Operators: works on two operands such as binary +, -, *, / etc.</a:t>
            </a:r>
          </a:p>
          <a:p>
            <a:pPr>
              <a:buNone/>
            </a:pPr>
            <a:r>
              <a:rPr lang="en-US" sz="1800" dirty="0" smtClean="0"/>
              <a:t>Ternary Operators: works on three operands such as "?:".</a:t>
            </a:r>
          </a:p>
          <a:p>
            <a:pPr>
              <a:buNone/>
            </a:pP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5843606"/>
          </a:xfrm>
        </p:spPr>
        <p:txBody>
          <a:bodyPr>
            <a:normAutofit fontScale="85000" lnSpcReduction="20000"/>
          </a:bodyPr>
          <a:lstStyle/>
          <a:p>
            <a:pPr>
              <a:buNone/>
            </a:pPr>
            <a:r>
              <a:rPr lang="en-US" b="1" dirty="0" smtClean="0"/>
              <a:t>PHP If Else</a:t>
            </a:r>
          </a:p>
          <a:p>
            <a:pPr>
              <a:buNone/>
            </a:pPr>
            <a:r>
              <a:rPr lang="en-US" dirty="0" smtClean="0"/>
              <a:t>PHP if else statement is used to test condition. There are various ways to use if statement in PHP.</a:t>
            </a:r>
          </a:p>
          <a:p>
            <a:pPr>
              <a:buNone/>
            </a:pPr>
            <a:r>
              <a:rPr lang="en-US" dirty="0" smtClean="0"/>
              <a:t>if</a:t>
            </a:r>
          </a:p>
          <a:p>
            <a:pPr>
              <a:buNone/>
            </a:pPr>
            <a:r>
              <a:rPr lang="en-US" dirty="0" smtClean="0"/>
              <a:t>if-else</a:t>
            </a:r>
          </a:p>
          <a:p>
            <a:pPr>
              <a:buNone/>
            </a:pPr>
            <a:r>
              <a:rPr lang="en-US" dirty="0" smtClean="0"/>
              <a:t>if-else-if</a:t>
            </a:r>
          </a:p>
          <a:p>
            <a:pPr>
              <a:buNone/>
            </a:pPr>
            <a:r>
              <a:rPr lang="en-US" dirty="0" smtClean="0"/>
              <a:t>nested if</a:t>
            </a:r>
          </a:p>
          <a:p>
            <a:pPr>
              <a:buNone/>
            </a:pPr>
            <a:endParaRPr lang="en-US" dirty="0" smtClean="0"/>
          </a:p>
          <a:p>
            <a:pPr>
              <a:buNone/>
            </a:pPr>
            <a:r>
              <a:rPr lang="en-US" b="1" dirty="0" smtClean="0"/>
              <a:t>PHP If Statement</a:t>
            </a:r>
          </a:p>
          <a:p>
            <a:pPr>
              <a:buNone/>
            </a:pPr>
            <a:r>
              <a:rPr lang="en-US" dirty="0" smtClean="0"/>
              <a:t>PHP if statement is executed if condition is true.</a:t>
            </a:r>
          </a:p>
          <a:p>
            <a:pPr>
              <a:buNone/>
            </a:pPr>
            <a:r>
              <a:rPr lang="en-US" b="1" dirty="0" smtClean="0"/>
              <a:t>Syntax</a:t>
            </a:r>
            <a:r>
              <a:rPr lang="en-US" dirty="0" smtClean="0"/>
              <a:t> </a:t>
            </a:r>
          </a:p>
          <a:p>
            <a:pPr>
              <a:buNone/>
            </a:pPr>
            <a:r>
              <a:rPr lang="en-US" dirty="0" smtClean="0"/>
              <a:t>if(condition){  </a:t>
            </a:r>
          </a:p>
          <a:p>
            <a:pPr>
              <a:buNone/>
            </a:pPr>
            <a:r>
              <a:rPr lang="en-US" dirty="0" smtClean="0"/>
              <a:t>//code to be executed  </a:t>
            </a:r>
          </a:p>
          <a:p>
            <a:pPr>
              <a:buNone/>
            </a:pPr>
            <a:r>
              <a:rPr lang="en-US" dirty="0" smtClean="0"/>
              <a:t>} </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5919806"/>
          </a:xfrm>
        </p:spPr>
        <p:txBody>
          <a:bodyPr>
            <a:normAutofit/>
          </a:bodyPr>
          <a:lstStyle/>
          <a:p>
            <a:pPr>
              <a:buNone/>
            </a:pPr>
            <a:r>
              <a:rPr lang="en-US" b="1" dirty="0" smtClean="0"/>
              <a:t>Example</a:t>
            </a:r>
            <a:endParaRPr lang="en-US" dirty="0" smtClean="0"/>
          </a:p>
          <a:p>
            <a:pPr>
              <a:buNone/>
            </a:pPr>
            <a:r>
              <a:rPr lang="en-US" dirty="0" smtClean="0"/>
              <a:t>&lt;?</a:t>
            </a:r>
            <a:r>
              <a:rPr lang="en-US" dirty="0" err="1" smtClean="0"/>
              <a:t>php</a:t>
            </a:r>
            <a:r>
              <a:rPr lang="en-US" dirty="0" smtClean="0"/>
              <a:t>  </a:t>
            </a:r>
          </a:p>
          <a:p>
            <a:pPr>
              <a:buNone/>
            </a:pPr>
            <a:r>
              <a:rPr lang="en-US" dirty="0" smtClean="0"/>
              <a:t>$num=12;  </a:t>
            </a:r>
          </a:p>
          <a:p>
            <a:pPr>
              <a:buNone/>
            </a:pPr>
            <a:r>
              <a:rPr lang="en-US" dirty="0" smtClean="0"/>
              <a:t>if($num&lt;100){  </a:t>
            </a:r>
          </a:p>
          <a:p>
            <a:pPr>
              <a:buNone/>
            </a:pPr>
            <a:r>
              <a:rPr lang="en-US" dirty="0" smtClean="0"/>
              <a:t>echo "$num is less than 100";  </a:t>
            </a:r>
          </a:p>
          <a:p>
            <a:pPr>
              <a:buNone/>
            </a:pPr>
            <a:r>
              <a:rPr lang="en-US" dirty="0" smtClean="0"/>
              <a:t>}  </a:t>
            </a:r>
          </a:p>
          <a:p>
            <a:pPr>
              <a:buNone/>
            </a:pPr>
            <a:r>
              <a:rPr lang="en-US" dirty="0" smtClean="0"/>
              <a:t>?&gt;  </a:t>
            </a:r>
          </a:p>
          <a:p>
            <a:pPr>
              <a:buNone/>
            </a:pPr>
            <a:endParaRPr lang="en-US" dirty="0" smtClean="0"/>
          </a:p>
          <a:p>
            <a:pPr>
              <a:buNone/>
            </a:pPr>
            <a:r>
              <a:rPr lang="en-US" dirty="0" smtClean="0"/>
              <a:t>Output:</a:t>
            </a:r>
          </a:p>
          <a:p>
            <a:pPr>
              <a:buNone/>
            </a:pPr>
            <a:r>
              <a:rPr lang="en-US" dirty="0" smtClean="0"/>
              <a:t>12 is less than 100 </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76194"/>
            <a:ext cx="7498080" cy="5919806"/>
          </a:xfrm>
        </p:spPr>
        <p:txBody>
          <a:bodyPr>
            <a:normAutofit/>
          </a:bodyPr>
          <a:lstStyle/>
          <a:p>
            <a:pPr>
              <a:buNone/>
            </a:pPr>
            <a:r>
              <a:rPr lang="en-US" b="1" dirty="0" smtClean="0"/>
              <a:t>PHP If-else Statement</a:t>
            </a:r>
          </a:p>
          <a:p>
            <a:pPr>
              <a:buNone/>
            </a:pPr>
            <a:r>
              <a:rPr lang="en-US" dirty="0" smtClean="0"/>
              <a:t>PHP if-else statement is executed whether condition is true or false.</a:t>
            </a:r>
          </a:p>
          <a:p>
            <a:pPr>
              <a:buNone/>
            </a:pPr>
            <a:endParaRPr lang="en-US" b="1" dirty="0" smtClean="0"/>
          </a:p>
          <a:p>
            <a:pPr>
              <a:buNone/>
            </a:pPr>
            <a:r>
              <a:rPr lang="en-US" b="1" dirty="0" smtClean="0"/>
              <a:t>Syntax</a:t>
            </a:r>
            <a:r>
              <a:rPr lang="en-US" dirty="0" smtClean="0"/>
              <a:t> </a:t>
            </a:r>
          </a:p>
          <a:p>
            <a:pPr>
              <a:buNone/>
            </a:pPr>
            <a:r>
              <a:rPr lang="en-US" dirty="0" smtClean="0"/>
              <a:t>if(condition){  </a:t>
            </a:r>
          </a:p>
          <a:p>
            <a:pPr>
              <a:buNone/>
            </a:pPr>
            <a:r>
              <a:rPr lang="en-US" dirty="0" smtClean="0"/>
              <a:t>//code to be executed if true  </a:t>
            </a:r>
          </a:p>
          <a:p>
            <a:pPr>
              <a:buNone/>
            </a:pPr>
            <a:r>
              <a:rPr lang="en-US" dirty="0" smtClean="0"/>
              <a:t>}else{  </a:t>
            </a:r>
          </a:p>
          <a:p>
            <a:pPr>
              <a:buNone/>
            </a:pPr>
            <a:r>
              <a:rPr lang="en-US" dirty="0" smtClean="0"/>
              <a:t>//code to be executed if false  </a:t>
            </a:r>
          </a:p>
          <a:p>
            <a:pPr>
              <a:buNone/>
            </a:pPr>
            <a:r>
              <a:rPr lang="en-US" dirty="0" smtClean="0"/>
              <a:t>}  </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7498080" cy="1143000"/>
          </a:xfrm>
        </p:spPr>
        <p:txBody>
          <a:bodyPr>
            <a:normAutofit/>
          </a:bodyPr>
          <a:lstStyle/>
          <a:p>
            <a:r>
              <a:rPr lang="en-US" b="1" dirty="0" smtClean="0">
                <a:effectLst/>
              </a:rPr>
              <a:t>PHP Features</a:t>
            </a:r>
            <a:endParaRPr lang="en-US" dirty="0">
              <a:effectLst/>
            </a:endParaRPr>
          </a:p>
        </p:txBody>
      </p:sp>
      <p:sp>
        <p:nvSpPr>
          <p:cNvPr id="3" name="Content Placeholder 2"/>
          <p:cNvSpPr>
            <a:spLocks noGrp="1"/>
          </p:cNvSpPr>
          <p:nvPr>
            <p:ph idx="1"/>
          </p:nvPr>
        </p:nvSpPr>
        <p:spPr>
          <a:xfrm>
            <a:off x="1124712" y="1295400"/>
            <a:ext cx="7714488" cy="4624406"/>
          </a:xfrm>
        </p:spPr>
        <p:txBody>
          <a:bodyPr>
            <a:normAutofit fontScale="70000" lnSpcReduction="20000"/>
          </a:bodyPr>
          <a:lstStyle/>
          <a:p>
            <a:pPr algn="just"/>
            <a:r>
              <a:rPr lang="en-US" b="1" dirty="0" smtClean="0"/>
              <a:t>Performance</a:t>
            </a:r>
            <a:r>
              <a:rPr lang="en-US" dirty="0" smtClean="0"/>
              <a:t>: Script written in PHP executes much faster then those scripts written in other languages such as JSP &amp; ASP.</a:t>
            </a:r>
          </a:p>
          <a:p>
            <a:pPr algn="just"/>
            <a:r>
              <a:rPr lang="en-US" b="1" dirty="0" smtClean="0"/>
              <a:t>Open Source Software</a:t>
            </a:r>
            <a:r>
              <a:rPr lang="en-US" dirty="0" smtClean="0"/>
              <a:t>: PHP source code is free available on the web, you can developed all the version of PHP according to your requirement without paying any cost.</a:t>
            </a:r>
          </a:p>
          <a:p>
            <a:pPr algn="just"/>
            <a:r>
              <a:rPr lang="en-US" b="1" dirty="0" smtClean="0"/>
              <a:t>Platform Independent</a:t>
            </a:r>
            <a:r>
              <a:rPr lang="en-US" dirty="0" smtClean="0"/>
              <a:t>: PHP are available for WINDOWS, MAC, LINUX &amp; UNIX operating system. A PHP application developed in one OS can be easily executed in other OS also.</a:t>
            </a:r>
          </a:p>
          <a:p>
            <a:pPr algn="just"/>
            <a:r>
              <a:rPr lang="en-US" b="1" dirty="0" smtClean="0"/>
              <a:t>Compatibility</a:t>
            </a:r>
            <a:r>
              <a:rPr lang="en-US" dirty="0" smtClean="0"/>
              <a:t>: PHP is compatible with almost all local servers used today like Apache, IIS etc.</a:t>
            </a:r>
          </a:p>
          <a:p>
            <a:pPr algn="just"/>
            <a:r>
              <a:rPr lang="en-US" b="1" dirty="0" smtClean="0"/>
              <a:t>Embedded</a:t>
            </a:r>
            <a:r>
              <a:rPr lang="en-US" dirty="0" smtClean="0"/>
              <a:t>: PHP code can be easily embedded within HTML tags and script. </a:t>
            </a:r>
          </a:p>
          <a:p>
            <a:pPr algn="just">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5843606"/>
          </a:xfrm>
        </p:spPr>
        <p:txBody>
          <a:bodyPr>
            <a:normAutofit fontScale="92500" lnSpcReduction="20000"/>
          </a:bodyPr>
          <a:lstStyle/>
          <a:p>
            <a:pPr>
              <a:buNone/>
            </a:pPr>
            <a:r>
              <a:rPr lang="en-US" b="1" dirty="0" smtClean="0"/>
              <a:t>Example</a:t>
            </a:r>
            <a:endParaRPr lang="en-US" dirty="0" smtClean="0"/>
          </a:p>
          <a:p>
            <a:pPr>
              <a:buNone/>
            </a:pPr>
            <a:r>
              <a:rPr lang="en-US" dirty="0" smtClean="0"/>
              <a:t>&lt;?</a:t>
            </a:r>
            <a:r>
              <a:rPr lang="en-US" dirty="0" err="1" smtClean="0"/>
              <a:t>php</a:t>
            </a:r>
            <a:r>
              <a:rPr lang="en-US" dirty="0" smtClean="0"/>
              <a:t>  </a:t>
            </a:r>
          </a:p>
          <a:p>
            <a:pPr>
              <a:buNone/>
            </a:pPr>
            <a:r>
              <a:rPr lang="en-US" dirty="0" smtClean="0"/>
              <a:t>$num=12;  </a:t>
            </a:r>
          </a:p>
          <a:p>
            <a:pPr>
              <a:buNone/>
            </a:pPr>
            <a:r>
              <a:rPr lang="en-US" dirty="0" smtClean="0"/>
              <a:t>if($num%2==0){  </a:t>
            </a:r>
          </a:p>
          <a:p>
            <a:pPr>
              <a:buNone/>
            </a:pPr>
            <a:r>
              <a:rPr lang="en-US" dirty="0" smtClean="0"/>
              <a:t>echo "$num is even number";  </a:t>
            </a:r>
          </a:p>
          <a:p>
            <a:pPr>
              <a:buNone/>
            </a:pPr>
            <a:r>
              <a:rPr lang="en-US" dirty="0" smtClean="0"/>
              <a:t>}else{  </a:t>
            </a:r>
          </a:p>
          <a:p>
            <a:pPr>
              <a:buNone/>
            </a:pPr>
            <a:r>
              <a:rPr lang="en-US" dirty="0" smtClean="0"/>
              <a:t>echo "$num is odd number";  </a:t>
            </a:r>
          </a:p>
          <a:p>
            <a:pPr>
              <a:buNone/>
            </a:pPr>
            <a:r>
              <a:rPr lang="en-US" dirty="0" smtClean="0"/>
              <a:t>}  </a:t>
            </a:r>
          </a:p>
          <a:p>
            <a:pPr>
              <a:buNone/>
            </a:pPr>
            <a:r>
              <a:rPr lang="en-US" dirty="0" smtClean="0"/>
              <a:t>?&gt;  </a:t>
            </a:r>
          </a:p>
          <a:p>
            <a:pPr>
              <a:buNone/>
            </a:pPr>
            <a:endParaRPr lang="en-US" dirty="0" smtClean="0"/>
          </a:p>
          <a:p>
            <a:pPr>
              <a:buNone/>
            </a:pPr>
            <a:r>
              <a:rPr lang="en-US" dirty="0" smtClean="0"/>
              <a:t>Output:</a:t>
            </a:r>
          </a:p>
          <a:p>
            <a:pPr>
              <a:buNone/>
            </a:pPr>
            <a:r>
              <a:rPr lang="en-US" dirty="0" smtClean="0"/>
              <a:t>12 is even number </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76200"/>
            <a:ext cx="7638288" cy="5843606"/>
          </a:xfrm>
        </p:spPr>
        <p:txBody>
          <a:bodyPr>
            <a:noAutofit/>
          </a:bodyPr>
          <a:lstStyle/>
          <a:p>
            <a:pPr algn="just">
              <a:buNone/>
            </a:pPr>
            <a:r>
              <a:rPr lang="en-US" sz="2300" b="1" dirty="0" smtClean="0"/>
              <a:t>PHP Switch</a:t>
            </a:r>
          </a:p>
          <a:p>
            <a:pPr algn="just">
              <a:buNone/>
            </a:pPr>
            <a:r>
              <a:rPr lang="en-US" sz="2300" dirty="0" smtClean="0"/>
              <a:t>PHP switch statement is used to execute one statement from multiple conditions. It works like PHP if-else-if statement.</a:t>
            </a:r>
          </a:p>
          <a:p>
            <a:pPr algn="just">
              <a:buNone/>
            </a:pPr>
            <a:r>
              <a:rPr lang="en-US" sz="2300" b="1" dirty="0" smtClean="0"/>
              <a:t>Syntax</a:t>
            </a:r>
            <a:r>
              <a:rPr lang="en-US" sz="2300" dirty="0" smtClean="0"/>
              <a:t> </a:t>
            </a:r>
          </a:p>
          <a:p>
            <a:pPr algn="just">
              <a:buNone/>
            </a:pPr>
            <a:r>
              <a:rPr lang="en-US" sz="2300" dirty="0" smtClean="0"/>
              <a:t>switch(expression){      </a:t>
            </a:r>
          </a:p>
          <a:p>
            <a:pPr algn="just">
              <a:buNone/>
            </a:pPr>
            <a:r>
              <a:rPr lang="en-US" sz="2300" dirty="0" smtClean="0"/>
              <a:t>case value1:      </a:t>
            </a:r>
          </a:p>
          <a:p>
            <a:pPr algn="just">
              <a:buNone/>
            </a:pPr>
            <a:r>
              <a:rPr lang="en-US" sz="2300" dirty="0" smtClean="0"/>
              <a:t> //code to be executed  </a:t>
            </a:r>
          </a:p>
          <a:p>
            <a:pPr algn="just">
              <a:buNone/>
            </a:pPr>
            <a:r>
              <a:rPr lang="en-US" sz="2300" dirty="0" smtClean="0"/>
              <a:t> break;  </a:t>
            </a:r>
          </a:p>
          <a:p>
            <a:pPr algn="just">
              <a:buNone/>
            </a:pPr>
            <a:r>
              <a:rPr lang="en-US" sz="2300" dirty="0" smtClean="0"/>
              <a:t>case value2:      </a:t>
            </a:r>
          </a:p>
          <a:p>
            <a:pPr algn="just">
              <a:buNone/>
            </a:pPr>
            <a:r>
              <a:rPr lang="en-US" sz="2300" dirty="0" smtClean="0"/>
              <a:t> //code to be executed  </a:t>
            </a:r>
          </a:p>
          <a:p>
            <a:pPr algn="just">
              <a:buNone/>
            </a:pPr>
            <a:r>
              <a:rPr lang="en-US" sz="2300" dirty="0" smtClean="0"/>
              <a:t> break;  </a:t>
            </a:r>
          </a:p>
          <a:p>
            <a:pPr algn="just">
              <a:buNone/>
            </a:pPr>
            <a:r>
              <a:rPr lang="en-US" sz="2300" dirty="0" smtClean="0"/>
              <a:t>......      </a:t>
            </a:r>
          </a:p>
          <a:p>
            <a:pPr algn="just">
              <a:buNone/>
            </a:pPr>
            <a:r>
              <a:rPr lang="en-US" sz="2300" dirty="0" smtClean="0"/>
              <a:t>default:       </a:t>
            </a:r>
          </a:p>
          <a:p>
            <a:pPr algn="just">
              <a:buNone/>
            </a:pPr>
            <a:r>
              <a:rPr lang="en-US" sz="2300" dirty="0" smtClean="0"/>
              <a:t> code to be executed if all cases are not matched;    </a:t>
            </a:r>
          </a:p>
          <a:p>
            <a:pPr algn="just">
              <a:buNone/>
            </a:pPr>
            <a:r>
              <a:rPr lang="en-US" sz="2300" dirty="0" smtClean="0"/>
              <a:t>}  </a:t>
            </a:r>
          </a:p>
          <a:p>
            <a:pPr algn="just">
              <a:buNone/>
            </a:pPr>
            <a:endParaRPr lang="en-US" sz="23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5843606"/>
          </a:xfrm>
        </p:spPr>
        <p:txBody>
          <a:bodyPr numCol="2">
            <a:noAutofit/>
          </a:bodyPr>
          <a:lstStyle/>
          <a:p>
            <a:pPr>
              <a:buNone/>
            </a:pPr>
            <a:r>
              <a:rPr lang="en-US" sz="2400" dirty="0" smtClean="0"/>
              <a:t>&lt;?</a:t>
            </a:r>
            <a:r>
              <a:rPr lang="en-US" sz="2400" dirty="0" err="1" smtClean="0"/>
              <a:t>php</a:t>
            </a:r>
            <a:r>
              <a:rPr lang="en-US" sz="2400" dirty="0" smtClean="0"/>
              <a:t>    </a:t>
            </a:r>
          </a:p>
          <a:p>
            <a:pPr>
              <a:buNone/>
            </a:pPr>
            <a:r>
              <a:rPr lang="en-US" sz="2400" dirty="0" smtClean="0"/>
              <a:t>$num=20;    </a:t>
            </a:r>
          </a:p>
          <a:p>
            <a:pPr>
              <a:buNone/>
            </a:pPr>
            <a:r>
              <a:rPr lang="en-US" sz="2400" dirty="0" smtClean="0"/>
              <a:t>switch($num){    </a:t>
            </a:r>
          </a:p>
          <a:p>
            <a:pPr>
              <a:buNone/>
            </a:pPr>
            <a:r>
              <a:rPr lang="en-US" sz="2400" dirty="0" smtClean="0"/>
              <a:t>case 10:    </a:t>
            </a:r>
          </a:p>
          <a:p>
            <a:pPr>
              <a:buNone/>
            </a:pPr>
            <a:r>
              <a:rPr lang="en-US" sz="2400" dirty="0" smtClean="0"/>
              <a:t>echo("number is equals to 10");    </a:t>
            </a:r>
          </a:p>
          <a:p>
            <a:pPr>
              <a:buNone/>
            </a:pPr>
            <a:r>
              <a:rPr lang="en-US" sz="2400" dirty="0" smtClean="0"/>
              <a:t>break;    </a:t>
            </a:r>
          </a:p>
          <a:p>
            <a:pPr>
              <a:buNone/>
            </a:pPr>
            <a:r>
              <a:rPr lang="en-US" sz="2400" dirty="0" smtClean="0"/>
              <a:t>case 20:    </a:t>
            </a:r>
          </a:p>
          <a:p>
            <a:pPr>
              <a:buNone/>
            </a:pPr>
            <a:r>
              <a:rPr lang="en-US" sz="2400" dirty="0" smtClean="0"/>
              <a:t>echo("number is equal to 20");    </a:t>
            </a:r>
          </a:p>
          <a:p>
            <a:pPr>
              <a:buNone/>
            </a:pPr>
            <a:r>
              <a:rPr lang="en-US" sz="2400" dirty="0" smtClean="0"/>
              <a:t>break;    </a:t>
            </a:r>
          </a:p>
          <a:p>
            <a:pPr>
              <a:buNone/>
            </a:pPr>
            <a:r>
              <a:rPr lang="en-US" sz="2400" dirty="0" smtClean="0"/>
              <a:t>case 30:    </a:t>
            </a:r>
          </a:p>
          <a:p>
            <a:pPr>
              <a:buNone/>
            </a:pPr>
            <a:r>
              <a:rPr lang="en-US" sz="2400" dirty="0" smtClean="0"/>
              <a:t>echo("number is equal to 30");    </a:t>
            </a:r>
          </a:p>
          <a:p>
            <a:pPr>
              <a:buNone/>
            </a:pPr>
            <a:r>
              <a:rPr lang="en-US" sz="2400" dirty="0" smtClean="0"/>
              <a:t>break;    </a:t>
            </a:r>
          </a:p>
          <a:p>
            <a:pPr>
              <a:buNone/>
            </a:pPr>
            <a:r>
              <a:rPr lang="en-US" sz="2400" dirty="0" smtClean="0"/>
              <a:t>default:    </a:t>
            </a:r>
          </a:p>
          <a:p>
            <a:pPr>
              <a:buNone/>
            </a:pPr>
            <a:r>
              <a:rPr lang="en-US" sz="2400" dirty="0" smtClean="0"/>
              <a:t>echo("number is not equal to 10, 20 or 30");    </a:t>
            </a:r>
          </a:p>
          <a:p>
            <a:pPr>
              <a:buNone/>
            </a:pPr>
            <a:r>
              <a:rPr lang="en-US" sz="2400" dirty="0" smtClean="0"/>
              <a:t>}   </a:t>
            </a:r>
          </a:p>
          <a:p>
            <a:pPr>
              <a:buNone/>
            </a:pPr>
            <a:r>
              <a:rPr lang="en-US" sz="2400" dirty="0" smtClean="0"/>
              <a:t>?&gt;    </a:t>
            </a:r>
          </a:p>
          <a:p>
            <a:pPr>
              <a:buNone/>
            </a:pPr>
            <a:endParaRPr lang="en-US" sz="2400" dirty="0" smtClean="0"/>
          </a:p>
          <a:p>
            <a:pPr>
              <a:buNone/>
            </a:pPr>
            <a:endParaRPr lang="en-US" sz="2400" dirty="0" smtClean="0"/>
          </a:p>
          <a:p>
            <a:pPr>
              <a:buNone/>
            </a:pPr>
            <a:r>
              <a:rPr lang="en-US" sz="2400" dirty="0" smtClean="0"/>
              <a:t>Output:</a:t>
            </a:r>
          </a:p>
          <a:p>
            <a:pPr>
              <a:buNone/>
            </a:pPr>
            <a:r>
              <a:rPr lang="en-US" sz="2400" dirty="0" smtClean="0"/>
              <a:t>number is equal to 20 </a:t>
            </a:r>
          </a:p>
          <a:p>
            <a:pPr>
              <a:buNone/>
            </a:pP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574280" cy="5843606"/>
          </a:xfrm>
        </p:spPr>
        <p:txBody>
          <a:bodyPr>
            <a:normAutofit lnSpcReduction="10000"/>
          </a:bodyPr>
          <a:lstStyle/>
          <a:p>
            <a:pPr algn="just">
              <a:buNone/>
            </a:pPr>
            <a:r>
              <a:rPr lang="en-US" b="1" dirty="0" smtClean="0"/>
              <a:t>PHP For Loop</a:t>
            </a:r>
          </a:p>
          <a:p>
            <a:pPr algn="just">
              <a:buNone/>
            </a:pPr>
            <a:r>
              <a:rPr lang="en-US" dirty="0" smtClean="0"/>
              <a:t>PHP for loop can be used to traverse set of code for the specified number of times.</a:t>
            </a:r>
          </a:p>
          <a:p>
            <a:pPr algn="just">
              <a:buNone/>
            </a:pPr>
            <a:r>
              <a:rPr lang="en-US" dirty="0" smtClean="0"/>
              <a:t>It should be used if number of iteration is known otherwise use while loop.</a:t>
            </a:r>
          </a:p>
          <a:p>
            <a:pPr algn="just">
              <a:buNone/>
            </a:pPr>
            <a:endParaRPr lang="en-US" b="1" dirty="0" smtClean="0"/>
          </a:p>
          <a:p>
            <a:pPr algn="just">
              <a:buNone/>
            </a:pPr>
            <a:r>
              <a:rPr lang="en-US" b="1" dirty="0" smtClean="0"/>
              <a:t>Syntax</a:t>
            </a:r>
            <a:endParaRPr lang="en-US" dirty="0" smtClean="0"/>
          </a:p>
          <a:p>
            <a:pPr algn="just">
              <a:buNone/>
            </a:pPr>
            <a:r>
              <a:rPr lang="en-US" dirty="0" smtClean="0"/>
              <a:t>for(initialization; condition; increment/decrement){  </a:t>
            </a:r>
          </a:p>
          <a:p>
            <a:pPr algn="just">
              <a:buNone/>
            </a:pPr>
            <a:r>
              <a:rPr lang="en-US" dirty="0" smtClean="0"/>
              <a:t>//code to be executed  </a:t>
            </a:r>
          </a:p>
          <a:p>
            <a:pPr algn="just">
              <a:buNone/>
            </a:pPr>
            <a:r>
              <a:rPr lang="en-US" dirty="0" smtClean="0"/>
              <a:t>}  </a:t>
            </a:r>
          </a:p>
          <a:p>
            <a:pPr algn="just">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5843606"/>
          </a:xfrm>
        </p:spPr>
        <p:txBody>
          <a:bodyPr numCol="2">
            <a:normAutofit fontScale="92500" lnSpcReduction="10000"/>
          </a:bodyPr>
          <a:lstStyle/>
          <a:p>
            <a:pPr>
              <a:buNone/>
            </a:pPr>
            <a:r>
              <a:rPr lang="pt-BR" b="1" dirty="0" smtClean="0"/>
              <a:t>Example</a:t>
            </a:r>
            <a:endParaRPr lang="pt-BR" dirty="0" smtClean="0"/>
          </a:p>
          <a:p>
            <a:pPr>
              <a:buNone/>
            </a:pPr>
            <a:r>
              <a:rPr lang="pt-BR" dirty="0" smtClean="0"/>
              <a:t>&lt;?php  </a:t>
            </a:r>
          </a:p>
          <a:p>
            <a:pPr>
              <a:buNone/>
            </a:pPr>
            <a:r>
              <a:rPr lang="pt-BR" dirty="0" smtClean="0"/>
              <a:t>for($n=1;$n&lt;=10;$n++)</a:t>
            </a:r>
          </a:p>
          <a:p>
            <a:pPr>
              <a:buNone/>
            </a:pPr>
            <a:r>
              <a:rPr lang="pt-BR" dirty="0" smtClean="0"/>
              <a:t>{  </a:t>
            </a:r>
          </a:p>
          <a:p>
            <a:pPr>
              <a:buNone/>
            </a:pPr>
            <a:r>
              <a:rPr lang="pt-BR" dirty="0" smtClean="0"/>
              <a:t>echo "$n&lt;br/&gt;";  </a:t>
            </a:r>
          </a:p>
          <a:p>
            <a:pPr>
              <a:buNone/>
            </a:pPr>
            <a:r>
              <a:rPr lang="pt-BR" dirty="0" smtClean="0"/>
              <a:t>}  </a:t>
            </a:r>
          </a:p>
          <a:p>
            <a:pPr>
              <a:buNone/>
            </a:pPr>
            <a:r>
              <a:rPr lang="pt-BR" dirty="0" smtClean="0"/>
              <a:t>?&gt;  </a:t>
            </a:r>
          </a:p>
          <a:p>
            <a:pPr>
              <a:buNone/>
            </a:pPr>
            <a:endParaRPr lang="pt-BR" dirty="0" smtClean="0"/>
          </a:p>
          <a:p>
            <a:pPr>
              <a:buNone/>
            </a:pPr>
            <a:endParaRPr lang="pt-BR" dirty="0" smtClean="0"/>
          </a:p>
          <a:p>
            <a:pPr>
              <a:buNone/>
            </a:pPr>
            <a:endParaRPr lang="pt-BR" dirty="0" smtClean="0"/>
          </a:p>
          <a:p>
            <a:pPr>
              <a:buNone/>
            </a:pPr>
            <a:endParaRPr lang="pt-BR" dirty="0" smtClean="0"/>
          </a:p>
          <a:p>
            <a:pPr>
              <a:buNone/>
            </a:pPr>
            <a:r>
              <a:rPr lang="pt-BR" dirty="0" smtClean="0"/>
              <a:t>Output:</a:t>
            </a:r>
          </a:p>
          <a:p>
            <a:pPr>
              <a:buNone/>
            </a:pPr>
            <a:r>
              <a:rPr lang="pt-BR" dirty="0" smtClean="0"/>
              <a:t>1</a:t>
            </a:r>
          </a:p>
          <a:p>
            <a:pPr>
              <a:buNone/>
            </a:pPr>
            <a:r>
              <a:rPr lang="pt-BR" dirty="0" smtClean="0"/>
              <a:t>2</a:t>
            </a:r>
          </a:p>
          <a:p>
            <a:pPr>
              <a:buNone/>
            </a:pPr>
            <a:r>
              <a:rPr lang="pt-BR" dirty="0" smtClean="0"/>
              <a:t>3</a:t>
            </a:r>
          </a:p>
          <a:p>
            <a:pPr>
              <a:buNone/>
            </a:pPr>
            <a:r>
              <a:rPr lang="pt-BR" dirty="0" smtClean="0"/>
              <a:t>4 </a:t>
            </a:r>
          </a:p>
          <a:p>
            <a:pPr>
              <a:buNone/>
            </a:pPr>
            <a:r>
              <a:rPr lang="pt-BR" dirty="0" smtClean="0"/>
              <a:t>5 </a:t>
            </a:r>
          </a:p>
          <a:p>
            <a:pPr>
              <a:buNone/>
            </a:pPr>
            <a:r>
              <a:rPr lang="pt-BR" dirty="0" smtClean="0"/>
              <a:t>6 </a:t>
            </a:r>
          </a:p>
          <a:p>
            <a:pPr>
              <a:buNone/>
            </a:pPr>
            <a:r>
              <a:rPr lang="pt-BR" dirty="0" smtClean="0"/>
              <a:t>7 </a:t>
            </a:r>
          </a:p>
          <a:p>
            <a:pPr>
              <a:buNone/>
            </a:pPr>
            <a:r>
              <a:rPr lang="pt-BR" dirty="0" smtClean="0"/>
              <a:t>8 </a:t>
            </a:r>
          </a:p>
          <a:p>
            <a:pPr>
              <a:buNone/>
            </a:pPr>
            <a:r>
              <a:rPr lang="pt-BR" dirty="0" smtClean="0"/>
              <a:t>9</a:t>
            </a:r>
          </a:p>
          <a:p>
            <a:pPr>
              <a:buNone/>
            </a:pPr>
            <a:r>
              <a:rPr lang="pt-BR" dirty="0" smtClean="0"/>
              <a:t>10 </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5843606"/>
          </a:xfrm>
        </p:spPr>
        <p:txBody>
          <a:bodyPr>
            <a:noAutofit/>
          </a:bodyPr>
          <a:lstStyle/>
          <a:p>
            <a:pPr algn="just">
              <a:buNone/>
            </a:pPr>
            <a:r>
              <a:rPr lang="en-US" sz="2200" b="1" dirty="0" smtClean="0"/>
              <a:t>PHP Nested For Loop</a:t>
            </a:r>
          </a:p>
          <a:p>
            <a:pPr algn="just">
              <a:buNone/>
            </a:pPr>
            <a:r>
              <a:rPr lang="en-US" sz="2200" dirty="0" smtClean="0"/>
              <a:t>We can use for loop inside for loop in PHP, it is known as nested for loop.</a:t>
            </a:r>
          </a:p>
          <a:p>
            <a:pPr algn="just">
              <a:buNone/>
            </a:pPr>
            <a:r>
              <a:rPr lang="en-US" sz="2200" dirty="0" smtClean="0"/>
              <a:t>In case of inner or nested for loop, nested for loop is executed fully for one outer for loop. If outer for loop is to be executed for 3 times and inner for loop for 3 times, inner for loop will be executed 9 times (3 times for 1st outer loop, 3 times for 2nd outer loop and 3 times for 3rd outer loop).</a:t>
            </a:r>
          </a:p>
          <a:p>
            <a:pPr algn="just">
              <a:buNone/>
            </a:pPr>
            <a:endParaRPr lang="en-US" sz="2200" b="1" dirty="0" smtClean="0"/>
          </a:p>
          <a:p>
            <a:pPr algn="just">
              <a:buNone/>
            </a:pPr>
            <a:r>
              <a:rPr lang="en-US" sz="2200" b="1" dirty="0" smtClean="0"/>
              <a:t>Example</a:t>
            </a:r>
            <a:endParaRPr lang="en-US" sz="2200" dirty="0" smtClean="0"/>
          </a:p>
          <a:p>
            <a:pPr algn="just">
              <a:buNone/>
            </a:pPr>
            <a:r>
              <a:rPr lang="en-US" sz="2200" dirty="0" smtClean="0"/>
              <a:t>&lt;?</a:t>
            </a:r>
            <a:r>
              <a:rPr lang="en-US" sz="2200" dirty="0" err="1" smtClean="0"/>
              <a:t>php</a:t>
            </a:r>
            <a:r>
              <a:rPr lang="en-US" sz="2200" dirty="0" smtClean="0"/>
              <a:t>  </a:t>
            </a:r>
          </a:p>
          <a:p>
            <a:pPr algn="just">
              <a:buNone/>
            </a:pPr>
            <a:r>
              <a:rPr lang="en-US" sz="2200" dirty="0" smtClean="0"/>
              <a:t>for($</a:t>
            </a:r>
            <a:r>
              <a:rPr lang="en-US" sz="2200" dirty="0" err="1" smtClean="0"/>
              <a:t>i</a:t>
            </a:r>
            <a:r>
              <a:rPr lang="en-US" sz="2200" dirty="0" smtClean="0"/>
              <a:t>=1;$</a:t>
            </a:r>
            <a:r>
              <a:rPr lang="en-US" sz="2200" dirty="0" err="1" smtClean="0"/>
              <a:t>i</a:t>
            </a:r>
            <a:r>
              <a:rPr lang="en-US" sz="2200" dirty="0" smtClean="0"/>
              <a:t>&lt;=3;$</a:t>
            </a:r>
            <a:r>
              <a:rPr lang="en-US" sz="2200" dirty="0" err="1" smtClean="0"/>
              <a:t>i</a:t>
            </a:r>
            <a:r>
              <a:rPr lang="en-US" sz="2200" dirty="0" smtClean="0"/>
              <a:t>++){  </a:t>
            </a:r>
          </a:p>
          <a:p>
            <a:pPr algn="just">
              <a:buNone/>
            </a:pPr>
            <a:r>
              <a:rPr lang="en-US" sz="2200" dirty="0" smtClean="0"/>
              <a:t>for($j=1;$j&lt;=3;$j++){  </a:t>
            </a:r>
          </a:p>
          <a:p>
            <a:pPr algn="just">
              <a:buNone/>
            </a:pPr>
            <a:r>
              <a:rPr lang="en-US" sz="2200" dirty="0" smtClean="0"/>
              <a:t>echo "$</a:t>
            </a:r>
            <a:r>
              <a:rPr lang="en-US" sz="2200" dirty="0" err="1" smtClean="0"/>
              <a:t>i</a:t>
            </a:r>
            <a:r>
              <a:rPr lang="en-US" sz="2200" dirty="0" smtClean="0"/>
              <a:t>   $j&lt;</a:t>
            </a:r>
            <a:r>
              <a:rPr lang="en-US" sz="2200" dirty="0" err="1" smtClean="0"/>
              <a:t>br</a:t>
            </a:r>
            <a:r>
              <a:rPr lang="en-US" sz="2200" dirty="0" smtClean="0"/>
              <a:t>/&gt;";  </a:t>
            </a:r>
          </a:p>
          <a:p>
            <a:pPr algn="just">
              <a:buNone/>
            </a:pPr>
            <a:r>
              <a:rPr lang="en-US" sz="2200" dirty="0" smtClean="0"/>
              <a:t>}  } ?&gt;  </a:t>
            </a:r>
          </a:p>
          <a:p>
            <a:pPr algn="just">
              <a:buNone/>
            </a:pPr>
            <a:endParaRPr lang="en-US"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smtClean="0"/>
              <a:t>Output:</a:t>
            </a:r>
          </a:p>
          <a:p>
            <a:pPr>
              <a:buNone/>
            </a:pPr>
            <a:r>
              <a:rPr lang="en-US" dirty="0" smtClean="0"/>
              <a:t>1 1 </a:t>
            </a:r>
          </a:p>
          <a:p>
            <a:pPr>
              <a:buNone/>
            </a:pPr>
            <a:r>
              <a:rPr lang="en-US" dirty="0" smtClean="0"/>
              <a:t>1 2</a:t>
            </a:r>
          </a:p>
          <a:p>
            <a:pPr>
              <a:buNone/>
            </a:pPr>
            <a:r>
              <a:rPr lang="en-US" dirty="0" smtClean="0"/>
              <a:t>1 3 </a:t>
            </a:r>
          </a:p>
          <a:p>
            <a:pPr>
              <a:buNone/>
            </a:pPr>
            <a:r>
              <a:rPr lang="en-US" dirty="0" smtClean="0"/>
              <a:t>2 1 </a:t>
            </a:r>
          </a:p>
          <a:p>
            <a:pPr>
              <a:buNone/>
            </a:pPr>
            <a:r>
              <a:rPr lang="en-US" dirty="0" smtClean="0"/>
              <a:t>2 2 </a:t>
            </a:r>
          </a:p>
          <a:p>
            <a:pPr>
              <a:buNone/>
            </a:pPr>
            <a:r>
              <a:rPr lang="en-US" dirty="0" smtClean="0"/>
              <a:t>2 3</a:t>
            </a:r>
          </a:p>
          <a:p>
            <a:pPr>
              <a:buNone/>
            </a:pPr>
            <a:r>
              <a:rPr lang="en-US" dirty="0" smtClean="0"/>
              <a:t>3 1 </a:t>
            </a:r>
          </a:p>
          <a:p>
            <a:pPr>
              <a:buNone/>
            </a:pPr>
            <a:r>
              <a:rPr lang="en-US" dirty="0" smtClean="0"/>
              <a:t>3 2 </a:t>
            </a:r>
          </a:p>
          <a:p>
            <a:pPr>
              <a:buNone/>
            </a:pPr>
            <a:r>
              <a:rPr lang="en-US" dirty="0" smtClean="0"/>
              <a:t>3 3 </a:t>
            </a:r>
          </a:p>
          <a:p>
            <a:pPr>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72400" cy="5919806"/>
          </a:xfrm>
        </p:spPr>
        <p:txBody>
          <a:bodyPr>
            <a:normAutofit fontScale="70000" lnSpcReduction="20000"/>
          </a:bodyPr>
          <a:lstStyle/>
          <a:p>
            <a:pPr>
              <a:buNone/>
            </a:pPr>
            <a:r>
              <a:rPr lang="en-US" b="1" dirty="0" smtClean="0"/>
              <a:t>PHP For Each Loop</a:t>
            </a:r>
          </a:p>
          <a:p>
            <a:pPr>
              <a:buNone/>
            </a:pPr>
            <a:r>
              <a:rPr lang="en-US" dirty="0" smtClean="0"/>
              <a:t>PHP for each loop is used to traverse array elements.</a:t>
            </a:r>
          </a:p>
          <a:p>
            <a:pPr>
              <a:buNone/>
            </a:pPr>
            <a:r>
              <a:rPr lang="en-US" b="1" dirty="0" smtClean="0"/>
              <a:t>Syntax</a:t>
            </a:r>
            <a:endParaRPr lang="en-US" dirty="0" smtClean="0"/>
          </a:p>
          <a:p>
            <a:pPr>
              <a:buNone/>
            </a:pPr>
            <a:r>
              <a:rPr lang="en-US" dirty="0" err="1" smtClean="0"/>
              <a:t>foreach</a:t>
            </a:r>
            <a:r>
              <a:rPr lang="en-US" dirty="0" smtClean="0"/>
              <a:t>( $array as $</a:t>
            </a:r>
            <a:r>
              <a:rPr lang="en-US" dirty="0" err="1" smtClean="0"/>
              <a:t>var</a:t>
            </a:r>
            <a:r>
              <a:rPr lang="en-US" dirty="0" smtClean="0"/>
              <a:t> ){  </a:t>
            </a:r>
          </a:p>
          <a:p>
            <a:pPr>
              <a:buNone/>
            </a:pPr>
            <a:r>
              <a:rPr lang="en-US" dirty="0" smtClean="0"/>
              <a:t> //code to be executed  </a:t>
            </a:r>
          </a:p>
          <a:p>
            <a:pPr>
              <a:buNone/>
            </a:pPr>
            <a:r>
              <a:rPr lang="en-US" dirty="0" smtClean="0"/>
              <a:t>}  </a:t>
            </a:r>
          </a:p>
          <a:p>
            <a:pPr>
              <a:buNone/>
            </a:pPr>
            <a:r>
              <a:rPr lang="en-US" dirty="0" smtClean="0"/>
              <a:t>?&gt;  </a:t>
            </a:r>
          </a:p>
          <a:p>
            <a:pPr>
              <a:buNone/>
            </a:pPr>
            <a:r>
              <a:rPr lang="en-US" b="1" dirty="0" smtClean="0"/>
              <a:t>Example</a:t>
            </a:r>
            <a:endParaRPr lang="en-US" dirty="0" smtClean="0"/>
          </a:p>
          <a:p>
            <a:pPr>
              <a:buNone/>
            </a:pPr>
            <a:r>
              <a:rPr lang="en-US" dirty="0" smtClean="0"/>
              <a:t>&lt;?</a:t>
            </a:r>
            <a:r>
              <a:rPr lang="en-US" dirty="0" err="1" smtClean="0"/>
              <a:t>php</a:t>
            </a:r>
            <a:r>
              <a:rPr lang="en-US" dirty="0" smtClean="0"/>
              <a:t>  </a:t>
            </a:r>
          </a:p>
          <a:p>
            <a:pPr>
              <a:buNone/>
            </a:pPr>
            <a:r>
              <a:rPr lang="en-US" dirty="0" smtClean="0"/>
              <a:t>$season=array("</a:t>
            </a:r>
            <a:r>
              <a:rPr lang="en-US" dirty="0" err="1" smtClean="0"/>
              <a:t>summer","winter","spring","autumn</a:t>
            </a:r>
            <a:r>
              <a:rPr lang="en-US" dirty="0" smtClean="0"/>
              <a:t>");  </a:t>
            </a:r>
          </a:p>
          <a:p>
            <a:pPr>
              <a:buNone/>
            </a:pPr>
            <a:r>
              <a:rPr lang="en-US" dirty="0" err="1" smtClean="0"/>
              <a:t>foreach</a:t>
            </a:r>
            <a:r>
              <a:rPr lang="en-US" dirty="0" smtClean="0"/>
              <a:t>( $season as $</a:t>
            </a:r>
            <a:r>
              <a:rPr lang="en-US" dirty="0" err="1" smtClean="0"/>
              <a:t>arr</a:t>
            </a:r>
            <a:r>
              <a:rPr lang="en-US" dirty="0" smtClean="0"/>
              <a:t> ){  </a:t>
            </a:r>
          </a:p>
          <a:p>
            <a:pPr>
              <a:buNone/>
            </a:pPr>
            <a:r>
              <a:rPr lang="en-US" dirty="0" smtClean="0"/>
              <a:t>  echo "Season is: $</a:t>
            </a:r>
            <a:r>
              <a:rPr lang="en-US" dirty="0" err="1" smtClean="0"/>
              <a:t>arr</a:t>
            </a:r>
            <a:r>
              <a:rPr lang="en-US" dirty="0" smtClean="0"/>
              <a:t>&lt;</a:t>
            </a:r>
            <a:r>
              <a:rPr lang="en-US" dirty="0" err="1" smtClean="0"/>
              <a:t>br</a:t>
            </a:r>
            <a:r>
              <a:rPr lang="en-US" dirty="0" smtClean="0"/>
              <a:t> /&gt;";  } ?&gt;  </a:t>
            </a:r>
          </a:p>
          <a:p>
            <a:pPr>
              <a:buNone/>
            </a:pPr>
            <a:endParaRPr lang="en-US" dirty="0" smtClean="0"/>
          </a:p>
          <a:p>
            <a:pPr>
              <a:buNone/>
            </a:pPr>
            <a:r>
              <a:rPr lang="en-US" dirty="0" smtClean="0"/>
              <a:t>Output:</a:t>
            </a:r>
          </a:p>
          <a:p>
            <a:pPr>
              <a:buNone/>
            </a:pPr>
            <a:r>
              <a:rPr lang="en-US" dirty="0" smtClean="0"/>
              <a:t>Season is: summer Season is: winter Season is: spring Season is: autumn </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5919806"/>
          </a:xfrm>
        </p:spPr>
        <p:txBody>
          <a:bodyPr>
            <a:normAutofit fontScale="77500" lnSpcReduction="20000"/>
          </a:bodyPr>
          <a:lstStyle/>
          <a:p>
            <a:pPr>
              <a:buNone/>
            </a:pPr>
            <a:r>
              <a:rPr lang="en-US" b="1" dirty="0" smtClean="0"/>
              <a:t>PHP While Loop</a:t>
            </a:r>
          </a:p>
          <a:p>
            <a:pPr>
              <a:buNone/>
            </a:pPr>
            <a:r>
              <a:rPr lang="en-US" dirty="0" smtClean="0"/>
              <a:t>PHP while loop can be used to traverse set of code like for loop.</a:t>
            </a:r>
          </a:p>
          <a:p>
            <a:pPr>
              <a:buNone/>
            </a:pPr>
            <a:r>
              <a:rPr lang="en-US" dirty="0" smtClean="0"/>
              <a:t>It should be used if number of iteration is not known.</a:t>
            </a:r>
          </a:p>
          <a:p>
            <a:pPr>
              <a:buNone/>
            </a:pPr>
            <a:endParaRPr lang="en-US" b="1" dirty="0" smtClean="0"/>
          </a:p>
          <a:p>
            <a:pPr>
              <a:buNone/>
            </a:pPr>
            <a:r>
              <a:rPr lang="en-US" b="1" dirty="0" smtClean="0"/>
              <a:t>Syntax</a:t>
            </a:r>
            <a:endParaRPr lang="en-US" dirty="0" smtClean="0"/>
          </a:p>
          <a:p>
            <a:pPr>
              <a:buNone/>
            </a:pPr>
            <a:r>
              <a:rPr lang="en-US" dirty="0" smtClean="0"/>
              <a:t>while(condition){  </a:t>
            </a:r>
          </a:p>
          <a:p>
            <a:pPr>
              <a:buNone/>
            </a:pPr>
            <a:r>
              <a:rPr lang="en-US" dirty="0" smtClean="0"/>
              <a:t>//code to be executed  </a:t>
            </a:r>
          </a:p>
          <a:p>
            <a:pPr>
              <a:buNone/>
            </a:pPr>
            <a:r>
              <a:rPr lang="en-US" dirty="0" smtClean="0"/>
              <a:t>}  </a:t>
            </a:r>
          </a:p>
          <a:p>
            <a:pPr>
              <a:buNone/>
            </a:pPr>
            <a:endParaRPr lang="en-US" b="1" dirty="0" smtClean="0"/>
          </a:p>
          <a:p>
            <a:pPr>
              <a:buNone/>
            </a:pPr>
            <a:r>
              <a:rPr lang="en-US" b="1" dirty="0" smtClean="0"/>
              <a:t>Alternative Syntax</a:t>
            </a:r>
            <a:endParaRPr lang="en-US" dirty="0" smtClean="0"/>
          </a:p>
          <a:p>
            <a:pPr>
              <a:buNone/>
            </a:pPr>
            <a:r>
              <a:rPr lang="en-US" dirty="0" smtClean="0"/>
              <a:t>while(condition):  </a:t>
            </a:r>
          </a:p>
          <a:p>
            <a:pPr>
              <a:buNone/>
            </a:pPr>
            <a:r>
              <a:rPr lang="en-US" dirty="0" smtClean="0"/>
              <a:t>//code to be executed  </a:t>
            </a:r>
          </a:p>
          <a:p>
            <a:pPr>
              <a:buNone/>
            </a:pPr>
            <a:r>
              <a:rPr lang="en-US" dirty="0" smtClean="0"/>
              <a:t>  </a:t>
            </a:r>
          </a:p>
          <a:p>
            <a:pPr>
              <a:buNone/>
            </a:pPr>
            <a:r>
              <a:rPr lang="en-US" dirty="0" err="1" smtClean="0"/>
              <a:t>endwhile</a:t>
            </a:r>
            <a:r>
              <a:rPr lang="en-US" dirty="0" smtClean="0"/>
              <a:t>;  </a:t>
            </a:r>
          </a:p>
          <a:p>
            <a:pPr>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5843606"/>
          </a:xfrm>
        </p:spPr>
        <p:txBody>
          <a:bodyPr numCol="2">
            <a:normAutofit fontScale="92500" lnSpcReduction="10000"/>
          </a:bodyPr>
          <a:lstStyle/>
          <a:p>
            <a:pPr>
              <a:buNone/>
            </a:pPr>
            <a:r>
              <a:rPr lang="en-US" b="1" dirty="0" smtClean="0"/>
              <a:t>PHP While Loop Example</a:t>
            </a:r>
            <a:endParaRPr lang="en-US" dirty="0" smtClean="0"/>
          </a:p>
          <a:p>
            <a:pPr>
              <a:buNone/>
            </a:pPr>
            <a:r>
              <a:rPr lang="en-US" dirty="0" smtClean="0"/>
              <a:t>&lt;?</a:t>
            </a:r>
            <a:r>
              <a:rPr lang="en-US" dirty="0" err="1" smtClean="0"/>
              <a:t>php</a:t>
            </a:r>
            <a:r>
              <a:rPr lang="en-US" dirty="0" smtClean="0"/>
              <a:t>  </a:t>
            </a:r>
          </a:p>
          <a:p>
            <a:pPr>
              <a:buNone/>
            </a:pPr>
            <a:r>
              <a:rPr lang="en-US" dirty="0" smtClean="0"/>
              <a:t>$n=1;  </a:t>
            </a:r>
          </a:p>
          <a:p>
            <a:pPr>
              <a:buNone/>
            </a:pPr>
            <a:r>
              <a:rPr lang="en-US" dirty="0" smtClean="0"/>
              <a:t>while($n&lt;=10){  </a:t>
            </a:r>
          </a:p>
          <a:p>
            <a:pPr>
              <a:buNone/>
            </a:pPr>
            <a:r>
              <a:rPr lang="en-US" dirty="0" smtClean="0"/>
              <a:t>echo "$n&lt;</a:t>
            </a:r>
            <a:r>
              <a:rPr lang="en-US" dirty="0" err="1" smtClean="0"/>
              <a:t>br</a:t>
            </a:r>
            <a:r>
              <a:rPr lang="en-US" dirty="0" smtClean="0"/>
              <a:t>/&gt;";  </a:t>
            </a:r>
          </a:p>
          <a:p>
            <a:pPr>
              <a:buNone/>
            </a:pPr>
            <a:r>
              <a:rPr lang="en-US" dirty="0" smtClean="0"/>
              <a:t>$n++;  </a:t>
            </a:r>
          </a:p>
          <a:p>
            <a:pPr>
              <a:buNone/>
            </a:pPr>
            <a:r>
              <a:rPr lang="en-US" dirty="0" smtClean="0"/>
              <a:t>}  </a:t>
            </a:r>
          </a:p>
          <a:p>
            <a:pPr>
              <a:buNone/>
            </a:pPr>
            <a:r>
              <a:rPr lang="en-US" dirty="0" smtClean="0"/>
              <a:t>?&gt;  </a:t>
            </a:r>
          </a:p>
          <a:p>
            <a:pPr>
              <a:buNone/>
            </a:pPr>
            <a:endParaRPr lang="en-US" dirty="0" smtClean="0"/>
          </a:p>
          <a:p>
            <a:pPr>
              <a:buNone/>
            </a:pPr>
            <a:endParaRPr lang="en-US" dirty="0" smtClean="0"/>
          </a:p>
          <a:p>
            <a:pPr>
              <a:buNone/>
            </a:pPr>
            <a:endParaRPr lang="en-US" dirty="0" smtClean="0"/>
          </a:p>
          <a:p>
            <a:pPr>
              <a:buNone/>
            </a:pPr>
            <a:r>
              <a:rPr lang="en-US" dirty="0" smtClean="0"/>
              <a:t>Output:</a:t>
            </a:r>
          </a:p>
          <a:p>
            <a:pPr>
              <a:buNone/>
            </a:pPr>
            <a:r>
              <a:rPr lang="en-US" dirty="0" smtClean="0"/>
              <a:t>1 </a:t>
            </a:r>
          </a:p>
          <a:p>
            <a:pPr>
              <a:buNone/>
            </a:pPr>
            <a:r>
              <a:rPr lang="en-US" dirty="0" smtClean="0"/>
              <a:t>2 </a:t>
            </a:r>
          </a:p>
          <a:p>
            <a:pPr>
              <a:buNone/>
            </a:pPr>
            <a:r>
              <a:rPr lang="en-US" dirty="0" smtClean="0"/>
              <a:t>3 </a:t>
            </a:r>
          </a:p>
          <a:p>
            <a:pPr>
              <a:buNone/>
            </a:pPr>
            <a:r>
              <a:rPr lang="en-US" dirty="0" smtClean="0"/>
              <a:t>4 </a:t>
            </a:r>
          </a:p>
          <a:p>
            <a:pPr>
              <a:buNone/>
            </a:pPr>
            <a:r>
              <a:rPr lang="en-US" dirty="0" smtClean="0"/>
              <a:t>5 </a:t>
            </a:r>
          </a:p>
          <a:p>
            <a:pPr>
              <a:buNone/>
            </a:pPr>
            <a:r>
              <a:rPr lang="en-US" dirty="0" smtClean="0"/>
              <a:t>6 </a:t>
            </a:r>
          </a:p>
          <a:p>
            <a:pPr>
              <a:buNone/>
            </a:pPr>
            <a:r>
              <a:rPr lang="en-US" dirty="0" smtClean="0"/>
              <a:t>7 </a:t>
            </a:r>
          </a:p>
          <a:p>
            <a:pPr>
              <a:buNone/>
            </a:pPr>
            <a:r>
              <a:rPr lang="en-US" dirty="0" smtClean="0"/>
              <a:t>8 </a:t>
            </a:r>
          </a:p>
          <a:p>
            <a:pPr>
              <a:buNone/>
            </a:pPr>
            <a:r>
              <a:rPr lang="en-US" dirty="0" smtClean="0"/>
              <a:t>9 </a:t>
            </a:r>
          </a:p>
          <a:p>
            <a:pPr>
              <a:buNone/>
            </a:pPr>
            <a:r>
              <a:rPr lang="en-US" dirty="0" smtClean="0"/>
              <a:t>10 </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1112881" y="76200"/>
            <a:ext cx="7726319" cy="972103"/>
          </a:xfrm>
        </p:spPr>
        <p:txBody>
          <a:bodyPr>
            <a:normAutofit fontScale="90000"/>
          </a:bodyPr>
          <a:lstStyle/>
          <a:p>
            <a:pPr>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sz="3400" b="1" dirty="0" smtClean="0">
                <a:effectLst/>
              </a:rPr>
              <a:t>How PHP generates HTML/JS Web pages</a:t>
            </a:r>
          </a:p>
        </p:txBody>
      </p:sp>
      <p:sp>
        <p:nvSpPr>
          <p:cNvPr id="18435" name="Text Box 2"/>
          <p:cNvSpPr txBox="1">
            <a:spLocks noChangeArrowheads="1"/>
          </p:cNvSpPr>
          <p:nvPr/>
        </p:nvSpPr>
        <p:spPr bwMode="auto">
          <a:xfrm>
            <a:off x="1143000" y="4294532"/>
            <a:ext cx="7467600" cy="1785104"/>
          </a:xfrm>
          <a:prstGeom prst="rect">
            <a:avLst/>
          </a:prstGeom>
          <a:noFill/>
          <a:ln w="9525">
            <a:noFill/>
            <a:miter lim="800000"/>
            <a:headEnd/>
            <a:tailEnd/>
          </a:ln>
        </p:spPr>
        <p:txBody>
          <a:bodyPr wrap="square" lIns="0" tIns="0" rIns="0" bIns="0">
            <a:spAutoFit/>
          </a:bodyPr>
          <a:lstStyle/>
          <a:p>
            <a:pPr algn="just">
              <a:lnSpc>
                <a:spcPts val="1781"/>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sz="2000" dirty="0">
                <a:ea typeface="HG Mincho Light J"/>
                <a:cs typeface="HG Mincho Light J"/>
              </a:rPr>
              <a:t>1: Client from browser send HTTP request (with POST/GET variables)</a:t>
            </a:r>
          </a:p>
          <a:p>
            <a:pPr algn="just">
              <a:lnSpc>
                <a:spcPct val="101000"/>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sz="2000" dirty="0">
                <a:ea typeface="HG Mincho Light J"/>
                <a:cs typeface="HG Mincho Light J"/>
              </a:rPr>
              <a:t>2: Apache recognizes that a PHP script is requested and sends the request to PHP module</a:t>
            </a:r>
          </a:p>
          <a:p>
            <a:pPr algn="just">
              <a:lnSpc>
                <a:spcPct val="101000"/>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sz="2000" dirty="0">
                <a:ea typeface="HG Mincho Light J"/>
                <a:cs typeface="HG Mincho Light J"/>
              </a:rPr>
              <a:t>3: PHP interpreter executes PHP script, collects script output and sends it back</a:t>
            </a:r>
          </a:p>
          <a:p>
            <a:pPr algn="just">
              <a:lnSpc>
                <a:spcPct val="101000"/>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sz="2000" dirty="0">
                <a:ea typeface="HG Mincho Light J"/>
                <a:cs typeface="HG Mincho Light J"/>
              </a:rPr>
              <a:t>4: Apache replies to client using the PHP script output as HTML output </a:t>
            </a:r>
          </a:p>
        </p:txBody>
      </p:sp>
      <p:grpSp>
        <p:nvGrpSpPr>
          <p:cNvPr id="2" name="Group 3"/>
          <p:cNvGrpSpPr>
            <a:grpSpLocks/>
          </p:cNvGrpSpPr>
          <p:nvPr/>
        </p:nvGrpSpPr>
        <p:grpSpPr bwMode="auto">
          <a:xfrm>
            <a:off x="1290240" y="1451672"/>
            <a:ext cx="6243840" cy="2695963"/>
            <a:chOff x="890" y="714"/>
            <a:chExt cx="4181" cy="1605"/>
          </a:xfrm>
        </p:grpSpPr>
        <p:sp>
          <p:nvSpPr>
            <p:cNvPr id="18437" name="AutoShape 4"/>
            <p:cNvSpPr>
              <a:spLocks noChangeArrowheads="1"/>
            </p:cNvSpPr>
            <p:nvPr/>
          </p:nvSpPr>
          <p:spPr bwMode="auto">
            <a:xfrm>
              <a:off x="890" y="714"/>
              <a:ext cx="4181" cy="1605"/>
            </a:xfrm>
            <a:prstGeom prst="roundRect">
              <a:avLst>
                <a:gd name="adj" fmla="val 60"/>
              </a:avLst>
            </a:prstGeom>
            <a:solidFill>
              <a:srgbClr val="808080">
                <a:alpha val="50195"/>
              </a:srgbClr>
            </a:solidFill>
            <a:ln w="9360">
              <a:solidFill>
                <a:srgbClr val="000000"/>
              </a:solidFill>
              <a:prstDash val="sysDot"/>
              <a:round/>
              <a:headEnd/>
              <a:tailEnd/>
            </a:ln>
          </p:spPr>
          <p:txBody>
            <a:bodyPr wrap="none" anchor="ctr"/>
            <a:lstStyle/>
            <a:p>
              <a:pPr eaLnBrk="1">
                <a:lnSpc>
                  <a:spcPct val="96000"/>
                </a:lnSpc>
                <a:buClr>
                  <a:srgbClr val="000000"/>
                </a:buClr>
                <a:buSzPct val="45000"/>
                <a:buFont typeface="Wingdings" pitchFamily="2" charset="2"/>
                <a:buNone/>
              </a:pPr>
              <a:endParaRPr lang="en-US"/>
            </a:p>
          </p:txBody>
        </p:sp>
        <p:grpSp>
          <p:nvGrpSpPr>
            <p:cNvPr id="3" name="Group 5"/>
            <p:cNvGrpSpPr>
              <a:grpSpLocks/>
            </p:cNvGrpSpPr>
            <p:nvPr/>
          </p:nvGrpSpPr>
          <p:grpSpPr bwMode="auto">
            <a:xfrm>
              <a:off x="1541" y="793"/>
              <a:ext cx="2998" cy="1413"/>
              <a:chOff x="1541" y="793"/>
              <a:chExt cx="2998" cy="1413"/>
            </a:xfrm>
          </p:grpSpPr>
          <p:sp>
            <p:nvSpPr>
              <p:cNvPr id="18439" name="Line 6"/>
              <p:cNvSpPr>
                <a:spLocks noChangeShapeType="1"/>
              </p:cNvSpPr>
              <p:nvPr/>
            </p:nvSpPr>
            <p:spPr bwMode="auto">
              <a:xfrm>
                <a:off x="1790" y="1230"/>
                <a:ext cx="341" cy="540"/>
              </a:xfrm>
              <a:prstGeom prst="line">
                <a:avLst/>
              </a:prstGeom>
              <a:noFill/>
              <a:ln w="9360">
                <a:solidFill>
                  <a:srgbClr val="000000"/>
                </a:solidFill>
                <a:prstDash val="sysDot"/>
                <a:round/>
                <a:headEnd/>
                <a:tailEnd type="triangle" w="lg" len="lg"/>
              </a:ln>
            </p:spPr>
            <p:txBody>
              <a:bodyPr/>
              <a:lstStyle/>
              <a:p>
                <a:endParaRPr lang="en-US"/>
              </a:p>
            </p:txBody>
          </p:sp>
          <p:grpSp>
            <p:nvGrpSpPr>
              <p:cNvPr id="4" name="Group 7"/>
              <p:cNvGrpSpPr>
                <a:grpSpLocks/>
              </p:cNvGrpSpPr>
              <p:nvPr/>
            </p:nvGrpSpPr>
            <p:grpSpPr bwMode="auto">
              <a:xfrm>
                <a:off x="1541" y="793"/>
                <a:ext cx="2998" cy="1413"/>
                <a:chOff x="1541" y="793"/>
                <a:chExt cx="2998" cy="1413"/>
              </a:xfrm>
            </p:grpSpPr>
            <p:sp>
              <p:nvSpPr>
                <p:cNvPr id="18441" name="Text Box 8"/>
                <p:cNvSpPr txBox="1">
                  <a:spLocks noChangeArrowheads="1"/>
                </p:cNvSpPr>
                <p:nvPr/>
              </p:nvSpPr>
              <p:spPr bwMode="auto">
                <a:xfrm>
                  <a:off x="3319" y="1994"/>
                  <a:ext cx="93" cy="167"/>
                </a:xfrm>
                <a:prstGeom prst="rect">
                  <a:avLst/>
                </a:prstGeom>
                <a:noFill/>
                <a:ln w="9525">
                  <a:noFill/>
                  <a:miter lim="800000"/>
                  <a:headEnd/>
                  <a:tailEnd/>
                </a:ln>
              </p:spPr>
              <p:txBody>
                <a:bodyPr lIns="0" tIns="0" rIns="0" bIns="0">
                  <a:spAutoFit/>
                </a:bodyPr>
                <a:lstStyle/>
                <a:p>
                  <a:pPr>
                    <a:lnSpc>
                      <a:spcPct val="101000"/>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dirty="0">
                      <a:latin typeface="Verdana" pitchFamily="34" charset="0"/>
                      <a:ea typeface="HG Mincho Light J"/>
                      <a:cs typeface="HG Mincho Light J"/>
                    </a:rPr>
                    <a:t>2</a:t>
                  </a:r>
                </a:p>
              </p:txBody>
            </p:sp>
            <p:grpSp>
              <p:nvGrpSpPr>
                <p:cNvPr id="5" name="Group 9"/>
                <p:cNvGrpSpPr>
                  <a:grpSpLocks/>
                </p:cNvGrpSpPr>
                <p:nvPr/>
              </p:nvGrpSpPr>
              <p:grpSpPr bwMode="auto">
                <a:xfrm>
                  <a:off x="1541" y="793"/>
                  <a:ext cx="783" cy="432"/>
                  <a:chOff x="1541" y="793"/>
                  <a:chExt cx="783" cy="432"/>
                </a:xfrm>
              </p:grpSpPr>
              <p:sp>
                <p:nvSpPr>
                  <p:cNvPr id="18455" name="AutoShape 10"/>
                  <p:cNvSpPr>
                    <a:spLocks noChangeArrowheads="1"/>
                  </p:cNvSpPr>
                  <p:nvPr/>
                </p:nvSpPr>
                <p:spPr bwMode="auto">
                  <a:xfrm>
                    <a:off x="1541" y="793"/>
                    <a:ext cx="783" cy="432"/>
                  </a:xfrm>
                  <a:prstGeom prst="roundRect">
                    <a:avLst>
                      <a:gd name="adj" fmla="val 231"/>
                    </a:avLst>
                  </a:prstGeom>
                  <a:noFill/>
                  <a:ln w="9360">
                    <a:solidFill>
                      <a:srgbClr val="000000"/>
                    </a:solidFill>
                    <a:round/>
                    <a:headEnd/>
                    <a:tailEnd/>
                  </a:ln>
                </p:spPr>
                <p:txBody>
                  <a:bodyPr wrap="none" anchor="ctr"/>
                  <a:lstStyle/>
                  <a:p>
                    <a:pPr eaLnBrk="1">
                      <a:lnSpc>
                        <a:spcPct val="96000"/>
                      </a:lnSpc>
                      <a:buClr>
                        <a:srgbClr val="000000"/>
                      </a:buClr>
                      <a:buSzPct val="45000"/>
                      <a:buFont typeface="Wingdings" pitchFamily="2" charset="2"/>
                      <a:buNone/>
                    </a:pPr>
                    <a:endParaRPr lang="en-US"/>
                  </a:p>
                </p:txBody>
              </p:sp>
              <p:sp>
                <p:nvSpPr>
                  <p:cNvPr id="18456" name="Text Box 11"/>
                  <p:cNvSpPr txBox="1">
                    <a:spLocks noChangeArrowheads="1"/>
                  </p:cNvSpPr>
                  <p:nvPr/>
                </p:nvSpPr>
                <p:spPr bwMode="auto">
                  <a:xfrm>
                    <a:off x="1541" y="866"/>
                    <a:ext cx="783" cy="275"/>
                  </a:xfrm>
                  <a:prstGeom prst="rect">
                    <a:avLst/>
                  </a:prstGeom>
                  <a:noFill/>
                  <a:ln w="9525">
                    <a:noFill/>
                    <a:miter lim="800000"/>
                    <a:headEnd/>
                    <a:tailEnd/>
                  </a:ln>
                </p:spPr>
                <p:txBody>
                  <a:bodyPr lIns="0" tIns="0" rIns="0" bIns="0" anchor="ctr">
                    <a:spAutoFit/>
                  </a:bodyPr>
                  <a:lstStyle/>
                  <a:p>
                    <a:pPr algn="ctr">
                      <a:lnSpc>
                        <a:spcPts val="1781"/>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b="1" dirty="0">
                        <a:latin typeface="Verdana" pitchFamily="34" charset="0"/>
                        <a:ea typeface="HG Mincho Light J"/>
                        <a:cs typeface="HG Mincho Light J"/>
                      </a:rPr>
                      <a:t>Client Browser</a:t>
                    </a:r>
                  </a:p>
                </p:txBody>
              </p:sp>
            </p:grpSp>
            <p:sp>
              <p:nvSpPr>
                <p:cNvPr id="18443" name="Text Box 12"/>
                <p:cNvSpPr txBox="1">
                  <a:spLocks noChangeArrowheads="1"/>
                </p:cNvSpPr>
                <p:nvPr/>
              </p:nvSpPr>
              <p:spPr bwMode="auto">
                <a:xfrm>
                  <a:off x="1841" y="1440"/>
                  <a:ext cx="119" cy="167"/>
                </a:xfrm>
                <a:prstGeom prst="rect">
                  <a:avLst/>
                </a:prstGeom>
                <a:noFill/>
                <a:ln w="9525">
                  <a:noFill/>
                  <a:miter lim="800000"/>
                  <a:headEnd/>
                  <a:tailEnd/>
                </a:ln>
              </p:spPr>
              <p:txBody>
                <a:bodyPr lIns="0" tIns="0" rIns="0" bIns="0">
                  <a:spAutoFit/>
                </a:bodyPr>
                <a:lstStyle/>
                <a:p>
                  <a:pPr>
                    <a:lnSpc>
                      <a:spcPct val="101000"/>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dirty="0">
                      <a:latin typeface="Verdana" pitchFamily="34" charset="0"/>
                      <a:ea typeface="HG Mincho Light J"/>
                      <a:cs typeface="HG Mincho Light J"/>
                    </a:rPr>
                    <a:t>1</a:t>
                  </a:r>
                </a:p>
              </p:txBody>
            </p:sp>
            <p:grpSp>
              <p:nvGrpSpPr>
                <p:cNvPr id="6" name="Group 13"/>
                <p:cNvGrpSpPr>
                  <a:grpSpLocks/>
                </p:cNvGrpSpPr>
                <p:nvPr/>
              </p:nvGrpSpPr>
              <p:grpSpPr bwMode="auto">
                <a:xfrm>
                  <a:off x="3756" y="1434"/>
                  <a:ext cx="783" cy="456"/>
                  <a:chOff x="3756" y="1434"/>
                  <a:chExt cx="783" cy="456"/>
                </a:xfrm>
              </p:grpSpPr>
              <p:sp>
                <p:nvSpPr>
                  <p:cNvPr id="18453" name="AutoShape 14"/>
                  <p:cNvSpPr>
                    <a:spLocks noChangeArrowheads="1"/>
                  </p:cNvSpPr>
                  <p:nvPr/>
                </p:nvSpPr>
                <p:spPr bwMode="auto">
                  <a:xfrm>
                    <a:off x="3756" y="1434"/>
                    <a:ext cx="783" cy="456"/>
                  </a:xfrm>
                  <a:prstGeom prst="roundRect">
                    <a:avLst>
                      <a:gd name="adj" fmla="val 218"/>
                    </a:avLst>
                  </a:prstGeom>
                  <a:noFill/>
                  <a:ln w="9360">
                    <a:solidFill>
                      <a:srgbClr val="000000"/>
                    </a:solidFill>
                    <a:round/>
                    <a:headEnd/>
                    <a:tailEnd/>
                  </a:ln>
                </p:spPr>
                <p:txBody>
                  <a:bodyPr wrap="none" anchor="ctr"/>
                  <a:lstStyle/>
                  <a:p>
                    <a:pPr eaLnBrk="1">
                      <a:lnSpc>
                        <a:spcPct val="96000"/>
                      </a:lnSpc>
                      <a:buClr>
                        <a:srgbClr val="000000"/>
                      </a:buClr>
                      <a:buSzPct val="45000"/>
                      <a:buFont typeface="Wingdings" pitchFamily="2" charset="2"/>
                      <a:buNone/>
                    </a:pPr>
                    <a:endParaRPr lang="en-US"/>
                  </a:p>
                </p:txBody>
              </p:sp>
              <p:sp>
                <p:nvSpPr>
                  <p:cNvPr id="18454" name="Text Box 15"/>
                  <p:cNvSpPr txBox="1">
                    <a:spLocks noChangeArrowheads="1"/>
                  </p:cNvSpPr>
                  <p:nvPr/>
                </p:nvSpPr>
                <p:spPr bwMode="auto">
                  <a:xfrm>
                    <a:off x="3756" y="1519"/>
                    <a:ext cx="783" cy="275"/>
                  </a:xfrm>
                  <a:prstGeom prst="rect">
                    <a:avLst/>
                  </a:prstGeom>
                  <a:noFill/>
                  <a:ln w="9525">
                    <a:noFill/>
                    <a:miter lim="800000"/>
                    <a:headEnd/>
                    <a:tailEnd/>
                  </a:ln>
                </p:spPr>
                <p:txBody>
                  <a:bodyPr lIns="0" tIns="0" rIns="0" bIns="0" anchor="ctr">
                    <a:spAutoFit/>
                  </a:bodyPr>
                  <a:lstStyle/>
                  <a:p>
                    <a:pPr algn="ctr">
                      <a:lnSpc>
                        <a:spcPts val="1781"/>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b="1" dirty="0">
                        <a:latin typeface="Verdana" pitchFamily="34" charset="0"/>
                        <a:ea typeface="HG Mincho Light J"/>
                        <a:cs typeface="HG Mincho Light J"/>
                      </a:rPr>
                      <a:t>PHP module</a:t>
                    </a:r>
                  </a:p>
                </p:txBody>
              </p:sp>
            </p:grpSp>
            <p:sp>
              <p:nvSpPr>
                <p:cNvPr id="18445" name="Text Box 16"/>
                <p:cNvSpPr txBox="1">
                  <a:spLocks noChangeArrowheads="1"/>
                </p:cNvSpPr>
                <p:nvPr/>
              </p:nvSpPr>
              <p:spPr bwMode="auto">
                <a:xfrm>
                  <a:off x="3157" y="1519"/>
                  <a:ext cx="99" cy="167"/>
                </a:xfrm>
                <a:prstGeom prst="rect">
                  <a:avLst/>
                </a:prstGeom>
                <a:noFill/>
                <a:ln w="9525">
                  <a:noFill/>
                  <a:miter lim="800000"/>
                  <a:headEnd/>
                  <a:tailEnd/>
                </a:ln>
              </p:spPr>
              <p:txBody>
                <a:bodyPr wrap="none" lIns="0" tIns="0" rIns="0" bIns="0">
                  <a:spAutoFit/>
                </a:bodyPr>
                <a:lstStyle/>
                <a:p>
                  <a:pPr>
                    <a:lnSpc>
                      <a:spcPct val="101000"/>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dirty="0">
                      <a:latin typeface="Verdana" pitchFamily="34" charset="0"/>
                      <a:ea typeface="HG Mincho Light J"/>
                      <a:cs typeface="HG Mincho Light J"/>
                    </a:rPr>
                    <a:t>3</a:t>
                  </a:r>
                </a:p>
              </p:txBody>
            </p:sp>
            <p:sp>
              <p:nvSpPr>
                <p:cNvPr id="18446" name="Text Box 17"/>
                <p:cNvSpPr txBox="1">
                  <a:spLocks noChangeArrowheads="1"/>
                </p:cNvSpPr>
                <p:nvPr/>
              </p:nvSpPr>
              <p:spPr bwMode="auto">
                <a:xfrm>
                  <a:off x="2265" y="1367"/>
                  <a:ext cx="99" cy="167"/>
                </a:xfrm>
                <a:prstGeom prst="rect">
                  <a:avLst/>
                </a:prstGeom>
                <a:noFill/>
                <a:ln w="9525">
                  <a:noFill/>
                  <a:miter lim="800000"/>
                  <a:headEnd/>
                  <a:tailEnd/>
                </a:ln>
              </p:spPr>
              <p:txBody>
                <a:bodyPr wrap="none" lIns="0" tIns="0" rIns="0" bIns="0">
                  <a:spAutoFit/>
                </a:bodyPr>
                <a:lstStyle/>
                <a:p>
                  <a:pPr>
                    <a:lnSpc>
                      <a:spcPct val="101000"/>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dirty="0">
                      <a:latin typeface="Verdana" pitchFamily="34" charset="0"/>
                      <a:ea typeface="HG Mincho Light J"/>
                      <a:cs typeface="HG Mincho Light J"/>
                    </a:rPr>
                    <a:t>4</a:t>
                  </a:r>
                </a:p>
              </p:txBody>
            </p:sp>
            <p:sp>
              <p:nvSpPr>
                <p:cNvPr id="18447" name="Line 18"/>
                <p:cNvSpPr>
                  <a:spLocks noChangeShapeType="1"/>
                </p:cNvSpPr>
                <p:nvPr/>
              </p:nvSpPr>
              <p:spPr bwMode="auto">
                <a:xfrm flipH="1" flipV="1">
                  <a:off x="2039" y="1225"/>
                  <a:ext cx="330" cy="541"/>
                </a:xfrm>
                <a:prstGeom prst="line">
                  <a:avLst/>
                </a:prstGeom>
                <a:noFill/>
                <a:ln w="9360">
                  <a:solidFill>
                    <a:srgbClr val="000000"/>
                  </a:solidFill>
                  <a:prstDash val="sysDot"/>
                  <a:round/>
                  <a:headEnd/>
                  <a:tailEnd type="triangle" w="lg" len="lg"/>
                </a:ln>
              </p:spPr>
              <p:txBody>
                <a:bodyPr/>
                <a:lstStyle/>
                <a:p>
                  <a:endParaRPr lang="en-US"/>
                </a:p>
              </p:txBody>
            </p:sp>
            <p:sp>
              <p:nvSpPr>
                <p:cNvPr id="18448" name="Line 19"/>
                <p:cNvSpPr>
                  <a:spLocks noChangeShapeType="1"/>
                </p:cNvSpPr>
                <p:nvPr/>
              </p:nvSpPr>
              <p:spPr bwMode="auto">
                <a:xfrm flipV="1">
                  <a:off x="2804" y="1735"/>
                  <a:ext cx="947" cy="412"/>
                </a:xfrm>
                <a:prstGeom prst="line">
                  <a:avLst/>
                </a:prstGeom>
                <a:noFill/>
                <a:ln w="9360">
                  <a:solidFill>
                    <a:srgbClr val="000000"/>
                  </a:solidFill>
                  <a:prstDash val="sysDot"/>
                  <a:round/>
                  <a:headEnd/>
                  <a:tailEnd type="triangle" w="lg" len="lg"/>
                </a:ln>
              </p:spPr>
              <p:txBody>
                <a:bodyPr/>
                <a:lstStyle/>
                <a:p>
                  <a:endParaRPr lang="en-US"/>
                </a:p>
              </p:txBody>
            </p:sp>
            <p:sp>
              <p:nvSpPr>
                <p:cNvPr id="18449" name="Line 20"/>
                <p:cNvSpPr>
                  <a:spLocks noChangeShapeType="1"/>
                </p:cNvSpPr>
                <p:nvPr/>
              </p:nvSpPr>
              <p:spPr bwMode="auto">
                <a:xfrm flipH="1">
                  <a:off x="2807" y="1525"/>
                  <a:ext cx="963" cy="350"/>
                </a:xfrm>
                <a:prstGeom prst="line">
                  <a:avLst/>
                </a:prstGeom>
                <a:noFill/>
                <a:ln w="9360">
                  <a:solidFill>
                    <a:srgbClr val="000000"/>
                  </a:solidFill>
                  <a:prstDash val="sysDot"/>
                  <a:round/>
                  <a:headEnd/>
                  <a:tailEnd type="triangle" w="lg" len="lg"/>
                </a:ln>
              </p:spPr>
              <p:txBody>
                <a:bodyPr/>
                <a:lstStyle/>
                <a:p>
                  <a:endParaRPr lang="en-US"/>
                </a:p>
              </p:txBody>
            </p:sp>
            <p:grpSp>
              <p:nvGrpSpPr>
                <p:cNvPr id="7" name="Group 21"/>
                <p:cNvGrpSpPr>
                  <a:grpSpLocks/>
                </p:cNvGrpSpPr>
                <p:nvPr/>
              </p:nvGrpSpPr>
              <p:grpSpPr bwMode="auto">
                <a:xfrm>
                  <a:off x="2014" y="1774"/>
                  <a:ext cx="783" cy="432"/>
                  <a:chOff x="2014" y="1774"/>
                  <a:chExt cx="783" cy="432"/>
                </a:xfrm>
              </p:grpSpPr>
              <p:sp>
                <p:nvSpPr>
                  <p:cNvPr id="18451" name="AutoShape 22"/>
                  <p:cNvSpPr>
                    <a:spLocks noChangeArrowheads="1"/>
                  </p:cNvSpPr>
                  <p:nvPr/>
                </p:nvSpPr>
                <p:spPr bwMode="auto">
                  <a:xfrm>
                    <a:off x="2014" y="1774"/>
                    <a:ext cx="783" cy="432"/>
                  </a:xfrm>
                  <a:prstGeom prst="roundRect">
                    <a:avLst>
                      <a:gd name="adj" fmla="val 231"/>
                    </a:avLst>
                  </a:prstGeom>
                  <a:noFill/>
                  <a:ln w="9360">
                    <a:solidFill>
                      <a:srgbClr val="000000"/>
                    </a:solidFill>
                    <a:round/>
                    <a:headEnd/>
                    <a:tailEnd/>
                  </a:ln>
                </p:spPr>
                <p:txBody>
                  <a:bodyPr wrap="none" anchor="ctr"/>
                  <a:lstStyle/>
                  <a:p>
                    <a:pPr eaLnBrk="1">
                      <a:lnSpc>
                        <a:spcPct val="96000"/>
                      </a:lnSpc>
                      <a:buClr>
                        <a:srgbClr val="000000"/>
                      </a:buClr>
                      <a:buSzPct val="45000"/>
                      <a:buFont typeface="Wingdings" pitchFamily="2" charset="2"/>
                      <a:buNone/>
                    </a:pPr>
                    <a:endParaRPr lang="en-US"/>
                  </a:p>
                </p:txBody>
              </p:sp>
              <p:sp>
                <p:nvSpPr>
                  <p:cNvPr id="18452" name="Text Box 23"/>
                  <p:cNvSpPr txBox="1">
                    <a:spLocks noChangeArrowheads="1"/>
                  </p:cNvSpPr>
                  <p:nvPr/>
                </p:nvSpPr>
                <p:spPr bwMode="auto">
                  <a:xfrm>
                    <a:off x="2014" y="1918"/>
                    <a:ext cx="783" cy="137"/>
                  </a:xfrm>
                  <a:prstGeom prst="rect">
                    <a:avLst/>
                  </a:prstGeom>
                  <a:noFill/>
                  <a:ln w="9525">
                    <a:noFill/>
                    <a:miter lim="800000"/>
                    <a:headEnd/>
                    <a:tailEnd/>
                  </a:ln>
                </p:spPr>
                <p:txBody>
                  <a:bodyPr lIns="0" tIns="0" rIns="0" bIns="0" anchor="ctr">
                    <a:spAutoFit/>
                  </a:bodyPr>
                  <a:lstStyle/>
                  <a:p>
                    <a:pPr algn="ctr">
                      <a:lnSpc>
                        <a:spcPts val="1781"/>
                      </a:lnSpc>
                      <a:buClr>
                        <a:srgbClr val="000000"/>
                      </a:buClr>
                      <a:buSzPct val="45000"/>
                      <a:tabLst>
                        <a:tab pos="0" algn="l"/>
                        <a:tab pos="442087" algn="l"/>
                        <a:tab pos="885614" algn="l"/>
                        <a:tab pos="1329140" algn="l"/>
                        <a:tab pos="1772667" algn="l"/>
                        <a:tab pos="2216193" algn="l"/>
                        <a:tab pos="2659720" algn="l"/>
                        <a:tab pos="3103246" algn="l"/>
                        <a:tab pos="3546773" algn="l"/>
                        <a:tab pos="3991739" algn="l"/>
                        <a:tab pos="4435265" algn="l"/>
                        <a:tab pos="4878792" algn="l"/>
                        <a:tab pos="5322319" algn="l"/>
                        <a:tab pos="5765845" algn="l"/>
                        <a:tab pos="6209372" algn="l"/>
                        <a:tab pos="6652898" algn="l"/>
                        <a:tab pos="7096425" algn="l"/>
                        <a:tab pos="7541392" algn="l"/>
                        <a:tab pos="7984918" algn="l"/>
                        <a:tab pos="8428445" algn="l"/>
                        <a:tab pos="8871971" algn="l"/>
                      </a:tabLst>
                    </a:pPr>
                    <a:r>
                      <a:rPr lang="en-GB" b="1" dirty="0">
                        <a:latin typeface="Verdana" pitchFamily="34" charset="0"/>
                        <a:ea typeface="HG Mincho Light J"/>
                        <a:cs typeface="HG Mincho Light J"/>
                      </a:rPr>
                      <a:t>Apache</a:t>
                    </a:r>
                  </a:p>
                </p:txBody>
              </p:sp>
            </p:grpSp>
          </p:grpSp>
        </p:grpSp>
      </p:gr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14488" cy="5919806"/>
          </a:xfrm>
        </p:spPr>
        <p:txBody>
          <a:bodyPr>
            <a:normAutofit fontScale="92500" lnSpcReduction="10000"/>
          </a:bodyPr>
          <a:lstStyle/>
          <a:p>
            <a:pPr algn="just">
              <a:buNone/>
            </a:pPr>
            <a:r>
              <a:rPr lang="en-US" b="1" dirty="0" smtClean="0"/>
              <a:t>PHP do while loop</a:t>
            </a:r>
          </a:p>
          <a:p>
            <a:pPr algn="just">
              <a:buNone/>
            </a:pPr>
            <a:r>
              <a:rPr lang="en-US" dirty="0" smtClean="0"/>
              <a:t>PHP do while loop can be used to traverse set of code like </a:t>
            </a:r>
            <a:r>
              <a:rPr lang="en-US" dirty="0" err="1" smtClean="0"/>
              <a:t>php</a:t>
            </a:r>
            <a:r>
              <a:rPr lang="en-US" dirty="0" smtClean="0"/>
              <a:t> while loop. The PHP do-while loop is guaranteed to run at least once.</a:t>
            </a:r>
          </a:p>
          <a:p>
            <a:pPr algn="just">
              <a:buNone/>
            </a:pPr>
            <a:r>
              <a:rPr lang="en-US" dirty="0" smtClean="0"/>
              <a:t>It executes the code at least one time always because condition is checked after executing the code.</a:t>
            </a:r>
          </a:p>
          <a:p>
            <a:pPr algn="just">
              <a:buNone/>
            </a:pPr>
            <a:endParaRPr lang="en-US" b="1" dirty="0" smtClean="0"/>
          </a:p>
          <a:p>
            <a:pPr algn="just">
              <a:buNone/>
            </a:pPr>
            <a:r>
              <a:rPr lang="en-US" b="1" dirty="0" smtClean="0"/>
              <a:t>Syntax</a:t>
            </a:r>
            <a:endParaRPr lang="en-US" dirty="0" smtClean="0"/>
          </a:p>
          <a:p>
            <a:pPr algn="just">
              <a:buNone/>
            </a:pPr>
            <a:r>
              <a:rPr lang="en-US" dirty="0" smtClean="0"/>
              <a:t>do{  </a:t>
            </a:r>
          </a:p>
          <a:p>
            <a:pPr algn="just">
              <a:buNone/>
            </a:pPr>
            <a:r>
              <a:rPr lang="en-US" dirty="0" smtClean="0"/>
              <a:t>//code to be executed  </a:t>
            </a:r>
          </a:p>
          <a:p>
            <a:pPr algn="just">
              <a:buNone/>
            </a:pPr>
            <a:r>
              <a:rPr lang="en-US" dirty="0" smtClean="0"/>
              <a:t>}while(condition);  </a:t>
            </a:r>
          </a:p>
          <a:p>
            <a:pPr algn="just">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767406"/>
          </a:xfrm>
        </p:spPr>
        <p:txBody>
          <a:bodyPr numCol="2">
            <a:normAutofit lnSpcReduction="10000"/>
          </a:bodyPr>
          <a:lstStyle/>
          <a:p>
            <a:pPr>
              <a:buNone/>
            </a:pPr>
            <a:r>
              <a:rPr lang="pt-BR" b="1" dirty="0" smtClean="0"/>
              <a:t>Example</a:t>
            </a:r>
            <a:endParaRPr lang="pt-BR" dirty="0" smtClean="0"/>
          </a:p>
          <a:p>
            <a:pPr>
              <a:buNone/>
            </a:pPr>
            <a:r>
              <a:rPr lang="pt-BR" dirty="0" smtClean="0"/>
              <a:t>&lt;?php  </a:t>
            </a:r>
          </a:p>
          <a:p>
            <a:pPr>
              <a:buNone/>
            </a:pPr>
            <a:r>
              <a:rPr lang="pt-BR" dirty="0" smtClean="0"/>
              <a:t>$n=1;  </a:t>
            </a:r>
          </a:p>
          <a:p>
            <a:pPr>
              <a:buNone/>
            </a:pPr>
            <a:r>
              <a:rPr lang="pt-BR" dirty="0" smtClean="0"/>
              <a:t>do{  </a:t>
            </a:r>
          </a:p>
          <a:p>
            <a:pPr>
              <a:buNone/>
            </a:pPr>
            <a:r>
              <a:rPr lang="pt-BR" dirty="0" smtClean="0"/>
              <a:t>echo "$n&lt;br/&gt;";  </a:t>
            </a:r>
          </a:p>
          <a:p>
            <a:pPr>
              <a:buNone/>
            </a:pPr>
            <a:r>
              <a:rPr lang="pt-BR" dirty="0" smtClean="0"/>
              <a:t>$n++;  </a:t>
            </a:r>
          </a:p>
          <a:p>
            <a:pPr>
              <a:buNone/>
            </a:pPr>
            <a:r>
              <a:rPr lang="pt-BR" dirty="0" smtClean="0"/>
              <a:t>}while($n&lt;=10);  </a:t>
            </a:r>
          </a:p>
          <a:p>
            <a:pPr>
              <a:buNone/>
            </a:pPr>
            <a:r>
              <a:rPr lang="pt-BR" dirty="0" smtClean="0"/>
              <a:t>?&gt;  </a:t>
            </a:r>
          </a:p>
          <a:p>
            <a:pPr>
              <a:buNone/>
            </a:pPr>
            <a:endParaRPr lang="pt-BR" dirty="0" smtClean="0"/>
          </a:p>
          <a:p>
            <a:pPr>
              <a:buNone/>
            </a:pPr>
            <a:endParaRPr lang="pt-BR" dirty="0" smtClean="0"/>
          </a:p>
          <a:p>
            <a:pPr>
              <a:buNone/>
            </a:pPr>
            <a:endParaRPr lang="pt-BR" dirty="0" smtClean="0"/>
          </a:p>
          <a:p>
            <a:pPr>
              <a:buNone/>
            </a:pPr>
            <a:r>
              <a:rPr lang="pt-BR" dirty="0" smtClean="0"/>
              <a:t>Output:</a:t>
            </a:r>
          </a:p>
          <a:p>
            <a:pPr>
              <a:buNone/>
            </a:pPr>
            <a:r>
              <a:rPr lang="pt-BR" dirty="0" smtClean="0"/>
              <a:t>1 </a:t>
            </a:r>
          </a:p>
          <a:p>
            <a:pPr>
              <a:buNone/>
            </a:pPr>
            <a:r>
              <a:rPr lang="pt-BR" dirty="0" smtClean="0"/>
              <a:t>2 </a:t>
            </a:r>
          </a:p>
          <a:p>
            <a:pPr>
              <a:buNone/>
            </a:pPr>
            <a:r>
              <a:rPr lang="pt-BR" dirty="0" smtClean="0"/>
              <a:t>3 </a:t>
            </a:r>
          </a:p>
          <a:p>
            <a:pPr>
              <a:buNone/>
            </a:pPr>
            <a:r>
              <a:rPr lang="pt-BR" dirty="0" smtClean="0"/>
              <a:t>4 </a:t>
            </a:r>
          </a:p>
          <a:p>
            <a:pPr>
              <a:buNone/>
            </a:pPr>
            <a:r>
              <a:rPr lang="pt-BR" dirty="0" smtClean="0"/>
              <a:t>5 </a:t>
            </a:r>
          </a:p>
          <a:p>
            <a:pPr>
              <a:buNone/>
            </a:pPr>
            <a:r>
              <a:rPr lang="pt-BR" dirty="0" smtClean="0"/>
              <a:t>6 </a:t>
            </a:r>
          </a:p>
          <a:p>
            <a:pPr>
              <a:buNone/>
            </a:pPr>
            <a:r>
              <a:rPr lang="pt-BR" dirty="0" smtClean="0"/>
              <a:t>7 </a:t>
            </a:r>
          </a:p>
          <a:p>
            <a:pPr>
              <a:buNone/>
            </a:pPr>
            <a:r>
              <a:rPr lang="pt-BR" dirty="0" smtClean="0"/>
              <a:t>8 </a:t>
            </a:r>
          </a:p>
          <a:p>
            <a:pPr>
              <a:buNone/>
            </a:pPr>
            <a:r>
              <a:rPr lang="pt-BR" dirty="0" smtClean="0"/>
              <a:t>9 </a:t>
            </a:r>
          </a:p>
          <a:p>
            <a:pPr>
              <a:buNone/>
            </a:pPr>
            <a:r>
              <a:rPr lang="pt-BR" dirty="0" smtClean="0"/>
              <a:t>10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650480" cy="5919806"/>
          </a:xfrm>
        </p:spPr>
        <p:txBody>
          <a:bodyPr>
            <a:noAutofit/>
          </a:bodyPr>
          <a:lstStyle/>
          <a:p>
            <a:pPr algn="just">
              <a:buNone/>
            </a:pPr>
            <a:r>
              <a:rPr lang="en-US" sz="2200" b="1" dirty="0" smtClean="0"/>
              <a:t>PHP Functions</a:t>
            </a:r>
          </a:p>
          <a:p>
            <a:pPr algn="just">
              <a:buNone/>
            </a:pPr>
            <a:r>
              <a:rPr lang="en-US" sz="2200" dirty="0" smtClean="0"/>
              <a:t>PHP function is a piece of code that can be reused many times. It can take input as argument list and return value. There are thousands of built-in functions in PHP.</a:t>
            </a:r>
          </a:p>
          <a:p>
            <a:pPr algn="just">
              <a:buNone/>
            </a:pPr>
            <a:r>
              <a:rPr lang="en-US" sz="2200" dirty="0" smtClean="0"/>
              <a:t>In PHP, we can define </a:t>
            </a:r>
            <a:r>
              <a:rPr lang="en-US" sz="2200" b="1" dirty="0" smtClean="0"/>
              <a:t>Conditional function</a:t>
            </a:r>
            <a:r>
              <a:rPr lang="en-US" sz="2200" dirty="0" smtClean="0"/>
              <a:t>, </a:t>
            </a:r>
            <a:r>
              <a:rPr lang="en-US" sz="2200" b="1" dirty="0" smtClean="0"/>
              <a:t>Function within Function</a:t>
            </a:r>
            <a:r>
              <a:rPr lang="en-US" sz="2200" dirty="0" smtClean="0"/>
              <a:t> and </a:t>
            </a:r>
            <a:r>
              <a:rPr lang="en-US" sz="2200" b="1" dirty="0" smtClean="0"/>
              <a:t>Recursive function</a:t>
            </a:r>
            <a:r>
              <a:rPr lang="en-US" sz="2200" dirty="0" smtClean="0"/>
              <a:t> also.</a:t>
            </a:r>
          </a:p>
          <a:p>
            <a:pPr algn="just">
              <a:buNone/>
            </a:pPr>
            <a:endParaRPr lang="en-US" sz="2200" b="1" dirty="0" smtClean="0"/>
          </a:p>
          <a:p>
            <a:pPr algn="just">
              <a:buNone/>
            </a:pPr>
            <a:r>
              <a:rPr lang="en-US" sz="2200" b="1" dirty="0" smtClean="0"/>
              <a:t>Advantage of PHP Functions</a:t>
            </a:r>
          </a:p>
          <a:p>
            <a:pPr algn="just">
              <a:buNone/>
            </a:pPr>
            <a:r>
              <a:rPr lang="en-US" sz="2200" b="1" dirty="0" smtClean="0"/>
              <a:t>Code Reusability</a:t>
            </a:r>
            <a:r>
              <a:rPr lang="en-US" sz="2200" dirty="0" smtClean="0"/>
              <a:t>: PHP functions are defined only once and can be invoked many times, like in other programming languages.</a:t>
            </a:r>
          </a:p>
          <a:p>
            <a:pPr algn="just">
              <a:buNone/>
            </a:pPr>
            <a:r>
              <a:rPr lang="en-US" sz="2200" b="1" dirty="0" smtClean="0"/>
              <a:t>Less Code</a:t>
            </a:r>
            <a:r>
              <a:rPr lang="en-US" sz="2200" dirty="0" smtClean="0"/>
              <a:t>: It saves a lot of code because you don't need to write the logic many times. By the use of function, you can write the logic only once and reuse it.</a:t>
            </a:r>
          </a:p>
          <a:p>
            <a:pPr algn="just">
              <a:buNone/>
            </a:pPr>
            <a:r>
              <a:rPr lang="en-US" sz="2200" b="1" dirty="0" smtClean="0"/>
              <a:t>Easy to understand</a:t>
            </a:r>
            <a:r>
              <a:rPr lang="en-US" sz="2200" dirty="0" smtClean="0"/>
              <a:t>: PHP functions separate the programming logic. So it is easier to understand the flow of the application because every logic is divided in the form of functions.</a:t>
            </a:r>
          </a:p>
          <a:p>
            <a:pPr algn="just">
              <a:buNone/>
            </a:pPr>
            <a:endParaRPr lang="en-US" sz="22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608" y="228600"/>
            <a:ext cx="7498080" cy="5843606"/>
          </a:xfrm>
        </p:spPr>
        <p:txBody>
          <a:bodyPr>
            <a:normAutofit fontScale="85000" lnSpcReduction="20000"/>
          </a:bodyPr>
          <a:lstStyle/>
          <a:p>
            <a:pPr>
              <a:buNone/>
            </a:pPr>
            <a:r>
              <a:rPr lang="en-US" dirty="0" smtClean="0"/>
              <a:t>File: functionarg.php </a:t>
            </a:r>
          </a:p>
          <a:p>
            <a:pPr>
              <a:buNone/>
            </a:pPr>
            <a:r>
              <a:rPr lang="en-US" dirty="0" smtClean="0"/>
              <a:t>&lt;?</a:t>
            </a:r>
            <a:r>
              <a:rPr lang="en-US" dirty="0" err="1" smtClean="0"/>
              <a:t>php</a:t>
            </a:r>
            <a:r>
              <a:rPr lang="en-US" dirty="0" smtClean="0"/>
              <a:t>  </a:t>
            </a:r>
          </a:p>
          <a:p>
            <a:pPr>
              <a:buNone/>
            </a:pPr>
            <a:r>
              <a:rPr lang="en-US" dirty="0" smtClean="0"/>
              <a:t>function </a:t>
            </a:r>
            <a:r>
              <a:rPr lang="en-US" dirty="0" err="1" smtClean="0"/>
              <a:t>sayHello</a:t>
            </a:r>
            <a:r>
              <a:rPr lang="en-US" dirty="0" smtClean="0"/>
              <a:t>($name){  </a:t>
            </a:r>
          </a:p>
          <a:p>
            <a:pPr>
              <a:buNone/>
            </a:pPr>
            <a:r>
              <a:rPr lang="en-US" dirty="0" smtClean="0"/>
              <a:t>echo "Hello $name&lt;</a:t>
            </a:r>
            <a:r>
              <a:rPr lang="en-US" dirty="0" err="1" smtClean="0"/>
              <a:t>br</a:t>
            </a:r>
            <a:r>
              <a:rPr lang="en-US" dirty="0" smtClean="0"/>
              <a:t>/&gt;";  </a:t>
            </a:r>
          </a:p>
          <a:p>
            <a:pPr>
              <a:buNone/>
            </a:pPr>
            <a:r>
              <a:rPr lang="en-US" dirty="0" smtClean="0"/>
              <a:t>}  </a:t>
            </a:r>
          </a:p>
          <a:p>
            <a:pPr>
              <a:buNone/>
            </a:pPr>
            <a:r>
              <a:rPr lang="en-US" dirty="0" err="1" smtClean="0"/>
              <a:t>sayHello</a:t>
            </a:r>
            <a:r>
              <a:rPr lang="en-US" dirty="0" smtClean="0"/>
              <a:t>("</a:t>
            </a:r>
            <a:r>
              <a:rPr lang="en-US" dirty="0" err="1" smtClean="0"/>
              <a:t>Sonoo</a:t>
            </a:r>
            <a:r>
              <a:rPr lang="en-US" dirty="0" smtClean="0"/>
              <a:t>");  </a:t>
            </a:r>
          </a:p>
          <a:p>
            <a:pPr>
              <a:buNone/>
            </a:pPr>
            <a:r>
              <a:rPr lang="en-US" dirty="0" err="1" smtClean="0"/>
              <a:t>sayHello</a:t>
            </a:r>
            <a:r>
              <a:rPr lang="en-US" dirty="0" smtClean="0"/>
              <a:t>("</a:t>
            </a:r>
            <a:r>
              <a:rPr lang="en-US" dirty="0" err="1" smtClean="0"/>
              <a:t>Vimal</a:t>
            </a:r>
            <a:r>
              <a:rPr lang="en-US" dirty="0" smtClean="0"/>
              <a:t>");  </a:t>
            </a:r>
          </a:p>
          <a:p>
            <a:pPr>
              <a:buNone/>
            </a:pPr>
            <a:r>
              <a:rPr lang="en-US" dirty="0" err="1" smtClean="0"/>
              <a:t>sayHello</a:t>
            </a:r>
            <a:r>
              <a:rPr lang="en-US" dirty="0" smtClean="0"/>
              <a:t>("John");  </a:t>
            </a:r>
          </a:p>
          <a:p>
            <a:pPr>
              <a:buNone/>
            </a:pPr>
            <a:r>
              <a:rPr lang="en-US" dirty="0" smtClean="0"/>
              <a:t>?&gt;  </a:t>
            </a:r>
          </a:p>
          <a:p>
            <a:pPr>
              <a:buNone/>
            </a:pPr>
            <a:endParaRPr lang="en-US" dirty="0" smtClean="0"/>
          </a:p>
          <a:p>
            <a:pPr>
              <a:buNone/>
            </a:pPr>
            <a:r>
              <a:rPr lang="en-US" dirty="0" smtClean="0"/>
              <a:t>Output:</a:t>
            </a:r>
          </a:p>
          <a:p>
            <a:pPr>
              <a:buNone/>
            </a:pPr>
            <a:r>
              <a:rPr lang="en-US" dirty="0" smtClean="0"/>
              <a:t>Hello </a:t>
            </a:r>
            <a:r>
              <a:rPr lang="en-US" dirty="0" err="1" smtClean="0"/>
              <a:t>Sonoo</a:t>
            </a:r>
            <a:r>
              <a:rPr lang="en-US" dirty="0" smtClean="0"/>
              <a:t> </a:t>
            </a:r>
          </a:p>
          <a:p>
            <a:pPr>
              <a:buNone/>
            </a:pPr>
            <a:r>
              <a:rPr lang="en-US" dirty="0" smtClean="0"/>
              <a:t>Hello </a:t>
            </a:r>
            <a:r>
              <a:rPr lang="en-US" dirty="0" err="1" smtClean="0"/>
              <a:t>Vimal</a:t>
            </a:r>
            <a:r>
              <a:rPr lang="en-US" dirty="0" smtClean="0"/>
              <a:t> </a:t>
            </a:r>
          </a:p>
          <a:p>
            <a:pPr>
              <a:buNone/>
            </a:pPr>
            <a:r>
              <a:rPr lang="en-US" dirty="0" smtClean="0"/>
              <a:t>Hello John </a:t>
            </a:r>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5843606"/>
          </a:xfrm>
        </p:spPr>
        <p:txBody>
          <a:bodyPr>
            <a:normAutofit fontScale="85000" lnSpcReduction="10000"/>
          </a:bodyPr>
          <a:lstStyle/>
          <a:p>
            <a:pPr>
              <a:buNone/>
            </a:pPr>
            <a:r>
              <a:rPr lang="en-US" dirty="0" smtClean="0"/>
              <a:t>File: functionarg2.php </a:t>
            </a:r>
          </a:p>
          <a:p>
            <a:pPr>
              <a:buNone/>
            </a:pPr>
            <a:r>
              <a:rPr lang="en-US" dirty="0" smtClean="0"/>
              <a:t>&lt;?</a:t>
            </a:r>
            <a:r>
              <a:rPr lang="en-US" dirty="0" err="1" smtClean="0"/>
              <a:t>php</a:t>
            </a:r>
            <a:r>
              <a:rPr lang="en-US" dirty="0" smtClean="0"/>
              <a:t>  </a:t>
            </a:r>
          </a:p>
          <a:p>
            <a:pPr>
              <a:buNone/>
            </a:pPr>
            <a:r>
              <a:rPr lang="en-US" dirty="0" smtClean="0"/>
              <a:t>function </a:t>
            </a:r>
            <a:r>
              <a:rPr lang="en-US" dirty="0" err="1" smtClean="0"/>
              <a:t>sayHello</a:t>
            </a:r>
            <a:r>
              <a:rPr lang="en-US" dirty="0" smtClean="0"/>
              <a:t>($</a:t>
            </a:r>
            <a:r>
              <a:rPr lang="en-US" dirty="0" err="1" smtClean="0"/>
              <a:t>name,$age</a:t>
            </a:r>
            <a:r>
              <a:rPr lang="en-US" dirty="0" smtClean="0"/>
              <a:t>){  </a:t>
            </a:r>
          </a:p>
          <a:p>
            <a:pPr>
              <a:buNone/>
            </a:pPr>
            <a:r>
              <a:rPr lang="en-US" dirty="0" smtClean="0"/>
              <a:t>echo "Hello $name, you are $age years old&lt;</a:t>
            </a:r>
            <a:r>
              <a:rPr lang="en-US" dirty="0" err="1" smtClean="0"/>
              <a:t>br</a:t>
            </a:r>
            <a:r>
              <a:rPr lang="en-US" dirty="0" smtClean="0"/>
              <a:t>/&gt;";  </a:t>
            </a:r>
          </a:p>
          <a:p>
            <a:pPr>
              <a:buNone/>
            </a:pPr>
            <a:r>
              <a:rPr lang="en-US" dirty="0" smtClean="0"/>
              <a:t>}  </a:t>
            </a:r>
          </a:p>
          <a:p>
            <a:pPr>
              <a:buNone/>
            </a:pPr>
            <a:r>
              <a:rPr lang="en-US" dirty="0" err="1" smtClean="0"/>
              <a:t>sayHello</a:t>
            </a:r>
            <a:r>
              <a:rPr lang="en-US" dirty="0" smtClean="0"/>
              <a:t>("Sonoo",27);  </a:t>
            </a:r>
          </a:p>
          <a:p>
            <a:pPr>
              <a:buNone/>
            </a:pPr>
            <a:r>
              <a:rPr lang="en-US" dirty="0" err="1" smtClean="0"/>
              <a:t>sayHello</a:t>
            </a:r>
            <a:r>
              <a:rPr lang="en-US" dirty="0" smtClean="0"/>
              <a:t>("Vimal",29);  </a:t>
            </a:r>
          </a:p>
          <a:p>
            <a:pPr>
              <a:buNone/>
            </a:pPr>
            <a:r>
              <a:rPr lang="en-US" dirty="0" err="1" smtClean="0"/>
              <a:t>sayHello</a:t>
            </a:r>
            <a:r>
              <a:rPr lang="en-US" dirty="0" smtClean="0"/>
              <a:t>("John",23);  </a:t>
            </a:r>
          </a:p>
          <a:p>
            <a:pPr>
              <a:buNone/>
            </a:pPr>
            <a:r>
              <a:rPr lang="en-US" dirty="0" smtClean="0"/>
              <a:t>?&gt;  </a:t>
            </a:r>
          </a:p>
          <a:p>
            <a:pPr>
              <a:buNone/>
            </a:pPr>
            <a:r>
              <a:rPr lang="en-US" dirty="0" smtClean="0"/>
              <a:t>Output:</a:t>
            </a:r>
          </a:p>
          <a:p>
            <a:pPr>
              <a:buNone/>
            </a:pPr>
            <a:r>
              <a:rPr lang="en-US" dirty="0" smtClean="0"/>
              <a:t>Hello </a:t>
            </a:r>
            <a:r>
              <a:rPr lang="en-US" dirty="0" err="1" smtClean="0"/>
              <a:t>Sonoo</a:t>
            </a:r>
            <a:r>
              <a:rPr lang="en-US" dirty="0" smtClean="0"/>
              <a:t>, you are 27 years old </a:t>
            </a:r>
          </a:p>
          <a:p>
            <a:pPr>
              <a:buNone/>
            </a:pPr>
            <a:r>
              <a:rPr lang="en-US" dirty="0" smtClean="0"/>
              <a:t>Hello </a:t>
            </a:r>
            <a:r>
              <a:rPr lang="en-US" dirty="0" err="1" smtClean="0"/>
              <a:t>Vimal</a:t>
            </a:r>
            <a:r>
              <a:rPr lang="en-US" dirty="0" smtClean="0"/>
              <a:t>, you are 29 years old </a:t>
            </a:r>
          </a:p>
          <a:p>
            <a:pPr>
              <a:buNone/>
            </a:pPr>
            <a:r>
              <a:rPr lang="en-US" dirty="0" smtClean="0"/>
              <a:t>Hello John, you are 23 years old </a:t>
            </a: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1143000"/>
          </a:xfrm>
        </p:spPr>
        <p:txBody>
          <a:bodyPr/>
          <a:lstStyle/>
          <a:p>
            <a:r>
              <a:rPr lang="en-US" b="1" dirty="0" smtClean="0">
                <a:effectLst/>
              </a:rPr>
              <a:t>Call by reference</a:t>
            </a:r>
            <a:endParaRPr lang="en-US" b="1" dirty="0">
              <a:effectLst/>
            </a:endParaRPr>
          </a:p>
        </p:txBody>
      </p:sp>
      <p:sp>
        <p:nvSpPr>
          <p:cNvPr id="3" name="Content Placeholder 2"/>
          <p:cNvSpPr>
            <a:spLocks noGrp="1"/>
          </p:cNvSpPr>
          <p:nvPr>
            <p:ph idx="1"/>
          </p:nvPr>
        </p:nvSpPr>
        <p:spPr/>
        <p:txBody>
          <a:bodyPr>
            <a:normAutofit fontScale="77500" lnSpcReduction="20000"/>
          </a:bodyPr>
          <a:lstStyle/>
          <a:p>
            <a:pPr>
              <a:buNone/>
            </a:pPr>
            <a:r>
              <a:rPr lang="en-US" dirty="0" smtClean="0"/>
              <a:t>File: functionref.php </a:t>
            </a:r>
          </a:p>
          <a:p>
            <a:pPr>
              <a:buNone/>
            </a:pPr>
            <a:r>
              <a:rPr lang="en-US" dirty="0" smtClean="0"/>
              <a:t>&lt;?</a:t>
            </a:r>
            <a:r>
              <a:rPr lang="en-US" dirty="0" err="1" smtClean="0"/>
              <a:t>php</a:t>
            </a:r>
            <a:r>
              <a:rPr lang="en-US" dirty="0" smtClean="0"/>
              <a:t>  </a:t>
            </a:r>
          </a:p>
          <a:p>
            <a:pPr>
              <a:buNone/>
            </a:pPr>
            <a:r>
              <a:rPr lang="en-US" dirty="0" smtClean="0"/>
              <a:t>function adder(&amp;$str2)  </a:t>
            </a:r>
          </a:p>
          <a:p>
            <a:pPr>
              <a:buNone/>
            </a:pPr>
            <a:r>
              <a:rPr lang="en-US" dirty="0" smtClean="0"/>
              <a:t>{  </a:t>
            </a:r>
          </a:p>
          <a:p>
            <a:pPr>
              <a:buNone/>
            </a:pPr>
            <a:r>
              <a:rPr lang="en-US" dirty="0" smtClean="0"/>
              <a:t>    $str2 .= 'Call By Reference';  </a:t>
            </a:r>
          </a:p>
          <a:p>
            <a:pPr>
              <a:buNone/>
            </a:pPr>
            <a:r>
              <a:rPr lang="en-US" dirty="0" smtClean="0"/>
              <a:t>}  </a:t>
            </a:r>
          </a:p>
          <a:p>
            <a:pPr>
              <a:buNone/>
            </a:pPr>
            <a:r>
              <a:rPr lang="en-US" dirty="0" smtClean="0"/>
              <a:t>$</a:t>
            </a:r>
            <a:r>
              <a:rPr lang="en-US" dirty="0" err="1" smtClean="0"/>
              <a:t>str</a:t>
            </a:r>
            <a:r>
              <a:rPr lang="en-US" dirty="0" smtClean="0"/>
              <a:t> = 'Hello ';  </a:t>
            </a:r>
          </a:p>
          <a:p>
            <a:pPr>
              <a:buNone/>
            </a:pPr>
            <a:r>
              <a:rPr lang="en-US" dirty="0" smtClean="0"/>
              <a:t>adder($</a:t>
            </a:r>
            <a:r>
              <a:rPr lang="en-US" dirty="0" err="1" smtClean="0"/>
              <a:t>str</a:t>
            </a:r>
            <a:r>
              <a:rPr lang="en-US" dirty="0" smtClean="0"/>
              <a:t>);  </a:t>
            </a:r>
          </a:p>
          <a:p>
            <a:pPr>
              <a:buNone/>
            </a:pPr>
            <a:r>
              <a:rPr lang="en-US" dirty="0" smtClean="0"/>
              <a:t>echo $</a:t>
            </a:r>
            <a:r>
              <a:rPr lang="en-US" dirty="0" err="1" smtClean="0"/>
              <a:t>str</a:t>
            </a:r>
            <a:r>
              <a:rPr lang="en-US" dirty="0" smtClean="0"/>
              <a:t>;  </a:t>
            </a:r>
          </a:p>
          <a:p>
            <a:pPr>
              <a:buNone/>
            </a:pPr>
            <a:r>
              <a:rPr lang="en-US" dirty="0" smtClean="0"/>
              <a:t>?&gt;  </a:t>
            </a:r>
          </a:p>
          <a:p>
            <a:pPr>
              <a:buNone/>
            </a:pPr>
            <a:r>
              <a:rPr lang="en-US" dirty="0" smtClean="0"/>
              <a:t>Output:</a:t>
            </a:r>
          </a:p>
          <a:p>
            <a:pPr>
              <a:buNone/>
            </a:pPr>
            <a:r>
              <a:rPr lang="en-US" dirty="0" smtClean="0"/>
              <a:t>Hello Call By Reference </a:t>
            </a:r>
          </a:p>
          <a:p>
            <a:pPr>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914400"/>
          </a:xfrm>
        </p:spPr>
        <p:txBody>
          <a:bodyPr/>
          <a:lstStyle/>
          <a:p>
            <a:r>
              <a:rPr lang="en-US" b="1" dirty="0" smtClean="0">
                <a:effectLst/>
              </a:rPr>
              <a:t>Default argument</a:t>
            </a:r>
            <a:endParaRPr lang="en-US" b="1" dirty="0">
              <a:effectLst/>
            </a:endParaRPr>
          </a:p>
        </p:txBody>
      </p:sp>
      <p:sp>
        <p:nvSpPr>
          <p:cNvPr id="3" name="Content Placeholder 2"/>
          <p:cNvSpPr>
            <a:spLocks noGrp="1"/>
          </p:cNvSpPr>
          <p:nvPr>
            <p:ph idx="1"/>
          </p:nvPr>
        </p:nvSpPr>
        <p:spPr>
          <a:xfrm>
            <a:off x="1143000" y="838200"/>
            <a:ext cx="7790688" cy="5234006"/>
          </a:xfrm>
        </p:spPr>
        <p:txBody>
          <a:bodyPr>
            <a:normAutofit fontScale="70000" lnSpcReduction="20000"/>
          </a:bodyPr>
          <a:lstStyle/>
          <a:p>
            <a:pPr>
              <a:buNone/>
            </a:pPr>
            <a:r>
              <a:rPr lang="en-US" dirty="0" smtClean="0"/>
              <a:t>File: functiondefaultarg.php </a:t>
            </a:r>
          </a:p>
          <a:p>
            <a:pPr>
              <a:buNone/>
            </a:pPr>
            <a:r>
              <a:rPr lang="en-US" dirty="0" smtClean="0"/>
              <a:t>&lt;?</a:t>
            </a:r>
            <a:r>
              <a:rPr lang="en-US" dirty="0" err="1" smtClean="0"/>
              <a:t>php</a:t>
            </a:r>
            <a:r>
              <a:rPr lang="en-US" dirty="0" smtClean="0"/>
              <a:t>  </a:t>
            </a:r>
          </a:p>
          <a:p>
            <a:pPr>
              <a:buNone/>
            </a:pPr>
            <a:r>
              <a:rPr lang="en-US" dirty="0" smtClean="0"/>
              <a:t>function </a:t>
            </a:r>
            <a:r>
              <a:rPr lang="en-US" dirty="0" err="1" smtClean="0"/>
              <a:t>sayHello</a:t>
            </a:r>
            <a:r>
              <a:rPr lang="en-US" dirty="0" smtClean="0"/>
              <a:t>($name="</a:t>
            </a:r>
            <a:r>
              <a:rPr lang="en-US" dirty="0" err="1" smtClean="0"/>
              <a:t>Sonoo</a:t>
            </a:r>
            <a:r>
              <a:rPr lang="en-US" dirty="0" smtClean="0"/>
              <a:t>"){  </a:t>
            </a:r>
          </a:p>
          <a:p>
            <a:pPr>
              <a:buNone/>
            </a:pPr>
            <a:r>
              <a:rPr lang="en-US" dirty="0" smtClean="0"/>
              <a:t>echo "Hello $name&lt;</a:t>
            </a:r>
            <a:r>
              <a:rPr lang="en-US" dirty="0" err="1" smtClean="0"/>
              <a:t>br</a:t>
            </a:r>
            <a:r>
              <a:rPr lang="en-US" dirty="0" smtClean="0"/>
              <a:t>/&gt;";  </a:t>
            </a:r>
          </a:p>
          <a:p>
            <a:pPr>
              <a:buNone/>
            </a:pPr>
            <a:r>
              <a:rPr lang="en-US" dirty="0" smtClean="0"/>
              <a:t>}  </a:t>
            </a:r>
          </a:p>
          <a:p>
            <a:pPr>
              <a:buNone/>
            </a:pPr>
            <a:r>
              <a:rPr lang="en-US" dirty="0" err="1" smtClean="0"/>
              <a:t>sayHello</a:t>
            </a:r>
            <a:r>
              <a:rPr lang="en-US" dirty="0" smtClean="0"/>
              <a:t>("Rajesh");  </a:t>
            </a:r>
          </a:p>
          <a:p>
            <a:pPr>
              <a:buNone/>
            </a:pPr>
            <a:r>
              <a:rPr lang="en-US" dirty="0" err="1" smtClean="0"/>
              <a:t>sayHello</a:t>
            </a:r>
            <a:r>
              <a:rPr lang="en-US" dirty="0" smtClean="0"/>
              <a:t>();//passing no value  </a:t>
            </a:r>
          </a:p>
          <a:p>
            <a:pPr>
              <a:buNone/>
            </a:pPr>
            <a:r>
              <a:rPr lang="en-US" dirty="0" err="1" smtClean="0"/>
              <a:t>sayHello</a:t>
            </a:r>
            <a:r>
              <a:rPr lang="en-US" dirty="0" smtClean="0"/>
              <a:t>("John");  </a:t>
            </a:r>
          </a:p>
          <a:p>
            <a:pPr>
              <a:buNone/>
            </a:pPr>
            <a:r>
              <a:rPr lang="en-US" dirty="0" smtClean="0"/>
              <a:t>?&gt;  </a:t>
            </a:r>
          </a:p>
          <a:p>
            <a:pPr>
              <a:buNone/>
            </a:pPr>
            <a:endParaRPr lang="en-US" dirty="0" smtClean="0"/>
          </a:p>
          <a:p>
            <a:pPr>
              <a:buNone/>
            </a:pPr>
            <a:r>
              <a:rPr lang="en-US" dirty="0" smtClean="0"/>
              <a:t>Output:</a:t>
            </a:r>
          </a:p>
          <a:p>
            <a:pPr>
              <a:buNone/>
            </a:pPr>
            <a:r>
              <a:rPr lang="en-US" dirty="0" smtClean="0"/>
              <a:t>Hello Rajesh </a:t>
            </a:r>
          </a:p>
          <a:p>
            <a:pPr>
              <a:buNone/>
            </a:pPr>
            <a:r>
              <a:rPr lang="en-US" dirty="0" smtClean="0"/>
              <a:t>Hello </a:t>
            </a:r>
            <a:r>
              <a:rPr lang="en-US" dirty="0" err="1" smtClean="0"/>
              <a:t>Sonoo</a:t>
            </a:r>
            <a:r>
              <a:rPr lang="en-US" dirty="0" smtClean="0"/>
              <a:t> </a:t>
            </a:r>
          </a:p>
          <a:p>
            <a:pPr>
              <a:buNone/>
            </a:pPr>
            <a:r>
              <a:rPr lang="en-US" dirty="0" smtClean="0"/>
              <a:t>Hello John </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914400"/>
          </a:xfrm>
        </p:spPr>
        <p:txBody>
          <a:bodyPr/>
          <a:lstStyle/>
          <a:p>
            <a:r>
              <a:rPr lang="en-US" b="1" dirty="0" smtClean="0">
                <a:effectLst/>
              </a:rPr>
              <a:t>Returning value</a:t>
            </a:r>
            <a:endParaRPr lang="en-US" b="1" dirty="0">
              <a:effectLst/>
            </a:endParaRPr>
          </a:p>
        </p:txBody>
      </p:sp>
      <p:sp>
        <p:nvSpPr>
          <p:cNvPr id="3" name="Content Placeholder 2"/>
          <p:cNvSpPr>
            <a:spLocks noGrp="1"/>
          </p:cNvSpPr>
          <p:nvPr>
            <p:ph idx="1"/>
          </p:nvPr>
        </p:nvSpPr>
        <p:spPr>
          <a:xfrm>
            <a:off x="1143000" y="990600"/>
            <a:ext cx="7790688" cy="5081606"/>
          </a:xfrm>
        </p:spPr>
        <p:txBody>
          <a:bodyPr>
            <a:normAutofit fontScale="92500" lnSpcReduction="10000"/>
          </a:bodyPr>
          <a:lstStyle/>
          <a:p>
            <a:pPr>
              <a:buNone/>
            </a:pPr>
            <a:r>
              <a:rPr lang="en-US" dirty="0" smtClean="0"/>
              <a:t>File: functiondefaultarg.php </a:t>
            </a:r>
          </a:p>
          <a:p>
            <a:pPr>
              <a:buNone/>
            </a:pPr>
            <a:r>
              <a:rPr lang="en-US" dirty="0" smtClean="0"/>
              <a:t>&lt;?</a:t>
            </a:r>
            <a:r>
              <a:rPr lang="en-US" dirty="0" err="1" smtClean="0"/>
              <a:t>php</a:t>
            </a:r>
            <a:r>
              <a:rPr lang="en-US" dirty="0" smtClean="0"/>
              <a:t>  </a:t>
            </a:r>
          </a:p>
          <a:p>
            <a:pPr>
              <a:buNone/>
            </a:pPr>
            <a:r>
              <a:rPr lang="en-US" dirty="0" smtClean="0"/>
              <a:t>function cube($n){  </a:t>
            </a:r>
          </a:p>
          <a:p>
            <a:pPr>
              <a:buNone/>
            </a:pPr>
            <a:r>
              <a:rPr lang="en-US" dirty="0" smtClean="0"/>
              <a:t>return $n*$n*$n;  </a:t>
            </a:r>
          </a:p>
          <a:p>
            <a:pPr>
              <a:buNone/>
            </a:pPr>
            <a:r>
              <a:rPr lang="en-US" dirty="0" smtClean="0"/>
              <a:t>}  </a:t>
            </a:r>
          </a:p>
          <a:p>
            <a:pPr>
              <a:buNone/>
            </a:pPr>
            <a:r>
              <a:rPr lang="en-US" dirty="0" smtClean="0"/>
              <a:t>echo "Cube of 3 is: ".cube(3);  </a:t>
            </a:r>
          </a:p>
          <a:p>
            <a:pPr>
              <a:buNone/>
            </a:pPr>
            <a:r>
              <a:rPr lang="en-US" dirty="0" smtClean="0"/>
              <a:t>?&gt;  </a:t>
            </a:r>
          </a:p>
          <a:p>
            <a:pPr>
              <a:buNone/>
            </a:pPr>
            <a:endParaRPr lang="en-US" dirty="0" smtClean="0"/>
          </a:p>
          <a:p>
            <a:pPr>
              <a:buNone/>
            </a:pPr>
            <a:r>
              <a:rPr lang="en-US" dirty="0" smtClean="0"/>
              <a:t>Output:</a:t>
            </a:r>
          </a:p>
          <a:p>
            <a:pPr>
              <a:buNone/>
            </a:pPr>
            <a:r>
              <a:rPr lang="en-US" dirty="0" smtClean="0"/>
              <a:t>Cube of 3 is: 27 </a:t>
            </a:r>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762000"/>
          </a:xfrm>
        </p:spPr>
        <p:txBody>
          <a:bodyPr>
            <a:normAutofit/>
          </a:bodyPr>
          <a:lstStyle/>
          <a:p>
            <a:r>
              <a:rPr lang="en-US" b="1" dirty="0" smtClean="0">
                <a:effectLst/>
              </a:rPr>
              <a:t>PHP Arrays</a:t>
            </a:r>
            <a:endParaRPr lang="en-US" dirty="0">
              <a:effectLst/>
            </a:endParaRPr>
          </a:p>
        </p:txBody>
      </p:sp>
      <p:sp>
        <p:nvSpPr>
          <p:cNvPr id="3" name="Content Placeholder 2"/>
          <p:cNvSpPr>
            <a:spLocks noGrp="1"/>
          </p:cNvSpPr>
          <p:nvPr>
            <p:ph idx="1"/>
          </p:nvPr>
        </p:nvSpPr>
        <p:spPr>
          <a:xfrm>
            <a:off x="1143000" y="838200"/>
            <a:ext cx="7790688" cy="5234006"/>
          </a:xfrm>
        </p:spPr>
        <p:txBody>
          <a:bodyPr>
            <a:normAutofit fontScale="70000" lnSpcReduction="20000"/>
          </a:bodyPr>
          <a:lstStyle/>
          <a:p>
            <a:pPr algn="just">
              <a:buNone/>
            </a:pPr>
            <a:r>
              <a:rPr lang="en-US" dirty="0" smtClean="0"/>
              <a:t>PHP array is an ordered map (contains value on the basis of key). It is used to hold multiple values of similar type in a single variable.</a:t>
            </a:r>
          </a:p>
          <a:p>
            <a:pPr algn="just">
              <a:buNone/>
            </a:pPr>
            <a:endParaRPr lang="en-US" b="1" dirty="0" smtClean="0"/>
          </a:p>
          <a:p>
            <a:pPr algn="just">
              <a:buNone/>
            </a:pPr>
            <a:r>
              <a:rPr lang="en-US" b="1" dirty="0" smtClean="0"/>
              <a:t>Advantage of PHP Array</a:t>
            </a:r>
          </a:p>
          <a:p>
            <a:pPr algn="just">
              <a:buNone/>
            </a:pPr>
            <a:r>
              <a:rPr lang="en-US" b="1" dirty="0" smtClean="0"/>
              <a:t>Less Code</a:t>
            </a:r>
            <a:r>
              <a:rPr lang="en-US" dirty="0" smtClean="0"/>
              <a:t>: We don't need to define multiple variables.</a:t>
            </a:r>
          </a:p>
          <a:p>
            <a:pPr algn="just">
              <a:buNone/>
            </a:pPr>
            <a:r>
              <a:rPr lang="en-US" b="1" dirty="0" smtClean="0"/>
              <a:t>Easy to traverse</a:t>
            </a:r>
            <a:r>
              <a:rPr lang="en-US" dirty="0" smtClean="0"/>
              <a:t>: By the help of single loop, we can traverse all the elements of an array.</a:t>
            </a:r>
          </a:p>
          <a:p>
            <a:pPr algn="just">
              <a:buNone/>
            </a:pPr>
            <a:r>
              <a:rPr lang="en-US" b="1" dirty="0" smtClean="0"/>
              <a:t>Sorting</a:t>
            </a:r>
            <a:r>
              <a:rPr lang="en-US" dirty="0" smtClean="0"/>
              <a:t>: We can sort the elements of array.</a:t>
            </a:r>
          </a:p>
          <a:p>
            <a:pPr algn="just">
              <a:buNone/>
            </a:pPr>
            <a:endParaRPr lang="en-US" b="1" dirty="0" smtClean="0"/>
          </a:p>
          <a:p>
            <a:pPr algn="just">
              <a:buNone/>
            </a:pPr>
            <a:r>
              <a:rPr lang="en-US" b="1" dirty="0" smtClean="0"/>
              <a:t>PHP Array Types</a:t>
            </a:r>
          </a:p>
          <a:p>
            <a:pPr algn="just">
              <a:buNone/>
            </a:pPr>
            <a:r>
              <a:rPr lang="en-US" dirty="0" smtClean="0"/>
              <a:t>There are 3 types of array in PHP.</a:t>
            </a:r>
          </a:p>
          <a:p>
            <a:pPr algn="just">
              <a:buNone/>
            </a:pPr>
            <a:r>
              <a:rPr lang="en-US" dirty="0" smtClean="0"/>
              <a:t>Indexed Array</a:t>
            </a:r>
          </a:p>
          <a:p>
            <a:pPr algn="just">
              <a:buNone/>
            </a:pPr>
            <a:r>
              <a:rPr lang="en-US" dirty="0" smtClean="0"/>
              <a:t>Associative Array</a:t>
            </a:r>
          </a:p>
          <a:p>
            <a:pPr algn="just">
              <a:buNone/>
            </a:pPr>
            <a:r>
              <a:rPr lang="en-US" dirty="0" smtClean="0"/>
              <a:t>Multidimensional Array</a:t>
            </a:r>
          </a:p>
          <a:p>
            <a:pPr algn="just">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990600"/>
          </a:xfrm>
        </p:spPr>
        <p:txBody>
          <a:bodyPr/>
          <a:lstStyle/>
          <a:p>
            <a:r>
              <a:rPr lang="en-US" b="1" dirty="0" smtClean="0">
                <a:effectLst/>
              </a:rPr>
              <a:t>Index Array</a:t>
            </a:r>
            <a:endParaRPr lang="en-US" b="1" dirty="0">
              <a:effectLst/>
            </a:endParaRPr>
          </a:p>
        </p:txBody>
      </p:sp>
      <p:sp>
        <p:nvSpPr>
          <p:cNvPr id="3" name="Content Placeholder 2"/>
          <p:cNvSpPr>
            <a:spLocks noGrp="1"/>
          </p:cNvSpPr>
          <p:nvPr>
            <p:ph idx="1"/>
          </p:nvPr>
        </p:nvSpPr>
        <p:spPr>
          <a:xfrm>
            <a:off x="1143000" y="914400"/>
            <a:ext cx="7696200" cy="5181600"/>
          </a:xfrm>
        </p:spPr>
        <p:txBody>
          <a:bodyPr>
            <a:normAutofit fontScale="77500" lnSpcReduction="20000"/>
          </a:bodyPr>
          <a:lstStyle/>
          <a:p>
            <a:pPr algn="just">
              <a:buNone/>
            </a:pPr>
            <a:r>
              <a:rPr lang="en-US" dirty="0" smtClean="0"/>
              <a:t>PHP index is represented by number which starts from 0. We can store number, string and object in the PHP array. All PHP array elements are assigned to an index number by default.</a:t>
            </a:r>
          </a:p>
          <a:p>
            <a:pPr algn="just">
              <a:buNone/>
            </a:pPr>
            <a:endParaRPr lang="en-US" dirty="0" smtClean="0"/>
          </a:p>
          <a:p>
            <a:pPr algn="just">
              <a:buNone/>
            </a:pPr>
            <a:r>
              <a:rPr lang="en-US" dirty="0" smtClean="0"/>
              <a:t>There are two ways to define indexed array:</a:t>
            </a:r>
          </a:p>
          <a:p>
            <a:pPr algn="just">
              <a:buNone/>
            </a:pPr>
            <a:r>
              <a:rPr lang="en-US" dirty="0" smtClean="0"/>
              <a:t>1st way:</a:t>
            </a:r>
          </a:p>
          <a:p>
            <a:pPr algn="just">
              <a:buNone/>
            </a:pPr>
            <a:r>
              <a:rPr lang="en-US" dirty="0" smtClean="0"/>
              <a:t>$season=array("</a:t>
            </a:r>
            <a:r>
              <a:rPr lang="en-US" dirty="0" err="1" smtClean="0"/>
              <a:t>summer","winter","spring","autumn</a:t>
            </a:r>
            <a:r>
              <a:rPr lang="en-US" dirty="0" smtClean="0"/>
              <a:t>");  </a:t>
            </a:r>
          </a:p>
          <a:p>
            <a:pPr algn="just">
              <a:buNone/>
            </a:pPr>
            <a:endParaRPr lang="en-US" dirty="0" smtClean="0"/>
          </a:p>
          <a:p>
            <a:pPr algn="just">
              <a:buNone/>
            </a:pPr>
            <a:r>
              <a:rPr lang="en-US" dirty="0" smtClean="0"/>
              <a:t>2nd way:</a:t>
            </a:r>
          </a:p>
          <a:p>
            <a:pPr algn="just">
              <a:buNone/>
            </a:pPr>
            <a:r>
              <a:rPr lang="en-US" dirty="0" smtClean="0"/>
              <a:t>$season[0]="summer";  </a:t>
            </a:r>
          </a:p>
          <a:p>
            <a:pPr algn="just">
              <a:buNone/>
            </a:pPr>
            <a:r>
              <a:rPr lang="en-US" dirty="0" smtClean="0"/>
              <a:t>$season[1]="winter";  </a:t>
            </a:r>
          </a:p>
          <a:p>
            <a:pPr algn="just">
              <a:buNone/>
            </a:pPr>
            <a:r>
              <a:rPr lang="en-US" dirty="0" smtClean="0"/>
              <a:t>$season[2]="spring";  </a:t>
            </a:r>
          </a:p>
          <a:p>
            <a:pPr algn="just">
              <a:buNone/>
            </a:pPr>
            <a:r>
              <a:rPr lang="en-US" dirty="0" smtClean="0"/>
              <a:t>$season[3]="autumn";  </a:t>
            </a:r>
          </a:p>
          <a:p>
            <a:pPr algn="just">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98080" cy="838200"/>
          </a:xfrm>
        </p:spPr>
        <p:txBody>
          <a:bodyPr/>
          <a:lstStyle/>
          <a:p>
            <a:r>
              <a:rPr lang="en-US" b="1" dirty="0" smtClean="0">
                <a:effectLst/>
              </a:rPr>
              <a:t>Example</a:t>
            </a:r>
            <a:endParaRPr lang="en-US" b="1" dirty="0">
              <a:effectLst/>
            </a:endParaRPr>
          </a:p>
        </p:txBody>
      </p:sp>
      <p:sp>
        <p:nvSpPr>
          <p:cNvPr id="3" name="Content Placeholder 2"/>
          <p:cNvSpPr>
            <a:spLocks noGrp="1"/>
          </p:cNvSpPr>
          <p:nvPr>
            <p:ph idx="1"/>
          </p:nvPr>
        </p:nvSpPr>
        <p:spPr>
          <a:xfrm>
            <a:off x="1219200" y="1143000"/>
            <a:ext cx="7714488" cy="4929206"/>
          </a:xfrm>
        </p:spPr>
        <p:txBody>
          <a:bodyPr>
            <a:normAutofit fontScale="85000" lnSpcReduction="20000"/>
          </a:bodyPr>
          <a:lstStyle/>
          <a:p>
            <a:pPr>
              <a:buNone/>
            </a:pPr>
            <a:r>
              <a:rPr lang="en-US" dirty="0" smtClean="0"/>
              <a:t>File: hello.php </a:t>
            </a:r>
          </a:p>
          <a:p>
            <a:pPr>
              <a:buNone/>
            </a:pPr>
            <a:r>
              <a:rPr lang="en-US" dirty="0" smtClean="0"/>
              <a:t>&lt;!DOCTYPE&gt;  </a:t>
            </a:r>
          </a:p>
          <a:p>
            <a:pPr>
              <a:buNone/>
            </a:pPr>
            <a:r>
              <a:rPr lang="en-US" dirty="0" smtClean="0"/>
              <a:t>&lt;html&gt;  </a:t>
            </a:r>
          </a:p>
          <a:p>
            <a:pPr>
              <a:buNone/>
            </a:pPr>
            <a:r>
              <a:rPr lang="en-US" dirty="0" smtClean="0"/>
              <a:t>&lt;body&gt;  </a:t>
            </a:r>
          </a:p>
          <a:p>
            <a:pPr>
              <a:buNone/>
            </a:pPr>
            <a:r>
              <a:rPr lang="en-US" dirty="0" smtClean="0"/>
              <a:t>&lt;?</a:t>
            </a:r>
            <a:r>
              <a:rPr lang="en-US" dirty="0" err="1" smtClean="0"/>
              <a:t>php</a:t>
            </a:r>
            <a:r>
              <a:rPr lang="en-US" dirty="0" smtClean="0"/>
              <a:t>  </a:t>
            </a:r>
          </a:p>
          <a:p>
            <a:pPr>
              <a:buNone/>
            </a:pPr>
            <a:r>
              <a:rPr lang="en-US" dirty="0" smtClean="0"/>
              <a:t>echo "&lt;h2&gt;Hello by PHP&lt;/h2&gt;";  </a:t>
            </a:r>
          </a:p>
          <a:p>
            <a:pPr>
              <a:buNone/>
            </a:pPr>
            <a:r>
              <a:rPr lang="en-US" dirty="0" smtClean="0"/>
              <a:t>?&gt;  </a:t>
            </a:r>
          </a:p>
          <a:p>
            <a:pPr>
              <a:buNone/>
            </a:pPr>
            <a:r>
              <a:rPr lang="en-US" dirty="0" smtClean="0"/>
              <a:t>&lt;/body&gt;  </a:t>
            </a:r>
          </a:p>
          <a:p>
            <a:pPr>
              <a:buNone/>
            </a:pPr>
            <a:r>
              <a:rPr lang="en-US" dirty="0" smtClean="0"/>
              <a:t>&lt;/html&gt; </a:t>
            </a:r>
          </a:p>
          <a:p>
            <a:pPr>
              <a:buNone/>
            </a:pPr>
            <a:endParaRPr lang="en-US" dirty="0" smtClean="0"/>
          </a:p>
          <a:p>
            <a:pPr>
              <a:buNone/>
            </a:pPr>
            <a:r>
              <a:rPr lang="en-US" dirty="0" smtClean="0"/>
              <a:t>Output:</a:t>
            </a:r>
          </a:p>
          <a:p>
            <a:pPr>
              <a:buNone/>
            </a:pPr>
            <a:r>
              <a:rPr lang="en-US" dirty="0" smtClean="0"/>
              <a:t> </a:t>
            </a:r>
            <a:r>
              <a:rPr lang="en-US" b="1" dirty="0" smtClean="0"/>
              <a:t>Hello by PHP</a:t>
            </a:r>
          </a:p>
          <a:p>
            <a:pPr>
              <a:buNone/>
            </a:pPr>
            <a:endParaRPr lang="en-US" dirty="0" smtClean="0"/>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99994"/>
            <a:ext cx="7772400" cy="6072206"/>
          </a:xfrm>
        </p:spPr>
        <p:txBody>
          <a:bodyPr>
            <a:normAutofit fontScale="92500" lnSpcReduction="10000"/>
          </a:bodyPr>
          <a:lstStyle/>
          <a:p>
            <a:pPr>
              <a:buNone/>
            </a:pPr>
            <a:r>
              <a:rPr lang="en-US" dirty="0" smtClean="0"/>
              <a:t>File: array2.php </a:t>
            </a:r>
          </a:p>
          <a:p>
            <a:pPr>
              <a:buNone/>
            </a:pPr>
            <a:r>
              <a:rPr lang="en-US" dirty="0" smtClean="0"/>
              <a:t>&lt;?</a:t>
            </a:r>
            <a:r>
              <a:rPr lang="en-US" dirty="0" err="1" smtClean="0"/>
              <a:t>php</a:t>
            </a:r>
            <a:r>
              <a:rPr lang="en-US" dirty="0" smtClean="0"/>
              <a:t>  </a:t>
            </a:r>
          </a:p>
          <a:p>
            <a:pPr>
              <a:buNone/>
            </a:pPr>
            <a:r>
              <a:rPr lang="en-US" dirty="0" smtClean="0"/>
              <a:t>$season[0]="summer";  </a:t>
            </a:r>
          </a:p>
          <a:p>
            <a:pPr>
              <a:buNone/>
            </a:pPr>
            <a:r>
              <a:rPr lang="en-US" dirty="0" smtClean="0"/>
              <a:t>$season[1]="winter";  </a:t>
            </a:r>
          </a:p>
          <a:p>
            <a:pPr>
              <a:buNone/>
            </a:pPr>
            <a:r>
              <a:rPr lang="en-US" dirty="0" smtClean="0"/>
              <a:t>$season[2]="spring";  </a:t>
            </a:r>
          </a:p>
          <a:p>
            <a:pPr>
              <a:buNone/>
            </a:pPr>
            <a:r>
              <a:rPr lang="en-US" dirty="0" smtClean="0"/>
              <a:t>$season[3]="autumn";  </a:t>
            </a:r>
          </a:p>
          <a:p>
            <a:pPr>
              <a:buNone/>
            </a:pPr>
            <a:r>
              <a:rPr lang="en-US" dirty="0" smtClean="0"/>
              <a:t>echo "Season are: $season[0], $season[1], $season[2] and $season[3]";  </a:t>
            </a:r>
          </a:p>
          <a:p>
            <a:pPr>
              <a:buNone/>
            </a:pPr>
            <a:r>
              <a:rPr lang="en-US" dirty="0" smtClean="0"/>
              <a:t>?&gt;  </a:t>
            </a:r>
          </a:p>
          <a:p>
            <a:pPr>
              <a:buNone/>
            </a:pPr>
            <a:endParaRPr lang="en-US" smtClean="0"/>
          </a:p>
          <a:p>
            <a:pPr>
              <a:buNone/>
            </a:pPr>
            <a:r>
              <a:rPr lang="en-US" smtClean="0"/>
              <a:t>Output</a:t>
            </a:r>
            <a:r>
              <a:rPr lang="en-US" dirty="0" smtClean="0"/>
              <a:t>:</a:t>
            </a:r>
          </a:p>
          <a:p>
            <a:pPr>
              <a:buNone/>
            </a:pPr>
            <a:r>
              <a:rPr lang="en-US" dirty="0" smtClean="0"/>
              <a:t>Season are: summer, winter, spring and autumn </a:t>
            </a:r>
          </a:p>
          <a:p>
            <a:pPr>
              <a:buNone/>
            </a:pP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320" y="152400"/>
            <a:ext cx="7498080" cy="685800"/>
          </a:xfrm>
        </p:spPr>
        <p:txBody>
          <a:bodyPr>
            <a:normAutofit fontScale="90000"/>
          </a:bodyPr>
          <a:lstStyle/>
          <a:p>
            <a:r>
              <a:rPr lang="en-US" b="1" dirty="0" smtClean="0">
                <a:effectLst/>
              </a:rPr>
              <a:t>PHP Associative Array</a:t>
            </a:r>
            <a:endParaRPr lang="en-US" dirty="0">
              <a:effectLst/>
            </a:endParaRPr>
          </a:p>
        </p:txBody>
      </p:sp>
      <p:sp>
        <p:nvSpPr>
          <p:cNvPr id="3" name="Content Placeholder 2"/>
          <p:cNvSpPr>
            <a:spLocks noGrp="1"/>
          </p:cNvSpPr>
          <p:nvPr>
            <p:ph idx="1"/>
          </p:nvPr>
        </p:nvSpPr>
        <p:spPr>
          <a:xfrm>
            <a:off x="1219200" y="838200"/>
            <a:ext cx="7714488" cy="5234006"/>
          </a:xfrm>
        </p:spPr>
        <p:txBody>
          <a:bodyPr>
            <a:normAutofit fontScale="77500" lnSpcReduction="20000"/>
          </a:bodyPr>
          <a:lstStyle/>
          <a:p>
            <a:pPr algn="just">
              <a:buNone/>
            </a:pPr>
            <a:r>
              <a:rPr lang="en-US" dirty="0" smtClean="0"/>
              <a:t>PHP allows you to associate name/label with each array elements in PHP using =&gt; symbol. Such way, you can easily remember the element because each element is represented by label than an incremented number.</a:t>
            </a:r>
          </a:p>
          <a:p>
            <a:pPr>
              <a:buNone/>
            </a:pPr>
            <a:endParaRPr lang="en-US" b="1" dirty="0" smtClean="0"/>
          </a:p>
          <a:p>
            <a:pPr>
              <a:buNone/>
            </a:pPr>
            <a:r>
              <a:rPr lang="en-US" b="1" dirty="0" smtClean="0"/>
              <a:t>Definition</a:t>
            </a:r>
          </a:p>
          <a:p>
            <a:pPr>
              <a:buNone/>
            </a:pPr>
            <a:r>
              <a:rPr lang="en-US" dirty="0" smtClean="0"/>
              <a:t>There are two ways to define associative array:</a:t>
            </a:r>
          </a:p>
          <a:p>
            <a:pPr>
              <a:buNone/>
            </a:pPr>
            <a:r>
              <a:rPr lang="en-US" dirty="0" smtClean="0"/>
              <a:t>1st way:</a:t>
            </a:r>
          </a:p>
          <a:p>
            <a:pPr>
              <a:buNone/>
            </a:pPr>
            <a:r>
              <a:rPr lang="en-US" dirty="0" smtClean="0"/>
              <a:t>$salary=array("</a:t>
            </a:r>
            <a:r>
              <a:rPr lang="en-US" dirty="0" err="1" smtClean="0"/>
              <a:t>Sonoo</a:t>
            </a:r>
            <a:r>
              <a:rPr lang="en-US" dirty="0" smtClean="0"/>
              <a:t>"=&gt;"550000","Vimal"=&gt;"250000","Ratan"=&gt;"200000");  </a:t>
            </a:r>
          </a:p>
          <a:p>
            <a:pPr>
              <a:buNone/>
            </a:pPr>
            <a:r>
              <a:rPr lang="en-US" dirty="0" smtClean="0"/>
              <a:t>2nd way:</a:t>
            </a:r>
          </a:p>
          <a:p>
            <a:pPr>
              <a:buNone/>
            </a:pPr>
            <a:r>
              <a:rPr lang="en-US" dirty="0" smtClean="0"/>
              <a:t>$salary["</a:t>
            </a:r>
            <a:r>
              <a:rPr lang="en-US" dirty="0" err="1" smtClean="0"/>
              <a:t>Sonoo</a:t>
            </a:r>
            <a:r>
              <a:rPr lang="en-US" dirty="0" smtClean="0"/>
              <a:t>"]="550000";  </a:t>
            </a:r>
          </a:p>
          <a:p>
            <a:pPr>
              <a:buNone/>
            </a:pPr>
            <a:r>
              <a:rPr lang="en-US" dirty="0" smtClean="0"/>
              <a:t>$salary["</a:t>
            </a:r>
            <a:r>
              <a:rPr lang="en-US" dirty="0" err="1" smtClean="0"/>
              <a:t>Vimal</a:t>
            </a:r>
            <a:r>
              <a:rPr lang="en-US" dirty="0" smtClean="0"/>
              <a:t>"]="250000";  </a:t>
            </a:r>
          </a:p>
          <a:p>
            <a:pPr>
              <a:buNone/>
            </a:pPr>
            <a:r>
              <a:rPr lang="en-US" dirty="0" smtClean="0"/>
              <a:t>$salary["</a:t>
            </a:r>
            <a:r>
              <a:rPr lang="en-US" dirty="0" err="1" smtClean="0"/>
              <a:t>Ratan</a:t>
            </a:r>
            <a:r>
              <a:rPr lang="en-US" dirty="0" smtClean="0"/>
              <a:t>"]="200000";  </a:t>
            </a:r>
          </a:p>
          <a:p>
            <a:pPr>
              <a:buNone/>
            </a:pP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5843606"/>
          </a:xfrm>
        </p:spPr>
        <p:txBody>
          <a:bodyPr>
            <a:normAutofit fontScale="85000" lnSpcReduction="20000"/>
          </a:bodyPr>
          <a:lstStyle/>
          <a:p>
            <a:pPr>
              <a:buNone/>
            </a:pPr>
            <a:r>
              <a:rPr lang="en-US" b="1" dirty="0" smtClean="0"/>
              <a:t>Example</a:t>
            </a:r>
          </a:p>
          <a:p>
            <a:pPr>
              <a:buNone/>
            </a:pPr>
            <a:r>
              <a:rPr lang="en-US" dirty="0" smtClean="0"/>
              <a:t>File: arrayassociative1.php </a:t>
            </a:r>
          </a:p>
          <a:p>
            <a:pPr>
              <a:buNone/>
            </a:pPr>
            <a:r>
              <a:rPr lang="en-US" dirty="0" smtClean="0"/>
              <a:t>&lt;?</a:t>
            </a:r>
            <a:r>
              <a:rPr lang="en-US" dirty="0" err="1" smtClean="0"/>
              <a:t>php</a:t>
            </a:r>
            <a:r>
              <a:rPr lang="en-US" dirty="0" smtClean="0"/>
              <a:t>    </a:t>
            </a:r>
          </a:p>
          <a:p>
            <a:pPr>
              <a:buNone/>
            </a:pPr>
            <a:r>
              <a:rPr lang="en-US" dirty="0" smtClean="0"/>
              <a:t>$salary=array("</a:t>
            </a:r>
            <a:r>
              <a:rPr lang="en-US" dirty="0" err="1" smtClean="0"/>
              <a:t>Sonoo</a:t>
            </a:r>
            <a:r>
              <a:rPr lang="en-US" dirty="0" smtClean="0"/>
              <a:t>"=&gt;"550000","Vimal"=&gt;"250000","Ratan"=&gt;"200000");  </a:t>
            </a:r>
          </a:p>
          <a:p>
            <a:pPr>
              <a:buNone/>
            </a:pPr>
            <a:r>
              <a:rPr lang="en-US" dirty="0" smtClean="0"/>
              <a:t>echo "</a:t>
            </a:r>
            <a:r>
              <a:rPr lang="en-US" dirty="0" err="1" smtClean="0"/>
              <a:t>Sonoo</a:t>
            </a:r>
            <a:r>
              <a:rPr lang="en-US" dirty="0" smtClean="0"/>
              <a:t> salary: ".$salary["</a:t>
            </a:r>
            <a:r>
              <a:rPr lang="en-US" dirty="0" err="1" smtClean="0"/>
              <a:t>Sonoo</a:t>
            </a:r>
            <a:r>
              <a:rPr lang="en-US" dirty="0" smtClean="0"/>
              <a:t>"]."&lt;</a:t>
            </a:r>
            <a:r>
              <a:rPr lang="en-US" dirty="0" err="1" smtClean="0"/>
              <a:t>br</a:t>
            </a:r>
            <a:r>
              <a:rPr lang="en-US" dirty="0" smtClean="0"/>
              <a:t>/&gt;";  </a:t>
            </a:r>
          </a:p>
          <a:p>
            <a:pPr>
              <a:buNone/>
            </a:pPr>
            <a:r>
              <a:rPr lang="en-US" dirty="0" smtClean="0"/>
              <a:t>echo "</a:t>
            </a:r>
            <a:r>
              <a:rPr lang="en-US" dirty="0" err="1" smtClean="0"/>
              <a:t>Vimal</a:t>
            </a:r>
            <a:r>
              <a:rPr lang="en-US" dirty="0" smtClean="0"/>
              <a:t> salary: ".$salary["</a:t>
            </a:r>
            <a:r>
              <a:rPr lang="en-US" dirty="0" err="1" smtClean="0"/>
              <a:t>Vimal</a:t>
            </a:r>
            <a:r>
              <a:rPr lang="en-US" dirty="0" smtClean="0"/>
              <a:t>"]."&lt;</a:t>
            </a:r>
            <a:r>
              <a:rPr lang="en-US" dirty="0" err="1" smtClean="0"/>
              <a:t>br</a:t>
            </a:r>
            <a:r>
              <a:rPr lang="en-US" dirty="0" smtClean="0"/>
              <a:t>/&gt;";  </a:t>
            </a:r>
          </a:p>
          <a:p>
            <a:pPr>
              <a:buNone/>
            </a:pPr>
            <a:r>
              <a:rPr lang="en-US" dirty="0" smtClean="0"/>
              <a:t>echo "</a:t>
            </a:r>
            <a:r>
              <a:rPr lang="en-US" dirty="0" err="1" smtClean="0"/>
              <a:t>Ratan</a:t>
            </a:r>
            <a:r>
              <a:rPr lang="en-US" dirty="0" smtClean="0"/>
              <a:t> salary: ".$salary["</a:t>
            </a:r>
            <a:r>
              <a:rPr lang="en-US" dirty="0" err="1" smtClean="0"/>
              <a:t>Ratan</a:t>
            </a:r>
            <a:r>
              <a:rPr lang="en-US" dirty="0" smtClean="0"/>
              <a:t>"]."&lt;</a:t>
            </a:r>
            <a:r>
              <a:rPr lang="en-US" dirty="0" err="1" smtClean="0"/>
              <a:t>br</a:t>
            </a:r>
            <a:r>
              <a:rPr lang="en-US" dirty="0" smtClean="0"/>
              <a:t>/&gt;";  </a:t>
            </a:r>
          </a:p>
          <a:p>
            <a:pPr>
              <a:buNone/>
            </a:pPr>
            <a:r>
              <a:rPr lang="en-US" dirty="0" smtClean="0"/>
              <a:t>?&gt;  </a:t>
            </a:r>
          </a:p>
          <a:p>
            <a:pPr>
              <a:buNone/>
            </a:pPr>
            <a:r>
              <a:rPr lang="en-US" dirty="0" smtClean="0"/>
              <a:t>  </a:t>
            </a:r>
          </a:p>
          <a:p>
            <a:pPr>
              <a:buNone/>
            </a:pPr>
            <a:r>
              <a:rPr lang="en-US" dirty="0" smtClean="0"/>
              <a:t>Output:</a:t>
            </a:r>
          </a:p>
          <a:p>
            <a:pPr>
              <a:buNone/>
            </a:pPr>
            <a:r>
              <a:rPr lang="en-US" dirty="0" err="1" smtClean="0"/>
              <a:t>Sonoo</a:t>
            </a:r>
            <a:r>
              <a:rPr lang="en-US" dirty="0" smtClean="0"/>
              <a:t> salary: 550000 </a:t>
            </a:r>
          </a:p>
          <a:p>
            <a:pPr>
              <a:buNone/>
            </a:pPr>
            <a:r>
              <a:rPr lang="en-US" dirty="0" err="1" smtClean="0"/>
              <a:t>Vimal</a:t>
            </a:r>
            <a:r>
              <a:rPr lang="en-US" dirty="0" smtClean="0"/>
              <a:t> salary: 250000 </a:t>
            </a:r>
          </a:p>
          <a:p>
            <a:pPr>
              <a:buNone/>
            </a:pPr>
            <a:r>
              <a:rPr lang="en-US" dirty="0" err="1" smtClean="0"/>
              <a:t>Ratan</a:t>
            </a:r>
            <a:r>
              <a:rPr lang="en-US" dirty="0" smtClean="0"/>
              <a:t> salary: 200000 </a:t>
            </a:r>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5843606"/>
          </a:xfrm>
        </p:spPr>
        <p:txBody>
          <a:bodyPr>
            <a:normAutofit fontScale="85000" lnSpcReduction="20000"/>
          </a:bodyPr>
          <a:lstStyle/>
          <a:p>
            <a:pPr>
              <a:buNone/>
            </a:pPr>
            <a:r>
              <a:rPr lang="en-US" dirty="0" smtClean="0"/>
              <a:t>File: arrayassociative2.php </a:t>
            </a:r>
          </a:p>
          <a:p>
            <a:pPr>
              <a:buNone/>
            </a:pPr>
            <a:r>
              <a:rPr lang="en-US" dirty="0" smtClean="0"/>
              <a:t>&lt;?</a:t>
            </a:r>
            <a:r>
              <a:rPr lang="en-US" dirty="0" err="1" smtClean="0"/>
              <a:t>php</a:t>
            </a:r>
            <a:r>
              <a:rPr lang="en-US" dirty="0" smtClean="0"/>
              <a:t>    </a:t>
            </a:r>
          </a:p>
          <a:p>
            <a:pPr>
              <a:buNone/>
            </a:pPr>
            <a:r>
              <a:rPr lang="en-US" dirty="0" smtClean="0"/>
              <a:t>$salary["</a:t>
            </a:r>
            <a:r>
              <a:rPr lang="en-US" dirty="0" err="1" smtClean="0"/>
              <a:t>Sonoo</a:t>
            </a:r>
            <a:r>
              <a:rPr lang="en-US" dirty="0" smtClean="0"/>
              <a:t>"]="550000";  </a:t>
            </a:r>
          </a:p>
          <a:p>
            <a:pPr>
              <a:buNone/>
            </a:pPr>
            <a:r>
              <a:rPr lang="en-US" dirty="0" smtClean="0"/>
              <a:t>$salary["</a:t>
            </a:r>
            <a:r>
              <a:rPr lang="en-US" dirty="0" err="1" smtClean="0"/>
              <a:t>Vimal</a:t>
            </a:r>
            <a:r>
              <a:rPr lang="en-US" dirty="0" smtClean="0"/>
              <a:t>"]="250000";  </a:t>
            </a:r>
          </a:p>
          <a:p>
            <a:pPr>
              <a:buNone/>
            </a:pPr>
            <a:r>
              <a:rPr lang="en-US" dirty="0" smtClean="0"/>
              <a:t>$salary["</a:t>
            </a:r>
            <a:r>
              <a:rPr lang="en-US" dirty="0" err="1" smtClean="0"/>
              <a:t>Ratan</a:t>
            </a:r>
            <a:r>
              <a:rPr lang="en-US" dirty="0" smtClean="0"/>
              <a:t>"]="200000";   </a:t>
            </a:r>
          </a:p>
          <a:p>
            <a:pPr>
              <a:buNone/>
            </a:pPr>
            <a:r>
              <a:rPr lang="en-US" dirty="0" smtClean="0"/>
              <a:t>echo "</a:t>
            </a:r>
            <a:r>
              <a:rPr lang="en-US" dirty="0" err="1" smtClean="0"/>
              <a:t>Sonoo</a:t>
            </a:r>
            <a:r>
              <a:rPr lang="en-US" dirty="0" smtClean="0"/>
              <a:t> salary: ".$salary["</a:t>
            </a:r>
            <a:r>
              <a:rPr lang="en-US" dirty="0" err="1" smtClean="0"/>
              <a:t>Sonoo</a:t>
            </a:r>
            <a:r>
              <a:rPr lang="en-US" dirty="0" smtClean="0"/>
              <a:t>"]."&lt;</a:t>
            </a:r>
            <a:r>
              <a:rPr lang="en-US" dirty="0" err="1" smtClean="0"/>
              <a:t>br</a:t>
            </a:r>
            <a:r>
              <a:rPr lang="en-US" dirty="0" smtClean="0"/>
              <a:t>/&gt;";  </a:t>
            </a:r>
          </a:p>
          <a:p>
            <a:pPr>
              <a:buNone/>
            </a:pPr>
            <a:r>
              <a:rPr lang="en-US" dirty="0" smtClean="0"/>
              <a:t>echo "</a:t>
            </a:r>
            <a:r>
              <a:rPr lang="en-US" dirty="0" err="1" smtClean="0"/>
              <a:t>Vimal</a:t>
            </a:r>
            <a:r>
              <a:rPr lang="en-US" dirty="0" smtClean="0"/>
              <a:t> salary: ".$salary["</a:t>
            </a:r>
            <a:r>
              <a:rPr lang="en-US" dirty="0" err="1" smtClean="0"/>
              <a:t>Vimal</a:t>
            </a:r>
            <a:r>
              <a:rPr lang="en-US" dirty="0" smtClean="0"/>
              <a:t>"]."&lt;</a:t>
            </a:r>
            <a:r>
              <a:rPr lang="en-US" dirty="0" err="1" smtClean="0"/>
              <a:t>br</a:t>
            </a:r>
            <a:r>
              <a:rPr lang="en-US" dirty="0" smtClean="0"/>
              <a:t>/&gt;";  </a:t>
            </a:r>
          </a:p>
          <a:p>
            <a:pPr>
              <a:buNone/>
            </a:pPr>
            <a:r>
              <a:rPr lang="en-US" dirty="0" smtClean="0"/>
              <a:t>echo "</a:t>
            </a:r>
            <a:r>
              <a:rPr lang="en-US" dirty="0" err="1" smtClean="0"/>
              <a:t>Ratan</a:t>
            </a:r>
            <a:r>
              <a:rPr lang="en-US" dirty="0" smtClean="0"/>
              <a:t> salary: ".$salary["</a:t>
            </a:r>
            <a:r>
              <a:rPr lang="en-US" dirty="0" err="1" smtClean="0"/>
              <a:t>Ratan</a:t>
            </a:r>
            <a:r>
              <a:rPr lang="en-US" dirty="0" smtClean="0"/>
              <a:t>"]."&lt;</a:t>
            </a:r>
            <a:r>
              <a:rPr lang="en-US" dirty="0" err="1" smtClean="0"/>
              <a:t>br</a:t>
            </a:r>
            <a:r>
              <a:rPr lang="en-US" dirty="0" smtClean="0"/>
              <a:t>/&gt;";  </a:t>
            </a:r>
          </a:p>
          <a:p>
            <a:pPr>
              <a:buNone/>
            </a:pPr>
            <a:r>
              <a:rPr lang="en-US" dirty="0" smtClean="0"/>
              <a:t>?&gt;    </a:t>
            </a:r>
          </a:p>
          <a:p>
            <a:pPr>
              <a:buNone/>
            </a:pPr>
            <a:endParaRPr lang="en-US" dirty="0" smtClean="0"/>
          </a:p>
          <a:p>
            <a:pPr>
              <a:buNone/>
            </a:pPr>
            <a:r>
              <a:rPr lang="en-US" b="1" dirty="0" smtClean="0"/>
              <a:t>Output:</a:t>
            </a:r>
          </a:p>
          <a:p>
            <a:pPr>
              <a:buNone/>
            </a:pPr>
            <a:r>
              <a:rPr lang="en-US" dirty="0" err="1" smtClean="0"/>
              <a:t>Sonoo</a:t>
            </a:r>
            <a:r>
              <a:rPr lang="en-US" dirty="0" smtClean="0"/>
              <a:t> salary: 550000 </a:t>
            </a:r>
          </a:p>
          <a:p>
            <a:pPr>
              <a:buNone/>
            </a:pPr>
            <a:r>
              <a:rPr lang="en-US" dirty="0" err="1" smtClean="0"/>
              <a:t>Vimal</a:t>
            </a:r>
            <a:r>
              <a:rPr lang="en-US" dirty="0" smtClean="0"/>
              <a:t> salary: 250000 </a:t>
            </a:r>
          </a:p>
          <a:p>
            <a:pPr>
              <a:buNone/>
            </a:pPr>
            <a:r>
              <a:rPr lang="en-US" dirty="0" err="1" smtClean="0"/>
              <a:t>Ratan</a:t>
            </a:r>
            <a:r>
              <a:rPr lang="en-US" dirty="0" smtClean="0"/>
              <a:t> salary: 200000 </a:t>
            </a:r>
          </a:p>
          <a:p>
            <a:pPr>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28600"/>
            <a:ext cx="7498080" cy="914400"/>
          </a:xfrm>
        </p:spPr>
        <p:txBody>
          <a:bodyPr>
            <a:normAutofit/>
          </a:bodyPr>
          <a:lstStyle/>
          <a:p>
            <a:r>
              <a:rPr lang="en-US" b="1" dirty="0" smtClean="0">
                <a:effectLst/>
              </a:rPr>
              <a:t>PHP Multidimensional Array</a:t>
            </a:r>
            <a:endParaRPr lang="en-US" dirty="0">
              <a:effectLst/>
            </a:endParaRPr>
          </a:p>
        </p:txBody>
      </p:sp>
      <p:sp>
        <p:nvSpPr>
          <p:cNvPr id="3" name="Content Placeholder 2"/>
          <p:cNvSpPr>
            <a:spLocks noGrp="1"/>
          </p:cNvSpPr>
          <p:nvPr>
            <p:ph idx="1"/>
          </p:nvPr>
        </p:nvSpPr>
        <p:spPr>
          <a:xfrm>
            <a:off x="1219200" y="1143000"/>
            <a:ext cx="7498080" cy="1981200"/>
          </a:xfrm>
        </p:spPr>
        <p:txBody>
          <a:bodyPr>
            <a:normAutofit fontScale="92500" lnSpcReduction="20000"/>
          </a:bodyPr>
          <a:lstStyle/>
          <a:p>
            <a:pPr algn="just">
              <a:buNone/>
            </a:pPr>
            <a:r>
              <a:rPr lang="en-US" dirty="0" smtClean="0"/>
              <a:t>PHP multidimensional array is also known as array of arrays. It allows you to store tabular data in an array. PHP multidimensional array can be represented in the form of matrix which is represented by row * column.</a:t>
            </a:r>
          </a:p>
          <a:p>
            <a:pPr>
              <a:buNone/>
            </a:pPr>
            <a:endParaRPr lang="en-US" b="1" dirty="0" smtClean="0"/>
          </a:p>
          <a:p>
            <a:pPr>
              <a:buNone/>
            </a:pPr>
            <a:endParaRPr lang="en-US" dirty="0"/>
          </a:p>
        </p:txBody>
      </p:sp>
      <p:pic>
        <p:nvPicPr>
          <p:cNvPr id="1026" name="Picture 2"/>
          <p:cNvPicPr>
            <a:picLocks noChangeAspect="1" noChangeArrowheads="1"/>
          </p:cNvPicPr>
          <p:nvPr/>
        </p:nvPicPr>
        <p:blipFill>
          <a:blip r:embed="rId2" cstate="print"/>
          <a:srcRect l="16398" t="37500" r="18594" b="39584"/>
          <a:stretch>
            <a:fillRect/>
          </a:stretch>
        </p:blipFill>
        <p:spPr bwMode="auto">
          <a:xfrm>
            <a:off x="1219200" y="3962400"/>
            <a:ext cx="7696200" cy="19812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52400"/>
            <a:ext cx="7498080" cy="6096000"/>
          </a:xfrm>
        </p:spPr>
        <p:txBody>
          <a:bodyPr numCol="2">
            <a:noAutofit/>
          </a:bodyPr>
          <a:lstStyle/>
          <a:p>
            <a:pPr>
              <a:buNone/>
            </a:pPr>
            <a:r>
              <a:rPr lang="en-US" sz="2000" dirty="0" smtClean="0"/>
              <a:t>File: multiarray.php</a:t>
            </a:r>
          </a:p>
          <a:p>
            <a:pPr>
              <a:buNone/>
            </a:pPr>
            <a:r>
              <a:rPr lang="en-US" sz="2000" dirty="0" smtClean="0"/>
              <a:t>&lt;?</a:t>
            </a:r>
            <a:r>
              <a:rPr lang="en-US" sz="2000" dirty="0" err="1" smtClean="0"/>
              <a:t>php</a:t>
            </a:r>
            <a:r>
              <a:rPr lang="en-US" sz="2000" dirty="0" smtClean="0"/>
              <a:t>    </a:t>
            </a:r>
          </a:p>
          <a:p>
            <a:pPr>
              <a:buNone/>
            </a:pPr>
            <a:r>
              <a:rPr lang="en-US" sz="2000" dirty="0" smtClean="0"/>
              <a:t>$</a:t>
            </a:r>
            <a:r>
              <a:rPr lang="en-US" sz="2000" dirty="0" err="1" smtClean="0"/>
              <a:t>emp</a:t>
            </a:r>
            <a:r>
              <a:rPr lang="en-US" sz="2000" dirty="0" smtClean="0"/>
              <a:t> = array  </a:t>
            </a:r>
          </a:p>
          <a:p>
            <a:pPr>
              <a:buNone/>
            </a:pPr>
            <a:r>
              <a:rPr lang="en-US" sz="2000" dirty="0" smtClean="0"/>
              <a:t>  (  </a:t>
            </a:r>
          </a:p>
          <a:p>
            <a:pPr>
              <a:buNone/>
            </a:pPr>
            <a:r>
              <a:rPr lang="en-US" sz="2000" dirty="0" smtClean="0"/>
              <a:t>  array(1,"sonoo",400000),  </a:t>
            </a:r>
          </a:p>
          <a:p>
            <a:pPr>
              <a:buNone/>
            </a:pPr>
            <a:r>
              <a:rPr lang="en-US" sz="2000" dirty="0" smtClean="0"/>
              <a:t>  array(2,"john",500000),  </a:t>
            </a:r>
          </a:p>
          <a:p>
            <a:pPr>
              <a:buNone/>
            </a:pPr>
            <a:r>
              <a:rPr lang="en-US" sz="2000" dirty="0" smtClean="0"/>
              <a:t>  array(3,"rahul",300000)  </a:t>
            </a:r>
          </a:p>
          <a:p>
            <a:pPr>
              <a:buNone/>
            </a:pPr>
            <a:r>
              <a:rPr lang="en-US" sz="2000" dirty="0" smtClean="0"/>
              <a:t>  );  </a:t>
            </a:r>
          </a:p>
          <a:p>
            <a:pPr>
              <a:buNone/>
            </a:pPr>
            <a:r>
              <a:rPr lang="en-US" sz="2000" dirty="0" smtClean="0"/>
              <a:t>  </a:t>
            </a:r>
          </a:p>
          <a:p>
            <a:pPr>
              <a:buNone/>
            </a:pPr>
            <a:r>
              <a:rPr lang="en-US" sz="2000" dirty="0" smtClean="0"/>
              <a:t>for ($row = 0; $row &lt; 3; $row++) {    for ($</a:t>
            </a:r>
            <a:r>
              <a:rPr lang="en-US" sz="2000" dirty="0" err="1" smtClean="0"/>
              <a:t>col</a:t>
            </a:r>
            <a:r>
              <a:rPr lang="en-US" sz="2000" dirty="0" smtClean="0"/>
              <a:t> = 0; $</a:t>
            </a:r>
            <a:r>
              <a:rPr lang="en-US" sz="2000" dirty="0" err="1" smtClean="0"/>
              <a:t>col</a:t>
            </a:r>
            <a:r>
              <a:rPr lang="en-US" sz="2000" dirty="0" smtClean="0"/>
              <a:t> &lt; 3; $</a:t>
            </a:r>
            <a:r>
              <a:rPr lang="en-US" sz="2000" dirty="0" err="1" smtClean="0"/>
              <a:t>col</a:t>
            </a:r>
            <a:r>
              <a:rPr lang="en-US" sz="2000" dirty="0" smtClean="0"/>
              <a:t>++) {  </a:t>
            </a:r>
          </a:p>
          <a:p>
            <a:pPr>
              <a:buNone/>
            </a:pPr>
            <a:r>
              <a:rPr lang="en-US" sz="2000" dirty="0" smtClean="0"/>
              <a:t>    echo $</a:t>
            </a:r>
            <a:r>
              <a:rPr lang="en-US" sz="2000" dirty="0" err="1" smtClean="0"/>
              <a:t>emp</a:t>
            </a:r>
            <a:r>
              <a:rPr lang="en-US" sz="2000" dirty="0" smtClean="0"/>
              <a:t>[$row][$</a:t>
            </a:r>
            <a:r>
              <a:rPr lang="en-US" sz="2000" dirty="0" err="1" smtClean="0"/>
              <a:t>col</a:t>
            </a:r>
            <a:r>
              <a:rPr lang="en-US" sz="2000" dirty="0" smtClean="0"/>
              <a:t>]."  ";  </a:t>
            </a:r>
          </a:p>
          <a:p>
            <a:pPr>
              <a:buNone/>
            </a:pPr>
            <a:r>
              <a:rPr lang="en-US" sz="2000" dirty="0" smtClean="0"/>
              <a:t>  }  </a:t>
            </a:r>
          </a:p>
          <a:p>
            <a:pPr>
              <a:buNone/>
            </a:pPr>
            <a:r>
              <a:rPr lang="en-US" sz="2000" dirty="0" smtClean="0"/>
              <a:t>  echo "&lt;</a:t>
            </a:r>
            <a:r>
              <a:rPr lang="en-US" sz="2000" dirty="0" err="1" smtClean="0"/>
              <a:t>br</a:t>
            </a:r>
            <a:r>
              <a:rPr lang="en-US" sz="2000" dirty="0" smtClean="0"/>
              <a:t>/&gt;";  </a:t>
            </a:r>
          </a:p>
          <a:p>
            <a:pPr>
              <a:buNone/>
            </a:pPr>
            <a:r>
              <a:rPr lang="en-US" sz="2000" dirty="0" smtClean="0"/>
              <a:t>}  </a:t>
            </a:r>
          </a:p>
          <a:p>
            <a:pPr>
              <a:buNone/>
            </a:pPr>
            <a:r>
              <a:rPr lang="en-US" sz="2000" dirty="0" smtClean="0"/>
              <a:t>?&gt;    </a:t>
            </a:r>
          </a:p>
          <a:p>
            <a:pPr>
              <a:buNone/>
            </a:pPr>
            <a:endParaRPr lang="en-US" sz="2000" dirty="0" smtClean="0"/>
          </a:p>
          <a:p>
            <a:pPr>
              <a:buNone/>
            </a:pPr>
            <a:r>
              <a:rPr lang="en-US" sz="2000" dirty="0" smtClean="0"/>
              <a:t>Output:</a:t>
            </a:r>
          </a:p>
          <a:p>
            <a:pPr>
              <a:buNone/>
            </a:pPr>
            <a:r>
              <a:rPr lang="en-US" sz="2000" dirty="0" smtClean="0"/>
              <a:t>1 </a:t>
            </a:r>
            <a:r>
              <a:rPr lang="en-US" sz="2000" dirty="0" err="1" smtClean="0"/>
              <a:t>sonoo</a:t>
            </a:r>
            <a:r>
              <a:rPr lang="en-US" sz="2000" dirty="0" smtClean="0"/>
              <a:t> 400000 </a:t>
            </a:r>
          </a:p>
          <a:p>
            <a:pPr>
              <a:buNone/>
            </a:pPr>
            <a:r>
              <a:rPr lang="en-US" sz="2000" dirty="0" smtClean="0"/>
              <a:t>2 john 500000 </a:t>
            </a:r>
          </a:p>
          <a:p>
            <a:pPr>
              <a:buNone/>
            </a:pPr>
            <a:r>
              <a:rPr lang="en-US" sz="2000" dirty="0" smtClean="0"/>
              <a:t>3 </a:t>
            </a:r>
            <a:r>
              <a:rPr lang="en-US" sz="2000" dirty="0" err="1" smtClean="0"/>
              <a:t>rahul</a:t>
            </a:r>
            <a:r>
              <a:rPr lang="en-US" sz="2000" dirty="0" smtClean="0"/>
              <a:t> 300000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1143000"/>
          </a:xfrm>
        </p:spPr>
        <p:txBody>
          <a:bodyPr>
            <a:normAutofit/>
          </a:bodyPr>
          <a:lstStyle/>
          <a:p>
            <a:r>
              <a:rPr lang="en-US" b="1" dirty="0" smtClean="0">
                <a:effectLst/>
              </a:rPr>
              <a:t>PHP mail() function</a:t>
            </a:r>
            <a:endParaRPr lang="en-US" dirty="0">
              <a:effectLst/>
            </a:endParaRPr>
          </a:p>
        </p:txBody>
      </p:sp>
      <p:sp>
        <p:nvSpPr>
          <p:cNvPr id="3" name="Content Placeholder 2"/>
          <p:cNvSpPr>
            <a:spLocks noGrp="1"/>
          </p:cNvSpPr>
          <p:nvPr>
            <p:ph idx="1"/>
          </p:nvPr>
        </p:nvSpPr>
        <p:spPr/>
        <p:txBody>
          <a:bodyPr>
            <a:noAutofit/>
          </a:bodyPr>
          <a:lstStyle/>
          <a:p>
            <a:pPr>
              <a:buNone/>
            </a:pPr>
            <a:endParaRPr lang="en-US" sz="2000" dirty="0" smtClean="0"/>
          </a:p>
          <a:p>
            <a:pPr>
              <a:buNone/>
            </a:pPr>
            <a:endParaRPr lang="en-US" sz="2000" dirty="0"/>
          </a:p>
        </p:txBody>
      </p:sp>
      <p:sp>
        <p:nvSpPr>
          <p:cNvPr id="4" name="Rectangle 3"/>
          <p:cNvSpPr/>
          <p:nvPr/>
        </p:nvSpPr>
        <p:spPr>
          <a:xfrm>
            <a:off x="1371600" y="1066800"/>
            <a:ext cx="7239000" cy="5262979"/>
          </a:xfrm>
          <a:prstGeom prst="rect">
            <a:avLst/>
          </a:prstGeom>
        </p:spPr>
        <p:txBody>
          <a:bodyPr wrap="square">
            <a:spAutoFit/>
          </a:bodyPr>
          <a:lstStyle/>
          <a:p>
            <a:r>
              <a:rPr lang="en-US" sz="2800" dirty="0" smtClean="0"/>
              <a:t>&lt;?</a:t>
            </a:r>
            <a:r>
              <a:rPr lang="en-US" sz="2800" dirty="0" err="1" smtClean="0"/>
              <a:t>php</a:t>
            </a:r>
            <a:r>
              <a:rPr lang="en-US" sz="2800" dirty="0" smtClean="0"/>
              <a:t/>
            </a:r>
            <a:br>
              <a:rPr lang="en-US" sz="2800" dirty="0" smtClean="0"/>
            </a:br>
            <a:r>
              <a:rPr lang="en-US" sz="2800" dirty="0" smtClean="0"/>
              <a:t>// the message</a:t>
            </a:r>
            <a:br>
              <a:rPr lang="en-US" sz="2800" dirty="0" smtClean="0"/>
            </a:br>
            <a:r>
              <a:rPr lang="en-US" sz="2800" dirty="0" smtClean="0"/>
              <a:t>$</a:t>
            </a:r>
            <a:r>
              <a:rPr lang="en-US" sz="2800" dirty="0" err="1" smtClean="0"/>
              <a:t>msg</a:t>
            </a:r>
            <a:r>
              <a:rPr lang="en-US" sz="2800" dirty="0" smtClean="0"/>
              <a:t> = "First line of text\</a:t>
            </a:r>
            <a:r>
              <a:rPr lang="en-US" sz="2800" dirty="0" err="1" smtClean="0"/>
              <a:t>nSecond</a:t>
            </a:r>
            <a:r>
              <a:rPr lang="en-US" sz="2800" dirty="0" smtClean="0"/>
              <a:t> line of text";</a:t>
            </a:r>
            <a:br>
              <a:rPr lang="en-US" sz="2800" dirty="0" smtClean="0"/>
            </a:br>
            <a:r>
              <a:rPr lang="en-US" sz="2800" dirty="0" smtClean="0"/>
              <a:t/>
            </a:r>
            <a:br>
              <a:rPr lang="en-US" sz="2800" dirty="0" smtClean="0"/>
            </a:br>
            <a:r>
              <a:rPr lang="en-US" sz="2800" dirty="0" smtClean="0"/>
              <a:t>// use </a:t>
            </a:r>
            <a:r>
              <a:rPr lang="en-US" sz="2800" dirty="0" err="1" smtClean="0"/>
              <a:t>wordwrap</a:t>
            </a:r>
            <a:r>
              <a:rPr lang="en-US" sz="2800" dirty="0" smtClean="0"/>
              <a:t>() if lines are longer than 70 characters</a:t>
            </a:r>
            <a:br>
              <a:rPr lang="en-US" sz="2800" dirty="0" smtClean="0"/>
            </a:br>
            <a:r>
              <a:rPr lang="en-US" sz="2800" dirty="0" smtClean="0"/>
              <a:t>$</a:t>
            </a:r>
            <a:r>
              <a:rPr lang="en-US" sz="2800" dirty="0" err="1" smtClean="0"/>
              <a:t>msg</a:t>
            </a:r>
            <a:r>
              <a:rPr lang="en-US" sz="2800" dirty="0" smtClean="0"/>
              <a:t> = </a:t>
            </a:r>
            <a:r>
              <a:rPr lang="en-US" sz="2800" dirty="0" err="1" smtClean="0"/>
              <a:t>wordwrap</a:t>
            </a:r>
            <a:r>
              <a:rPr lang="en-US" sz="2800" dirty="0" smtClean="0"/>
              <a:t>($msg,70);</a:t>
            </a:r>
            <a:br>
              <a:rPr lang="en-US" sz="2800" dirty="0" smtClean="0"/>
            </a:br>
            <a:r>
              <a:rPr lang="en-US" sz="2800" dirty="0" smtClean="0"/>
              <a:t/>
            </a:r>
            <a:br>
              <a:rPr lang="en-US" sz="2800" dirty="0" smtClean="0"/>
            </a:br>
            <a:r>
              <a:rPr lang="en-US" sz="2800" dirty="0" smtClean="0"/>
              <a:t>// send email</a:t>
            </a:r>
            <a:br>
              <a:rPr lang="en-US" sz="2800" dirty="0" smtClean="0"/>
            </a:br>
            <a:r>
              <a:rPr lang="en-US" sz="2800" dirty="0" smtClean="0"/>
              <a:t>mail("</a:t>
            </a:r>
            <a:r>
              <a:rPr lang="en-US" sz="2800" dirty="0" err="1" smtClean="0"/>
              <a:t>someone@example.com","My</a:t>
            </a:r>
            <a:r>
              <a:rPr lang="en-US" sz="2800" dirty="0" smtClean="0"/>
              <a:t> </a:t>
            </a:r>
            <a:r>
              <a:rPr lang="en-US" sz="2800" dirty="0" err="1" smtClean="0"/>
              <a:t>subject",$msg</a:t>
            </a:r>
            <a:r>
              <a:rPr lang="en-US" sz="2800" dirty="0" smtClean="0"/>
              <a:t>);</a:t>
            </a:r>
            <a:br>
              <a:rPr lang="en-US" sz="2800" dirty="0" smtClean="0"/>
            </a:br>
            <a:r>
              <a:rPr lang="en-US" sz="2800" dirty="0" smtClean="0"/>
              <a:t>?&gt; </a:t>
            </a: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66888" cy="1143000"/>
          </a:xfrm>
        </p:spPr>
        <p:txBody>
          <a:bodyPr>
            <a:normAutofit/>
          </a:bodyPr>
          <a:lstStyle/>
          <a:p>
            <a:pPr>
              <a:buNone/>
            </a:pPr>
            <a:r>
              <a:rPr lang="en-US" b="1" dirty="0" smtClean="0"/>
              <a:t>Syntax</a:t>
            </a:r>
          </a:p>
          <a:p>
            <a:pPr>
              <a:buNone/>
            </a:pPr>
            <a:r>
              <a:rPr lang="en-US" dirty="0" smtClean="0"/>
              <a:t>mail(</a:t>
            </a:r>
            <a:r>
              <a:rPr lang="en-US" i="1" dirty="0" err="1" smtClean="0"/>
              <a:t>to,subject,message,headers,parameters</a:t>
            </a:r>
            <a:r>
              <a:rPr lang="en-US" dirty="0" smtClean="0"/>
              <a:t>);</a:t>
            </a:r>
            <a:endParaRPr lang="en-US" dirty="0"/>
          </a:p>
        </p:txBody>
      </p:sp>
      <p:pic>
        <p:nvPicPr>
          <p:cNvPr id="1026" name="Picture 2"/>
          <p:cNvPicPr>
            <a:picLocks noChangeAspect="1" noChangeArrowheads="1"/>
          </p:cNvPicPr>
          <p:nvPr/>
        </p:nvPicPr>
        <p:blipFill>
          <a:blip r:embed="rId2" cstate="print"/>
          <a:srcRect l="16984" t="18750" r="16252" b="8333"/>
          <a:stretch>
            <a:fillRect/>
          </a:stretch>
        </p:blipFill>
        <p:spPr bwMode="auto">
          <a:xfrm>
            <a:off x="0" y="1295400"/>
            <a:ext cx="9144000" cy="55626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5843606"/>
          </a:xfrm>
        </p:spPr>
        <p:txBody>
          <a:bodyPr>
            <a:normAutofit/>
          </a:bodyPr>
          <a:lstStyle/>
          <a:p>
            <a:pPr>
              <a:buNone/>
            </a:pPr>
            <a:r>
              <a:rPr lang="en-US" b="1" dirty="0" smtClean="0"/>
              <a:t>Send an email with extra headers:</a:t>
            </a:r>
          </a:p>
          <a:p>
            <a:pPr>
              <a:buNone/>
            </a:pPr>
            <a:r>
              <a:rPr lang="en-US" sz="2800" dirty="0" smtClean="0"/>
              <a:t>&lt;?</a:t>
            </a:r>
            <a:r>
              <a:rPr lang="en-US" sz="2800" dirty="0" err="1" smtClean="0"/>
              <a:t>php</a:t>
            </a:r>
            <a:r>
              <a:rPr lang="en-US" sz="2800" dirty="0" smtClean="0"/>
              <a:t/>
            </a:r>
            <a:br>
              <a:rPr lang="en-US" sz="2800" dirty="0" smtClean="0"/>
            </a:br>
            <a:r>
              <a:rPr lang="en-US" sz="2800" dirty="0" smtClean="0"/>
              <a:t>$to = "somebody@example.com";</a:t>
            </a:r>
            <a:br>
              <a:rPr lang="en-US" sz="2800" dirty="0" smtClean="0"/>
            </a:br>
            <a:r>
              <a:rPr lang="en-US" sz="2800" dirty="0" smtClean="0"/>
              <a:t>$subject = "My subject";</a:t>
            </a:r>
            <a:br>
              <a:rPr lang="en-US" sz="2800" dirty="0" smtClean="0"/>
            </a:br>
            <a:r>
              <a:rPr lang="en-US" sz="2800" dirty="0" smtClean="0"/>
              <a:t>$txt = "Hello world!";</a:t>
            </a:r>
            <a:br>
              <a:rPr lang="en-US" sz="2800" dirty="0" smtClean="0"/>
            </a:br>
            <a:r>
              <a:rPr lang="en-US" sz="2800" dirty="0" smtClean="0"/>
              <a:t>$headers = "From: webmaster@example.com" . "\n" .</a:t>
            </a:r>
            <a:br>
              <a:rPr lang="en-US" sz="2800" dirty="0" smtClean="0"/>
            </a:br>
            <a:r>
              <a:rPr lang="en-US" sz="2800" dirty="0" smtClean="0"/>
              <a:t>"CC: somebodyelse@example.com";</a:t>
            </a:r>
            <a:br>
              <a:rPr lang="en-US" sz="2800" dirty="0" smtClean="0"/>
            </a:br>
            <a:r>
              <a:rPr lang="en-US" sz="2800" dirty="0" smtClean="0"/>
              <a:t/>
            </a:r>
            <a:br>
              <a:rPr lang="en-US" sz="2800" dirty="0" smtClean="0"/>
            </a:br>
            <a:r>
              <a:rPr lang="en-US" sz="2800" dirty="0" smtClean="0"/>
              <a:t>mail($</a:t>
            </a:r>
            <a:r>
              <a:rPr lang="en-US" sz="2800" dirty="0" err="1" smtClean="0"/>
              <a:t>to,$subject,$txt,$headers</a:t>
            </a:r>
            <a:r>
              <a:rPr lang="en-US" sz="2800" dirty="0" smtClean="0"/>
              <a:t>);</a:t>
            </a:r>
            <a:br>
              <a:rPr lang="en-US" sz="2800" dirty="0" smtClean="0"/>
            </a:br>
            <a:r>
              <a:rPr lang="en-US" sz="2800" dirty="0" smtClean="0"/>
              <a:t>?&gt; </a:t>
            </a:r>
          </a:p>
          <a:p>
            <a:pPr>
              <a:buNone/>
            </a:pPr>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5843606"/>
          </a:xfrm>
        </p:spPr>
        <p:txBody>
          <a:bodyPr>
            <a:normAutofit fontScale="62500" lnSpcReduction="20000"/>
          </a:bodyPr>
          <a:lstStyle/>
          <a:p>
            <a:pPr>
              <a:buNone/>
            </a:pPr>
            <a:r>
              <a:rPr lang="en-US" b="1" dirty="0" smtClean="0"/>
              <a:t>PHP Mail Example</a:t>
            </a:r>
          </a:p>
          <a:p>
            <a:pPr>
              <a:buNone/>
            </a:pPr>
            <a:r>
              <a:rPr lang="en-US" dirty="0" smtClean="0"/>
              <a:t>File: mailer.php </a:t>
            </a:r>
          </a:p>
          <a:p>
            <a:pPr>
              <a:buNone/>
            </a:pPr>
            <a:r>
              <a:rPr lang="en-US" dirty="0" smtClean="0"/>
              <a:t>&lt;?</a:t>
            </a:r>
            <a:r>
              <a:rPr lang="en-US" dirty="0" err="1" smtClean="0"/>
              <a:t>php</a:t>
            </a:r>
            <a:r>
              <a:rPr lang="en-US" dirty="0" smtClean="0"/>
              <a:t>  </a:t>
            </a:r>
          </a:p>
          <a:p>
            <a:pPr>
              <a:buNone/>
            </a:pPr>
            <a:r>
              <a:rPr lang="en-US" dirty="0" smtClean="0"/>
              <a:t>   </a:t>
            </a:r>
            <a:r>
              <a:rPr lang="en-US" dirty="0" err="1" smtClean="0"/>
              <a:t>ini_set</a:t>
            </a:r>
            <a:r>
              <a:rPr lang="en-US" dirty="0" smtClean="0"/>
              <a:t>("</a:t>
            </a:r>
            <a:r>
              <a:rPr lang="en-US" dirty="0" err="1" smtClean="0"/>
              <a:t>sendmail_from</a:t>
            </a:r>
            <a:r>
              <a:rPr lang="en-US" dirty="0" smtClean="0"/>
              <a:t>", "sonoojaiswal@javatpoint.com");  </a:t>
            </a:r>
          </a:p>
          <a:p>
            <a:pPr>
              <a:buNone/>
            </a:pPr>
            <a:r>
              <a:rPr lang="en-US" dirty="0" smtClean="0"/>
              <a:t>   $to = "sonoojaiswal1987@gmail.com";//change receiver address  </a:t>
            </a:r>
          </a:p>
          <a:p>
            <a:pPr>
              <a:buNone/>
            </a:pPr>
            <a:r>
              <a:rPr lang="en-US" dirty="0" smtClean="0"/>
              <a:t>   $subject = "This is subject";  </a:t>
            </a:r>
          </a:p>
          <a:p>
            <a:pPr>
              <a:buNone/>
            </a:pPr>
            <a:r>
              <a:rPr lang="en-US" dirty="0" smtClean="0"/>
              <a:t>   $message = "This is simple text message.";  </a:t>
            </a:r>
          </a:p>
          <a:p>
            <a:pPr>
              <a:buNone/>
            </a:pPr>
            <a:r>
              <a:rPr lang="en-US" dirty="0" smtClean="0"/>
              <a:t>   $header = "</a:t>
            </a:r>
            <a:r>
              <a:rPr lang="en-US" dirty="0" err="1" smtClean="0"/>
              <a:t>From:sonoojaiswal@javatpoint.com</a:t>
            </a:r>
            <a:r>
              <a:rPr lang="en-US" dirty="0" smtClean="0"/>
              <a:t> \r\n";  </a:t>
            </a:r>
          </a:p>
          <a:p>
            <a:pPr>
              <a:buNone/>
            </a:pPr>
            <a:r>
              <a:rPr lang="en-US" dirty="0" smtClean="0"/>
              <a:t>  </a:t>
            </a:r>
          </a:p>
          <a:p>
            <a:pPr>
              <a:buNone/>
            </a:pPr>
            <a:r>
              <a:rPr lang="en-US" dirty="0" smtClean="0"/>
              <a:t>   $result = mail ($</a:t>
            </a:r>
            <a:r>
              <a:rPr lang="en-US" dirty="0" err="1" smtClean="0"/>
              <a:t>to,$subject,$message,$header</a:t>
            </a:r>
            <a:r>
              <a:rPr lang="en-US" dirty="0" smtClean="0"/>
              <a:t>);  </a:t>
            </a:r>
          </a:p>
          <a:p>
            <a:pPr>
              <a:buNone/>
            </a:pPr>
            <a:r>
              <a:rPr lang="en-US" dirty="0" smtClean="0"/>
              <a:t>  </a:t>
            </a:r>
          </a:p>
          <a:p>
            <a:pPr>
              <a:buNone/>
            </a:pPr>
            <a:r>
              <a:rPr lang="en-US" dirty="0" smtClean="0"/>
              <a:t>   if( $result == true ){  </a:t>
            </a:r>
          </a:p>
          <a:p>
            <a:pPr>
              <a:buNone/>
            </a:pPr>
            <a:r>
              <a:rPr lang="en-US" dirty="0" smtClean="0"/>
              <a:t>      echo "Message sent successfully...";  </a:t>
            </a:r>
          </a:p>
          <a:p>
            <a:pPr>
              <a:buNone/>
            </a:pPr>
            <a:r>
              <a:rPr lang="en-US" dirty="0" smtClean="0"/>
              <a:t>   }else{  </a:t>
            </a:r>
          </a:p>
          <a:p>
            <a:pPr>
              <a:buNone/>
            </a:pPr>
            <a:r>
              <a:rPr lang="en-US" dirty="0" smtClean="0"/>
              <a:t>      echo "Sorry, unable to send mail...";  </a:t>
            </a:r>
          </a:p>
          <a:p>
            <a:pPr>
              <a:buNone/>
            </a:pPr>
            <a:r>
              <a:rPr lang="en-US" dirty="0" smtClean="0"/>
              <a:t>   }  </a:t>
            </a:r>
          </a:p>
          <a:p>
            <a:pPr>
              <a:buNone/>
            </a:pPr>
            <a:r>
              <a:rPr lang="en-US" dirty="0" smtClean="0"/>
              <a:t>?&gt;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498080" cy="990600"/>
          </a:xfrm>
        </p:spPr>
        <p:txBody>
          <a:bodyPr>
            <a:normAutofit/>
          </a:bodyPr>
          <a:lstStyle/>
          <a:p>
            <a:r>
              <a:rPr lang="en-US" b="1" dirty="0" smtClean="0">
                <a:effectLst/>
              </a:rPr>
              <a:t>PHP Echo</a:t>
            </a:r>
            <a:endParaRPr lang="en-US" dirty="0">
              <a:effectLst/>
            </a:endParaRPr>
          </a:p>
        </p:txBody>
      </p:sp>
      <p:sp>
        <p:nvSpPr>
          <p:cNvPr id="3" name="Content Placeholder 2"/>
          <p:cNvSpPr>
            <a:spLocks noGrp="1"/>
          </p:cNvSpPr>
          <p:nvPr>
            <p:ph idx="1"/>
          </p:nvPr>
        </p:nvSpPr>
        <p:spPr>
          <a:xfrm>
            <a:off x="1143000" y="990600"/>
            <a:ext cx="7714488" cy="3810000"/>
          </a:xfrm>
        </p:spPr>
        <p:txBody>
          <a:bodyPr>
            <a:normAutofit/>
          </a:bodyPr>
          <a:lstStyle/>
          <a:p>
            <a:pPr algn="just"/>
            <a:r>
              <a:rPr lang="en-US" sz="2000" dirty="0" smtClean="0"/>
              <a:t>PHP echo is a language construct not a function, so you don't need to use parenthesis with it. But if you want to use more than one parameters, it is required to use parenthesis.</a:t>
            </a:r>
          </a:p>
          <a:p>
            <a:pPr algn="just">
              <a:buNone/>
            </a:pPr>
            <a:r>
              <a:rPr lang="en-US" sz="2000" dirty="0" smtClean="0"/>
              <a:t>The syntax of PHP echo is given below:</a:t>
            </a:r>
          </a:p>
          <a:p>
            <a:pPr algn="just">
              <a:buNone/>
            </a:pPr>
            <a:r>
              <a:rPr lang="en-US" sz="2000" dirty="0" smtClean="0"/>
              <a:t>void echo ( string $arg1 [, string $... ] )  </a:t>
            </a:r>
          </a:p>
          <a:p>
            <a:pPr algn="just"/>
            <a:r>
              <a:rPr lang="en-US" sz="2000" dirty="0" smtClean="0"/>
              <a:t>PHP echo statement can be used to print string, multi line strings, escaping characters, variable, array etc.</a:t>
            </a:r>
          </a:p>
          <a:p>
            <a:pPr algn="just">
              <a:buNone/>
            </a:pPr>
            <a:r>
              <a:rPr lang="en-US" sz="2000" b="1" dirty="0" smtClean="0"/>
              <a:t>PHP echo: printing string</a:t>
            </a:r>
          </a:p>
          <a:p>
            <a:pPr algn="just">
              <a:buNone/>
            </a:pPr>
            <a:endParaRPr lang="en-US" sz="2000" dirty="0"/>
          </a:p>
        </p:txBody>
      </p:sp>
      <p:pic>
        <p:nvPicPr>
          <p:cNvPr id="1026" name="Picture 2"/>
          <p:cNvPicPr>
            <a:picLocks noChangeAspect="1" noChangeArrowheads="1"/>
          </p:cNvPicPr>
          <p:nvPr/>
        </p:nvPicPr>
        <p:blipFill>
          <a:blip r:embed="rId2" cstate="print"/>
          <a:srcRect l="16398" t="35417" r="59004" b="37500"/>
          <a:stretch>
            <a:fillRect/>
          </a:stretch>
        </p:blipFill>
        <p:spPr bwMode="auto">
          <a:xfrm>
            <a:off x="1295399" y="3886200"/>
            <a:ext cx="3692769" cy="22860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72400" cy="5919806"/>
          </a:xfrm>
        </p:spPr>
        <p:txBody>
          <a:bodyPr>
            <a:normAutofit fontScale="55000" lnSpcReduction="20000"/>
          </a:bodyPr>
          <a:lstStyle/>
          <a:p>
            <a:pPr>
              <a:buNone/>
            </a:pPr>
            <a:r>
              <a:rPr lang="en-US" b="1" dirty="0" smtClean="0"/>
              <a:t>PHP Mail: Send HTML Message</a:t>
            </a:r>
          </a:p>
          <a:p>
            <a:pPr>
              <a:buNone/>
            </a:pPr>
            <a:r>
              <a:rPr lang="en-US" dirty="0" smtClean="0"/>
              <a:t>To send HTML message, you need to mention Content-type </a:t>
            </a:r>
            <a:r>
              <a:rPr lang="en-US" b="1" dirty="0" smtClean="0"/>
              <a:t>text/html</a:t>
            </a:r>
            <a:r>
              <a:rPr lang="en-US" dirty="0" smtClean="0"/>
              <a:t> in the message header.</a:t>
            </a:r>
          </a:p>
          <a:p>
            <a:pPr>
              <a:buNone/>
            </a:pPr>
            <a:r>
              <a:rPr lang="en-US" dirty="0" smtClean="0"/>
              <a:t>&lt;?</a:t>
            </a:r>
            <a:r>
              <a:rPr lang="en-US" dirty="0" err="1" smtClean="0"/>
              <a:t>php</a:t>
            </a:r>
            <a:r>
              <a:rPr lang="en-US" dirty="0" smtClean="0"/>
              <a:t>  </a:t>
            </a:r>
          </a:p>
          <a:p>
            <a:pPr>
              <a:buNone/>
            </a:pPr>
            <a:r>
              <a:rPr lang="en-US" dirty="0" smtClean="0"/>
              <a:t>   $to = "abc@example.com";//change receiver address  </a:t>
            </a:r>
          </a:p>
          <a:p>
            <a:pPr>
              <a:buNone/>
            </a:pPr>
            <a:r>
              <a:rPr lang="en-US" dirty="0" smtClean="0"/>
              <a:t>   $subject = "This is subject";  </a:t>
            </a:r>
          </a:p>
          <a:p>
            <a:pPr>
              <a:buNone/>
            </a:pPr>
            <a:r>
              <a:rPr lang="en-US" dirty="0" smtClean="0"/>
              <a:t>   $message = "&lt;h1&gt;This is HTML heading&lt;/h1&gt;";  </a:t>
            </a:r>
          </a:p>
          <a:p>
            <a:pPr>
              <a:buNone/>
            </a:pPr>
            <a:r>
              <a:rPr lang="en-US" dirty="0" smtClean="0"/>
              <a:t>  </a:t>
            </a:r>
          </a:p>
          <a:p>
            <a:pPr>
              <a:buNone/>
            </a:pPr>
            <a:r>
              <a:rPr lang="en-US" dirty="0" smtClean="0"/>
              <a:t>   $header = "</a:t>
            </a:r>
            <a:r>
              <a:rPr lang="en-US" dirty="0" err="1" smtClean="0"/>
              <a:t>From:xyz@example.com</a:t>
            </a:r>
            <a:r>
              <a:rPr lang="en-US" dirty="0" smtClean="0"/>
              <a:t> \r\n";  </a:t>
            </a:r>
          </a:p>
          <a:p>
            <a:pPr>
              <a:buNone/>
            </a:pPr>
            <a:r>
              <a:rPr lang="en-US" dirty="0" smtClean="0"/>
              <a:t>   $header .= "MIME-Version: 1.0 \r\n";  </a:t>
            </a:r>
          </a:p>
          <a:p>
            <a:pPr>
              <a:buNone/>
            </a:pPr>
            <a:r>
              <a:rPr lang="en-US" dirty="0" smtClean="0"/>
              <a:t>   $header .= "Content-type: text/</a:t>
            </a:r>
            <a:r>
              <a:rPr lang="en-US" dirty="0" err="1" smtClean="0"/>
              <a:t>html;charset</a:t>
            </a:r>
            <a:r>
              <a:rPr lang="en-US" dirty="0" smtClean="0"/>
              <a:t>=UTF-8 \r\n";  </a:t>
            </a:r>
          </a:p>
          <a:p>
            <a:pPr>
              <a:buNone/>
            </a:pPr>
            <a:r>
              <a:rPr lang="en-US" dirty="0" smtClean="0"/>
              <a:t>  </a:t>
            </a:r>
          </a:p>
          <a:p>
            <a:pPr>
              <a:buNone/>
            </a:pPr>
            <a:r>
              <a:rPr lang="en-US" dirty="0" smtClean="0"/>
              <a:t>   $result = mail ($</a:t>
            </a:r>
            <a:r>
              <a:rPr lang="en-US" dirty="0" err="1" smtClean="0"/>
              <a:t>to,$subject,$message,$header</a:t>
            </a:r>
            <a:r>
              <a:rPr lang="en-US" dirty="0" smtClean="0"/>
              <a:t>);  </a:t>
            </a:r>
          </a:p>
          <a:p>
            <a:pPr>
              <a:buNone/>
            </a:pPr>
            <a:r>
              <a:rPr lang="en-US" dirty="0" smtClean="0"/>
              <a:t>  </a:t>
            </a:r>
          </a:p>
          <a:p>
            <a:pPr>
              <a:buNone/>
            </a:pPr>
            <a:r>
              <a:rPr lang="en-US" dirty="0" smtClean="0"/>
              <a:t>   if( $result == true ){  </a:t>
            </a:r>
          </a:p>
          <a:p>
            <a:pPr>
              <a:buNone/>
            </a:pPr>
            <a:r>
              <a:rPr lang="en-US" dirty="0" smtClean="0"/>
              <a:t>      echo "Message sent successfully...";  </a:t>
            </a:r>
          </a:p>
          <a:p>
            <a:pPr>
              <a:buNone/>
            </a:pPr>
            <a:r>
              <a:rPr lang="en-US" dirty="0" smtClean="0"/>
              <a:t>   }else{  </a:t>
            </a:r>
          </a:p>
          <a:p>
            <a:pPr>
              <a:buNone/>
            </a:pPr>
            <a:r>
              <a:rPr lang="en-US" dirty="0" smtClean="0"/>
              <a:t>      echo "Sorry, unable to send mail...";  </a:t>
            </a:r>
          </a:p>
          <a:p>
            <a:pPr>
              <a:buNone/>
            </a:pPr>
            <a:r>
              <a:rPr lang="en-US" dirty="0" smtClean="0"/>
              <a:t>   }  </a:t>
            </a:r>
          </a:p>
          <a:p>
            <a:pPr>
              <a:buNone/>
            </a:pPr>
            <a:r>
              <a:rPr lang="en-US" dirty="0" smtClean="0"/>
              <a:t>?&gt;  </a:t>
            </a:r>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685800"/>
          </a:xfrm>
        </p:spPr>
        <p:txBody>
          <a:bodyPr>
            <a:normAutofit fontScale="90000"/>
          </a:bodyPr>
          <a:lstStyle/>
          <a:p>
            <a:r>
              <a:rPr lang="en-US" b="1" dirty="0" smtClean="0">
                <a:effectLst/>
              </a:rPr>
              <a:t>PHP Session</a:t>
            </a:r>
            <a:endParaRPr lang="en-US" dirty="0">
              <a:effectLst/>
            </a:endParaRPr>
          </a:p>
        </p:txBody>
      </p:sp>
      <p:sp>
        <p:nvSpPr>
          <p:cNvPr id="3" name="Content Placeholder 2"/>
          <p:cNvSpPr>
            <a:spLocks noGrp="1"/>
          </p:cNvSpPr>
          <p:nvPr>
            <p:ph idx="1"/>
          </p:nvPr>
        </p:nvSpPr>
        <p:spPr>
          <a:xfrm>
            <a:off x="1219200" y="914400"/>
            <a:ext cx="7714488" cy="2743200"/>
          </a:xfrm>
        </p:spPr>
        <p:txBody>
          <a:bodyPr>
            <a:normAutofit fontScale="70000" lnSpcReduction="20000"/>
          </a:bodyPr>
          <a:lstStyle/>
          <a:p>
            <a:pPr algn="just"/>
            <a:r>
              <a:rPr lang="en-US" dirty="0" smtClean="0"/>
              <a:t>PHP session is used to store and pass information from one page to another temporarily (until user close the website).</a:t>
            </a:r>
          </a:p>
          <a:p>
            <a:pPr algn="just"/>
            <a:r>
              <a:rPr lang="en-US" dirty="0" smtClean="0"/>
              <a:t>PHP session technique is widely used in shopping websites where we need to store and pass cart information e.g. username, product code, product name, product price etc from one page to another. </a:t>
            </a:r>
          </a:p>
          <a:p>
            <a:pPr algn="just"/>
            <a:r>
              <a:rPr lang="en-US" dirty="0" smtClean="0"/>
              <a:t>PHP session creates unique user id for each browser to recognize the user and avoid conflict between multiple browsers.</a:t>
            </a:r>
          </a:p>
          <a:p>
            <a:pPr algn="just">
              <a:buNone/>
            </a:pPr>
            <a:endParaRPr lang="en-US" dirty="0"/>
          </a:p>
        </p:txBody>
      </p:sp>
      <p:pic>
        <p:nvPicPr>
          <p:cNvPr id="2050" name="Picture 2" descr="php session working"/>
          <p:cNvPicPr>
            <a:picLocks noChangeAspect="1" noChangeArrowheads="1"/>
          </p:cNvPicPr>
          <p:nvPr/>
        </p:nvPicPr>
        <p:blipFill>
          <a:blip r:embed="rId2" cstate="print"/>
          <a:srcRect/>
          <a:stretch>
            <a:fillRect/>
          </a:stretch>
        </p:blipFill>
        <p:spPr bwMode="auto">
          <a:xfrm>
            <a:off x="990600" y="3581400"/>
            <a:ext cx="8042588" cy="3276600"/>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838200"/>
          </a:xfrm>
        </p:spPr>
        <p:txBody>
          <a:bodyPr>
            <a:normAutofit/>
          </a:bodyPr>
          <a:lstStyle/>
          <a:p>
            <a:r>
              <a:rPr lang="en-US" b="1" dirty="0" smtClean="0">
                <a:effectLst/>
              </a:rPr>
              <a:t>Starting a PHP Session</a:t>
            </a:r>
            <a:endParaRPr lang="en-US" dirty="0">
              <a:effectLst/>
            </a:endParaRPr>
          </a:p>
        </p:txBody>
      </p:sp>
      <p:sp>
        <p:nvSpPr>
          <p:cNvPr id="3" name="Content Placeholder 2"/>
          <p:cNvSpPr>
            <a:spLocks noGrp="1"/>
          </p:cNvSpPr>
          <p:nvPr>
            <p:ph idx="1"/>
          </p:nvPr>
        </p:nvSpPr>
        <p:spPr>
          <a:xfrm>
            <a:off x="1295400" y="914400"/>
            <a:ext cx="7638288" cy="5157806"/>
          </a:xfrm>
        </p:spPr>
        <p:txBody>
          <a:bodyPr>
            <a:normAutofit fontScale="92500" lnSpcReduction="10000"/>
          </a:bodyPr>
          <a:lstStyle/>
          <a:p>
            <a:pPr algn="just"/>
            <a:r>
              <a:rPr lang="en-US" sz="3000" dirty="0" smtClean="0"/>
              <a:t>Before use session variables, you must first start the session using the </a:t>
            </a:r>
            <a:r>
              <a:rPr lang="en-US" sz="3000" b="1" i="1" dirty="0" err="1" smtClean="0"/>
              <a:t>session_start</a:t>
            </a:r>
            <a:r>
              <a:rPr lang="en-US" sz="3000" b="1" i="1" dirty="0" smtClean="0"/>
              <a:t>()</a:t>
            </a:r>
            <a:r>
              <a:rPr lang="en-US" sz="3000" dirty="0" smtClean="0"/>
              <a:t> function.</a:t>
            </a:r>
          </a:p>
          <a:p>
            <a:pPr algn="just"/>
            <a:r>
              <a:rPr lang="en-US" sz="3000" dirty="0" smtClean="0"/>
              <a:t>The Function </a:t>
            </a:r>
            <a:r>
              <a:rPr lang="en-US" sz="3000" dirty="0" err="1" smtClean="0"/>
              <a:t>session_start</a:t>
            </a:r>
            <a:r>
              <a:rPr lang="en-US" sz="3000" dirty="0" smtClean="0"/>
              <a:t>() should be in starting and you can’t send anything to the browser before it.</a:t>
            </a:r>
          </a:p>
          <a:p>
            <a:pPr>
              <a:buNone/>
            </a:pPr>
            <a:r>
              <a:rPr lang="en-US" dirty="0" smtClean="0"/>
              <a:t>Example:</a:t>
            </a:r>
          </a:p>
          <a:p>
            <a:pPr>
              <a:buNone/>
            </a:pPr>
            <a:r>
              <a:rPr lang="en-US" dirty="0" smtClean="0"/>
              <a:t>&lt;?</a:t>
            </a:r>
            <a:r>
              <a:rPr lang="en-US" dirty="0" err="1" smtClean="0"/>
              <a:t>php</a:t>
            </a:r>
            <a:r>
              <a:rPr lang="en-US" dirty="0" smtClean="0"/>
              <a:t> </a:t>
            </a:r>
            <a:r>
              <a:rPr lang="en-US" dirty="0" err="1" smtClean="0"/>
              <a:t>session_start</a:t>
            </a:r>
            <a:r>
              <a:rPr lang="en-US" dirty="0" smtClean="0"/>
              <a:t>(); ?&gt; </a:t>
            </a:r>
          </a:p>
          <a:p>
            <a:pPr>
              <a:buNone/>
            </a:pPr>
            <a:r>
              <a:rPr lang="en-US" dirty="0" smtClean="0"/>
              <a:t>&lt;html&gt; &lt;body&gt; &lt;/body&gt; &lt;/html&gt;</a:t>
            </a:r>
          </a:p>
          <a:p>
            <a:pPr>
              <a:buNone/>
            </a:pPr>
            <a:endParaRPr lang="en-US" dirty="0" smtClean="0"/>
          </a:p>
          <a:p>
            <a:pPr algn="just">
              <a:buNone/>
            </a:pPr>
            <a:r>
              <a:rPr lang="en-US" sz="2200" dirty="0" smtClean="0"/>
              <a:t>Note: When you start a session a unique session id (</a:t>
            </a:r>
            <a:r>
              <a:rPr lang="en-US" sz="2200" b="1" i="1" dirty="0" smtClean="0"/>
              <a:t>PHPSESSID</a:t>
            </a:r>
            <a:r>
              <a:rPr lang="en-US" sz="2200" dirty="0" smtClean="0"/>
              <a:t>) for each visitor/user is created. You can access the session id using the PHP </a:t>
            </a:r>
            <a:r>
              <a:rPr lang="en-US" sz="2200" b="1" dirty="0" err="1" smtClean="0"/>
              <a:t>session_id</a:t>
            </a:r>
            <a:r>
              <a:rPr lang="en-US" sz="2200" b="1" dirty="0" smtClean="0"/>
              <a:t>()</a:t>
            </a:r>
            <a:r>
              <a:rPr lang="en-US" sz="2200" dirty="0" smtClean="0"/>
              <a:t> function or predefined constant</a:t>
            </a:r>
            <a:r>
              <a:rPr lang="en-US" sz="2200" b="1" dirty="0" smtClean="0"/>
              <a:t> PHPSESSID</a:t>
            </a:r>
            <a:r>
              <a:rPr lang="en-US" sz="2200" dirty="0" smtClean="0"/>
              <a:t>.</a:t>
            </a:r>
            <a:endParaRPr lang="en-US" sz="2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6200"/>
            <a:ext cx="7498080" cy="838200"/>
          </a:xfrm>
        </p:spPr>
        <p:txBody>
          <a:bodyPr>
            <a:noAutofit/>
          </a:bodyPr>
          <a:lstStyle/>
          <a:p>
            <a:r>
              <a:rPr lang="en-US" sz="3600" b="1" dirty="0" smtClean="0">
                <a:effectLst/>
              </a:rPr>
              <a:t>Storing a Session Variable</a:t>
            </a:r>
            <a:endParaRPr lang="en-US" sz="3600" dirty="0">
              <a:effectLst/>
            </a:endParaRPr>
          </a:p>
        </p:txBody>
      </p:sp>
      <p:sp>
        <p:nvSpPr>
          <p:cNvPr id="3" name="Content Placeholder 2"/>
          <p:cNvSpPr>
            <a:spLocks noGrp="1"/>
          </p:cNvSpPr>
          <p:nvPr>
            <p:ph idx="1"/>
          </p:nvPr>
        </p:nvSpPr>
        <p:spPr>
          <a:xfrm>
            <a:off x="1066800" y="838200"/>
            <a:ext cx="7866888" cy="1524000"/>
          </a:xfrm>
        </p:spPr>
        <p:txBody>
          <a:bodyPr>
            <a:normAutofit fontScale="85000" lnSpcReduction="10000"/>
          </a:bodyPr>
          <a:lstStyle/>
          <a:p>
            <a:pPr algn="just"/>
            <a:r>
              <a:rPr lang="en-US" dirty="0" smtClean="0"/>
              <a:t>Associative array called </a:t>
            </a:r>
            <a:r>
              <a:rPr lang="en-US" b="1" i="1" dirty="0" smtClean="0"/>
              <a:t>$_SESSION[]</a:t>
            </a:r>
            <a:r>
              <a:rPr lang="en-US" dirty="0" smtClean="0"/>
              <a:t> is used to store information is a session. These variables can be accessed during lifetime of a session.</a:t>
            </a:r>
          </a:p>
          <a:p>
            <a:endParaRPr lang="en-US" dirty="0"/>
          </a:p>
        </p:txBody>
      </p:sp>
      <p:pic>
        <p:nvPicPr>
          <p:cNvPr id="3074" name="Picture 2"/>
          <p:cNvPicPr>
            <a:picLocks noChangeAspect="1" noChangeArrowheads="1"/>
          </p:cNvPicPr>
          <p:nvPr/>
        </p:nvPicPr>
        <p:blipFill>
          <a:blip r:embed="rId2" cstate="print"/>
          <a:srcRect l="20498" t="29043" r="53297" b="32292"/>
          <a:stretch>
            <a:fillRect/>
          </a:stretch>
        </p:blipFill>
        <p:spPr bwMode="auto">
          <a:xfrm>
            <a:off x="1143000" y="2133600"/>
            <a:ext cx="6019800" cy="4114800"/>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numCol="2">
            <a:normAutofit fontScale="62500" lnSpcReduction="20000"/>
          </a:bodyPr>
          <a:lstStyle/>
          <a:p>
            <a:pPr>
              <a:buNone/>
            </a:pPr>
            <a:r>
              <a:rPr lang="en-US" dirty="0" smtClean="0"/>
              <a:t>?</a:t>
            </a:r>
            <a:r>
              <a:rPr lang="en-US" dirty="0" err="1" smtClean="0"/>
              <a:t>php</a:t>
            </a:r>
            <a:endParaRPr lang="en-US" dirty="0" smtClean="0"/>
          </a:p>
          <a:p>
            <a:pPr>
              <a:buNone/>
            </a:pPr>
            <a:r>
              <a:rPr lang="en-US" dirty="0" smtClean="0"/>
              <a:t>   </a:t>
            </a:r>
            <a:r>
              <a:rPr lang="en-US" dirty="0" err="1" smtClean="0"/>
              <a:t>session_start</a:t>
            </a:r>
            <a:r>
              <a:rPr lang="en-US" dirty="0" smtClean="0"/>
              <a:t>();</a:t>
            </a:r>
          </a:p>
          <a:p>
            <a:pPr>
              <a:buNone/>
            </a:pPr>
            <a:r>
              <a:rPr lang="en-US" dirty="0" smtClean="0"/>
              <a:t>   </a:t>
            </a:r>
          </a:p>
          <a:p>
            <a:pPr>
              <a:buNone/>
            </a:pPr>
            <a:r>
              <a:rPr lang="en-US" dirty="0" smtClean="0"/>
              <a:t>   if( </a:t>
            </a:r>
            <a:r>
              <a:rPr lang="en-US" dirty="0" err="1" smtClean="0"/>
              <a:t>isset</a:t>
            </a:r>
            <a:r>
              <a:rPr lang="en-US" dirty="0" smtClean="0"/>
              <a:t>( $_SESSION['counter'] ) ) {</a:t>
            </a:r>
          </a:p>
          <a:p>
            <a:pPr>
              <a:buNone/>
            </a:pPr>
            <a:r>
              <a:rPr lang="en-US" dirty="0" smtClean="0"/>
              <a:t>      $_SESSION['counter'] += 1;</a:t>
            </a:r>
          </a:p>
          <a:p>
            <a:pPr>
              <a:buNone/>
            </a:pPr>
            <a:r>
              <a:rPr lang="en-US" dirty="0" smtClean="0"/>
              <a:t>   }else {</a:t>
            </a:r>
          </a:p>
          <a:p>
            <a:pPr>
              <a:buNone/>
            </a:pPr>
            <a:r>
              <a:rPr lang="en-US" dirty="0" smtClean="0"/>
              <a:t>      $_SESSION['counter'] = 1;</a:t>
            </a:r>
          </a:p>
          <a:p>
            <a:pPr>
              <a:buNone/>
            </a:pPr>
            <a:r>
              <a:rPr lang="en-US" dirty="0" smtClean="0"/>
              <a:t>   }</a:t>
            </a:r>
          </a:p>
          <a:p>
            <a:pPr>
              <a:buNone/>
            </a:pPr>
            <a:r>
              <a:rPr lang="en-US" dirty="0" smtClean="0"/>
              <a:t>	</a:t>
            </a:r>
          </a:p>
          <a:p>
            <a:pPr>
              <a:buNone/>
            </a:pPr>
            <a:r>
              <a:rPr lang="en-US" dirty="0" smtClean="0"/>
              <a:t>   $</a:t>
            </a:r>
            <a:r>
              <a:rPr lang="en-US" dirty="0" err="1" smtClean="0"/>
              <a:t>msg</a:t>
            </a:r>
            <a:r>
              <a:rPr lang="en-US" dirty="0" smtClean="0"/>
              <a:t> = "You have visited this page ".  $_SESSION['counter'];</a:t>
            </a:r>
          </a:p>
          <a:p>
            <a:pPr>
              <a:buNone/>
            </a:pPr>
            <a:r>
              <a:rPr lang="en-US" dirty="0" smtClean="0"/>
              <a:t>   $</a:t>
            </a:r>
            <a:r>
              <a:rPr lang="en-US" dirty="0" err="1" smtClean="0"/>
              <a:t>msg</a:t>
            </a:r>
            <a:r>
              <a:rPr lang="en-US" dirty="0" smtClean="0"/>
              <a:t> .= "in this session.";</a:t>
            </a:r>
          </a:p>
          <a:p>
            <a:pPr>
              <a:buNone/>
            </a:pPr>
            <a:r>
              <a:rPr lang="en-US" dirty="0" smtClean="0"/>
              <a:t>?&gt;</a:t>
            </a:r>
          </a:p>
          <a:p>
            <a:pPr>
              <a:buNone/>
            </a:pPr>
            <a:endParaRPr lang="en-US" dirty="0" smtClean="0"/>
          </a:p>
          <a:p>
            <a:pPr>
              <a:buNone/>
            </a:pPr>
            <a:r>
              <a:rPr lang="en-US" dirty="0" smtClean="0"/>
              <a:t>&lt;html&gt;</a:t>
            </a:r>
          </a:p>
          <a:p>
            <a:pPr>
              <a:buNone/>
            </a:pPr>
            <a:r>
              <a:rPr lang="en-US" dirty="0" smtClean="0"/>
              <a:t>   </a:t>
            </a:r>
          </a:p>
          <a:p>
            <a:pPr>
              <a:buNone/>
            </a:pPr>
            <a:r>
              <a:rPr lang="en-US" dirty="0" smtClean="0"/>
              <a:t>   &lt;head&gt;</a:t>
            </a:r>
          </a:p>
          <a:p>
            <a:pPr>
              <a:buNone/>
            </a:pPr>
            <a:r>
              <a:rPr lang="en-US" dirty="0" smtClean="0"/>
              <a:t>      &lt;title&gt;Setting up a PHP session&lt;/title&gt;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a:t>
            </a:r>
            <a:r>
              <a:rPr lang="en-US" dirty="0" err="1" smtClean="0"/>
              <a:t>php</a:t>
            </a:r>
            <a:r>
              <a:rPr lang="en-US" dirty="0" smtClean="0"/>
              <a:t>  echo ( $</a:t>
            </a:r>
            <a:r>
              <a:rPr lang="en-US" dirty="0" err="1" smtClean="0"/>
              <a:t>msg</a:t>
            </a:r>
            <a:r>
              <a:rPr lang="en-US" dirty="0" smtClean="0"/>
              <a:t> ); ?&gt;</a:t>
            </a:r>
          </a:p>
          <a:p>
            <a:pPr>
              <a:buNone/>
            </a:pPr>
            <a:r>
              <a:rPr lang="en-US" dirty="0" smtClean="0"/>
              <a:t>   &lt;/body&gt;</a:t>
            </a:r>
          </a:p>
          <a:p>
            <a:pPr>
              <a:buNone/>
            </a:pPr>
            <a:r>
              <a:rPr lang="en-US" dirty="0" smtClean="0"/>
              <a:t>   </a:t>
            </a:r>
          </a:p>
          <a:p>
            <a:pPr>
              <a:buNone/>
            </a:pPr>
            <a:r>
              <a:rPr lang="en-US" dirty="0" smtClean="0"/>
              <a:t>&lt;/html&gt;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76200"/>
            <a:ext cx="7498080" cy="914400"/>
          </a:xfrm>
        </p:spPr>
        <p:txBody>
          <a:bodyPr>
            <a:normAutofit/>
          </a:bodyPr>
          <a:lstStyle/>
          <a:p>
            <a:r>
              <a:rPr lang="en-US" sz="4000" b="1" dirty="0" smtClean="0">
                <a:effectLst/>
              </a:rPr>
              <a:t>Destroying a Session</a:t>
            </a:r>
            <a:endParaRPr lang="en-US" sz="4000" dirty="0">
              <a:effectLst/>
            </a:endParaRPr>
          </a:p>
        </p:txBody>
      </p:sp>
      <p:sp>
        <p:nvSpPr>
          <p:cNvPr id="3" name="Content Placeholder 2"/>
          <p:cNvSpPr>
            <a:spLocks noGrp="1"/>
          </p:cNvSpPr>
          <p:nvPr>
            <p:ph idx="1"/>
          </p:nvPr>
        </p:nvSpPr>
        <p:spPr>
          <a:xfrm>
            <a:off x="1143000" y="762000"/>
            <a:ext cx="7772400" cy="1143000"/>
          </a:xfrm>
        </p:spPr>
        <p:txBody>
          <a:bodyPr>
            <a:normAutofit lnSpcReduction="10000"/>
          </a:bodyPr>
          <a:lstStyle/>
          <a:p>
            <a:pPr algn="just">
              <a:buNone/>
            </a:pPr>
            <a:r>
              <a:rPr lang="en-US" sz="2400" dirty="0" smtClean="0"/>
              <a:t>A complete PHP session can be destroyed by using </a:t>
            </a:r>
            <a:r>
              <a:rPr lang="en-US" sz="2400" b="1" i="1" dirty="0" err="1" smtClean="0"/>
              <a:t>session_destroy</a:t>
            </a:r>
            <a:r>
              <a:rPr lang="en-US" sz="2400" b="1" i="1" dirty="0" smtClean="0"/>
              <a:t>()</a:t>
            </a:r>
            <a:r>
              <a:rPr lang="en-US" sz="2400" dirty="0" smtClean="0"/>
              <a:t> function, which does not require any arguments.</a:t>
            </a:r>
            <a:endParaRPr lang="en-US" sz="2400" dirty="0"/>
          </a:p>
        </p:txBody>
      </p:sp>
      <p:pic>
        <p:nvPicPr>
          <p:cNvPr id="1026" name="Picture 2"/>
          <p:cNvPicPr>
            <a:picLocks noChangeAspect="1" noChangeArrowheads="1"/>
          </p:cNvPicPr>
          <p:nvPr/>
        </p:nvPicPr>
        <p:blipFill>
          <a:blip r:embed="rId2" cstate="print"/>
          <a:srcRect l="20498" t="28125" r="29722" b="18750"/>
          <a:stretch>
            <a:fillRect/>
          </a:stretch>
        </p:blipFill>
        <p:spPr bwMode="auto">
          <a:xfrm>
            <a:off x="1066800" y="1828800"/>
            <a:ext cx="7391400" cy="50292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Upload file</a:t>
            </a:r>
            <a:endParaRPr lang="en-US" dirty="0"/>
          </a:p>
        </p:txBody>
      </p:sp>
      <p:sp>
        <p:nvSpPr>
          <p:cNvPr id="3" name="Content Placeholder 2"/>
          <p:cNvSpPr>
            <a:spLocks noGrp="1"/>
          </p:cNvSpPr>
          <p:nvPr>
            <p:ph idx="1"/>
          </p:nvPr>
        </p:nvSpPr>
        <p:spPr/>
        <p:txBody>
          <a:bodyPr numCol="2">
            <a:normAutofit fontScale="40000" lnSpcReduction="20000"/>
          </a:bodyPr>
          <a:lstStyle/>
          <a:p>
            <a:pPr>
              <a:buNone/>
            </a:pPr>
            <a:r>
              <a:rPr lang="en-US" dirty="0" smtClean="0"/>
              <a:t>&lt;?</a:t>
            </a:r>
            <a:r>
              <a:rPr lang="en-US" dirty="0" err="1" smtClean="0"/>
              <a:t>php</a:t>
            </a:r>
            <a:endParaRPr lang="en-US" dirty="0" smtClean="0"/>
          </a:p>
          <a:p>
            <a:pPr>
              <a:buNone/>
            </a:pPr>
            <a:r>
              <a:rPr lang="en-US" dirty="0" smtClean="0"/>
              <a:t>   if(</a:t>
            </a:r>
            <a:r>
              <a:rPr lang="en-US" dirty="0" err="1" smtClean="0"/>
              <a:t>isset</a:t>
            </a:r>
            <a:r>
              <a:rPr lang="en-US" dirty="0" smtClean="0"/>
              <a:t>($_FILES['image'])){</a:t>
            </a:r>
          </a:p>
          <a:p>
            <a:pPr>
              <a:buNone/>
            </a:pPr>
            <a:r>
              <a:rPr lang="en-US" dirty="0" smtClean="0"/>
              <a:t>      $errors= array();</a:t>
            </a:r>
          </a:p>
          <a:p>
            <a:pPr>
              <a:buNone/>
            </a:pPr>
            <a:r>
              <a:rPr lang="en-US" dirty="0" smtClean="0"/>
              <a:t>      $</a:t>
            </a:r>
            <a:r>
              <a:rPr lang="en-US" dirty="0" err="1" smtClean="0"/>
              <a:t>file_name</a:t>
            </a:r>
            <a:r>
              <a:rPr lang="en-US" dirty="0" smtClean="0"/>
              <a:t> = $_FILES['image']['name'];</a:t>
            </a:r>
          </a:p>
          <a:p>
            <a:pPr>
              <a:buNone/>
            </a:pPr>
            <a:r>
              <a:rPr lang="en-US" dirty="0" smtClean="0"/>
              <a:t>      $</a:t>
            </a:r>
            <a:r>
              <a:rPr lang="en-US" dirty="0" err="1" smtClean="0"/>
              <a:t>file_size</a:t>
            </a:r>
            <a:r>
              <a:rPr lang="en-US" dirty="0" smtClean="0"/>
              <a:t> =$_FILES['image']['size'];</a:t>
            </a:r>
          </a:p>
          <a:p>
            <a:pPr>
              <a:buNone/>
            </a:pPr>
            <a:r>
              <a:rPr lang="en-US" dirty="0" smtClean="0"/>
              <a:t>      $</a:t>
            </a:r>
            <a:r>
              <a:rPr lang="en-US" dirty="0" err="1" smtClean="0"/>
              <a:t>file_tmp</a:t>
            </a:r>
            <a:r>
              <a:rPr lang="en-US" dirty="0" smtClean="0"/>
              <a:t> =$_FILES['image']['</a:t>
            </a:r>
            <a:r>
              <a:rPr lang="en-US" dirty="0" err="1" smtClean="0"/>
              <a:t>tmp_name</a:t>
            </a:r>
            <a:r>
              <a:rPr lang="en-US" dirty="0" smtClean="0"/>
              <a:t>'];</a:t>
            </a:r>
          </a:p>
          <a:p>
            <a:pPr>
              <a:buNone/>
            </a:pPr>
            <a:r>
              <a:rPr lang="en-US" dirty="0" smtClean="0"/>
              <a:t>      $</a:t>
            </a:r>
            <a:r>
              <a:rPr lang="en-US" dirty="0" err="1" smtClean="0"/>
              <a:t>file_type</a:t>
            </a:r>
            <a:r>
              <a:rPr lang="en-US" dirty="0" smtClean="0"/>
              <a:t>=$_FILES['image']['type'];</a:t>
            </a:r>
          </a:p>
          <a:p>
            <a:pPr>
              <a:buNone/>
            </a:pPr>
            <a:r>
              <a:rPr lang="en-US" dirty="0" smtClean="0"/>
              <a:t>      $</a:t>
            </a:r>
            <a:r>
              <a:rPr lang="en-US" dirty="0" err="1" smtClean="0"/>
              <a:t>file_ext</a:t>
            </a:r>
            <a:r>
              <a:rPr lang="en-US" dirty="0" smtClean="0"/>
              <a:t>=</a:t>
            </a:r>
            <a:r>
              <a:rPr lang="en-US" dirty="0" err="1" smtClean="0"/>
              <a:t>strtolower</a:t>
            </a:r>
            <a:r>
              <a:rPr lang="en-US" dirty="0" smtClean="0"/>
              <a:t>(end(explode('.',$_FILES['image']['name'])));</a:t>
            </a:r>
          </a:p>
          <a:p>
            <a:pPr>
              <a:buNone/>
            </a:pPr>
            <a:r>
              <a:rPr lang="en-US" dirty="0" smtClean="0"/>
              <a:t>      </a:t>
            </a:r>
            <a:r>
              <a:rPr lang="en-US" dirty="0" smtClean="0"/>
              <a:t>      </a:t>
            </a:r>
            <a:r>
              <a:rPr lang="en-US" dirty="0" smtClean="0"/>
              <a:t>$</a:t>
            </a:r>
            <a:r>
              <a:rPr lang="en-US" dirty="0" err="1" smtClean="0"/>
              <a:t>expensions</a:t>
            </a:r>
            <a:r>
              <a:rPr lang="en-US" dirty="0" smtClean="0"/>
              <a:t>= array("</a:t>
            </a:r>
            <a:r>
              <a:rPr lang="en-US" dirty="0" err="1" smtClean="0"/>
              <a:t>jpeg","jpg","png</a:t>
            </a:r>
            <a:r>
              <a:rPr lang="en-US" dirty="0" smtClean="0"/>
              <a:t>");</a:t>
            </a:r>
          </a:p>
          <a:p>
            <a:pPr>
              <a:buNone/>
            </a:pPr>
            <a:r>
              <a:rPr lang="en-US" dirty="0" smtClean="0"/>
              <a:t>      </a:t>
            </a:r>
          </a:p>
          <a:p>
            <a:pPr>
              <a:buNone/>
            </a:pPr>
            <a:r>
              <a:rPr lang="en-US" dirty="0" smtClean="0"/>
              <a:t>      if(</a:t>
            </a:r>
            <a:r>
              <a:rPr lang="en-US" dirty="0" err="1" smtClean="0"/>
              <a:t>in_array</a:t>
            </a:r>
            <a:r>
              <a:rPr lang="en-US" dirty="0" smtClean="0"/>
              <a:t>($</a:t>
            </a:r>
            <a:r>
              <a:rPr lang="en-US" dirty="0" err="1" smtClean="0"/>
              <a:t>file_ext,$expensions</a:t>
            </a:r>
            <a:r>
              <a:rPr lang="en-US" dirty="0" smtClean="0"/>
              <a:t>)=== false){</a:t>
            </a:r>
          </a:p>
          <a:p>
            <a:pPr>
              <a:buNone/>
            </a:pPr>
            <a:r>
              <a:rPr lang="en-US" dirty="0" smtClean="0"/>
              <a:t>         $errors[]="extension not allowed, please choose a JPEG or PNG file.";</a:t>
            </a:r>
          </a:p>
          <a:p>
            <a:pPr>
              <a:buNone/>
            </a:pPr>
            <a:r>
              <a:rPr lang="en-US" dirty="0" smtClean="0"/>
              <a:t>      </a:t>
            </a:r>
            <a:r>
              <a:rPr lang="en-US" dirty="0" smtClean="0"/>
              <a:t>} </a:t>
            </a:r>
            <a:endParaRPr lang="en-US" dirty="0" smtClean="0"/>
          </a:p>
          <a:p>
            <a:pPr>
              <a:buNone/>
            </a:pPr>
            <a:r>
              <a:rPr lang="en-US" dirty="0" smtClean="0"/>
              <a:t>      if($</a:t>
            </a:r>
            <a:r>
              <a:rPr lang="en-US" dirty="0" err="1" smtClean="0"/>
              <a:t>file_size</a:t>
            </a:r>
            <a:r>
              <a:rPr lang="en-US" dirty="0" smtClean="0"/>
              <a:t> &gt; 2097152){</a:t>
            </a:r>
          </a:p>
          <a:p>
            <a:pPr>
              <a:buNone/>
            </a:pPr>
            <a:r>
              <a:rPr lang="en-US" dirty="0" smtClean="0"/>
              <a:t>         $errors[]='File size must be </a:t>
            </a:r>
            <a:r>
              <a:rPr lang="en-US" dirty="0" err="1" smtClean="0"/>
              <a:t>excately</a:t>
            </a:r>
            <a:r>
              <a:rPr lang="en-US" dirty="0" smtClean="0"/>
              <a:t> 2 MB';</a:t>
            </a:r>
          </a:p>
          <a:p>
            <a:pPr>
              <a:buNone/>
            </a:pPr>
            <a:r>
              <a:rPr lang="en-US" dirty="0" smtClean="0"/>
              <a:t>      }</a:t>
            </a:r>
          </a:p>
          <a:p>
            <a:pPr>
              <a:buNone/>
            </a:pPr>
            <a:r>
              <a:rPr lang="en-US" dirty="0" smtClean="0"/>
              <a:t>      </a:t>
            </a:r>
          </a:p>
          <a:p>
            <a:pPr>
              <a:buNone/>
            </a:pPr>
            <a:r>
              <a:rPr lang="en-US" dirty="0" smtClean="0"/>
              <a:t>      if(empty($errors)==true){</a:t>
            </a:r>
          </a:p>
          <a:p>
            <a:pPr>
              <a:buNone/>
            </a:pPr>
            <a:r>
              <a:rPr lang="en-US" dirty="0" smtClean="0"/>
              <a:t>      </a:t>
            </a:r>
            <a:r>
              <a:rPr lang="en-US" dirty="0" err="1" smtClean="0"/>
              <a:t>move_uploaded_file</a:t>
            </a:r>
            <a:r>
              <a:rPr lang="en-US" dirty="0" smtClean="0"/>
              <a:t>($</a:t>
            </a:r>
            <a:r>
              <a:rPr lang="en-US" dirty="0" err="1" smtClean="0"/>
              <a:t>file_tmp,"images</a:t>
            </a:r>
            <a:r>
              <a:rPr lang="en-US" dirty="0" smtClean="0"/>
              <a:t>/".$</a:t>
            </a:r>
            <a:r>
              <a:rPr lang="en-US" dirty="0" err="1" smtClean="0"/>
              <a:t>file_name</a:t>
            </a:r>
            <a:r>
              <a:rPr lang="en-US" dirty="0" smtClean="0"/>
              <a:t>);</a:t>
            </a:r>
          </a:p>
          <a:p>
            <a:pPr>
              <a:buNone/>
            </a:pPr>
            <a:r>
              <a:rPr lang="en-US" dirty="0" smtClean="0"/>
              <a:t>         echo "Success";</a:t>
            </a:r>
          </a:p>
          <a:p>
            <a:pPr>
              <a:buNone/>
            </a:pPr>
            <a:r>
              <a:rPr lang="en-US" dirty="0" smtClean="0"/>
              <a:t>      }else{</a:t>
            </a:r>
          </a:p>
          <a:p>
            <a:pPr>
              <a:buNone/>
            </a:pPr>
            <a:r>
              <a:rPr lang="en-US" dirty="0" smtClean="0"/>
              <a:t>         </a:t>
            </a:r>
            <a:r>
              <a:rPr lang="en-US" dirty="0" err="1" smtClean="0"/>
              <a:t>print_r</a:t>
            </a:r>
            <a:r>
              <a:rPr lang="en-US" dirty="0" smtClean="0"/>
              <a:t>($errors);</a:t>
            </a:r>
          </a:p>
          <a:p>
            <a:pPr>
              <a:buNone/>
            </a:pPr>
            <a:r>
              <a:rPr lang="en-US" dirty="0" smtClean="0"/>
              <a:t>      }</a:t>
            </a:r>
          </a:p>
          <a:p>
            <a:pPr>
              <a:buNone/>
            </a:pPr>
            <a:r>
              <a:rPr lang="en-US" dirty="0" smtClean="0"/>
              <a:t>   }</a:t>
            </a:r>
          </a:p>
          <a:p>
            <a:pPr>
              <a:buNone/>
            </a:pPr>
            <a:r>
              <a:rPr lang="en-US" dirty="0" smtClean="0"/>
              <a:t>?&gt;</a:t>
            </a:r>
          </a:p>
          <a:p>
            <a:pPr>
              <a:buNone/>
            </a:pPr>
            <a:r>
              <a:rPr lang="en-US" dirty="0" smtClean="0"/>
              <a:t>&lt;html&gt;</a:t>
            </a:r>
          </a:p>
          <a:p>
            <a:pPr>
              <a:buNone/>
            </a:pPr>
            <a:r>
              <a:rPr lang="en-US" dirty="0" smtClean="0"/>
              <a:t>   &lt;body&gt;</a:t>
            </a:r>
          </a:p>
          <a:p>
            <a:pPr>
              <a:buNone/>
            </a:pPr>
            <a:r>
              <a:rPr lang="en-US" dirty="0" smtClean="0"/>
              <a:t>      </a:t>
            </a:r>
          </a:p>
          <a:p>
            <a:pPr>
              <a:buNone/>
            </a:pPr>
            <a:r>
              <a:rPr lang="en-US" dirty="0" smtClean="0"/>
              <a:t>      &lt;form action="" method="POST" </a:t>
            </a:r>
            <a:r>
              <a:rPr lang="en-US" dirty="0" err="1" smtClean="0"/>
              <a:t>enctype</a:t>
            </a:r>
            <a:r>
              <a:rPr lang="en-US" dirty="0" smtClean="0"/>
              <a:t>="multipart/form-data"&gt;</a:t>
            </a:r>
          </a:p>
          <a:p>
            <a:pPr>
              <a:buNone/>
            </a:pPr>
            <a:r>
              <a:rPr lang="en-US" dirty="0" smtClean="0"/>
              <a:t>         &lt;input type="file" name="image" /&gt;</a:t>
            </a:r>
          </a:p>
          <a:p>
            <a:pPr>
              <a:buNone/>
            </a:pPr>
            <a:r>
              <a:rPr lang="en-US" dirty="0" smtClean="0"/>
              <a:t>         &lt;input type="submit"/&gt;</a:t>
            </a:r>
          </a:p>
          <a:p>
            <a:pPr>
              <a:buNone/>
            </a:pPr>
            <a:r>
              <a:rPr lang="en-US" dirty="0" smtClean="0"/>
              <a:t>      &lt;/form</a:t>
            </a:r>
            <a:r>
              <a:rPr lang="en-US" dirty="0" smtClean="0"/>
              <a:t>&gt;      </a:t>
            </a:r>
            <a:endParaRPr lang="en-US" dirty="0" smtClean="0"/>
          </a:p>
          <a:p>
            <a:pPr>
              <a:buNone/>
            </a:pPr>
            <a:r>
              <a:rPr lang="en-US" dirty="0" smtClean="0"/>
              <a:t>   &lt;/body&gt;</a:t>
            </a:r>
          </a:p>
          <a:p>
            <a:pPr>
              <a:buNone/>
            </a:pPr>
            <a:r>
              <a:rPr lang="en-US" dirty="0" smtClean="0"/>
              <a:t>&lt;/html&gt;</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ctr"/>
            <a:r>
              <a:rPr lang="en-US" dirty="0" smtClean="0"/>
              <a:t>Implode() and Explode() Function in PHP</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The implode function in PHP is easily remembered as </a:t>
            </a:r>
            <a:r>
              <a:rPr lang="en-US" b="1" dirty="0" smtClean="0"/>
              <a:t>"array to string"</a:t>
            </a:r>
            <a:r>
              <a:rPr lang="en-US" dirty="0" smtClean="0"/>
              <a:t>, which simply means that it takes an array and returns a string. It rejoins any array elements and returns the resulting string, which may be put in a variable.</a:t>
            </a:r>
          </a:p>
          <a:p>
            <a:pPr>
              <a:buNone/>
            </a:pPr>
            <a:r>
              <a:rPr lang="en-US" dirty="0" smtClean="0"/>
              <a:t>$</a:t>
            </a:r>
            <a:r>
              <a:rPr lang="en-US" dirty="0" err="1" smtClean="0"/>
              <a:t>arr</a:t>
            </a:r>
            <a:r>
              <a:rPr lang="en-US" dirty="0" smtClean="0"/>
              <a:t> = Array ("A","E","I","O","U");</a:t>
            </a:r>
            <a:br>
              <a:rPr lang="en-US" dirty="0" smtClean="0"/>
            </a:br>
            <a:r>
              <a:rPr lang="en-US" dirty="0" smtClean="0"/>
              <a:t>$</a:t>
            </a:r>
            <a:r>
              <a:rPr lang="en-US" dirty="0" err="1" smtClean="0"/>
              <a:t>str</a:t>
            </a:r>
            <a:r>
              <a:rPr lang="en-US" dirty="0" smtClean="0"/>
              <a:t> = implode("-",$</a:t>
            </a:r>
            <a:r>
              <a:rPr lang="en-US" dirty="0" err="1" smtClean="0"/>
              <a:t>arr</a:t>
            </a:r>
            <a:r>
              <a:rPr lang="en-US" dirty="0" smtClean="0"/>
              <a:t>);</a:t>
            </a:r>
            <a:br>
              <a:rPr lang="en-US" dirty="0" smtClean="0"/>
            </a:br>
            <a:r>
              <a:rPr lang="en-US" dirty="0" smtClean="0"/>
              <a:t/>
            </a:r>
            <a:br>
              <a:rPr lang="en-US" dirty="0" smtClean="0"/>
            </a:br>
            <a:r>
              <a:rPr lang="en-US" dirty="0" smtClean="0"/>
              <a:t>So your resulting string variable $</a:t>
            </a:r>
            <a:r>
              <a:rPr lang="en-US" dirty="0" err="1" smtClean="0"/>
              <a:t>str</a:t>
            </a:r>
            <a:r>
              <a:rPr lang="en-US" dirty="0" smtClean="0"/>
              <a:t> will be contain:</a:t>
            </a:r>
            <a:br>
              <a:rPr lang="en-US" dirty="0" smtClean="0"/>
            </a:br>
            <a:r>
              <a:rPr lang="en-US" dirty="0" smtClean="0"/>
              <a:t>A-E-I-O-U</a:t>
            </a:r>
          </a:p>
          <a:p>
            <a:pPr>
              <a:buNone/>
            </a:pPr>
            <a:r>
              <a:rPr lang="en-US" dirty="0" smtClean="0"/>
              <a:t/>
            </a:r>
            <a:br>
              <a:rPr lang="en-US" dirty="0" smtClean="0"/>
            </a:br>
            <a:r>
              <a:rPr lang="en-US" b="1" dirty="0" smtClean="0"/>
              <a:t>Syntax</a:t>
            </a:r>
            <a:endParaRPr lang="en-US" dirty="0" smtClean="0"/>
          </a:p>
          <a:p>
            <a:pPr>
              <a:buNone/>
            </a:pPr>
            <a:r>
              <a:rPr lang="en-US" dirty="0" smtClean="0"/>
              <a:t>implode (separator , array)</a:t>
            </a:r>
          </a:p>
          <a:p>
            <a:pPr>
              <a:buNone/>
            </a:pPr>
            <a:r>
              <a:rPr lang="en-US" dirty="0" smtClean="0"/>
              <a:t/>
            </a:r>
            <a:br>
              <a:rPr lang="en-US" dirty="0" smtClean="0"/>
            </a:b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Explode() Function</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32500" lnSpcReduction="20000"/>
          </a:bodyPr>
          <a:lstStyle/>
          <a:p>
            <a:pPr>
              <a:buNone/>
            </a:pPr>
            <a:r>
              <a:rPr lang="en-US" dirty="0" smtClean="0"/>
              <a:t>The </a:t>
            </a:r>
            <a:r>
              <a:rPr lang="en-US" dirty="0" smtClean="0"/>
              <a:t>explode function is used to "Split a string by a specified string into pieces i.e. it breaks a string into an array".</a:t>
            </a:r>
          </a:p>
          <a:p>
            <a:pPr>
              <a:buNone/>
            </a:pPr>
            <a:r>
              <a:rPr lang="en-US" dirty="0" smtClean="0"/>
              <a:t>$</a:t>
            </a:r>
            <a:r>
              <a:rPr lang="en-US" dirty="0" err="1" smtClean="0"/>
              <a:t>arr</a:t>
            </a:r>
            <a:r>
              <a:rPr lang="en-US" dirty="0" smtClean="0"/>
              <a:t> = explode(",", $</a:t>
            </a:r>
            <a:r>
              <a:rPr lang="en-US" dirty="0" err="1" smtClean="0"/>
              <a:t>str</a:t>
            </a:r>
            <a:r>
              <a:rPr lang="en-US" dirty="0" smtClean="0"/>
              <a:t>);</a:t>
            </a:r>
            <a:br>
              <a:rPr lang="en-US" dirty="0" smtClean="0"/>
            </a:br>
            <a:r>
              <a:rPr lang="en-US" dirty="0" smtClean="0"/>
              <a:t/>
            </a:r>
            <a:br>
              <a:rPr lang="en-US" dirty="0" smtClean="0"/>
            </a:br>
            <a:r>
              <a:rPr lang="en-US" dirty="0" smtClean="0"/>
              <a:t>means : we have made pieces of string $text based on separator ','</a:t>
            </a:r>
            <a:br>
              <a:rPr lang="en-US" dirty="0" smtClean="0"/>
            </a:br>
            <a:r>
              <a:rPr lang="en-US" dirty="0" smtClean="0"/>
              <a:t>and put the resulting array in variable $</a:t>
            </a:r>
            <a:r>
              <a:rPr lang="en-US" dirty="0" err="1" smtClean="0"/>
              <a:t>arr</a:t>
            </a:r>
            <a:r>
              <a:rPr lang="en-US" dirty="0" smtClean="0"/>
              <a:t/>
            </a:r>
            <a:br>
              <a:rPr lang="en-US" dirty="0" smtClean="0"/>
            </a:br>
            <a:r>
              <a:rPr lang="en-US" dirty="0" smtClean="0"/>
              <a:t/>
            </a:r>
            <a:br>
              <a:rPr lang="en-US" dirty="0" smtClean="0"/>
            </a:br>
            <a:r>
              <a:rPr lang="en-US" dirty="0" smtClean="0"/>
              <a:t>So I used </a:t>
            </a:r>
            <a:r>
              <a:rPr lang="en-US" dirty="0" err="1" smtClean="0"/>
              <a:t>print_r</a:t>
            </a:r>
            <a:r>
              <a:rPr lang="en-US" dirty="0" smtClean="0"/>
              <a:t> ($</a:t>
            </a:r>
            <a:r>
              <a:rPr lang="en-US" dirty="0" err="1" smtClean="0"/>
              <a:t>arr</a:t>
            </a:r>
            <a:r>
              <a:rPr lang="en-US" dirty="0" smtClean="0"/>
              <a:t>); and the results are the following:</a:t>
            </a:r>
            <a:br>
              <a:rPr lang="en-US" dirty="0" smtClean="0"/>
            </a:br>
            <a:r>
              <a:rPr lang="en-US" dirty="0" smtClean="0"/>
              <a:t/>
            </a:r>
            <a:br>
              <a:rPr lang="en-US" dirty="0" smtClean="0"/>
            </a:br>
            <a:r>
              <a:rPr lang="en-US" dirty="0" smtClean="0"/>
              <a:t>Array(</a:t>
            </a:r>
            <a:br>
              <a:rPr lang="en-US" dirty="0" smtClean="0"/>
            </a:br>
            <a:r>
              <a:rPr lang="en-US" dirty="0" smtClean="0"/>
              <a:t>[0] =&gt; A</a:t>
            </a:r>
            <a:br>
              <a:rPr lang="en-US" dirty="0" smtClean="0"/>
            </a:br>
            <a:r>
              <a:rPr lang="en-US" dirty="0" smtClean="0"/>
              <a:t>[1] =&gt; E</a:t>
            </a:r>
            <a:br>
              <a:rPr lang="en-US" dirty="0" smtClean="0"/>
            </a:br>
            <a:r>
              <a:rPr lang="en-US" dirty="0" smtClean="0"/>
              <a:t>[2] =&gt; I</a:t>
            </a:r>
            <a:br>
              <a:rPr lang="en-US" dirty="0" smtClean="0"/>
            </a:br>
            <a:r>
              <a:rPr lang="en-US" dirty="0" smtClean="0"/>
              <a:t>[3] =&gt; O</a:t>
            </a:r>
            <a:br>
              <a:rPr lang="en-US" dirty="0" smtClean="0"/>
            </a:br>
            <a:r>
              <a:rPr lang="en-US" dirty="0" smtClean="0"/>
              <a:t>[4] =&gt; U</a:t>
            </a:r>
            <a:br>
              <a:rPr lang="en-US" dirty="0" smtClean="0"/>
            </a:br>
            <a:r>
              <a:rPr lang="en-US" dirty="0" smtClean="0"/>
              <a:t>)</a:t>
            </a:r>
            <a:br>
              <a:rPr lang="en-US" dirty="0" smtClean="0"/>
            </a:br>
            <a:r>
              <a:rPr lang="en-US" dirty="0" smtClean="0"/>
              <a:t/>
            </a:r>
            <a:br>
              <a:rPr lang="en-US" dirty="0" smtClean="0"/>
            </a:br>
            <a:r>
              <a:rPr lang="en-US" dirty="0" smtClean="0"/>
              <a:t>which is equal to:</a:t>
            </a:r>
            <a:br>
              <a:rPr lang="en-US" dirty="0" smtClean="0"/>
            </a:br>
            <a:r>
              <a:rPr lang="en-US" dirty="0" smtClean="0"/>
              <a:t/>
            </a:r>
            <a:br>
              <a:rPr lang="en-US" dirty="0" smtClean="0"/>
            </a:br>
            <a:r>
              <a:rPr lang="en-US" dirty="0" smtClean="0"/>
              <a:t>$</a:t>
            </a:r>
            <a:r>
              <a:rPr lang="en-US" dirty="0" err="1" smtClean="0"/>
              <a:t>arr</a:t>
            </a:r>
            <a:r>
              <a:rPr lang="en-US" dirty="0" smtClean="0"/>
              <a:t> = Array ("A","E","I","O","U");</a:t>
            </a:r>
            <a:br>
              <a:rPr lang="en-US" dirty="0" smtClean="0"/>
            </a:br>
            <a:r>
              <a:rPr lang="en-US" dirty="0" smtClean="0"/>
              <a:t/>
            </a:r>
            <a:br>
              <a:rPr lang="en-US" dirty="0" smtClean="0"/>
            </a:br>
            <a:r>
              <a:rPr lang="en-US" b="1" dirty="0" smtClean="0"/>
              <a:t>Syntax</a:t>
            </a:r>
            <a:r>
              <a:rPr lang="en-US" dirty="0" smtClean="0"/>
              <a:t/>
            </a:r>
            <a:br>
              <a:rPr lang="en-US" dirty="0" smtClean="0"/>
            </a:br>
            <a:r>
              <a:rPr lang="en-US" dirty="0" smtClean="0"/>
              <a:t/>
            </a:r>
            <a:br>
              <a:rPr lang="en-US" dirty="0" smtClean="0"/>
            </a:br>
            <a:r>
              <a:rPr lang="en-US" dirty="0" smtClean="0"/>
              <a:t>explode (</a:t>
            </a:r>
            <a:r>
              <a:rPr lang="en-US" dirty="0" err="1" smtClean="0"/>
              <a:t>separator,string,limit</a:t>
            </a:r>
            <a:r>
              <a:rPr lang="en-US" dirty="0" smtClean="0"/>
              <a:t>) </a:t>
            </a:r>
            <a:br>
              <a:rPr lang="en-US" dirty="0" smtClean="0"/>
            </a:br>
            <a:r>
              <a:rPr lang="en-US" dirty="0" smtClean="0"/>
              <a:t>  </a:t>
            </a:r>
            <a:br>
              <a:rPr lang="en-US" dirty="0" smtClean="0"/>
            </a:br>
            <a:r>
              <a:rPr lang="en-US" b="1" dirty="0" smtClean="0"/>
              <a:t>Example1</a:t>
            </a:r>
            <a:r>
              <a:rPr lang="en-US" dirty="0" smtClean="0"/>
              <a:t/>
            </a:r>
            <a:br>
              <a:rPr lang="en-US" dirty="0" smtClean="0"/>
            </a:br>
            <a:r>
              <a:rPr lang="en-US" dirty="0" smtClean="0"/>
              <a:t/>
            </a:r>
            <a:br>
              <a:rPr lang="en-US" dirty="0" smtClean="0"/>
            </a:br>
            <a:r>
              <a:rPr lang="en-US" dirty="0" smtClean="0"/>
              <a:t>&lt;html&gt;</a:t>
            </a:r>
            <a:br>
              <a:rPr lang="en-US" dirty="0" smtClean="0"/>
            </a:br>
            <a:r>
              <a:rPr lang="en-US" dirty="0" smtClean="0"/>
              <a:t>&lt;body </a:t>
            </a:r>
            <a:r>
              <a:rPr lang="en-US" dirty="0" err="1" smtClean="0"/>
              <a:t>bgcolor</a:t>
            </a:r>
            <a:r>
              <a:rPr lang="en-US" dirty="0" smtClean="0"/>
              <a:t>="pink"&gt;</a:t>
            </a:r>
            <a:br>
              <a:rPr lang="en-US" dirty="0" smtClean="0"/>
            </a:br>
            <a:r>
              <a:rPr lang="en-US" dirty="0" smtClean="0"/>
              <a:t>&lt;h3&gt;Explode Function&lt;/h3&gt;</a:t>
            </a:r>
            <a:br>
              <a:rPr lang="en-US" dirty="0" smtClean="0"/>
            </a:br>
            <a:r>
              <a:rPr lang="en-US" dirty="0" smtClean="0"/>
              <a:t>&lt;?</a:t>
            </a:r>
            <a:r>
              <a:rPr lang="en-US" dirty="0" err="1" smtClean="0"/>
              <a:t>php</a:t>
            </a:r>
            <a:r>
              <a:rPr lang="en-US" dirty="0" smtClean="0"/>
              <a:t/>
            </a:r>
            <a:br>
              <a:rPr lang="en-US" dirty="0" smtClean="0"/>
            </a:br>
            <a:r>
              <a:rPr lang="en-US" dirty="0" smtClean="0"/>
              <a:t>$</a:t>
            </a:r>
            <a:r>
              <a:rPr lang="en-US" dirty="0" err="1" smtClean="0"/>
              <a:t>str</a:t>
            </a:r>
            <a:r>
              <a:rPr lang="en-US" dirty="0" smtClean="0"/>
              <a:t>="I am simple boy!";</a:t>
            </a:r>
            <a:br>
              <a:rPr lang="en-US" dirty="0" smtClean="0"/>
            </a:br>
            <a:r>
              <a:rPr lang="en-US" dirty="0" err="1" smtClean="0"/>
              <a:t>print_r</a:t>
            </a:r>
            <a:r>
              <a:rPr lang="en-US" dirty="0" smtClean="0"/>
              <a:t>(explode(" ",$</a:t>
            </a:r>
            <a:r>
              <a:rPr lang="en-US" dirty="0" err="1" smtClean="0"/>
              <a:t>str</a:t>
            </a:r>
            <a:r>
              <a:rPr lang="en-US" dirty="0" smtClean="0"/>
              <a:t>));</a:t>
            </a:r>
            <a:br>
              <a:rPr lang="en-US" dirty="0" smtClean="0"/>
            </a:br>
            <a:r>
              <a:rPr lang="en-US" dirty="0" smtClean="0"/>
              <a:t>?&gt;</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in_array</a:t>
            </a:r>
            <a:r>
              <a:rPr lang="en-US" dirty="0" smtClean="0"/>
              <a:t>()</a:t>
            </a:r>
            <a:endParaRPr lang="en-US" dirty="0"/>
          </a:p>
        </p:txBody>
      </p:sp>
      <p:sp>
        <p:nvSpPr>
          <p:cNvPr id="4" name="Rectangle 3"/>
          <p:cNvSpPr/>
          <p:nvPr/>
        </p:nvSpPr>
        <p:spPr>
          <a:xfrm>
            <a:off x="1371600" y="1582340"/>
            <a:ext cx="7467600" cy="3416320"/>
          </a:xfrm>
          <a:prstGeom prst="rect">
            <a:avLst/>
          </a:prstGeom>
        </p:spPr>
        <p:txBody>
          <a:bodyPr wrap="square">
            <a:spAutoFit/>
          </a:bodyPr>
          <a:lstStyle/>
          <a:p>
            <a:r>
              <a:rPr lang="en-US" dirty="0" smtClean="0"/>
              <a:t>&lt;?</a:t>
            </a:r>
            <a:r>
              <a:rPr lang="en-US" dirty="0" err="1" smtClean="0"/>
              <a:t>php</a:t>
            </a:r>
            <a:r>
              <a:rPr lang="en-US" dirty="0" smtClean="0"/>
              <a:t/>
            </a:r>
            <a:br>
              <a:rPr lang="en-US" dirty="0" smtClean="0"/>
            </a:br>
            <a:r>
              <a:rPr lang="en-US" dirty="0" smtClean="0"/>
              <a:t>$people = array("Peter", "Joe", "Glenn", "Cleveland");</a:t>
            </a:r>
            <a:br>
              <a:rPr lang="en-US" dirty="0" smtClean="0"/>
            </a:br>
            <a:r>
              <a:rPr lang="en-US" dirty="0" smtClean="0"/>
              <a:t/>
            </a:r>
            <a:br>
              <a:rPr lang="en-US" dirty="0" smtClean="0"/>
            </a:br>
            <a:r>
              <a:rPr lang="en-US" dirty="0" smtClean="0"/>
              <a:t>if (</a:t>
            </a:r>
            <a:r>
              <a:rPr lang="en-US" dirty="0" err="1" smtClean="0"/>
              <a:t>in_array</a:t>
            </a:r>
            <a:r>
              <a:rPr lang="en-US" dirty="0" smtClean="0"/>
              <a:t>("Glenn", $people))</a:t>
            </a:r>
            <a:br>
              <a:rPr lang="en-US" dirty="0" smtClean="0"/>
            </a:br>
            <a:r>
              <a:rPr lang="en-US" dirty="0" smtClean="0"/>
              <a:t>  {</a:t>
            </a:r>
            <a:br>
              <a:rPr lang="en-US" dirty="0" smtClean="0"/>
            </a:br>
            <a:r>
              <a:rPr lang="en-US" dirty="0" smtClean="0"/>
              <a:t>  echo "Match found";</a:t>
            </a:r>
            <a:br>
              <a:rPr lang="en-US" dirty="0" smtClean="0"/>
            </a:br>
            <a:r>
              <a:rPr lang="en-US" dirty="0" smtClean="0"/>
              <a:t>  }</a:t>
            </a:r>
            <a:br>
              <a:rPr lang="en-US" dirty="0" smtClean="0"/>
            </a:br>
            <a:r>
              <a:rPr lang="en-US" dirty="0" smtClean="0"/>
              <a:t>else</a:t>
            </a:r>
            <a:br>
              <a:rPr lang="en-US" dirty="0" smtClean="0"/>
            </a:br>
            <a:r>
              <a:rPr lang="en-US" dirty="0" smtClean="0"/>
              <a:t>  {</a:t>
            </a:r>
            <a:br>
              <a:rPr lang="en-US" dirty="0" smtClean="0"/>
            </a:br>
            <a:r>
              <a:rPr lang="en-US" dirty="0" smtClean="0"/>
              <a:t>  echo "Match not found";</a:t>
            </a:r>
            <a:br>
              <a:rPr lang="en-US" dirty="0" smtClean="0"/>
            </a:br>
            <a:r>
              <a:rPr lang="en-US" dirty="0" smtClean="0"/>
              <a:t>  }</a:t>
            </a:r>
            <a:br>
              <a:rPr lang="en-US" dirty="0" smtClean="0"/>
            </a:br>
            <a:r>
              <a:rPr lang="en-US" dirty="0" smtClean="0"/>
              <a:t>?&gt;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15813" t="9375" r="47291" b="6250"/>
          <a:stretch>
            <a:fillRect/>
          </a:stretch>
        </p:blipFill>
        <p:spPr bwMode="auto">
          <a:xfrm>
            <a:off x="990600" y="0"/>
            <a:ext cx="7924800" cy="6781800"/>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PHP </a:t>
            </a:r>
            <a:r>
              <a:rPr lang="en-US" dirty="0" err="1" smtClean="0"/>
              <a:t>move_uploaded_file</a:t>
            </a:r>
            <a:r>
              <a:rPr lang="en-US" dirty="0" smtClean="0"/>
              <a:t>() Function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a:t>
            </a:r>
            <a:r>
              <a:rPr lang="en-US" dirty="0" err="1" smtClean="0"/>
              <a:t>move_uploaded_file</a:t>
            </a:r>
            <a:r>
              <a:rPr lang="en-US" dirty="0" smtClean="0"/>
              <a:t>() function moves an uploaded file to a new location.</a:t>
            </a:r>
          </a:p>
          <a:p>
            <a:pPr>
              <a:buNone/>
            </a:pPr>
            <a:r>
              <a:rPr lang="en-US" dirty="0" smtClean="0"/>
              <a:t>This function returns TRUE on success, or FALSE on failure.</a:t>
            </a:r>
          </a:p>
          <a:p>
            <a:pPr>
              <a:buNone/>
            </a:pPr>
            <a:r>
              <a:rPr lang="en-US" dirty="0" smtClean="0"/>
              <a:t>Syntax</a:t>
            </a:r>
          </a:p>
          <a:p>
            <a:pPr>
              <a:buNone/>
            </a:pPr>
            <a:r>
              <a:rPr lang="en-US" dirty="0" err="1" smtClean="0"/>
              <a:t>move_uploaded_file</a:t>
            </a:r>
            <a:r>
              <a:rPr lang="en-US" dirty="0" smtClean="0"/>
              <a:t>(</a:t>
            </a:r>
            <a:r>
              <a:rPr lang="en-US" dirty="0" err="1" smtClean="0"/>
              <a:t>file,newloc</a:t>
            </a:r>
            <a:r>
              <a:rPr lang="en-US" dirty="0" smtClean="0"/>
              <a:t>) </a:t>
            </a:r>
          </a:p>
          <a:p>
            <a:pPr>
              <a:buNone/>
            </a:pPr>
            <a:r>
              <a:rPr lang="en-US" b="1" dirty="0" smtClean="0"/>
              <a:t>Note:</a:t>
            </a:r>
            <a:r>
              <a:rPr lang="en-US" dirty="0" smtClean="0"/>
              <a:t> This function only works on files uploaded via HTTP POST.</a:t>
            </a:r>
          </a:p>
          <a:p>
            <a:pPr>
              <a:buNone/>
            </a:pPr>
            <a:r>
              <a:rPr lang="en-US" b="1" dirty="0" smtClean="0"/>
              <a:t>Note:</a:t>
            </a:r>
            <a:r>
              <a:rPr lang="en-US" dirty="0" smtClean="0"/>
              <a:t> If the destination file already exists, it will be overwritten.</a:t>
            </a:r>
          </a:p>
          <a:p>
            <a:pPr>
              <a:buNone/>
            </a:pP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PHP-ODBC </a:t>
            </a:r>
            <a:r>
              <a:rPr lang="en-GB" dirty="0" smtClean="0"/>
              <a:t>connectivity</a:t>
            </a:r>
            <a:endParaRPr lang="en-US" dirty="0"/>
          </a:p>
        </p:txBody>
      </p:sp>
      <p:sp>
        <p:nvSpPr>
          <p:cNvPr id="3" name="Content Placeholder 2"/>
          <p:cNvSpPr>
            <a:spLocks noGrp="1"/>
          </p:cNvSpPr>
          <p:nvPr>
            <p:ph idx="1"/>
          </p:nvPr>
        </p:nvSpPr>
        <p:spPr/>
        <p:txBody>
          <a:bodyPr numCol="2">
            <a:normAutofit fontScale="92500" lnSpcReduction="20000"/>
          </a:bodyPr>
          <a:lstStyle/>
          <a:p>
            <a:pPr>
              <a:buNone/>
            </a:pPr>
            <a:r>
              <a:rPr lang="en-US" dirty="0" smtClean="0"/>
              <a:t>&lt;html&gt;</a:t>
            </a:r>
          </a:p>
          <a:p>
            <a:pPr>
              <a:buNone/>
            </a:pPr>
            <a:r>
              <a:rPr lang="en-US" dirty="0" smtClean="0"/>
              <a:t>&lt;body&gt;</a:t>
            </a:r>
          </a:p>
          <a:p>
            <a:pPr>
              <a:buNone/>
            </a:pPr>
            <a:r>
              <a:rPr lang="en-US" dirty="0" smtClean="0"/>
              <a:t>&lt;</a:t>
            </a:r>
            <a:r>
              <a:rPr lang="en-US" dirty="0" smtClean="0"/>
              <a:t>form action="squery.php" method=POST&gt;</a:t>
            </a:r>
          </a:p>
          <a:p>
            <a:pPr>
              <a:buNone/>
            </a:pPr>
            <a:r>
              <a:rPr lang="en-US" dirty="0" smtClean="0"/>
              <a:t>    </a:t>
            </a:r>
            <a:r>
              <a:rPr lang="en-US" dirty="0" smtClean="0"/>
              <a:t>&lt;</a:t>
            </a:r>
            <a:r>
              <a:rPr lang="en-US" dirty="0" err="1" smtClean="0"/>
              <a:t>br</a:t>
            </a:r>
            <a:r>
              <a:rPr lang="en-US" dirty="0" smtClean="0"/>
              <a:t>&gt;</a:t>
            </a:r>
          </a:p>
          <a:p>
            <a:pPr>
              <a:buNone/>
            </a:pPr>
            <a:r>
              <a:rPr lang="en-US" dirty="0" smtClean="0"/>
              <a:t>    Student Id:&lt;</a:t>
            </a:r>
            <a:r>
              <a:rPr lang="en-US" dirty="0" err="1" smtClean="0"/>
              <a:t>br</a:t>
            </a:r>
            <a:r>
              <a:rPr lang="en-US" dirty="0" smtClean="0"/>
              <a:t>&gt;</a:t>
            </a:r>
          </a:p>
          <a:p>
            <a:pPr>
              <a:buNone/>
            </a:pPr>
            <a:r>
              <a:rPr lang="en-US" dirty="0" smtClean="0"/>
              <a:t>    &lt;input type="text" name="id" &gt;</a:t>
            </a:r>
          </a:p>
          <a:p>
            <a:pPr>
              <a:buNone/>
            </a:pPr>
            <a:r>
              <a:rPr lang="en-US" dirty="0" smtClean="0"/>
              <a:t>    &lt;</a:t>
            </a:r>
            <a:r>
              <a:rPr lang="en-US" dirty="0" err="1" smtClean="0"/>
              <a:t>br</a:t>
            </a:r>
            <a:r>
              <a:rPr lang="en-US" dirty="0" smtClean="0"/>
              <a:t>&gt;&lt;</a:t>
            </a:r>
            <a:r>
              <a:rPr lang="en-US" dirty="0" err="1" smtClean="0"/>
              <a:t>br</a:t>
            </a:r>
            <a:r>
              <a:rPr lang="en-US" dirty="0" smtClean="0"/>
              <a:t>&gt;</a:t>
            </a:r>
          </a:p>
          <a:p>
            <a:pPr>
              <a:buNone/>
            </a:pPr>
            <a:r>
              <a:rPr lang="en-US" dirty="0" smtClean="0"/>
              <a:t>    Name:&lt;</a:t>
            </a:r>
            <a:r>
              <a:rPr lang="en-US" dirty="0" err="1" smtClean="0"/>
              <a:t>br</a:t>
            </a:r>
            <a:r>
              <a:rPr lang="en-US" dirty="0" smtClean="0"/>
              <a:t>&gt;</a:t>
            </a:r>
          </a:p>
          <a:p>
            <a:pPr>
              <a:buNone/>
            </a:pPr>
            <a:r>
              <a:rPr lang="en-US" dirty="0" smtClean="0"/>
              <a:t>    &lt;input type="text" name="name" &gt;</a:t>
            </a:r>
          </a:p>
          <a:p>
            <a:pPr>
              <a:buNone/>
            </a:pPr>
            <a:r>
              <a:rPr lang="en-US" dirty="0" smtClean="0"/>
              <a:t>    &lt;</a:t>
            </a:r>
            <a:r>
              <a:rPr lang="en-US" dirty="0" err="1" smtClean="0"/>
              <a:t>br</a:t>
            </a:r>
            <a:r>
              <a:rPr lang="en-US" dirty="0" smtClean="0"/>
              <a:t>&gt;&lt;</a:t>
            </a:r>
            <a:r>
              <a:rPr lang="en-US" dirty="0" err="1" smtClean="0"/>
              <a:t>br</a:t>
            </a:r>
            <a:r>
              <a:rPr lang="en-US" dirty="0" smtClean="0"/>
              <a:t>&gt;</a:t>
            </a:r>
          </a:p>
          <a:p>
            <a:pPr>
              <a:buNone/>
            </a:pPr>
            <a:r>
              <a:rPr lang="en-US" dirty="0" smtClean="0"/>
              <a:t>  </a:t>
            </a:r>
            <a:r>
              <a:rPr lang="en-US" dirty="0" smtClean="0"/>
              <a:t>&lt;</a:t>
            </a:r>
            <a:r>
              <a:rPr lang="en-US" dirty="0" smtClean="0"/>
              <a:t>input type="submit" value="Submit"&gt;</a:t>
            </a:r>
          </a:p>
          <a:p>
            <a:pPr>
              <a:buNone/>
            </a:pPr>
            <a:r>
              <a:rPr lang="en-US" dirty="0" smtClean="0"/>
              <a:t>&lt;/form&gt;</a:t>
            </a:r>
          </a:p>
          <a:p>
            <a:pPr>
              <a:buNone/>
            </a:pPr>
            <a:r>
              <a:rPr lang="en-US" dirty="0" smtClean="0"/>
              <a:t>&lt;/</a:t>
            </a:r>
            <a:r>
              <a:rPr lang="en-US" dirty="0" smtClean="0"/>
              <a:t>body&gt;</a:t>
            </a:r>
          </a:p>
          <a:p>
            <a:pPr>
              <a:buNone/>
            </a:pPr>
            <a:r>
              <a:rPr lang="en-US" dirty="0" smtClean="0"/>
              <a:t>&lt;/html&gt;</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PHP-ODBC connectivity</a:t>
            </a:r>
            <a:endParaRPr lang="en-US" dirty="0"/>
          </a:p>
        </p:txBody>
      </p:sp>
      <p:sp>
        <p:nvSpPr>
          <p:cNvPr id="3" name="Content Placeholder 2"/>
          <p:cNvSpPr>
            <a:spLocks noGrp="1"/>
          </p:cNvSpPr>
          <p:nvPr>
            <p:ph idx="1"/>
          </p:nvPr>
        </p:nvSpPr>
        <p:spPr/>
        <p:txBody>
          <a:bodyPr numCol="2">
            <a:normAutofit fontScale="70000" lnSpcReduction="20000"/>
          </a:bodyPr>
          <a:lstStyle/>
          <a:p>
            <a:pPr>
              <a:buNone/>
            </a:pPr>
            <a:r>
              <a:rPr lang="en-US" dirty="0" smtClean="0"/>
              <a:t>&lt;?</a:t>
            </a:r>
            <a:r>
              <a:rPr lang="en-US" dirty="0" err="1" smtClean="0"/>
              <a:t>php</a:t>
            </a:r>
            <a:endParaRPr lang="en-US" dirty="0" smtClean="0"/>
          </a:p>
          <a:p>
            <a:pPr>
              <a:buNone/>
            </a:pPr>
            <a:r>
              <a:rPr lang="en-US" dirty="0" smtClean="0"/>
              <a:t>$</a:t>
            </a:r>
            <a:r>
              <a:rPr lang="en-US" dirty="0" err="1" smtClean="0"/>
              <a:t>i</a:t>
            </a:r>
            <a:r>
              <a:rPr lang="en-US" dirty="0" smtClean="0"/>
              <a:t>=$_POST["id"];</a:t>
            </a:r>
          </a:p>
          <a:p>
            <a:pPr>
              <a:buNone/>
            </a:pPr>
            <a:r>
              <a:rPr lang="en-US" dirty="0" smtClean="0"/>
              <a:t>$n=$_POST["name"];</a:t>
            </a:r>
          </a:p>
          <a:p>
            <a:pPr>
              <a:buNone/>
            </a:pPr>
            <a:r>
              <a:rPr lang="en-US" dirty="0" smtClean="0"/>
              <a:t>$con=</a:t>
            </a:r>
            <a:r>
              <a:rPr lang="en-US" dirty="0" err="1" smtClean="0"/>
              <a:t>mysqli_connect</a:t>
            </a:r>
            <a:r>
              <a:rPr lang="en-US" dirty="0" smtClean="0"/>
              <a:t>("</a:t>
            </a:r>
            <a:r>
              <a:rPr lang="en-US" dirty="0" err="1" smtClean="0"/>
              <a:t>localhost</a:t>
            </a:r>
            <a:r>
              <a:rPr lang="en-US" dirty="0" smtClean="0"/>
              <a:t>", "root","","</a:t>
            </a:r>
            <a:r>
              <a:rPr lang="en-US" dirty="0" err="1" smtClean="0"/>
              <a:t>ibm</a:t>
            </a:r>
            <a:r>
              <a:rPr lang="en-US" dirty="0" smtClean="0"/>
              <a:t>");</a:t>
            </a:r>
          </a:p>
          <a:p>
            <a:pPr>
              <a:buNone/>
            </a:pPr>
            <a:r>
              <a:rPr lang="en-US" dirty="0" smtClean="0"/>
              <a:t>$</a:t>
            </a:r>
            <a:r>
              <a:rPr lang="en-US" dirty="0" err="1" smtClean="0"/>
              <a:t>sql</a:t>
            </a:r>
            <a:r>
              <a:rPr lang="en-US" dirty="0" smtClean="0"/>
              <a:t>="insert into student values('$</a:t>
            </a:r>
            <a:r>
              <a:rPr lang="en-US" dirty="0" err="1" smtClean="0"/>
              <a:t>i','$n</a:t>
            </a:r>
            <a:r>
              <a:rPr lang="en-US" dirty="0" smtClean="0"/>
              <a:t>')";</a:t>
            </a:r>
          </a:p>
          <a:p>
            <a:pPr>
              <a:buNone/>
            </a:pPr>
            <a:r>
              <a:rPr lang="en-US" dirty="0" smtClean="0"/>
              <a:t>$s=</a:t>
            </a:r>
            <a:r>
              <a:rPr lang="en-US" dirty="0" err="1" smtClean="0"/>
              <a:t>mysqli_query</a:t>
            </a:r>
            <a:r>
              <a:rPr lang="en-US" dirty="0" smtClean="0"/>
              <a:t>($</a:t>
            </a:r>
            <a:r>
              <a:rPr lang="en-US" dirty="0" err="1" smtClean="0"/>
              <a:t>con,$sql</a:t>
            </a:r>
            <a:r>
              <a:rPr lang="en-US" dirty="0" smtClean="0"/>
              <a:t>);</a:t>
            </a:r>
          </a:p>
          <a:p>
            <a:pPr>
              <a:buNone/>
            </a:pPr>
            <a:r>
              <a:rPr lang="en-US" dirty="0" smtClean="0"/>
              <a:t>$</a:t>
            </a:r>
            <a:r>
              <a:rPr lang="en-US" dirty="0" err="1" smtClean="0"/>
              <a:t>sql</a:t>
            </a:r>
            <a:r>
              <a:rPr lang="en-US" dirty="0" smtClean="0"/>
              <a:t>="select * from student where id=44";</a:t>
            </a:r>
          </a:p>
          <a:p>
            <a:pPr>
              <a:buNone/>
            </a:pPr>
            <a:r>
              <a:rPr lang="en-US" dirty="0" smtClean="0"/>
              <a:t>$</a:t>
            </a:r>
            <a:r>
              <a:rPr lang="en-US" dirty="0" smtClean="0"/>
              <a:t>s=</a:t>
            </a:r>
            <a:r>
              <a:rPr lang="en-US" dirty="0" err="1" smtClean="0"/>
              <a:t>mysqli_query</a:t>
            </a:r>
            <a:r>
              <a:rPr lang="en-US" dirty="0" smtClean="0"/>
              <a:t>($</a:t>
            </a:r>
            <a:r>
              <a:rPr lang="en-US" dirty="0" err="1" smtClean="0"/>
              <a:t>con,$sql</a:t>
            </a:r>
            <a:r>
              <a:rPr lang="en-US" dirty="0" smtClean="0"/>
              <a:t>);</a:t>
            </a:r>
          </a:p>
          <a:p>
            <a:pPr>
              <a:buNone/>
            </a:pPr>
            <a:endParaRPr lang="en-US" dirty="0" smtClean="0"/>
          </a:p>
          <a:p>
            <a:pPr>
              <a:buNone/>
            </a:pPr>
            <a:r>
              <a:rPr lang="en-US" dirty="0" smtClean="0"/>
              <a:t>while($r=</a:t>
            </a:r>
            <a:r>
              <a:rPr lang="en-US" dirty="0" err="1" smtClean="0"/>
              <a:t>mysqli_fetch_assoc</a:t>
            </a:r>
            <a:r>
              <a:rPr lang="en-US" dirty="0" smtClean="0"/>
              <a:t>($s))</a:t>
            </a:r>
          </a:p>
          <a:p>
            <a:pPr>
              <a:buNone/>
            </a:pPr>
            <a:r>
              <a:rPr lang="en-US" dirty="0" smtClean="0"/>
              <a:t>{</a:t>
            </a:r>
          </a:p>
          <a:p>
            <a:pPr>
              <a:buNone/>
            </a:pPr>
            <a:r>
              <a:rPr lang="en-US" dirty="0" smtClean="0"/>
              <a:t>echo $r["id"]."  ";</a:t>
            </a:r>
          </a:p>
          <a:p>
            <a:pPr>
              <a:buNone/>
            </a:pPr>
            <a:r>
              <a:rPr lang="en-US" dirty="0" smtClean="0"/>
              <a:t>echo $r["name"];</a:t>
            </a:r>
          </a:p>
          <a:p>
            <a:pPr>
              <a:buNone/>
            </a:pPr>
            <a:r>
              <a:rPr lang="en-US" dirty="0" smtClean="0"/>
              <a:t>echo "&lt;</a:t>
            </a:r>
            <a:r>
              <a:rPr lang="en-US" dirty="0" err="1" smtClean="0"/>
              <a:t>br</a:t>
            </a:r>
            <a:r>
              <a:rPr lang="en-US" dirty="0" smtClean="0"/>
              <a:t>&gt;";</a:t>
            </a:r>
          </a:p>
          <a:p>
            <a:pPr>
              <a:buNone/>
            </a:pPr>
            <a:r>
              <a:rPr lang="en-US" dirty="0" smtClean="0"/>
              <a:t>}</a:t>
            </a:r>
          </a:p>
          <a:p>
            <a:pPr>
              <a:buNone/>
            </a:pPr>
            <a:r>
              <a:rPr lang="en-US" dirty="0" smtClean="0"/>
              <a:t>?&gt;</a:t>
            </a:r>
            <a:endParaRPr lang="en-US" dirty="0" smtClean="0"/>
          </a:p>
          <a:p>
            <a:pPr>
              <a:buNone/>
            </a:pPr>
            <a:r>
              <a:rPr lang="en-US" dirty="0" smtClean="0"/>
              <a:t>&lt;html&gt;</a:t>
            </a:r>
          </a:p>
          <a:p>
            <a:pPr>
              <a:buNone/>
            </a:pPr>
            <a:r>
              <a:rPr lang="en-US" dirty="0" smtClean="0"/>
              <a:t>&lt;</a:t>
            </a:r>
            <a:r>
              <a:rPr lang="en-US" dirty="0" err="1" smtClean="0"/>
              <a:t>br</a:t>
            </a:r>
            <a:r>
              <a:rPr lang="en-US" dirty="0" smtClean="0"/>
              <a:t>&gt;&lt;</a:t>
            </a:r>
            <a:r>
              <a:rPr lang="en-US" dirty="0" err="1" smtClean="0"/>
              <a:t>br</a:t>
            </a:r>
            <a:r>
              <a:rPr lang="en-US" dirty="0" smtClean="0"/>
              <a:t>&gt;</a:t>
            </a:r>
          </a:p>
          <a:p>
            <a:pPr>
              <a:buNone/>
            </a:pPr>
            <a:r>
              <a:rPr lang="en-US" dirty="0" smtClean="0"/>
              <a:t>&lt;a </a:t>
            </a:r>
            <a:r>
              <a:rPr lang="en-US" dirty="0" err="1" smtClean="0"/>
              <a:t>href</a:t>
            </a:r>
            <a:r>
              <a:rPr lang="en-US" dirty="0" smtClean="0"/>
              <a:t>="form.html" style="color:red;font-size:20;"&gt;Enroll More Student&lt;/a&gt;</a:t>
            </a:r>
          </a:p>
          <a:p>
            <a:pPr>
              <a:buNone/>
            </a:pPr>
            <a:r>
              <a:rPr lang="en-US" dirty="0" smtClean="0"/>
              <a:t>&lt;/html</a:t>
            </a:r>
            <a:r>
              <a:rPr lang="en-US" dirty="0" smtClean="0"/>
              <a:t>&gt;</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76200"/>
            <a:ext cx="7498080" cy="762000"/>
          </a:xfrm>
        </p:spPr>
        <p:txBody>
          <a:bodyPr>
            <a:normAutofit/>
          </a:bodyPr>
          <a:lstStyle/>
          <a:p>
            <a:r>
              <a:rPr lang="en-US" b="1" dirty="0" smtClean="0">
                <a:effectLst/>
              </a:rPr>
              <a:t>PHP File Handling</a:t>
            </a:r>
            <a:endParaRPr lang="en-US" dirty="0">
              <a:effectLst/>
            </a:endParaRPr>
          </a:p>
        </p:txBody>
      </p:sp>
      <p:sp>
        <p:nvSpPr>
          <p:cNvPr id="3" name="Content Placeholder 2"/>
          <p:cNvSpPr>
            <a:spLocks noGrp="1"/>
          </p:cNvSpPr>
          <p:nvPr>
            <p:ph idx="1"/>
          </p:nvPr>
        </p:nvSpPr>
        <p:spPr>
          <a:xfrm>
            <a:off x="1143000" y="990600"/>
            <a:ext cx="7790688" cy="5081606"/>
          </a:xfrm>
        </p:spPr>
        <p:txBody>
          <a:bodyPr>
            <a:normAutofit/>
          </a:bodyPr>
          <a:lstStyle/>
          <a:p>
            <a:pPr algn="just">
              <a:buNone/>
            </a:pPr>
            <a:r>
              <a:rPr lang="en-US" dirty="0" smtClean="0"/>
              <a:t>PHP File System allows us to create file, read file line by line, read file character by character, write file, append file, delete file and close file.</a:t>
            </a:r>
          </a:p>
          <a:p>
            <a:pPr algn="just">
              <a:buNone/>
            </a:pPr>
            <a:endParaRPr lang="en-US" b="1" dirty="0" smtClean="0"/>
          </a:p>
          <a:p>
            <a:pPr algn="just">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52400"/>
            <a:ext cx="7498080" cy="685800"/>
          </a:xfrm>
        </p:spPr>
        <p:txBody>
          <a:bodyPr>
            <a:normAutofit fontScale="90000"/>
          </a:bodyPr>
          <a:lstStyle/>
          <a:p>
            <a:r>
              <a:rPr lang="en-US" b="1" dirty="0" smtClean="0">
                <a:effectLst/>
              </a:rPr>
              <a:t>PHP Open File - </a:t>
            </a:r>
            <a:r>
              <a:rPr lang="en-US" b="1" dirty="0" err="1" smtClean="0">
                <a:effectLst/>
              </a:rPr>
              <a:t>fopen</a:t>
            </a:r>
            <a:r>
              <a:rPr lang="en-US" b="1" dirty="0" smtClean="0">
                <a:effectLst/>
              </a:rPr>
              <a:t>()</a:t>
            </a:r>
            <a:endParaRPr lang="en-US" dirty="0">
              <a:effectLst/>
            </a:endParaRPr>
          </a:p>
        </p:txBody>
      </p:sp>
      <p:sp>
        <p:nvSpPr>
          <p:cNvPr id="3" name="Content Placeholder 2"/>
          <p:cNvSpPr>
            <a:spLocks noGrp="1"/>
          </p:cNvSpPr>
          <p:nvPr>
            <p:ph idx="1"/>
          </p:nvPr>
        </p:nvSpPr>
        <p:spPr>
          <a:xfrm>
            <a:off x="1219200" y="838200"/>
            <a:ext cx="7714488" cy="5234006"/>
          </a:xfrm>
        </p:spPr>
        <p:txBody>
          <a:bodyPr>
            <a:normAutofit lnSpcReduction="10000"/>
          </a:bodyPr>
          <a:lstStyle/>
          <a:p>
            <a:pPr>
              <a:buNone/>
            </a:pPr>
            <a:r>
              <a:rPr lang="en-US" dirty="0" smtClean="0"/>
              <a:t>The PHP </a:t>
            </a:r>
            <a:r>
              <a:rPr lang="en-US" dirty="0" err="1" smtClean="0"/>
              <a:t>fopen</a:t>
            </a:r>
            <a:r>
              <a:rPr lang="en-US" dirty="0" smtClean="0"/>
              <a:t>() function is used to open a file.</a:t>
            </a:r>
          </a:p>
          <a:p>
            <a:pPr>
              <a:buNone/>
            </a:pPr>
            <a:r>
              <a:rPr lang="en-US" dirty="0" smtClean="0"/>
              <a:t>&lt;?</a:t>
            </a:r>
            <a:r>
              <a:rPr lang="en-US" dirty="0" err="1" smtClean="0"/>
              <a:t>php</a:t>
            </a:r>
            <a:endParaRPr lang="en-US" dirty="0" smtClean="0"/>
          </a:p>
          <a:p>
            <a:pPr>
              <a:buNone/>
            </a:pPr>
            <a:r>
              <a:rPr lang="en-US" dirty="0" smtClean="0"/>
              <a:t> $</a:t>
            </a:r>
            <a:r>
              <a:rPr lang="en-US" dirty="0" err="1" smtClean="0"/>
              <a:t>fileName</a:t>
            </a:r>
            <a:r>
              <a:rPr lang="en-US" dirty="0" smtClean="0"/>
              <a:t> = "/doc/myFile.txt"; $</a:t>
            </a:r>
            <a:r>
              <a:rPr lang="en-US" dirty="0" err="1" smtClean="0"/>
              <a:t>fp</a:t>
            </a:r>
            <a:r>
              <a:rPr lang="en-US" dirty="0" smtClean="0"/>
              <a:t> = </a:t>
            </a:r>
            <a:r>
              <a:rPr lang="en-US" dirty="0" err="1" smtClean="0"/>
              <a:t>fopen</a:t>
            </a:r>
            <a:r>
              <a:rPr lang="en-US" dirty="0" smtClean="0"/>
              <a:t>($</a:t>
            </a:r>
            <a:r>
              <a:rPr lang="en-US" dirty="0" err="1" smtClean="0"/>
              <a:t>fileName</a:t>
            </a:r>
            <a:r>
              <a:rPr lang="en-US" dirty="0" smtClean="0"/>
              <a:t>,"r"); </a:t>
            </a:r>
          </a:p>
          <a:p>
            <a:pPr>
              <a:buNone/>
            </a:pPr>
            <a:r>
              <a:rPr lang="en-US" dirty="0" smtClean="0"/>
              <a:t>	if( $</a:t>
            </a:r>
            <a:r>
              <a:rPr lang="en-US" dirty="0" err="1" smtClean="0"/>
              <a:t>fp</a:t>
            </a:r>
            <a:r>
              <a:rPr lang="en-US" dirty="0" smtClean="0"/>
              <a:t> == false ) </a:t>
            </a:r>
          </a:p>
          <a:p>
            <a:pPr>
              <a:buNone/>
            </a:pPr>
            <a:r>
              <a:rPr lang="en-US" dirty="0" smtClean="0"/>
              <a:t>{ echo ( "Error in opening file" ); </a:t>
            </a:r>
          </a:p>
          <a:p>
            <a:pPr>
              <a:buNone/>
            </a:pPr>
            <a:r>
              <a:rPr lang="en-US" dirty="0" smtClean="0"/>
              <a:t>exit(); </a:t>
            </a:r>
          </a:p>
          <a:p>
            <a:pPr>
              <a:buNone/>
            </a:pPr>
            <a:r>
              <a:rPr lang="en-US" dirty="0" smtClean="0"/>
              <a:t>} </a:t>
            </a:r>
          </a:p>
          <a:p>
            <a:pPr>
              <a:buNone/>
            </a:pPr>
            <a:r>
              <a:rPr lang="en-US" dirty="0" smtClean="0"/>
              <a:t>?&gt;</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l="20498" t="15625" r="29722" b="38542"/>
          <a:stretch>
            <a:fillRect/>
          </a:stretch>
        </p:blipFill>
        <p:spPr bwMode="auto">
          <a:xfrm>
            <a:off x="1142999" y="457200"/>
            <a:ext cx="7801841" cy="4038600"/>
          </a:xfrm>
          <a:prstGeom prst="rect">
            <a:avLst/>
          </a:prstGeom>
          <a:noFill/>
          <a:ln w="9525">
            <a:noFill/>
            <a:miter lim="800000"/>
            <a:headEnd/>
            <a:tailEnd/>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498080" cy="5843606"/>
          </a:xfrm>
        </p:spPr>
        <p:txBody>
          <a:bodyPr>
            <a:normAutofit lnSpcReduction="10000"/>
          </a:bodyPr>
          <a:lstStyle/>
          <a:p>
            <a:pPr>
              <a:buNone/>
            </a:pPr>
            <a:r>
              <a:rPr lang="en-US" b="1" dirty="0" smtClean="0"/>
              <a:t>PHP Close File - </a:t>
            </a:r>
            <a:r>
              <a:rPr lang="en-US" b="1" dirty="0" err="1" smtClean="0"/>
              <a:t>fclose</a:t>
            </a:r>
            <a:r>
              <a:rPr lang="en-US" b="1" dirty="0" smtClean="0"/>
              <a:t>()</a:t>
            </a:r>
          </a:p>
          <a:p>
            <a:pPr>
              <a:buNone/>
            </a:pPr>
            <a:r>
              <a:rPr lang="en-US" dirty="0" smtClean="0"/>
              <a:t>The PHP </a:t>
            </a:r>
            <a:r>
              <a:rPr lang="en-US" dirty="0" err="1" smtClean="0"/>
              <a:t>fclose</a:t>
            </a:r>
            <a:r>
              <a:rPr lang="en-US" dirty="0" smtClean="0"/>
              <a:t>() function is used to close an open file pointer.</a:t>
            </a:r>
          </a:p>
          <a:p>
            <a:pPr>
              <a:buNone/>
            </a:pPr>
            <a:endParaRPr lang="en-US" dirty="0" smtClean="0"/>
          </a:p>
          <a:p>
            <a:pPr>
              <a:buNone/>
            </a:pPr>
            <a:r>
              <a:rPr lang="en-US" dirty="0" smtClean="0"/>
              <a:t>&lt;?</a:t>
            </a:r>
            <a:r>
              <a:rPr lang="en-US" dirty="0" err="1" smtClean="0"/>
              <a:t>php</a:t>
            </a:r>
            <a:r>
              <a:rPr lang="en-US" dirty="0" smtClean="0"/>
              <a:t> $</a:t>
            </a:r>
            <a:r>
              <a:rPr lang="en-US" dirty="0" err="1" smtClean="0"/>
              <a:t>fileName</a:t>
            </a:r>
            <a:r>
              <a:rPr lang="en-US" dirty="0" smtClean="0"/>
              <a:t> = "/doc/myFile.txt"; $</a:t>
            </a:r>
            <a:r>
              <a:rPr lang="en-US" dirty="0" err="1" smtClean="0"/>
              <a:t>fp</a:t>
            </a:r>
            <a:r>
              <a:rPr lang="en-US" dirty="0" smtClean="0"/>
              <a:t> = </a:t>
            </a:r>
            <a:r>
              <a:rPr lang="en-US" dirty="0" err="1" smtClean="0"/>
              <a:t>fopen</a:t>
            </a:r>
            <a:r>
              <a:rPr lang="en-US" dirty="0" smtClean="0"/>
              <a:t>($</a:t>
            </a:r>
            <a:r>
              <a:rPr lang="en-US" dirty="0" err="1" smtClean="0"/>
              <a:t>fileName,"w</a:t>
            </a:r>
            <a:r>
              <a:rPr lang="en-US" dirty="0" smtClean="0"/>
              <a:t>"); </a:t>
            </a:r>
          </a:p>
          <a:p>
            <a:pPr>
              <a:buNone/>
            </a:pPr>
            <a:r>
              <a:rPr lang="en-US" dirty="0" smtClean="0"/>
              <a:t>	if( $</a:t>
            </a:r>
            <a:r>
              <a:rPr lang="en-US" dirty="0" err="1" smtClean="0"/>
              <a:t>fp</a:t>
            </a:r>
            <a:r>
              <a:rPr lang="en-US" dirty="0" smtClean="0"/>
              <a:t> == false ) </a:t>
            </a:r>
          </a:p>
          <a:p>
            <a:pPr>
              <a:buNone/>
            </a:pPr>
            <a:r>
              <a:rPr lang="en-US" dirty="0" smtClean="0"/>
              <a:t>{ echo ( "Error in opening file" ); </a:t>
            </a:r>
          </a:p>
          <a:p>
            <a:pPr>
              <a:buNone/>
            </a:pPr>
            <a:r>
              <a:rPr lang="en-US" dirty="0" smtClean="0"/>
              <a:t>exit(); } </a:t>
            </a:r>
          </a:p>
          <a:p>
            <a:pPr>
              <a:buNone/>
            </a:pPr>
            <a:r>
              <a:rPr lang="en-US" dirty="0" smtClean="0"/>
              <a:t>//some code to be executed </a:t>
            </a:r>
            <a:r>
              <a:rPr lang="en-US" dirty="0" err="1" smtClean="0"/>
              <a:t>fclose</a:t>
            </a:r>
            <a:r>
              <a:rPr lang="en-US" dirty="0" smtClean="0"/>
              <a:t>( $</a:t>
            </a:r>
            <a:r>
              <a:rPr lang="en-US" dirty="0" err="1" smtClean="0"/>
              <a:t>fp</a:t>
            </a:r>
            <a:r>
              <a:rPr lang="en-US" dirty="0" smtClean="0"/>
              <a:t> ); </a:t>
            </a:r>
          </a:p>
          <a:p>
            <a:pPr>
              <a:buNone/>
            </a:pPr>
            <a:r>
              <a:rPr lang="en-US" dirty="0" smtClean="0"/>
              <a:t>?&gt;</a:t>
            </a:r>
            <a:endParaRPr lang="en-US" b="1" dirty="0" smtClean="0"/>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5843606"/>
          </a:xfrm>
        </p:spPr>
        <p:txBody>
          <a:bodyPr>
            <a:normAutofit fontScale="92500" lnSpcReduction="20000"/>
          </a:bodyPr>
          <a:lstStyle/>
          <a:p>
            <a:pPr algn="just">
              <a:buNone/>
            </a:pPr>
            <a:r>
              <a:rPr lang="en-US" b="1" dirty="0" smtClean="0"/>
              <a:t>PHP Read File - </a:t>
            </a:r>
            <a:r>
              <a:rPr lang="en-US" b="1" dirty="0" err="1" smtClean="0"/>
              <a:t>fread</a:t>
            </a:r>
            <a:r>
              <a:rPr lang="en-US" b="1" dirty="0" smtClean="0"/>
              <a:t>()</a:t>
            </a:r>
          </a:p>
          <a:p>
            <a:pPr algn="just">
              <a:buNone/>
            </a:pPr>
            <a:r>
              <a:rPr lang="en-US" dirty="0" smtClean="0"/>
              <a:t>The PHP </a:t>
            </a:r>
            <a:r>
              <a:rPr lang="en-US" dirty="0" err="1" smtClean="0"/>
              <a:t>fread</a:t>
            </a:r>
            <a:r>
              <a:rPr lang="en-US" dirty="0" smtClean="0"/>
              <a:t>() function is used to read the content of the file. It accepts two arguments: resource and file size.</a:t>
            </a:r>
          </a:p>
          <a:p>
            <a:pPr algn="just">
              <a:buNone/>
            </a:pPr>
            <a:endParaRPr lang="en-US" dirty="0" smtClean="0"/>
          </a:p>
          <a:p>
            <a:pPr algn="just">
              <a:buNone/>
            </a:pPr>
            <a:r>
              <a:rPr lang="en-US" dirty="0" smtClean="0"/>
              <a:t>&lt;?</a:t>
            </a:r>
            <a:r>
              <a:rPr lang="en-US" dirty="0" err="1" smtClean="0"/>
              <a:t>php</a:t>
            </a:r>
            <a:r>
              <a:rPr lang="en-US" dirty="0" smtClean="0"/>
              <a:t> $</a:t>
            </a:r>
            <a:r>
              <a:rPr lang="en-US" dirty="0" err="1" smtClean="0"/>
              <a:t>fileName</a:t>
            </a:r>
            <a:r>
              <a:rPr lang="en-US" dirty="0" smtClean="0"/>
              <a:t> = "/doc/myFile.txt";</a:t>
            </a:r>
          </a:p>
          <a:p>
            <a:pPr algn="just">
              <a:buNone/>
            </a:pPr>
            <a:r>
              <a:rPr lang="en-US" dirty="0" smtClean="0"/>
              <a:t>$</a:t>
            </a:r>
            <a:r>
              <a:rPr lang="en-US" dirty="0" err="1" smtClean="0"/>
              <a:t>fp</a:t>
            </a:r>
            <a:r>
              <a:rPr lang="en-US" dirty="0" smtClean="0"/>
              <a:t> = </a:t>
            </a:r>
            <a:r>
              <a:rPr lang="en-US" dirty="0" err="1" smtClean="0"/>
              <a:t>fopen</a:t>
            </a:r>
            <a:r>
              <a:rPr lang="en-US" dirty="0" smtClean="0"/>
              <a:t>($</a:t>
            </a:r>
            <a:r>
              <a:rPr lang="en-US" dirty="0" err="1" smtClean="0"/>
              <a:t>fileName,"r</a:t>
            </a:r>
            <a:r>
              <a:rPr lang="en-US" dirty="0" smtClean="0"/>
              <a:t>"); </a:t>
            </a:r>
          </a:p>
          <a:p>
            <a:pPr algn="just">
              <a:buNone/>
            </a:pPr>
            <a:r>
              <a:rPr lang="en-US" dirty="0" smtClean="0"/>
              <a:t>	if( $</a:t>
            </a:r>
            <a:r>
              <a:rPr lang="en-US" dirty="0" err="1" smtClean="0"/>
              <a:t>fp</a:t>
            </a:r>
            <a:r>
              <a:rPr lang="en-US" dirty="0" smtClean="0"/>
              <a:t> == false ) </a:t>
            </a:r>
          </a:p>
          <a:p>
            <a:pPr algn="just">
              <a:buNone/>
            </a:pPr>
            <a:r>
              <a:rPr lang="en-US" dirty="0" smtClean="0"/>
              <a:t>{ echo ( "Error in opening file" ); </a:t>
            </a:r>
          </a:p>
          <a:p>
            <a:pPr algn="just">
              <a:buNone/>
            </a:pPr>
            <a:r>
              <a:rPr lang="en-US" dirty="0" smtClean="0"/>
              <a:t>exit(); } </a:t>
            </a:r>
          </a:p>
          <a:p>
            <a:pPr algn="just">
              <a:buNone/>
            </a:pPr>
            <a:r>
              <a:rPr lang="en-US" dirty="0" smtClean="0"/>
              <a:t>$</a:t>
            </a:r>
            <a:r>
              <a:rPr lang="en-US" dirty="0" err="1" smtClean="0"/>
              <a:t>fileSize</a:t>
            </a:r>
            <a:r>
              <a:rPr lang="en-US" dirty="0" smtClean="0"/>
              <a:t> = </a:t>
            </a:r>
            <a:r>
              <a:rPr lang="en-US" dirty="0" err="1" smtClean="0"/>
              <a:t>filesize</a:t>
            </a:r>
            <a:r>
              <a:rPr lang="en-US" dirty="0" smtClean="0"/>
              <a:t>( $</a:t>
            </a:r>
            <a:r>
              <a:rPr lang="en-US" dirty="0" err="1" smtClean="0"/>
              <a:t>fileName</a:t>
            </a:r>
            <a:r>
              <a:rPr lang="en-US" dirty="0" smtClean="0"/>
              <a:t> ); </a:t>
            </a:r>
          </a:p>
          <a:p>
            <a:pPr algn="just">
              <a:buNone/>
            </a:pPr>
            <a:r>
              <a:rPr lang="en-US" dirty="0" smtClean="0"/>
              <a:t>$</a:t>
            </a:r>
            <a:r>
              <a:rPr lang="en-US" dirty="0" err="1" smtClean="0"/>
              <a:t>fileData</a:t>
            </a:r>
            <a:r>
              <a:rPr lang="en-US" dirty="0" smtClean="0"/>
              <a:t> = </a:t>
            </a:r>
            <a:r>
              <a:rPr lang="en-US" dirty="0" err="1" smtClean="0"/>
              <a:t>fread</a:t>
            </a:r>
            <a:r>
              <a:rPr lang="en-US" dirty="0" smtClean="0"/>
              <a:t>( $</a:t>
            </a:r>
            <a:r>
              <a:rPr lang="en-US" dirty="0" err="1" smtClean="0"/>
              <a:t>fp</a:t>
            </a:r>
            <a:r>
              <a:rPr lang="en-US" dirty="0" smtClean="0"/>
              <a:t>, $</a:t>
            </a:r>
            <a:r>
              <a:rPr lang="en-US" dirty="0" err="1" smtClean="0"/>
              <a:t>fileSize</a:t>
            </a:r>
            <a:r>
              <a:rPr lang="en-US" dirty="0" smtClean="0"/>
              <a:t> ); </a:t>
            </a:r>
          </a:p>
          <a:p>
            <a:pPr algn="just">
              <a:buNone/>
            </a:pPr>
            <a:r>
              <a:rPr lang="en-US" dirty="0" smtClean="0"/>
              <a:t>?&gt;</a:t>
            </a:r>
          </a:p>
          <a:p>
            <a:pPr algn="just">
              <a:buNone/>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7498080" cy="685800"/>
          </a:xfrm>
        </p:spPr>
        <p:txBody>
          <a:bodyPr>
            <a:normAutofit/>
          </a:bodyPr>
          <a:lstStyle/>
          <a:p>
            <a:r>
              <a:rPr lang="en-US" sz="3200" b="1" dirty="0" smtClean="0">
                <a:effectLst/>
              </a:rPr>
              <a:t>Reading a File Line by Line</a:t>
            </a:r>
            <a:endParaRPr lang="en-US" sz="3200" dirty="0">
              <a:effectLst/>
            </a:endParaRPr>
          </a:p>
        </p:txBody>
      </p:sp>
      <p:sp>
        <p:nvSpPr>
          <p:cNvPr id="3" name="Content Placeholder 2"/>
          <p:cNvSpPr>
            <a:spLocks noGrp="1"/>
          </p:cNvSpPr>
          <p:nvPr>
            <p:ph idx="1"/>
          </p:nvPr>
        </p:nvSpPr>
        <p:spPr>
          <a:xfrm>
            <a:off x="1066800" y="914400"/>
            <a:ext cx="7866888" cy="5157806"/>
          </a:xfrm>
        </p:spPr>
        <p:txBody>
          <a:bodyPr>
            <a:normAutofit fontScale="85000" lnSpcReduction="20000"/>
          </a:bodyPr>
          <a:lstStyle/>
          <a:p>
            <a:pPr algn="just"/>
            <a:r>
              <a:rPr lang="en-US" dirty="0" smtClean="0"/>
              <a:t>The </a:t>
            </a:r>
            <a:r>
              <a:rPr lang="en-US" b="1" i="1" dirty="0" err="1" smtClean="0"/>
              <a:t>fgets</a:t>
            </a:r>
            <a:r>
              <a:rPr lang="en-US" b="1" i="1" dirty="0" smtClean="0"/>
              <a:t>()</a:t>
            </a:r>
            <a:r>
              <a:rPr lang="en-US" dirty="0" smtClean="0"/>
              <a:t> function is used to read a single line from a file and after a call to this function the file pointer has moved to the next line.</a:t>
            </a:r>
          </a:p>
          <a:p>
            <a:pPr>
              <a:buNone/>
            </a:pPr>
            <a:endParaRPr lang="en-US" dirty="0" smtClean="0"/>
          </a:p>
          <a:p>
            <a:pPr>
              <a:buNone/>
            </a:pPr>
            <a:r>
              <a:rPr lang="en-US" dirty="0" smtClean="0"/>
              <a:t>Example:</a:t>
            </a:r>
          </a:p>
          <a:p>
            <a:pPr>
              <a:buNone/>
            </a:pPr>
            <a:r>
              <a:rPr lang="en-US" dirty="0" smtClean="0"/>
              <a:t>&lt;?</a:t>
            </a:r>
            <a:r>
              <a:rPr lang="en-US" dirty="0" err="1" smtClean="0"/>
              <a:t>php</a:t>
            </a:r>
            <a:r>
              <a:rPr lang="en-US" dirty="0" smtClean="0"/>
              <a:t> $</a:t>
            </a:r>
            <a:r>
              <a:rPr lang="en-US" dirty="0" err="1" smtClean="0"/>
              <a:t>fileName</a:t>
            </a:r>
            <a:r>
              <a:rPr lang="en-US" dirty="0" smtClean="0"/>
              <a:t> = "/doc/myFile.txt";</a:t>
            </a:r>
          </a:p>
          <a:p>
            <a:pPr>
              <a:buNone/>
            </a:pPr>
            <a:r>
              <a:rPr lang="en-US" dirty="0" smtClean="0"/>
              <a:t>$</a:t>
            </a:r>
            <a:r>
              <a:rPr lang="en-US" dirty="0" err="1" smtClean="0"/>
              <a:t>fp</a:t>
            </a:r>
            <a:r>
              <a:rPr lang="en-US" dirty="0" smtClean="0"/>
              <a:t> = </a:t>
            </a:r>
            <a:r>
              <a:rPr lang="en-US" dirty="0" err="1" smtClean="0"/>
              <a:t>fopen</a:t>
            </a:r>
            <a:r>
              <a:rPr lang="en-US" dirty="0" smtClean="0"/>
              <a:t>($</a:t>
            </a:r>
            <a:r>
              <a:rPr lang="en-US" dirty="0" err="1" smtClean="0"/>
              <a:t>fileName,"r</a:t>
            </a:r>
            <a:r>
              <a:rPr lang="en-US" dirty="0" smtClean="0"/>
              <a:t>"); </a:t>
            </a:r>
          </a:p>
          <a:p>
            <a:pPr>
              <a:buNone/>
            </a:pPr>
            <a:r>
              <a:rPr lang="en-US" dirty="0" smtClean="0"/>
              <a:t>if( $</a:t>
            </a:r>
            <a:r>
              <a:rPr lang="en-US" dirty="0" err="1" smtClean="0"/>
              <a:t>fp</a:t>
            </a:r>
            <a:r>
              <a:rPr lang="en-US" dirty="0" smtClean="0"/>
              <a:t> == false ) </a:t>
            </a:r>
          </a:p>
          <a:p>
            <a:pPr>
              <a:buNone/>
            </a:pPr>
            <a:r>
              <a:rPr lang="en-US" dirty="0" smtClean="0"/>
              <a:t>{ echo ( "Error in opening file" ); </a:t>
            </a:r>
          </a:p>
          <a:p>
            <a:pPr>
              <a:buNone/>
            </a:pPr>
            <a:r>
              <a:rPr lang="en-US" dirty="0" smtClean="0"/>
              <a:t>exit(); } </a:t>
            </a:r>
          </a:p>
          <a:p>
            <a:pPr>
              <a:buNone/>
            </a:pPr>
            <a:r>
              <a:rPr lang="en-US" dirty="0" smtClean="0"/>
              <a:t>while(!</a:t>
            </a:r>
            <a:r>
              <a:rPr lang="en-US" dirty="0" err="1" smtClean="0"/>
              <a:t>feof</a:t>
            </a:r>
            <a:r>
              <a:rPr lang="en-US" dirty="0" smtClean="0"/>
              <a:t>($</a:t>
            </a:r>
            <a:r>
              <a:rPr lang="en-US" dirty="0" err="1" smtClean="0"/>
              <a:t>fp</a:t>
            </a:r>
            <a:r>
              <a:rPr lang="en-US" dirty="0" smtClean="0"/>
              <a:t>)) </a:t>
            </a:r>
          </a:p>
          <a:p>
            <a:pPr>
              <a:buNone/>
            </a:pPr>
            <a:r>
              <a:rPr lang="en-US" dirty="0" smtClean="0"/>
              <a:t>{ echo </a:t>
            </a:r>
            <a:r>
              <a:rPr lang="en-US" dirty="0" err="1" smtClean="0"/>
              <a:t>fgets</a:t>
            </a:r>
            <a:r>
              <a:rPr lang="en-US" dirty="0" smtClean="0"/>
              <a:t>($</a:t>
            </a:r>
            <a:r>
              <a:rPr lang="en-US" dirty="0" err="1" smtClean="0"/>
              <a:t>fp</a:t>
            </a:r>
            <a:r>
              <a:rPr lang="en-US" dirty="0" smtClean="0"/>
              <a:t>). "&lt;</a:t>
            </a:r>
            <a:r>
              <a:rPr lang="en-US" dirty="0" err="1" smtClean="0"/>
              <a:t>br</a:t>
            </a:r>
            <a:r>
              <a:rPr lang="en-US" dirty="0" smtClean="0"/>
              <a:t>&gt;"; } </a:t>
            </a:r>
          </a:p>
          <a:p>
            <a:pPr>
              <a:buNone/>
            </a:pPr>
            <a:r>
              <a:rPr lang="en-US" dirty="0" smtClean="0"/>
              <a:t>?&gt; </a:t>
            </a:r>
          </a:p>
          <a:p>
            <a:pPr>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5843606"/>
          </a:xfrm>
        </p:spPr>
        <p:txBody>
          <a:bodyPr>
            <a:normAutofit/>
          </a:bodyPr>
          <a:lstStyle/>
          <a:p>
            <a:pPr algn="just">
              <a:buNone/>
            </a:pPr>
            <a:r>
              <a:rPr lang="en-US" b="1" dirty="0" smtClean="0"/>
              <a:t>PHP Write File - </a:t>
            </a:r>
            <a:r>
              <a:rPr lang="en-US" b="1" dirty="0" err="1" smtClean="0"/>
              <a:t>fwrite</a:t>
            </a:r>
            <a:r>
              <a:rPr lang="en-US" b="1" dirty="0" smtClean="0"/>
              <a:t>()</a:t>
            </a:r>
          </a:p>
          <a:p>
            <a:pPr algn="just">
              <a:buNone/>
            </a:pPr>
            <a:r>
              <a:rPr lang="en-US" dirty="0" smtClean="0"/>
              <a:t>The PHP </a:t>
            </a:r>
            <a:r>
              <a:rPr lang="en-US" dirty="0" err="1" smtClean="0"/>
              <a:t>fwrite</a:t>
            </a:r>
            <a:r>
              <a:rPr lang="en-US" dirty="0" smtClean="0"/>
              <a:t>() function is used to write content of the string into file.</a:t>
            </a:r>
          </a:p>
          <a:p>
            <a:pPr algn="just">
              <a:buNone/>
            </a:pPr>
            <a:endParaRPr lang="en-US" dirty="0" smtClean="0"/>
          </a:p>
          <a:p>
            <a:pPr>
              <a:buNone/>
            </a:pPr>
            <a:r>
              <a:rPr lang="en-US" sz="2800" dirty="0" smtClean="0"/>
              <a:t>&lt;?</a:t>
            </a:r>
            <a:r>
              <a:rPr lang="en-US" sz="2800" dirty="0" err="1" smtClean="0"/>
              <a:t>php</a:t>
            </a:r>
            <a:r>
              <a:rPr lang="en-US" sz="2800" dirty="0" smtClean="0"/>
              <a:t> $</a:t>
            </a:r>
            <a:r>
              <a:rPr lang="en-US" sz="2800" dirty="0" err="1" smtClean="0"/>
              <a:t>fileName</a:t>
            </a:r>
            <a:r>
              <a:rPr lang="en-US" sz="2800" dirty="0" smtClean="0"/>
              <a:t> = "/doc/myFile.txt";</a:t>
            </a:r>
          </a:p>
          <a:p>
            <a:pPr>
              <a:buNone/>
            </a:pPr>
            <a:r>
              <a:rPr lang="en-US" sz="2800" dirty="0" smtClean="0"/>
              <a:t>$</a:t>
            </a:r>
            <a:r>
              <a:rPr lang="en-US" sz="2800" dirty="0" err="1" smtClean="0"/>
              <a:t>fp</a:t>
            </a:r>
            <a:r>
              <a:rPr lang="en-US" sz="2800" dirty="0" smtClean="0"/>
              <a:t> = </a:t>
            </a:r>
            <a:r>
              <a:rPr lang="en-US" sz="2800" dirty="0" err="1" smtClean="0"/>
              <a:t>fopen</a:t>
            </a:r>
            <a:r>
              <a:rPr lang="en-US" sz="2800" dirty="0" smtClean="0"/>
              <a:t>($</a:t>
            </a:r>
            <a:r>
              <a:rPr lang="en-US" sz="2800" dirty="0" err="1" smtClean="0"/>
              <a:t>fileName,"w</a:t>
            </a:r>
            <a:r>
              <a:rPr lang="en-US" sz="2800" dirty="0" smtClean="0"/>
              <a:t>"); </a:t>
            </a:r>
          </a:p>
          <a:p>
            <a:pPr>
              <a:buNone/>
            </a:pPr>
            <a:r>
              <a:rPr lang="en-US" sz="2800" dirty="0" smtClean="0"/>
              <a:t>if( $</a:t>
            </a:r>
            <a:r>
              <a:rPr lang="en-US" sz="2800" dirty="0" err="1" smtClean="0"/>
              <a:t>fp</a:t>
            </a:r>
            <a:r>
              <a:rPr lang="en-US" sz="2800" dirty="0" smtClean="0"/>
              <a:t> == false ) </a:t>
            </a:r>
          </a:p>
          <a:p>
            <a:pPr>
              <a:buNone/>
            </a:pPr>
            <a:r>
              <a:rPr lang="en-US" sz="2800" dirty="0" smtClean="0"/>
              <a:t>{ echo ( "Error in opening file" ); </a:t>
            </a:r>
          </a:p>
          <a:p>
            <a:pPr>
              <a:buNone/>
            </a:pPr>
            <a:r>
              <a:rPr lang="en-US" sz="2800" dirty="0" smtClean="0"/>
              <a:t>exit(); } </a:t>
            </a:r>
          </a:p>
          <a:p>
            <a:pPr>
              <a:buNone/>
            </a:pPr>
            <a:r>
              <a:rPr lang="en-US" sz="2800" dirty="0" err="1" smtClean="0"/>
              <a:t>fwrite</a:t>
            </a:r>
            <a:r>
              <a:rPr lang="en-US" sz="2800" dirty="0" smtClean="0"/>
              <a:t>( $</a:t>
            </a:r>
            <a:r>
              <a:rPr lang="en-US" sz="2800" dirty="0" err="1" smtClean="0"/>
              <a:t>fp</a:t>
            </a:r>
            <a:r>
              <a:rPr lang="en-US" sz="2800" dirty="0" smtClean="0"/>
              <a:t>, "This is a sample text to write\n" ); </a:t>
            </a:r>
          </a:p>
          <a:p>
            <a:pPr>
              <a:buNone/>
            </a:pPr>
            <a:r>
              <a:rPr lang="en-US" sz="2800" dirty="0" smtClean="0"/>
              <a:t>?&gt;</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16398" t="21875" r="54905" b="39583"/>
          <a:stretch>
            <a:fillRect/>
          </a:stretch>
        </p:blipFill>
        <p:spPr bwMode="auto">
          <a:xfrm>
            <a:off x="1600200" y="457200"/>
            <a:ext cx="5943600" cy="4488024"/>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5843606"/>
          </a:xfrm>
        </p:spPr>
        <p:txBody>
          <a:bodyPr>
            <a:normAutofit fontScale="92500" lnSpcReduction="20000"/>
          </a:bodyPr>
          <a:lstStyle/>
          <a:p>
            <a:pPr>
              <a:buNone/>
            </a:pPr>
            <a:r>
              <a:rPr lang="en-US" b="1" dirty="0" smtClean="0"/>
              <a:t>PHP Delete File - unlink()</a:t>
            </a:r>
          </a:p>
          <a:p>
            <a:pPr>
              <a:buNone/>
            </a:pPr>
            <a:r>
              <a:rPr lang="en-US" dirty="0" smtClean="0"/>
              <a:t>The PHP unlink() function is used to delete file.</a:t>
            </a:r>
          </a:p>
          <a:p>
            <a:pPr>
              <a:buNone/>
            </a:pPr>
            <a:endParaRPr lang="en-US" b="1" dirty="0" smtClean="0"/>
          </a:p>
          <a:p>
            <a:pPr>
              <a:buNone/>
            </a:pPr>
            <a:r>
              <a:rPr lang="en-US" b="1" dirty="0" smtClean="0"/>
              <a:t>Syntax</a:t>
            </a:r>
            <a:endParaRPr lang="en-US" dirty="0" smtClean="0"/>
          </a:p>
          <a:p>
            <a:pPr>
              <a:buNone/>
            </a:pPr>
            <a:r>
              <a:rPr lang="en-US" dirty="0" err="1" smtClean="0"/>
              <a:t>bool</a:t>
            </a:r>
            <a:r>
              <a:rPr lang="en-US" dirty="0" smtClean="0"/>
              <a:t> unlink ( string $filename [, resource $context ] )  </a:t>
            </a:r>
          </a:p>
          <a:p>
            <a:pPr>
              <a:buNone/>
            </a:pPr>
            <a:endParaRPr lang="en-US" b="1" dirty="0" smtClean="0"/>
          </a:p>
          <a:p>
            <a:pPr>
              <a:buNone/>
            </a:pPr>
            <a:r>
              <a:rPr lang="en-US" b="1" dirty="0" smtClean="0"/>
              <a:t>Example</a:t>
            </a:r>
            <a:endParaRPr lang="en-US" dirty="0" smtClean="0"/>
          </a:p>
          <a:p>
            <a:pPr>
              <a:buNone/>
            </a:pPr>
            <a:r>
              <a:rPr lang="en-US" dirty="0" smtClean="0"/>
              <a:t>&lt;?</a:t>
            </a:r>
            <a:r>
              <a:rPr lang="en-US" dirty="0" err="1" smtClean="0"/>
              <a:t>php</a:t>
            </a:r>
            <a:r>
              <a:rPr lang="en-US" dirty="0" smtClean="0"/>
              <a:t>    </a:t>
            </a:r>
          </a:p>
          <a:p>
            <a:pPr>
              <a:buNone/>
            </a:pPr>
            <a:r>
              <a:rPr lang="en-US" dirty="0" smtClean="0"/>
              <a:t>unlink('data.txt');  </a:t>
            </a:r>
          </a:p>
          <a:p>
            <a:pPr>
              <a:buNone/>
            </a:pPr>
            <a:r>
              <a:rPr lang="en-US" dirty="0" smtClean="0"/>
              <a:t>   </a:t>
            </a:r>
          </a:p>
          <a:p>
            <a:pPr>
              <a:buNone/>
            </a:pPr>
            <a:r>
              <a:rPr lang="en-US" dirty="0" smtClean="0"/>
              <a:t>echo "File deleted successfully";  </a:t>
            </a:r>
          </a:p>
          <a:p>
            <a:pPr>
              <a:buNone/>
            </a:pPr>
            <a:r>
              <a:rPr lang="en-US" dirty="0" smtClean="0"/>
              <a:t>?&gt;  </a:t>
            </a:r>
          </a:p>
          <a:p>
            <a:pPr>
              <a:buNone/>
            </a:pP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5843606"/>
          </a:xfrm>
        </p:spPr>
        <p:txBody>
          <a:bodyPr>
            <a:normAutofit fontScale="62500" lnSpcReduction="20000"/>
          </a:bodyPr>
          <a:lstStyle/>
          <a:p>
            <a:pPr algn="just">
              <a:buNone/>
            </a:pPr>
            <a:r>
              <a:rPr lang="en-US" b="1" dirty="0" smtClean="0"/>
              <a:t>PHP Append to File</a:t>
            </a:r>
          </a:p>
          <a:p>
            <a:pPr algn="just">
              <a:buNone/>
            </a:pPr>
            <a:r>
              <a:rPr lang="en-US" dirty="0" smtClean="0"/>
              <a:t>You can append data into file by using a or a+ mode in </a:t>
            </a:r>
            <a:r>
              <a:rPr lang="en-US" dirty="0" err="1" smtClean="0"/>
              <a:t>fopen</a:t>
            </a:r>
            <a:r>
              <a:rPr lang="en-US" dirty="0" smtClean="0"/>
              <a:t>() function. Let's see a simple example that appends data into data.txt file.</a:t>
            </a:r>
          </a:p>
          <a:p>
            <a:pPr algn="just">
              <a:buNone/>
            </a:pPr>
            <a:endParaRPr lang="en-US" b="1" dirty="0" smtClean="0"/>
          </a:p>
          <a:p>
            <a:pPr algn="just">
              <a:buNone/>
            </a:pPr>
            <a:r>
              <a:rPr lang="en-US" b="1" dirty="0" smtClean="0"/>
              <a:t>PHP Append to File - </a:t>
            </a:r>
            <a:r>
              <a:rPr lang="en-US" b="1" dirty="0" err="1" smtClean="0"/>
              <a:t>fwrite</a:t>
            </a:r>
            <a:r>
              <a:rPr lang="en-US" b="1" dirty="0" smtClean="0"/>
              <a:t>()</a:t>
            </a:r>
          </a:p>
          <a:p>
            <a:pPr algn="just">
              <a:buNone/>
            </a:pPr>
            <a:r>
              <a:rPr lang="en-US" dirty="0" smtClean="0"/>
              <a:t>The PHP </a:t>
            </a:r>
            <a:r>
              <a:rPr lang="en-US" dirty="0" err="1" smtClean="0"/>
              <a:t>fwrite</a:t>
            </a:r>
            <a:r>
              <a:rPr lang="en-US" dirty="0" smtClean="0"/>
              <a:t>() function is used to write and append data into file.</a:t>
            </a:r>
          </a:p>
          <a:p>
            <a:pPr algn="just">
              <a:buNone/>
            </a:pPr>
            <a:endParaRPr lang="en-US" b="1" dirty="0" smtClean="0"/>
          </a:p>
          <a:p>
            <a:pPr algn="just">
              <a:buNone/>
            </a:pPr>
            <a:r>
              <a:rPr lang="en-US" b="1" dirty="0" smtClean="0"/>
              <a:t>Example</a:t>
            </a:r>
            <a:endParaRPr lang="en-US" dirty="0" smtClean="0"/>
          </a:p>
          <a:p>
            <a:pPr algn="just">
              <a:buNone/>
            </a:pPr>
            <a:r>
              <a:rPr lang="en-US" dirty="0" smtClean="0"/>
              <a:t>&lt;?</a:t>
            </a:r>
            <a:r>
              <a:rPr lang="en-US" dirty="0" err="1" smtClean="0"/>
              <a:t>php</a:t>
            </a:r>
            <a:r>
              <a:rPr lang="en-US" dirty="0" smtClean="0"/>
              <a:t>  </a:t>
            </a:r>
          </a:p>
          <a:p>
            <a:pPr algn="just">
              <a:buNone/>
            </a:pPr>
            <a:r>
              <a:rPr lang="en-US" dirty="0" smtClean="0"/>
              <a:t>$</a:t>
            </a:r>
            <a:r>
              <a:rPr lang="en-US" dirty="0" err="1" smtClean="0"/>
              <a:t>fp</a:t>
            </a:r>
            <a:r>
              <a:rPr lang="en-US" dirty="0" smtClean="0"/>
              <a:t> = </a:t>
            </a:r>
            <a:r>
              <a:rPr lang="en-US" dirty="0" err="1" smtClean="0"/>
              <a:t>fopen</a:t>
            </a:r>
            <a:r>
              <a:rPr lang="en-US" dirty="0" smtClean="0"/>
              <a:t>('data.txt', 'a');//opens file in append mode  </a:t>
            </a:r>
          </a:p>
          <a:p>
            <a:pPr algn="just">
              <a:buNone/>
            </a:pPr>
            <a:r>
              <a:rPr lang="en-US" dirty="0" err="1" smtClean="0"/>
              <a:t>fwrite</a:t>
            </a:r>
            <a:r>
              <a:rPr lang="en-US" dirty="0" smtClean="0"/>
              <a:t>($</a:t>
            </a:r>
            <a:r>
              <a:rPr lang="en-US" dirty="0" err="1" smtClean="0"/>
              <a:t>fp</a:t>
            </a:r>
            <a:r>
              <a:rPr lang="en-US" dirty="0" smtClean="0"/>
              <a:t>, ' this is additional text ');  </a:t>
            </a:r>
          </a:p>
          <a:p>
            <a:pPr algn="just">
              <a:buNone/>
            </a:pPr>
            <a:r>
              <a:rPr lang="en-US" dirty="0" err="1" smtClean="0"/>
              <a:t>fwrite</a:t>
            </a:r>
            <a:r>
              <a:rPr lang="en-US" dirty="0" smtClean="0"/>
              <a:t>($</a:t>
            </a:r>
            <a:r>
              <a:rPr lang="en-US" dirty="0" err="1" smtClean="0"/>
              <a:t>fp</a:t>
            </a:r>
            <a:r>
              <a:rPr lang="en-US" dirty="0" smtClean="0"/>
              <a:t>, 'appending data');  </a:t>
            </a:r>
          </a:p>
          <a:p>
            <a:pPr algn="just">
              <a:buNone/>
            </a:pPr>
            <a:r>
              <a:rPr lang="en-US" dirty="0" err="1" smtClean="0"/>
              <a:t>fclose</a:t>
            </a:r>
            <a:r>
              <a:rPr lang="en-US" dirty="0" smtClean="0"/>
              <a:t>($</a:t>
            </a:r>
            <a:r>
              <a:rPr lang="en-US" dirty="0" err="1" smtClean="0"/>
              <a:t>fp</a:t>
            </a:r>
            <a:r>
              <a:rPr lang="en-US" dirty="0" smtClean="0"/>
              <a:t>);  </a:t>
            </a:r>
          </a:p>
          <a:p>
            <a:pPr algn="just">
              <a:buNone/>
            </a:pPr>
            <a:r>
              <a:rPr lang="en-US" dirty="0" smtClean="0"/>
              <a:t>  </a:t>
            </a:r>
          </a:p>
          <a:p>
            <a:pPr algn="just">
              <a:buNone/>
            </a:pPr>
            <a:r>
              <a:rPr lang="en-US" dirty="0" smtClean="0"/>
              <a:t>echo "File appended successfully";  </a:t>
            </a:r>
          </a:p>
          <a:p>
            <a:pPr algn="just">
              <a:buNone/>
            </a:pPr>
            <a:r>
              <a:rPr lang="en-US" dirty="0" smtClean="0"/>
              <a:t>?&gt;  </a:t>
            </a:r>
          </a:p>
          <a:p>
            <a:pPr algn="just">
              <a:buNone/>
            </a:pPr>
            <a:r>
              <a:rPr lang="en-US" dirty="0" smtClean="0"/>
              <a:t>Output: data.txt</a:t>
            </a:r>
          </a:p>
          <a:p>
            <a:pPr algn="just">
              <a:buNone/>
            </a:pPr>
            <a:r>
              <a:rPr lang="en-US" dirty="0" smtClean="0"/>
              <a:t>welcome to </a:t>
            </a:r>
            <a:r>
              <a:rPr lang="en-US" dirty="0" err="1" smtClean="0"/>
              <a:t>php</a:t>
            </a:r>
            <a:r>
              <a:rPr lang="en-US" dirty="0" smtClean="0"/>
              <a:t> file write this is additional text appending data </a:t>
            </a:r>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l="16398" t="15625" r="19180" b="6250"/>
          <a:stretch>
            <a:fillRect/>
          </a:stretch>
        </p:blipFill>
        <p:spPr bwMode="auto">
          <a:xfrm>
            <a:off x="0" y="623455"/>
            <a:ext cx="9144000" cy="6234545"/>
          </a:xfrm>
          <a:prstGeom prst="rect">
            <a:avLst/>
          </a:prstGeom>
          <a:noFill/>
          <a:ln w="9525">
            <a:noFill/>
            <a:miter lim="800000"/>
            <a:headEnd/>
            <a:tailEnd/>
          </a:ln>
        </p:spPr>
      </p:pic>
      <p:sp>
        <p:nvSpPr>
          <p:cNvPr id="5" name="TextBox 4"/>
          <p:cNvSpPr txBox="1"/>
          <p:nvPr/>
        </p:nvSpPr>
        <p:spPr>
          <a:xfrm>
            <a:off x="1295400" y="0"/>
            <a:ext cx="3276600" cy="523220"/>
          </a:xfrm>
          <a:prstGeom prst="rect">
            <a:avLst/>
          </a:prstGeom>
          <a:noFill/>
        </p:spPr>
        <p:txBody>
          <a:bodyPr wrap="square" rtlCol="0">
            <a:spAutoFit/>
          </a:bodyPr>
          <a:lstStyle/>
          <a:p>
            <a:r>
              <a:rPr lang="en-US" sz="2800" b="1" dirty="0" smtClean="0"/>
              <a:t>PHP Variable</a:t>
            </a:r>
            <a:endParaRPr lang="en-US" sz="28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arda">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harda">
      <a:majorFont>
        <a:latin typeface="Times New Roman"/>
        <a:ea typeface=""/>
        <a:cs typeface=""/>
      </a:majorFont>
      <a:minorFont>
        <a:latin typeface="Times New Roman"/>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 1</Template>
  <TotalTime>2963</TotalTime>
  <Words>2724</Words>
  <Application>Microsoft Office PowerPoint</Application>
  <PresentationFormat>On-screen Show (4:3)</PresentationFormat>
  <Paragraphs>893</Paragraphs>
  <Slides>81</Slides>
  <Notes>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sharda</vt:lpstr>
      <vt:lpstr>PHP</vt:lpstr>
      <vt:lpstr>What is PHP</vt:lpstr>
      <vt:lpstr>PHP Features</vt:lpstr>
      <vt:lpstr>How PHP generates HTML/JS Web pages</vt:lpstr>
      <vt:lpstr>Example</vt:lpstr>
      <vt:lpstr>PHP Echo</vt:lpstr>
      <vt:lpstr>Slide 7</vt:lpstr>
      <vt:lpstr>Slide 8</vt:lpstr>
      <vt:lpstr>Slide 9</vt:lpstr>
      <vt:lpstr>PHP Variable: Sum of two variables</vt:lpstr>
      <vt:lpstr>PHP Variable: case sensitive</vt:lpstr>
      <vt:lpstr>PHP Variable: Rules</vt:lpstr>
      <vt:lpstr>Slide 13</vt:lpstr>
      <vt:lpstr>PHP $ and $$ Variables</vt:lpstr>
      <vt:lpstr>Example</vt:lpstr>
      <vt:lpstr>Slide 16</vt:lpstr>
      <vt:lpstr>PHP Constants</vt:lpstr>
      <vt:lpstr>Slide 18</vt:lpstr>
      <vt:lpstr>Slide 19</vt:lpstr>
      <vt:lpstr>Slide 20</vt:lpstr>
      <vt:lpstr>Magic Constants</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Call by reference</vt:lpstr>
      <vt:lpstr>Default argument</vt:lpstr>
      <vt:lpstr>Returning value</vt:lpstr>
      <vt:lpstr>PHP Arrays</vt:lpstr>
      <vt:lpstr>Index Array</vt:lpstr>
      <vt:lpstr>Slide 50</vt:lpstr>
      <vt:lpstr>PHP Associative Array</vt:lpstr>
      <vt:lpstr>Slide 52</vt:lpstr>
      <vt:lpstr>Slide 53</vt:lpstr>
      <vt:lpstr>PHP Multidimensional Array</vt:lpstr>
      <vt:lpstr>Slide 55</vt:lpstr>
      <vt:lpstr>PHP mail() function</vt:lpstr>
      <vt:lpstr>Slide 57</vt:lpstr>
      <vt:lpstr>Slide 58</vt:lpstr>
      <vt:lpstr>Slide 59</vt:lpstr>
      <vt:lpstr>Slide 60</vt:lpstr>
      <vt:lpstr>PHP Session</vt:lpstr>
      <vt:lpstr>Starting a PHP Session</vt:lpstr>
      <vt:lpstr>Storing a Session Variable</vt:lpstr>
      <vt:lpstr>Slide 64</vt:lpstr>
      <vt:lpstr>Destroying a Session</vt:lpstr>
      <vt:lpstr>Upload file</vt:lpstr>
      <vt:lpstr>Implode() and Explode() Function in PHP </vt:lpstr>
      <vt:lpstr>Explode() Function </vt:lpstr>
      <vt:lpstr>in_array()</vt:lpstr>
      <vt:lpstr>PHP move_uploaded_file() Function</vt:lpstr>
      <vt:lpstr>PHP-ODBC connectivity</vt:lpstr>
      <vt:lpstr>PHP-ODBC connectivity</vt:lpstr>
      <vt:lpstr>PHP File Handling</vt:lpstr>
      <vt:lpstr>PHP Open File - fopen()</vt:lpstr>
      <vt:lpstr>Slide 75</vt:lpstr>
      <vt:lpstr>Slide 76</vt:lpstr>
      <vt:lpstr>Slide 77</vt:lpstr>
      <vt:lpstr>Reading a File Line by Line</vt:lpstr>
      <vt:lpstr>Slide 79</vt:lpstr>
      <vt:lpstr>Slide 80</vt:lpstr>
      <vt:lpstr>Slide 81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shaveta</dc:creator>
  <cp:lastModifiedBy>Windows User</cp:lastModifiedBy>
  <cp:revision>81</cp:revision>
  <dcterms:created xsi:type="dcterms:W3CDTF">2006-08-16T00:00:00Z</dcterms:created>
  <dcterms:modified xsi:type="dcterms:W3CDTF">2018-04-20T15:52:35Z</dcterms:modified>
</cp:coreProperties>
</file>