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Frank Ruhl Libr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rankRuhlLibr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rankRuhlLibr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62e7dca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62e7dca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62e7dca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62e7dca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62e7dca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62e7dca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62e7dca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62e7dca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62e7dca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62e7dca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653a3f0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653a3f0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62e7dca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62e7dca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9d6a636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9d6a636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653a3f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653a3f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653a3f0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653a3f0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53a3f03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653a3f03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62e7dca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62e7dca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62e7dca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62e7dca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62e7dca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62e7dca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62e7dca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62e7dca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conpape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A6AB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Early Detection of Heart Disease using Machine Learning</a:t>
            </a:r>
            <a:endParaRPr sz="41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06.12.2022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2496200" y="3248827"/>
            <a:ext cx="41514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Astha Gupta ( ag7982 )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Snehil Keshari ( sk9603 )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Gurmehr Sohi (gs3541)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470825" y="1368050"/>
            <a:ext cx="8119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model we print the classification report to get all the results.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classification report provides us the accuracy , precision , recall , F1-score and Area under the </a:t>
            </a:r>
            <a:r>
              <a:rPr lang="en" sz="1600"/>
              <a:t>receiver</a:t>
            </a:r>
            <a:r>
              <a:rPr lang="en" sz="1600"/>
              <a:t> </a:t>
            </a:r>
            <a:r>
              <a:rPr lang="en" sz="1600"/>
              <a:t>operating curve ( AUROC ) score </a:t>
            </a:r>
            <a:r>
              <a:rPr lang="en" sz="1600"/>
              <a:t>for each model.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get the feature importance we use the feature importance methods provided by Random forest, gradient boosting and XGBoost.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our dataset is </a:t>
            </a:r>
            <a:r>
              <a:rPr lang="en" sz="1600"/>
              <a:t>slightly</a:t>
            </a:r>
            <a:r>
              <a:rPr lang="en" sz="1600"/>
              <a:t> </a:t>
            </a:r>
            <a:r>
              <a:rPr lang="en" sz="1600"/>
              <a:t>imbalanced, we use the AUROC scores to compare all our models.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407175" y="1368050"/>
            <a:ext cx="4887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Importance - We formed bar plots using three decision tree based methods.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three common features in the top five feature </a:t>
            </a:r>
            <a:r>
              <a:rPr lang="en" sz="1600"/>
              <a:t>importance</a:t>
            </a:r>
            <a:r>
              <a:rPr lang="en" sz="1600"/>
              <a:t> values among all the three models </a:t>
            </a:r>
            <a:r>
              <a:rPr lang="en" sz="1600"/>
              <a:t>are -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500"/>
              <a:t>ST_Slope ( Slope of ST segment ) </a:t>
            </a:r>
            <a:endParaRPr b="1"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500"/>
              <a:t>Chest Pain Type</a:t>
            </a:r>
            <a:endParaRPr b="1"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500"/>
              <a:t>Cholesterol.</a:t>
            </a:r>
            <a:endParaRPr b="1" i="1" sz="1500"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9942" l="0" r="1941" t="0"/>
          <a:stretch/>
        </p:blipFill>
        <p:spPr>
          <a:xfrm>
            <a:off x="5577825" y="2010350"/>
            <a:ext cx="2911300" cy="11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2143" t="7201"/>
          <a:stretch/>
        </p:blipFill>
        <p:spPr>
          <a:xfrm>
            <a:off x="5577825" y="3226650"/>
            <a:ext cx="2911300" cy="13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5">
            <a:alphaModFix/>
          </a:blip>
          <a:srcRect b="0" l="0" r="1312" t="6173"/>
          <a:stretch/>
        </p:blipFill>
        <p:spPr>
          <a:xfrm>
            <a:off x="5640975" y="606875"/>
            <a:ext cx="2843404" cy="13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470825" y="1215650"/>
            <a:ext cx="811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higher value of AUROC score implies the model has better performance.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 has the best performance among all models with AUROC score of approximately 0.93. It also has the best precision and recall score.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you can see the </a:t>
            </a:r>
            <a:r>
              <a:rPr lang="en" sz="1600"/>
              <a:t>comparison table and ROC curve for XGBoost.</a:t>
            </a:r>
            <a:endParaRPr sz="1600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8709"/>
          <a:stretch/>
        </p:blipFill>
        <p:spPr>
          <a:xfrm>
            <a:off x="621750" y="2800350"/>
            <a:ext cx="3950251" cy="15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1158600" y="4232250"/>
            <a:ext cx="272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Table 2.1 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of Different classification models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00" y="2647950"/>
            <a:ext cx="2505700" cy="22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544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</a:t>
            </a:r>
            <a:r>
              <a:rPr lang="en"/>
              <a:t> 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70825" y="1139450"/>
            <a:ext cx="8119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Supervised machine learning methods have proven to be </a:t>
            </a:r>
            <a:r>
              <a:rPr lang="en" sz="1600"/>
              <a:t>successful</a:t>
            </a:r>
            <a:r>
              <a:rPr lang="en" sz="1600"/>
              <a:t> in the detection of heart disease among patients.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results for the important predictors are in line with existing literature.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correlation study helped us understand that all our features are independent of each other.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outlier detection we were able to remove some outliers in our dataset.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Another point of discussion is that age no longer can be considered a risk factor as it was not in the top 3 most influential predictors identified.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Tree-based methods beat the other models in terms of performance.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r>
              <a:rPr lang="en"/>
              <a:t> 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470825" y="1215650"/>
            <a:ext cx="8119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were able to use our combined dataset to build a </a:t>
            </a:r>
            <a:r>
              <a:rPr lang="en"/>
              <a:t>robust classifier to detect heart disease among patients with high accuracy.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found important features in our dataset using feature importance techniques.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Auroc score for XGBoost was 0.93 as it was the best performing model among all the models we trained and tested.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these results we can see that machine learning models are extremely useful as screening tools in the medical industry.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study shows that having such a classifier can help reduce the cost of diagnosis.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with larger datasets we can build even better applications for patients who don't have access large hospitals.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544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522825" y="1071700"/>
            <a:ext cx="82440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[1] Haldun Akoglu. “User’s guide to correlation coefficients”. In: Turkish Journal of Emergency Medicine 18.3 (2018), pp. 91–93. issn: 2452-2473. doi:https://doi.org/10.1016/j.tjem.2018.08.001. url: https://www.sciencedirect.com/science/article/pii/S2452247318302164.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[2] Matthias Pfisterer Andras Janosi William Steinbrunn and Robert Detrano. UCI Machine Learning Repository. 2021. url: https://archive.ics.uci.edu/ ml/datasets/heart+disease.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[3] Leo Breiman. “Machine Learning, Volume 45, Number 1 - SpringerLink”. In: Machine Learning 45 (Oct. 2001), pp. 5–32. doi: 10.1023/A:1010933404324.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[4] Gürol Canbek et al. “Binary classification performance measures/metrics: A comprehensive visualized roadmap to gain new insights”. In: 2017 International Conference on Computer Science and Engineering (UBMK). 2017, pp. 821–826. doi: 10.1109/UBMK.2017.8093539.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[5] Tianqi Chen and Carlos Guestrin. “XGBoost: A Scalable Tree Boosting System”. In: Proceedings of the 22nd ACM SIGKDD International Conference on Knowledge Discovery and Data Mining. KDD ’16. San Francisco, California, USA: Association for Computing Machinery, 2016, pp. 785–794. isbn: 9781450342322. doi: 10.1145/2939672.2939785. url: https://doi.org/10.1145/2939672.2939785.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[6] C. Cortes and V. Vapnik. “Support Vector Networks”. In: Machine Learning 20 (1995), pp. 273–297.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[7] Jan Cramer. The Origins of Logistic Regression. Tinbergen Institute Discussion Papers 02-119/4. Tinbergen Institute, 2002. url: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https://EconPapers</a:t>
            </a:r>
            <a:r>
              <a:rPr lang="en" sz="800"/>
              <a:t>. repec.org/RePEc:tin:wpaper:20020119.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[8] David Freedman, Robert Pisani, and Roger Purves. “Statistics (international student edition)”. In: Pisani, R. Purves, 4th edn. WW Norton &amp; Company,New York (2007).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[9] S. M. Jeong et al. “Effect of Change in Total Cholesterol Levels on Cardiovascular Disease Among Young Adults”. In: J Am Heart Assoc 7.12 (June 2018).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[10] Lawrence J. Laslett et al. “The Worldwide Environment of Cardiovascular Disease: Prevalence, Diagnosis, Therapy, and Policy Issues”. In: Journal of the American College of Cardiology 60.25_Supplement (2012), S1–S49. doi: 10.1016/j.jacc.2012.11.002. eprint: https://www.jacc.org/doi/pdf/10.1016/j.jacc.2012.11.002. url: https://www.jacc.org/doi/abs/10.1016/j.jacc.2012.11.002.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[11] Alexey Natekin and Alois Knoll. “Gradient Boosting Machines, A Tutorial”. In: Frontiers in neurorobotics 7 (Dec. 2013), p. 21. doi: 10.3389/fnbot. 2013.00021.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[12] J. H. O’Keefe et al. “ST-segment elevation: defined by the company it keeps”. In: Mayo Clin Proc 87.7 (July 2012), pp. 610–613.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[13] J. Robson et al. “Clinical value of chest pain presentation and prodromes on the assessment of cardiovascular disease: a cohort study”. In: BMJ Open 5.4 (Apr. 2015), e007251.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[14] Songwon Seo. “A Review and Comparison of Methods for Detecting Outliers in Univariate Data Sets”. In: 2006.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[15] Harry Zhang. “The Optimality of Naive Bayes”. In: The Florida AI Research Society. 2004. Report submitted for CSCI-GA.3033-096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44175" y="1554600"/>
            <a:ext cx="791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Disease is one of the most fatal diseases in the world.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Early detection of heart disease is key in recovery.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current methods for diagnosis is invasive, costly and requires highly skilled professionals.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advent of machine learning, it can be possible to develop inexpensive </a:t>
            </a:r>
            <a:r>
              <a:rPr lang="en"/>
              <a:t>screening</a:t>
            </a:r>
            <a:r>
              <a:rPr lang="en"/>
              <a:t> tools for heart disease.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44175" y="1554600"/>
            <a:ext cx="791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WRANGLING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ANALYSIS AND VISUALIZATIONS  ( TABLEAU ) 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THE MODEL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77350" y="228675"/>
            <a:ext cx="117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Graphs in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Tableau Dashboard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764" t="0"/>
          <a:stretch/>
        </p:blipFill>
        <p:spPr>
          <a:xfrm>
            <a:off x="1468175" y="347050"/>
            <a:ext cx="7212723" cy="42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25" y="2511450"/>
            <a:ext cx="3220476" cy="1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200" y="1406250"/>
            <a:ext cx="2163325" cy="2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525" y="738175"/>
            <a:ext cx="3076075" cy="168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75" y="1161974"/>
            <a:ext cx="2969824" cy="3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43050" y="176775"/>
            <a:ext cx="159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Graphs generated using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40075" y="4210325"/>
            <a:ext cx="236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BoxPlots for Outliers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398663" y="4210325"/>
            <a:ext cx="236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ScatterPlot for Cholesterol vs Age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018363" y="4250750"/>
            <a:ext cx="23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Violin Plots for Sex vs Age and RestingECG vs Age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70825" y="1368050"/>
            <a:ext cx="7915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basis of our study requirements we used 5 heart disease datasets which were combined over 11 common features.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dataset has 918 observations.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a </a:t>
            </a:r>
            <a:r>
              <a:rPr lang="en"/>
              <a:t>mixture of numerical and categorical features in our dataset.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column for prediction is Heart Disease ( Normal - 0 , Heart Disease - 1 ) 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975" y="2759450"/>
            <a:ext cx="3023576" cy="21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65375" y="1286400"/>
            <a:ext cx="5372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null and missing values were found in the dataset.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Feature Encoding</a:t>
            </a:r>
            <a:r>
              <a:rPr lang="en"/>
              <a:t> - For this step we converted the categorical columns into numerical so that we can further perform </a:t>
            </a:r>
            <a:r>
              <a:rPr lang="en"/>
              <a:t>machine learning on this dataset.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Categorical features</a:t>
            </a:r>
            <a:r>
              <a:rPr lang="en"/>
              <a:t> - Sex , exercise angina , chest pain type, resting ECG and ST slope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assign each class in these columns a numerical value starting with 0.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Pearson correlation coefficient</a:t>
            </a:r>
            <a:r>
              <a:rPr lang="en"/>
              <a:t> - We found no 2 features having value higher than 0.7</a:t>
            </a:r>
            <a:r>
              <a:rPr lang="en"/>
              <a:t>        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11126" t="0"/>
          <a:stretch/>
        </p:blipFill>
        <p:spPr>
          <a:xfrm>
            <a:off x="5741300" y="1362600"/>
            <a:ext cx="2995301" cy="26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70825" y="1368050"/>
            <a:ext cx="54987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Outlier detection and removal</a:t>
            </a:r>
            <a:r>
              <a:rPr lang="en"/>
              <a:t> - For this step we use boxplots to check if the </a:t>
            </a:r>
            <a:r>
              <a:rPr lang="en"/>
              <a:t>continuous</a:t>
            </a:r>
            <a:r>
              <a:rPr lang="en"/>
              <a:t> features have any outliers.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found that the filtering of outliers increases the accuracy for most of the models.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Continuous</a:t>
            </a:r>
            <a:r>
              <a:rPr b="1" lang="en"/>
              <a:t> features</a:t>
            </a:r>
            <a:r>
              <a:rPr lang="en"/>
              <a:t> - Age , RestingBP , Cholesterol , MaxHR ( maximum heart rate )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Z-Score</a:t>
            </a:r>
            <a:r>
              <a:rPr lang="en"/>
              <a:t> - We used the z-score to remove outliers. Z-score for each value should be between -3 and 3 or else they are removed from the data.</a:t>
            </a:r>
            <a:endParaRPr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final dataset has </a:t>
            </a:r>
            <a:r>
              <a:rPr b="1" lang="en"/>
              <a:t>906 rows </a:t>
            </a:r>
            <a:r>
              <a:rPr lang="en"/>
              <a:t>after outliers removal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925" y="1190375"/>
            <a:ext cx="2436000" cy="30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70825" y="1368050"/>
            <a:ext cx="81195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Models</a:t>
            </a:r>
            <a:endParaRPr b="1"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Classifier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Algorithm.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Tree Based Decision Algorithms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 Gradient Boosting ( XGBoost 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