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278" r:id="rId4"/>
    <p:sldId id="292" r:id="rId5"/>
    <p:sldId id="262" r:id="rId6"/>
    <p:sldId id="276" r:id="rId7"/>
    <p:sldId id="291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281" r:id="rId16"/>
    <p:sldId id="284" r:id="rId17"/>
    <p:sldId id="283" r:id="rId18"/>
    <p:sldId id="282" r:id="rId19"/>
    <p:sldId id="286" r:id="rId20"/>
    <p:sldId id="289" r:id="rId21"/>
    <p:sldId id="290" r:id="rId22"/>
    <p:sldId id="304" r:id="rId23"/>
    <p:sldId id="305" r:id="rId24"/>
    <p:sldId id="306" r:id="rId25"/>
    <p:sldId id="303" r:id="rId26"/>
    <p:sldId id="302" r:id="rId27"/>
    <p:sldId id="301" r:id="rId28"/>
    <p:sldId id="26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C608B49A-593A-406F-9D83-D123C79F8261}">
          <p14:sldIdLst>
            <p14:sldId id="278"/>
            <p14:sldId id="262"/>
            <p14:sldId id="276"/>
            <p14:sldId id="264"/>
            <p14:sldId id="277"/>
            <p14:sldId id="263"/>
            <p14:sldId id="267"/>
            <p14:sldId id="281"/>
            <p14:sldId id="284"/>
            <p14:sldId id="283"/>
            <p14:sldId id="282"/>
            <p14:sldId id="286"/>
            <p14:sldId id="289"/>
            <p14:sldId id="290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FEF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0143" autoAdjust="0"/>
  </p:normalViewPr>
  <p:slideViewPr>
    <p:cSldViewPr>
      <p:cViewPr varScale="1">
        <p:scale>
          <a:sx n="65" d="100"/>
          <a:sy n="65" d="100"/>
        </p:scale>
        <p:origin x="-12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9023CE7-CD80-4242-8FB4-407407746B09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7DE445-8503-4057-A1C7-D494F4227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8448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86921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7DE445-8503-4057-A1C7-D494F42273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 userDrawn="1"/>
        </p:nvSpPr>
        <p:spPr bwMode="auto">
          <a:xfrm>
            <a:off x="914400" y="4800600"/>
            <a:ext cx="7766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Mentor  Name      ____________________________________________ </a:t>
            </a:r>
          </a:p>
          <a:p>
            <a:pPr eaLnBrk="1" hangingPunct="1"/>
            <a:r>
              <a:rPr lang="en-US"/>
              <a:t>Project Scenario   ____________________________________________</a:t>
            </a:r>
          </a:p>
          <a:p>
            <a:pPr eaLnBrk="1" hangingPunct="1"/>
            <a:endParaRPr lang="en-US"/>
          </a:p>
        </p:txBody>
      </p:sp>
      <p:pic>
        <p:nvPicPr>
          <p:cNvPr id="3" name="Picture 9" descr="C:\Users\IBM_ADMIN\Desktop\TGMC\TGMC 2011\TGMC Logo\tgmc 20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994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G:\SKIT\NBAProcess\New Process\PPT\Industry Bar.bmp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0"/>
            <a:ext cx="167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4316876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0C552-3512-4B44-8A7F-18BAAAEE2EA5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7315A-6ADA-4D24-BE17-7AAB9A85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133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8C94-5D68-4B75-8AE3-64D1495B75F2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22933-50B5-4F20-A8DE-105FC2C91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56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A1CE-210E-4F15-AA6F-B1C89ED898D5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8312DB-7D7D-4802-8513-F0DAE30DE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7950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C512E-FDF3-4C76-A75E-7423B91A9239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892B-094E-4B36-8234-51264442F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602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EE053-BB1A-4419-80E4-4A5B94EFB4D5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62BF-2B15-4928-B692-E05BEBFE4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163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2D9B0-4733-4B8E-B949-B05DC3AFF03A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F6A2C-AEF7-4823-9B68-5893672D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0983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F96EB-9275-4EAC-9F11-A4B69DE211BF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0EFD5-D672-494D-A7F2-6BC5C5040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9396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DA8C-2970-4CF6-94E8-B0F31D2B6A9B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820-DEEC-425C-8E5B-46622D726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16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CD6C-FA3E-4809-984C-D908EED7E8DB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29A4-A66C-4814-8805-ACD3D6A99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876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1A458-A86E-4B99-9090-F4233207EA4E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70DE-5DB2-4254-8F40-A7718F19F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35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388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Ban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6126163"/>
            <a:ext cx="23320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IBM_ADMIN\Desktop\TGMC\TGMC 2011\TGMC Logo\tgmc 201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5888"/>
            <a:ext cx="296545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807075"/>
            <a:ext cx="457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EE4114-43E7-4B11-8609-E8072021D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5836256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8C075-65B2-4D72-ADDE-69D1671E1CF4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3EDE-3CB4-405B-97D6-3B7909AF6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9699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678B-58FF-484E-955B-EE67D437AAB2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9D272-867A-4C59-9A9F-330CEA836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100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9993D-870C-4408-8BEC-337D7256A308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67855-10A3-4287-A874-3C51A9A2F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796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A5D2-5333-4D5B-BDCC-D655F4F38DA3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8F7DA-DBAB-4C83-8EE5-0B5B66EF0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671460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3C714-9041-4569-88F9-E8C19C7555C1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6526D-3082-4837-B4D0-5B2EEDF13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1929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9ED2F-95D8-425D-8D23-67A1816BC34E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041D-6EE7-47EC-8B18-012BCDAF1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523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9C8E-A1CD-4C35-9CD2-12E585AA94D5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66DEF-557E-4AEF-8E7F-655B6FF35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480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FE349-4FBC-4C4D-9198-87E61EC4407D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176E-6138-47FC-B8F6-2E9429BFD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788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B152-4BA7-473E-B086-C754805CB270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18A9-470D-437D-96EF-5B7B560E4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125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46343-A6FD-4015-B409-8AC2AAC5B11A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A802A-F8D5-4114-A67F-84015D62B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18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A662C-88C6-44EA-990C-835166A6C514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1BE4-AB64-4D5C-99D3-DF20D1B2F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2869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E7921-9815-49B5-A6A7-5C3513C67E54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F54F-AD73-4008-8F7A-E3EA3B7EA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147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C691-C8C9-40BA-9A6F-21FC578C8E1F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AE4B9-2BBF-45FE-A53B-E3663D796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188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16A7D-B8F9-4823-B891-38725369479F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66C54-73DD-400D-80F0-ED178218E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65483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04B2-BB0C-492E-9FD6-AC819A666FC3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E30FA-EFE1-45C4-9AC1-4ADE09B1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5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0B06-4A00-45E9-B41B-EC7835554898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5F106-CC12-43D9-B75F-98E5FBB23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01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11F89-1921-4DC3-86AC-AAB1A3EDBB92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8EB2F-9613-47B1-9FC3-76425AF76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2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F664-1AFC-45B1-A1F0-C4533DBC0CE8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A394-E077-4C17-90FE-8D0443148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6C524-C3E8-4119-A2D2-932B43FBAE6F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7B576-9D15-4F44-BDBD-9700F2129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77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627F7-6721-4ACB-8B7F-17C1BEBA3181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71B0-2B54-4490-A0F8-03159EB46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0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D0D7E-2435-442D-A153-6C5F2A9A2E48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5CFE6-DB9E-4D01-A439-179C89FEF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53DB6F-5F89-42DB-9775-62931C64DBE4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68F6A9-19CB-4450-A9A2-1F1731F02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0"/>
            <a:ext cx="167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G:\SKIT\NBAProcess\New Process\PPT\Industry Bar.bm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702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294C22-E74A-4C5F-A050-3AF4F11501DE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4721E6-E225-4CA9-9EE2-9381CB7B9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3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EEB93F-0F7F-46AC-B43E-7D0B6D71B027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D9800A-5FC0-49C7-87B7-8D36B2B4E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691" r:id="rId2"/>
    <p:sldLayoutId id="2147484692" r:id="rId3"/>
    <p:sldLayoutId id="2147484693" r:id="rId4"/>
    <p:sldLayoutId id="2147484694" r:id="rId5"/>
    <p:sldLayoutId id="2147484695" r:id="rId6"/>
    <p:sldLayoutId id="2147484696" r:id="rId7"/>
    <p:sldLayoutId id="2147484697" r:id="rId8"/>
    <p:sldLayoutId id="2147484698" r:id="rId9"/>
    <p:sldLayoutId id="2147484699" r:id="rId10"/>
    <p:sldLayoutId id="2147484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1720850"/>
            <a:ext cx="8458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457200" y="4191000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sz="1800" b="1" dirty="0">
                <a:latin typeface="Arial" panose="020B0604020202020204" pitchFamily="34" charset="0"/>
              </a:rPr>
              <a:t>Submitted by</a:t>
            </a:r>
            <a:r>
              <a:rPr lang="en-IN" sz="1800" dirty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sz="1800" dirty="0" err="1" smtClean="0">
                <a:latin typeface="Arial" panose="020B0604020202020204" pitchFamily="34" charset="0"/>
              </a:rPr>
              <a:t>Ayush</a:t>
            </a:r>
            <a:r>
              <a:rPr lang="en-IN" sz="1800" dirty="0" smtClean="0">
                <a:latin typeface="Arial" panose="020B0604020202020204" pitchFamily="34" charset="0"/>
              </a:rPr>
              <a:t> </a:t>
            </a:r>
            <a:r>
              <a:rPr lang="en-IN" sz="1800" dirty="0" err="1" smtClean="0">
                <a:latin typeface="Arial" panose="020B0604020202020204" pitchFamily="34" charset="0"/>
              </a:rPr>
              <a:t>Goyal</a:t>
            </a:r>
            <a:endParaRPr lang="en-I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sz="1800" dirty="0" err="1" smtClean="0">
                <a:latin typeface="Arial" panose="020B0604020202020204" pitchFamily="34" charset="0"/>
              </a:rPr>
              <a:t>Ayush</a:t>
            </a:r>
            <a:r>
              <a:rPr lang="en-IN" sz="1800" dirty="0" smtClean="0">
                <a:latin typeface="Arial" panose="020B0604020202020204" pitchFamily="34" charset="0"/>
              </a:rPr>
              <a:t> </a:t>
            </a:r>
            <a:r>
              <a:rPr lang="en-IN" sz="1800" dirty="0" err="1" smtClean="0">
                <a:latin typeface="Arial" panose="020B0604020202020204" pitchFamily="34" charset="0"/>
              </a:rPr>
              <a:t>Parnami</a:t>
            </a:r>
            <a:endParaRPr lang="en-I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sz="1800" dirty="0" smtClean="0">
                <a:latin typeface="Arial" panose="020B0604020202020204" pitchFamily="34" charset="0"/>
              </a:rPr>
              <a:t>Jai Kumar </a:t>
            </a:r>
            <a:r>
              <a:rPr lang="en-IN" sz="1800" dirty="0" err="1" smtClean="0">
                <a:latin typeface="Arial" panose="020B0604020202020204" pitchFamily="34" charset="0"/>
              </a:rPr>
              <a:t>Yadav</a:t>
            </a:r>
            <a:endParaRPr lang="en-I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sz="1800" dirty="0" err="1" smtClean="0">
                <a:latin typeface="Arial" panose="020B0604020202020204" pitchFamily="34" charset="0"/>
              </a:rPr>
              <a:t>Jhalak</a:t>
            </a:r>
            <a:r>
              <a:rPr lang="en-IN" sz="1800" dirty="0" smtClean="0">
                <a:latin typeface="Arial" panose="020B0604020202020204" pitchFamily="34" charset="0"/>
              </a:rPr>
              <a:t> Gupta</a:t>
            </a:r>
            <a:endParaRPr lang="en-IN" sz="1800" dirty="0">
              <a:latin typeface="Arial" panose="020B0604020202020204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0" y="2690813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066800" y="2438400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b="1" dirty="0" smtClean="0">
                <a:latin typeface="Arial" panose="020B0604020202020204" pitchFamily="34" charset="0"/>
              </a:rPr>
              <a:t>Knowledge Management System</a:t>
            </a:r>
            <a:endParaRPr lang="en-IN" b="1" dirty="0">
              <a:latin typeface="Arial" panose="020B0604020202020204" pitchFamily="34" charset="0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324600" y="4398963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sz="1800" b="1" dirty="0">
                <a:latin typeface="Arial" panose="020B0604020202020204" pitchFamily="34" charset="0"/>
              </a:rPr>
              <a:t>Mentor: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sz="1800" dirty="0" smtClean="0">
                <a:latin typeface="Arial" panose="020B0604020202020204" pitchFamily="34" charset="0"/>
              </a:rPr>
              <a:t>Mr. </a:t>
            </a:r>
            <a:r>
              <a:rPr lang="en-IN" sz="1800" dirty="0" err="1" smtClean="0">
                <a:latin typeface="Arial" panose="020B0604020202020204" pitchFamily="34" charset="0"/>
              </a:rPr>
              <a:t>Pratipal</a:t>
            </a:r>
            <a:r>
              <a:rPr lang="en-IN" sz="1800" dirty="0" smtClean="0">
                <a:latin typeface="Arial" panose="020B0604020202020204" pitchFamily="34" charset="0"/>
              </a:rPr>
              <a:t> Singh</a:t>
            </a:r>
            <a:endParaRPr lang="en-IN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0" y="913883"/>
            <a:ext cx="381000" cy="3926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100659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</a:t>
            </a:r>
            <a:endParaRPr lang="en-IN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785926"/>
            <a:ext cx="8643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b="1" u="sng" dirty="0" smtClean="0">
                <a:cs typeface="Arial" pitchFamily="34" charset="0"/>
              </a:rPr>
              <a:t>Hardware configuration</a:t>
            </a:r>
            <a:endParaRPr lang="en-IN" sz="2400" dirty="0" smtClean="0"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Processor			: Pentium IV or above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RAM                                 : 256 MB or higher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Hard Disk Space		: 5 GB or more</a:t>
            </a:r>
          </a:p>
          <a:p>
            <a:pPr lvl="0">
              <a:buNone/>
            </a:pPr>
            <a:endParaRPr lang="en-US" sz="2400" dirty="0" smtClean="0">
              <a:cs typeface="Arial" pitchFamily="34" charset="0"/>
            </a:endParaRPr>
          </a:p>
          <a:p>
            <a:r>
              <a:rPr lang="en-IN" sz="2400" b="1" u="sng" dirty="0" smtClean="0">
                <a:cs typeface="Arial" pitchFamily="34" charset="0"/>
              </a:rPr>
              <a:t>Software configuration</a:t>
            </a:r>
            <a:endParaRPr lang="en-IN" sz="2400" dirty="0" smtClean="0"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Operating system		: Windows XP/7/8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Environment                    : Adobe Dreamweaver,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                                              </a:t>
            </a:r>
            <a:r>
              <a:rPr lang="en-IN" sz="2400" dirty="0" err="1" smtClean="0">
                <a:cs typeface="Arial" pitchFamily="34" charset="0"/>
              </a:rPr>
              <a:t>Xampp</a:t>
            </a:r>
            <a:r>
              <a:rPr lang="en-IN" sz="2400" dirty="0" smtClean="0">
                <a:cs typeface="Arial" pitchFamily="34" charset="0"/>
              </a:rPr>
              <a:t> server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Language			: HTML, PHP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Back-end			: </a:t>
            </a:r>
            <a:r>
              <a:rPr lang="en-IN" sz="2400" dirty="0" err="1" smtClean="0">
                <a:cs typeface="Arial" pitchFamily="34" charset="0"/>
              </a:rPr>
              <a:t>MySQL</a:t>
            </a:r>
            <a:endParaRPr lang="en-IN" sz="2400" dirty="0" smtClean="0">
              <a:cs typeface="Arial" pitchFamily="34" charset="0"/>
            </a:endParaRPr>
          </a:p>
          <a:p>
            <a:endParaRPr lang="en-US" sz="24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7166"/>
            <a:ext cx="335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User Requirements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0240"/>
            <a:ext cx="8786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Login section for users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Sign-up facility for new users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Can upload articles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Filter articles by date, author, article rank and interest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Put query if facing any problem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8670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Implementation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000240"/>
            <a:ext cx="835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Activities will be observed performed by the users.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Each activity will be checked if it is working properly or not.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Internet speed will be checked while uploading or sharing information/articles.</a:t>
            </a:r>
            <a:endParaRPr lang="en-IN" sz="2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28670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charset="0"/>
              </a:rPr>
              <a:t>Test Plan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04800" y="1582738"/>
            <a:ext cx="8610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sz="2400" u="sng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600"/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9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sz="1800">
                <a:latin typeface="Arial" panose="020B0604020202020204" pitchFamily="34" charset="0"/>
              </a:rPr>
              <a:t>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sz="1800">
                <a:latin typeface="Arial" panose="020B0604020202020204" pitchFamily="34" charset="0"/>
              </a:rPr>
              <a:t>                                                           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785794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b="1" dirty="0">
                <a:solidFill>
                  <a:schemeClr val="accent1"/>
                </a:solidFill>
                <a:latin typeface="+mj-lt"/>
              </a:rPr>
              <a:t>Process Logic</a:t>
            </a:r>
            <a:endParaRPr lang="en-IN" sz="36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6" name="Picture 25" descr="C:\Users\ATUL SHARMA\Desktop\New folder (3)\Screenshot (5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1876424"/>
            <a:ext cx="5048250" cy="38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57232"/>
            <a:ext cx="2209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3600" b="1" dirty="0">
                <a:solidFill>
                  <a:schemeClr val="accent1"/>
                </a:solidFill>
                <a:latin typeface="+mj-lt"/>
              </a:rPr>
              <a:t>Use Case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214414" y="1214422"/>
          <a:ext cx="6581775" cy="5381625"/>
        </p:xfrm>
        <a:graphic>
          <a:graphicData uri="http://schemas.openxmlformats.org/presentationml/2006/ole">
            <p:oleObj spid="_x0000_s10243" r:id="rId3" imgW="7229551" imgH="5102047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5794"/>
            <a:ext cx="350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b="1" dirty="0">
                <a:solidFill>
                  <a:schemeClr val="accent1"/>
                </a:solidFill>
                <a:latin typeface="+mj-lt"/>
              </a:rPr>
              <a:t>Class Diagram</a:t>
            </a:r>
          </a:p>
        </p:txBody>
      </p:sp>
      <p:pic>
        <p:nvPicPr>
          <p:cNvPr id="4" name="Picture 3" descr="C:\Users\ATUL SHARMA\Desktop\New folder (3)\class1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57356" y="1714488"/>
            <a:ext cx="5731509" cy="437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00108"/>
            <a:ext cx="350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b="1" dirty="0">
                <a:solidFill>
                  <a:schemeClr val="accent1"/>
                </a:solidFill>
                <a:latin typeface="+mj-lt"/>
              </a:rPr>
              <a:t>Sequence Diagram</a:t>
            </a:r>
          </a:p>
        </p:txBody>
      </p:sp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142844" y="2071679"/>
            <a:ext cx="4000528" cy="3357585"/>
            <a:chOff x="900" y="3787"/>
            <a:chExt cx="9570" cy="4320"/>
          </a:xfrm>
        </p:grpSpPr>
        <p:sp>
          <p:nvSpPr>
            <p:cNvPr id="8194" name="AutoShape 2"/>
            <p:cNvSpPr>
              <a:spLocks noChangeArrowheads="1"/>
            </p:cNvSpPr>
            <p:nvPr/>
          </p:nvSpPr>
          <p:spPr bwMode="auto">
            <a:xfrm>
              <a:off x="7800" y="6607"/>
              <a:ext cx="360" cy="720"/>
            </a:xfrm>
            <a:prstGeom prst="curvedLeftArrow">
              <a:avLst>
                <a:gd name="adj1" fmla="val 1185"/>
                <a:gd name="adj2" fmla="val 411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8160" y="6682"/>
              <a:ext cx="13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Validate User()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900" y="7747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665" y="5047"/>
              <a:ext cx="180" cy="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1620" y="3787"/>
              <a:ext cx="300" cy="900"/>
              <a:chOff x="2047" y="2718"/>
              <a:chExt cx="300" cy="925"/>
            </a:xfrm>
          </p:grpSpPr>
          <p:sp>
            <p:nvSpPr>
              <p:cNvPr id="8199" name="Oval 7"/>
              <p:cNvSpPr>
                <a:spLocks noChangeArrowheads="1"/>
              </p:cNvSpPr>
              <p:nvPr/>
            </p:nvSpPr>
            <p:spPr bwMode="auto">
              <a:xfrm>
                <a:off x="2047" y="2718"/>
                <a:ext cx="300" cy="3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>
                <a:off x="2197" y="3026"/>
                <a:ext cx="0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 flipH="1">
                <a:off x="2047" y="3489"/>
                <a:ext cx="15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2197" y="3489"/>
                <a:ext cx="15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2047" y="3117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260" y="3967"/>
              <a:ext cx="0" cy="3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260" y="4687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700" y="4147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4680" y="4147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Login Page	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7020" y="4147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Data 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1845" y="5227"/>
              <a:ext cx="11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3060" y="4507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5399" y="4507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7694" y="4507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2970" y="5137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2160" y="4867"/>
              <a:ext cx="18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Use url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060" y="5588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5310" y="5527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060" y="5227"/>
              <a:ext cx="1980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Press login button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Goes to Login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5400" y="6606"/>
              <a:ext cx="22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7620" y="6502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5685" y="6162"/>
              <a:ext cx="19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Press Login for Account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8820" y="4147"/>
              <a:ext cx="165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Admin 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9690" y="4537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7620" y="7162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5385" y="7266"/>
              <a:ext cx="2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7665" y="7575"/>
              <a:ext cx="1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9615" y="7477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4143372" y="2071678"/>
            <a:ext cx="4786346" cy="3643338"/>
            <a:chOff x="900" y="3787"/>
            <a:chExt cx="9570" cy="4320"/>
          </a:xfrm>
        </p:grpSpPr>
        <p:sp>
          <p:nvSpPr>
            <p:cNvPr id="8228" name="AutoShape 36"/>
            <p:cNvSpPr>
              <a:spLocks noChangeArrowheads="1"/>
            </p:cNvSpPr>
            <p:nvPr/>
          </p:nvSpPr>
          <p:spPr bwMode="auto">
            <a:xfrm>
              <a:off x="7800" y="6607"/>
              <a:ext cx="360" cy="720"/>
            </a:xfrm>
            <a:prstGeom prst="curvedLeftArrow">
              <a:avLst>
                <a:gd name="adj1" fmla="val 1185"/>
                <a:gd name="adj2" fmla="val 411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8160" y="6682"/>
              <a:ext cx="130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Validate User()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900" y="7747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1665" y="5047"/>
              <a:ext cx="180" cy="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232" name="Group 40"/>
            <p:cNvGrpSpPr>
              <a:grpSpLocks/>
            </p:cNvGrpSpPr>
            <p:nvPr/>
          </p:nvGrpSpPr>
          <p:grpSpPr bwMode="auto">
            <a:xfrm>
              <a:off x="1620" y="3787"/>
              <a:ext cx="300" cy="900"/>
              <a:chOff x="2047" y="2718"/>
              <a:chExt cx="300" cy="925"/>
            </a:xfrm>
          </p:grpSpPr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2047" y="2718"/>
                <a:ext cx="300" cy="3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4" name="Line 42"/>
              <p:cNvSpPr>
                <a:spLocks noChangeShapeType="1"/>
              </p:cNvSpPr>
              <p:nvPr/>
            </p:nvSpPr>
            <p:spPr bwMode="auto">
              <a:xfrm>
                <a:off x="2197" y="3026"/>
                <a:ext cx="0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5" name="Line 43"/>
              <p:cNvSpPr>
                <a:spLocks noChangeShapeType="1"/>
              </p:cNvSpPr>
              <p:nvPr/>
            </p:nvSpPr>
            <p:spPr bwMode="auto">
              <a:xfrm flipH="1">
                <a:off x="2047" y="3489"/>
                <a:ext cx="15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6" name="Line 44"/>
              <p:cNvSpPr>
                <a:spLocks noChangeShapeType="1"/>
              </p:cNvSpPr>
              <p:nvPr/>
            </p:nvSpPr>
            <p:spPr bwMode="auto">
              <a:xfrm>
                <a:off x="2197" y="3489"/>
                <a:ext cx="150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7" name="Line 45"/>
              <p:cNvSpPr>
                <a:spLocks noChangeShapeType="1"/>
              </p:cNvSpPr>
              <p:nvPr/>
            </p:nvSpPr>
            <p:spPr bwMode="auto">
              <a:xfrm>
                <a:off x="2047" y="3117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1260" y="3967"/>
              <a:ext cx="0" cy="3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1260" y="4687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0" name="Text Box 48"/>
            <p:cNvSpPr txBox="1">
              <a:spLocks noChangeArrowheads="1"/>
            </p:cNvSpPr>
            <p:nvPr/>
          </p:nvSpPr>
          <p:spPr bwMode="auto">
            <a:xfrm>
              <a:off x="2700" y="4147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4680" y="4147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Login Page	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7020" y="4147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Data 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1845" y="5227"/>
              <a:ext cx="11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3060" y="4507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5399" y="4507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7694" y="4507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2970" y="5137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8" name="Text Box 56"/>
            <p:cNvSpPr txBox="1">
              <a:spLocks noChangeArrowheads="1"/>
            </p:cNvSpPr>
            <p:nvPr/>
          </p:nvSpPr>
          <p:spPr bwMode="auto">
            <a:xfrm>
              <a:off x="2160" y="4867"/>
              <a:ext cx="18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Use url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3060" y="5588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5310" y="5527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1" name="Text Box 59"/>
            <p:cNvSpPr txBox="1">
              <a:spLocks noChangeArrowheads="1"/>
            </p:cNvSpPr>
            <p:nvPr/>
          </p:nvSpPr>
          <p:spPr bwMode="auto">
            <a:xfrm>
              <a:off x="3060" y="5227"/>
              <a:ext cx="1980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Press login button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Goes to Login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5400" y="6606"/>
              <a:ext cx="22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3" name="Rectangle 61"/>
            <p:cNvSpPr>
              <a:spLocks noChangeArrowheads="1"/>
            </p:cNvSpPr>
            <p:nvPr/>
          </p:nvSpPr>
          <p:spPr bwMode="auto">
            <a:xfrm>
              <a:off x="7620" y="6502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5685" y="6162"/>
              <a:ext cx="19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Press Login for Account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55" name="Text Box 63"/>
            <p:cNvSpPr txBox="1">
              <a:spLocks noChangeArrowheads="1"/>
            </p:cNvSpPr>
            <p:nvPr/>
          </p:nvSpPr>
          <p:spPr bwMode="auto">
            <a:xfrm>
              <a:off x="8820" y="4147"/>
              <a:ext cx="165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Student 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>
              <a:off x="9690" y="4537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7" name="Rectangle 65"/>
            <p:cNvSpPr>
              <a:spLocks noChangeArrowheads="1"/>
            </p:cNvSpPr>
            <p:nvPr/>
          </p:nvSpPr>
          <p:spPr bwMode="auto">
            <a:xfrm>
              <a:off x="7620" y="7162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8" name="Line 66"/>
            <p:cNvSpPr>
              <a:spLocks noChangeShapeType="1"/>
            </p:cNvSpPr>
            <p:nvPr/>
          </p:nvSpPr>
          <p:spPr bwMode="auto">
            <a:xfrm>
              <a:off x="5385" y="7266"/>
              <a:ext cx="2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Dot"/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9" name="Line 67"/>
            <p:cNvSpPr>
              <a:spLocks noChangeShapeType="1"/>
            </p:cNvSpPr>
            <p:nvPr/>
          </p:nvSpPr>
          <p:spPr bwMode="auto">
            <a:xfrm>
              <a:off x="7665" y="7575"/>
              <a:ext cx="1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0" name="Rectangle 68"/>
            <p:cNvSpPr>
              <a:spLocks noChangeArrowheads="1"/>
            </p:cNvSpPr>
            <p:nvPr/>
          </p:nvSpPr>
          <p:spPr bwMode="auto">
            <a:xfrm>
              <a:off x="9615" y="7477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4" name="Straight Connector 73"/>
          <p:cNvCxnSpPr/>
          <p:nvPr/>
        </p:nvCxnSpPr>
        <p:spPr>
          <a:xfrm rot="5400000">
            <a:off x="2143108" y="3857628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28662" y="592933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 login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86380" y="592933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 login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8579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b="1" dirty="0">
                <a:solidFill>
                  <a:schemeClr val="accent1"/>
                </a:solidFill>
                <a:latin typeface="+mj-lt"/>
              </a:rPr>
              <a:t>Sequence</a:t>
            </a:r>
            <a:r>
              <a:rPr lang="en-IN" sz="3200" b="1" dirty="0">
                <a:solidFill>
                  <a:schemeClr val="accent1"/>
                </a:solidFill>
                <a:latin typeface="+mj-lt"/>
              </a:rPr>
              <a:t> Diagram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143000" y="57912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sz="1800" dirty="0" smtClean="0">
                <a:latin typeface="Arial" panose="020B0604020202020204" pitchFamily="34" charset="0"/>
              </a:rPr>
              <a:t>Admin validation</a:t>
            </a:r>
            <a:endParaRPr lang="en-IN" sz="1800" dirty="0">
              <a:latin typeface="Arial" panose="020B0604020202020204" pitchFamily="34" charset="0"/>
            </a:endParaRPr>
          </a:p>
        </p:txBody>
      </p:sp>
      <p:grpSp>
        <p:nvGrpSpPr>
          <p:cNvPr id="7169" name="Group 1"/>
          <p:cNvGrpSpPr>
            <a:grpSpLocks/>
          </p:cNvGrpSpPr>
          <p:nvPr/>
        </p:nvGrpSpPr>
        <p:grpSpPr bwMode="auto">
          <a:xfrm>
            <a:off x="1241425" y="2285992"/>
            <a:ext cx="5086350" cy="3143272"/>
            <a:chOff x="1386" y="1392"/>
            <a:chExt cx="8010" cy="4034"/>
          </a:xfrm>
        </p:grpSpPr>
        <p:grpSp>
          <p:nvGrpSpPr>
            <p:cNvPr id="7170" name="Group 2"/>
            <p:cNvGrpSpPr>
              <a:grpSpLocks/>
            </p:cNvGrpSpPr>
            <p:nvPr/>
          </p:nvGrpSpPr>
          <p:grpSpPr bwMode="auto">
            <a:xfrm>
              <a:off x="1386" y="1392"/>
              <a:ext cx="8010" cy="4019"/>
              <a:chOff x="2610" y="8133"/>
              <a:chExt cx="8010" cy="401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3015" y="9393"/>
                <a:ext cx="180" cy="2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72" name="Group 4"/>
              <p:cNvGrpSpPr>
                <a:grpSpLocks/>
              </p:cNvGrpSpPr>
              <p:nvPr/>
            </p:nvGrpSpPr>
            <p:grpSpPr bwMode="auto">
              <a:xfrm>
                <a:off x="2970" y="8133"/>
                <a:ext cx="300" cy="900"/>
                <a:chOff x="2047" y="2718"/>
                <a:chExt cx="300" cy="925"/>
              </a:xfrm>
            </p:grpSpPr>
            <p:sp>
              <p:nvSpPr>
                <p:cNvPr id="7173" name="Oval 5"/>
                <p:cNvSpPr>
                  <a:spLocks noChangeArrowheads="1"/>
                </p:cNvSpPr>
                <p:nvPr/>
              </p:nvSpPr>
              <p:spPr bwMode="auto">
                <a:xfrm>
                  <a:off x="2047" y="2718"/>
                  <a:ext cx="300" cy="30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4" name="Line 6"/>
                <p:cNvSpPr>
                  <a:spLocks noChangeShapeType="1"/>
                </p:cNvSpPr>
                <p:nvPr/>
              </p:nvSpPr>
              <p:spPr bwMode="auto">
                <a:xfrm>
                  <a:off x="2197" y="3026"/>
                  <a:ext cx="0" cy="4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04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6" name="Line 8"/>
                <p:cNvSpPr>
                  <a:spLocks noChangeShapeType="1"/>
                </p:cNvSpPr>
                <p:nvPr/>
              </p:nvSpPr>
              <p:spPr bwMode="auto">
                <a:xfrm>
                  <a:off x="219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77" name="Line 9"/>
                <p:cNvSpPr>
                  <a:spLocks noChangeShapeType="1"/>
                </p:cNvSpPr>
                <p:nvPr/>
              </p:nvSpPr>
              <p:spPr bwMode="auto">
                <a:xfrm>
                  <a:off x="2047" y="3117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78" name="Line 10"/>
              <p:cNvSpPr>
                <a:spLocks noChangeShapeType="1"/>
              </p:cNvSpPr>
              <p:nvPr/>
            </p:nvSpPr>
            <p:spPr bwMode="auto">
              <a:xfrm>
                <a:off x="2610" y="8313"/>
                <a:ext cx="0" cy="3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2610" y="9033"/>
                <a:ext cx="126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Admin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0" name="Text Box 12"/>
              <p:cNvSpPr txBox="1">
                <a:spLocks noChangeArrowheads="1"/>
              </p:cNvSpPr>
              <p:nvPr/>
            </p:nvSpPr>
            <p:spPr bwMode="auto">
              <a:xfrm>
                <a:off x="4050" y="8207"/>
                <a:ext cx="90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sng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Home Page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1" name="Text Box 13"/>
              <p:cNvSpPr txBox="1">
                <a:spLocks noChangeArrowheads="1"/>
              </p:cNvSpPr>
              <p:nvPr/>
            </p:nvSpPr>
            <p:spPr bwMode="auto">
              <a:xfrm>
                <a:off x="6030" y="8207"/>
                <a:ext cx="14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Database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2" name="Text Box 14"/>
              <p:cNvSpPr txBox="1">
                <a:spLocks noChangeArrowheads="1"/>
              </p:cNvSpPr>
              <p:nvPr/>
            </p:nvSpPr>
            <p:spPr bwMode="auto">
              <a:xfrm>
                <a:off x="9360" y="8207"/>
                <a:ext cx="126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Other Pages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/>
            </p:nvSpPr>
            <p:spPr bwMode="auto">
              <a:xfrm>
                <a:off x="3195" y="9573"/>
                <a:ext cx="103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4" name="Line 16"/>
              <p:cNvSpPr>
                <a:spLocks noChangeShapeType="1"/>
              </p:cNvSpPr>
              <p:nvPr/>
            </p:nvSpPr>
            <p:spPr bwMode="auto">
              <a:xfrm>
                <a:off x="4410" y="8853"/>
                <a:ext cx="0" cy="3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5" name="Line 17"/>
              <p:cNvSpPr>
                <a:spLocks noChangeShapeType="1"/>
              </p:cNvSpPr>
              <p:nvPr/>
            </p:nvSpPr>
            <p:spPr bwMode="auto">
              <a:xfrm>
                <a:off x="6749" y="8853"/>
                <a:ext cx="1" cy="3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>
                <a:off x="10065" y="8912"/>
                <a:ext cx="1" cy="3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7" name="Rectangle 19"/>
              <p:cNvSpPr>
                <a:spLocks noChangeArrowheads="1"/>
              </p:cNvSpPr>
              <p:nvPr/>
            </p:nvSpPr>
            <p:spPr bwMode="auto">
              <a:xfrm>
                <a:off x="4320" y="9483"/>
                <a:ext cx="180" cy="5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8" name="Text Box 20"/>
              <p:cNvSpPr txBox="1">
                <a:spLocks noChangeArrowheads="1"/>
              </p:cNvSpPr>
              <p:nvPr/>
            </p:nvSpPr>
            <p:spPr bwMode="auto">
              <a:xfrm>
                <a:off x="3510" y="9213"/>
                <a:ext cx="180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9" name="Line 21"/>
              <p:cNvSpPr>
                <a:spLocks noChangeShapeType="1"/>
              </p:cNvSpPr>
              <p:nvPr/>
            </p:nvSpPr>
            <p:spPr bwMode="auto">
              <a:xfrm>
                <a:off x="4500" y="993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0" name="Rectangle 22"/>
              <p:cNvSpPr>
                <a:spLocks noChangeArrowheads="1"/>
              </p:cNvSpPr>
              <p:nvPr/>
            </p:nvSpPr>
            <p:spPr bwMode="auto">
              <a:xfrm>
                <a:off x="6660" y="9933"/>
                <a:ext cx="180" cy="7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auto">
              <a:xfrm>
                <a:off x="4410" y="9573"/>
                <a:ext cx="198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Press login button()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2" name="Line 24"/>
              <p:cNvSpPr>
                <a:spLocks noChangeShapeType="1"/>
              </p:cNvSpPr>
              <p:nvPr/>
            </p:nvSpPr>
            <p:spPr bwMode="auto">
              <a:xfrm>
                <a:off x="6840" y="10654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3" name="Rectangle 25"/>
              <p:cNvSpPr>
                <a:spLocks noChangeArrowheads="1"/>
              </p:cNvSpPr>
              <p:nvPr/>
            </p:nvSpPr>
            <p:spPr bwMode="auto">
              <a:xfrm>
                <a:off x="10005" y="10547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4" name="Text Box 26"/>
              <p:cNvSpPr txBox="1">
                <a:spLocks noChangeArrowheads="1"/>
              </p:cNvSpPr>
              <p:nvPr/>
            </p:nvSpPr>
            <p:spPr bwMode="auto">
              <a:xfrm>
                <a:off x="6750" y="10293"/>
                <a:ext cx="25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Press Accept/Reject Button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6336" y="1466"/>
              <a:ext cx="16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Admin 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7235" y="2186"/>
              <a:ext cx="1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4356" y="4526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7160" y="4526"/>
              <a:ext cx="256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3921" y="1466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Login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4281" y="3131"/>
              <a:ext cx="18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4536" y="326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2" name="Text Box 34"/>
            <p:cNvSpPr txBox="1">
              <a:spLocks noChangeArrowheads="1"/>
            </p:cNvSpPr>
            <p:nvPr/>
          </p:nvSpPr>
          <p:spPr bwMode="auto">
            <a:xfrm>
              <a:off x="4356" y="3086"/>
              <a:ext cx="16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Select Validate or Reject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Transaction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3" name="Text Box 35"/>
            <p:cNvSpPr txBox="1">
              <a:spLocks noChangeArrowheads="1"/>
            </p:cNvSpPr>
            <p:nvPr/>
          </p:nvSpPr>
          <p:spPr bwMode="auto">
            <a:xfrm>
              <a:off x="4716" y="4256"/>
              <a:ext cx="25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Select Validate or Reject Account()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7416" y="4886"/>
              <a:ext cx="15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8781" y="4886"/>
              <a:ext cx="255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4356" y="5246"/>
              <a:ext cx="4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7" name="Text Box 39"/>
            <p:cNvSpPr txBox="1">
              <a:spLocks noChangeArrowheads="1"/>
            </p:cNvSpPr>
            <p:nvPr/>
          </p:nvSpPr>
          <p:spPr bwMode="auto">
            <a:xfrm>
              <a:off x="4716" y="4886"/>
              <a:ext cx="16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Reports()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8781" y="5246"/>
              <a:ext cx="255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4356" y="2186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4266" y="4166"/>
              <a:ext cx="180" cy="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8579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b="1" dirty="0" smtClean="0">
                <a:solidFill>
                  <a:schemeClr val="accent1"/>
                </a:solidFill>
                <a:latin typeface="+mj-lt"/>
              </a:rPr>
              <a:t>ER </a:t>
            </a:r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Diagram</a:t>
            </a:r>
            <a:endParaRPr lang="en-IN" sz="3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3058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4" name="Picture 2" descr="H:\DCIM\Camera\IMG_20151216_1437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643050"/>
            <a:ext cx="9144000" cy="471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8932772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4572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sz="3200" b="1" dirty="0" smtClean="0">
                <a:solidFill>
                  <a:schemeClr val="accent1"/>
                </a:solidFill>
                <a:latin typeface="+mj-lt"/>
              </a:rPr>
              <a:t>Home Page</a:t>
            </a:r>
            <a:endParaRPr lang="en-IN" sz="3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876800"/>
          </a:xfrm>
          <a:prstGeom prst="rect">
            <a:avLst/>
          </a:prstGeom>
        </p:spPr>
      </p:pic>
      <p:pic>
        <p:nvPicPr>
          <p:cNvPr id="64514" name="Picture 2" descr="C:\Users\ATUL SHARMA\Desktop\New folder (4)\snaps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9144000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879872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571612"/>
            <a:ext cx="792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Benefits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Literature Survey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User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Test plan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Diagrams And Snapshot</a:t>
            </a:r>
            <a:endParaRPr lang="en-US" sz="2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Scope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Findings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Future works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ea typeface="Gulim" pitchFamily="34" charset="-127"/>
                <a:cs typeface="Mangal" pitchFamily="18" charset="0"/>
              </a:rPr>
              <a:t>Contents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Users\ATUL SHARMA\Desktop\New folder (4)\sna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783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857232"/>
            <a:ext cx="292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Signup Page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5794"/>
            <a:ext cx="34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Student Page</a:t>
            </a:r>
            <a:endParaRPr lang="en-US" sz="3600" dirty="0" smtClean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pic>
        <p:nvPicPr>
          <p:cNvPr id="66562" name="Picture 2" descr="C:\Users\ATUL SHARMA\Desktop\New folder (4)\snap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855238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8670"/>
            <a:ext cx="32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A</a:t>
            </a:r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dmin Page</a:t>
            </a:r>
            <a:endParaRPr lang="en-US" dirty="0"/>
          </a:p>
        </p:txBody>
      </p:sp>
      <p:pic>
        <p:nvPicPr>
          <p:cNvPr id="67586" name="Picture 2" descr="C:\Users\ATUL SHARMA\Desktop\New folder (4)\sna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7"/>
            <a:ext cx="9144000" cy="471490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000240"/>
            <a:ext cx="8786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Easy to use if all information is at one place.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Helpful for students and faculty.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Solutions for student queries will be there.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8670"/>
            <a:ext cx="328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scope</a:t>
            </a:r>
          </a:p>
          <a:p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335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Findings</a:t>
            </a:r>
          </a:p>
          <a:p>
            <a:endParaRPr lang="en-US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000240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Improved Productivity</a:t>
            </a:r>
            <a:r>
              <a:rPr lang="en-US" sz="2400" dirty="0" smtClean="0">
                <a:cs typeface="Arial" pitchFamily="34" charset="0"/>
              </a:rPr>
              <a:t>- time saving because of easier and quicker navigation to the features.</a:t>
            </a:r>
          </a:p>
          <a:p>
            <a:r>
              <a:rPr lang="en-US" sz="2400" b="1" dirty="0" smtClean="0">
                <a:cs typeface="Arial" pitchFamily="34" charset="0"/>
              </a:rPr>
              <a:t>Improved Accessibility- </a:t>
            </a:r>
            <a:r>
              <a:rPr lang="en-US" sz="2400" dirty="0" smtClean="0">
                <a:cs typeface="Arial" pitchFamily="34" charset="0"/>
              </a:rPr>
              <a:t>Easily Accessible and easy to browse.</a:t>
            </a:r>
            <a:endParaRPr lang="en-IN" sz="2400" b="1" dirty="0" smtClean="0">
              <a:cs typeface="Arial" pitchFamily="34" charset="0"/>
            </a:endParaRPr>
          </a:p>
          <a:p>
            <a:endParaRPr lang="en-US" sz="2400" dirty="0"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8670"/>
            <a:ext cx="32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</a:rPr>
              <a:t>Future 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Add some more features to improve further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Android application can be made of the system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667000"/>
            <a:ext cx="61722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Thank You</a:t>
            </a:r>
            <a:endParaRPr lang="en-IN" sz="8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0" y="857232"/>
            <a:ext cx="2971800" cy="560406"/>
          </a:xfrm>
        </p:spPr>
        <p:txBody>
          <a:bodyPr/>
          <a:lstStyle/>
          <a:p>
            <a:pPr algn="l" eaLnBrk="1" hangingPunct="1"/>
            <a:r>
              <a:rPr lang="en-IN" sz="3600" b="1" dirty="0" smtClean="0">
                <a:solidFill>
                  <a:schemeClr val="accent1"/>
                </a:solidFill>
                <a:ea typeface="Gulim" pitchFamily="34" charset="-127"/>
                <a:cs typeface="Mangal" pitchFamily="18" charset="0"/>
              </a:rPr>
              <a:t>Introduction</a:t>
            </a:r>
            <a:endParaRPr lang="en-US" sz="3600" b="1" dirty="0" smtClean="0">
              <a:solidFill>
                <a:schemeClr val="accent1"/>
              </a:solidFill>
              <a:ea typeface="Gulim" pitchFamily="34" charset="-127"/>
              <a:cs typeface="Mangal" pitchFamily="18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1676400"/>
            <a:ext cx="876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0" y="4191000"/>
            <a:ext cx="861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latin typeface="Arial" charset="0"/>
              </a:rPr>
              <a:t>	</a:t>
            </a:r>
          </a:p>
          <a:p>
            <a:pPr marL="342900" indent="-342900" eaLnBrk="1" hangingPunct="1">
              <a:buFont typeface="+mj-lt"/>
              <a:buAutoNum type="alphaUcPeriod"/>
              <a:defRPr/>
            </a:pPr>
            <a:endParaRPr lang="en-US" sz="1600" b="1" dirty="0">
              <a:latin typeface="Arial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1000" y="2136775"/>
            <a:ext cx="7924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I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Aim is to develop an online Knowledge management system which will be helpful to college students and faculty.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Students/faculty will be able to upload any type of information/article.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Students/faculty logging in may also access/search any information put up by others.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Students can view all the articles/information related to their interest on top.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228600" y="1905000"/>
            <a:ext cx="8915400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IN" sz="2400" dirty="0">
              <a:latin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For College: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Easy to manage all articles (Computer Science, Database etc.).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All information/articles can be synchronized in one place. 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KMS is beneficial for both students/faculty.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It is helpful to maintain the students record (admission no, roll no, dob etc.)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Easy to create any kind of article.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Easy to query all related details of student.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Easy to read and publish article uploaded by students.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34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Benefits</a:t>
            </a:r>
          </a:p>
          <a:p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000240"/>
            <a:ext cx="83582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cs typeface="Arial" pitchFamily="34" charset="0"/>
              </a:rPr>
              <a:t>For Students: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Students will be aware to their interested fields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Students can get knowledge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Don’t have to search other places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Can manage their articles easily 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Can get review about their article by likes/dislikes of other students</a:t>
            </a:r>
          </a:p>
          <a:p>
            <a:pPr lvl="0"/>
            <a:r>
              <a:rPr lang="en-IN" sz="2400" dirty="0" smtClean="0">
                <a:cs typeface="Arial" pitchFamily="34" charset="0"/>
              </a:rPr>
              <a:t>Comments can help understanding other students requirements</a:t>
            </a:r>
          </a:p>
          <a:p>
            <a:endParaRPr lang="en-US" sz="2400" dirty="0"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785926"/>
            <a:ext cx="77153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Admin control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Registration and login system for students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Sharing point of knowledge article of all fields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Providing knowledge among other students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Review system before upload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Notification after signup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Sorting by various ways like date of post, field, likes, author name, etc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Password changing feature</a:t>
            </a:r>
          </a:p>
          <a:p>
            <a:pPr lvl="0"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Simple to use interface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Flexibility in features</a:t>
            </a:r>
          </a:p>
          <a:p>
            <a:pPr lvl="0">
              <a:buFont typeface="Wingdings" pitchFamily="2" charset="2"/>
              <a:buChar char="Ø"/>
            </a:pPr>
            <a:endParaRPr lang="en-IN" sz="2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85794"/>
            <a:ext cx="285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Features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857364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cs typeface="Arial" pitchFamily="34" charset="0"/>
              </a:rPr>
              <a:t>In order to develop an efficient Knowledge Management System, we have to follow the following methodology: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cs typeface="Arial" pitchFamily="34" charset="0"/>
              </a:rPr>
              <a:t>Knowing the proper requirements of the users:</a:t>
            </a:r>
            <a:r>
              <a:rPr lang="en-US" sz="2400" dirty="0" smtClean="0"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cs typeface="Arial" pitchFamily="34" charset="0"/>
              </a:rPr>
              <a:t>Asking users about the requirements they need in the website.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cs typeface="Arial" pitchFamily="34" charset="0"/>
              </a:rPr>
              <a:t>Analyzing the requirements: </a:t>
            </a:r>
            <a:r>
              <a:rPr lang="en-US" sz="2400" dirty="0" smtClean="0">
                <a:cs typeface="Arial" pitchFamily="34" charset="0"/>
              </a:rPr>
              <a:t>After gathering all the requirements, we have to analyze the requirements to sort out which are feasible and which are not.</a:t>
            </a:r>
            <a:endParaRPr lang="en-US" sz="2400" b="1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cs typeface="Arial" pitchFamily="34" charset="0"/>
              </a:rPr>
              <a:t>Selecting the proper model for developing the project:</a:t>
            </a:r>
          </a:p>
          <a:p>
            <a:pPr>
              <a:buNone/>
            </a:pPr>
            <a:r>
              <a:rPr lang="en-US" sz="2400" dirty="0" smtClean="0">
                <a:cs typeface="Arial" pitchFamily="34" charset="0"/>
              </a:rPr>
              <a:t>From the various models available for developing the project, we must select the best &amp;</a:t>
            </a:r>
            <a:r>
              <a:rPr lang="en-IN" sz="2400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efficient model, which best suites our approach.</a:t>
            </a:r>
            <a:endParaRPr lang="en-IN" sz="2400" dirty="0" smtClean="0">
              <a:cs typeface="Arial" pitchFamily="34" charset="0"/>
            </a:endParaRPr>
          </a:p>
          <a:p>
            <a:endParaRPr lang="en-US" sz="24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8670"/>
            <a:ext cx="32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Methodology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928802"/>
            <a:ext cx="8143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Provides an interface which allows users to manage (create, edit, delete) content on a platform (mostly websites).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A tool that enables technical and non technical users to create, edit, manage.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publish a variety of content whilst being constrained by a centralised set of rules.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8670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Literature Survey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025086"/>
            <a:ext cx="8072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cs typeface="Arial" pitchFamily="34" charset="0"/>
              </a:rPr>
              <a:t>Functional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User registration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cs typeface="Arial" pitchFamily="34" charset="0"/>
              </a:rPr>
              <a:t>Content management (articles, news.) </a:t>
            </a:r>
          </a:p>
          <a:p>
            <a:r>
              <a:rPr lang="en-IN" sz="2400" b="1" u="sng" dirty="0" smtClean="0">
                <a:cs typeface="Arial" pitchFamily="34" charset="0"/>
              </a:rPr>
              <a:t>Non-functional </a:t>
            </a:r>
            <a:endParaRPr lang="en-US" sz="2400" b="1" u="sng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Performance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Safety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Security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Software quality attributes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7232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Requirements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707</Words>
  <Application>Microsoft Office PowerPoint</Application>
  <PresentationFormat>On-screen Show (4:3)</PresentationFormat>
  <Paragraphs>186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1_Office Theme</vt:lpstr>
      <vt:lpstr>2_Office Theme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Trumpit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Nagori Md. Afaque</dc:creator>
  <cp:lastModifiedBy>Jhalak Gupta</cp:lastModifiedBy>
  <cp:revision>258</cp:revision>
  <dcterms:created xsi:type="dcterms:W3CDTF">2009-04-21T09:45:52Z</dcterms:created>
  <dcterms:modified xsi:type="dcterms:W3CDTF">2015-12-16T09:24:28Z</dcterms:modified>
</cp:coreProperties>
</file>