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436" r:id="rId3"/>
    <p:sldId id="395" r:id="rId4"/>
    <p:sldId id="421" r:id="rId5"/>
    <p:sldId id="448" r:id="rId6"/>
    <p:sldId id="439" r:id="rId7"/>
    <p:sldId id="440" r:id="rId8"/>
    <p:sldId id="437" r:id="rId9"/>
    <p:sldId id="441" r:id="rId10"/>
    <p:sldId id="442" r:id="rId11"/>
    <p:sldId id="443" r:id="rId12"/>
    <p:sldId id="444" r:id="rId13"/>
    <p:sldId id="445" r:id="rId14"/>
    <p:sldId id="446" r:id="rId15"/>
    <p:sldId id="431" r:id="rId16"/>
    <p:sldId id="438" r:id="rId17"/>
    <p:sldId id="447" r:id="rId18"/>
    <p:sldId id="279" r:id="rId19"/>
    <p:sldId id="44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EF375D-FE0B-44C1-A568-EF043EBC881E}">
          <p14:sldIdLst>
            <p14:sldId id="256"/>
            <p14:sldId id="436"/>
            <p14:sldId id="395"/>
            <p14:sldId id="421"/>
            <p14:sldId id="448"/>
            <p14:sldId id="439"/>
            <p14:sldId id="440"/>
            <p14:sldId id="437"/>
            <p14:sldId id="441"/>
            <p14:sldId id="442"/>
            <p14:sldId id="443"/>
            <p14:sldId id="444"/>
            <p14:sldId id="445"/>
            <p14:sldId id="446"/>
            <p14:sldId id="431"/>
            <p14:sldId id="438"/>
            <p14:sldId id="447"/>
            <p14:sldId id="279"/>
            <p14:sldId id="449"/>
          </p14:sldIdLst>
        </p14:section>
        <p14:section name="Untitled Section" id="{3DC80A4D-514C-4F92-B2D2-798DE6C535C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rit Gautam" initials="AG" lastIdx="1" clrIdx="0">
    <p:extLst>
      <p:ext uri="{19B8F6BF-5375-455C-9EA6-DF929625EA0E}">
        <p15:presenceInfo xmlns:p15="http://schemas.microsoft.com/office/powerpoint/2012/main" userId="4be5db9948dd72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676FF"/>
    <a:srgbClr val="FF5E5E"/>
    <a:srgbClr val="00CE00"/>
    <a:srgbClr val="FF6161"/>
    <a:srgbClr val="FFFFFF"/>
    <a:srgbClr val="0000EE"/>
    <a:srgbClr val="E91515"/>
    <a:srgbClr val="4A891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42F518-1FE7-4E10-8094-55866F70E727}" v="58" dt="2020-11-16T17:36:09.570"/>
  </p1510:revLst>
</p1510:revInfo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614" y="86"/>
      </p:cViewPr>
      <p:guideLst>
        <p:guide orient="horz" pos="2184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51" d="100"/>
          <a:sy n="51" d="100"/>
        </p:scale>
        <p:origin x="2692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be5db9948dd722a/Documents/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be5db9948dd722a/Documents/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be5db9948dd722a/Documents/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be5db9948dd722a/Documents/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be5db9948dd722a/Documents/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be5db9948dd722a/Documents/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Helicity</a:t>
            </a:r>
            <a:r>
              <a:rPr lang="en-US" baseline="0"/>
              <a:t> Frame_Cos theta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4576241430560687E-2"/>
          <c:y val="0.16414376900833511"/>
          <c:w val="0.89523513549173628"/>
          <c:h val="0.75142913348794549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theta!$H$8:$H$22</c:f>
              <c:numCache>
                <c:formatCode>General</c:formatCode>
                <c:ptCount val="15"/>
                <c:pt idx="0">
                  <c:v>-0.56000000000000005</c:v>
                </c:pt>
                <c:pt idx="1">
                  <c:v>-0.48</c:v>
                </c:pt>
                <c:pt idx="2">
                  <c:v>-0.4</c:v>
                </c:pt>
                <c:pt idx="3">
                  <c:v>-0.32</c:v>
                </c:pt>
                <c:pt idx="4">
                  <c:v>-0.24000000000000002</c:v>
                </c:pt>
                <c:pt idx="5">
                  <c:v>-0.16</c:v>
                </c:pt>
                <c:pt idx="6">
                  <c:v>-7.9999999999999946E-2</c:v>
                </c:pt>
                <c:pt idx="7">
                  <c:v>5.2041704279304213E-17</c:v>
                </c:pt>
                <c:pt idx="8">
                  <c:v>0.08</c:v>
                </c:pt>
                <c:pt idx="9">
                  <c:v>0.16</c:v>
                </c:pt>
                <c:pt idx="10">
                  <c:v>0.24000000000000002</c:v>
                </c:pt>
                <c:pt idx="11">
                  <c:v>0.32</c:v>
                </c:pt>
                <c:pt idx="12">
                  <c:v>0.4</c:v>
                </c:pt>
                <c:pt idx="13">
                  <c:v>0.48</c:v>
                </c:pt>
                <c:pt idx="14">
                  <c:v>0.56000000000000005</c:v>
                </c:pt>
              </c:numCache>
            </c:numRef>
          </c:xVal>
          <c:yVal>
            <c:numRef>
              <c:f>theta!$D$8:$D$22</c:f>
              <c:numCache>
                <c:formatCode>General</c:formatCode>
                <c:ptCount val="15"/>
                <c:pt idx="0">
                  <c:v>191</c:v>
                </c:pt>
                <c:pt idx="1">
                  <c:v>601</c:v>
                </c:pt>
                <c:pt idx="2">
                  <c:v>1082</c:v>
                </c:pt>
                <c:pt idx="3">
                  <c:v>1457</c:v>
                </c:pt>
                <c:pt idx="4">
                  <c:v>1838</c:v>
                </c:pt>
                <c:pt idx="5">
                  <c:v>2131</c:v>
                </c:pt>
                <c:pt idx="6">
                  <c:v>2333</c:v>
                </c:pt>
                <c:pt idx="7">
                  <c:v>2532</c:v>
                </c:pt>
                <c:pt idx="8">
                  <c:v>2459</c:v>
                </c:pt>
                <c:pt idx="9">
                  <c:v>2169</c:v>
                </c:pt>
                <c:pt idx="10">
                  <c:v>1781</c:v>
                </c:pt>
                <c:pt idx="11">
                  <c:v>1449</c:v>
                </c:pt>
                <c:pt idx="12">
                  <c:v>1044</c:v>
                </c:pt>
                <c:pt idx="13">
                  <c:v>609</c:v>
                </c:pt>
                <c:pt idx="14">
                  <c:v>163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39B-4EC4-98A0-72C70A9AC9C2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theta!$H$8:$H$22</c:f>
              <c:numCache>
                <c:formatCode>General</c:formatCode>
                <c:ptCount val="15"/>
                <c:pt idx="0">
                  <c:v>-0.56000000000000005</c:v>
                </c:pt>
                <c:pt idx="1">
                  <c:v>-0.48</c:v>
                </c:pt>
                <c:pt idx="2">
                  <c:v>-0.4</c:v>
                </c:pt>
                <c:pt idx="3">
                  <c:v>-0.32</c:v>
                </c:pt>
                <c:pt idx="4">
                  <c:v>-0.24000000000000002</c:v>
                </c:pt>
                <c:pt idx="5">
                  <c:v>-0.16</c:v>
                </c:pt>
                <c:pt idx="6">
                  <c:v>-7.9999999999999946E-2</c:v>
                </c:pt>
                <c:pt idx="7">
                  <c:v>5.2041704279304213E-17</c:v>
                </c:pt>
                <c:pt idx="8">
                  <c:v>0.08</c:v>
                </c:pt>
                <c:pt idx="9">
                  <c:v>0.16</c:v>
                </c:pt>
                <c:pt idx="10">
                  <c:v>0.24000000000000002</c:v>
                </c:pt>
                <c:pt idx="11">
                  <c:v>0.32</c:v>
                </c:pt>
                <c:pt idx="12">
                  <c:v>0.4</c:v>
                </c:pt>
                <c:pt idx="13">
                  <c:v>0.48</c:v>
                </c:pt>
                <c:pt idx="14">
                  <c:v>0.56000000000000005</c:v>
                </c:pt>
              </c:numCache>
            </c:numRef>
          </c:xVal>
          <c:yVal>
            <c:numRef>
              <c:f>theta!$F$8:$F$22</c:f>
              <c:numCache>
                <c:formatCode>0</c:formatCode>
                <c:ptCount val="15"/>
                <c:pt idx="0">
                  <c:v>238.22912171224499</c:v>
                </c:pt>
                <c:pt idx="1">
                  <c:v>644.90951843464597</c:v>
                </c:pt>
                <c:pt idx="2">
                  <c:v>1099.8106131434099</c:v>
                </c:pt>
                <c:pt idx="3">
                  <c:v>1521.815122424</c:v>
                </c:pt>
                <c:pt idx="4">
                  <c:v>1973.4132811426</c:v>
                </c:pt>
                <c:pt idx="5">
                  <c:v>2225.5571684858</c:v>
                </c:pt>
                <c:pt idx="6">
                  <c:v>2529.94649415603</c:v>
                </c:pt>
                <c:pt idx="7">
                  <c:v>2573.6865474102501</c:v>
                </c:pt>
                <c:pt idx="8">
                  <c:v>2426.9435832301901</c:v>
                </c:pt>
                <c:pt idx="9">
                  <c:v>2222.5399877683099</c:v>
                </c:pt>
                <c:pt idx="10">
                  <c:v>1791.2005296514801</c:v>
                </c:pt>
                <c:pt idx="11">
                  <c:v>1458.7903222944501</c:v>
                </c:pt>
                <c:pt idx="12">
                  <c:v>1174.57587154199</c:v>
                </c:pt>
                <c:pt idx="13">
                  <c:v>679.99656171316201</c:v>
                </c:pt>
                <c:pt idx="14">
                  <c:v>219.30500541753199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39B-4EC4-98A0-72C70A9AC9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9262384"/>
        <c:axId val="341690784"/>
      </c:scatterChart>
      <c:valAx>
        <c:axId val="1399262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Cos</a:t>
                </a:r>
                <a:r>
                  <a:rPr lang="en-US" baseline="0"/>
                  <a:t> theta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690784"/>
        <c:crosses val="autoZero"/>
        <c:crossBetween val="midCat"/>
      </c:valAx>
      <c:valAx>
        <c:axId val="341690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Yeild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92623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Helicity</a:t>
            </a:r>
            <a:r>
              <a:rPr lang="en-US" baseline="0"/>
              <a:t> Frame_Cos theta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9976704560495507E-2"/>
          <c:y val="0.16414378142505967"/>
          <c:w val="0.89523513549173628"/>
          <c:h val="0.75142913348794549"/>
        </c:manualLayout>
      </c:layout>
      <c:scatterChart>
        <c:scatterStyle val="lineMarker"/>
        <c:varyColors val="0"/>
        <c:ser>
          <c:idx val="0"/>
          <c:order val="0"/>
          <c:tx>
            <c:v>Simone's Analysis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theta!$H$8:$H$23</c:f>
              <c:strCache>
                <c:ptCount val="16"/>
                <c:pt idx="0">
                  <c:v>-0.56</c:v>
                </c:pt>
                <c:pt idx="1">
                  <c:v>-0.48</c:v>
                </c:pt>
                <c:pt idx="2">
                  <c:v>-0.4</c:v>
                </c:pt>
                <c:pt idx="3">
                  <c:v>-0.32</c:v>
                </c:pt>
                <c:pt idx="4">
                  <c:v>-0.24</c:v>
                </c:pt>
                <c:pt idx="5">
                  <c:v>-0.16</c:v>
                </c:pt>
                <c:pt idx="6">
                  <c:v>-0.08</c:v>
                </c:pt>
                <c:pt idx="7">
                  <c:v>5.20417E-17</c:v>
                </c:pt>
                <c:pt idx="8">
                  <c:v>0.08</c:v>
                </c:pt>
                <c:pt idx="9">
                  <c:v>0.16</c:v>
                </c:pt>
                <c:pt idx="10">
                  <c:v>0.24</c:v>
                </c:pt>
                <c:pt idx="11">
                  <c:v>0.32</c:v>
                </c:pt>
                <c:pt idx="12">
                  <c:v>0.4</c:v>
                </c:pt>
                <c:pt idx="13">
                  <c:v>0.48</c:v>
                </c:pt>
                <c:pt idx="14">
                  <c:v>0.56</c:v>
                </c:pt>
                <c:pt idx="15">
                  <c:v>Average Change</c:v>
                </c:pt>
              </c:strCache>
            </c:strRef>
          </c:xVal>
          <c:yVal>
            <c:numRef>
              <c:f>theta!$D$27:$D$41</c:f>
              <c:numCache>
                <c:formatCode>General</c:formatCode>
                <c:ptCount val="15"/>
                <c:pt idx="0">
                  <c:v>191</c:v>
                </c:pt>
                <c:pt idx="1">
                  <c:v>600</c:v>
                </c:pt>
                <c:pt idx="2">
                  <c:v>1080</c:v>
                </c:pt>
                <c:pt idx="3">
                  <c:v>1456</c:v>
                </c:pt>
                <c:pt idx="4">
                  <c:v>1839</c:v>
                </c:pt>
                <c:pt idx="5">
                  <c:v>2131</c:v>
                </c:pt>
                <c:pt idx="6">
                  <c:v>2335</c:v>
                </c:pt>
                <c:pt idx="7">
                  <c:v>2532</c:v>
                </c:pt>
                <c:pt idx="8">
                  <c:v>2461</c:v>
                </c:pt>
                <c:pt idx="9">
                  <c:v>2167</c:v>
                </c:pt>
                <c:pt idx="10">
                  <c:v>1781</c:v>
                </c:pt>
                <c:pt idx="11">
                  <c:v>1449</c:v>
                </c:pt>
                <c:pt idx="12">
                  <c:v>1043</c:v>
                </c:pt>
                <c:pt idx="13">
                  <c:v>609</c:v>
                </c:pt>
                <c:pt idx="14">
                  <c:v>163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A92-4AC0-AC22-D12B098BA609}"/>
            </c:ext>
          </c:extLst>
        </c:ser>
        <c:ser>
          <c:idx val="1"/>
          <c:order val="1"/>
          <c:tx>
            <c:v>Amrit Re-Analysis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theta!$H$8:$H$23</c:f>
              <c:strCache>
                <c:ptCount val="16"/>
                <c:pt idx="0">
                  <c:v>-0.56</c:v>
                </c:pt>
                <c:pt idx="1">
                  <c:v>-0.48</c:v>
                </c:pt>
                <c:pt idx="2">
                  <c:v>-0.4</c:v>
                </c:pt>
                <c:pt idx="3">
                  <c:v>-0.32</c:v>
                </c:pt>
                <c:pt idx="4">
                  <c:v>-0.24</c:v>
                </c:pt>
                <c:pt idx="5">
                  <c:v>-0.16</c:v>
                </c:pt>
                <c:pt idx="6">
                  <c:v>-0.08</c:v>
                </c:pt>
                <c:pt idx="7">
                  <c:v>5.20417E-17</c:v>
                </c:pt>
                <c:pt idx="8">
                  <c:v>0.08</c:v>
                </c:pt>
                <c:pt idx="9">
                  <c:v>0.16</c:v>
                </c:pt>
                <c:pt idx="10">
                  <c:v>0.24</c:v>
                </c:pt>
                <c:pt idx="11">
                  <c:v>0.32</c:v>
                </c:pt>
                <c:pt idx="12">
                  <c:v>0.4</c:v>
                </c:pt>
                <c:pt idx="13">
                  <c:v>0.48</c:v>
                </c:pt>
                <c:pt idx="14">
                  <c:v>0.56</c:v>
                </c:pt>
                <c:pt idx="15">
                  <c:v>Average Change</c:v>
                </c:pt>
              </c:strCache>
            </c:strRef>
          </c:xVal>
          <c:yVal>
            <c:numRef>
              <c:f>theta!$F$27:$F$41</c:f>
              <c:numCache>
                <c:formatCode>0</c:formatCode>
                <c:ptCount val="15"/>
                <c:pt idx="0">
                  <c:v>228.51338063350599</c:v>
                </c:pt>
                <c:pt idx="1">
                  <c:v>638.393949189095</c:v>
                </c:pt>
                <c:pt idx="2">
                  <c:v>1148.6044264627701</c:v>
                </c:pt>
                <c:pt idx="3">
                  <c:v>1482.6342985255401</c:v>
                </c:pt>
                <c:pt idx="4">
                  <c:v>1962.4444562542201</c:v>
                </c:pt>
                <c:pt idx="5">
                  <c:v>2299.3884962536799</c:v>
                </c:pt>
                <c:pt idx="6">
                  <c:v>2280.6632659336201</c:v>
                </c:pt>
                <c:pt idx="7">
                  <c:v>2589.1628990446002</c:v>
                </c:pt>
                <c:pt idx="8">
                  <c:v>2442.3423119665399</c:v>
                </c:pt>
                <c:pt idx="9">
                  <c:v>2170.5406348428601</c:v>
                </c:pt>
                <c:pt idx="10">
                  <c:v>1811.0934806003399</c:v>
                </c:pt>
                <c:pt idx="11">
                  <c:v>1475.16442659058</c:v>
                </c:pt>
                <c:pt idx="12">
                  <c:v>1153.1557659385601</c:v>
                </c:pt>
                <c:pt idx="13">
                  <c:v>673.35601926252002</c:v>
                </c:pt>
                <c:pt idx="14">
                  <c:v>201.56115963164299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A92-4AC0-AC22-D12B098BA6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9262384"/>
        <c:axId val="341690784"/>
      </c:scatterChart>
      <c:valAx>
        <c:axId val="1399262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Cos</a:t>
                </a:r>
                <a:r>
                  <a:rPr lang="en-US" baseline="0"/>
                  <a:t> theta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690784"/>
        <c:crosses val="autoZero"/>
        <c:crossBetween val="midCat"/>
      </c:valAx>
      <c:valAx>
        <c:axId val="341690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Yeild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92623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121345638821625"/>
          <c:y val="0.48449414915965811"/>
          <c:w val="0.2235115945282807"/>
          <c:h val="0.115950595740594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Analysis</a:t>
            </a:r>
            <a:r>
              <a:rPr lang="en-US" baseline="0"/>
              <a:t> Calculation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"Simone"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phi!$H$2:$H$26</c:f>
              <c:numCache>
                <c:formatCode>General</c:formatCode>
                <c:ptCount val="25"/>
                <c:pt idx="0">
                  <c:v>-3.0144000000000002</c:v>
                </c:pt>
                <c:pt idx="1">
                  <c:v>-2.7632000000000003</c:v>
                </c:pt>
                <c:pt idx="2">
                  <c:v>-2.5120000000000005</c:v>
                </c:pt>
                <c:pt idx="3">
                  <c:v>-2.2608000000000006</c:v>
                </c:pt>
                <c:pt idx="4">
                  <c:v>-2.0096000000000007</c:v>
                </c:pt>
                <c:pt idx="5">
                  <c:v>-1.7584000000000009</c:v>
                </c:pt>
                <c:pt idx="6">
                  <c:v>-1.507200000000001</c:v>
                </c:pt>
                <c:pt idx="7">
                  <c:v>-1.2560000000000011</c:v>
                </c:pt>
                <c:pt idx="8">
                  <c:v>-1.0048000000000012</c:v>
                </c:pt>
                <c:pt idx="9">
                  <c:v>-0.75360000000000116</c:v>
                </c:pt>
                <c:pt idx="10">
                  <c:v>-0.50240000000000129</c:v>
                </c:pt>
                <c:pt idx="11">
                  <c:v>-0.25120000000000126</c:v>
                </c:pt>
                <c:pt idx="12" formatCode="0E+00">
                  <c:v>-1.27675647831893E-15</c:v>
                </c:pt>
                <c:pt idx="13">
                  <c:v>0.2511999999999987</c:v>
                </c:pt>
                <c:pt idx="14">
                  <c:v>0.50239999999999863</c:v>
                </c:pt>
                <c:pt idx="15">
                  <c:v>0.75359999999999872</c:v>
                </c:pt>
                <c:pt idx="16">
                  <c:v>1.0047999999999986</c:v>
                </c:pt>
                <c:pt idx="17">
                  <c:v>1.2559999999999985</c:v>
                </c:pt>
                <c:pt idx="18">
                  <c:v>1.5071999999999983</c:v>
                </c:pt>
                <c:pt idx="19">
                  <c:v>1.7583999999999982</c:v>
                </c:pt>
                <c:pt idx="20">
                  <c:v>2.0095999999999981</c:v>
                </c:pt>
                <c:pt idx="21">
                  <c:v>2.2607999999999979</c:v>
                </c:pt>
                <c:pt idx="22">
                  <c:v>2.5119999999999978</c:v>
                </c:pt>
                <c:pt idx="23">
                  <c:v>2.7631999999999977</c:v>
                </c:pt>
                <c:pt idx="24">
                  <c:v>3.0143999999999975</c:v>
                </c:pt>
              </c:numCache>
            </c:numRef>
          </c:xVal>
          <c:yVal>
            <c:numRef>
              <c:f>phi!$D$2:$D$26</c:f>
              <c:numCache>
                <c:formatCode>General</c:formatCode>
                <c:ptCount val="25"/>
                <c:pt idx="0">
                  <c:v>1045</c:v>
                </c:pt>
                <c:pt idx="1">
                  <c:v>984</c:v>
                </c:pt>
                <c:pt idx="2">
                  <c:v>807</c:v>
                </c:pt>
                <c:pt idx="3">
                  <c:v>758</c:v>
                </c:pt>
                <c:pt idx="4">
                  <c:v>756</c:v>
                </c:pt>
                <c:pt idx="5">
                  <c:v>745</c:v>
                </c:pt>
                <c:pt idx="6">
                  <c:v>701</c:v>
                </c:pt>
                <c:pt idx="7">
                  <c:v>734</c:v>
                </c:pt>
                <c:pt idx="8">
                  <c:v>825</c:v>
                </c:pt>
                <c:pt idx="9">
                  <c:v>882</c:v>
                </c:pt>
                <c:pt idx="10">
                  <c:v>1025</c:v>
                </c:pt>
                <c:pt idx="11">
                  <c:v>1146</c:v>
                </c:pt>
                <c:pt idx="12">
                  <c:v>1114</c:v>
                </c:pt>
                <c:pt idx="13">
                  <c:v>1051</c:v>
                </c:pt>
                <c:pt idx="14">
                  <c:v>992</c:v>
                </c:pt>
                <c:pt idx="15">
                  <c:v>829</c:v>
                </c:pt>
                <c:pt idx="16">
                  <c:v>739</c:v>
                </c:pt>
                <c:pt idx="17">
                  <c:v>784</c:v>
                </c:pt>
                <c:pt idx="18">
                  <c:v>647</c:v>
                </c:pt>
                <c:pt idx="19">
                  <c:v>762</c:v>
                </c:pt>
                <c:pt idx="20">
                  <c:v>702</c:v>
                </c:pt>
                <c:pt idx="21">
                  <c:v>736</c:v>
                </c:pt>
                <c:pt idx="22">
                  <c:v>922</c:v>
                </c:pt>
                <c:pt idx="23">
                  <c:v>1005</c:v>
                </c:pt>
                <c:pt idx="24">
                  <c:v>1080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F12-46BF-B585-D14CB910EE57}"/>
            </c:ext>
          </c:extLst>
        </c:ser>
        <c:ser>
          <c:idx val="1"/>
          <c:order val="1"/>
          <c:tx>
            <c:v>Amrit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phi!$H$2:$H$26</c:f>
              <c:numCache>
                <c:formatCode>General</c:formatCode>
                <c:ptCount val="25"/>
                <c:pt idx="0">
                  <c:v>-3.0144000000000002</c:v>
                </c:pt>
                <c:pt idx="1">
                  <c:v>-2.7632000000000003</c:v>
                </c:pt>
                <c:pt idx="2">
                  <c:v>-2.5120000000000005</c:v>
                </c:pt>
                <c:pt idx="3">
                  <c:v>-2.2608000000000006</c:v>
                </c:pt>
                <c:pt idx="4">
                  <c:v>-2.0096000000000007</c:v>
                </c:pt>
                <c:pt idx="5">
                  <c:v>-1.7584000000000009</c:v>
                </c:pt>
                <c:pt idx="6">
                  <c:v>-1.507200000000001</c:v>
                </c:pt>
                <c:pt idx="7">
                  <c:v>-1.2560000000000011</c:v>
                </c:pt>
                <c:pt idx="8">
                  <c:v>-1.0048000000000012</c:v>
                </c:pt>
                <c:pt idx="9">
                  <c:v>-0.75360000000000116</c:v>
                </c:pt>
                <c:pt idx="10">
                  <c:v>-0.50240000000000129</c:v>
                </c:pt>
                <c:pt idx="11">
                  <c:v>-0.25120000000000126</c:v>
                </c:pt>
                <c:pt idx="12" formatCode="0E+00">
                  <c:v>-1.27675647831893E-15</c:v>
                </c:pt>
                <c:pt idx="13">
                  <c:v>0.2511999999999987</c:v>
                </c:pt>
                <c:pt idx="14">
                  <c:v>0.50239999999999863</c:v>
                </c:pt>
                <c:pt idx="15">
                  <c:v>0.75359999999999872</c:v>
                </c:pt>
                <c:pt idx="16">
                  <c:v>1.0047999999999986</c:v>
                </c:pt>
                <c:pt idx="17">
                  <c:v>1.2559999999999985</c:v>
                </c:pt>
                <c:pt idx="18">
                  <c:v>1.5071999999999983</c:v>
                </c:pt>
                <c:pt idx="19">
                  <c:v>1.7583999999999982</c:v>
                </c:pt>
                <c:pt idx="20">
                  <c:v>2.0095999999999981</c:v>
                </c:pt>
                <c:pt idx="21">
                  <c:v>2.2607999999999979</c:v>
                </c:pt>
                <c:pt idx="22">
                  <c:v>2.5119999999999978</c:v>
                </c:pt>
                <c:pt idx="23">
                  <c:v>2.7631999999999977</c:v>
                </c:pt>
                <c:pt idx="24">
                  <c:v>3.0143999999999975</c:v>
                </c:pt>
              </c:numCache>
            </c:numRef>
          </c:xVal>
          <c:yVal>
            <c:numRef>
              <c:f>phi!$F$2:$F$26</c:f>
              <c:numCache>
                <c:formatCode>0</c:formatCode>
                <c:ptCount val="25"/>
                <c:pt idx="0">
                  <c:v>1241.90764424077</c:v>
                </c:pt>
                <c:pt idx="1">
                  <c:v>1044.4248681455699</c:v>
                </c:pt>
                <c:pt idx="2">
                  <c:v>876.27071130609295</c:v>
                </c:pt>
                <c:pt idx="3">
                  <c:v>747.41617441671997</c:v>
                </c:pt>
                <c:pt idx="4">
                  <c:v>752.53324435035404</c:v>
                </c:pt>
                <c:pt idx="5">
                  <c:v>689.22808917446298</c:v>
                </c:pt>
                <c:pt idx="6">
                  <c:v>668.32769786215601</c:v>
                </c:pt>
                <c:pt idx="7">
                  <c:v>690.69743446293103</c:v>
                </c:pt>
                <c:pt idx="8">
                  <c:v>685.36267574162105</c:v>
                </c:pt>
                <c:pt idx="9">
                  <c:v>813.61005962776505</c:v>
                </c:pt>
                <c:pt idx="10">
                  <c:v>930.31269302303201</c:v>
                </c:pt>
                <c:pt idx="11">
                  <c:v>1034.16423338355</c:v>
                </c:pt>
                <c:pt idx="12">
                  <c:v>1017.99843412622</c:v>
                </c:pt>
                <c:pt idx="13">
                  <c:v>1073.7446086352199</c:v>
                </c:pt>
                <c:pt idx="14">
                  <c:v>989.76674381426596</c:v>
                </c:pt>
                <c:pt idx="15">
                  <c:v>872.77024619751001</c:v>
                </c:pt>
                <c:pt idx="16">
                  <c:v>851.74295661365204</c:v>
                </c:pt>
                <c:pt idx="17">
                  <c:v>844.64087698430706</c:v>
                </c:pt>
                <c:pt idx="18">
                  <c:v>765.026741032377</c:v>
                </c:pt>
                <c:pt idx="19">
                  <c:v>894.91193772523604</c:v>
                </c:pt>
                <c:pt idx="20">
                  <c:v>853.34353480539005</c:v>
                </c:pt>
                <c:pt idx="21">
                  <c:v>928.51356490568799</c:v>
                </c:pt>
                <c:pt idx="22">
                  <c:v>1056.4117698155701</c:v>
                </c:pt>
                <c:pt idx="23">
                  <c:v>1176.4998971456901</c:v>
                </c:pt>
                <c:pt idx="24">
                  <c:v>1338.3031461301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F12-46BF-B585-D14CB910EE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7392256"/>
        <c:axId val="336460944"/>
      </c:scatterChart>
      <c:valAx>
        <c:axId val="257392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Phi</a:t>
                </a:r>
                <a:r>
                  <a:rPr lang="en-US" baseline="0"/>
                  <a:t> Helicity Frame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460944"/>
        <c:crosses val="autoZero"/>
        <c:crossBetween val="midCat"/>
      </c:valAx>
      <c:valAx>
        <c:axId val="336460944"/>
        <c:scaling>
          <c:orientation val="minMax"/>
          <c:max val="1300"/>
          <c:min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Yeild</a:t>
                </a:r>
              </a:p>
              <a:p>
                <a:pPr>
                  <a:defRPr/>
                </a:pP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73922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Analysis</a:t>
            </a:r>
            <a:r>
              <a:rPr lang="en-US" baseline="0"/>
              <a:t> Calculation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Simone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phi!$H$31:$H$55</c:f>
              <c:numCache>
                <c:formatCode>General</c:formatCode>
                <c:ptCount val="25"/>
                <c:pt idx="0">
                  <c:v>-3.0144000000000002</c:v>
                </c:pt>
                <c:pt idx="1">
                  <c:v>-2.7632000000000003</c:v>
                </c:pt>
                <c:pt idx="2">
                  <c:v>-2.5120000000000005</c:v>
                </c:pt>
                <c:pt idx="3">
                  <c:v>-2.2608000000000006</c:v>
                </c:pt>
                <c:pt idx="4">
                  <c:v>-2.0096000000000007</c:v>
                </c:pt>
                <c:pt idx="5">
                  <c:v>-1.7584000000000009</c:v>
                </c:pt>
                <c:pt idx="6">
                  <c:v>-1.507200000000001</c:v>
                </c:pt>
                <c:pt idx="7">
                  <c:v>-1.2560000000000011</c:v>
                </c:pt>
                <c:pt idx="8">
                  <c:v>-1.0048000000000012</c:v>
                </c:pt>
                <c:pt idx="9">
                  <c:v>-0.75360000000000116</c:v>
                </c:pt>
                <c:pt idx="10">
                  <c:v>-0.50240000000000129</c:v>
                </c:pt>
                <c:pt idx="11">
                  <c:v>-0.25120000000000126</c:v>
                </c:pt>
                <c:pt idx="12" formatCode="0E+00">
                  <c:v>-1.27675647831893E-15</c:v>
                </c:pt>
                <c:pt idx="13">
                  <c:v>0.2511999999999987</c:v>
                </c:pt>
                <c:pt idx="14">
                  <c:v>0.50239999999999863</c:v>
                </c:pt>
                <c:pt idx="15">
                  <c:v>0.75359999999999872</c:v>
                </c:pt>
                <c:pt idx="16">
                  <c:v>1.0047999999999986</c:v>
                </c:pt>
                <c:pt idx="17">
                  <c:v>1.2559999999999985</c:v>
                </c:pt>
                <c:pt idx="18">
                  <c:v>1.5071999999999983</c:v>
                </c:pt>
                <c:pt idx="19">
                  <c:v>1.7583999999999982</c:v>
                </c:pt>
                <c:pt idx="20">
                  <c:v>2.0095999999999981</c:v>
                </c:pt>
                <c:pt idx="21">
                  <c:v>2.2607999999999979</c:v>
                </c:pt>
                <c:pt idx="22">
                  <c:v>2.5119999999999978</c:v>
                </c:pt>
                <c:pt idx="23">
                  <c:v>2.7631999999999977</c:v>
                </c:pt>
                <c:pt idx="24">
                  <c:v>3.0143999999999975</c:v>
                </c:pt>
              </c:numCache>
            </c:numRef>
          </c:xVal>
          <c:yVal>
            <c:numRef>
              <c:f>phi!$D$31:$D$55</c:f>
              <c:numCache>
                <c:formatCode>General</c:formatCode>
                <c:ptCount val="25"/>
                <c:pt idx="0">
                  <c:v>1046</c:v>
                </c:pt>
                <c:pt idx="1">
                  <c:v>988</c:v>
                </c:pt>
                <c:pt idx="2">
                  <c:v>802</c:v>
                </c:pt>
                <c:pt idx="3">
                  <c:v>760</c:v>
                </c:pt>
                <c:pt idx="4">
                  <c:v>755</c:v>
                </c:pt>
                <c:pt idx="5">
                  <c:v>753</c:v>
                </c:pt>
                <c:pt idx="6">
                  <c:v>689</c:v>
                </c:pt>
                <c:pt idx="7">
                  <c:v>731</c:v>
                </c:pt>
                <c:pt idx="8">
                  <c:v>817</c:v>
                </c:pt>
                <c:pt idx="9">
                  <c:v>875</c:v>
                </c:pt>
                <c:pt idx="10">
                  <c:v>1025</c:v>
                </c:pt>
                <c:pt idx="11">
                  <c:v>1114</c:v>
                </c:pt>
                <c:pt idx="12">
                  <c:v>1114</c:v>
                </c:pt>
                <c:pt idx="13">
                  <c:v>1050</c:v>
                </c:pt>
                <c:pt idx="14">
                  <c:v>990</c:v>
                </c:pt>
                <c:pt idx="15">
                  <c:v>844</c:v>
                </c:pt>
                <c:pt idx="16">
                  <c:v>723</c:v>
                </c:pt>
                <c:pt idx="17">
                  <c:v>787</c:v>
                </c:pt>
                <c:pt idx="18">
                  <c:v>650</c:v>
                </c:pt>
                <c:pt idx="19">
                  <c:v>766</c:v>
                </c:pt>
                <c:pt idx="20">
                  <c:v>697</c:v>
                </c:pt>
                <c:pt idx="21">
                  <c:v>744</c:v>
                </c:pt>
                <c:pt idx="22">
                  <c:v>921</c:v>
                </c:pt>
                <c:pt idx="23">
                  <c:v>1002</c:v>
                </c:pt>
                <c:pt idx="24">
                  <c:v>1080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C19-4D53-ADF8-3E27F1AD0625}"/>
            </c:ext>
          </c:extLst>
        </c:ser>
        <c:ser>
          <c:idx val="1"/>
          <c:order val="1"/>
          <c:tx>
            <c:v>Amrit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phi!$H$31:$H$55</c:f>
              <c:numCache>
                <c:formatCode>General</c:formatCode>
                <c:ptCount val="25"/>
                <c:pt idx="0">
                  <c:v>-3.0144000000000002</c:v>
                </c:pt>
                <c:pt idx="1">
                  <c:v>-2.7632000000000003</c:v>
                </c:pt>
                <c:pt idx="2">
                  <c:v>-2.5120000000000005</c:v>
                </c:pt>
                <c:pt idx="3">
                  <c:v>-2.2608000000000006</c:v>
                </c:pt>
                <c:pt idx="4">
                  <c:v>-2.0096000000000007</c:v>
                </c:pt>
                <c:pt idx="5">
                  <c:v>-1.7584000000000009</c:v>
                </c:pt>
                <c:pt idx="6">
                  <c:v>-1.507200000000001</c:v>
                </c:pt>
                <c:pt idx="7">
                  <c:v>-1.2560000000000011</c:v>
                </c:pt>
                <c:pt idx="8">
                  <c:v>-1.0048000000000012</c:v>
                </c:pt>
                <c:pt idx="9">
                  <c:v>-0.75360000000000116</c:v>
                </c:pt>
                <c:pt idx="10">
                  <c:v>-0.50240000000000129</c:v>
                </c:pt>
                <c:pt idx="11">
                  <c:v>-0.25120000000000126</c:v>
                </c:pt>
                <c:pt idx="12" formatCode="0E+00">
                  <c:v>-1.27675647831893E-15</c:v>
                </c:pt>
                <c:pt idx="13">
                  <c:v>0.2511999999999987</c:v>
                </c:pt>
                <c:pt idx="14">
                  <c:v>0.50239999999999863</c:v>
                </c:pt>
                <c:pt idx="15">
                  <c:v>0.75359999999999872</c:v>
                </c:pt>
                <c:pt idx="16">
                  <c:v>1.0047999999999986</c:v>
                </c:pt>
                <c:pt idx="17">
                  <c:v>1.2559999999999985</c:v>
                </c:pt>
                <c:pt idx="18">
                  <c:v>1.5071999999999983</c:v>
                </c:pt>
                <c:pt idx="19">
                  <c:v>1.7583999999999982</c:v>
                </c:pt>
                <c:pt idx="20">
                  <c:v>2.0095999999999981</c:v>
                </c:pt>
                <c:pt idx="21">
                  <c:v>2.2607999999999979</c:v>
                </c:pt>
                <c:pt idx="22">
                  <c:v>2.5119999999999978</c:v>
                </c:pt>
                <c:pt idx="23">
                  <c:v>2.7631999999999977</c:v>
                </c:pt>
                <c:pt idx="24">
                  <c:v>3.0143999999999975</c:v>
                </c:pt>
              </c:numCache>
            </c:numRef>
          </c:xVal>
          <c:yVal>
            <c:numRef>
              <c:f>phi!$F$31:$F$55</c:f>
              <c:numCache>
                <c:formatCode>0</c:formatCode>
                <c:ptCount val="25"/>
                <c:pt idx="0">
                  <c:v>1242.7906912885101</c:v>
                </c:pt>
                <c:pt idx="1">
                  <c:v>1054.9397176351899</c:v>
                </c:pt>
                <c:pt idx="2">
                  <c:v>864.95837654319701</c:v>
                </c:pt>
                <c:pt idx="3">
                  <c:v>753.31609822160101</c:v>
                </c:pt>
                <c:pt idx="4">
                  <c:v>741.76039770691898</c:v>
                </c:pt>
                <c:pt idx="5">
                  <c:v>701.62716772263502</c:v>
                </c:pt>
                <c:pt idx="6">
                  <c:v>651.23924706822004</c:v>
                </c:pt>
                <c:pt idx="7">
                  <c:v>689.76196492486997</c:v>
                </c:pt>
                <c:pt idx="8">
                  <c:v>694.02765932827197</c:v>
                </c:pt>
                <c:pt idx="9">
                  <c:v>812.76287586277203</c:v>
                </c:pt>
                <c:pt idx="10">
                  <c:v>936.91709420292705</c:v>
                </c:pt>
                <c:pt idx="11">
                  <c:v>1025.96350923461</c:v>
                </c:pt>
                <c:pt idx="12">
                  <c:v>1018.60205873192</c:v>
                </c:pt>
                <c:pt idx="13">
                  <c:v>1068.3358324375999</c:v>
                </c:pt>
                <c:pt idx="14">
                  <c:v>997.51355301936701</c:v>
                </c:pt>
                <c:pt idx="15">
                  <c:v>880.03030416432398</c:v>
                </c:pt>
                <c:pt idx="16">
                  <c:v>850.66760361407796</c:v>
                </c:pt>
                <c:pt idx="17">
                  <c:v>836.15412071224</c:v>
                </c:pt>
                <c:pt idx="18">
                  <c:v>772.79499571313704</c:v>
                </c:pt>
                <c:pt idx="19">
                  <c:v>896.52707443221402</c:v>
                </c:pt>
                <c:pt idx="20">
                  <c:v>841.76921329479001</c:v>
                </c:pt>
                <c:pt idx="21">
                  <c:v>929.88690390042495</c:v>
                </c:pt>
                <c:pt idx="22">
                  <c:v>1054.7637743154701</c:v>
                </c:pt>
                <c:pt idx="23">
                  <c:v>1177.7877819637199</c:v>
                </c:pt>
                <c:pt idx="24">
                  <c:v>1337.01661152303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C19-4D53-ADF8-3E27F1AD06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7392256"/>
        <c:axId val="336460944"/>
      </c:scatterChart>
      <c:valAx>
        <c:axId val="257392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Phi</a:t>
                </a:r>
                <a:r>
                  <a:rPr lang="en-US" baseline="0"/>
                  <a:t> ColinSoper Frame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460944"/>
        <c:crosses val="autoZero"/>
        <c:crossBetween val="midCat"/>
      </c:valAx>
      <c:valAx>
        <c:axId val="336460944"/>
        <c:scaling>
          <c:orientation val="minMax"/>
          <c:max val="1300"/>
          <c:min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Yeild</a:t>
                </a:r>
              </a:p>
              <a:p>
                <a:pPr>
                  <a:defRPr/>
                </a:pP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73922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594848453767486"/>
          <c:y val="6.290470893754227E-2"/>
          <c:w val="0.76312758524786251"/>
          <c:h val="0.9058073268524125"/>
        </c:manualLayout>
      </c:layout>
      <c:scatterChart>
        <c:scatterStyle val="lineMarker"/>
        <c:varyColors val="0"/>
        <c:ser>
          <c:idx val="0"/>
          <c:order val="0"/>
          <c:tx>
            <c:v>Simone's Analysis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tildephi!$H$2:$H$26</c:f>
              <c:numCache>
                <c:formatCode>General</c:formatCode>
                <c:ptCount val="25"/>
                <c:pt idx="0">
                  <c:v>0.12559999999999999</c:v>
                </c:pt>
                <c:pt idx="1">
                  <c:v>0.37679999999999997</c:v>
                </c:pt>
                <c:pt idx="2">
                  <c:v>0.62799999999999989</c:v>
                </c:pt>
                <c:pt idx="3">
                  <c:v>0.87919999999999998</c:v>
                </c:pt>
                <c:pt idx="4">
                  <c:v>1.1303999999999998</c:v>
                </c:pt>
                <c:pt idx="5">
                  <c:v>1.3815999999999997</c:v>
                </c:pt>
                <c:pt idx="6">
                  <c:v>1.6327999999999996</c:v>
                </c:pt>
                <c:pt idx="7">
                  <c:v>1.8839999999999995</c:v>
                </c:pt>
                <c:pt idx="8">
                  <c:v>2.1351999999999993</c:v>
                </c:pt>
                <c:pt idx="9">
                  <c:v>2.3863999999999992</c:v>
                </c:pt>
                <c:pt idx="10">
                  <c:v>2.6375999999999991</c:v>
                </c:pt>
                <c:pt idx="11">
                  <c:v>2.8887999999999989</c:v>
                </c:pt>
                <c:pt idx="12" formatCode="0E+00">
                  <c:v>3.1399999999999988</c:v>
                </c:pt>
                <c:pt idx="13">
                  <c:v>3.3911999999999987</c:v>
                </c:pt>
                <c:pt idx="14">
                  <c:v>3.6423999999999985</c:v>
                </c:pt>
                <c:pt idx="15">
                  <c:v>3.8935999999999984</c:v>
                </c:pt>
                <c:pt idx="16">
                  <c:v>4.1447999999999983</c:v>
                </c:pt>
                <c:pt idx="17">
                  <c:v>4.395999999999999</c:v>
                </c:pt>
                <c:pt idx="18">
                  <c:v>4.647199999999998</c:v>
                </c:pt>
                <c:pt idx="19">
                  <c:v>4.8983999999999988</c:v>
                </c:pt>
                <c:pt idx="20">
                  <c:v>5.1495999999999977</c:v>
                </c:pt>
                <c:pt idx="21">
                  <c:v>5.4007999999999985</c:v>
                </c:pt>
                <c:pt idx="22">
                  <c:v>5.6519999999999975</c:v>
                </c:pt>
                <c:pt idx="23">
                  <c:v>5.9031999999999982</c:v>
                </c:pt>
                <c:pt idx="24">
                  <c:v>6.1543999999999972</c:v>
                </c:pt>
              </c:numCache>
            </c:numRef>
          </c:xVal>
          <c:yVal>
            <c:numRef>
              <c:f>tildephi!$D$2:$D$26</c:f>
              <c:numCache>
                <c:formatCode>General</c:formatCode>
                <c:ptCount val="25"/>
                <c:pt idx="0">
                  <c:v>742</c:v>
                </c:pt>
                <c:pt idx="1">
                  <c:v>867</c:v>
                </c:pt>
                <c:pt idx="2">
                  <c:v>811</c:v>
                </c:pt>
                <c:pt idx="3">
                  <c:v>863</c:v>
                </c:pt>
                <c:pt idx="4">
                  <c:v>842</c:v>
                </c:pt>
                <c:pt idx="5">
                  <c:v>753</c:v>
                </c:pt>
                <c:pt idx="6">
                  <c:v>796</c:v>
                </c:pt>
                <c:pt idx="7">
                  <c:v>942</c:v>
                </c:pt>
                <c:pt idx="8">
                  <c:v>917</c:v>
                </c:pt>
                <c:pt idx="9">
                  <c:v>900</c:v>
                </c:pt>
                <c:pt idx="10">
                  <c:v>922</c:v>
                </c:pt>
                <c:pt idx="11">
                  <c:v>855</c:v>
                </c:pt>
                <c:pt idx="12">
                  <c:v>874</c:v>
                </c:pt>
                <c:pt idx="13">
                  <c:v>882</c:v>
                </c:pt>
                <c:pt idx="14">
                  <c:v>984</c:v>
                </c:pt>
                <c:pt idx="15">
                  <c:v>960</c:v>
                </c:pt>
                <c:pt idx="16">
                  <c:v>894</c:v>
                </c:pt>
                <c:pt idx="17">
                  <c:v>944</c:v>
                </c:pt>
                <c:pt idx="18">
                  <c:v>823</c:v>
                </c:pt>
                <c:pt idx="19">
                  <c:v>897</c:v>
                </c:pt>
                <c:pt idx="20">
                  <c:v>915</c:v>
                </c:pt>
                <c:pt idx="21">
                  <c:v>884</c:v>
                </c:pt>
                <c:pt idx="22">
                  <c:v>896</c:v>
                </c:pt>
                <c:pt idx="23">
                  <c:v>827</c:v>
                </c:pt>
                <c:pt idx="24">
                  <c:v>801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6CF-4718-AC44-F7916435FD99}"/>
            </c:ext>
          </c:extLst>
        </c:ser>
        <c:ser>
          <c:idx val="1"/>
          <c:order val="1"/>
          <c:tx>
            <c:v>Amrit Re-Analysis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tildephi!$H$2:$H$26</c:f>
              <c:numCache>
                <c:formatCode>General</c:formatCode>
                <c:ptCount val="25"/>
                <c:pt idx="0">
                  <c:v>0.12559999999999999</c:v>
                </c:pt>
                <c:pt idx="1">
                  <c:v>0.37679999999999997</c:v>
                </c:pt>
                <c:pt idx="2">
                  <c:v>0.62799999999999989</c:v>
                </c:pt>
                <c:pt idx="3">
                  <c:v>0.87919999999999998</c:v>
                </c:pt>
                <c:pt idx="4">
                  <c:v>1.1303999999999998</c:v>
                </c:pt>
                <c:pt idx="5">
                  <c:v>1.3815999999999997</c:v>
                </c:pt>
                <c:pt idx="6">
                  <c:v>1.6327999999999996</c:v>
                </c:pt>
                <c:pt idx="7">
                  <c:v>1.8839999999999995</c:v>
                </c:pt>
                <c:pt idx="8">
                  <c:v>2.1351999999999993</c:v>
                </c:pt>
                <c:pt idx="9">
                  <c:v>2.3863999999999992</c:v>
                </c:pt>
                <c:pt idx="10">
                  <c:v>2.6375999999999991</c:v>
                </c:pt>
                <c:pt idx="11">
                  <c:v>2.8887999999999989</c:v>
                </c:pt>
                <c:pt idx="12" formatCode="0E+00">
                  <c:v>3.1399999999999988</c:v>
                </c:pt>
                <c:pt idx="13">
                  <c:v>3.3911999999999987</c:v>
                </c:pt>
                <c:pt idx="14">
                  <c:v>3.6423999999999985</c:v>
                </c:pt>
                <c:pt idx="15">
                  <c:v>3.8935999999999984</c:v>
                </c:pt>
                <c:pt idx="16">
                  <c:v>4.1447999999999983</c:v>
                </c:pt>
                <c:pt idx="17">
                  <c:v>4.395999999999999</c:v>
                </c:pt>
                <c:pt idx="18">
                  <c:v>4.647199999999998</c:v>
                </c:pt>
                <c:pt idx="19">
                  <c:v>4.8983999999999988</c:v>
                </c:pt>
                <c:pt idx="20">
                  <c:v>5.1495999999999977</c:v>
                </c:pt>
                <c:pt idx="21">
                  <c:v>5.4007999999999985</c:v>
                </c:pt>
                <c:pt idx="22">
                  <c:v>5.6519999999999975</c:v>
                </c:pt>
                <c:pt idx="23">
                  <c:v>5.9031999999999982</c:v>
                </c:pt>
                <c:pt idx="24">
                  <c:v>6.1543999999999972</c:v>
                </c:pt>
              </c:numCache>
            </c:numRef>
          </c:xVal>
          <c:yVal>
            <c:numRef>
              <c:f>tildephi!$F$2:$F$26</c:f>
              <c:numCache>
                <c:formatCode>0</c:formatCode>
                <c:ptCount val="25"/>
                <c:pt idx="0">
                  <c:v>878.67909897741902</c:v>
                </c:pt>
                <c:pt idx="1">
                  <c:v>997.97453562475096</c:v>
                </c:pt>
                <c:pt idx="2">
                  <c:v>1006.05993971738</c:v>
                </c:pt>
                <c:pt idx="3">
                  <c:v>1070.3315571573901</c:v>
                </c:pt>
                <c:pt idx="4">
                  <c:v>993.71643738847195</c:v>
                </c:pt>
                <c:pt idx="5">
                  <c:v>874.49821903074803</c:v>
                </c:pt>
                <c:pt idx="6">
                  <c:v>894.26120838400095</c:v>
                </c:pt>
                <c:pt idx="7">
                  <c:v>974.37752623692404</c:v>
                </c:pt>
                <c:pt idx="8">
                  <c:v>976.65893873502296</c:v>
                </c:pt>
                <c:pt idx="9">
                  <c:v>957.22809992253099</c:v>
                </c:pt>
                <c:pt idx="10">
                  <c:v>922.09360557213904</c:v>
                </c:pt>
                <c:pt idx="11">
                  <c:v>813.11134180056399</c:v>
                </c:pt>
                <c:pt idx="12">
                  <c:v>848.88481003279298</c:v>
                </c:pt>
                <c:pt idx="13">
                  <c:v>824.15833439317305</c:v>
                </c:pt>
                <c:pt idx="14">
                  <c:v>934.686064357384</c:v>
                </c:pt>
                <c:pt idx="15">
                  <c:v>944.30278922783702</c:v>
                </c:pt>
                <c:pt idx="16">
                  <c:v>846.17115119934499</c:v>
                </c:pt>
                <c:pt idx="17">
                  <c:v>943.83301886591096</c:v>
                </c:pt>
                <c:pt idx="18">
                  <c:v>806.01506166844604</c:v>
                </c:pt>
                <c:pt idx="19">
                  <c:v>887.32160806035495</c:v>
                </c:pt>
                <c:pt idx="20">
                  <c:v>889.19818738657</c:v>
                </c:pt>
                <c:pt idx="21">
                  <c:v>858.79260099813598</c:v>
                </c:pt>
                <c:pt idx="22">
                  <c:v>914.78889922522603</c:v>
                </c:pt>
                <c:pt idx="23">
                  <c:v>891.94802981162297</c:v>
                </c:pt>
                <c:pt idx="24">
                  <c:v>896.66779684011601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6CF-4718-AC44-F7916435FD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1565184"/>
        <c:axId val="2001654048"/>
      </c:scatterChart>
      <c:valAx>
        <c:axId val="251565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TildePhi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1654048"/>
        <c:crosses val="autoZero"/>
        <c:crossBetween val="midCat"/>
      </c:valAx>
      <c:valAx>
        <c:axId val="200165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Yeild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15651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Simone's Analysis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tildephi!$H$2:$H$26</c:f>
              <c:numCache>
                <c:formatCode>General</c:formatCode>
                <c:ptCount val="25"/>
                <c:pt idx="0">
                  <c:v>0.12559999999999999</c:v>
                </c:pt>
                <c:pt idx="1">
                  <c:v>0.37679999999999997</c:v>
                </c:pt>
                <c:pt idx="2">
                  <c:v>0.62799999999999989</c:v>
                </c:pt>
                <c:pt idx="3">
                  <c:v>0.87919999999999998</c:v>
                </c:pt>
                <c:pt idx="4">
                  <c:v>1.1303999999999998</c:v>
                </c:pt>
                <c:pt idx="5">
                  <c:v>1.3815999999999997</c:v>
                </c:pt>
                <c:pt idx="6">
                  <c:v>1.6327999999999996</c:v>
                </c:pt>
                <c:pt idx="7">
                  <c:v>1.8839999999999995</c:v>
                </c:pt>
                <c:pt idx="8">
                  <c:v>2.1351999999999993</c:v>
                </c:pt>
                <c:pt idx="9">
                  <c:v>2.3863999999999992</c:v>
                </c:pt>
                <c:pt idx="10">
                  <c:v>2.6375999999999991</c:v>
                </c:pt>
                <c:pt idx="11">
                  <c:v>2.8887999999999989</c:v>
                </c:pt>
                <c:pt idx="12" formatCode="0E+00">
                  <c:v>3.1399999999999988</c:v>
                </c:pt>
                <c:pt idx="13">
                  <c:v>3.3911999999999987</c:v>
                </c:pt>
                <c:pt idx="14">
                  <c:v>3.6423999999999985</c:v>
                </c:pt>
                <c:pt idx="15">
                  <c:v>3.8935999999999984</c:v>
                </c:pt>
                <c:pt idx="16">
                  <c:v>4.1447999999999983</c:v>
                </c:pt>
                <c:pt idx="17">
                  <c:v>4.395999999999999</c:v>
                </c:pt>
                <c:pt idx="18">
                  <c:v>4.647199999999998</c:v>
                </c:pt>
                <c:pt idx="19">
                  <c:v>4.8983999999999988</c:v>
                </c:pt>
                <c:pt idx="20">
                  <c:v>5.1495999999999977</c:v>
                </c:pt>
                <c:pt idx="21">
                  <c:v>5.4007999999999985</c:v>
                </c:pt>
                <c:pt idx="22">
                  <c:v>5.6519999999999975</c:v>
                </c:pt>
                <c:pt idx="23">
                  <c:v>5.9031999999999982</c:v>
                </c:pt>
                <c:pt idx="24">
                  <c:v>6.1543999999999972</c:v>
                </c:pt>
              </c:numCache>
            </c:numRef>
          </c:xVal>
          <c:yVal>
            <c:numRef>
              <c:f>tildephi!$D$35:$D$59</c:f>
              <c:numCache>
                <c:formatCode>General</c:formatCode>
                <c:ptCount val="25"/>
                <c:pt idx="0">
                  <c:v>784</c:v>
                </c:pt>
                <c:pt idx="1">
                  <c:v>953</c:v>
                </c:pt>
                <c:pt idx="2">
                  <c:v>848</c:v>
                </c:pt>
                <c:pt idx="3">
                  <c:v>912</c:v>
                </c:pt>
                <c:pt idx="4">
                  <c:v>877</c:v>
                </c:pt>
                <c:pt idx="5">
                  <c:v>776</c:v>
                </c:pt>
                <c:pt idx="6">
                  <c:v>789</c:v>
                </c:pt>
                <c:pt idx="7">
                  <c:v>916</c:v>
                </c:pt>
                <c:pt idx="8">
                  <c:v>876</c:v>
                </c:pt>
                <c:pt idx="9">
                  <c:v>857</c:v>
                </c:pt>
                <c:pt idx="10">
                  <c:v>864</c:v>
                </c:pt>
                <c:pt idx="11">
                  <c:v>801</c:v>
                </c:pt>
                <c:pt idx="12">
                  <c:v>809</c:v>
                </c:pt>
                <c:pt idx="13">
                  <c:v>829</c:v>
                </c:pt>
                <c:pt idx="14">
                  <c:v>917</c:v>
                </c:pt>
                <c:pt idx="15">
                  <c:v>911</c:v>
                </c:pt>
                <c:pt idx="16">
                  <c:v>869</c:v>
                </c:pt>
                <c:pt idx="17">
                  <c:v>900</c:v>
                </c:pt>
                <c:pt idx="18">
                  <c:v>814</c:v>
                </c:pt>
                <c:pt idx="19">
                  <c:v>913</c:v>
                </c:pt>
                <c:pt idx="20">
                  <c:v>955</c:v>
                </c:pt>
                <c:pt idx="21">
                  <c:v>926</c:v>
                </c:pt>
                <c:pt idx="22">
                  <c:v>943</c:v>
                </c:pt>
                <c:pt idx="23">
                  <c:v>902</c:v>
                </c:pt>
                <c:pt idx="24">
                  <c:v>846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705-4536-94C6-EC62A0296F61}"/>
            </c:ext>
          </c:extLst>
        </c:ser>
        <c:ser>
          <c:idx val="1"/>
          <c:order val="1"/>
          <c:tx>
            <c:v>Amrit Re-Analysis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xVal>
            <c:numRef>
              <c:f>tildephi!$H$2:$H$26</c:f>
              <c:numCache>
                <c:formatCode>General</c:formatCode>
                <c:ptCount val="25"/>
                <c:pt idx="0">
                  <c:v>0.12559999999999999</c:v>
                </c:pt>
                <c:pt idx="1">
                  <c:v>0.37679999999999997</c:v>
                </c:pt>
                <c:pt idx="2">
                  <c:v>0.62799999999999989</c:v>
                </c:pt>
                <c:pt idx="3">
                  <c:v>0.87919999999999998</c:v>
                </c:pt>
                <c:pt idx="4">
                  <c:v>1.1303999999999998</c:v>
                </c:pt>
                <c:pt idx="5">
                  <c:v>1.3815999999999997</c:v>
                </c:pt>
                <c:pt idx="6">
                  <c:v>1.6327999999999996</c:v>
                </c:pt>
                <c:pt idx="7">
                  <c:v>1.8839999999999995</c:v>
                </c:pt>
                <c:pt idx="8">
                  <c:v>2.1351999999999993</c:v>
                </c:pt>
                <c:pt idx="9">
                  <c:v>2.3863999999999992</c:v>
                </c:pt>
                <c:pt idx="10">
                  <c:v>2.6375999999999991</c:v>
                </c:pt>
                <c:pt idx="11">
                  <c:v>2.8887999999999989</c:v>
                </c:pt>
                <c:pt idx="12" formatCode="0E+00">
                  <c:v>3.1399999999999988</c:v>
                </c:pt>
                <c:pt idx="13">
                  <c:v>3.3911999999999987</c:v>
                </c:pt>
                <c:pt idx="14">
                  <c:v>3.6423999999999985</c:v>
                </c:pt>
                <c:pt idx="15">
                  <c:v>3.8935999999999984</c:v>
                </c:pt>
                <c:pt idx="16">
                  <c:v>4.1447999999999983</c:v>
                </c:pt>
                <c:pt idx="17">
                  <c:v>4.395999999999999</c:v>
                </c:pt>
                <c:pt idx="18">
                  <c:v>4.647199999999998</c:v>
                </c:pt>
                <c:pt idx="19">
                  <c:v>4.8983999999999988</c:v>
                </c:pt>
                <c:pt idx="20">
                  <c:v>5.1495999999999977</c:v>
                </c:pt>
                <c:pt idx="21">
                  <c:v>5.4007999999999985</c:v>
                </c:pt>
                <c:pt idx="22">
                  <c:v>5.6519999999999975</c:v>
                </c:pt>
                <c:pt idx="23">
                  <c:v>5.9031999999999982</c:v>
                </c:pt>
                <c:pt idx="24">
                  <c:v>6.1543999999999972</c:v>
                </c:pt>
              </c:numCache>
            </c:numRef>
          </c:xVal>
          <c:yVal>
            <c:numRef>
              <c:f>tildephi!$F$35:$F$59</c:f>
              <c:numCache>
                <c:formatCode>0</c:formatCode>
                <c:ptCount val="25"/>
                <c:pt idx="0">
                  <c:v>937.40586640583194</c:v>
                </c:pt>
                <c:pt idx="1">
                  <c:v>1080.07367012023</c:v>
                </c:pt>
                <c:pt idx="2">
                  <c:v>1051.0274001884</c:v>
                </c:pt>
                <c:pt idx="3">
                  <c:v>1136.47670992293</c:v>
                </c:pt>
                <c:pt idx="4">
                  <c:v>1007.76433252528</c:v>
                </c:pt>
                <c:pt idx="5">
                  <c:v>900.81990266227501</c:v>
                </c:pt>
                <c:pt idx="6">
                  <c:v>873.53335733025904</c:v>
                </c:pt>
                <c:pt idx="7">
                  <c:v>931.21647032723899</c:v>
                </c:pt>
                <c:pt idx="8">
                  <c:v>950.26059343072302</c:v>
                </c:pt>
                <c:pt idx="9">
                  <c:v>896.62846895825396</c:v>
                </c:pt>
                <c:pt idx="10">
                  <c:v>874.18328520109299</c:v>
                </c:pt>
                <c:pt idx="11">
                  <c:v>761.60099816035802</c:v>
                </c:pt>
                <c:pt idx="12">
                  <c:v>794.92756774674797</c:v>
                </c:pt>
                <c:pt idx="13">
                  <c:v>779.09486133828898</c:v>
                </c:pt>
                <c:pt idx="14">
                  <c:v>870.76709467177898</c:v>
                </c:pt>
                <c:pt idx="15">
                  <c:v>894.93520543469106</c:v>
                </c:pt>
                <c:pt idx="16">
                  <c:v>846.94375992759399</c:v>
                </c:pt>
                <c:pt idx="17">
                  <c:v>895.33144037885904</c:v>
                </c:pt>
                <c:pt idx="18">
                  <c:v>780.54477272562497</c:v>
                </c:pt>
                <c:pt idx="19">
                  <c:v>894.29172521540897</c:v>
                </c:pt>
                <c:pt idx="20">
                  <c:v>926.66394881519795</c:v>
                </c:pt>
                <c:pt idx="21">
                  <c:v>888.84440868878698</c:v>
                </c:pt>
                <c:pt idx="22">
                  <c:v>943.33998316185705</c:v>
                </c:pt>
                <c:pt idx="23">
                  <c:v>979.60329510576003</c:v>
                </c:pt>
                <c:pt idx="24">
                  <c:v>943.84129125257095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705-4536-94C6-EC62A0296F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1565184"/>
        <c:axId val="2001654048"/>
      </c:scatterChart>
      <c:valAx>
        <c:axId val="251565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TildePhi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1654048"/>
        <c:crosses val="autoZero"/>
        <c:crossBetween val="midCat"/>
      </c:valAx>
      <c:valAx>
        <c:axId val="200165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Yeild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15651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6T03:43:42.342" idx="1">
    <p:pos x="6749" y="747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183F-BC6F-4A13-A87E-97277656CD1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F2640-3C01-4845-B55F-20625622A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42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want to emphasize that the goal of the project is only to reproduce the result from the original work of Simone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F2640-3C01-4845-B55F-20625622A8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60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4FF7F2B-4C1C-48AC-A784-50C225DAE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9486" y="2484435"/>
            <a:ext cx="9144000" cy="1655762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 algn="ctr">
              <a:buNone/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035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9EF9-BE07-4022-B14F-AE3E044F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4591"/>
            <a:ext cx="121920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8A7B7-F901-4FA1-833D-CEF5E4DE3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136E5-9785-4D18-9047-85ABB212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B8982-3C6A-43F9-B074-C6CD845A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2548B-90AE-43ED-8BD7-ECB944D1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AEE5F3-53BB-4761-A50C-6E102F40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9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201755-B99A-49DD-847E-D9827E4ED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927EA-4321-4E7F-92E6-FBD4693E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2846B-39D0-4FCE-82FA-BA417EA0D6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73733-2576-41D9-94FA-5876A1BBC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AC459-2874-4F9E-A1E4-6E6D809C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AEE5F3-53BB-4761-A50C-6E102F40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01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AC7CD-D440-40ED-8501-CA2EF77B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930AF-D27A-4237-BBFB-E586C9316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76E42-A5AD-4C82-BD16-2ACCB548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AE64-1C9A-41C9-8681-BAE9B0CAE9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71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2C0F-DA76-4E88-A745-0638F56F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072" y="87682"/>
            <a:ext cx="8906006" cy="864296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A114D-44C3-43F4-A747-4B3B7BC60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5114" cy="2136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C76AC-AC23-40CC-99C6-32824FF8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70E6B-515F-4140-9027-91F9BE07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4316D-BDE0-4F5E-8B5C-717748ED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AEE5F3-53BB-4761-A50C-6E102F40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5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A879-4ECE-411C-9A86-00C990A0A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AD552-9DA8-4749-A2A5-FDBC70CC5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6750D-5E63-401E-8407-B302F8644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>
              <a:defRPr b="1" i="1"/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F7137-6F7C-431D-95C2-9202FD96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>
              <a:defRPr b="1" i="1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F521B-805C-4897-8CBE-D1A02249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fld id="{82AEE5F3-53BB-4761-A50C-6E102F40BC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2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CC308-85C0-4982-B8C1-5D8C6BA4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4591"/>
            <a:ext cx="121920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EE1FA-1D8D-43BA-B7CC-091CB1B7D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334A9-61E1-4434-8AE6-E1588FC21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81B44-2248-475F-88E2-71A774816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0D1B3-9E6A-42F8-AF9E-E8A684529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08393-DFDA-41D9-BF6F-84CB4C3E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AEE5F3-53BB-4761-A50C-6E102F40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3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1BB0-3331-4A78-9773-74CA5E429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47D8A-CE94-40F1-8C22-1AE25427D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87C4C-18C1-4CA2-9C29-26A23206E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FA63E-4B1B-469F-A094-B4FFD8383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92990-C86F-4034-A16C-D745043E9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9C675-07FF-4F01-BE3D-7851118A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20A13-30BC-41D0-B8E8-83D7E3735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9FF48D-120D-4DFC-A38A-33312E19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AEE5F3-53BB-4761-A50C-6E102F40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6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89419-C380-450C-A88D-AA1B3952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4591"/>
            <a:ext cx="121920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A9C0D5-F72A-405B-AEDA-1E94CE92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6924B-791B-409F-9196-19A303F5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5E8FA-2FE6-4E49-B209-EFC10E81E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AEE5F3-53BB-4761-A50C-6E102F40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63E7F-B2E3-45E6-9696-0105BB9D82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66A99-8E97-4059-BA02-12FC3086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4F4B4-47B7-4484-95B9-B6C55F81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AEE5F3-53BB-4761-A50C-6E102F40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9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58420-1812-4CFC-875B-DAD56259C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8C478-63C1-44EA-BFDF-58C77E6CC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A7286-10BC-48FE-AA9E-4E03F78E4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6EE38-DB34-48A4-93C7-692C6914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E2077-BA7D-4142-954B-E0B3A928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0AD28-C9BC-45DB-9406-53EA795A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AEE5F3-53BB-4761-A50C-6E102F40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7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7401-2697-4AD9-A12E-0BE48AF20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F672E3-5C64-453C-A7F5-F4697FF01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B469B-0F58-4117-9411-A374FA95D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1C248-A575-4148-A38B-AFA48B5128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4EC4B-EB88-4E88-8F36-2201A5845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AF6C7-FEF7-4A37-8CDF-560C89A4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AEE5F3-53BB-4761-A50C-6E102F40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http://sitn.hms.harvard.edu/flash/2015/measuring-symmetries-of-nature-with-unprecedented-precision/" TargetMode="Externa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commons.wikimedia.org/wiki/File:University_of_Kansas_wordmark.pn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29C5F3-4791-412A-954A-F2607E289ED7}"/>
              </a:ext>
            </a:extLst>
          </p:cNvPr>
          <p:cNvSpPr/>
          <p:nvPr userDrawn="1"/>
        </p:nvSpPr>
        <p:spPr>
          <a:xfrm>
            <a:off x="50104" y="50104"/>
            <a:ext cx="1251284" cy="938463"/>
          </a:xfrm>
          <a:prstGeom prst="rect">
            <a:avLst/>
          </a:prstGeom>
          <a:blipFill dpi="0" rotWithShape="1">
            <a:blip r:embed="rId14">
              <a:alphaModFix amt="32000"/>
              <a:extLst>
                <a:ext uri="{837473B0-CC2E-450A-ABE3-18F120FF3D39}">
                  <a1611:picAttrSrcUrl xmlns:a1611="http://schemas.microsoft.com/office/drawing/2016/11/main" r:id="rId15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ECD3A0-743F-4790-859C-F6D5B0B1D992}"/>
              </a:ext>
            </a:extLst>
          </p:cNvPr>
          <p:cNvSpPr/>
          <p:nvPr userDrawn="1"/>
        </p:nvSpPr>
        <p:spPr>
          <a:xfrm>
            <a:off x="10962307" y="50104"/>
            <a:ext cx="1167063" cy="938463"/>
          </a:xfrm>
          <a:prstGeom prst="rect">
            <a:avLst/>
          </a:prstGeom>
          <a:blipFill>
            <a:blip r:embed="rId16">
              <a:alphaModFix amt="57000"/>
              <a:extLst>
                <a:ext uri="{837473B0-CC2E-450A-ABE3-18F120FF3D39}">
                  <a1611:picAttrSrcUrl xmlns:a1611="http://schemas.microsoft.com/office/drawing/2016/11/main" r:id="rId1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7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baseline="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6E318A3-822A-499B-9240-57275F53F2FF}"/>
                  </a:ext>
                </a:extLst>
              </p:cNvPr>
              <p:cNvSpPr>
                <a:spLocks noGrp="1"/>
              </p:cNvSpPr>
              <p:nvPr>
                <p:ph type="ctrTitle" idx="4294967295"/>
              </p:nvPr>
            </p:nvSpPr>
            <p:spPr>
              <a:xfrm>
                <a:off x="1515649" y="25052"/>
                <a:ext cx="8918532" cy="951978"/>
              </a:xfrm>
              <a:prstGeom prst="rect">
                <a:avLst/>
              </a:prstGeom>
            </p:spPr>
            <p:txBody>
              <a:bodyPr>
                <a:normAutofit fontScale="90000"/>
              </a:bodyPr>
              <a:lstStyle/>
              <a:p>
                <a:pPr algn="ctr"/>
                <a:br>
                  <a:rPr lang="en-US" sz="3200" dirty="0"/>
                </a:br>
                <a:r>
                  <a:rPr lang="en-US" sz="3200" dirty="0"/>
                  <a:t>Recreation of first Measurement of Polarization of J/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sz="3200" dirty="0"/>
                  <a:t> </a:t>
                </a:r>
                <a:endParaRPr 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6E318A3-822A-499B-9240-57275F53F2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 idx="4294967295"/>
              </p:nvPr>
            </p:nvSpPr>
            <p:spPr>
              <a:xfrm>
                <a:off x="1515649" y="25052"/>
                <a:ext cx="8918532" cy="951978"/>
              </a:xfrm>
              <a:prstGeom prst="rect">
                <a:avLst/>
              </a:prstGeom>
              <a:blipFill>
                <a:blip r:embed="rId2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39EBF883-1838-464A-B7D5-2836E7B1D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0916" y="1991638"/>
            <a:ext cx="3730169" cy="1161699"/>
          </a:xfrm>
          <a:solidFill>
            <a:srgbClr val="0000FF">
              <a:alpha val="22000"/>
            </a:srgbClr>
          </a:solidFill>
        </p:spPr>
        <p:txBody>
          <a:bodyPr/>
          <a:lstStyle/>
          <a:p>
            <a:r>
              <a:rPr lang="en-US" sz="3200" dirty="0"/>
              <a:t>Amrit Gautam</a:t>
            </a:r>
          </a:p>
          <a:p>
            <a:r>
              <a:rPr lang="en-US" sz="3200" dirty="0"/>
              <a:t>University of Kansas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8911721-4ACA-40F3-8D43-ED4337B51B8E}"/>
              </a:ext>
            </a:extLst>
          </p:cNvPr>
          <p:cNvSpPr txBox="1">
            <a:spLocks/>
          </p:cNvSpPr>
          <p:nvPr/>
        </p:nvSpPr>
        <p:spPr>
          <a:xfrm>
            <a:off x="766176" y="3709787"/>
            <a:ext cx="10659649" cy="2565753"/>
          </a:xfrm>
          <a:prstGeom prst="rect">
            <a:avLst/>
          </a:prstGeom>
          <a:noFill/>
          <a:ln w="38100" cap="flat" cmpd="sng" algn="ctr">
            <a:noFill/>
            <a:prstDash val="solid"/>
            <a:miter lim="800000"/>
          </a:ln>
          <a:effectLst/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Original Research </a:t>
            </a:r>
          </a:p>
          <a:p>
            <a:r>
              <a:rPr lang="en-US" sz="2000" dirty="0"/>
              <a:t>By</a:t>
            </a:r>
          </a:p>
          <a:p>
            <a:r>
              <a:rPr lang="en-US" sz="2000" dirty="0"/>
              <a:t>Simone </a:t>
            </a:r>
            <a:r>
              <a:rPr lang="en-US" sz="2000" dirty="0" err="1"/>
              <a:t>Ragoni</a:t>
            </a:r>
            <a:endParaRPr lang="en-US" sz="2000" dirty="0"/>
          </a:p>
          <a:p>
            <a:r>
              <a:rPr lang="en-US" sz="2800" dirty="0"/>
              <a:t>University of Birmingham, United Kingdom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41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03"/>
    </mc:Choice>
    <mc:Fallback xmlns="">
      <p:transition spd="slow" advTm="1270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E37A75-B199-40AD-9ECE-32A0C2C42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A181F2-2B44-4594-BC57-86934D7C1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BAC6D-7A75-430B-A2C1-92856C01D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AE64-1C9A-41C9-8681-BAE9B0CAE99B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757355-C1B0-42C6-8B86-4D822E286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" y="1844040"/>
            <a:ext cx="4671060" cy="3169920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E48D88-3D02-4821-8C4E-B6A6B942D4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4173287"/>
              </p:ext>
            </p:extLst>
          </p:nvPr>
        </p:nvGraphicFramePr>
        <p:xfrm>
          <a:off x="5730241" y="1627293"/>
          <a:ext cx="4988560" cy="3603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94538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FF1E8-B83C-4EB5-B430-55B742382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D121F-5F43-4612-9939-B0972FD61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45D0C-1D0B-4DCD-883D-75865AE18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AE64-1C9A-41C9-8681-BAE9B0CAE99B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2D8A1A-FF11-4F80-AD78-0C017E791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7760"/>
            <a:ext cx="4800600" cy="5151120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FCDF062-5A87-40C4-ADA4-B0F8200231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1473208"/>
              </p:ext>
            </p:extLst>
          </p:nvPr>
        </p:nvGraphicFramePr>
        <p:xfrm>
          <a:off x="4943242" y="2064189"/>
          <a:ext cx="4520395" cy="2729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01147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7DAD3C-9DEB-4B22-A8C7-A5B30FFE6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B4B1EA-7B1E-41B6-8720-0A2D34AB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702C2-CD23-487F-873B-A7DC16A9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AE64-1C9A-41C9-8681-BAE9B0CAE99B}" type="slidenum">
              <a:rPr lang="en-US" smtClean="0"/>
              <a:t>12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2BAC11-F68E-4BCB-90AA-0898D4D36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" y="1219200"/>
            <a:ext cx="4800600" cy="5151120"/>
          </a:xfrm>
          <a:prstGeom prst="rect">
            <a:avLst/>
          </a:prstGeo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9282EEA-6070-492F-9C00-DF8F5ACCD1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338917"/>
              </p:ext>
            </p:extLst>
          </p:nvPr>
        </p:nvGraphicFramePr>
        <p:xfrm>
          <a:off x="5139127" y="1545913"/>
          <a:ext cx="6079346" cy="3888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4212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30866-1D36-41E3-813B-3D9568714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79628E-DF3A-444C-BCA5-21BDDA3A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277E9-2E74-4A4F-89CE-10D4BDFF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AE64-1C9A-41C9-8681-BAE9B0CAE99B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A693F3-4F71-472F-A036-0AC601DB0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1066800"/>
            <a:ext cx="5448300" cy="5151120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4DE329E-D290-4928-9688-E7C8628D20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4935057"/>
              </p:ext>
            </p:extLst>
          </p:nvPr>
        </p:nvGraphicFramePr>
        <p:xfrm>
          <a:off x="5908432" y="1711571"/>
          <a:ext cx="6076950" cy="4173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29238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64D57D-0A5F-41DF-92F5-0B178D96E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2FFEF9-E261-46C0-B0C7-978FC18D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7F369-D773-49B5-9A35-942E88DB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AE64-1C9A-41C9-8681-BAE9B0CAE99B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C064D2D-5860-4C31-A543-69B0DC00B1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1128518"/>
              </p:ext>
            </p:extLst>
          </p:nvPr>
        </p:nvGraphicFramePr>
        <p:xfrm>
          <a:off x="5416061" y="2016368"/>
          <a:ext cx="6687516" cy="3657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6FFE034-43BA-40E6-A4F7-9CDF0BE42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4031"/>
            <a:ext cx="5448300" cy="51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40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749B3-1663-4641-8FB1-3F873144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Polarization Determination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BB180-D183-4F52-8A91-63B2AAE7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88B42-B854-49B1-B7C2-0449EB7BD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5286-43C5-4C6E-B815-94C74007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E5F3-53BB-4761-A50C-6E102F40BCEF}" type="slidenum">
              <a:rPr lang="en-US" smtClean="0"/>
              <a:t>15</a:t>
            </a:fld>
            <a:endParaRPr lang="en-US"/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55A356-503A-48B9-8C6D-CBC6D89F16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52" t="25915" r="42063" b="48417"/>
          <a:stretch/>
        </p:blipFill>
        <p:spPr>
          <a:xfrm>
            <a:off x="3392476" y="1186320"/>
            <a:ext cx="4302178" cy="2352747"/>
          </a:xfrm>
          <a:prstGeom prst="rect">
            <a:avLst/>
          </a:prstGeom>
        </p:spPr>
      </p:pic>
      <p:pic>
        <p:nvPicPr>
          <p:cNvPr id="15" name="Picture 14" descr="A picture containing knife&#10;&#10;Description automatically generated">
            <a:extLst>
              <a:ext uri="{FF2B5EF4-FFF2-40B4-BE49-F238E27FC236}">
                <a16:creationId xmlns:a16="http://schemas.microsoft.com/office/drawing/2014/main" id="{7A1582FD-79A6-4522-A4E3-945BE5EE6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18" y="3907477"/>
            <a:ext cx="6727694" cy="175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35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C604721-80E3-42A0-85E8-C1FA3EBA2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240" y="1050114"/>
            <a:ext cx="3913899" cy="257427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5E7B8-8864-4F13-AC76-0AD98A653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322DC-6CC7-44EA-B9A6-2E3A60943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AE541-4A00-40CF-B672-3FB0CB3F6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E5F3-53BB-4761-A50C-6E102F40BCEF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88752-75C9-4A5D-9820-DED1C3154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42" y="1050114"/>
            <a:ext cx="3639223" cy="23788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895BCB-F23B-44A9-9907-FBEDF1D21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3326175"/>
            <a:ext cx="3917128" cy="266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38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1D717E2-53B4-46AA-81FC-8FC49F561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979" y="993644"/>
            <a:ext cx="4122013" cy="283128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79B8A-E9C4-412A-9357-9D7CB0D69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F648C-A167-426C-B17D-C1E0C46EE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D9820-A23A-4DEB-B30B-D0D3C42D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E5F3-53BB-4761-A50C-6E102F40BCEF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C64AEF-6967-49A4-92E6-57ECC62D5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8768"/>
            <a:ext cx="4122013" cy="26031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31BA1C-DDD1-4195-8CD1-00DA6F98A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734" y="3649258"/>
            <a:ext cx="3997548" cy="270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18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4591"/>
            <a:ext cx="121920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36550" y="218907"/>
            <a:ext cx="3132589" cy="77251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9600" dirty="0"/>
              <a:t>?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46EEA7-EDFF-4CD0-B5FB-6F3B87391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D0CBA3F-467F-4DAA-AC52-95AB6279F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09DE08B-45B5-4E79-B817-FCE9FE9A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E5F3-53BB-4761-A50C-6E102F40BC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13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DBC498-1288-40A9-8517-85C921DD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12A9-F9B7-4008-AEA7-9BD07365C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FC6D1-54A4-4F3C-9FDF-1A76321D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AE64-1C9A-41C9-8681-BAE9B0CAE99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50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E6B35-A8A2-4C11-B8BA-185A4CB0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FDD3E-D2F0-4291-9729-77DED5E3C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DD8F1-5483-46A9-AAD6-869A8F21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60473-2F9C-4E30-B9BE-848BE965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E5F3-53BB-4761-A50C-6E102F40BCEF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D0D447-1C10-4A83-818B-16937EDD9D78}"/>
              </a:ext>
            </a:extLst>
          </p:cNvPr>
          <p:cNvSpPr txBox="1"/>
          <p:nvPr/>
        </p:nvSpPr>
        <p:spPr>
          <a:xfrm>
            <a:off x="405112" y="1435261"/>
            <a:ext cx="6377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Recreate the result produced by Simone using Analysis note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1960D5-C178-4F5E-A810-43D256825906}"/>
              </a:ext>
            </a:extLst>
          </p:cNvPr>
          <p:cNvCxnSpPr>
            <a:cxnSpLocks/>
          </p:cNvCxnSpPr>
          <p:nvPr/>
        </p:nvCxnSpPr>
        <p:spPr>
          <a:xfrm>
            <a:off x="2905246" y="1875099"/>
            <a:ext cx="664579" cy="6018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689B6F-8EFE-4131-BBC9-7821F16123FA}"/>
              </a:ext>
            </a:extLst>
          </p:cNvPr>
          <p:cNvSpPr txBox="1"/>
          <p:nvPr/>
        </p:nvSpPr>
        <p:spPr>
          <a:xfrm>
            <a:off x="2768273" y="2629380"/>
            <a:ext cx="480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own analysis Code to Reduce the bias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F6A607-DE0D-4EDE-B50E-ECD52736E3C5}"/>
              </a:ext>
            </a:extLst>
          </p:cNvPr>
          <p:cNvCxnSpPr>
            <a:cxnSpLocks/>
          </p:cNvCxnSpPr>
          <p:nvPr/>
        </p:nvCxnSpPr>
        <p:spPr>
          <a:xfrm>
            <a:off x="4076224" y="3034497"/>
            <a:ext cx="664579" cy="6018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4FFD16-5CB4-43C1-8771-76899FD9A32C}"/>
              </a:ext>
            </a:extLst>
          </p:cNvPr>
          <p:cNvSpPr txBox="1"/>
          <p:nvPr/>
        </p:nvSpPr>
        <p:spPr>
          <a:xfrm>
            <a:off x="3291066" y="3742479"/>
            <a:ext cx="480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the result with the Original Result</a:t>
            </a:r>
          </a:p>
        </p:txBody>
      </p:sp>
    </p:spTree>
    <p:extLst>
      <p:ext uri="{BB962C8B-B14F-4D97-AF65-F5344CB8AC3E}">
        <p14:creationId xmlns:p14="http://schemas.microsoft.com/office/powerpoint/2010/main" val="48019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8C5196-3741-48C8-B44E-5521E3E0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AE64-1C9A-41C9-8681-BAE9B0CAE99B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BBDFE-0D32-4486-8B7F-D1B3B2791EB0}"/>
              </a:ext>
            </a:extLst>
          </p:cNvPr>
          <p:cNvSpPr txBox="1"/>
          <p:nvPr/>
        </p:nvSpPr>
        <p:spPr>
          <a:xfrm>
            <a:off x="4003358" y="361266"/>
            <a:ext cx="4034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Data Set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6A58B-0D0E-46D1-9A0B-973513B3D4FA}"/>
              </a:ext>
            </a:extLst>
          </p:cNvPr>
          <p:cNvSpPr txBox="1"/>
          <p:nvPr/>
        </p:nvSpPr>
        <p:spPr>
          <a:xfrm>
            <a:off x="1077231" y="2654635"/>
            <a:ext cx="98204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Pb–Pb dataset</a:t>
            </a:r>
          </a:p>
          <a:p>
            <a:endParaRPr lang="en-US" sz="2400" b="1" dirty="0"/>
          </a:p>
          <a:p>
            <a:r>
              <a:rPr lang="en-US" sz="2400" b="1" dirty="0"/>
              <a:t>– LHC15o </a:t>
            </a:r>
            <a:r>
              <a:rPr lang="en-US" sz="2400" b="1" dirty="0" err="1"/>
              <a:t>muoncalo</a:t>
            </a:r>
            <a:r>
              <a:rPr lang="en-US" sz="2400" b="1" dirty="0"/>
              <a:t> pass1 (</a:t>
            </a:r>
            <a:r>
              <a:rPr lang="en-US" sz="2400" b="1" dirty="0" err="1"/>
              <a:t>nanoAODs</a:t>
            </a:r>
            <a:r>
              <a:rPr lang="en-US" sz="2400" b="1" dirty="0"/>
              <a:t>): collected in 2015</a:t>
            </a:r>
          </a:p>
          <a:p>
            <a:endParaRPr lang="en-US" sz="2400" b="1" dirty="0"/>
          </a:p>
          <a:p>
            <a:r>
              <a:rPr lang="en-US" sz="2400" b="1" dirty="0"/>
              <a:t>– LHC18q </a:t>
            </a:r>
            <a:r>
              <a:rPr lang="en-US" sz="2400" b="1" dirty="0" err="1"/>
              <a:t>muoncalo</a:t>
            </a:r>
            <a:r>
              <a:rPr lang="en-US" sz="2400" b="1" dirty="0"/>
              <a:t> pass3 (</a:t>
            </a:r>
            <a:r>
              <a:rPr lang="en-US" sz="2400" b="1" dirty="0" err="1"/>
              <a:t>nanoAODs</a:t>
            </a:r>
            <a:r>
              <a:rPr lang="en-US" sz="2400" b="1" dirty="0"/>
              <a:t>): collected in 2018</a:t>
            </a:r>
          </a:p>
          <a:p>
            <a:endParaRPr lang="en-US" sz="2400" b="1" dirty="0"/>
          </a:p>
          <a:p>
            <a:r>
              <a:rPr lang="en-US" sz="2400" b="1" dirty="0"/>
              <a:t>– LHC18r </a:t>
            </a:r>
            <a:r>
              <a:rPr lang="en-US" sz="2400" b="1" dirty="0" err="1"/>
              <a:t>muoncalo</a:t>
            </a:r>
            <a:r>
              <a:rPr lang="en-US" sz="2400" b="1" dirty="0"/>
              <a:t> pass3 (</a:t>
            </a:r>
            <a:r>
              <a:rPr lang="en-US" sz="2400" b="1" dirty="0" err="1"/>
              <a:t>nanoAODs</a:t>
            </a:r>
            <a:r>
              <a:rPr lang="en-US" sz="2400" b="1" dirty="0"/>
              <a:t>): collected in 2018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35CEAF-7656-4E09-906F-23BC43EE6B12}"/>
              </a:ext>
            </a:extLst>
          </p:cNvPr>
          <p:cNvSpPr/>
          <p:nvPr/>
        </p:nvSpPr>
        <p:spPr>
          <a:xfrm>
            <a:off x="0" y="1346083"/>
            <a:ext cx="2670556" cy="403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Selection…….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119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158"/>
    </mc:Choice>
    <mc:Fallback xmlns="">
      <p:transition spd="slow" advTm="1101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8C5196-3741-48C8-B44E-5521E3E0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AE64-1C9A-41C9-8681-BAE9B0CAE99B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A6A58B-0D0E-46D1-9A0B-973513B3D4FA}"/>
                  </a:ext>
                </a:extLst>
              </p:cNvPr>
              <p:cNvSpPr txBox="1"/>
              <p:nvPr/>
            </p:nvSpPr>
            <p:spPr>
              <a:xfrm>
                <a:off x="2755726" y="1077238"/>
                <a:ext cx="6851737" cy="4836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Trigger Class</a:t>
                </a:r>
              </a:p>
              <a:p>
                <a:r>
                  <a:rPr lang="en-US" dirty="0"/>
                  <a:t>CMUP10-B-NOPF-MUFAST    	runs 244980-245542</a:t>
                </a:r>
              </a:p>
              <a:p>
                <a:r>
                  <a:rPr lang="en-US" dirty="0"/>
                  <a:t>CMUP11-B-NOPF-MUFAST 	runs 245543-297595</a:t>
                </a:r>
              </a:p>
              <a:p>
                <a:r>
                  <a:rPr lang="en-US" dirty="0"/>
                  <a:t>CMUP13-B-NOPF-MUFAST 	runs 246844-246994</a:t>
                </a:r>
              </a:p>
              <a:p>
                <a:r>
                  <a:rPr lang="en-US" dirty="0"/>
                  <a:t>CMUP26-B-NOPF-MUFAST 	runs 295585-297595</a:t>
                </a:r>
              </a:p>
              <a:p>
                <a:r>
                  <a:rPr lang="en-US" dirty="0"/>
                  <a:t>CMUP6-B-NOPF-MUFAST	runs 295585-297595</a:t>
                </a:r>
                <a:endParaRPr lang="en-US" b="1" dirty="0">
                  <a:latin typeface="+mj-lt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latin typeface="+mj-lt"/>
                    <a:cs typeface="Times New Roman" panose="02020603050405020304" pitchFamily="18" charset="0"/>
                  </a:rPr>
                  <a:t>Exactly 2 tracks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latin typeface="+mj-lt"/>
                    <a:cs typeface="Times New Roman" panose="02020603050405020304" pitchFamily="18" charset="0"/>
                  </a:rPr>
                  <a:t>Opposite charge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latin typeface="+mj-lt"/>
                    <a:cs typeface="Times New Roman" panose="02020603050405020304" pitchFamily="18" charset="0"/>
                  </a:rPr>
                  <a:t>Pt of Muon Tracks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𝝁</m:t>
                        </m:r>
                      </m:sub>
                    </m:sSub>
                  </m:oMath>
                </a14:m>
                <a:r>
                  <a:rPr lang="en-US" b="1" dirty="0">
                    <a:latin typeface="+mj-lt"/>
                    <a:cs typeface="Times New Roman" panose="02020603050405020304" pitchFamily="18" charset="0"/>
                  </a:rPr>
                  <a:t> &lt; 1 GeV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latin typeface="+mj-lt"/>
                    <a:cs typeface="Times New Roman" panose="02020603050405020304" pitchFamily="18" charset="0"/>
                  </a:rPr>
                  <a:t>Pseudo Rapidity of Muon Track 4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𝜼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𝝁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+mj-lt"/>
                    <a:cs typeface="Times New Roman" panose="02020603050405020304" pitchFamily="18" charset="0"/>
                  </a:rPr>
                  <a:t>&lt; 2.5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latin typeface="+mj-lt"/>
                    <a:cs typeface="Times New Roman" panose="02020603050405020304" pitchFamily="18" charset="0"/>
                  </a:rPr>
                  <a:t>Pseudo Rapidity -0.9 &lt;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𝜼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𝟗</m:t>
                    </m:r>
                  </m:oMath>
                </a14:m>
                <a:endParaRPr lang="en-US" b="1" dirty="0">
                  <a:latin typeface="+mj-lt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latin typeface="+mj-lt"/>
                    <a:cs typeface="Times New Roman" panose="02020603050405020304" pitchFamily="18" charset="0"/>
                  </a:rPr>
                  <a:t>-17.5 cm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𝒂𝒃𝒔</m:t>
                        </m:r>
                      </m:sub>
                    </m:sSub>
                  </m:oMath>
                </a14:m>
                <a:r>
                  <a:rPr lang="en-US" b="1" dirty="0">
                    <a:latin typeface="+mj-lt"/>
                    <a:cs typeface="Times New Roman" panose="02020603050405020304" pitchFamily="18" charset="0"/>
                  </a:rPr>
                  <a:t>&lt; 89.5 cm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latin typeface="+mj-lt"/>
                    <a:cs typeface="Times New Roman" panose="02020603050405020304" pitchFamily="18" charset="0"/>
                  </a:rPr>
                  <a:t>Rapidity of Muon Pair  -4.0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𝝁𝝁</m:t>
                        </m:r>
                      </m:sub>
                    </m:sSub>
                  </m:oMath>
                </a14:m>
                <a:r>
                  <a:rPr lang="en-US" b="1" dirty="0">
                    <a:latin typeface="+mj-lt"/>
                    <a:cs typeface="Times New Roman" panose="02020603050405020304" pitchFamily="18" charset="0"/>
                  </a:rPr>
                  <a:t> &lt; -2.5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latin typeface="+mj-lt"/>
                    <a:cs typeface="Times New Roman" panose="02020603050405020304" pitchFamily="18" charset="0"/>
                  </a:rPr>
                  <a:t>Pt of Muon Pair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𝝁𝝁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𝟐𝟓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𝑮𝒆𝑽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𝑪</m:t>
                    </m:r>
                  </m:oMath>
                </a14:m>
                <a:endParaRPr lang="en-US" b="1" dirty="0">
                  <a:latin typeface="+mj-lt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latin typeface="+mj-lt"/>
                    <a:cs typeface="Times New Roman" panose="02020603050405020304" pitchFamily="18" charset="0"/>
                  </a:rPr>
                  <a:t>Distance of Closed Approached p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 </m:t>
                    </m:r>
                  </m:oMath>
                </a14:m>
                <a:r>
                  <a:rPr lang="en-US" b="1" dirty="0">
                    <a:latin typeface="+mj-lt"/>
                    <a:cs typeface="Times New Roman" panose="02020603050405020304" pitchFamily="18" charset="0"/>
                  </a:rPr>
                  <a:t>DCA criterion</a:t>
                </a: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A6A58B-0D0E-46D1-9A0B-973513B3D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726" y="1077238"/>
                <a:ext cx="6851737" cy="4836071"/>
              </a:xfrm>
              <a:prstGeom prst="rect">
                <a:avLst/>
              </a:prstGeom>
              <a:blipFill>
                <a:blip r:embed="rId2"/>
                <a:stretch>
                  <a:fillRect l="-712" t="-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9EBBDFE-0D32-4486-8B7F-D1B3B2791EB0}"/>
              </a:ext>
            </a:extLst>
          </p:cNvPr>
          <p:cNvSpPr txBox="1"/>
          <p:nvPr/>
        </p:nvSpPr>
        <p:spPr>
          <a:xfrm>
            <a:off x="4078514" y="311162"/>
            <a:ext cx="4034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Event Selection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2A5FB4-59A0-409A-93DC-1850C1FFD3D3}"/>
              </a:ext>
            </a:extLst>
          </p:cNvPr>
          <p:cNvSpPr txBox="1"/>
          <p:nvPr/>
        </p:nvSpPr>
        <p:spPr>
          <a:xfrm>
            <a:off x="1578056" y="5851181"/>
            <a:ext cx="8203808" cy="9541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plots shown in this presentation will satisfy the above criteria.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697897-546C-4B31-ABA2-EE0659F1F0EC}"/>
              </a:ext>
            </a:extLst>
          </p:cNvPr>
          <p:cNvSpPr/>
          <p:nvPr/>
        </p:nvSpPr>
        <p:spPr>
          <a:xfrm>
            <a:off x="12526" y="1346083"/>
            <a:ext cx="2670556" cy="403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Selection…….</a:t>
            </a:r>
          </a:p>
        </p:txBody>
      </p:sp>
    </p:spTree>
    <p:extLst>
      <p:ext uri="{BB962C8B-B14F-4D97-AF65-F5344CB8AC3E}">
        <p14:creationId xmlns:p14="http://schemas.microsoft.com/office/powerpoint/2010/main" val="291440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3"/>
    </mc:Choice>
    <mc:Fallback xmlns="">
      <p:transition spd="slow" advTm="1798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2046E-9E1A-4807-8470-775AEA7F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9D0F96-A5CE-40AF-964E-EE8B4433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71224-CFFF-4AFF-9253-354D8633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AE64-1C9A-41C9-8681-BAE9B0CAE99B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B9F521-CB9D-40C4-BF9B-1F31D7FC0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67" y="1898371"/>
            <a:ext cx="10557493" cy="266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0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6DEA48-1F5F-44C4-87B9-AD9A6E83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E9754-F1CF-4B03-B60D-AE025CDE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56E2A-E69E-45F7-9793-9F9D9A4A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AE64-1C9A-41C9-8681-BAE9B0CAE99B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00D96F-A694-4EF4-A74E-1F9791E49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6" y="972758"/>
            <a:ext cx="6031234" cy="2654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18DEC4-B6FF-424B-AD30-F40CE0B17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989107"/>
            <a:ext cx="5779016" cy="24233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DF42E9-38F0-431C-AE71-42B84EE07AAF}"/>
              </a:ext>
            </a:extLst>
          </p:cNvPr>
          <p:cNvSpPr txBox="1"/>
          <p:nvPr/>
        </p:nvSpPr>
        <p:spPr>
          <a:xfrm>
            <a:off x="2554664" y="471341"/>
            <a:ext cx="980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3EF8B9-54F4-4BFB-BC79-7D84754E56E2}"/>
              </a:ext>
            </a:extLst>
          </p:cNvPr>
          <p:cNvSpPr txBox="1"/>
          <p:nvPr/>
        </p:nvSpPr>
        <p:spPr>
          <a:xfrm>
            <a:off x="7477028" y="3612035"/>
            <a:ext cx="724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Amrit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D05EF-B068-4C18-AC88-35B6C0C43DAA}"/>
              </a:ext>
            </a:extLst>
          </p:cNvPr>
          <p:cNvSpPr txBox="1"/>
          <p:nvPr/>
        </p:nvSpPr>
        <p:spPr>
          <a:xfrm>
            <a:off x="2752626" y="1357460"/>
            <a:ext cx="155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Trigger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593B4C-15F6-498E-AEBE-1EE4A19F0C62}"/>
              </a:ext>
            </a:extLst>
          </p:cNvPr>
          <p:cNvSpPr txBox="1"/>
          <p:nvPr/>
        </p:nvSpPr>
        <p:spPr>
          <a:xfrm>
            <a:off x="7750407" y="4394461"/>
            <a:ext cx="155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Trigger</a:t>
            </a:r>
          </a:p>
        </p:txBody>
      </p:sp>
    </p:spTree>
    <p:extLst>
      <p:ext uri="{BB962C8B-B14F-4D97-AF65-F5344CB8AC3E}">
        <p14:creationId xmlns:p14="http://schemas.microsoft.com/office/powerpoint/2010/main" val="1837813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EC115C-5433-4957-BFEA-E6174FD8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19A879-8F56-4986-967B-864CF77C3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49AF9-8660-410C-A8E8-115FB2DE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AE64-1C9A-41C9-8681-BAE9B0CAE99B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058B49-EC87-4F7C-8C37-90C1FDDAF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6277"/>
            <a:ext cx="6114400" cy="27040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C09774-29F5-4FB3-B097-74EEBDA7EB3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749" y="3968997"/>
            <a:ext cx="5945781" cy="269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00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83B28D-72D3-46B5-828E-760FA2569CC6}"/>
              </a:ext>
            </a:extLst>
          </p:cNvPr>
          <p:cNvSpPr txBox="1"/>
          <p:nvPr/>
        </p:nvSpPr>
        <p:spPr>
          <a:xfrm>
            <a:off x="3047237" y="16042"/>
            <a:ext cx="6112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Fitting of Final Mass Distribution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E06C1-B012-40DA-B4F0-49A524A10B0B}"/>
              </a:ext>
            </a:extLst>
          </p:cNvPr>
          <p:cNvSpPr txBox="1"/>
          <p:nvPr/>
        </p:nvSpPr>
        <p:spPr>
          <a:xfrm>
            <a:off x="2834186" y="1110352"/>
            <a:ext cx="51563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Signal</a:t>
            </a:r>
          </a:p>
          <a:p>
            <a:pPr algn="ctr"/>
            <a:endParaRPr lang="en-US" sz="2000" dirty="0">
              <a:latin typeface="+mj-lt"/>
            </a:endParaRPr>
          </a:p>
          <a:p>
            <a:pPr algn="ctr"/>
            <a:r>
              <a:rPr lang="en-US" sz="2000" dirty="0">
                <a:latin typeface="+mj-lt"/>
              </a:rPr>
              <a:t>Crystal ball Function</a:t>
            </a:r>
          </a:p>
          <a:p>
            <a:pPr algn="ctr"/>
            <a:endParaRPr lang="en-US" sz="2000" dirty="0">
              <a:latin typeface="+mj-lt"/>
            </a:endParaRPr>
          </a:p>
          <a:p>
            <a:pPr algn="ctr"/>
            <a:r>
              <a:rPr lang="en-US" sz="2000" dirty="0">
                <a:latin typeface="+mj-lt"/>
              </a:rPr>
              <a:t> </a:t>
            </a:r>
          </a:p>
          <a:p>
            <a:pPr algn="ctr"/>
            <a:endParaRPr lang="en-US" sz="20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1EFED1-AC57-4AFD-B344-B51C76DDB43A}"/>
              </a:ext>
            </a:extLst>
          </p:cNvPr>
          <p:cNvSpPr txBox="1"/>
          <p:nvPr/>
        </p:nvSpPr>
        <p:spPr>
          <a:xfrm>
            <a:off x="2968901" y="4067098"/>
            <a:ext cx="4942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Background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9317BB1-4B3A-425A-AE79-BF4BBCBD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AE64-1C9A-41C9-8681-BAE9B0CAE99B}" type="slidenum">
              <a:rPr lang="en-US" smtClean="0"/>
              <a:t>8</a:t>
            </a:fld>
            <a:endParaRPr lang="en-US"/>
          </a:p>
        </p:txBody>
      </p:sp>
      <p:pic>
        <p:nvPicPr>
          <p:cNvPr id="13" name="Picture 12" descr="A picture containing screenshot, clock&#10;&#10;Description automatically generated">
            <a:extLst>
              <a:ext uri="{FF2B5EF4-FFF2-40B4-BE49-F238E27FC236}">
                <a16:creationId xmlns:a16="http://schemas.microsoft.com/office/drawing/2014/main" id="{A3171C6A-0AFF-4B3E-9F41-3228D5197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320" y="2192855"/>
            <a:ext cx="4256099" cy="854819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39A1BC2-39F9-4EB9-BBFB-AE91D06623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" t="23972" r="392"/>
          <a:stretch/>
        </p:blipFill>
        <p:spPr>
          <a:xfrm>
            <a:off x="282414" y="4646341"/>
            <a:ext cx="10401801" cy="139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3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79"/>
    </mc:Choice>
    <mc:Fallback xmlns="">
      <p:transition spd="slow" advTm="3327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8870E-5946-43FE-B56E-E6D1C02AB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84F8B-B96E-4DC8-9D7F-A7D0DAE0A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10398-83DD-4DA6-876F-26EAACAA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AE64-1C9A-41C9-8681-BAE9B0CAE99B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6A22D7-07F2-4BF2-AF65-BBBA180E7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" y="1295400"/>
            <a:ext cx="5172600" cy="3510280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9F5EE38-3118-4A4C-BF60-04F0B36D4B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5962673"/>
              </p:ext>
            </p:extLst>
          </p:nvPr>
        </p:nvGraphicFramePr>
        <p:xfrm>
          <a:off x="6070863" y="1186213"/>
          <a:ext cx="4642594" cy="3672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126580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31.4|45.5|6.9|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20306</TotalTime>
  <Words>299</Words>
  <Application>Microsoft Office PowerPoint</Application>
  <PresentationFormat>Widescreen</PresentationFormat>
  <Paragraphs>88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Times New Roman</vt:lpstr>
      <vt:lpstr>Office Theme</vt:lpstr>
      <vt:lpstr> Recreation of first Measurement of Polarization of J/Ψ </vt:lpstr>
      <vt:lpstr>Project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Polarization Determination</vt:lpstr>
      <vt:lpstr>PowerPoint Presentation</vt:lpstr>
      <vt:lpstr>PowerPoint Presentation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Incoherent Photo-Production of Φ- meson in an Ultra-Peripheral Collision at LHC(5.02 TeV)</dc:title>
  <dc:creator>Amrit Gautam</dc:creator>
  <cp:lastModifiedBy>Amrit Gautam</cp:lastModifiedBy>
  <cp:revision>5</cp:revision>
  <dcterms:created xsi:type="dcterms:W3CDTF">2018-09-22T17:29:43Z</dcterms:created>
  <dcterms:modified xsi:type="dcterms:W3CDTF">2020-11-16T18:07:46Z</dcterms:modified>
</cp:coreProperties>
</file>