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71" r:id="rId4"/>
    <p:sldId id="279" r:id="rId5"/>
    <p:sldId id="273" r:id="rId6"/>
    <p:sldId id="261" r:id="rId7"/>
    <p:sldId id="263" r:id="rId8"/>
    <p:sldId id="267" r:id="rId9"/>
    <p:sldId id="264" r:id="rId10"/>
    <p:sldId id="265" r:id="rId11"/>
    <p:sldId id="266" r:id="rId12"/>
    <p:sldId id="280" r:id="rId13"/>
    <p:sldId id="276" r:id="rId14"/>
    <p:sldId id="268" r:id="rId15"/>
    <p:sldId id="269" r:id="rId16"/>
    <p:sldId id="270" r:id="rId17"/>
    <p:sldId id="272" r:id="rId18"/>
    <p:sldId id="262" r:id="rId19"/>
    <p:sldId id="281" r:id="rId20"/>
    <p:sldId id="282" r:id="rId21"/>
    <p:sldId id="283" r:id="rId22"/>
    <p:sldId id="284" r:id="rId23"/>
    <p:sldId id="292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4" r:id="rId32"/>
    <p:sldId id="295" r:id="rId33"/>
    <p:sldId id="293" r:id="rId34"/>
    <p:sldId id="274" r:id="rId35"/>
    <p:sldId id="277" r:id="rId36"/>
    <p:sldId id="278" r:id="rId37"/>
    <p:sldId id="257" r:id="rId38"/>
    <p:sldId id="258" r:id="rId39"/>
    <p:sldId id="296" r:id="rId40"/>
    <p:sldId id="259" r:id="rId4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2012-05-09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2012-05-09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2012-05-09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2012-05-09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2012-05-09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2012-05-09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2012-05-09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2012-05-09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2012-05-09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2012-05-09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ze ściętym i zaokrąglonym rogi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ójkąt prostokątny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2012-05-09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10" name="Dowolny kształt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Dowolny kształt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2012-05-09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grpSp>
        <p:nvGrpSpPr>
          <p:cNvPr id="2" name="Grup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Dowolny kształt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Dowolny kształt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39552" y="1412776"/>
            <a:ext cx="7851648" cy="1828800"/>
          </a:xfrm>
        </p:spPr>
        <p:txBody>
          <a:bodyPr/>
          <a:lstStyle/>
          <a:p>
            <a:r>
              <a:rPr lang="pl-PL" dirty="0" err="1" smtClean="0"/>
              <a:t>Quality</a:t>
            </a:r>
            <a:r>
              <a:rPr lang="pl-PL" dirty="0" smtClean="0"/>
              <a:t> </a:t>
            </a:r>
            <a:r>
              <a:rPr lang="pl-PL" dirty="0" err="1" smtClean="0"/>
              <a:t>Assurance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Adam Gabryś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5148064" y="638132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 smtClean="0"/>
              <a:t>2012.03.20, v1.1, www.adam.gabrys.biz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Statyczna analiza kodu – Reguły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Proste, np.:</a:t>
            </a:r>
          </a:p>
          <a:p>
            <a:pPr lvl="1"/>
            <a:r>
              <a:rPr lang="pl-PL" dirty="0" smtClean="0"/>
              <a:t>czy nazwa klasy zaczyna się z dużej litery</a:t>
            </a:r>
          </a:p>
          <a:p>
            <a:pPr lvl="1"/>
            <a:r>
              <a:rPr lang="pl-PL" dirty="0" smtClean="0"/>
              <a:t>czy nazwa zmiennej zaczyna się z małej litery</a:t>
            </a:r>
          </a:p>
          <a:p>
            <a:pPr lvl="1"/>
            <a:r>
              <a:rPr lang="pl-PL" dirty="0" smtClean="0"/>
              <a:t>czy w nazwach nie są używane niedozwolone znaki</a:t>
            </a:r>
          </a:p>
          <a:p>
            <a:pPr lvl="1"/>
            <a:r>
              <a:rPr lang="pl-PL" dirty="0" smtClean="0"/>
              <a:t>czy nie dokonujemy porównań obiektu </a:t>
            </a:r>
            <a:r>
              <a:rPr lang="pl-PL" dirty="0" err="1" smtClean="0"/>
              <a:t>this</a:t>
            </a:r>
            <a:r>
              <a:rPr lang="pl-PL" dirty="0" smtClean="0"/>
              <a:t> z </a:t>
            </a:r>
            <a:r>
              <a:rPr lang="pl-PL" dirty="0" err="1" smtClean="0"/>
              <a:t>null'em</a:t>
            </a:r>
            <a:endParaRPr lang="pl-PL" dirty="0" smtClean="0"/>
          </a:p>
          <a:p>
            <a:pPr lvl="1"/>
            <a:r>
              <a:rPr lang="pl-PL" dirty="0" smtClean="0"/>
              <a:t>...</a:t>
            </a:r>
          </a:p>
          <a:p>
            <a:pPr lvl="1"/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Statyczna analiza kodu - Reguły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Złożone, np.:</a:t>
            </a:r>
          </a:p>
          <a:p>
            <a:pPr lvl="1"/>
            <a:r>
              <a:rPr lang="pl-PL" dirty="0" smtClean="0"/>
              <a:t>czy klasa z prywatnym konstruktorem jest finalna &lt;- </a:t>
            </a:r>
            <a:r>
              <a:rPr lang="pl-PL" i="1" dirty="0" smtClean="0"/>
              <a:t>nie ma sensu po niej dziedziczyć</a:t>
            </a:r>
          </a:p>
          <a:p>
            <a:pPr lvl="1"/>
            <a:r>
              <a:rPr lang="pl-PL" dirty="0" smtClean="0"/>
              <a:t>czy w kodzie są wykorzystywane "magiczne liczby", np. 4.323145 &lt;- </a:t>
            </a:r>
            <a:r>
              <a:rPr lang="pl-PL" i="1" dirty="0" smtClean="0"/>
              <a:t>wartość ta powinna zostać umieszczona w zmiennej statycznej z opisową nazwą</a:t>
            </a:r>
          </a:p>
          <a:p>
            <a:pPr lvl="1"/>
            <a:r>
              <a:rPr lang="pl-PL" dirty="0" smtClean="0"/>
              <a:t>czy liczba zagnieżdżonych pętli nie przekracza określonej wartości &lt;- </a:t>
            </a:r>
            <a:r>
              <a:rPr lang="pl-PL" i="1" dirty="0" err="1" smtClean="0"/>
              <a:t>refaktoryzacja</a:t>
            </a:r>
            <a:r>
              <a:rPr lang="pl-PL" i="1" dirty="0" smtClean="0"/>
              <a:t>, należy część kodu przenieść do oddzielnych metod</a:t>
            </a:r>
          </a:p>
          <a:p>
            <a:pPr lvl="1"/>
            <a:r>
              <a:rPr lang="pl-PL" dirty="0" smtClean="0"/>
              <a:t>czy plik źródłowy nie przekracza 2000 linii &lt;- </a:t>
            </a:r>
            <a:r>
              <a:rPr lang="pl-PL" i="1" dirty="0" smtClean="0"/>
              <a:t>konieczna </a:t>
            </a:r>
            <a:r>
              <a:rPr lang="pl-PL" i="1" dirty="0" err="1" smtClean="0"/>
              <a:t>refaktoryzacja</a:t>
            </a:r>
            <a:r>
              <a:rPr lang="pl-PL" i="1" dirty="0" smtClean="0"/>
              <a:t>, klasa w 99% jest źle zaprojektowana</a:t>
            </a:r>
          </a:p>
          <a:p>
            <a:pPr lvl="1"/>
            <a:r>
              <a:rPr lang="pl-PL" i="1" dirty="0" smtClean="0"/>
              <a:t>…</a:t>
            </a:r>
          </a:p>
          <a:p>
            <a:pPr lvl="1"/>
            <a:endParaRPr lang="pl-PL" i="1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Statyczna analiza kodu - Reguły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Specyfika problemu:</a:t>
            </a:r>
          </a:p>
          <a:p>
            <a:pPr lvl="1"/>
            <a:r>
              <a:rPr lang="pl-PL" dirty="0" smtClean="0"/>
              <a:t>Liczba linii kodu w klasie:</a:t>
            </a:r>
          </a:p>
          <a:p>
            <a:pPr lvl="2"/>
            <a:r>
              <a:rPr lang="pl-PL" dirty="0" smtClean="0"/>
              <a:t>GUI</a:t>
            </a:r>
          </a:p>
          <a:p>
            <a:pPr lvl="2"/>
            <a:r>
              <a:rPr lang="pl-PL" dirty="0" smtClean="0"/>
              <a:t>Model</a:t>
            </a:r>
          </a:p>
          <a:p>
            <a:pPr lvl="1"/>
            <a:r>
              <a:rPr lang="pl-PL" dirty="0" smtClean="0"/>
              <a:t>Komentarze:</a:t>
            </a:r>
          </a:p>
          <a:p>
            <a:pPr lvl="2"/>
            <a:r>
              <a:rPr lang="pl-PL" dirty="0" smtClean="0"/>
              <a:t>Data Access </a:t>
            </a:r>
            <a:r>
              <a:rPr lang="pl-PL" dirty="0" err="1" smtClean="0"/>
              <a:t>Object</a:t>
            </a:r>
            <a:r>
              <a:rPr lang="pl-PL" dirty="0" smtClean="0"/>
              <a:t> (DAO)</a:t>
            </a:r>
          </a:p>
          <a:p>
            <a:pPr lvl="2"/>
            <a:r>
              <a:rPr lang="pl-PL" dirty="0" smtClean="0"/>
              <a:t>Model</a:t>
            </a:r>
          </a:p>
          <a:p>
            <a:r>
              <a:rPr lang="pl-PL" dirty="0" smtClean="0"/>
              <a:t>Technologia:</a:t>
            </a:r>
          </a:p>
          <a:p>
            <a:pPr lvl="1"/>
            <a:r>
              <a:rPr lang="pl-PL" dirty="0" smtClean="0"/>
              <a:t>Nazwy interfejsów:</a:t>
            </a:r>
          </a:p>
          <a:p>
            <a:pPr lvl="2"/>
            <a:r>
              <a:rPr lang="pl-PL" dirty="0" smtClean="0"/>
              <a:t>Java</a:t>
            </a:r>
          </a:p>
          <a:p>
            <a:pPr lvl="2"/>
            <a:r>
              <a:rPr lang="pl-PL" dirty="0" smtClean="0"/>
              <a:t>C#</a:t>
            </a:r>
          </a:p>
          <a:p>
            <a:pPr lvl="1"/>
            <a:endParaRPr lang="pl-P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Statyczna analiza kodu - Przykład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0588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pl-PL" sz="9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 One {</a:t>
            </a:r>
          </a:p>
          <a:p>
            <a:pPr>
              <a:buNone/>
            </a:pP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pl-PL" sz="9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9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l-PL" sz="9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l-PL" sz="9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pl-PL" sz="9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			return ””;</a:t>
            </a:r>
          </a:p>
          <a:p>
            <a:pPr>
              <a:buNone/>
            </a:pP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		} </a:t>
            </a:r>
            <a:r>
              <a:rPr lang="pl-PL" sz="9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			return </a:t>
            </a:r>
            <a:r>
              <a:rPr lang="pl-PL" sz="9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();		</a:t>
            </a:r>
          </a:p>
          <a:p>
            <a:pPr>
              <a:buNone/>
            </a:pP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endParaRPr lang="pl-PL" sz="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pl-PL" sz="9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9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		return „One”;	</a:t>
            </a:r>
          </a:p>
          <a:p>
            <a:pPr>
              <a:buNone/>
            </a:pP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________________________________________________________</a:t>
            </a:r>
          </a:p>
          <a:p>
            <a:pPr>
              <a:buNone/>
            </a:pPr>
            <a:endParaRPr lang="pl-PL" sz="900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  <a:defRPr/>
            </a:pP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pl-PL" sz="9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 One {</a:t>
            </a:r>
          </a:p>
          <a:p>
            <a:pPr lvl="0">
              <a:buNone/>
              <a:defRPr/>
            </a:pP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pl-PL" sz="9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9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0">
              <a:buNone/>
              <a:defRPr/>
            </a:pP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l-PL" sz="900" dirty="0" err="1" smtClean="0">
                <a:latin typeface="Courier New" pitchFamily="49" charset="0"/>
                <a:cs typeface="Courier New" pitchFamily="49" charset="0"/>
              </a:rPr>
              <a:t>final</a:t>
            </a: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900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9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sz="9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>
              <a:buNone/>
              <a:defRPr/>
            </a:pP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l-PL" sz="9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l-PL" sz="9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pl-PL" sz="9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0">
              <a:buNone/>
              <a:defRPr/>
            </a:pP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			return ””;</a:t>
            </a:r>
          </a:p>
          <a:p>
            <a:pPr lvl="0">
              <a:buNone/>
              <a:defRPr/>
            </a:pP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		} </a:t>
            </a:r>
            <a:r>
              <a:rPr lang="pl-PL" sz="9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0">
              <a:buNone/>
              <a:defRPr/>
            </a:pP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			return </a:t>
            </a:r>
            <a:r>
              <a:rPr lang="pl-PL" sz="9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();		</a:t>
            </a:r>
          </a:p>
          <a:p>
            <a:pPr lvl="0">
              <a:buNone/>
              <a:defRPr/>
            </a:pP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lvl="0">
              <a:buNone/>
              <a:defRPr/>
            </a:pP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0">
              <a:buNone/>
              <a:defRPr/>
            </a:pPr>
            <a:endParaRPr lang="pl-PL" sz="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pl-PL" sz="9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9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		return „One”;	</a:t>
            </a:r>
          </a:p>
          <a:p>
            <a:pPr>
              <a:buNone/>
            </a:pP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0">
              <a:buNone/>
              <a:defRPr/>
            </a:pPr>
            <a:r>
              <a:rPr lang="pl-PL" sz="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l-PL" sz="9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Statyczna analiza kodu - Narzędzia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Integracja z IDE:</a:t>
            </a:r>
          </a:p>
          <a:p>
            <a:pPr lvl="1"/>
            <a:r>
              <a:rPr lang="pl-PL" dirty="0" smtClean="0"/>
              <a:t>Wyświetlanie:</a:t>
            </a:r>
          </a:p>
          <a:p>
            <a:pPr lvl="2"/>
            <a:r>
              <a:rPr lang="pl-PL" dirty="0" smtClean="0"/>
              <a:t>Błędów</a:t>
            </a:r>
          </a:p>
          <a:p>
            <a:pPr lvl="2"/>
            <a:r>
              <a:rPr lang="pl-PL" dirty="0" smtClean="0"/>
              <a:t>Ostrzeżeń</a:t>
            </a:r>
          </a:p>
          <a:p>
            <a:pPr lvl="2"/>
            <a:r>
              <a:rPr lang="pl-PL" dirty="0" smtClean="0"/>
              <a:t>Uwag (</a:t>
            </a:r>
            <a:r>
              <a:rPr lang="pl-PL" dirty="0" err="1" smtClean="0"/>
              <a:t>notice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Wprowadzenie autokorekty</a:t>
            </a:r>
          </a:p>
          <a:p>
            <a:r>
              <a:rPr lang="pl-PL" dirty="0" smtClean="0"/>
              <a:t>Raportowanie</a:t>
            </a:r>
          </a:p>
          <a:p>
            <a:r>
              <a:rPr lang="pl-PL" dirty="0" smtClean="0"/>
              <a:t>Statystyki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Statyczna analiza kodu - Raport</a:t>
            </a:r>
            <a:endParaRPr lang="pl-PL" dirty="0"/>
          </a:p>
        </p:txBody>
      </p:sp>
      <p:pic>
        <p:nvPicPr>
          <p:cNvPr id="4" name="Obraz 3" descr="scope-checkstyle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1772816"/>
            <a:ext cx="6596222" cy="472515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Statyczna analiza kodu - Raport</a:t>
            </a:r>
            <a:endParaRPr lang="pl-PL" dirty="0"/>
          </a:p>
        </p:txBody>
      </p:sp>
      <p:pic>
        <p:nvPicPr>
          <p:cNvPr id="4" name="Obraz 3" descr="scope-checkstyle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1844824"/>
            <a:ext cx="5210854" cy="47386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Statyczna analiza kodu - Statystyki</a:t>
            </a:r>
            <a:endParaRPr lang="pl-PL" dirty="0"/>
          </a:p>
        </p:txBody>
      </p:sp>
      <p:pic>
        <p:nvPicPr>
          <p:cNvPr id="4" name="Obraz 3" descr="checkstyle-statistic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2204864"/>
            <a:ext cx="6420747" cy="346758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Wikipedia</a:t>
            </a:r>
            <a:r>
              <a:rPr lang="pl-PL" dirty="0" smtClean="0"/>
              <a:t> PL – definicja:</a:t>
            </a:r>
          </a:p>
          <a:p>
            <a:pPr>
              <a:buNone/>
            </a:pPr>
            <a:r>
              <a:rPr lang="pl-PL" dirty="0" smtClean="0"/>
              <a:t>	Proces mający na celu przeprowadzenie:</a:t>
            </a:r>
          </a:p>
          <a:p>
            <a:pPr lvl="1"/>
            <a:r>
              <a:rPr lang="pl-PL" dirty="0" smtClean="0"/>
              <a:t>Weryfikacja (zgodność ze specyfikacją)</a:t>
            </a:r>
          </a:p>
          <a:p>
            <a:pPr lvl="1"/>
            <a:r>
              <a:rPr lang="pl-PL" dirty="0" smtClean="0"/>
              <a:t>Walidacja (spełnienie oczekiwań użytkownika)</a:t>
            </a:r>
          </a:p>
          <a:p>
            <a:pPr>
              <a:buNone/>
            </a:pPr>
            <a:r>
              <a:rPr lang="pl-PL" dirty="0" smtClean="0"/>
              <a:t>	oprogramowania.</a:t>
            </a:r>
          </a:p>
          <a:p>
            <a:pPr lvl="1"/>
            <a:endParaRPr lang="pl-P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- Czynności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Planowanie</a:t>
            </a:r>
          </a:p>
          <a:p>
            <a:r>
              <a:rPr lang="pl-PL" dirty="0" smtClean="0"/>
              <a:t>Nadzorowanie</a:t>
            </a:r>
          </a:p>
          <a:p>
            <a:r>
              <a:rPr lang="pl-PL" dirty="0" smtClean="0"/>
              <a:t>Ustalanie warunków testowych</a:t>
            </a:r>
          </a:p>
          <a:p>
            <a:r>
              <a:rPr lang="pl-PL" dirty="0" smtClean="0"/>
              <a:t>Analiza i projektowanie</a:t>
            </a:r>
          </a:p>
          <a:p>
            <a:r>
              <a:rPr lang="pl-PL" dirty="0" smtClean="0"/>
              <a:t>Implementacja i wykonywanie</a:t>
            </a:r>
          </a:p>
          <a:p>
            <a:r>
              <a:rPr lang="pl-PL" dirty="0" smtClean="0"/>
              <a:t>Ocena kryteriów zakończenia i analiza wyników</a:t>
            </a:r>
          </a:p>
          <a:p>
            <a:r>
              <a:rPr lang="pl-PL" dirty="0" smtClean="0"/>
              <a:t>Tworzenie raportów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Zależne od modelu (kaskadowy, iteracyjny itp.)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Wprowadzenie</a:t>
            </a:r>
          </a:p>
          <a:p>
            <a:r>
              <a:rPr lang="pl-PL" dirty="0" err="1" smtClean="0"/>
              <a:t>Quality</a:t>
            </a:r>
            <a:r>
              <a:rPr lang="pl-PL" dirty="0" smtClean="0"/>
              <a:t> </a:t>
            </a:r>
            <a:r>
              <a:rPr lang="pl-PL" dirty="0" err="1" smtClean="0"/>
              <a:t>Assurance</a:t>
            </a:r>
            <a:endParaRPr lang="pl-PL" dirty="0" smtClean="0"/>
          </a:p>
          <a:p>
            <a:r>
              <a:rPr lang="pl-PL" dirty="0" smtClean="0"/>
              <a:t>Statyczna analiza kodu</a:t>
            </a:r>
          </a:p>
          <a:p>
            <a:r>
              <a:rPr lang="pl-PL" dirty="0" smtClean="0"/>
              <a:t>Testowanie</a:t>
            </a:r>
          </a:p>
          <a:p>
            <a:r>
              <a:rPr lang="pl-PL" dirty="0" smtClean="0"/>
              <a:t>Zespół testowy</a:t>
            </a:r>
          </a:p>
          <a:p>
            <a:r>
              <a:rPr lang="pl-PL" dirty="0" err="1" smtClean="0"/>
              <a:t>Continuous</a:t>
            </a:r>
            <a:r>
              <a:rPr lang="pl-PL" dirty="0" smtClean="0"/>
              <a:t> </a:t>
            </a:r>
            <a:r>
              <a:rPr lang="pl-PL" dirty="0" err="1" smtClean="0"/>
              <a:t>Integration</a:t>
            </a:r>
            <a:endParaRPr lang="pl-PL" dirty="0" smtClean="0"/>
          </a:p>
          <a:p>
            <a:r>
              <a:rPr lang="pl-PL" dirty="0" smtClean="0"/>
              <a:t>Podsumowanie</a:t>
            </a:r>
          </a:p>
          <a:p>
            <a:r>
              <a:rPr lang="pl-PL" dirty="0" smtClean="0"/>
              <a:t>Dyskusja?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- Cele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Cel testowania zależny od rodzaju testu!!!</a:t>
            </a:r>
          </a:p>
          <a:p>
            <a:r>
              <a:rPr lang="pl-PL" dirty="0" smtClean="0"/>
              <a:t>Ogólnie:</a:t>
            </a:r>
          </a:p>
          <a:p>
            <a:pPr lvl="1"/>
            <a:r>
              <a:rPr lang="pl-PL" dirty="0" smtClean="0"/>
              <a:t>Ujawnienie usterek</a:t>
            </a:r>
          </a:p>
          <a:p>
            <a:pPr lvl="1"/>
            <a:r>
              <a:rPr lang="pl-PL" dirty="0" smtClean="0"/>
              <a:t>Dostarczanie informacji o jakości</a:t>
            </a:r>
          </a:p>
          <a:p>
            <a:pPr lvl="1"/>
            <a:r>
              <a:rPr lang="pl-PL" dirty="0" smtClean="0"/>
              <a:t>Zapobieganie awariom</a:t>
            </a:r>
          </a:p>
          <a:p>
            <a:pPr>
              <a:buNone/>
            </a:pPr>
            <a:endParaRPr lang="pl-PL" dirty="0" smtClean="0"/>
          </a:p>
          <a:p>
            <a:pPr lvl="1"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- Podział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Poziomy:</a:t>
            </a:r>
          </a:p>
          <a:p>
            <a:pPr lvl="1"/>
            <a:r>
              <a:rPr lang="pl-PL" dirty="0" smtClean="0"/>
              <a:t>Modułowe</a:t>
            </a:r>
          </a:p>
          <a:p>
            <a:pPr lvl="1"/>
            <a:r>
              <a:rPr lang="pl-PL" dirty="0" smtClean="0"/>
              <a:t>Integracyjne</a:t>
            </a:r>
          </a:p>
          <a:p>
            <a:pPr lvl="1"/>
            <a:r>
              <a:rPr lang="pl-PL" dirty="0" smtClean="0"/>
              <a:t>Systemowe</a:t>
            </a:r>
          </a:p>
          <a:p>
            <a:pPr lvl="1"/>
            <a:r>
              <a:rPr lang="pl-PL" dirty="0" smtClean="0"/>
              <a:t>Akceptacyjne</a:t>
            </a:r>
          </a:p>
          <a:p>
            <a:r>
              <a:rPr lang="pl-PL" dirty="0" smtClean="0"/>
              <a:t>Cele:</a:t>
            </a:r>
          </a:p>
          <a:p>
            <a:pPr lvl="1"/>
            <a:r>
              <a:rPr lang="pl-PL" dirty="0" smtClean="0"/>
              <a:t>Funkcjonalne</a:t>
            </a:r>
          </a:p>
          <a:p>
            <a:pPr lvl="1"/>
            <a:r>
              <a:rPr lang="pl-PL" dirty="0" smtClean="0"/>
              <a:t>Niefunkcjonalne</a:t>
            </a:r>
          </a:p>
          <a:p>
            <a:pPr lvl="1"/>
            <a:r>
              <a:rPr lang="pl-PL" dirty="0" smtClean="0"/>
              <a:t>Strukturalne</a:t>
            </a:r>
          </a:p>
          <a:p>
            <a:pPr lvl="1"/>
            <a:r>
              <a:rPr lang="pl-PL" dirty="0" smtClean="0"/>
              <a:t>Potwierdzające i regresywne</a:t>
            </a:r>
          </a:p>
          <a:p>
            <a:pPr lvl="1"/>
            <a:endParaRPr lang="pl-P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modułowe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Weryfikacja elementów oprogramowania (testowanie funkcjonalności)</a:t>
            </a:r>
          </a:p>
          <a:p>
            <a:r>
              <a:rPr lang="pl-PL" dirty="0" smtClean="0"/>
              <a:t>Testy biało-skrzynkowe</a:t>
            </a:r>
          </a:p>
          <a:p>
            <a:r>
              <a:rPr lang="pl-PL" dirty="0" smtClean="0"/>
              <a:t>Testy jednostkowe, cechy:</a:t>
            </a:r>
          </a:p>
          <a:p>
            <a:pPr lvl="1"/>
            <a:r>
              <a:rPr lang="pl-PL" dirty="0" smtClean="0"/>
              <a:t>Tworzone przed lub równolegle z kodem</a:t>
            </a:r>
          </a:p>
          <a:p>
            <a:pPr lvl="1"/>
            <a:r>
              <a:rPr lang="pl-PL" dirty="0" smtClean="0"/>
              <a:t>Aktualne</a:t>
            </a:r>
          </a:p>
          <a:p>
            <a:pPr lvl="1"/>
            <a:r>
              <a:rPr lang="pl-PL" dirty="0" smtClean="0"/>
              <a:t>Dokładne (warunki brzegowe itp.)</a:t>
            </a:r>
          </a:p>
          <a:p>
            <a:pPr lvl="1"/>
            <a:r>
              <a:rPr lang="pl-PL" dirty="0" smtClean="0"/>
              <a:t>Niezależne</a:t>
            </a:r>
          </a:p>
          <a:p>
            <a:pPr lvl="1"/>
            <a:r>
              <a:rPr lang="pl-PL" dirty="0" smtClean="0"/>
              <a:t>Nienadmiarowe</a:t>
            </a:r>
          </a:p>
          <a:p>
            <a:pPr lvl="1"/>
            <a:r>
              <a:rPr lang="pl-PL" dirty="0" smtClean="0"/>
              <a:t>Zgodne z konwencją</a:t>
            </a:r>
          </a:p>
          <a:p>
            <a:r>
              <a:rPr lang="pl-PL" dirty="0" smtClean="0"/>
              <a:t>Pokrycie kodu około 70%</a:t>
            </a:r>
          </a:p>
          <a:p>
            <a:pPr lvl="1"/>
            <a:endParaRPr lang="pl-PL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4" name="Obraz 3" descr="jsclass-tes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492896"/>
            <a:ext cx="3960440" cy="1708544"/>
          </a:xfrm>
          <a:prstGeom prst="rect">
            <a:avLst/>
          </a:prstGeom>
        </p:spPr>
      </p:pic>
      <p:pic>
        <p:nvPicPr>
          <p:cNvPr id="6" name="Obraz 5" descr="visual_studio_unit_testing_framewor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1680" y="5301208"/>
            <a:ext cx="5472608" cy="1152552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2411760" y="4869160"/>
            <a:ext cx="396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Visual Studio Unit </a:t>
            </a:r>
            <a:r>
              <a:rPr lang="pl-PL" dirty="0" err="1" smtClean="0"/>
              <a:t>Testing</a:t>
            </a:r>
            <a:r>
              <a:rPr lang="pl-PL" dirty="0" smtClean="0"/>
              <a:t> Framework</a:t>
            </a: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1835696" y="213285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JS.Class</a:t>
            </a:r>
            <a:endParaRPr lang="pl-PL" dirty="0"/>
          </a:p>
        </p:txBody>
      </p:sp>
      <p:pic>
        <p:nvPicPr>
          <p:cNvPr id="9" name="Obraz 8" descr="eclipse-juni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4008" y="2492896"/>
            <a:ext cx="4065255" cy="2285914"/>
          </a:xfrm>
          <a:prstGeom prst="rect">
            <a:avLst/>
          </a:prstGeom>
        </p:spPr>
      </p:pic>
      <p:sp>
        <p:nvSpPr>
          <p:cNvPr id="10" name="pole tekstowe 9"/>
          <p:cNvSpPr txBox="1"/>
          <p:nvPr/>
        </p:nvSpPr>
        <p:spPr>
          <a:xfrm>
            <a:off x="6444208" y="2132856"/>
            <a:ext cx="70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JUnit</a:t>
            </a:r>
            <a:endParaRPr lang="pl-PL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integracyjne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Interakcja pomiędzy różnymi częściami systemu</a:t>
            </a:r>
          </a:p>
          <a:p>
            <a:r>
              <a:rPr lang="pl-PL" dirty="0" smtClean="0"/>
              <a:t>Testy czarno-skrzynkowe</a:t>
            </a:r>
          </a:p>
          <a:p>
            <a:r>
              <a:rPr lang="pl-PL" dirty="0" smtClean="0"/>
              <a:t>Cele:</a:t>
            </a:r>
          </a:p>
          <a:p>
            <a:pPr lvl="1"/>
            <a:r>
              <a:rPr lang="pl-PL" dirty="0" smtClean="0"/>
              <a:t>Wykrywanie usterek</a:t>
            </a:r>
          </a:p>
          <a:p>
            <a:pPr lvl="1"/>
            <a:r>
              <a:rPr lang="pl-PL" dirty="0" smtClean="0"/>
              <a:t>Rozpoznanie systemu</a:t>
            </a:r>
          </a:p>
          <a:p>
            <a:r>
              <a:rPr lang="pl-PL" dirty="0" smtClean="0"/>
              <a:t>Strategie:</a:t>
            </a:r>
          </a:p>
          <a:p>
            <a:pPr lvl="1"/>
            <a:r>
              <a:rPr lang="pl-PL" dirty="0" smtClean="0"/>
              <a:t>Przyrostowa</a:t>
            </a:r>
          </a:p>
          <a:p>
            <a:pPr lvl="1"/>
            <a:r>
              <a:rPr lang="pl-PL" dirty="0" smtClean="0"/>
              <a:t>Skokowa (ang. Big </a:t>
            </a:r>
            <a:r>
              <a:rPr lang="pl-PL" dirty="0" err="1" smtClean="0"/>
              <a:t>bang</a:t>
            </a:r>
            <a:r>
              <a:rPr lang="pl-PL" dirty="0" smtClean="0"/>
              <a:t>)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systemowe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Zbadanie zachowania produktu</a:t>
            </a:r>
          </a:p>
          <a:p>
            <a:r>
              <a:rPr lang="pl-PL" dirty="0" smtClean="0"/>
              <a:t>Środowisko „produkcyjne”</a:t>
            </a:r>
          </a:p>
          <a:p>
            <a:r>
              <a:rPr lang="pl-PL" dirty="0" smtClean="0"/>
              <a:t>Testy czarno-skrzynkowe</a:t>
            </a:r>
          </a:p>
          <a:p>
            <a:r>
              <a:rPr lang="pl-PL" dirty="0" smtClean="0"/>
              <a:t>Testowanie:</a:t>
            </a:r>
          </a:p>
          <a:p>
            <a:pPr lvl="1"/>
            <a:r>
              <a:rPr lang="pl-PL" dirty="0" smtClean="0"/>
              <a:t>Funkcjonalności</a:t>
            </a:r>
          </a:p>
          <a:p>
            <a:pPr lvl="1"/>
            <a:r>
              <a:rPr lang="pl-PL" dirty="0" smtClean="0"/>
              <a:t>Wydajności</a:t>
            </a:r>
          </a:p>
          <a:p>
            <a:pPr lvl="1"/>
            <a:r>
              <a:rPr lang="pl-PL" dirty="0" smtClean="0"/>
              <a:t>Użyteczności</a:t>
            </a:r>
          </a:p>
          <a:p>
            <a:pPr lvl="1"/>
            <a:r>
              <a:rPr lang="pl-PL" dirty="0" smtClean="0"/>
              <a:t>Bezpieczeństwa</a:t>
            </a:r>
          </a:p>
          <a:p>
            <a:pPr lvl="1"/>
            <a:r>
              <a:rPr lang="pl-PL" dirty="0" smtClean="0"/>
              <a:t>…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akceptacyjne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Przeważnie wykonywane przez klienta</a:t>
            </a:r>
          </a:p>
          <a:p>
            <a:r>
              <a:rPr lang="pl-PL" dirty="0" smtClean="0"/>
              <a:t>Testy czarno-skrzynkowe</a:t>
            </a:r>
          </a:p>
          <a:p>
            <a:r>
              <a:rPr lang="pl-PL" dirty="0" smtClean="0"/>
              <a:t>Cel = ocena gotowości produktu:</a:t>
            </a:r>
          </a:p>
          <a:p>
            <a:pPr lvl="1"/>
            <a:r>
              <a:rPr lang="pl-PL" dirty="0" smtClean="0"/>
              <a:t>Zgodność ze specyfikacją:</a:t>
            </a:r>
          </a:p>
          <a:p>
            <a:pPr lvl="2"/>
            <a:r>
              <a:rPr lang="pl-PL" dirty="0" smtClean="0"/>
              <a:t>Dziedzina</a:t>
            </a:r>
          </a:p>
          <a:p>
            <a:pPr lvl="2"/>
            <a:r>
              <a:rPr lang="pl-PL" dirty="0" smtClean="0"/>
              <a:t>Bezawaryjność</a:t>
            </a:r>
          </a:p>
          <a:p>
            <a:pPr lvl="2"/>
            <a:r>
              <a:rPr lang="pl-PL" dirty="0" smtClean="0"/>
              <a:t>Wydajność</a:t>
            </a:r>
          </a:p>
          <a:p>
            <a:pPr lvl="2"/>
            <a:r>
              <a:rPr lang="pl-PL" dirty="0" smtClean="0"/>
              <a:t>…</a:t>
            </a:r>
          </a:p>
          <a:p>
            <a:r>
              <a:rPr lang="pl-PL" dirty="0" smtClean="0"/>
              <a:t>Testy alfa (producent) i beta (użytkownicy)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funkcjonalne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Testy czarno-skrzynkowe</a:t>
            </a:r>
          </a:p>
          <a:p>
            <a:r>
              <a:rPr lang="pl-PL" dirty="0" smtClean="0"/>
              <a:t>Cel – weryfikacja funkcjonalności:</a:t>
            </a:r>
          </a:p>
          <a:p>
            <a:pPr lvl="1"/>
            <a:r>
              <a:rPr lang="pl-PL" dirty="0" smtClean="0"/>
              <a:t>Dziedzina</a:t>
            </a:r>
          </a:p>
          <a:p>
            <a:pPr lvl="1"/>
            <a:r>
              <a:rPr lang="pl-PL" dirty="0" smtClean="0"/>
              <a:t>Bezpieczeństwo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niefunkcjonalne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Testy czarno-skrzynkowe</a:t>
            </a:r>
          </a:p>
          <a:p>
            <a:r>
              <a:rPr lang="pl-PL" dirty="0" smtClean="0"/>
              <a:t>Testy:</a:t>
            </a:r>
          </a:p>
          <a:p>
            <a:pPr lvl="1"/>
            <a:r>
              <a:rPr lang="pl-PL" dirty="0" smtClean="0"/>
              <a:t>Wydajnościowe</a:t>
            </a:r>
          </a:p>
          <a:p>
            <a:pPr lvl="1"/>
            <a:r>
              <a:rPr lang="pl-PL" dirty="0" smtClean="0"/>
              <a:t>Obciążeniowe</a:t>
            </a:r>
          </a:p>
          <a:p>
            <a:pPr lvl="1"/>
            <a:r>
              <a:rPr lang="pl-PL" dirty="0" smtClean="0"/>
              <a:t>Przeciążające</a:t>
            </a:r>
          </a:p>
          <a:p>
            <a:pPr lvl="1"/>
            <a:r>
              <a:rPr lang="pl-PL" dirty="0" smtClean="0"/>
              <a:t>Użyteczności</a:t>
            </a:r>
          </a:p>
          <a:p>
            <a:pPr lvl="1"/>
            <a:r>
              <a:rPr lang="pl-PL" dirty="0" smtClean="0"/>
              <a:t>Współdziałania</a:t>
            </a:r>
          </a:p>
          <a:p>
            <a:pPr lvl="1"/>
            <a:r>
              <a:rPr lang="pl-PL" dirty="0" smtClean="0"/>
              <a:t>Niezawodności</a:t>
            </a:r>
          </a:p>
          <a:p>
            <a:pPr lvl="1"/>
            <a:r>
              <a:rPr lang="pl-PL" dirty="0" smtClean="0"/>
              <a:t>Przenaszalności</a:t>
            </a:r>
          </a:p>
          <a:p>
            <a:pPr lvl="1"/>
            <a:endParaRPr lang="pl-PL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strukturalne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Testy biało-skrzynkowe</a:t>
            </a:r>
          </a:p>
          <a:p>
            <a:r>
              <a:rPr lang="pl-PL" dirty="0" smtClean="0"/>
              <a:t>Testowanie:</a:t>
            </a:r>
          </a:p>
          <a:p>
            <a:pPr lvl="1"/>
            <a:r>
              <a:rPr lang="pl-PL" dirty="0" smtClean="0"/>
              <a:t>Modułów</a:t>
            </a:r>
          </a:p>
          <a:p>
            <a:pPr lvl="1"/>
            <a:r>
              <a:rPr lang="pl-PL" dirty="0" smtClean="0"/>
              <a:t>Klas</a:t>
            </a:r>
          </a:p>
          <a:p>
            <a:pPr lvl="1"/>
            <a:r>
              <a:rPr lang="pl-PL" dirty="0" smtClean="0"/>
              <a:t>Metod</a:t>
            </a:r>
          </a:p>
          <a:p>
            <a:pPr lvl="1"/>
            <a:r>
              <a:rPr lang="pl-PL" dirty="0" smtClean="0"/>
              <a:t>Funkcji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Wprowadzenie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Szybki rozwój informatyki</a:t>
            </a:r>
          </a:p>
          <a:p>
            <a:r>
              <a:rPr lang="pl-PL" dirty="0" smtClean="0"/>
              <a:t>Inne dziedziny (medycyna, przemysł, itp.):</a:t>
            </a:r>
          </a:p>
          <a:p>
            <a:pPr lvl="1"/>
            <a:r>
              <a:rPr lang="pl-PL" dirty="0" smtClean="0"/>
              <a:t>Udogodnienia</a:t>
            </a:r>
          </a:p>
          <a:p>
            <a:pPr lvl="1"/>
            <a:r>
              <a:rPr lang="pl-PL" dirty="0" smtClean="0"/>
              <a:t>Problemy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Testowanie potwierdzające i regresywne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Cele:</a:t>
            </a:r>
          </a:p>
          <a:p>
            <a:pPr lvl="1"/>
            <a:r>
              <a:rPr lang="pl-PL" dirty="0" smtClean="0"/>
              <a:t>Potwierdzające – weryfikacja naprawy usterki</a:t>
            </a:r>
          </a:p>
          <a:p>
            <a:pPr lvl="1"/>
            <a:r>
              <a:rPr lang="pl-PL" dirty="0" smtClean="0"/>
              <a:t>Regresywne – usunięcie defektu nie spowodowało pojawienie się nowych</a:t>
            </a:r>
          </a:p>
          <a:p>
            <a:r>
              <a:rPr lang="pl-PL" dirty="0" smtClean="0"/>
              <a:t>Testy biało-skrzynkowe i czarno-skrzynkowe</a:t>
            </a:r>
          </a:p>
          <a:p>
            <a:r>
              <a:rPr lang="pl-PL" dirty="0" smtClean="0"/>
              <a:t>Testy funkcjonalne, niefunkcjonalne i strukturalne</a:t>
            </a:r>
          </a:p>
          <a:p>
            <a:r>
              <a:rPr lang="pl-PL" dirty="0" smtClean="0"/>
              <a:t>Powtarzalne -&gt; Automatyzacja</a:t>
            </a:r>
          </a:p>
          <a:p>
            <a:pPr>
              <a:buNone/>
            </a:pPr>
            <a:endParaRPr lang="pl-PL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Zespół testowy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 algn="ctr">
              <a:buNone/>
            </a:pPr>
            <a:r>
              <a:rPr lang="pl-PL" dirty="0" smtClean="0"/>
              <a:t>Po co tworzyć oddzielny zespół?</a:t>
            </a:r>
            <a:endParaRPr lang="pl-PL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Zespół testowy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	</a:t>
            </a:r>
          </a:p>
          <a:p>
            <a:pPr algn="ctr">
              <a:buNone/>
            </a:pPr>
            <a:r>
              <a:rPr lang="pl-PL" dirty="0" smtClean="0"/>
              <a:t>Cechy dobrego testera !== cech dobrego developera</a:t>
            </a:r>
          </a:p>
          <a:p>
            <a:pPr>
              <a:buNone/>
            </a:pPr>
            <a:endParaRPr lang="pl-PL" dirty="0" smtClean="0"/>
          </a:p>
          <a:p>
            <a:r>
              <a:rPr lang="pl-PL" dirty="0" smtClean="0"/>
              <a:t>Cechy dobrego testera:</a:t>
            </a:r>
          </a:p>
          <a:p>
            <a:pPr lvl="1"/>
            <a:r>
              <a:rPr lang="pl-PL" dirty="0" smtClean="0"/>
              <a:t>Pedantyczność</a:t>
            </a:r>
          </a:p>
          <a:p>
            <a:pPr lvl="1"/>
            <a:r>
              <a:rPr lang="pl-PL" dirty="0" smtClean="0"/>
              <a:t>Skrupulatność</a:t>
            </a:r>
          </a:p>
          <a:p>
            <a:pPr lvl="1"/>
            <a:r>
              <a:rPr lang="pl-PL" dirty="0" smtClean="0"/>
              <a:t>Wytrwałość</a:t>
            </a:r>
          </a:p>
          <a:p>
            <a:pPr lvl="1"/>
            <a:r>
              <a:rPr lang="pl-PL" dirty="0" smtClean="0"/>
              <a:t>Umiejętność szukania dziury w całym</a:t>
            </a:r>
          </a:p>
          <a:p>
            <a:pPr lvl="1"/>
            <a:r>
              <a:rPr lang="pl-PL" dirty="0" smtClean="0"/>
              <a:t>„Wyłączenie zdrowego rozsądku”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Zespół testowy - Niezależność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Plusy:</a:t>
            </a:r>
          </a:p>
          <a:p>
            <a:pPr lvl="1"/>
            <a:r>
              <a:rPr lang="pl-PL" dirty="0" smtClean="0"/>
              <a:t>Dostrzeganie innych błędów</a:t>
            </a:r>
          </a:p>
          <a:p>
            <a:pPr lvl="1"/>
            <a:r>
              <a:rPr lang="pl-PL" dirty="0" smtClean="0"/>
              <a:t>Weryfikacja poprawności założeń</a:t>
            </a:r>
          </a:p>
          <a:p>
            <a:r>
              <a:rPr lang="pl-PL" dirty="0" smtClean="0"/>
              <a:t>Minusy:</a:t>
            </a:r>
          </a:p>
          <a:p>
            <a:pPr lvl="1"/>
            <a:r>
              <a:rPr lang="pl-PL" dirty="0" smtClean="0"/>
              <a:t>Utrudniona komunikacja</a:t>
            </a:r>
          </a:p>
          <a:p>
            <a:pPr lvl="1"/>
            <a:r>
              <a:rPr lang="pl-PL" dirty="0" smtClean="0"/>
              <a:t>Wąskie gardło</a:t>
            </a:r>
          </a:p>
          <a:p>
            <a:pPr lvl="1"/>
            <a:r>
              <a:rPr lang="pl-PL" dirty="0" smtClean="0"/>
              <a:t>Konflikty</a:t>
            </a:r>
            <a:endParaRPr lang="pl-PL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Continuous</a:t>
            </a:r>
            <a:r>
              <a:rPr lang="pl-PL" dirty="0" smtClean="0"/>
              <a:t> </a:t>
            </a:r>
            <a:r>
              <a:rPr lang="pl-PL" dirty="0" err="1" smtClean="0"/>
              <a:t>Integration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Continuous</a:t>
            </a:r>
            <a:r>
              <a:rPr lang="pl-PL" dirty="0" smtClean="0"/>
              <a:t> </a:t>
            </a:r>
            <a:r>
              <a:rPr lang="pl-PL" dirty="0" err="1" smtClean="0"/>
              <a:t>Integration</a:t>
            </a:r>
            <a:r>
              <a:rPr lang="pl-PL" dirty="0" smtClean="0"/>
              <a:t> (CI) – ciągła integracja:</a:t>
            </a:r>
          </a:p>
          <a:p>
            <a:pPr lvl="1"/>
            <a:r>
              <a:rPr lang="pl-PL" dirty="0" smtClean="0"/>
              <a:t>Praca 24 godziny na dobę:</a:t>
            </a:r>
          </a:p>
          <a:p>
            <a:pPr lvl="2"/>
            <a:r>
              <a:rPr lang="pl-PL" dirty="0" smtClean="0"/>
              <a:t>Długie testy</a:t>
            </a:r>
          </a:p>
          <a:p>
            <a:pPr lvl="1"/>
            <a:r>
              <a:rPr lang="pl-PL" dirty="0" smtClean="0"/>
              <a:t>Aktualne informacje o stanie projektu</a:t>
            </a:r>
          </a:p>
          <a:p>
            <a:pPr lvl="1"/>
            <a:r>
              <a:rPr lang="pl-PL" dirty="0" smtClean="0"/>
              <a:t>Szybka reakcja na problemy</a:t>
            </a:r>
          </a:p>
          <a:p>
            <a:pPr lvl="1"/>
            <a:r>
              <a:rPr lang="pl-PL" dirty="0" smtClean="0"/>
              <a:t>Statystyki umożliwiające zapanowanie nad zespołem</a:t>
            </a:r>
          </a:p>
          <a:p>
            <a:pPr lvl="1"/>
            <a:endParaRPr lang="pl-PL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Continuos</a:t>
            </a:r>
            <a:r>
              <a:rPr lang="pl-PL" dirty="0" smtClean="0"/>
              <a:t> </a:t>
            </a:r>
            <a:r>
              <a:rPr lang="pl-PL" dirty="0" err="1" smtClean="0"/>
              <a:t>Integration</a:t>
            </a:r>
            <a:r>
              <a:rPr lang="pl-PL" dirty="0" smtClean="0"/>
              <a:t> - Hudson</a:t>
            </a:r>
            <a:endParaRPr lang="pl-PL" dirty="0"/>
          </a:p>
        </p:txBody>
      </p:sp>
      <p:pic>
        <p:nvPicPr>
          <p:cNvPr id="4" name="Obraz 3" descr="huds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1844824"/>
            <a:ext cx="6017514" cy="465961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Continuos</a:t>
            </a:r>
            <a:r>
              <a:rPr lang="pl-PL" dirty="0" smtClean="0"/>
              <a:t> </a:t>
            </a:r>
            <a:r>
              <a:rPr lang="pl-PL" dirty="0" err="1" smtClean="0"/>
              <a:t>Integration</a:t>
            </a:r>
            <a:r>
              <a:rPr lang="pl-PL" dirty="0" smtClean="0"/>
              <a:t> - Hudson</a:t>
            </a:r>
            <a:endParaRPr lang="pl-PL" dirty="0"/>
          </a:p>
        </p:txBody>
      </p:sp>
      <p:pic>
        <p:nvPicPr>
          <p:cNvPr id="4" name="Obraz 3" descr="hudson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2132856"/>
            <a:ext cx="6590489" cy="4209953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Plusy:</a:t>
            </a:r>
          </a:p>
          <a:p>
            <a:pPr lvl="1"/>
            <a:r>
              <a:rPr lang="pl-PL" dirty="0" smtClean="0"/>
              <a:t>Szybkie wykrywanie usterek</a:t>
            </a:r>
          </a:p>
          <a:p>
            <a:pPr lvl="1"/>
            <a:r>
              <a:rPr lang="pl-PL" dirty="0" smtClean="0"/>
              <a:t>Łatwiejsze wprowadzanie zmian</a:t>
            </a:r>
          </a:p>
          <a:p>
            <a:pPr lvl="1"/>
            <a:r>
              <a:rPr lang="pl-PL" dirty="0" smtClean="0"/>
              <a:t>Produkt zgodny ze specyfikacją</a:t>
            </a:r>
          </a:p>
          <a:p>
            <a:pPr lvl="1"/>
            <a:r>
              <a:rPr lang="pl-PL" dirty="0" smtClean="0"/>
              <a:t>Produkt wysokiej jakości</a:t>
            </a:r>
          </a:p>
          <a:p>
            <a:pPr lvl="1"/>
            <a:r>
              <a:rPr lang="pl-PL" dirty="0" smtClean="0"/>
              <a:t>Zmniejszenie kosztów</a:t>
            </a:r>
          </a:p>
          <a:p>
            <a:r>
              <a:rPr lang="pl-PL" dirty="0" smtClean="0"/>
              <a:t>Minusy:</a:t>
            </a:r>
          </a:p>
          <a:p>
            <a:pPr lvl="1"/>
            <a:r>
              <a:rPr lang="pl-PL" dirty="0" smtClean="0"/>
              <a:t>Napięcia QA </a:t>
            </a:r>
            <a:r>
              <a:rPr lang="pl-PL" dirty="0" err="1" smtClean="0"/>
              <a:t>vs</a:t>
            </a:r>
            <a:r>
              <a:rPr lang="pl-PL" dirty="0" smtClean="0"/>
              <a:t> Programiści</a:t>
            </a:r>
          </a:p>
          <a:p>
            <a:pPr lvl="1"/>
            <a:r>
              <a:rPr lang="pl-PL" dirty="0" smtClean="0"/>
              <a:t>Dodatkowe koszty</a:t>
            </a:r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Bibliografia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935480"/>
            <a:ext cx="6203032" cy="4389120"/>
          </a:xfrm>
        </p:spPr>
        <p:txBody>
          <a:bodyPr>
            <a:normAutofit/>
          </a:bodyPr>
          <a:lstStyle/>
          <a:p>
            <a:r>
              <a:rPr lang="pl-PL" dirty="0" smtClean="0"/>
              <a:t>Robert C. Martin – „Czysty kod. Podręcznik dobrego programisty”, Helion, Gliwice 2010</a:t>
            </a:r>
          </a:p>
          <a:p>
            <a:r>
              <a:rPr lang="pl-PL" dirty="0" smtClean="0"/>
              <a:t>Lisa </a:t>
            </a:r>
            <a:r>
              <a:rPr lang="pl-PL" dirty="0" err="1" smtClean="0"/>
              <a:t>Crispin</a:t>
            </a:r>
            <a:r>
              <a:rPr lang="pl-PL" dirty="0" smtClean="0"/>
              <a:t>, </a:t>
            </a:r>
            <a:r>
              <a:rPr lang="pl-PL" dirty="0" err="1" smtClean="0"/>
              <a:t>Janet</a:t>
            </a:r>
            <a:r>
              <a:rPr lang="pl-PL" dirty="0" smtClean="0"/>
              <a:t> Gregory – „Agile </a:t>
            </a:r>
            <a:r>
              <a:rPr lang="pl-PL" dirty="0" err="1" smtClean="0"/>
              <a:t>Testing</a:t>
            </a:r>
            <a:r>
              <a:rPr lang="pl-PL" dirty="0" smtClean="0"/>
              <a:t>: A </a:t>
            </a:r>
            <a:r>
              <a:rPr lang="pl-PL" dirty="0" err="1" smtClean="0"/>
              <a:t>Practical</a:t>
            </a:r>
            <a:r>
              <a:rPr lang="pl-PL" dirty="0" smtClean="0"/>
              <a:t> Guide for </a:t>
            </a:r>
            <a:r>
              <a:rPr lang="pl-PL" dirty="0" err="1" smtClean="0"/>
              <a:t>Testers</a:t>
            </a:r>
            <a:r>
              <a:rPr lang="pl-PL" dirty="0" smtClean="0"/>
              <a:t> and Agile </a:t>
            </a:r>
            <a:r>
              <a:rPr lang="pl-PL" dirty="0" err="1" smtClean="0"/>
              <a:t>Teams</a:t>
            </a:r>
            <a:r>
              <a:rPr lang="pl-PL" dirty="0" smtClean="0"/>
              <a:t>”, </a:t>
            </a:r>
            <a:r>
              <a:rPr lang="pl-PL" dirty="0" err="1" smtClean="0"/>
              <a:t>Addison-Wesley</a:t>
            </a:r>
            <a:r>
              <a:rPr lang="pl-PL" dirty="0" smtClean="0"/>
              <a:t> Professional, 2008</a:t>
            </a:r>
          </a:p>
          <a:p>
            <a:r>
              <a:rPr lang="pl-PL" dirty="0" smtClean="0"/>
              <a:t>Andy </a:t>
            </a:r>
            <a:r>
              <a:rPr lang="pl-PL" dirty="0" err="1" smtClean="0"/>
              <a:t>Hunt</a:t>
            </a:r>
            <a:r>
              <a:rPr lang="pl-PL" dirty="0" smtClean="0"/>
              <a:t>, </a:t>
            </a:r>
            <a:r>
              <a:rPr lang="pl-PL" dirty="0" err="1" smtClean="0"/>
              <a:t>Dave</a:t>
            </a:r>
            <a:r>
              <a:rPr lang="pl-PL" dirty="0" smtClean="0"/>
              <a:t> Thomas – „</a:t>
            </a:r>
            <a:r>
              <a:rPr lang="pl-PL" dirty="0" err="1" smtClean="0"/>
              <a:t>Junit</a:t>
            </a:r>
            <a:r>
              <a:rPr lang="pl-PL" dirty="0" smtClean="0"/>
              <a:t>. Pragmatyczne testy jednostkowe w Javie”, Helion, Gliwice 2006</a:t>
            </a:r>
          </a:p>
          <a:p>
            <a:endParaRPr lang="pl-PL" dirty="0"/>
          </a:p>
        </p:txBody>
      </p:sp>
      <p:pic>
        <p:nvPicPr>
          <p:cNvPr id="6" name="Obraz 5" descr="okladka-agile_test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39186" y="3068960"/>
            <a:ext cx="2004814" cy="2004814"/>
          </a:xfrm>
          <a:prstGeom prst="rect">
            <a:avLst/>
          </a:prstGeom>
        </p:spPr>
      </p:pic>
      <p:pic>
        <p:nvPicPr>
          <p:cNvPr id="5" name="Obraz 4" descr="okładka-juni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0192" y="4725144"/>
            <a:ext cx="1224136" cy="1749838"/>
          </a:xfrm>
          <a:prstGeom prst="rect">
            <a:avLst/>
          </a:prstGeom>
        </p:spPr>
      </p:pic>
      <p:pic>
        <p:nvPicPr>
          <p:cNvPr id="4" name="Obraz 3" descr="okładka-czysty_ko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88224" y="1700808"/>
            <a:ext cx="1240211" cy="177281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Bibliografia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Stowarzyszenie </a:t>
            </a:r>
            <a:r>
              <a:rPr lang="pl-PL" dirty="0" err="1" smtClean="0"/>
              <a:t>Jakosci</a:t>
            </a:r>
            <a:r>
              <a:rPr lang="pl-PL" dirty="0" smtClean="0"/>
              <a:t> </a:t>
            </a:r>
            <a:r>
              <a:rPr lang="pl-PL" dirty="0" err="1" smtClean="0"/>
              <a:t>Systemow</a:t>
            </a:r>
            <a:r>
              <a:rPr lang="pl-PL" dirty="0" smtClean="0"/>
              <a:t> Informatycznych – „Certyfikowany tester. Plan poziomu podstawowego 1.0”, http://www.sjsi.org/</a:t>
            </a:r>
          </a:p>
          <a:p>
            <a:r>
              <a:rPr lang="de-DE" dirty="0" smtClean="0"/>
              <a:t>Bernd </a:t>
            </a:r>
            <a:r>
              <a:rPr lang="de-DE" dirty="0" err="1" smtClean="0"/>
              <a:t>Bruegge</a:t>
            </a:r>
            <a:r>
              <a:rPr lang="de-DE" dirty="0" smtClean="0"/>
              <a:t>, Allen H. </a:t>
            </a:r>
            <a:r>
              <a:rPr lang="de-DE" dirty="0" err="1" smtClean="0"/>
              <a:t>Dutoit</a:t>
            </a:r>
            <a:r>
              <a:rPr lang="pl-PL" dirty="0" smtClean="0"/>
              <a:t> – „Inżynieria oprogramowania w ujęciu obiektowym. UML, wzorce projektowe i Java”, Helion, Gliwice 2011</a:t>
            </a:r>
          </a:p>
          <a:p>
            <a:endParaRPr lang="pl-PL" dirty="0"/>
          </a:p>
        </p:txBody>
      </p:sp>
      <p:pic>
        <p:nvPicPr>
          <p:cNvPr id="4" name="Obraz 3" descr="okladka-inzynieria_oprogramowania_w_ujeciu_obiektow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6216" y="4077072"/>
            <a:ext cx="1728192" cy="24703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Wprowadzenie - problemy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Problemy z projektami informatycznymi:</a:t>
            </a:r>
          </a:p>
          <a:p>
            <a:pPr lvl="1"/>
            <a:r>
              <a:rPr lang="pl-PL" dirty="0" smtClean="0"/>
              <a:t>Większa liczba osób zaangażowanych w projekt</a:t>
            </a:r>
          </a:p>
          <a:p>
            <a:pPr lvl="1"/>
            <a:r>
              <a:rPr lang="pl-PL" dirty="0" smtClean="0"/>
              <a:t>Brak wykształcenia informatycznego</a:t>
            </a:r>
          </a:p>
          <a:p>
            <a:pPr lvl="1"/>
            <a:r>
              <a:rPr lang="pl-PL" dirty="0" smtClean="0"/>
              <a:t>Trudniejsza dziedzina</a:t>
            </a:r>
          </a:p>
          <a:p>
            <a:pPr lvl="1"/>
            <a:r>
              <a:rPr lang="pl-PL" dirty="0" smtClean="0"/>
              <a:t>Więcej technologii integrowanych ze sobą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Koniec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948472"/>
          </a:xfrm>
        </p:spPr>
        <p:txBody>
          <a:bodyPr>
            <a:normAutofit fontScale="92500" lnSpcReduction="10000"/>
          </a:bodyPr>
          <a:lstStyle/>
          <a:p>
            <a:endParaRPr lang="pl-PL" dirty="0" smtClean="0"/>
          </a:p>
          <a:p>
            <a:pPr algn="ctr">
              <a:buNone/>
            </a:pPr>
            <a:endParaRPr lang="pl-PL" sz="3400" dirty="0" smtClean="0"/>
          </a:p>
          <a:p>
            <a:pPr algn="ctr">
              <a:buNone/>
            </a:pPr>
            <a:r>
              <a:rPr lang="pl-PL" sz="3400" dirty="0" smtClean="0"/>
              <a:t>Dziękuję za uwagę.</a:t>
            </a:r>
          </a:p>
          <a:p>
            <a:pPr algn="ctr">
              <a:buNone/>
            </a:pPr>
            <a:r>
              <a:rPr lang="pl-PL" sz="3400" dirty="0" smtClean="0"/>
              <a:t>Pytania?</a:t>
            </a:r>
            <a:endParaRPr lang="pl-PL" sz="3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 smtClean="0"/>
              <a:t>Wprowadzenie – wyniki problemów</a:t>
            </a:r>
            <a:endParaRPr lang="pl-PL" sz="4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Produkty nie spełniające założeń:</a:t>
            </a:r>
          </a:p>
          <a:p>
            <a:pPr lvl="1"/>
            <a:r>
              <a:rPr lang="pl-PL" dirty="0" smtClean="0"/>
              <a:t>Dziedzina</a:t>
            </a:r>
          </a:p>
          <a:p>
            <a:pPr lvl="1"/>
            <a:r>
              <a:rPr lang="pl-PL" dirty="0" smtClean="0"/>
              <a:t>Wydajność</a:t>
            </a:r>
          </a:p>
          <a:p>
            <a:pPr lvl="1"/>
            <a:r>
              <a:rPr lang="pl-PL" dirty="0" smtClean="0"/>
              <a:t>Bezpieczeństwo</a:t>
            </a:r>
          </a:p>
          <a:p>
            <a:pPr lvl="1"/>
            <a:r>
              <a:rPr lang="pl-PL" dirty="0" smtClean="0"/>
              <a:t>...</a:t>
            </a:r>
          </a:p>
          <a:p>
            <a:r>
              <a:rPr lang="pl-PL" dirty="0" smtClean="0"/>
              <a:t>Awarie:</a:t>
            </a:r>
          </a:p>
          <a:p>
            <a:pPr lvl="1"/>
            <a:r>
              <a:rPr lang="pl-PL" dirty="0" smtClean="0"/>
              <a:t>Problemy z wykryciem miejsca usterek</a:t>
            </a:r>
          </a:p>
          <a:p>
            <a:pPr lvl="1"/>
            <a:r>
              <a:rPr lang="pl-PL" dirty="0" smtClean="0"/>
              <a:t>Naprawa jednej usterki wprowadza kolejne</a:t>
            </a:r>
          </a:p>
          <a:p>
            <a:pPr lvl="1"/>
            <a:r>
              <a:rPr lang="pl-PL" dirty="0" smtClean="0"/>
              <a:t>…</a:t>
            </a:r>
          </a:p>
          <a:p>
            <a:endParaRPr lang="pl-PL" dirty="0" smtClean="0"/>
          </a:p>
          <a:p>
            <a:pPr lvl="1"/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Quality</a:t>
            </a:r>
            <a:r>
              <a:rPr lang="pl-PL" dirty="0" smtClean="0"/>
              <a:t> </a:t>
            </a:r>
            <a:r>
              <a:rPr lang="pl-PL" dirty="0" err="1" smtClean="0"/>
              <a:t>Assurance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Quality</a:t>
            </a:r>
            <a:r>
              <a:rPr lang="pl-PL" dirty="0" smtClean="0"/>
              <a:t> </a:t>
            </a:r>
            <a:r>
              <a:rPr lang="pl-PL" dirty="0" err="1" smtClean="0"/>
              <a:t>Assurance</a:t>
            </a:r>
            <a:r>
              <a:rPr lang="pl-PL" dirty="0" smtClean="0"/>
              <a:t> (QA) – zapewnianie jakości</a:t>
            </a:r>
          </a:p>
          <a:p>
            <a:r>
              <a:rPr lang="pl-PL" dirty="0" err="1" smtClean="0"/>
              <a:t>Wikipedia</a:t>
            </a:r>
            <a:r>
              <a:rPr lang="pl-PL" dirty="0" smtClean="0"/>
              <a:t> EN - definicja (w wolnym tłumaczeniu):</a:t>
            </a:r>
          </a:p>
          <a:p>
            <a:pPr>
              <a:buNone/>
            </a:pPr>
            <a:r>
              <a:rPr lang="pl-PL" dirty="0" smtClean="0"/>
              <a:t>„Wszystkie planowane i systematycznie wykonywane czynności mające na celu dostarczenie produktu zgodnego ze specyfikacją”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Quality</a:t>
            </a:r>
            <a:r>
              <a:rPr lang="pl-PL" dirty="0" smtClean="0"/>
              <a:t> </a:t>
            </a:r>
            <a:r>
              <a:rPr lang="pl-PL" dirty="0" err="1" smtClean="0"/>
              <a:t>assurance</a:t>
            </a:r>
            <a:r>
              <a:rPr lang="pl-PL" dirty="0" smtClean="0"/>
              <a:t> - Cele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Zmniejszenie kosztów:</a:t>
            </a:r>
          </a:p>
          <a:p>
            <a:pPr lvl="1"/>
            <a:r>
              <a:rPr lang="pl-PL" dirty="0" smtClean="0"/>
              <a:t>Produktu zgodny ze specyfikacją</a:t>
            </a:r>
          </a:p>
          <a:p>
            <a:pPr lvl="1"/>
            <a:r>
              <a:rPr lang="pl-PL" dirty="0" smtClean="0"/>
              <a:t>Łatwy w utrzymaniu projekt</a:t>
            </a:r>
          </a:p>
          <a:p>
            <a:pPr lvl="1"/>
            <a:r>
              <a:rPr lang="pl-PL" dirty="0" smtClean="0"/>
              <a:t>Przejrzysta implementacja:</a:t>
            </a:r>
          </a:p>
          <a:p>
            <a:pPr lvl="2"/>
            <a:r>
              <a:rPr lang="pl-PL" dirty="0" smtClean="0"/>
              <a:t>Stosowanie jednolitych konstrukcji</a:t>
            </a:r>
          </a:p>
          <a:p>
            <a:pPr lvl="2"/>
            <a:r>
              <a:rPr lang="pl-PL" dirty="0" smtClean="0"/>
              <a:t>Zgodność z konwencjami nazewniczymi</a:t>
            </a:r>
          </a:p>
          <a:p>
            <a:pPr lvl="2"/>
            <a:r>
              <a:rPr lang="pl-PL" dirty="0" smtClean="0"/>
              <a:t>Wyeliminowanie nadmiarowych konstrukcji</a:t>
            </a:r>
          </a:p>
          <a:p>
            <a:pPr lvl="2"/>
            <a:r>
              <a:rPr lang="pl-PL" dirty="0" smtClean="0"/>
              <a:t>Wyeliminowanie nadmiarowych komentarzy</a:t>
            </a:r>
          </a:p>
          <a:p>
            <a:pPr lvl="2"/>
            <a:r>
              <a:rPr lang="pl-PL" dirty="0" smtClean="0"/>
              <a:t>Tworzenie dokumentacji</a:t>
            </a:r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Quality</a:t>
            </a:r>
            <a:r>
              <a:rPr lang="pl-PL" dirty="0" smtClean="0"/>
              <a:t> </a:t>
            </a:r>
            <a:r>
              <a:rPr lang="pl-PL" dirty="0" err="1" smtClean="0"/>
              <a:t>assurance</a:t>
            </a:r>
            <a:r>
              <a:rPr lang="pl-PL" dirty="0" smtClean="0"/>
              <a:t> - Narzędzia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Wykorzystuje:</a:t>
            </a:r>
          </a:p>
          <a:p>
            <a:pPr lvl="1"/>
            <a:r>
              <a:rPr lang="pl-PL" dirty="0" smtClean="0"/>
              <a:t>Testy</a:t>
            </a:r>
          </a:p>
          <a:p>
            <a:pPr lvl="1"/>
            <a:r>
              <a:rPr lang="pl-PL" dirty="0" smtClean="0"/>
              <a:t>Statyczną analizę kodu</a:t>
            </a:r>
          </a:p>
          <a:p>
            <a:pPr lvl="1"/>
            <a:r>
              <a:rPr lang="pl-PL" dirty="0" err="1" smtClean="0"/>
              <a:t>Continuous</a:t>
            </a:r>
            <a:r>
              <a:rPr lang="pl-PL" dirty="0" smtClean="0"/>
              <a:t> </a:t>
            </a:r>
            <a:r>
              <a:rPr lang="pl-PL" dirty="0" err="1" smtClean="0"/>
              <a:t>Integration</a:t>
            </a:r>
            <a:endParaRPr lang="pl-PL" dirty="0" smtClean="0"/>
          </a:p>
          <a:p>
            <a:pPr lvl="1"/>
            <a:r>
              <a:rPr lang="pl-PL" dirty="0" smtClean="0"/>
              <a:t>Statystyki</a:t>
            </a:r>
          </a:p>
          <a:p>
            <a:pPr lvl="1"/>
            <a:r>
              <a:rPr lang="pl-PL" dirty="0" smtClean="0"/>
              <a:t>…</a:t>
            </a:r>
          </a:p>
          <a:p>
            <a:pPr lvl="1"/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Statyczna analiza kodu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Przeglądu kodu bez analizy logicznej</a:t>
            </a:r>
          </a:p>
          <a:p>
            <a:r>
              <a:rPr lang="pl-PL" dirty="0" smtClean="0"/>
              <a:t>Zbiór reguł określających niepoprawne konstrukcje:</a:t>
            </a:r>
          </a:p>
          <a:p>
            <a:pPr lvl="1"/>
            <a:r>
              <a:rPr lang="pl-PL" dirty="0" smtClean="0"/>
              <a:t>Wbudowane:</a:t>
            </a:r>
          </a:p>
          <a:p>
            <a:pPr lvl="2"/>
            <a:r>
              <a:rPr lang="pl-PL" dirty="0" smtClean="0"/>
              <a:t>Bez parametrów</a:t>
            </a:r>
          </a:p>
          <a:p>
            <a:pPr lvl="2"/>
            <a:r>
              <a:rPr lang="pl-PL" dirty="0" smtClean="0"/>
              <a:t>Z parametrami</a:t>
            </a:r>
          </a:p>
          <a:p>
            <a:pPr lvl="1"/>
            <a:r>
              <a:rPr lang="pl-PL" dirty="0" smtClean="0"/>
              <a:t>Definiowane ręcznie</a:t>
            </a:r>
          </a:p>
          <a:p>
            <a:pPr lvl="1"/>
            <a:r>
              <a:rPr lang="pl-PL" dirty="0" smtClean="0"/>
              <a:t>Zależą od specyfiki problemu i wykorzystywanej technologii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epływ">
  <a:themeElements>
    <a:clrScheme name="Przepły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Przepły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rzepły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708</TotalTime>
  <Words>877</Words>
  <Application>Microsoft Office PowerPoint</Application>
  <PresentationFormat>Pokaz na ekranie (4:3)</PresentationFormat>
  <Paragraphs>295</Paragraphs>
  <Slides>40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40</vt:i4>
      </vt:variant>
    </vt:vector>
  </HeadingPairs>
  <TitlesOfParts>
    <vt:vector size="41" baseType="lpstr">
      <vt:lpstr>Przepływ</vt:lpstr>
      <vt:lpstr>Quality Assurance</vt:lpstr>
      <vt:lpstr>Plan prezentacji</vt:lpstr>
      <vt:lpstr>Wprowadzenie</vt:lpstr>
      <vt:lpstr>Wprowadzenie - problemy</vt:lpstr>
      <vt:lpstr>Wprowadzenie – wyniki problemów</vt:lpstr>
      <vt:lpstr>Quality Assurance</vt:lpstr>
      <vt:lpstr>Quality assurance - Cele</vt:lpstr>
      <vt:lpstr>Quality assurance - Narzędzia</vt:lpstr>
      <vt:lpstr>Statyczna analiza kodu</vt:lpstr>
      <vt:lpstr>Statyczna analiza kodu – Reguły</vt:lpstr>
      <vt:lpstr>Statyczna analiza kodu - Reguły</vt:lpstr>
      <vt:lpstr>Statyczna analiza kodu - Reguły</vt:lpstr>
      <vt:lpstr>Statyczna analiza kodu - Przykład</vt:lpstr>
      <vt:lpstr>Statyczna analiza kodu - Narzędzia</vt:lpstr>
      <vt:lpstr>Statyczna analiza kodu - Raport</vt:lpstr>
      <vt:lpstr>Statyczna analiza kodu - Raport</vt:lpstr>
      <vt:lpstr>Statyczna analiza kodu - Statystyki</vt:lpstr>
      <vt:lpstr>Testowanie</vt:lpstr>
      <vt:lpstr>Testowanie - Czynności</vt:lpstr>
      <vt:lpstr>Testowanie - Cele</vt:lpstr>
      <vt:lpstr>Testowanie - Podział</vt:lpstr>
      <vt:lpstr>Testowanie modułowe</vt:lpstr>
      <vt:lpstr>Testowanie jednostkowe</vt:lpstr>
      <vt:lpstr>Testowanie integracyjne</vt:lpstr>
      <vt:lpstr>Testowanie systemowe</vt:lpstr>
      <vt:lpstr>Testowanie akceptacyjne</vt:lpstr>
      <vt:lpstr>Testy funkcjonalne</vt:lpstr>
      <vt:lpstr>Testy niefunkcjonalne</vt:lpstr>
      <vt:lpstr>Testowanie strukturalne</vt:lpstr>
      <vt:lpstr>Testowanie potwierdzające i regresywne</vt:lpstr>
      <vt:lpstr>Zespół testowy</vt:lpstr>
      <vt:lpstr>Zespół testowy</vt:lpstr>
      <vt:lpstr>Zespół testowy - Niezależność</vt:lpstr>
      <vt:lpstr>Continuous Integration</vt:lpstr>
      <vt:lpstr>Continuos Integration - Hudson</vt:lpstr>
      <vt:lpstr>Continuos Integration - Hudson</vt:lpstr>
      <vt:lpstr>Podsumowanie</vt:lpstr>
      <vt:lpstr>Bibliografia</vt:lpstr>
      <vt:lpstr>Bibliografia</vt:lpstr>
      <vt:lpstr>Koniec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Assurance</dc:title>
  <dc:creator>agabrys</dc:creator>
  <cp:lastModifiedBy>Adam Gabryś</cp:lastModifiedBy>
  <cp:revision>282</cp:revision>
  <dcterms:created xsi:type="dcterms:W3CDTF">2012-03-18T18:45:21Z</dcterms:created>
  <dcterms:modified xsi:type="dcterms:W3CDTF">2012-05-09T09:12:35Z</dcterms:modified>
</cp:coreProperties>
</file>