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3" r:id="rId10"/>
    <p:sldId id="262" r:id="rId1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2012-05-09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2012-05-09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2012-05-09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2012-05-09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2012-05-09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2012-05-09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2012-05-09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2012-05-09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2012-05-09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2012-05-09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ze ściętym i zaokrąglonym rogi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ójkąt prostokątny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2012-05-09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10" name="Dowolny kształt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Dowolny kształt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2012-05-09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  <p:grpSp>
        <p:nvGrpSpPr>
          <p:cNvPr id="2" name="Grup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Dowolny kształt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Dowolny kształt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Test </a:t>
            </a:r>
            <a:r>
              <a:rPr lang="pl-PL" dirty="0" err="1" smtClean="0"/>
              <a:t>Doubles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smtClean="0"/>
          </a:p>
          <a:p>
            <a:r>
              <a:rPr lang="pl-PL" smtClean="0"/>
              <a:t>Adam </a:t>
            </a:r>
            <a:r>
              <a:rPr lang="pl-PL" dirty="0" smtClean="0"/>
              <a:t>Gabryś</a:t>
            </a:r>
            <a:endParaRPr lang="pl-PL" dirty="0"/>
          </a:p>
        </p:txBody>
      </p:sp>
      <p:sp>
        <p:nvSpPr>
          <p:cNvPr id="5" name="pole tekstowe 3"/>
          <p:cNvSpPr txBox="1"/>
          <p:nvPr/>
        </p:nvSpPr>
        <p:spPr>
          <a:xfrm>
            <a:off x="5148064" y="638132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l-PL" dirty="0" smtClean="0"/>
              <a:t>2012.03.20, v1.1, www.adam.gabrys.biz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Koniec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2380520"/>
          </a:xfrm>
        </p:spPr>
        <p:txBody>
          <a:bodyPr>
            <a:normAutofit/>
          </a:bodyPr>
          <a:lstStyle/>
          <a:p>
            <a:pPr algn="ctr"/>
            <a:endParaRPr lang="pl-PL" dirty="0" smtClean="0"/>
          </a:p>
          <a:p>
            <a:pPr algn="ctr"/>
            <a:r>
              <a:rPr lang="pl-PL" sz="4300" dirty="0" smtClean="0"/>
              <a:t>Dziękuję za uwagę.</a:t>
            </a:r>
          </a:p>
          <a:p>
            <a:pPr algn="ctr"/>
            <a:r>
              <a:rPr lang="pl-PL" sz="4300" dirty="0" smtClean="0"/>
              <a:t>Pytania?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 prezentacji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Wstęp: Co to jest „Test Double”?</a:t>
            </a:r>
          </a:p>
          <a:p>
            <a:r>
              <a:rPr lang="pl-PL" dirty="0" smtClean="0"/>
              <a:t>Rodzaje „Test Double”</a:t>
            </a:r>
          </a:p>
          <a:p>
            <a:r>
              <a:rPr lang="pl-PL" dirty="0" smtClean="0"/>
              <a:t>Przykład</a:t>
            </a:r>
          </a:p>
          <a:p>
            <a:r>
              <a:rPr lang="pl-PL" dirty="0" smtClean="0"/>
              <a:t>Podsumowanie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Wstęp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Obiekty symulujące określone zachowanie</a:t>
            </a:r>
          </a:p>
          <a:p>
            <a:r>
              <a:rPr lang="pl-PL" dirty="0" smtClean="0"/>
              <a:t>Ułatwiają testowanie:</a:t>
            </a:r>
          </a:p>
          <a:p>
            <a:pPr lvl="1"/>
            <a:r>
              <a:rPr lang="pl-PL" dirty="0" smtClean="0"/>
              <a:t>Wyeliminowanie implementacji nadmiarowego kodu</a:t>
            </a:r>
          </a:p>
          <a:p>
            <a:pPr lvl="1"/>
            <a:r>
              <a:rPr lang="pl-PL" dirty="0" smtClean="0"/>
              <a:t>Uniezależniają testy od środowiska zewnętrznego</a:t>
            </a:r>
          </a:p>
          <a:p>
            <a:pPr lvl="1"/>
            <a:r>
              <a:rPr lang="pl-PL" dirty="0" smtClean="0"/>
              <a:t>Umożliwiają przeprowadzenie dokładniejszych testów, np. weryfikacja wywołań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Rodzaje „Test double”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err="1" smtClean="0"/>
              <a:t>Dummy</a:t>
            </a:r>
            <a:endParaRPr lang="pl-PL" dirty="0" smtClean="0"/>
          </a:p>
          <a:p>
            <a:pPr lvl="1"/>
            <a:r>
              <a:rPr lang="pl-PL" dirty="0" smtClean="0"/>
              <a:t>Bez implementacji</a:t>
            </a:r>
          </a:p>
          <a:p>
            <a:pPr lvl="1"/>
            <a:r>
              <a:rPr lang="pl-PL" dirty="0" smtClean="0"/>
              <a:t>Potrzebne przy wywoływaniu operacji z parametrami</a:t>
            </a:r>
          </a:p>
          <a:p>
            <a:r>
              <a:rPr lang="pl-PL" dirty="0" err="1" smtClean="0"/>
              <a:t>Stub</a:t>
            </a:r>
            <a:endParaRPr lang="pl-PL" dirty="0" smtClean="0"/>
          </a:p>
          <a:p>
            <a:pPr lvl="1"/>
            <a:r>
              <a:rPr lang="pl-PL" dirty="0" smtClean="0"/>
              <a:t>Implementacja metod zwracających wartości</a:t>
            </a:r>
          </a:p>
          <a:p>
            <a:r>
              <a:rPr lang="pl-PL" dirty="0" smtClean="0"/>
              <a:t>Spy</a:t>
            </a:r>
          </a:p>
          <a:p>
            <a:pPr lvl="1"/>
            <a:r>
              <a:rPr lang="pl-PL" dirty="0" smtClean="0"/>
              <a:t>Weryfikacja wywołań</a:t>
            </a:r>
          </a:p>
          <a:p>
            <a:r>
              <a:rPr lang="pl-PL" dirty="0" err="1" smtClean="0"/>
              <a:t>Fake</a:t>
            </a:r>
            <a:endParaRPr lang="pl-PL" dirty="0" smtClean="0"/>
          </a:p>
          <a:p>
            <a:pPr lvl="1"/>
            <a:r>
              <a:rPr lang="pl-PL" dirty="0" smtClean="0"/>
              <a:t>Zaimplementowane interakcje pomiędzy składowymi</a:t>
            </a:r>
          </a:p>
          <a:p>
            <a:r>
              <a:rPr lang="pl-PL" dirty="0" err="1" smtClean="0"/>
              <a:t>Mock</a:t>
            </a:r>
            <a:endParaRPr lang="pl-PL" dirty="0" smtClean="0"/>
          </a:p>
          <a:p>
            <a:pPr lvl="1"/>
            <a:r>
              <a:rPr lang="pl-PL" dirty="0" smtClean="0"/>
              <a:t>Dynamicznie implementowany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Przykład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3501008"/>
            <a:ext cx="8229600" cy="5040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Definicja interfejsu reprezentującego bazę danych:</a:t>
            </a:r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467544" y="4005064"/>
            <a:ext cx="8229600" cy="1368152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pl-PL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l-PL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interface</a:t>
            </a:r>
            <a:r>
              <a:rPr kumimoji="0" lang="pl-PL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UserDB</a:t>
            </a:r>
            <a:endParaRPr kumimoji="0" lang="pl-PL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l-PL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l-PL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pl-PL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pl-PL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GetUserName</a:t>
            </a:r>
            <a:r>
              <a:rPr kumimoji="0" lang="pl-PL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pl-PL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id);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pl-PL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pl-PL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pl-PL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ymbol zastępczy zawartości 2"/>
          <p:cNvSpPr txBox="1">
            <a:spLocks/>
          </p:cNvSpPr>
          <p:nvPr/>
        </p:nvSpPr>
        <p:spPr>
          <a:xfrm>
            <a:off x="457200" y="1935480"/>
            <a:ext cx="8229600" cy="9894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pl-PL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Przykład</a:t>
            </a:r>
            <a:r>
              <a:rPr kumimoji="0" lang="pl-PL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 wykorzystanie biblioteki </a:t>
            </a:r>
            <a:r>
              <a:rPr kumimoji="0" lang="pl-PL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moq</a:t>
            </a:r>
            <a:endParaRPr kumimoji="0" lang="pl-PL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36004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Simple</a:t>
            </a:r>
          </a:p>
          <a:p>
            <a:pPr>
              <a:buNone/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m_id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UserDB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m_db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	public Simple(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id,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UserDB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db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m_id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= id;</a:t>
            </a:r>
          </a:p>
          <a:p>
            <a:pPr>
              <a:buNone/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m_db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db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GetName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m_db.GetUserName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m_id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457200" y="1935480"/>
            <a:ext cx="8229600" cy="485408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pl-PL" sz="2800" dirty="0" smtClean="0"/>
              <a:t>Definicja klasy korzystającej z bazy danych: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pl-PL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540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l-PL" dirty="0" smtClean="0"/>
              <a:t>Definicja metody testowej:</a:t>
            </a:r>
            <a:endParaRPr lang="pl-PL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467544" y="2492896"/>
            <a:ext cx="8496944" cy="3744416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pl-PL" sz="2600" dirty="0" err="1" smtClean="0">
                <a:latin typeface="Courier New" pitchFamily="49" charset="0"/>
                <a:cs typeface="Courier New" pitchFamily="49" charset="0"/>
              </a:rPr>
              <a:t>TestMethod</a:t>
            </a: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pl-PL" sz="26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600" dirty="0" err="1" smtClean="0">
                <a:latin typeface="Courier New" pitchFamily="49" charset="0"/>
                <a:cs typeface="Courier New" pitchFamily="49" charset="0"/>
              </a:rPr>
              <a:t>GetNameTest</a:t>
            </a: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	// utworzenie </a:t>
            </a:r>
            <a:r>
              <a:rPr lang="pl-PL" sz="2600" dirty="0" err="1" smtClean="0">
                <a:latin typeface="Courier New" pitchFamily="49" charset="0"/>
                <a:cs typeface="Courier New" pitchFamily="49" charset="0"/>
              </a:rPr>
              <a:t>mock’a</a:t>
            </a:r>
            <a:endParaRPr lang="pl-PL" sz="2600" dirty="0" smtClean="0"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600" dirty="0" err="1" smtClean="0">
                <a:latin typeface="Courier New" pitchFamily="49" charset="0"/>
                <a:cs typeface="Courier New" pitchFamily="49" charset="0"/>
              </a:rPr>
              <a:t>Mock&lt;UserDB</a:t>
            </a: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l-PL" sz="2600" dirty="0" err="1" smtClean="0">
                <a:latin typeface="Courier New" pitchFamily="49" charset="0"/>
                <a:cs typeface="Courier New" pitchFamily="49" charset="0"/>
              </a:rPr>
              <a:t>mock</a:t>
            </a: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sz="26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600" dirty="0" err="1" smtClean="0">
                <a:latin typeface="Courier New" pitchFamily="49" charset="0"/>
                <a:cs typeface="Courier New" pitchFamily="49" charset="0"/>
              </a:rPr>
              <a:t>Mock&lt;UserDB</a:t>
            </a: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	// ustawienie wartości zwracanej dla wywołania </a:t>
            </a:r>
            <a:r>
              <a:rPr lang="pl-PL" sz="2600" dirty="0" err="1" smtClean="0">
                <a:latin typeface="Courier New" pitchFamily="49" charset="0"/>
                <a:cs typeface="Courier New" pitchFamily="49" charset="0"/>
              </a:rPr>
              <a:t>GetUserName</a:t>
            </a: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(0) na „Kowalski”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600" dirty="0" err="1" smtClean="0">
                <a:latin typeface="Courier New" pitchFamily="49" charset="0"/>
                <a:cs typeface="Courier New" pitchFamily="49" charset="0"/>
              </a:rPr>
              <a:t>mock.Setup</a:t>
            </a: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26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 =&gt; </a:t>
            </a:r>
            <a:r>
              <a:rPr lang="pl-PL" sz="2600" dirty="0" err="1" smtClean="0">
                <a:latin typeface="Courier New" pitchFamily="49" charset="0"/>
                <a:cs typeface="Courier New" pitchFamily="49" charset="0"/>
              </a:rPr>
              <a:t>obj.GetUserName</a:t>
            </a: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(0)).</a:t>
            </a:r>
            <a:r>
              <a:rPr lang="pl-PL" sz="2600" dirty="0" err="1" smtClean="0">
                <a:latin typeface="Courier New" pitchFamily="49" charset="0"/>
                <a:cs typeface="Courier New" pitchFamily="49" charset="0"/>
              </a:rPr>
              <a:t>Returns</a:t>
            </a: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("Kowalski");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	// pobranie </a:t>
            </a:r>
            <a:r>
              <a:rPr lang="pl-PL" sz="2600" dirty="0" err="1" smtClean="0">
                <a:latin typeface="Courier New" pitchFamily="49" charset="0"/>
                <a:cs typeface="Courier New" pitchFamily="49" charset="0"/>
              </a:rPr>
              <a:t>mock’a</a:t>
            </a:r>
            <a:endParaRPr lang="pl-PL" sz="2600" dirty="0" smtClean="0">
              <a:latin typeface="Courier New" pitchFamily="49" charset="0"/>
              <a:cs typeface="Courier New" pitchFamily="49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600" dirty="0" err="1" smtClean="0">
                <a:latin typeface="Courier New" pitchFamily="49" charset="0"/>
                <a:cs typeface="Courier New" pitchFamily="49" charset="0"/>
              </a:rPr>
              <a:t>UserDB</a:t>
            </a: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600" dirty="0" err="1" smtClean="0">
                <a:latin typeface="Courier New" pitchFamily="49" charset="0"/>
                <a:cs typeface="Courier New" pitchFamily="49" charset="0"/>
              </a:rPr>
              <a:t>db</a:t>
            </a: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sz="2600" dirty="0" err="1" smtClean="0">
                <a:latin typeface="Courier New" pitchFamily="49" charset="0"/>
                <a:cs typeface="Courier New" pitchFamily="49" charset="0"/>
              </a:rPr>
              <a:t>mock.Object</a:t>
            </a: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	Simple target = </a:t>
            </a:r>
            <a:r>
              <a:rPr lang="pl-PL" sz="26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 Simple(0, </a:t>
            </a:r>
            <a:r>
              <a:rPr lang="pl-PL" sz="2600" dirty="0" err="1" smtClean="0">
                <a:latin typeface="Courier New" pitchFamily="49" charset="0"/>
                <a:cs typeface="Courier New" pitchFamily="49" charset="0"/>
              </a:rPr>
              <a:t>db</a:t>
            </a: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6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600" dirty="0" err="1" smtClean="0">
                <a:latin typeface="Courier New" pitchFamily="49" charset="0"/>
                <a:cs typeface="Courier New" pitchFamily="49" charset="0"/>
              </a:rPr>
              <a:t>expected</a:t>
            </a: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 = "Kowalski";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600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600" dirty="0" err="1" smtClean="0">
                <a:latin typeface="Courier New" pitchFamily="49" charset="0"/>
                <a:cs typeface="Courier New" pitchFamily="49" charset="0"/>
              </a:rPr>
              <a:t>actual</a:t>
            </a: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sz="2600" dirty="0" err="1" smtClean="0">
                <a:latin typeface="Courier New" pitchFamily="49" charset="0"/>
                <a:cs typeface="Courier New" pitchFamily="49" charset="0"/>
              </a:rPr>
              <a:t>target.GetName</a:t>
            </a: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600" dirty="0" err="1" smtClean="0">
                <a:latin typeface="Courier New" pitchFamily="49" charset="0"/>
                <a:cs typeface="Courier New" pitchFamily="49" charset="0"/>
              </a:rPr>
              <a:t>Assert.AreEqual</a:t>
            </a: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2600" dirty="0" err="1" smtClean="0">
                <a:latin typeface="Courier New" pitchFamily="49" charset="0"/>
                <a:cs typeface="Courier New" pitchFamily="49" charset="0"/>
              </a:rPr>
              <a:t>expected</a:t>
            </a: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600" dirty="0" err="1" smtClean="0">
                <a:latin typeface="Courier New" pitchFamily="49" charset="0"/>
                <a:cs typeface="Courier New" pitchFamily="49" charset="0"/>
              </a:rPr>
              <a:t>actual</a:t>
            </a: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	// weryfikacja, czy metoda </a:t>
            </a:r>
            <a:r>
              <a:rPr lang="pl-PL" sz="2600" dirty="0" err="1" smtClean="0">
                <a:latin typeface="Courier New" pitchFamily="49" charset="0"/>
                <a:cs typeface="Courier New" pitchFamily="49" charset="0"/>
              </a:rPr>
              <a:t>GetUserName</a:t>
            </a: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 z parametrem id = 0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	// została wywołana tylko raz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600" dirty="0" err="1" smtClean="0">
                <a:latin typeface="Courier New" pitchFamily="49" charset="0"/>
                <a:cs typeface="Courier New" pitchFamily="49" charset="0"/>
              </a:rPr>
              <a:t>mock.Verify</a:t>
            </a: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26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 =&gt; </a:t>
            </a:r>
            <a:r>
              <a:rPr lang="pl-PL" sz="2600" dirty="0" err="1" smtClean="0">
                <a:latin typeface="Courier New" pitchFamily="49" charset="0"/>
                <a:cs typeface="Courier New" pitchFamily="49" charset="0"/>
              </a:rPr>
              <a:t>obj.GetUserName</a:t>
            </a: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(0), </a:t>
            </a:r>
            <a:r>
              <a:rPr lang="pl-PL" sz="2600" dirty="0" err="1" smtClean="0">
                <a:latin typeface="Courier New" pitchFamily="49" charset="0"/>
                <a:cs typeface="Courier New" pitchFamily="49" charset="0"/>
              </a:rPr>
              <a:t>Times.Once</a:t>
            </a: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pl-PL" sz="2600" dirty="0" smtClean="0">
                <a:latin typeface="Courier New" pitchFamily="49" charset="0"/>
                <a:cs typeface="Courier New" pitchFamily="49" charset="0"/>
              </a:rPr>
              <a:t>}</a:t>
            </a:r>
            <a:endParaRPr kumimoji="0" lang="pl-PL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Przyspieszenie implementacji testów</a:t>
            </a:r>
          </a:p>
          <a:p>
            <a:r>
              <a:rPr lang="pl-PL" dirty="0" smtClean="0"/>
              <a:t>Uniezależnienie testów od środowiska zewnętrznego</a:t>
            </a:r>
          </a:p>
          <a:p>
            <a:r>
              <a:rPr lang="pl-PL" dirty="0" smtClean="0"/>
              <a:t>Dokładniejsza kontrola nad przepływem sterowania (metody weryfikacyjne)</a:t>
            </a:r>
          </a:p>
          <a:p>
            <a:endParaRPr lang="pl-PL" dirty="0" smtClean="0"/>
          </a:p>
          <a:p>
            <a:endParaRPr lang="pl-PL" dirty="0" smtClean="0"/>
          </a:p>
          <a:p>
            <a:pPr algn="ctr">
              <a:buNone/>
            </a:pPr>
            <a:r>
              <a:rPr lang="pl-PL" dirty="0" smtClean="0"/>
              <a:t>Wysoka jakość tworzonego oprogramowania!!!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Bibliografia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Unit </a:t>
            </a:r>
            <a:r>
              <a:rPr lang="pl-PL" dirty="0" err="1" smtClean="0"/>
              <a:t>Testing</a:t>
            </a:r>
            <a:r>
              <a:rPr lang="pl-PL" dirty="0" smtClean="0"/>
              <a:t> – „</a:t>
            </a:r>
            <a:r>
              <a:rPr lang="pl-PL" dirty="0" err="1" smtClean="0"/>
              <a:t>Exploring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Continuum Of Test </a:t>
            </a:r>
            <a:r>
              <a:rPr lang="pl-PL" dirty="0" err="1" smtClean="0"/>
              <a:t>Doubles</a:t>
            </a:r>
            <a:r>
              <a:rPr lang="pl-PL" dirty="0" smtClean="0"/>
              <a:t>”, http://msdn.microsoft.com/pl-pl/magazine/cc163358%28en-us%29.aspx</a:t>
            </a:r>
          </a:p>
          <a:p>
            <a:r>
              <a:rPr lang="pl-PL" dirty="0" err="1" smtClean="0"/>
              <a:t>moq</a:t>
            </a:r>
            <a:r>
              <a:rPr lang="pl-PL" dirty="0" smtClean="0"/>
              <a:t>: http://code.google.com/p/moq/</a:t>
            </a:r>
            <a:endParaRPr lang="pl-P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epływ">
  <a:themeElements>
    <a:clrScheme name="Przepły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Przepły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rzepły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163</TotalTime>
  <Words>175</Words>
  <Application>Microsoft Office PowerPoint</Application>
  <PresentationFormat>Pokaz na ekranie (4:3)</PresentationFormat>
  <Paragraphs>89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Przepływ</vt:lpstr>
      <vt:lpstr>Test Doubles</vt:lpstr>
      <vt:lpstr>Plan prezentacji</vt:lpstr>
      <vt:lpstr>Wstęp</vt:lpstr>
      <vt:lpstr>Rodzaje „Test double”</vt:lpstr>
      <vt:lpstr>Przykład</vt:lpstr>
      <vt:lpstr>Przykład</vt:lpstr>
      <vt:lpstr>Przykład</vt:lpstr>
      <vt:lpstr>Podsumowanie</vt:lpstr>
      <vt:lpstr>Bibliografia</vt:lpstr>
      <vt:lpstr>Koniec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double</dc:title>
  <dc:creator>agabrys</dc:creator>
  <cp:lastModifiedBy>Adam Gabryś</cp:lastModifiedBy>
  <cp:revision>68</cp:revision>
  <dcterms:created xsi:type="dcterms:W3CDTF">2012-03-14T15:56:00Z</dcterms:created>
  <dcterms:modified xsi:type="dcterms:W3CDTF">2012-05-09T09:12:24Z</dcterms:modified>
</cp:coreProperties>
</file>