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chose 2 measures of aid: to determine if there are significant differences between the 2 indicators, since the top 10 countries receiving ODA are completely different than top 10 per capita ODA recipients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Why choose 2 measures of food security: to diversify the indicators of a complex problem, food security has many facets, and food </a:t>
            </a:r>
            <a:r>
              <a:rPr lang="en"/>
              <a:t>deficit</a:t>
            </a:r>
            <a:r>
              <a:rPr lang="en"/>
              <a:t> and undernourishment are 2 of those. Food deficit is the severity of undernourishment, while undernourishment is </a:t>
            </a:r>
            <a:r>
              <a:rPr lang="en"/>
              <a:t>prevalence</a:t>
            </a:r>
            <a:r>
              <a:rPr lang="en"/>
              <a:t> of food insecurity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Chose to focus on data from 2000 to 2015 (last 16 years), to capture recent world events (Iraq war, South Sudan, Afghanistan, Lybia, etc)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Depending on country, relationship is not necessarily linear, and can have no correlation or either positive or negative correlation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Impact of Aid on World-Wide Food Security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Group 5: </a:t>
            </a:r>
            <a:r>
              <a:rPr lang="en" sz="2400"/>
              <a:t>Vlad Agache, Adrian Baniak, Kshitji Gupta, Rui Janson, Binghao Zhang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544" y="3973250"/>
            <a:ext cx="4060901" cy="6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Is Aid Effective in Reducing Food Security Issues?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Summary of Results: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813" y="1593725"/>
            <a:ext cx="5570376" cy="345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Is Aid Effective in Reducing Food Security Issues?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25" y="1017725"/>
            <a:ext cx="7668285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Is Aid Effective in Reducing Food Security Issues?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860" y="1017725"/>
            <a:ext cx="7668292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Is Aid Effective in Reducing Food Security Issues?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43 countries show significant correlation between aid received and both food deficit and undernourishment: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Correlations by Geography.png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350" y="1487975"/>
            <a:ext cx="7567302" cy="365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Is Aid Effective in Reducing Food Security Issues?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Observations: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Response to aid is country-specific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ODA per capita and Total ODA produce similar results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Correlation results are similar for aid vs. food deficit and aid vs. undernourishment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Positive correlations may imply increased aid due to increased food security issues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Negative correlations may imply effective reduction in food security issues with increased aid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type of aid is most effective?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/>
              <a:t>What type of aid is most effective?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Three forms of aid evaluated: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Total ODA (includes both grants and loans)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Debt forgiveness grants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General grants, excluding technical cooperation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Objective: Determine if grants have a more significant impact in addressing food security compared to total assistance (which includes loans)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/>
              <a:t>What type of aid is most effective?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538" y="1226325"/>
            <a:ext cx="6108925" cy="37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/>
              <a:t>What type of aid is most effective?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Results: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Higher number of countries were significantly impacted by Total ODA than Grants</a:t>
            </a:r>
          </a:p>
          <a:p>
            <a:pPr indent="-342900" lvl="0" marL="457200">
              <a:spcBef>
                <a:spcPts val="0"/>
              </a:spcBef>
            </a:pPr>
            <a:r>
              <a:rPr lang="en"/>
              <a:t>Debt forgiveness grants are not as effective as General grants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 economic factors affect food security more than external aid?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Introduction to the problem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Data utilised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Research questions explored using data science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Is aid effective in reducing food security issues?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Is there a type of aid that is more effective?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Do economic factors affect food security more than external aid?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Do local factors play a significant role in food security?</a:t>
            </a:r>
          </a:p>
          <a:p>
            <a:pPr indent="-317500" lvl="1" marL="9144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Does awareness of food security and aid-related issues in donor countries impact contributions?</a:t>
            </a:r>
          </a:p>
          <a:p>
            <a:pPr indent="-342900" lvl="0" marL="457200">
              <a:spcBef>
                <a:spcPts val="0"/>
              </a:spcBef>
              <a:spcAft>
                <a:spcPts val="1000"/>
              </a:spcAft>
            </a:pPr>
            <a:r>
              <a:rPr lang="en"/>
              <a:t>Conclusions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/>
              <a:t>Do local factors play a significant role in food security?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Does awareness of food security and aid-related issues in donor countries impact amount contributed?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Conclusions and Recommendations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List of countries for which external aid helps reduce food insecurity was identified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Further funding will help reduce food security issues in identified countries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Food security is a basic requisite of development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Addressing world-wide food security issues is a pillar of economic development which allows developing countries to enter the global market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Aid (known as Official Developmental Assistance - ODA) is a mechanism by which developed countries contribute to addressing welfare issues in poorer countries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Main source used was World Bank database</a:t>
            </a:r>
          </a:p>
          <a:p>
            <a:pPr indent="-317500" lvl="1" marL="9144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Aggregates data from multiple sources</a:t>
            </a:r>
          </a:p>
          <a:p>
            <a:pPr indent="-317500" lvl="1" marL="9144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Data in current $USD addresses inflation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</a:pPr>
            <a:r>
              <a:rPr lang="en"/>
              <a:t>Data available starting 1960 up to 2015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Yearly data available for 217 countries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/>
              <a:t>Is Aid Effective in Reducing Food Security Issues?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 Aid Effective in Reducing Food Security Issues?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Measures of aid: </a:t>
            </a:r>
          </a:p>
          <a:p>
            <a:pPr indent="-317500" lvl="1" marL="9144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Total Official Development Assistance (ODA)  -  Current USD</a:t>
            </a:r>
          </a:p>
          <a:p>
            <a:pPr indent="-317500" lvl="1" marL="9144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ODA per capita (Total ODA normalized to population) - Current USD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Measures of food security:</a:t>
            </a:r>
          </a:p>
          <a:p>
            <a:pPr indent="-317500" lvl="1" marL="9144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Food Deficit (kCal per person per day)</a:t>
            </a:r>
          </a:p>
          <a:p>
            <a:pPr indent="-317500" lvl="1" marL="9144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Undernourishment (% of population)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Is Aid Effective in Reducing Food Security Issues?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Total ODA received from 1960-2015</a:t>
            </a:r>
          </a:p>
        </p:txBody>
      </p:sp>
      <p:pic>
        <p:nvPicPr>
          <p:cNvPr descr="ODA_1960_2015.pn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201" y="1590650"/>
            <a:ext cx="6939598" cy="3552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Shape 93"/>
          <p:cNvCxnSpPr/>
          <p:nvPr/>
        </p:nvCxnSpPr>
        <p:spPr>
          <a:xfrm>
            <a:off x="5620000" y="2936150"/>
            <a:ext cx="413400" cy="693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4" name="Shape 94"/>
          <p:cNvSpPr txBox="1"/>
          <p:nvPr/>
        </p:nvSpPr>
        <p:spPr>
          <a:xfrm>
            <a:off x="3538775" y="2431600"/>
            <a:ext cx="24807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Focus analysis on data  from 2000 to 2015 (last 16 years)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Is Aid Effective in Reducing Food Security Issues?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Relationship between aid received and food security indicators is country-specific</a:t>
            </a:r>
          </a:p>
          <a:p>
            <a:pPr indent="-342900" lvl="0" marL="457200">
              <a:spcBef>
                <a:spcPts val="0"/>
              </a:spcBef>
            </a:pPr>
            <a:r>
              <a:rPr lang="en"/>
              <a:t>Relationship not necessarily linear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02" y="2308374"/>
            <a:ext cx="3856575" cy="261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4920" y="2308375"/>
            <a:ext cx="3768330" cy="26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Is Aid Effective in Reducing Food Security Issues?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Analysis Method: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"/>
              <a:t>Focus on recent time period of 2000-2015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"/>
              <a:t>Analyze each country individually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"/>
              <a:t>Select an appropriate score for correlation between aid and food security indicator (Spearman’s correlation coefficient)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"/>
              <a:t>Determine if correlations between aid and food security indicators are significant for each country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"/>
              <a:t>Of countries that receive aid, determine % for which there is significant correlation</a:t>
            </a:r>
          </a:p>
          <a:p>
            <a:pPr indent="-317500" lvl="1" marL="914400" rtl="0">
              <a:spcBef>
                <a:spcPts val="0"/>
              </a:spcBef>
              <a:buAutoNum type="alphaLcPeriod"/>
            </a:pPr>
            <a:r>
              <a:rPr lang="en"/>
              <a:t>Comparative analysis of results to examine patterns in 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