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791325" cy="9872663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3B7698"/>
    <a:srgbClr val="00C8E6"/>
    <a:srgbClr val="009678"/>
    <a:srgbClr val="6955FF"/>
    <a:srgbClr val="0096AA"/>
    <a:srgbClr val="286EDC"/>
    <a:srgbClr val="FAB400"/>
    <a:srgbClr val="C83AF6"/>
    <a:srgbClr val="91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4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3B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10"/>
            <a:ext cx="2295536" cy="496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42" y="1199209"/>
            <a:ext cx="3671137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5" y="700217"/>
            <a:ext cx="3131835" cy="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586421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3605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289324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31215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82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4882610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6" y="880264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2970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336911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Чат-бот </a:t>
            </a:r>
            <a:r>
              <a:rPr lang="ru-RU" dirty="0" err="1"/>
              <a:t>тпу</a:t>
            </a:r>
            <a:r>
              <a:rPr lang="ru-RU" dirty="0"/>
              <a:t>(персональный помощник студента)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16.01.2022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90" y="4979007"/>
            <a:ext cx="5760164" cy="1206639"/>
          </a:xfrm>
        </p:spPr>
        <p:txBody>
          <a:bodyPr>
            <a:normAutofit/>
          </a:bodyPr>
          <a:lstStyle/>
          <a:p>
            <a:r>
              <a:rPr lang="ru-RU" dirty="0"/>
              <a:t>Студент гр.8В11 Агафонов Никита Владимирович</a:t>
            </a:r>
          </a:p>
          <a:p>
            <a:r>
              <a:rPr lang="ru-RU" dirty="0"/>
              <a:t>Научный руководитель доцент отделения ОИТ ИШИТР Фадеев А.С.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DED5E-C6FF-44DF-8B9C-4BEB8D62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Разбор предложения по составу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3FA3B3-9D49-41B6-891C-62D70528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8E0D83-25B5-4F8F-9CF7-0682915A2D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314C45-09CF-47F0-BD6A-0491D6FE21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AA09678-4ECF-4C92-828F-0153A92D108F}"/>
              </a:ext>
            </a:extLst>
          </p:cNvPr>
          <p:cNvSpPr txBox="1">
            <a:spLocks/>
          </p:cNvSpPr>
          <p:nvPr/>
        </p:nvSpPr>
        <p:spPr>
          <a:xfrm>
            <a:off x="4929664" y="2085975"/>
            <a:ext cx="7299960" cy="191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pitchFamily="2" charset="2"/>
              <a:buNone/>
            </a:pPr>
            <a:r>
              <a:rPr lang="ru-RU" sz="3200" dirty="0"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делать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назначать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преподаватель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00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дисциплина</a:t>
            </a: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/>
          </a:p>
        </p:txBody>
      </p:sp>
      <p:pic>
        <p:nvPicPr>
          <p:cNvPr id="7" name="Picture 8" descr="Стрелка ПНГ на Прозрачном Фоне • Скачать PNG Стрелка">
            <a:extLst>
              <a:ext uri="{FF2B5EF4-FFF2-40B4-BE49-F238E27FC236}">
                <a16:creationId xmlns:a16="http://schemas.microsoft.com/office/drawing/2014/main" id="{04B32EF7-71BF-4BCD-BF76-5237ACA2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24286" y="3519012"/>
            <a:ext cx="1910716" cy="95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5">
            <a:extLst>
              <a:ext uri="{FF2B5EF4-FFF2-40B4-BE49-F238E27FC236}">
                <a16:creationId xmlns:a16="http://schemas.microsoft.com/office/drawing/2014/main" id="{522B00B7-02DB-4993-831B-A168ECAC86B2}"/>
              </a:ext>
            </a:extLst>
          </p:cNvPr>
          <p:cNvSpPr txBox="1">
            <a:spLocks/>
          </p:cNvSpPr>
          <p:nvPr/>
        </p:nvSpPr>
        <p:spPr>
          <a:xfrm>
            <a:off x="4950563" y="4952049"/>
            <a:ext cx="7299960" cy="191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pitchFamily="2" charset="2"/>
              <a:buNone/>
            </a:pPr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назначать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преподаватель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00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дисциплина</a:t>
            </a: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655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564BC12-D913-42C4-97D4-847E331A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на вопрос.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C8F2C6C-4632-4957-BA91-7C42581F7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A0CE7A-ADED-4532-B4B2-8BFAB0AB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17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3943FAB-737F-4BE8-B95A-272F71C45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296E39-5B56-4ED6-A2B3-70FB7098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ru-RU" dirty="0" err="1"/>
              <a:t>бд</a:t>
            </a:r>
            <a:r>
              <a:rPr lang="ru-RU" dirty="0"/>
              <a:t>.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312117-FC7E-44D7-B3C4-0F0041A4E1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E6A726-E79B-4B04-892D-961096B851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0016" y="3120445"/>
            <a:ext cx="7905302" cy="360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6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144DC2-D83B-49E3-AD41-212A337E1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C4EA028-AF33-4566-B8D6-C8414475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9A746B-BE80-4FEC-A19D-F97B0EE003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AF49A98-4FE1-4BC1-A6CE-47DF23EC09D4}"/>
              </a:ext>
            </a:extLst>
          </p:cNvPr>
          <p:cNvGrpSpPr/>
          <p:nvPr/>
        </p:nvGrpSpPr>
        <p:grpSpPr>
          <a:xfrm>
            <a:off x="764556" y="3138861"/>
            <a:ext cx="10850736" cy="1948610"/>
            <a:chOff x="558368" y="3246437"/>
            <a:chExt cx="10850736" cy="194861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DA916536-C170-404F-981A-88B06D07179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58368" y="3246438"/>
              <a:ext cx="10850736" cy="1948609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77AD9EB-BF34-42E3-AAE4-D817F5B1FE68}"/>
                </a:ext>
              </a:extLst>
            </p:cNvPr>
            <p:cNvSpPr/>
            <p:nvPr/>
          </p:nvSpPr>
          <p:spPr>
            <a:xfrm>
              <a:off x="607044" y="3246437"/>
              <a:ext cx="9711332" cy="294621"/>
            </a:xfrm>
            <a:prstGeom prst="rect">
              <a:avLst/>
            </a:prstGeom>
            <a:solidFill>
              <a:srgbClr val="2B2B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9336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2CCCE90-926B-4B91-B49B-EFB4A1A09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6D8FC2-3025-47ED-B428-D83C1559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08C6B2-BF36-45B9-A913-EE2A2E79F7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51AD9CE-200A-47F1-9A1A-6CC41F63F251}"/>
              </a:ext>
            </a:extLst>
          </p:cNvPr>
          <p:cNvGrpSpPr/>
          <p:nvPr/>
        </p:nvGrpSpPr>
        <p:grpSpPr>
          <a:xfrm>
            <a:off x="437772" y="3117177"/>
            <a:ext cx="11531608" cy="1083515"/>
            <a:chOff x="330195" y="3789530"/>
            <a:chExt cx="11531608" cy="1083515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F44DC48-B048-4E0E-B91B-D35F4265BA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30196" y="3789530"/>
              <a:ext cx="11531607" cy="1083515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021D1AF-3D0E-49A0-9F26-D6FBEFAC3891}"/>
                </a:ext>
              </a:extLst>
            </p:cNvPr>
            <p:cNvSpPr/>
            <p:nvPr/>
          </p:nvSpPr>
          <p:spPr>
            <a:xfrm>
              <a:off x="330195" y="3789530"/>
              <a:ext cx="11422533" cy="294621"/>
            </a:xfrm>
            <a:prstGeom prst="rect">
              <a:avLst/>
            </a:prstGeom>
            <a:solidFill>
              <a:srgbClr val="2B2B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82294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D76AA0C-70D2-4CC9-A385-72374DCF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6386F0-7E81-41DD-A8C1-F4C779F5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За текущий семестр выполнены задачи:</a:t>
            </a:r>
          </a:p>
          <a:p>
            <a:pPr lvl="1"/>
            <a:r>
              <a:rPr lang="ru-RU" sz="2400" dirty="0"/>
              <a:t>Изучены инструменты и технологии </a:t>
            </a:r>
            <a:r>
              <a:rPr lang="en-US" sz="2400" dirty="0"/>
              <a:t>NLP;</a:t>
            </a:r>
          </a:p>
          <a:p>
            <a:pPr lvl="1"/>
            <a:r>
              <a:rPr lang="ru-RU" sz="2400" dirty="0"/>
              <a:t>Выбран оптимальный алгоритм </a:t>
            </a:r>
            <a:r>
              <a:rPr lang="en-US" sz="2400" dirty="0"/>
              <a:t>NLP;</a:t>
            </a:r>
          </a:p>
          <a:p>
            <a:pPr lvl="1"/>
            <a:r>
              <a:rPr lang="ru-RU" sz="2400" dirty="0"/>
              <a:t>Разработан алгоритм </a:t>
            </a:r>
            <a:r>
              <a:rPr lang="en-US" sz="2400" dirty="0"/>
              <a:t>NLP</a:t>
            </a:r>
            <a:r>
              <a:rPr lang="ru-RU" sz="2400"/>
              <a:t>.</a:t>
            </a:r>
            <a:endParaRPr lang="en-US" sz="2400" dirty="0"/>
          </a:p>
          <a:p>
            <a:pPr marL="0" indent="0">
              <a:buNone/>
            </a:pPr>
            <a:endParaRPr lang="en-US" sz="2800" b="1" dirty="0"/>
          </a:p>
          <a:p>
            <a:r>
              <a:rPr lang="ru-RU" sz="2800" b="1" dirty="0"/>
              <a:t>В следующем семестре планируется:</a:t>
            </a:r>
          </a:p>
          <a:p>
            <a:pPr lvl="1"/>
            <a:r>
              <a:rPr lang="ru-RU" sz="2400" dirty="0"/>
              <a:t>Интеграция с системой </a:t>
            </a:r>
            <a:r>
              <a:rPr lang="en-US" sz="2400" dirty="0"/>
              <a:t>help.tpu.ru;</a:t>
            </a:r>
          </a:p>
          <a:p>
            <a:pPr lvl="1"/>
            <a:r>
              <a:rPr lang="ru-RU" sz="2400" dirty="0"/>
              <a:t>Расширение функционала</a:t>
            </a:r>
            <a:r>
              <a:rPr lang="en-US" sz="2400" dirty="0"/>
              <a:t>;</a:t>
            </a:r>
          </a:p>
          <a:p>
            <a:pPr lvl="1"/>
            <a:r>
              <a:rPr lang="ru-RU" sz="2400" dirty="0"/>
              <a:t>Внедрение алгоритма в чат-бота.</a:t>
            </a:r>
            <a:endParaRPr lang="en-US" sz="2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F837E2-4875-468B-8584-429FC755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19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6977DD6-C44B-4C2E-9251-42F498F7D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E5C5A3-FF7C-4CF6-90DC-B309DD9F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3D9EB1-A260-4D67-A8D9-A4613A7FAE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Автоматизация сервиса </a:t>
            </a:r>
            <a:r>
              <a:rPr lang="en-US" dirty="0"/>
              <a:t>help.tpu.ru</a:t>
            </a:r>
          </a:p>
          <a:p>
            <a:r>
              <a:rPr lang="ru-RU" dirty="0"/>
              <a:t>Немедленная помощь. Чат-боты никогда не спят. Они доступны 24 часа в сутки, семь дней в неделю для взаимодействия в реальном времени.</a:t>
            </a:r>
            <a:endParaRPr lang="en-US" dirty="0"/>
          </a:p>
          <a:p>
            <a:r>
              <a:rPr lang="ru-RU" dirty="0"/>
              <a:t>Более эффективный сервис. Чат-боты могут найти точный ответ, который нужен пользователям в любой подключенной базе знаний.</a:t>
            </a:r>
            <a:endParaRPr lang="en-US" dirty="0"/>
          </a:p>
          <a:p>
            <a:r>
              <a:rPr lang="ru-RU" dirty="0"/>
              <a:t>Взаимодействие с людьми. Чат-бот предлагает индивидуальный опыт в разговорном стиле.</a:t>
            </a:r>
            <a:endParaRPr lang="en-US" dirty="0"/>
          </a:p>
          <a:p>
            <a:r>
              <a:rPr lang="ru-RU" dirty="0"/>
              <a:t>Экономия затрат и времени. Чат-боты могут решать многие вопросы без вмешательства человека и позволяют операторам сосредоточиться на более сложных действиях.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36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7ED69D2-2674-4BFD-AD04-8596E256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38B223-9BE2-4A40-8377-3DB3CFB8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Цель работы: </a:t>
            </a:r>
            <a:r>
              <a:rPr lang="ru-RU" sz="2800" dirty="0"/>
              <a:t>Проектирование и внедрение в Телеграм чат-бота «Персональный помощник студента» технологии </a:t>
            </a:r>
            <a:r>
              <a:rPr lang="en-US" sz="2800" dirty="0"/>
              <a:t>NLP</a:t>
            </a:r>
            <a:r>
              <a:rPr lang="ru-RU" sz="2800" dirty="0"/>
              <a:t>.</a:t>
            </a:r>
          </a:p>
          <a:p>
            <a:r>
              <a:rPr lang="ru-RU" sz="2800" b="1" dirty="0"/>
              <a:t>Задачи:</a:t>
            </a:r>
          </a:p>
          <a:p>
            <a:pPr lvl="1"/>
            <a:r>
              <a:rPr lang="ru-RU" sz="2400" dirty="0"/>
              <a:t>Изучить инструменты и технологии </a:t>
            </a:r>
            <a:r>
              <a:rPr lang="en-US" sz="2400" dirty="0"/>
              <a:t>NLP;</a:t>
            </a:r>
          </a:p>
          <a:p>
            <a:pPr lvl="1"/>
            <a:r>
              <a:rPr lang="ru-RU" sz="2400" dirty="0"/>
              <a:t>Выбрать оптимальный алгоритм </a:t>
            </a:r>
            <a:r>
              <a:rPr lang="en-US" sz="2400" dirty="0"/>
              <a:t>NLP;</a:t>
            </a:r>
          </a:p>
          <a:p>
            <a:pPr lvl="1"/>
            <a:r>
              <a:rPr lang="ru-RU" sz="2400" dirty="0"/>
              <a:t>Составить требования к проекту</a:t>
            </a:r>
            <a:r>
              <a:rPr lang="en-GB" sz="2400" dirty="0"/>
              <a:t>;</a:t>
            </a:r>
            <a:endParaRPr lang="ru-RU" sz="2400" dirty="0"/>
          </a:p>
          <a:p>
            <a:pPr lvl="1"/>
            <a:r>
              <a:rPr lang="ru-RU" sz="2400" dirty="0"/>
              <a:t>Разработать алгоритм </a:t>
            </a:r>
            <a:r>
              <a:rPr lang="en-US" sz="2400" dirty="0"/>
              <a:t>NLP</a:t>
            </a:r>
            <a:r>
              <a:rPr lang="en-GB" sz="2400" dirty="0"/>
              <a:t>;</a:t>
            </a:r>
          </a:p>
          <a:p>
            <a:pPr lvl="1"/>
            <a:r>
              <a:rPr lang="ru-RU" sz="2400" dirty="0"/>
              <a:t>Внедрить алгоритм в телеграмм чат-бота «Персональный помощник студента».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8057F52-CB17-4C18-B3D0-7EEB25B3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53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81FD8-8A4C-4D10-95D0-6B5DCF9B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680908"/>
            <a:ext cx="4463261" cy="1048039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NLP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обработка естественного языка и её подходы.</a:t>
            </a:r>
            <a:endParaRPr lang="ru-RU" sz="36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58F0C-9C93-4576-A631-1A1CE40D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59DF1-C8D8-4948-94D0-3F560E69CE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79705" y="3265682"/>
            <a:ext cx="4364464" cy="256643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3C3811-57A3-49DA-89E6-F92146C885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870" y="2336799"/>
            <a:ext cx="4944280" cy="4270375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естественного языка (Natural Language Processing, NLP) — пересечение 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машинного обучения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и математической лингвистики, направленное на изучение методов анализа и синтеза естественного языка. 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Распознавание речи(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Speech Recognition)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Понимание естественного языка(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Natural Language Understanding)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Генерация естественного языка(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Natural Language Generation)</a:t>
            </a:r>
            <a:endParaRPr lang="ru-RU" dirty="0"/>
          </a:p>
        </p:txBody>
      </p:sp>
      <p:pic>
        <p:nvPicPr>
          <p:cNvPr id="1030" name="Picture 6" descr="Nlp Images - Free Download on Freepik">
            <a:extLst>
              <a:ext uri="{FF2B5EF4-FFF2-40B4-BE49-F238E27FC236}">
                <a16:creationId xmlns:a16="http://schemas.microsoft.com/office/drawing/2014/main" id="{BA55F2A0-57E9-4BD5-9E5E-5E48360CC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085975"/>
            <a:ext cx="7160247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2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505F15E2-A31C-4FEE-B745-8A14F92C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spaCy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это бесплатная библиотека с открытым исходным кодом для расширенной обработки естественного языка (NLP) в Python. 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Преимущества:</a:t>
            </a:r>
          </a:p>
          <a:p>
            <a:pPr lvl="1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Обширная документация</a:t>
            </a:r>
          </a:p>
          <a:p>
            <a:pPr lvl="1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Руководство для начинающих</a:t>
            </a:r>
          </a:p>
          <a:p>
            <a:pPr lvl="1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Интерактивный онлайн-курс</a:t>
            </a:r>
          </a:p>
          <a:p>
            <a:pPr lvl="1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Поддержка русского языка</a:t>
            </a:r>
          </a:p>
          <a:p>
            <a:pPr lvl="1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Точность распознавания </a:t>
            </a:r>
            <a:endParaRPr lang="ru-RU" sz="2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54C284D-3272-45D9-9F99-21E79CC8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5</a:t>
            </a:fld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C29FFB-D552-450B-B549-8B7EDBDF7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735103"/>
            <a:ext cx="3881939" cy="1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3A3274D7-711E-47E4-A42E-9751927D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</p:spTree>
    <p:extLst>
      <p:ext uri="{BB962C8B-B14F-4D97-AF65-F5344CB8AC3E}">
        <p14:creationId xmlns:p14="http://schemas.microsoft.com/office/powerpoint/2010/main" val="136976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564BC12-D913-42C4-97D4-847E331A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подходы и операции </a:t>
            </a:r>
            <a:r>
              <a:rPr lang="en-US" dirty="0"/>
              <a:t>NLP</a:t>
            </a:r>
            <a:r>
              <a:rPr lang="ru-RU" dirty="0"/>
              <a:t> в алгоритме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C8F2C6C-4632-4957-BA91-7C42581F7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A0CE7A-ADED-4532-B4B2-8BFAB0AB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005FA25-8688-4AA3-8632-A4C25F90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Токенизация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D1FF8F-F931-4832-9B30-3AEE745A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7</a:t>
            </a:fld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87BFF98-1AEB-45AE-9D65-31EF7CEEA4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4793" y="1346388"/>
            <a:ext cx="7299960" cy="19107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делать, если не назначен преподаватель по дисциплине?</a:t>
            </a:r>
          </a:p>
          <a:p>
            <a:pPr marL="0" indent="0" algn="ctr"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0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F865306-D553-48EB-A9DF-0D23135A07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err="1"/>
              <a:t>Токенизация</a:t>
            </a:r>
            <a:r>
              <a:rPr lang="ru-RU" dirty="0"/>
              <a:t>-разбиение текста на токены(смысловые единицы), нужные для конкретной задачи</a:t>
            </a:r>
          </a:p>
        </p:txBody>
      </p:sp>
      <p:pic>
        <p:nvPicPr>
          <p:cNvPr id="3080" name="Picture 8" descr="Стрелка ПНГ на Прозрачном Фоне • Скачать PNG Стрелка">
            <a:extLst>
              <a:ext uri="{FF2B5EF4-FFF2-40B4-BE49-F238E27FC236}">
                <a16:creationId xmlns:a16="http://schemas.microsoft.com/office/drawing/2014/main" id="{35FD787C-4069-4E41-BE87-421AE90BA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41543" y="2779425"/>
            <a:ext cx="1910716" cy="95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Текст 5">
            <a:extLst>
              <a:ext uri="{FF2B5EF4-FFF2-40B4-BE49-F238E27FC236}">
                <a16:creationId xmlns:a16="http://schemas.microsoft.com/office/drawing/2014/main" id="{950C8AD2-4B6C-4FFA-9650-260F354AA076}"/>
              </a:ext>
            </a:extLst>
          </p:cNvPr>
          <p:cNvSpPr txBox="1">
            <a:spLocks/>
          </p:cNvSpPr>
          <p:nvPr/>
        </p:nvSpPr>
        <p:spPr>
          <a:xfrm>
            <a:off x="4954793" y="4243838"/>
            <a:ext cx="7299960" cy="191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pitchFamily="2" charset="2"/>
              <a:buNone/>
            </a:pPr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Что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делать</a:t>
            </a:r>
            <a:r>
              <a:rPr lang="ru-RU" sz="32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00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если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преподаватель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00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дисциплине</a:t>
            </a:r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741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ACBC6-F6E8-4437-B543-0B80A950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Стоп-слова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27542F-54F8-45FB-9B61-628D1728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E8F94A-8C99-472A-93B8-93013D1FF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стоп-слов – удаление из текста документа слов, которые самостоятельно не несут никакой смысловой нагрузки.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CD2C267-AD87-4B1D-91EF-87271953D27F}"/>
              </a:ext>
            </a:extLst>
          </p:cNvPr>
          <p:cNvSpPr txBox="1">
            <a:spLocks/>
          </p:cNvSpPr>
          <p:nvPr/>
        </p:nvSpPr>
        <p:spPr>
          <a:xfrm>
            <a:off x="4999617" y="1728947"/>
            <a:ext cx="7299960" cy="191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pitchFamily="2" charset="2"/>
              <a:buNone/>
            </a:pPr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Что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делать</a:t>
            </a:r>
            <a:r>
              <a:rPr lang="ru-RU" sz="32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00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если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преподаватель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00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дисциплине</a:t>
            </a:r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/>
          </a:p>
        </p:txBody>
      </p:sp>
      <p:pic>
        <p:nvPicPr>
          <p:cNvPr id="7" name="Picture 8" descr="Стрелка ПНГ на Прозрачном Фоне • Скачать PNG Стрелка">
            <a:extLst>
              <a:ext uri="{FF2B5EF4-FFF2-40B4-BE49-F238E27FC236}">
                <a16:creationId xmlns:a16="http://schemas.microsoft.com/office/drawing/2014/main" id="{979E0644-2887-4730-8C9E-BA9276364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96720" y="3161984"/>
            <a:ext cx="1910716" cy="95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5">
            <a:extLst>
              <a:ext uri="{FF2B5EF4-FFF2-40B4-BE49-F238E27FC236}">
                <a16:creationId xmlns:a16="http://schemas.microsoft.com/office/drawing/2014/main" id="{DD4D9CC3-A8D5-4A72-B448-EC5B9A161D1B}"/>
              </a:ext>
            </a:extLst>
          </p:cNvPr>
          <p:cNvSpPr txBox="1">
            <a:spLocks/>
          </p:cNvSpPr>
          <p:nvPr/>
        </p:nvSpPr>
        <p:spPr>
          <a:xfrm>
            <a:off x="4999617" y="4600113"/>
            <a:ext cx="7299960" cy="191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pitchFamily="2" charset="2"/>
              <a:buNone/>
            </a:pPr>
            <a:r>
              <a:rPr lang="ru-RU" sz="3200" dirty="0"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делать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преподаватель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00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дисциплине</a:t>
            </a: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6984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CD6ED-E592-482A-88F3-C60C10FB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60" y="680908"/>
            <a:ext cx="4607858" cy="1048039"/>
          </a:xfrm>
        </p:spPr>
        <p:txBody>
          <a:bodyPr/>
          <a:lstStyle/>
          <a:p>
            <a:r>
              <a:rPr lang="ru-RU" dirty="0" err="1"/>
              <a:t>Лемматизация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E728232-F6C8-4B6A-9B37-1CA09815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CB4BAB-7C4B-4B05-A178-41F5BFAD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4CF508-1328-40B1-BC53-3AD08A9689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Лемматизация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 процесс приведения словоформы к лемме – её нормальной (словарной) форме.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03DE982-A4C7-4044-8477-BB21FDFCDF4A}"/>
              </a:ext>
            </a:extLst>
          </p:cNvPr>
          <p:cNvSpPr txBox="1">
            <a:spLocks/>
          </p:cNvSpPr>
          <p:nvPr/>
        </p:nvSpPr>
        <p:spPr>
          <a:xfrm>
            <a:off x="4948518" y="1728947"/>
            <a:ext cx="7299960" cy="191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pitchFamily="2" charset="2"/>
              <a:buNone/>
            </a:pPr>
            <a:r>
              <a:rPr lang="ru-RU" sz="3200" dirty="0"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делать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преподаватель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00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дисциплине</a:t>
            </a: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/>
          </a:p>
        </p:txBody>
      </p:sp>
      <p:pic>
        <p:nvPicPr>
          <p:cNvPr id="7" name="Picture 8" descr="Стрелка ПНГ на Прозрачном Фоне • Скачать PNG Стрелка">
            <a:extLst>
              <a:ext uri="{FF2B5EF4-FFF2-40B4-BE49-F238E27FC236}">
                <a16:creationId xmlns:a16="http://schemas.microsoft.com/office/drawing/2014/main" id="{92CDC089-2D47-481C-91AE-DBA3DE6C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96720" y="3161984"/>
            <a:ext cx="1910716" cy="95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5">
            <a:extLst>
              <a:ext uri="{FF2B5EF4-FFF2-40B4-BE49-F238E27FC236}">
                <a16:creationId xmlns:a16="http://schemas.microsoft.com/office/drawing/2014/main" id="{17D91A70-0954-43CC-90A5-D864887F88C5}"/>
              </a:ext>
            </a:extLst>
          </p:cNvPr>
          <p:cNvSpPr txBox="1">
            <a:spLocks/>
          </p:cNvSpPr>
          <p:nvPr/>
        </p:nvSpPr>
        <p:spPr>
          <a:xfrm>
            <a:off x="4999617" y="4600113"/>
            <a:ext cx="7299960" cy="191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pitchFamily="2" charset="2"/>
              <a:buNone/>
            </a:pPr>
            <a:r>
              <a:rPr lang="ru-RU" sz="3200" dirty="0"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делать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назначать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преподаватель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highlight>
                  <a:srgbClr val="FF00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дисциплина</a:t>
            </a: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0" lvl="0" indent="0" algn="ctr">
              <a:buFont typeface="Wingdings" panose="05000000000000000000" pitchFamily="2" charset="2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364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5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3B7698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ИШНКБ_ТПУ_бумага_2022" id="{E92067F9-B219-473D-8CA7-E76BF7CECA97}" vid="{0258512F-E367-4D85-8A7F-92C966D94D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441</Words>
  <Application>Microsoft Office PowerPoint</Application>
  <PresentationFormat>Широкоэкранный</PresentationFormat>
  <Paragraphs>95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Wingdings</vt:lpstr>
      <vt:lpstr>Тема Office</vt:lpstr>
      <vt:lpstr>Чат-бот тпу(персональный помощник студента)</vt:lpstr>
      <vt:lpstr>Введение</vt:lpstr>
      <vt:lpstr>Цель и задачи</vt:lpstr>
      <vt:lpstr>NLP – обработка естественного языка и её подходы.</vt:lpstr>
      <vt:lpstr>инструменты</vt:lpstr>
      <vt:lpstr>Основные подходы и операции NLP в алгоритме.</vt:lpstr>
      <vt:lpstr>Токенизация</vt:lpstr>
      <vt:lpstr>Стоп-слова</vt:lpstr>
      <vt:lpstr>Лемматизация</vt:lpstr>
      <vt:lpstr>Разбор предложения по составу</vt:lpstr>
      <vt:lpstr>Ответ на вопрос.</vt:lpstr>
      <vt:lpstr>Работа с бд. </vt:lpstr>
      <vt:lpstr>Результат работы</vt:lpstr>
      <vt:lpstr>Результат работы</vt:lpstr>
      <vt:lpstr>заключение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Александр Сергеевич</dc:creator>
  <cp:lastModifiedBy>Никита Агафонов</cp:lastModifiedBy>
  <cp:revision>15</cp:revision>
  <cp:lastPrinted>2021-08-02T01:21:27Z</cp:lastPrinted>
  <dcterms:created xsi:type="dcterms:W3CDTF">2022-10-31T07:21:57Z</dcterms:created>
  <dcterms:modified xsi:type="dcterms:W3CDTF">2023-01-16T04:50:26Z</dcterms:modified>
</cp:coreProperties>
</file>