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35" r:id="rId2"/>
    <p:sldId id="753" r:id="rId3"/>
    <p:sldId id="754" r:id="rId4"/>
    <p:sldId id="755" r:id="rId5"/>
  </p:sldIdLst>
  <p:sldSz cx="9144000" cy="5143500" type="screen16x9"/>
  <p:notesSz cx="9144000" cy="6858000"/>
  <p:defaultTextStyle>
    <a:defPPr>
      <a:defRPr lang="en-US"/>
    </a:defPPr>
    <a:lvl1pPr marL="0" algn="l" defTabSz="4569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33" algn="l" defTabSz="4569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65" algn="l" defTabSz="4569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99" algn="l" defTabSz="4569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31" algn="l" defTabSz="4569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65" algn="l" defTabSz="4569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96" algn="l" defTabSz="4569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530" algn="l" defTabSz="4569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60" algn="l" defTabSz="4569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. Rudolph" initials="ALR" lastIdx="1" clrIdx="0">
    <p:extLst>
      <p:ext uri="{19B8F6BF-5375-455C-9EA6-DF929625EA0E}">
        <p15:presenceInfo xmlns:p15="http://schemas.microsoft.com/office/powerpoint/2012/main" userId="S::alrudolph@cpp.edu::8290defa-551c-46c1-94a9-4bb0c1d095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E4585"/>
    <a:srgbClr val="253A7A"/>
    <a:srgbClr val="37579A"/>
    <a:srgbClr val="80CAFF"/>
    <a:srgbClr val="6CABE2"/>
    <a:srgbClr val="283B78"/>
    <a:srgbClr val="7EC9FC"/>
    <a:srgbClr val="8EC6E1"/>
    <a:srgbClr val="373159"/>
    <a:srgbClr val="080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9" autoAdjust="0"/>
    <p:restoredTop sz="95507" autoAdjust="0"/>
  </p:normalViewPr>
  <p:slideViewPr>
    <p:cSldViewPr snapToGrid="0" snapToObjects="1">
      <p:cViewPr>
        <p:scale>
          <a:sx n="200" d="100"/>
          <a:sy n="200" d="100"/>
        </p:scale>
        <p:origin x="144" y="192"/>
      </p:cViewPr>
      <p:guideLst>
        <p:guide orient="horz" pos="4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59:08.489" idx="1">
    <p:pos x="1129" y="2394"/>
    <p:text>Select the program(s) you are part of and delete the others.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8982-922C-2A46-AF63-3638729BC224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65042-C3FC-5B43-9420-7670EF43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6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0AE0F-1CCF-0243-A497-F575AE6E3EA8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5B5F-6B89-3442-B9CA-7AF97232F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9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3" algn="l" defTabSz="4569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5" algn="l" defTabSz="4569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99" algn="l" defTabSz="4569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31" algn="l" defTabSz="4569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65" algn="l" defTabSz="4569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96" algn="l" defTabSz="4569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30" algn="l" defTabSz="4569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60" algn="l" defTabSz="4569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95B5F-6B89-3442-B9CA-7AF97232F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1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922" indent="0">
              <a:buNone/>
              <a:defRPr sz="2800"/>
            </a:lvl2pPr>
            <a:lvl3pPr marL="913842" indent="0">
              <a:buNone/>
              <a:defRPr sz="2400"/>
            </a:lvl3pPr>
            <a:lvl4pPr marL="1370764" indent="0">
              <a:buNone/>
              <a:defRPr sz="2000"/>
            </a:lvl4pPr>
            <a:lvl5pPr marL="1827685" indent="0">
              <a:buNone/>
              <a:defRPr sz="2000"/>
            </a:lvl5pPr>
            <a:lvl6pPr marL="2284608" indent="0">
              <a:buNone/>
              <a:defRPr sz="2000"/>
            </a:lvl6pPr>
            <a:lvl7pPr marL="2741527" indent="0">
              <a:buNone/>
              <a:defRPr sz="2000"/>
            </a:lvl7pPr>
            <a:lvl8pPr marL="3198451" indent="0">
              <a:buNone/>
              <a:defRPr sz="2000"/>
            </a:lvl8pPr>
            <a:lvl9pPr marL="365536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22" indent="0">
              <a:buNone/>
              <a:defRPr sz="1200"/>
            </a:lvl2pPr>
            <a:lvl3pPr marL="913842" indent="0">
              <a:buNone/>
              <a:defRPr sz="1000"/>
            </a:lvl3pPr>
            <a:lvl4pPr marL="1370764" indent="0">
              <a:buNone/>
              <a:defRPr sz="900"/>
            </a:lvl4pPr>
            <a:lvl5pPr marL="1827685" indent="0">
              <a:buNone/>
              <a:defRPr sz="900"/>
            </a:lvl5pPr>
            <a:lvl6pPr marL="2284608" indent="0">
              <a:buNone/>
              <a:defRPr sz="900"/>
            </a:lvl6pPr>
            <a:lvl7pPr marL="2741527" indent="0">
              <a:buNone/>
              <a:defRPr sz="900"/>
            </a:lvl7pPr>
            <a:lvl8pPr marL="3198451" indent="0">
              <a:buNone/>
              <a:defRPr sz="900"/>
            </a:lvl8pPr>
            <a:lvl9pPr marL="36553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139E053-511C-804F-95A8-E058D6F2FC76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ECDB6BE-F456-244D-A057-5931619C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139E053-511C-804F-95A8-E058D6F2FC76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ECDB6BE-F456-244D-A057-5931619C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8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139E053-511C-804F-95A8-E058D6F2FC76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ECDB6BE-F456-244D-A057-5931619C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5997-E1EE-9D44-965B-2993F1F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D9FE6-B2AA-844A-B82F-86AAFA86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139E053-511C-804F-95A8-E058D6F2FC76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7E61A-816F-A846-AB2C-FA3BA8DF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68C89-BA35-2848-8169-9CF0178C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ECDB6BE-F456-244D-A057-5931619C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7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5221D-B366-224C-A9CB-32CB678B2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2703"/>
            <a:ext cx="39319200" cy="24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3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, water, player&#10;&#10;Description automatically generated">
            <a:extLst>
              <a:ext uri="{FF2B5EF4-FFF2-40B4-BE49-F238E27FC236}">
                <a16:creationId xmlns:a16="http://schemas.microsoft.com/office/drawing/2014/main" id="{0CA095BF-FF6A-F94E-86BD-0F793FCE82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5221D-B366-224C-A9CB-32CB678B26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2703"/>
            <a:ext cx="39319200" cy="2400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87CDA-C860-8845-AAA6-E24E138FCB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0000"/>
          <a:stretch/>
        </p:blipFill>
        <p:spPr>
          <a:xfrm>
            <a:off x="7372949" y="4153042"/>
            <a:ext cx="1578543" cy="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47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6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22" indent="0">
              <a:buNone/>
              <a:defRPr sz="2000" b="1"/>
            </a:lvl2pPr>
            <a:lvl3pPr marL="913842" indent="0">
              <a:buNone/>
              <a:defRPr sz="1800" b="1"/>
            </a:lvl3pPr>
            <a:lvl4pPr marL="1370764" indent="0">
              <a:buNone/>
              <a:defRPr sz="1600" b="1"/>
            </a:lvl4pPr>
            <a:lvl5pPr marL="1827685" indent="0">
              <a:buNone/>
              <a:defRPr sz="1600" b="1"/>
            </a:lvl5pPr>
            <a:lvl6pPr marL="2284608" indent="0">
              <a:buNone/>
              <a:defRPr sz="1600" b="1"/>
            </a:lvl6pPr>
            <a:lvl7pPr marL="2741527" indent="0">
              <a:buNone/>
              <a:defRPr sz="1600" b="1"/>
            </a:lvl7pPr>
            <a:lvl8pPr marL="3198451" indent="0">
              <a:buNone/>
              <a:defRPr sz="1600" b="1"/>
            </a:lvl8pPr>
            <a:lvl9pPr marL="36553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22" indent="0">
              <a:buNone/>
              <a:defRPr sz="2000" b="1"/>
            </a:lvl2pPr>
            <a:lvl3pPr marL="913842" indent="0">
              <a:buNone/>
              <a:defRPr sz="1800" b="1"/>
            </a:lvl3pPr>
            <a:lvl4pPr marL="1370764" indent="0">
              <a:buNone/>
              <a:defRPr sz="1600" b="1"/>
            </a:lvl4pPr>
            <a:lvl5pPr marL="1827685" indent="0">
              <a:buNone/>
              <a:defRPr sz="1600" b="1"/>
            </a:lvl5pPr>
            <a:lvl6pPr marL="2284608" indent="0">
              <a:buNone/>
              <a:defRPr sz="1600" b="1"/>
            </a:lvl6pPr>
            <a:lvl7pPr marL="2741527" indent="0">
              <a:buNone/>
              <a:defRPr sz="1600" b="1"/>
            </a:lvl7pPr>
            <a:lvl8pPr marL="3198451" indent="0">
              <a:buNone/>
              <a:defRPr sz="1600" b="1"/>
            </a:lvl8pPr>
            <a:lvl9pPr marL="36553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3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8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4D642C-F235-904B-8B32-9163198314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7372949" y="4153042"/>
            <a:ext cx="1578543" cy="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0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22" indent="0">
              <a:buNone/>
              <a:defRPr sz="1200"/>
            </a:lvl2pPr>
            <a:lvl3pPr marL="913842" indent="0">
              <a:buNone/>
              <a:defRPr sz="1000"/>
            </a:lvl3pPr>
            <a:lvl4pPr marL="1370764" indent="0">
              <a:buNone/>
              <a:defRPr sz="900"/>
            </a:lvl4pPr>
            <a:lvl5pPr marL="1827685" indent="0">
              <a:buNone/>
              <a:defRPr sz="900"/>
            </a:lvl5pPr>
            <a:lvl6pPr marL="2284608" indent="0">
              <a:buNone/>
              <a:defRPr sz="900"/>
            </a:lvl6pPr>
            <a:lvl7pPr marL="2741527" indent="0">
              <a:buNone/>
              <a:defRPr sz="900"/>
            </a:lvl7pPr>
            <a:lvl8pPr marL="3198451" indent="0">
              <a:buNone/>
              <a:defRPr sz="900"/>
            </a:lvl8pPr>
            <a:lvl9pPr marL="36553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139E053-511C-804F-95A8-E058D6F2FC76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ECDB6BE-F456-244D-A057-5931619C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387" tIns="45693" rIns="91387" bIns="4569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387" tIns="45693" rIns="91387" bIns="4569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49FFC9-B01F-C848-A520-D38C6FFA17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r="50000"/>
          <a:stretch/>
        </p:blipFill>
        <p:spPr>
          <a:xfrm>
            <a:off x="7372949" y="4153042"/>
            <a:ext cx="1578543" cy="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456922" rtl="0" eaLnBrk="1" latinLnBrk="0" hangingPunct="1">
        <a:spcBef>
          <a:spcPct val="0"/>
        </a:spcBef>
        <a:buNone/>
        <a:defRPr sz="3000" b="0" i="0" kern="1200" baseline="0">
          <a:solidFill>
            <a:schemeClr val="bg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342690" indent="-342690" algn="l" defTabSz="456922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venir" panose="02000503020000020003" pitchFamily="2" charset="0"/>
          <a:ea typeface="+mn-ea"/>
          <a:cs typeface="+mn-cs"/>
        </a:defRPr>
      </a:lvl1pPr>
      <a:lvl2pPr marL="742496" indent="-285576" algn="l" defTabSz="456922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bg1"/>
          </a:solidFill>
          <a:latin typeface="Avenir" panose="02000503020000020003" pitchFamily="2" charset="0"/>
          <a:ea typeface="+mn-ea"/>
          <a:cs typeface="+mn-cs"/>
        </a:defRPr>
      </a:lvl2pPr>
      <a:lvl3pPr marL="1142305" indent="-228460" algn="l" defTabSz="456922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venir" panose="02000503020000020003" pitchFamily="2" charset="0"/>
          <a:ea typeface="+mn-ea"/>
          <a:cs typeface="+mn-cs"/>
        </a:defRPr>
      </a:lvl3pPr>
      <a:lvl4pPr marL="1599224" indent="-228460" algn="l" defTabSz="456922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bg1"/>
          </a:solidFill>
          <a:latin typeface="Avenir" panose="02000503020000020003" pitchFamily="2" charset="0"/>
          <a:ea typeface="+mn-ea"/>
          <a:cs typeface="+mn-cs"/>
        </a:defRPr>
      </a:lvl4pPr>
      <a:lvl5pPr marL="2056146" indent="-228460" algn="l" defTabSz="456922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bg1"/>
          </a:solidFill>
          <a:latin typeface="Avenir" panose="02000503020000020003" pitchFamily="2" charset="0"/>
          <a:ea typeface="+mn-ea"/>
          <a:cs typeface="+mn-cs"/>
        </a:defRPr>
      </a:lvl5pPr>
      <a:lvl6pPr marL="2513068" indent="-228460" algn="l" defTabSz="45692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90" indent="-228460" algn="l" defTabSz="45692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10" indent="-228460" algn="l" defTabSz="45692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830" indent="-228460" algn="l" defTabSz="45692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22" algn="l" defTabSz="4569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42" algn="l" defTabSz="4569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64" algn="l" defTabSz="4569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85" algn="l" defTabSz="4569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08" algn="l" defTabSz="4569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27" algn="l" defTabSz="4569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51" algn="l" defTabSz="4569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69" algn="l" defTabSz="4569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ater, mountain, snow, plane&#10;&#10;Description automatically generated">
            <a:extLst>
              <a:ext uri="{FF2B5EF4-FFF2-40B4-BE49-F238E27FC236}">
                <a16:creationId xmlns:a16="http://schemas.microsoft.com/office/drawing/2014/main" id="{4EFB09A4-398D-0C4C-8E40-D90669A5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25" t="54559" r="4534"/>
          <a:stretch/>
        </p:blipFill>
        <p:spPr>
          <a:xfrm>
            <a:off x="5125" y="0"/>
            <a:ext cx="913374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F7CBA-E4D2-1748-AF17-94E1ABE648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50000"/>
          <a:stretch/>
        </p:blipFill>
        <p:spPr>
          <a:xfrm>
            <a:off x="-1" y="915611"/>
            <a:ext cx="4572001" cy="286870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AAEFD9-BB00-364A-90E2-AE919C7263FF}"/>
              </a:ext>
            </a:extLst>
          </p:cNvPr>
          <p:cNvCxnSpPr/>
          <p:nvPr/>
        </p:nvCxnSpPr>
        <p:spPr>
          <a:xfrm>
            <a:off x="4697294" y="1618593"/>
            <a:ext cx="3829614" cy="0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FC094-13F5-2E4A-A406-10FFAF705825}"/>
              </a:ext>
            </a:extLst>
          </p:cNvPr>
          <p:cNvCxnSpPr/>
          <p:nvPr/>
        </p:nvCxnSpPr>
        <p:spPr>
          <a:xfrm>
            <a:off x="4697294" y="3132082"/>
            <a:ext cx="3829614" cy="0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1FDED0-3871-FE4F-A898-79A42AF1132F}"/>
              </a:ext>
            </a:extLst>
          </p:cNvPr>
          <p:cNvSpPr txBox="1"/>
          <p:nvPr/>
        </p:nvSpPr>
        <p:spPr>
          <a:xfrm>
            <a:off x="311727" y="3547068"/>
            <a:ext cx="8468591" cy="630942"/>
          </a:xfrm>
          <a:prstGeom prst="rect">
            <a:avLst/>
          </a:prstGeom>
          <a:noFill/>
          <a:effectLst>
            <a:outerShdw blurRad="50800" dist="63500" dir="2700000" algn="tl" rotWithShape="0">
              <a:schemeClr val="tx1">
                <a:alpha val="64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700" b="1" i="1" dirty="0">
                <a:solidFill>
                  <a:schemeClr val="bg1"/>
                </a:solidFill>
                <a:latin typeface="Avenir Black Oblique" panose="02000503020000020003" pitchFamily="2" charset="0"/>
              </a:rPr>
              <a:t>ANNA GAGNEBIN, PHYSICS, CALIFORNIA STATE UNIVERSITY, SACRAMENTO</a:t>
            </a:r>
          </a:p>
          <a:p>
            <a:pPr algn="ctr"/>
            <a:r>
              <a:rPr lang="en-US" b="1" i="1" dirty="0">
                <a:solidFill>
                  <a:schemeClr val="bg1"/>
                </a:solidFill>
                <a:latin typeface="Avenir Black Oblique" panose="02000503020000020003" pitchFamily="2" charset="0"/>
              </a:rPr>
              <a:t>Cal-Bridge, Berkeley SETI Research Center, Dr. David DeBoer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8CE7A-5C55-6E4E-9307-B5212AE52D20}"/>
              </a:ext>
            </a:extLst>
          </p:cNvPr>
          <p:cNvSpPr txBox="1"/>
          <p:nvPr/>
        </p:nvSpPr>
        <p:spPr>
          <a:xfrm>
            <a:off x="622998" y="4330596"/>
            <a:ext cx="7914420" cy="369332"/>
          </a:xfrm>
          <a:prstGeom prst="rect">
            <a:avLst/>
          </a:prstGeom>
          <a:noFill/>
          <a:effectLst>
            <a:outerShdw blurRad="50800" dist="63500" dir="2700000" algn="tl" rotWithShape="0">
              <a:schemeClr val="tx1">
                <a:alpha val="64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venir Black Oblique" panose="02000503020000020003" pitchFamily="2" charset="0"/>
              </a:rPr>
              <a:t>Cal-Bridge Research Symposium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venir Black" panose="02000503020000020003" pitchFamily="2" charset="0"/>
              </a:rPr>
              <a:t>|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venir Black Oblique" panose="02000503020000020003" pitchFamily="2" charset="0"/>
              </a:rPr>
              <a:t>  August 28, 2021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C50C1-9711-6B44-B566-2EBC070B09D7}"/>
              </a:ext>
            </a:extLst>
          </p:cNvPr>
          <p:cNvSpPr txBox="1"/>
          <p:nvPr/>
        </p:nvSpPr>
        <p:spPr>
          <a:xfrm>
            <a:off x="4707804" y="2023179"/>
            <a:ext cx="3829614" cy="707886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Avenir Black Oblique" panose="02000503020000020003" pitchFamily="2" charset="0"/>
              </a:rPr>
              <a:t>Drift Rate Analysis of Detected Signals of Interest</a:t>
            </a:r>
          </a:p>
        </p:txBody>
      </p:sp>
    </p:spTree>
    <p:extLst>
      <p:ext uri="{BB962C8B-B14F-4D97-AF65-F5344CB8AC3E}">
        <p14:creationId xmlns:p14="http://schemas.microsoft.com/office/powerpoint/2010/main" val="43813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6DE0-4685-124B-B289-54E21D11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3D10-43BC-9F4B-8D5C-DCA6438C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4"/>
            <a:ext cx="4410891" cy="3394472"/>
          </a:xfrm>
        </p:spPr>
        <p:txBody>
          <a:bodyPr>
            <a:no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This project builds upon previous research analyzing the validity of a signal of interest that seemed to originate from Proxima Centauri.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What makes a signal interesting: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It is only observed when the telescope is directed at a specific point on the sky 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It doesn’t seem to match the drift of any known astrophysical phenomenon or radio interference at the frequency of the signal</a:t>
            </a:r>
          </a:p>
          <a:p>
            <a:pPr marL="343144" indent="-28575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Causes of frequency drift:</a:t>
            </a:r>
          </a:p>
          <a:p>
            <a:pPr marL="742950" lvl="1" indent="-28575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Movement of the Earth as well as the signal source</a:t>
            </a:r>
          </a:p>
          <a:p>
            <a:pPr marL="742950" lvl="1" indent="-28575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Movement of man-made radio transmitters</a:t>
            </a:r>
          </a:p>
          <a:p>
            <a:pPr marL="742950" lvl="1" indent="-28575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Electronic oscillations of Earth-bound transmitters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583162D-2E12-4C49-BE31-2B040CA7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581" y="1403985"/>
            <a:ext cx="3053219" cy="23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792C-ED0D-D448-A68A-5FA0F3DE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1C33-AA4D-3145-AAAA-3B9A3DE2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923063"/>
            <a:ext cx="5260109" cy="39433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analyze the signal, I developed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notebook to help visualize the relative location of a potential signal as well as simulate waterfall plots of the signal’s drift.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1: The signal was sent intentionally to our solar system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2: The signal was intentionally sent to the Earth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EC00B95-1E14-DF4C-A227-D091E3A3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384" y="540414"/>
            <a:ext cx="2737509" cy="203133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EB766F-FCDB-1A42-93D1-862EC989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84" y="2795296"/>
            <a:ext cx="2737509" cy="19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3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92D6-C296-7D4E-9354-02F71377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733A-50F0-A145-95AA-01ACE3A6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4"/>
            <a:ext cx="4114800" cy="3394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other functions of the notebook:</a:t>
            </a:r>
          </a:p>
          <a:p>
            <a:pPr lvl="1"/>
            <a:r>
              <a:rPr lang="en-US" dirty="0"/>
              <a:t>A detailed walkthrough of the code </a:t>
            </a:r>
          </a:p>
          <a:p>
            <a:pPr lvl="1"/>
            <a:r>
              <a:rPr lang="en-US" dirty="0"/>
              <a:t>An overview of all the research I’ve done this summer</a:t>
            </a:r>
          </a:p>
          <a:p>
            <a:r>
              <a:rPr lang="en-US" dirty="0"/>
              <a:t>The point of the notebook was to develop code that could be used in any instance to aid in the search for extraterrestrial intelligence.</a:t>
            </a:r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D4F953BE-C3BE-6447-8073-3E5294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08" y="2983753"/>
            <a:ext cx="2363578" cy="180136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8D45C31-8BAC-A347-ACD1-F03D2E1B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08" y="1063229"/>
            <a:ext cx="2378729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6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l-Bridge 2020">
      <a:dk1>
        <a:srgbClr val="191632"/>
      </a:dk1>
      <a:lt1>
        <a:srgbClr val="FFFFFF"/>
      </a:lt1>
      <a:dk2>
        <a:srgbClr val="375698"/>
      </a:dk2>
      <a:lt2>
        <a:srgbClr val="EEECE1"/>
      </a:lt2>
      <a:accent1>
        <a:srgbClr val="A2CC76"/>
      </a:accent1>
      <a:accent2>
        <a:srgbClr val="DF5329"/>
      </a:accent2>
      <a:accent3>
        <a:srgbClr val="4EAAC3"/>
      </a:accent3>
      <a:accent4>
        <a:srgbClr val="7B3456"/>
      </a:accent4>
      <a:accent5>
        <a:srgbClr val="C15384"/>
      </a:accent5>
      <a:accent6>
        <a:srgbClr val="E69A2C"/>
      </a:accent6>
      <a:hlink>
        <a:srgbClr val="FFFDF8"/>
      </a:hlink>
      <a:folHlink>
        <a:srgbClr val="FEFFFF"/>
      </a:folHlink>
    </a:clrScheme>
    <a:fontScheme name="CalBridge">
      <a:majorFont>
        <a:latin typeface="Avenir Heavy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Roman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61696</TotalTime>
  <Words>236</Words>
  <Application>Microsoft Macintosh PowerPoint</Application>
  <PresentationFormat>On-screen Show (16:9)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</vt:lpstr>
      <vt:lpstr>Avenir Black</vt:lpstr>
      <vt:lpstr>Avenir Black Oblique</vt:lpstr>
      <vt:lpstr>Avenir Heavy</vt:lpstr>
      <vt:lpstr>Avenir Roman</vt:lpstr>
      <vt:lpstr>Calibri</vt:lpstr>
      <vt:lpstr>Office Theme</vt:lpstr>
      <vt:lpstr>PowerPoint Presentation</vt:lpstr>
      <vt:lpstr>Background and Motivation</vt:lpstr>
      <vt:lpstr>Methods</vt:lpstr>
      <vt:lpstr>Final Product</vt:lpstr>
    </vt:vector>
  </TitlesOfParts>
  <Manager/>
  <Company>Cal-Bridge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Alex Rudolph</dc:creator>
  <cp:keywords/>
  <dc:description/>
  <cp:lastModifiedBy>Gagnebin, Anna</cp:lastModifiedBy>
  <cp:revision>1018</cp:revision>
  <cp:lastPrinted>2018-04-05T01:36:50Z</cp:lastPrinted>
  <dcterms:created xsi:type="dcterms:W3CDTF">2012-08-06T13:47:42Z</dcterms:created>
  <dcterms:modified xsi:type="dcterms:W3CDTF">2021-08-16T02:29:34Z</dcterms:modified>
  <cp:category/>
</cp:coreProperties>
</file>