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</p:sldMasterIdLst>
  <p:notesMasterIdLst>
    <p:notesMasterId r:id="rId25"/>
  </p:notesMasterIdLst>
  <p:sldIdLst>
    <p:sldId id="256" r:id="rId2"/>
    <p:sldId id="258" r:id="rId3"/>
    <p:sldId id="335" r:id="rId4"/>
    <p:sldId id="336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344" r:id="rId13"/>
    <p:sldId id="345" r:id="rId14"/>
    <p:sldId id="346" r:id="rId15"/>
    <p:sldId id="347" r:id="rId16"/>
    <p:sldId id="348" r:id="rId17"/>
    <p:sldId id="334" r:id="rId18"/>
    <p:sldId id="351" r:id="rId19"/>
    <p:sldId id="352" r:id="rId20"/>
    <p:sldId id="353" r:id="rId21"/>
    <p:sldId id="356" r:id="rId22"/>
    <p:sldId id="357" r:id="rId23"/>
    <p:sldId id="358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22" autoAdjust="0"/>
    <p:restoredTop sz="87033" autoAdjust="0"/>
  </p:normalViewPr>
  <p:slideViewPr>
    <p:cSldViewPr>
      <p:cViewPr varScale="1">
        <p:scale>
          <a:sx n="97" d="100"/>
          <a:sy n="97" d="100"/>
        </p:scale>
        <p:origin x="-131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9316C9-01B0-4919-A95C-4FE968DBDDC4}" type="datetimeFigureOut">
              <a:rPr lang="ko-KR" altLang="en-US" smtClean="0"/>
              <a:t>2015-01-16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AE5EFB-ADE3-469D-A763-3151A160F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275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5EFB-ADE3-469D-A763-3151A160FC8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403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5EFB-ADE3-469D-A763-3151A160FC8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403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5EFB-ADE3-469D-A763-3151A160FC8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403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5EFB-ADE3-469D-A763-3151A160FC8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403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5EFB-ADE3-469D-A763-3151A160FC8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403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5EFB-ADE3-469D-A763-3151A160FC8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403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5EFB-ADE3-469D-A763-3151A160FC8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403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5EFB-ADE3-469D-A763-3151A160FC8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403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5EFB-ADE3-469D-A763-3151A160FC8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403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5EFB-ADE3-469D-A763-3151A160FC8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403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5EFB-ADE3-469D-A763-3151A160FC8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40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5EFB-ADE3-469D-A763-3151A160FC8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403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5EFB-ADE3-469D-A763-3151A160FC8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4797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5EFB-ADE3-469D-A763-3151A160FC8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7524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5EFB-ADE3-469D-A763-3151A160FC8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379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5EFB-ADE3-469D-A763-3151A160FC8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40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5EFB-ADE3-469D-A763-3151A160FC8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40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5EFB-ADE3-469D-A763-3151A160FC8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40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5EFB-ADE3-469D-A763-3151A160FC8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40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5EFB-ADE3-469D-A763-3151A160FC8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40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5EFB-ADE3-469D-A763-3151A160FC8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403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5EFB-ADE3-469D-A763-3151A160FC8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40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2015-01-16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2015-01-16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2015-01-16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2015-01-16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2015-01-16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2015-01-16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2015-01-16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2015-01-16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2015-01-16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2015-01-16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2015-01-16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F9BDF0-6A6E-49E5-A403-3DCFEB178198}" type="datetimeFigureOut">
              <a:rPr lang="ko-KR" altLang="en-US" smtClean="0"/>
              <a:t>2015-01-16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9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0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5.emf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뇌를 자극하는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</a:t>
            </a:r>
            <a:r>
              <a:rPr lang="en-US" altLang="ko-KR" smtClean="0"/>
              <a:t># 5.0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19. </a:t>
            </a:r>
            <a:r>
              <a:rPr lang="ko-KR" altLang="en-US" dirty="0" err="1"/>
              <a:t>스레드와</a:t>
            </a:r>
            <a:r>
              <a:rPr lang="ko-KR" altLang="en-US" dirty="0"/>
              <a:t> 태스크</a:t>
            </a:r>
          </a:p>
        </p:txBody>
      </p:sp>
    </p:spTree>
    <p:extLst>
      <p:ext uri="{BB962C8B-B14F-4D97-AF65-F5344CB8AC3E}">
        <p14:creationId xmlns:p14="http://schemas.microsoft.com/office/powerpoint/2010/main" val="47103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프로세스와 </a:t>
            </a:r>
            <a:r>
              <a:rPr lang="ko-KR" altLang="en-US" dirty="0" err="1" smtClean="0"/>
              <a:t>스레드</a:t>
            </a:r>
            <a:r>
              <a:rPr lang="en-US" altLang="ko-KR" dirty="0" smtClean="0"/>
              <a:t>(9/17)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340768"/>
            <a:ext cx="7772400" cy="4061047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스레드를</a:t>
            </a:r>
            <a:r>
              <a:rPr lang="ko-KR" altLang="en-US" dirty="0"/>
              <a:t> 임의로 멈추는 또 하나의 방법</a:t>
            </a:r>
            <a:r>
              <a:rPr lang="en-US" altLang="ko-KR" dirty="0"/>
              <a:t>: </a:t>
            </a:r>
            <a:r>
              <a:rPr lang="ko-KR" altLang="en-US" dirty="0" smtClean="0"/>
              <a:t>인터럽트 </a:t>
            </a:r>
            <a:r>
              <a:rPr lang="en-US" altLang="ko-KR" dirty="0" smtClean="0"/>
              <a:t>(1/3)</a:t>
            </a:r>
          </a:p>
          <a:p>
            <a:pPr lvl="1"/>
            <a:r>
              <a:rPr lang="ko-KR" altLang="en-US" dirty="0" err="1" smtClean="0"/>
              <a:t>스레드를</a:t>
            </a:r>
            <a:r>
              <a:rPr lang="ko-KR" altLang="en-US" dirty="0" smtClean="0"/>
              <a:t> 강제로 </a:t>
            </a:r>
            <a:r>
              <a:rPr lang="ko-KR" altLang="en-US" dirty="0"/>
              <a:t>종료시키는 것은 어쩔 수 없다고 </a:t>
            </a:r>
            <a:r>
              <a:rPr lang="ko-KR" altLang="en-US" dirty="0" smtClean="0"/>
              <a:t>해도</a:t>
            </a:r>
            <a:r>
              <a:rPr lang="en-US" altLang="ko-KR" dirty="0"/>
              <a:t>, </a:t>
            </a:r>
            <a:r>
              <a:rPr lang="en-US" altLang="ko-KR" dirty="0" err="1"/>
              <a:t>Thread.Abort</a:t>
            </a:r>
            <a:r>
              <a:rPr lang="en-US" altLang="ko-KR" dirty="0"/>
              <a:t>() </a:t>
            </a:r>
            <a:r>
              <a:rPr lang="ko-KR" altLang="en-US" dirty="0" err="1"/>
              <a:t>메소드는</a:t>
            </a:r>
            <a:r>
              <a:rPr lang="ko-KR" altLang="en-US" dirty="0"/>
              <a:t> 너무 </a:t>
            </a:r>
            <a:r>
              <a:rPr lang="ko-KR" altLang="en-US" dirty="0" smtClean="0"/>
              <a:t>무자비함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스레드의</a:t>
            </a:r>
            <a:r>
              <a:rPr lang="ko-KR" altLang="en-US" dirty="0" smtClean="0"/>
              <a:t> 처지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상태</a:t>
            </a:r>
            <a:r>
              <a:rPr lang="en-US" altLang="ko-KR" dirty="0" smtClean="0"/>
              <a:t>) </a:t>
            </a:r>
            <a:r>
              <a:rPr lang="ko-KR" altLang="en-US" dirty="0" smtClean="0"/>
              <a:t>따위는 안중에도 없이 </a:t>
            </a:r>
            <a:r>
              <a:rPr lang="ko-KR" altLang="en-US" dirty="0" err="1" smtClean="0"/>
              <a:t>스레드를</a:t>
            </a:r>
            <a:r>
              <a:rPr lang="ko-KR" altLang="en-US" dirty="0" smtClean="0"/>
              <a:t> 종료시키기 때문임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>
                <a:solidFill>
                  <a:schemeClr val="accent3"/>
                </a:solidFill>
              </a:rPr>
              <a:t>Thread.Interrupt</a:t>
            </a:r>
            <a:r>
              <a:rPr lang="en-US" altLang="ko-KR" dirty="0">
                <a:solidFill>
                  <a:schemeClr val="accent3"/>
                </a:solidFill>
              </a:rPr>
              <a:t>() </a:t>
            </a:r>
            <a:r>
              <a:rPr lang="ko-KR" altLang="en-US" dirty="0" err="1">
                <a:solidFill>
                  <a:schemeClr val="accent3"/>
                </a:solidFill>
              </a:rPr>
              <a:t>메소드는</a:t>
            </a:r>
            <a:r>
              <a:rPr lang="ko-KR" altLang="en-US" dirty="0">
                <a:solidFill>
                  <a:schemeClr val="accent3"/>
                </a:solidFill>
              </a:rPr>
              <a:t> </a:t>
            </a:r>
            <a:r>
              <a:rPr lang="ko-KR" altLang="en-US" dirty="0" err="1" smtClean="0">
                <a:solidFill>
                  <a:schemeClr val="accent3"/>
                </a:solidFill>
              </a:rPr>
              <a:t>스레드가</a:t>
            </a:r>
            <a:r>
              <a:rPr lang="ko-KR" altLang="en-US" dirty="0" smtClean="0">
                <a:solidFill>
                  <a:schemeClr val="accent3"/>
                </a:solidFill>
              </a:rPr>
              <a:t> </a:t>
            </a:r>
            <a:r>
              <a:rPr lang="ko-KR" altLang="en-US" dirty="0">
                <a:solidFill>
                  <a:schemeClr val="accent3"/>
                </a:solidFill>
              </a:rPr>
              <a:t>한참 동작 중인 상태</a:t>
            </a:r>
            <a:r>
              <a:rPr lang="en-US" altLang="ko-KR" dirty="0">
                <a:solidFill>
                  <a:schemeClr val="accent3"/>
                </a:solidFill>
              </a:rPr>
              <a:t>(</a:t>
            </a:r>
            <a:r>
              <a:rPr lang="en-US" altLang="ko-KR" dirty="0" smtClean="0">
                <a:solidFill>
                  <a:schemeClr val="accent3"/>
                </a:solidFill>
              </a:rPr>
              <a:t>Ru17ing </a:t>
            </a:r>
            <a:r>
              <a:rPr lang="ko-KR" altLang="en-US" dirty="0">
                <a:solidFill>
                  <a:schemeClr val="accent3"/>
                </a:solidFill>
              </a:rPr>
              <a:t>상태</a:t>
            </a:r>
            <a:r>
              <a:rPr lang="en-US" altLang="ko-KR" dirty="0">
                <a:solidFill>
                  <a:schemeClr val="accent3"/>
                </a:solidFill>
              </a:rPr>
              <a:t>)</a:t>
            </a:r>
            <a:r>
              <a:rPr lang="ko-KR" altLang="en-US" dirty="0">
                <a:solidFill>
                  <a:schemeClr val="accent3"/>
                </a:solidFill>
              </a:rPr>
              <a:t>를 피해서 </a:t>
            </a:r>
            <a:r>
              <a:rPr lang="en-US" altLang="ko-KR" dirty="0" err="1">
                <a:solidFill>
                  <a:schemeClr val="accent3"/>
                </a:solidFill>
              </a:rPr>
              <a:t>WaitJoinSleep</a:t>
            </a:r>
            <a:r>
              <a:rPr lang="en-US" altLang="ko-KR" dirty="0">
                <a:solidFill>
                  <a:schemeClr val="accent3"/>
                </a:solidFill>
              </a:rPr>
              <a:t> </a:t>
            </a:r>
            <a:r>
              <a:rPr lang="ko-KR" altLang="en-US" dirty="0">
                <a:solidFill>
                  <a:schemeClr val="accent3"/>
                </a:solidFill>
              </a:rPr>
              <a:t>상태에 들어갔을 </a:t>
            </a:r>
            <a:r>
              <a:rPr lang="ko-KR" altLang="en-US" dirty="0" smtClean="0">
                <a:solidFill>
                  <a:schemeClr val="accent3"/>
                </a:solidFill>
              </a:rPr>
              <a:t>때 </a:t>
            </a:r>
            <a:r>
              <a:rPr lang="en-US" altLang="ko-KR" dirty="0" err="1" smtClean="0">
                <a:solidFill>
                  <a:schemeClr val="accent3"/>
                </a:solidFill>
              </a:rPr>
              <a:t>ThreadInterruptedException</a:t>
            </a:r>
            <a:r>
              <a:rPr lang="en-US" altLang="ko-KR" dirty="0" smtClean="0">
                <a:solidFill>
                  <a:schemeClr val="accent3"/>
                </a:solidFill>
              </a:rPr>
              <a:t> </a:t>
            </a:r>
            <a:r>
              <a:rPr lang="ko-KR" altLang="en-US" dirty="0">
                <a:solidFill>
                  <a:schemeClr val="accent3"/>
                </a:solidFill>
              </a:rPr>
              <a:t>예외를 던져 </a:t>
            </a:r>
            <a:r>
              <a:rPr lang="ko-KR" altLang="en-US" dirty="0" err="1">
                <a:solidFill>
                  <a:schemeClr val="accent3"/>
                </a:solidFill>
              </a:rPr>
              <a:t>스레드를</a:t>
            </a:r>
            <a:r>
              <a:rPr lang="ko-KR" altLang="en-US" dirty="0">
                <a:solidFill>
                  <a:schemeClr val="accent3"/>
                </a:solidFill>
              </a:rPr>
              <a:t> </a:t>
            </a:r>
            <a:r>
              <a:rPr lang="ko-KR" altLang="en-US" dirty="0" smtClean="0">
                <a:solidFill>
                  <a:schemeClr val="accent3"/>
                </a:solidFill>
              </a:rPr>
              <a:t>중지시킴</a:t>
            </a:r>
            <a:endParaRPr lang="en-US" altLang="ko-KR" dirty="0" smtClean="0">
              <a:solidFill>
                <a:schemeClr val="accent3"/>
              </a:solidFill>
            </a:endParaRPr>
          </a:p>
          <a:p>
            <a:pPr lvl="2"/>
            <a:r>
              <a:rPr lang="en-US" altLang="ko-KR" dirty="0" err="1"/>
              <a:t>Thread.Interrupt</a:t>
            </a:r>
            <a:r>
              <a:rPr lang="en-US" altLang="ko-KR" dirty="0"/>
              <a:t>() </a:t>
            </a:r>
            <a:r>
              <a:rPr lang="ko-KR" altLang="en-US" dirty="0" err="1"/>
              <a:t>메소드는</a:t>
            </a:r>
            <a:r>
              <a:rPr lang="ko-KR" altLang="en-US" dirty="0"/>
              <a:t> 재미있게도 </a:t>
            </a:r>
            <a:r>
              <a:rPr lang="ko-KR" altLang="en-US" dirty="0" err="1"/>
              <a:t>스레드가</a:t>
            </a:r>
            <a:r>
              <a:rPr lang="ko-KR" altLang="en-US" dirty="0"/>
              <a:t> 이미 </a:t>
            </a:r>
            <a:r>
              <a:rPr lang="en-US" altLang="ko-KR" dirty="0" err="1"/>
              <a:t>WaitSleepJoin</a:t>
            </a:r>
            <a:r>
              <a:rPr lang="en-US" altLang="ko-KR" dirty="0"/>
              <a:t> </a:t>
            </a:r>
            <a:r>
              <a:rPr lang="ko-KR" altLang="en-US" dirty="0"/>
              <a:t>상태에 </a:t>
            </a:r>
            <a:r>
              <a:rPr lang="ko-KR" altLang="en-US" dirty="0" smtClean="0"/>
              <a:t>있을 때는 </a:t>
            </a:r>
            <a:r>
              <a:rPr lang="ko-KR" altLang="en-US" dirty="0"/>
              <a:t>즉시 중단시키지만</a:t>
            </a:r>
            <a:r>
              <a:rPr lang="en-US" altLang="ko-KR" dirty="0"/>
              <a:t>, </a:t>
            </a:r>
            <a:r>
              <a:rPr lang="ko-KR" altLang="en-US" dirty="0"/>
              <a:t>이 상태가 아닌 경우에는 </a:t>
            </a:r>
            <a:r>
              <a:rPr lang="ko-KR" altLang="en-US" dirty="0" err="1"/>
              <a:t>스레드를</a:t>
            </a:r>
            <a:r>
              <a:rPr lang="ko-KR" altLang="en-US" dirty="0"/>
              <a:t> 지켜보고 있다가 </a:t>
            </a:r>
            <a:r>
              <a:rPr lang="ko-KR" altLang="en-US" dirty="0" smtClean="0"/>
              <a:t>나중에 </a:t>
            </a:r>
            <a:r>
              <a:rPr lang="en-US" altLang="ko-KR" dirty="0" err="1" smtClean="0"/>
              <a:t>WaitSleepJoin</a:t>
            </a:r>
            <a:r>
              <a:rPr lang="en-US" altLang="ko-KR" dirty="0" smtClean="0"/>
              <a:t> </a:t>
            </a:r>
            <a:r>
              <a:rPr lang="ko-KR" altLang="en-US" dirty="0"/>
              <a:t>상태가 되었을 때 그제서야 </a:t>
            </a:r>
            <a:r>
              <a:rPr lang="ko-KR" altLang="en-US" dirty="0" err="1"/>
              <a:t>스레드를</a:t>
            </a:r>
            <a:r>
              <a:rPr lang="ko-KR" altLang="en-US" dirty="0"/>
              <a:t> </a:t>
            </a:r>
            <a:r>
              <a:rPr lang="ko-KR" altLang="en-US" dirty="0" smtClean="0"/>
              <a:t>중단시킴</a:t>
            </a:r>
            <a:endParaRPr lang="en-US" altLang="ko-KR" dirty="0" smtClean="0"/>
          </a:p>
          <a:p>
            <a:pPr lvl="2"/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ko-KR" altLang="en-US" dirty="0" smtClean="0">
                <a:sym typeface="Wingdings" pitchFamily="2" charset="2"/>
              </a:rPr>
              <a:t>이런 특징 덕분에 프로그래머는 코드가 </a:t>
            </a:r>
            <a:r>
              <a:rPr lang="en-US" altLang="ko-KR" dirty="0" smtClean="0">
                <a:sym typeface="Wingdings" pitchFamily="2" charset="2"/>
              </a:rPr>
              <a:t>“</a:t>
            </a:r>
            <a:r>
              <a:rPr lang="ko-KR" altLang="en-US" dirty="0" smtClean="0">
                <a:sym typeface="Wingdings" pitchFamily="2" charset="2"/>
              </a:rPr>
              <a:t>절대로 중단되면 안 되는</a:t>
            </a:r>
            <a:r>
              <a:rPr lang="en-US" altLang="ko-KR" dirty="0" smtClean="0">
                <a:sym typeface="Wingdings" pitchFamily="2" charset="2"/>
              </a:rPr>
              <a:t>” </a:t>
            </a:r>
            <a:r>
              <a:rPr lang="ko-KR" altLang="en-US" dirty="0" smtClean="0">
                <a:sym typeface="Wingdings" pitchFamily="2" charset="2"/>
              </a:rPr>
              <a:t>작업을 하고 있을 때에는 중단되지 않는다는 보장을 받을 수 있음</a:t>
            </a:r>
            <a:r>
              <a:rPr lang="en-US" altLang="ko-KR" dirty="0" smtClean="0">
                <a:sym typeface="Wingdings" pitchFamily="2" charset="2"/>
              </a:rPr>
              <a:t>.</a:t>
            </a:r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11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프로세스와 </a:t>
            </a:r>
            <a:r>
              <a:rPr lang="ko-KR" altLang="en-US" dirty="0" err="1" smtClean="0"/>
              <a:t>스레드</a:t>
            </a:r>
            <a:r>
              <a:rPr lang="en-US" altLang="ko-KR" dirty="0" smtClean="0"/>
              <a:t>(10/17)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340768"/>
            <a:ext cx="7772400" cy="4061047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스레드를</a:t>
            </a:r>
            <a:r>
              <a:rPr lang="ko-KR" altLang="en-US" dirty="0"/>
              <a:t> 임의로 멈추는 또 하나의 방법</a:t>
            </a:r>
            <a:r>
              <a:rPr lang="en-US" altLang="ko-KR" dirty="0"/>
              <a:t>: </a:t>
            </a:r>
            <a:r>
              <a:rPr lang="ko-KR" altLang="en-US" dirty="0" smtClean="0"/>
              <a:t>인터럽트 </a:t>
            </a:r>
            <a:r>
              <a:rPr lang="en-US" altLang="ko-KR" dirty="0" smtClean="0"/>
              <a:t>(2/3)</a:t>
            </a:r>
          </a:p>
          <a:p>
            <a:pPr lvl="1"/>
            <a:r>
              <a:rPr lang="en-US" altLang="ko-KR" dirty="0" err="1" smtClean="0"/>
              <a:t>Thread.Interrupt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호출할 때의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상태 변화</a:t>
            </a:r>
            <a:endParaRPr lang="en-US" altLang="ko-KR" dirty="0" smtClean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6" name="개체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4558800"/>
              </p:ext>
            </p:extLst>
          </p:nvPr>
        </p:nvGraphicFramePr>
        <p:xfrm>
          <a:off x="683568" y="2132856"/>
          <a:ext cx="7487246" cy="42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4" name="Visio" r:id="rId4" imgW="6210017" imgH="3538821" progId="Visio.Drawing.11">
                  <p:embed/>
                </p:oleObj>
              </mc:Choice>
              <mc:Fallback>
                <p:oleObj name="Visio" r:id="rId4" imgW="6210017" imgH="3538821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2132856"/>
                        <a:ext cx="7487246" cy="427308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757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프로세스와 </a:t>
            </a:r>
            <a:r>
              <a:rPr lang="ko-KR" altLang="en-US" dirty="0" err="1" smtClean="0"/>
              <a:t>스레드</a:t>
            </a:r>
            <a:r>
              <a:rPr lang="en-US" altLang="ko-KR" dirty="0" smtClean="0"/>
              <a:t>(11/17)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340768"/>
            <a:ext cx="7772400" cy="4061047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스레드를</a:t>
            </a:r>
            <a:r>
              <a:rPr lang="ko-KR" altLang="en-US" dirty="0"/>
              <a:t> 임의로 멈추는 또 하나의 방법</a:t>
            </a:r>
            <a:r>
              <a:rPr lang="en-US" altLang="ko-KR" dirty="0"/>
              <a:t>: </a:t>
            </a:r>
            <a:r>
              <a:rPr lang="ko-KR" altLang="en-US" dirty="0" smtClean="0"/>
              <a:t>인터럽트 </a:t>
            </a:r>
            <a:r>
              <a:rPr lang="en-US" altLang="ko-KR" dirty="0" smtClean="0"/>
              <a:t>(3/3)</a:t>
            </a:r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51520" y="1844824"/>
            <a:ext cx="4464496" cy="49244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static void </a:t>
            </a:r>
            <a:r>
              <a:rPr lang="en-US" altLang="ko-KR" sz="1600" dirty="0" err="1"/>
              <a:t>DoSomething</a:t>
            </a:r>
            <a:r>
              <a:rPr lang="en-US" altLang="ko-KR" sz="1600" dirty="0"/>
              <a:t>()</a:t>
            </a:r>
            <a:endParaRPr lang="ko-KR" altLang="ko-KR" sz="1600" dirty="0"/>
          </a:p>
          <a:p>
            <a:r>
              <a:rPr lang="en-US" altLang="ko-KR" sz="1600" dirty="0"/>
              <a:t>{</a:t>
            </a:r>
            <a:endParaRPr lang="ko-KR" altLang="ko-KR" sz="1600" dirty="0"/>
          </a:p>
          <a:p>
            <a:r>
              <a:rPr lang="en-US" altLang="ko-KR" sz="1600" dirty="0"/>
              <a:t>    try</a:t>
            </a:r>
            <a:endParaRPr lang="ko-KR" altLang="ko-KR" sz="1600" dirty="0"/>
          </a:p>
          <a:p>
            <a:r>
              <a:rPr lang="en-US" altLang="ko-KR" sz="1600" dirty="0"/>
              <a:t>    {</a:t>
            </a:r>
            <a:endParaRPr lang="ko-KR" altLang="ko-KR" sz="1600" dirty="0"/>
          </a:p>
          <a:p>
            <a:r>
              <a:rPr lang="en-US" altLang="ko-KR" sz="1600" dirty="0"/>
              <a:t>        for 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= 0;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&lt; 10000;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++)</a:t>
            </a:r>
            <a:endParaRPr lang="ko-KR" altLang="ko-KR" sz="1600" dirty="0"/>
          </a:p>
          <a:p>
            <a:r>
              <a:rPr lang="en-US" altLang="ko-KR" sz="1600" dirty="0"/>
              <a:t>        {</a:t>
            </a:r>
            <a:endParaRPr lang="ko-KR" altLang="ko-KR" sz="1600" dirty="0"/>
          </a:p>
          <a:p>
            <a:r>
              <a:rPr lang="en-US" altLang="ko-KR" sz="1600" dirty="0"/>
              <a:t>            </a:t>
            </a:r>
            <a:r>
              <a:rPr lang="en-US" altLang="ko-KR" sz="1600" dirty="0" err="1"/>
              <a:t>Console.WriteLine</a:t>
            </a:r>
            <a:r>
              <a:rPr lang="en-US" altLang="ko-KR" sz="1600" dirty="0"/>
              <a:t>("</a:t>
            </a:r>
            <a:r>
              <a:rPr lang="en-US" altLang="ko-KR" sz="1600" dirty="0" err="1"/>
              <a:t>DoSomething</a:t>
            </a:r>
            <a:r>
              <a:rPr lang="en-US" altLang="ko-KR" sz="1600" dirty="0"/>
              <a:t> : {0}",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);</a:t>
            </a:r>
            <a:endParaRPr lang="ko-KR" altLang="ko-KR" sz="1600" dirty="0"/>
          </a:p>
          <a:p>
            <a:r>
              <a:rPr lang="en-US" altLang="ko-KR" sz="1600" dirty="0"/>
              <a:t>            </a:t>
            </a:r>
            <a:r>
              <a:rPr lang="en-US" altLang="ko-KR" sz="1600" dirty="0" err="1"/>
              <a:t>Thread.Sleep</a:t>
            </a:r>
            <a:r>
              <a:rPr lang="en-US" altLang="ko-KR" sz="1600" dirty="0"/>
              <a:t>(10);</a:t>
            </a:r>
            <a:endParaRPr lang="ko-KR" altLang="ko-KR" sz="1600" dirty="0"/>
          </a:p>
          <a:p>
            <a:r>
              <a:rPr lang="en-US" altLang="ko-KR" sz="1600" dirty="0"/>
              <a:t>        }</a:t>
            </a:r>
            <a:endParaRPr lang="ko-KR" altLang="ko-KR" sz="1600" dirty="0"/>
          </a:p>
          <a:p>
            <a:r>
              <a:rPr lang="en-US" altLang="ko-KR" sz="1600" dirty="0"/>
              <a:t>    }</a:t>
            </a:r>
            <a:endParaRPr lang="ko-KR" altLang="ko-KR" sz="1600" dirty="0"/>
          </a:p>
          <a:p>
            <a:r>
              <a:rPr lang="en-US" altLang="ko-KR" sz="1600" dirty="0"/>
              <a:t>    catch( </a:t>
            </a:r>
            <a:r>
              <a:rPr lang="en-US" altLang="ko-KR" sz="1600" dirty="0" err="1"/>
              <a:t>ThreadInterruptedException</a:t>
            </a:r>
            <a:r>
              <a:rPr lang="en-US" altLang="ko-KR" sz="1600" dirty="0"/>
              <a:t> e )</a:t>
            </a:r>
            <a:endParaRPr lang="ko-KR" altLang="ko-KR" sz="1600" dirty="0"/>
          </a:p>
          <a:p>
            <a:r>
              <a:rPr lang="en-US" altLang="ko-KR" sz="1600" dirty="0"/>
              <a:t>    {</a:t>
            </a:r>
            <a:endParaRPr lang="ko-KR" altLang="ko-KR" sz="1600" dirty="0"/>
          </a:p>
          <a:p>
            <a:r>
              <a:rPr lang="en-US" altLang="ko-KR" sz="1600" dirty="0"/>
              <a:t>        // …</a:t>
            </a:r>
            <a:endParaRPr lang="ko-KR" altLang="ko-KR" sz="1600" dirty="0"/>
          </a:p>
          <a:p>
            <a:r>
              <a:rPr lang="en-US" altLang="ko-KR" sz="1600" dirty="0"/>
              <a:t>    }</a:t>
            </a:r>
            <a:endParaRPr lang="ko-KR" altLang="ko-KR" sz="1600" dirty="0"/>
          </a:p>
          <a:p>
            <a:r>
              <a:rPr lang="en-US" altLang="ko-KR" sz="1600" dirty="0"/>
              <a:t>    finally </a:t>
            </a:r>
            <a:endParaRPr lang="ko-KR" altLang="ko-KR" sz="1600" dirty="0"/>
          </a:p>
          <a:p>
            <a:r>
              <a:rPr lang="en-US" altLang="ko-KR" sz="1600" dirty="0"/>
              <a:t>    {</a:t>
            </a:r>
            <a:endParaRPr lang="ko-KR" altLang="ko-KR" sz="1600" dirty="0"/>
          </a:p>
          <a:p>
            <a:r>
              <a:rPr lang="en-US" altLang="ko-KR" sz="1600" dirty="0"/>
              <a:t>        // …</a:t>
            </a:r>
            <a:endParaRPr lang="ko-KR" altLang="ko-KR" sz="1600" dirty="0"/>
          </a:p>
          <a:p>
            <a:r>
              <a:rPr lang="en-US" altLang="ko-KR" sz="1600" dirty="0"/>
              <a:t>    }</a:t>
            </a:r>
            <a:endParaRPr lang="ko-KR" altLang="ko-KR" sz="1600" dirty="0"/>
          </a:p>
          <a:p>
            <a:r>
              <a:rPr lang="en-US" altLang="ko-KR" sz="1600" dirty="0"/>
              <a:t>}</a:t>
            </a:r>
            <a:endParaRPr lang="ko-KR" altLang="ko-KR" sz="1600" dirty="0"/>
          </a:p>
        </p:txBody>
      </p:sp>
      <p:sp>
        <p:nvSpPr>
          <p:cNvPr id="26" name="직사각형 25"/>
          <p:cNvSpPr/>
          <p:nvPr/>
        </p:nvSpPr>
        <p:spPr>
          <a:xfrm>
            <a:off x="4427984" y="1844824"/>
            <a:ext cx="4608512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static void Main(string[] </a:t>
            </a:r>
            <a:r>
              <a:rPr lang="en-US" altLang="ko-KR" sz="1600" dirty="0" err="1"/>
              <a:t>args</a:t>
            </a:r>
            <a:r>
              <a:rPr lang="en-US" altLang="ko-KR" sz="1600" dirty="0"/>
              <a:t>)</a:t>
            </a:r>
            <a:endParaRPr lang="ko-KR" altLang="ko-KR" sz="1600" dirty="0"/>
          </a:p>
          <a:p>
            <a:r>
              <a:rPr lang="en-US" altLang="ko-KR" sz="1600" dirty="0"/>
              <a:t>{            </a:t>
            </a:r>
            <a:endParaRPr lang="ko-KR" altLang="ko-KR" sz="1600" dirty="0"/>
          </a:p>
          <a:p>
            <a:r>
              <a:rPr lang="en-US" altLang="ko-KR" sz="1600" dirty="0"/>
              <a:t>    Thread t1 = new Thread(new </a:t>
            </a:r>
            <a:r>
              <a:rPr lang="en-US" altLang="ko-KR" sz="1600" dirty="0" err="1"/>
              <a:t>ThreadStart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DoSomething</a:t>
            </a:r>
            <a:r>
              <a:rPr lang="en-US" altLang="ko-KR" sz="1600" dirty="0"/>
              <a:t>));</a:t>
            </a:r>
            <a:endParaRPr lang="ko-KR" altLang="ko-KR" sz="1600" dirty="0"/>
          </a:p>
          <a:p>
            <a:r>
              <a:rPr lang="en-US" altLang="ko-KR" sz="1600" dirty="0"/>
              <a:t> </a:t>
            </a:r>
            <a:endParaRPr lang="ko-KR" altLang="ko-KR" sz="1600" dirty="0"/>
          </a:p>
          <a:p>
            <a:r>
              <a:rPr lang="en-US" altLang="ko-KR" sz="1600" dirty="0"/>
              <a:t>    t1.Start</a:t>
            </a:r>
            <a:r>
              <a:rPr lang="en-US" altLang="ko-KR" sz="1600" dirty="0" smtClean="0"/>
              <a:t>();</a:t>
            </a:r>
            <a:r>
              <a:rPr lang="en-US" altLang="ko-KR" sz="1600" dirty="0"/>
              <a:t> </a:t>
            </a:r>
            <a:r>
              <a:rPr lang="ko-KR" altLang="ko-KR" sz="1600" dirty="0"/>
              <a:t> </a:t>
            </a:r>
            <a:br>
              <a:rPr lang="ko-KR" altLang="ko-KR" sz="1600" dirty="0"/>
            </a:br>
            <a:r>
              <a:rPr lang="en-US" altLang="ko-KR" sz="1600" dirty="0"/>
              <a:t>    </a:t>
            </a:r>
            <a:r>
              <a:rPr lang="en-US" altLang="ko-KR" sz="1600" dirty="0">
                <a:solidFill>
                  <a:schemeClr val="accent3"/>
                </a:solidFill>
              </a:rPr>
              <a:t>t1.Interrupt</a:t>
            </a:r>
            <a:r>
              <a:rPr lang="en-US" altLang="ko-KR" sz="1600" dirty="0" smtClean="0">
                <a:solidFill>
                  <a:schemeClr val="accent3"/>
                </a:solidFill>
              </a:rPr>
              <a:t>();</a:t>
            </a:r>
            <a:r>
              <a:rPr lang="en-US" altLang="ko-KR" sz="1600" dirty="0"/>
              <a:t> </a:t>
            </a:r>
            <a:endParaRPr lang="ko-KR" altLang="ko-KR" sz="1600" dirty="0"/>
          </a:p>
          <a:p>
            <a:r>
              <a:rPr lang="en-US" altLang="ko-KR" sz="1600" dirty="0"/>
              <a:t>    t1.Join();</a:t>
            </a:r>
            <a:endParaRPr lang="ko-KR" altLang="ko-KR" sz="1600" dirty="0"/>
          </a:p>
          <a:p>
            <a:r>
              <a:rPr lang="en-US" altLang="ko-KR" sz="1600" dirty="0"/>
              <a:t>}</a:t>
            </a:r>
            <a:endParaRPr lang="ko-KR" altLang="ko-KR" sz="1600" dirty="0"/>
          </a:p>
        </p:txBody>
      </p:sp>
      <p:sp>
        <p:nvSpPr>
          <p:cNvPr id="27" name="모서리가 둥근 사각형 설명선 26"/>
          <p:cNvSpPr/>
          <p:nvPr/>
        </p:nvSpPr>
        <p:spPr>
          <a:xfrm>
            <a:off x="6516216" y="3212976"/>
            <a:ext cx="2160240" cy="504056"/>
          </a:xfrm>
          <a:prstGeom prst="wedgeRoundRectCallout">
            <a:avLst>
              <a:gd name="adj1" fmla="val -75584"/>
              <a:gd name="adj2" fmla="val 7289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ko-KR" dirty="0" err="1"/>
              <a:t>스레드</a:t>
            </a:r>
            <a:r>
              <a:rPr lang="ko-KR" altLang="ko-KR" dirty="0"/>
              <a:t> 중단</a:t>
            </a:r>
            <a:r>
              <a:rPr lang="en-US" altLang="ko-KR" dirty="0"/>
              <a:t>(</a:t>
            </a:r>
            <a:r>
              <a:rPr lang="ko-KR" altLang="ko-KR" dirty="0"/>
              <a:t>종료</a:t>
            </a:r>
            <a:r>
              <a:rPr lang="en-US" altLang="ko-KR" dirty="0"/>
              <a:t>)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427985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프로세스와 </a:t>
            </a:r>
            <a:r>
              <a:rPr lang="ko-KR" altLang="en-US" dirty="0" err="1" smtClean="0"/>
              <a:t>스레드</a:t>
            </a:r>
            <a:r>
              <a:rPr lang="en-US" altLang="ko-KR" dirty="0" smtClean="0"/>
              <a:t>(12/17)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340768"/>
            <a:ext cx="7772400" cy="4061047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스레드간의</a:t>
            </a:r>
            <a:r>
              <a:rPr lang="ko-KR" altLang="en-US" dirty="0" smtClean="0"/>
              <a:t> 동기화</a:t>
            </a:r>
            <a:r>
              <a:rPr lang="en-US" altLang="ko-KR" dirty="0" smtClean="0"/>
              <a:t>(1/6)</a:t>
            </a:r>
          </a:p>
          <a:p>
            <a:pPr lvl="1"/>
            <a:r>
              <a:rPr lang="ko-KR" altLang="en-US" dirty="0" smtClean="0"/>
              <a:t>동기화</a:t>
            </a:r>
            <a:r>
              <a:rPr lang="en-US" altLang="ko-KR" dirty="0" smtClean="0"/>
              <a:t>(Synchronization) : </a:t>
            </a:r>
            <a:r>
              <a:rPr lang="ko-KR" altLang="ko-KR" dirty="0" err="1"/>
              <a:t>스레드들이</a:t>
            </a:r>
            <a:r>
              <a:rPr lang="ko-KR" altLang="ko-KR" dirty="0"/>
              <a:t> </a:t>
            </a:r>
            <a:r>
              <a:rPr lang="ko-KR" altLang="ko-KR" dirty="0" smtClean="0"/>
              <a:t>순서를</a:t>
            </a:r>
            <a:endParaRPr lang="en-US" altLang="ko-KR" dirty="0" smtClean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51520" y="1844824"/>
            <a:ext cx="5256584" cy="3539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class Counter</a:t>
            </a:r>
            <a:endParaRPr lang="ko-KR" altLang="ko-KR" sz="1600" dirty="0"/>
          </a:p>
          <a:p>
            <a:r>
              <a:rPr lang="en-US" altLang="ko-KR" sz="1600" dirty="0" smtClean="0"/>
              <a:t>{   public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count = 0;</a:t>
            </a:r>
            <a:endParaRPr lang="ko-KR" altLang="ko-KR" sz="1600" dirty="0"/>
          </a:p>
          <a:p>
            <a:r>
              <a:rPr lang="en-US" altLang="ko-KR" sz="1600" dirty="0"/>
              <a:t>    public void Increase()</a:t>
            </a:r>
            <a:endParaRPr lang="ko-KR" altLang="ko-KR" sz="1600" dirty="0"/>
          </a:p>
          <a:p>
            <a:r>
              <a:rPr lang="en-US" altLang="ko-KR" sz="1600" dirty="0"/>
              <a:t>    </a:t>
            </a:r>
            <a:r>
              <a:rPr lang="en-US" altLang="ko-KR" sz="1600" dirty="0" smtClean="0"/>
              <a:t>{ count </a:t>
            </a:r>
            <a:r>
              <a:rPr lang="en-US" altLang="ko-KR" sz="1600" dirty="0"/>
              <a:t>= count + 1</a:t>
            </a:r>
            <a:r>
              <a:rPr lang="en-US" altLang="ko-KR" sz="1600" dirty="0" smtClean="0"/>
              <a:t>;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  }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}</a:t>
            </a:r>
            <a:endParaRPr lang="ko-KR" altLang="ko-KR" sz="1600" dirty="0"/>
          </a:p>
          <a:p>
            <a:r>
              <a:rPr lang="en-US" altLang="ko-KR" sz="1600" dirty="0"/>
              <a:t> </a:t>
            </a:r>
            <a:endParaRPr lang="ko-KR" altLang="ko-KR" sz="1600" dirty="0"/>
          </a:p>
          <a:p>
            <a:r>
              <a:rPr lang="en-US" altLang="ko-KR" sz="1600" dirty="0" smtClean="0"/>
              <a:t>Counter </a:t>
            </a:r>
            <a:r>
              <a:rPr lang="en-US" altLang="ko-KR" sz="1600" dirty="0" err="1" smtClean="0"/>
              <a:t>obj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= new </a:t>
            </a:r>
            <a:r>
              <a:rPr lang="en-US" altLang="ko-KR" sz="1600" dirty="0"/>
              <a:t>Counter </a:t>
            </a:r>
            <a:r>
              <a:rPr lang="en-US" altLang="ko-KR" sz="1600" dirty="0" smtClean="0"/>
              <a:t>();</a:t>
            </a:r>
            <a:endParaRPr lang="ko-KR" altLang="ko-KR" sz="1600" dirty="0"/>
          </a:p>
          <a:p>
            <a:r>
              <a:rPr lang="en-US" altLang="ko-KR" sz="1600" dirty="0"/>
              <a:t>Thread t1 = new Thread(new </a:t>
            </a:r>
            <a:r>
              <a:rPr lang="en-US" altLang="ko-KR" sz="1600" dirty="0" err="1"/>
              <a:t>ThreadStart</a:t>
            </a:r>
            <a:r>
              <a:rPr lang="en-US" altLang="ko-KR" sz="1600" dirty="0"/>
              <a:t>(obj</a:t>
            </a:r>
            <a:r>
              <a:rPr lang="en-US" altLang="ko-KR" sz="1600" dirty="0" smtClean="0"/>
              <a:t>.</a:t>
            </a:r>
            <a:r>
              <a:rPr lang="en-US" altLang="ko-KR" sz="1600" dirty="0"/>
              <a:t> Increase</a:t>
            </a:r>
            <a:r>
              <a:rPr lang="en-US" altLang="ko-KR" sz="1600" dirty="0" smtClean="0"/>
              <a:t>));</a:t>
            </a:r>
            <a:endParaRPr lang="ko-KR" altLang="ko-KR" sz="1600" dirty="0"/>
          </a:p>
          <a:p>
            <a:r>
              <a:rPr lang="en-US" altLang="ko-KR" sz="1600" dirty="0"/>
              <a:t>Thread t2 = new Thread(new </a:t>
            </a:r>
            <a:r>
              <a:rPr lang="en-US" altLang="ko-KR" sz="1600" dirty="0" err="1"/>
              <a:t>ThreadStart</a:t>
            </a:r>
            <a:r>
              <a:rPr lang="en-US" altLang="ko-KR" sz="1600" dirty="0"/>
              <a:t>(obj</a:t>
            </a:r>
            <a:r>
              <a:rPr lang="en-US" altLang="ko-KR" sz="1600" dirty="0" smtClean="0"/>
              <a:t>.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Increase</a:t>
            </a:r>
            <a:r>
              <a:rPr lang="en-US" altLang="ko-KR" sz="1600" dirty="0" smtClean="0"/>
              <a:t>));</a:t>
            </a:r>
            <a:endParaRPr lang="ko-KR" altLang="ko-KR" sz="1600" dirty="0"/>
          </a:p>
          <a:p>
            <a:r>
              <a:rPr lang="en-US" altLang="ko-KR" sz="1600" dirty="0"/>
              <a:t>Thread t3 = new Thread(new </a:t>
            </a:r>
            <a:r>
              <a:rPr lang="en-US" altLang="ko-KR" sz="1600" dirty="0" err="1"/>
              <a:t>ThreadStart</a:t>
            </a:r>
            <a:r>
              <a:rPr lang="en-US" altLang="ko-KR" sz="1600" dirty="0"/>
              <a:t>(obj</a:t>
            </a:r>
            <a:r>
              <a:rPr lang="en-US" altLang="ko-KR" sz="1600" dirty="0" smtClean="0"/>
              <a:t>.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Increase)</a:t>
            </a:r>
            <a:r>
              <a:rPr lang="en-US" altLang="ko-KR" sz="1600" dirty="0" smtClean="0"/>
              <a:t>);</a:t>
            </a:r>
            <a:endParaRPr lang="ko-KR" altLang="ko-KR" sz="1600" dirty="0"/>
          </a:p>
          <a:p>
            <a:r>
              <a:rPr lang="en-US" altLang="ko-KR" sz="1600" dirty="0"/>
              <a:t> </a:t>
            </a:r>
            <a:endParaRPr lang="ko-KR" altLang="ko-KR" sz="1600" dirty="0"/>
          </a:p>
          <a:p>
            <a:r>
              <a:rPr lang="en-US" altLang="ko-KR" sz="1600" dirty="0"/>
              <a:t>t1.Start</a:t>
            </a:r>
            <a:r>
              <a:rPr lang="en-US" altLang="ko-KR" sz="1600" dirty="0" smtClean="0"/>
              <a:t>();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t2.Start(); t3.Start</a:t>
            </a:r>
            <a:r>
              <a:rPr lang="en-US" altLang="ko-KR" sz="1600" dirty="0"/>
              <a:t>();</a:t>
            </a:r>
            <a:endParaRPr lang="ko-KR" altLang="ko-KR" sz="1600" dirty="0"/>
          </a:p>
          <a:p>
            <a:r>
              <a:rPr lang="en-US" altLang="ko-KR" sz="1600" dirty="0" smtClean="0"/>
              <a:t>t1.Join(); t2.Join</a:t>
            </a:r>
            <a:r>
              <a:rPr lang="en-US" altLang="ko-KR" sz="1600" dirty="0"/>
              <a:t>();</a:t>
            </a:r>
            <a:r>
              <a:rPr lang="ko-KR" altLang="ko-KR" sz="1600" dirty="0"/>
              <a:t> </a:t>
            </a:r>
            <a:r>
              <a:rPr lang="en-US" altLang="ko-KR" sz="1600" dirty="0"/>
              <a:t>t3.Join();</a:t>
            </a:r>
            <a:endParaRPr lang="ko-KR" altLang="ko-KR" sz="1600" dirty="0"/>
          </a:p>
          <a:p>
            <a:r>
              <a:rPr lang="en-US" altLang="ko-KR" sz="1600" dirty="0"/>
              <a:t> </a:t>
            </a:r>
            <a:endParaRPr lang="ko-KR" altLang="ko-KR" sz="1600" dirty="0"/>
          </a:p>
          <a:p>
            <a:r>
              <a:rPr lang="en-US" altLang="ko-KR" sz="1600" dirty="0" err="1"/>
              <a:t>Console.WriteLine</a:t>
            </a:r>
            <a:r>
              <a:rPr lang="en-US" altLang="ko-KR" sz="1600" dirty="0"/>
              <a:t>( </a:t>
            </a:r>
            <a:r>
              <a:rPr lang="en-US" altLang="ko-KR" sz="1600" dirty="0" err="1"/>
              <a:t>obj.count</a:t>
            </a:r>
            <a:r>
              <a:rPr lang="en-US" altLang="ko-KR" sz="1600" dirty="0"/>
              <a:t> );</a:t>
            </a:r>
            <a:endParaRPr lang="ko-KR" altLang="ko-KR" sz="1600" dirty="0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7" name="개체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4765558"/>
              </p:ext>
            </p:extLst>
          </p:nvPr>
        </p:nvGraphicFramePr>
        <p:xfrm>
          <a:off x="3557626" y="4797152"/>
          <a:ext cx="5452780" cy="18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8" name="Visio" r:id="rId4" imgW="3983769" imgH="1313948" progId="Visio.Drawing.11">
                  <p:embed/>
                </p:oleObj>
              </mc:Choice>
              <mc:Fallback>
                <p:oleObj name="Visio" r:id="rId4" imgW="3983769" imgH="1313948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7626" y="4797152"/>
                        <a:ext cx="5452780" cy="18002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모서리가 둥근 사각형 설명선 24"/>
          <p:cNvSpPr/>
          <p:nvPr/>
        </p:nvSpPr>
        <p:spPr>
          <a:xfrm>
            <a:off x="611560" y="5805264"/>
            <a:ext cx="2592288" cy="612068"/>
          </a:xfrm>
          <a:prstGeom prst="wedgeRoundRectCallout">
            <a:avLst>
              <a:gd name="adj1" fmla="val 15003"/>
              <a:gd name="adj2" fmla="val -132054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err="1" smtClean="0"/>
              <a:t>obj.count</a:t>
            </a:r>
            <a:r>
              <a:rPr lang="ko-KR" altLang="en-US" dirty="0" smtClean="0"/>
              <a:t>는 얼마일까</a:t>
            </a:r>
            <a:r>
              <a:rPr lang="en-US" altLang="ko-KR" dirty="0" smtClean="0"/>
              <a:t>? 3</a:t>
            </a:r>
            <a:r>
              <a:rPr lang="ko-KR" altLang="en-US" dirty="0" smtClean="0"/>
              <a:t>일 수도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아닐 수도 있음</a:t>
            </a:r>
            <a:r>
              <a:rPr lang="en-US" altLang="ko-KR" dirty="0" smtClean="0"/>
              <a:t>.</a:t>
            </a:r>
            <a:endParaRPr lang="ko-KR" altLang="ko-KR" dirty="0"/>
          </a:p>
        </p:txBody>
      </p:sp>
      <p:sp>
        <p:nvSpPr>
          <p:cNvPr id="28" name="모서리가 둥근 사각형 설명선 27"/>
          <p:cNvSpPr/>
          <p:nvPr/>
        </p:nvSpPr>
        <p:spPr>
          <a:xfrm>
            <a:off x="5724128" y="2060848"/>
            <a:ext cx="2592288" cy="1332148"/>
          </a:xfrm>
          <a:prstGeom prst="wedgeRoundRectCallout">
            <a:avLst>
              <a:gd name="adj1" fmla="val -32540"/>
              <a:gd name="adj2" fmla="val 153004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err="1" smtClean="0"/>
              <a:t>obj.count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일 때 </a:t>
            </a:r>
            <a:r>
              <a:rPr lang="en-US" altLang="ko-KR" dirty="0" smtClean="0"/>
              <a:t>t1, t2, t3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동시에 덤벼 값을 바꾸려 시도할 수 있기 때문임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88509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프로세스와 </a:t>
            </a:r>
            <a:r>
              <a:rPr lang="ko-KR" altLang="en-US" dirty="0" err="1" smtClean="0"/>
              <a:t>스레드</a:t>
            </a:r>
            <a:r>
              <a:rPr lang="en-US" altLang="ko-KR" dirty="0" smtClean="0"/>
              <a:t>(13/17)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340768"/>
            <a:ext cx="7772400" cy="4061047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스레드간의</a:t>
            </a:r>
            <a:r>
              <a:rPr lang="ko-KR" altLang="en-US" dirty="0" smtClean="0"/>
              <a:t> 동기화</a:t>
            </a:r>
            <a:r>
              <a:rPr lang="en-US" altLang="ko-KR" dirty="0" smtClean="0"/>
              <a:t>(2/6)</a:t>
            </a:r>
          </a:p>
          <a:p>
            <a:pPr lvl="1"/>
            <a:r>
              <a:rPr lang="ko-KR" altLang="en-US" dirty="0" smtClean="0"/>
              <a:t>동기화</a:t>
            </a:r>
            <a:r>
              <a:rPr lang="en-US" altLang="ko-KR" dirty="0" smtClean="0"/>
              <a:t>(Synchronization) : </a:t>
            </a:r>
            <a:r>
              <a:rPr lang="ko-KR" altLang="ko-KR" dirty="0" err="1"/>
              <a:t>스레드들이</a:t>
            </a:r>
            <a:r>
              <a:rPr lang="ko-KR" altLang="ko-KR" dirty="0"/>
              <a:t> 순서를 갖춰 자원을 사용하게 하는 </a:t>
            </a:r>
            <a:r>
              <a:rPr lang="ko-KR" altLang="ko-KR" dirty="0" smtClean="0"/>
              <a:t>것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.NET </a:t>
            </a:r>
            <a:r>
              <a:rPr lang="ko-KR" altLang="en-US" dirty="0" smtClean="0"/>
              <a:t>프레임워크가 제공하는 대표적인 동기화 도구는 다음과 같음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lock </a:t>
            </a:r>
            <a:r>
              <a:rPr lang="ko-KR" altLang="en-US" dirty="0" smtClean="0"/>
              <a:t>키워드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사용하기 쉬움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Monitor </a:t>
            </a:r>
            <a:r>
              <a:rPr lang="ko-KR" altLang="en-US" dirty="0" smtClean="0"/>
              <a:t>클래스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섬세한 동기화 제어 기능 제공</a:t>
            </a:r>
            <a:endParaRPr lang="en-US" altLang="ko-KR" dirty="0" smtClean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22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프로세스와 </a:t>
            </a:r>
            <a:r>
              <a:rPr lang="ko-KR" altLang="en-US" dirty="0" err="1" smtClean="0"/>
              <a:t>스레드</a:t>
            </a:r>
            <a:r>
              <a:rPr lang="en-US" altLang="ko-KR" dirty="0" smtClean="0"/>
              <a:t>(14/17)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340768"/>
            <a:ext cx="7772400" cy="4061047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스레드간의</a:t>
            </a:r>
            <a:r>
              <a:rPr lang="ko-KR" altLang="en-US" dirty="0" smtClean="0"/>
              <a:t> 동기화</a:t>
            </a:r>
            <a:r>
              <a:rPr lang="en-US" altLang="ko-KR" dirty="0" smtClean="0"/>
              <a:t>(3/6)</a:t>
            </a:r>
          </a:p>
          <a:p>
            <a:pPr lvl="1"/>
            <a:r>
              <a:rPr lang="en-US" altLang="ko-KR" dirty="0" smtClean="0"/>
              <a:t>lock </a:t>
            </a:r>
            <a:r>
              <a:rPr lang="ko-KR" altLang="en-US" dirty="0" smtClean="0"/>
              <a:t>키워드로 동기화</a:t>
            </a:r>
            <a:endParaRPr lang="en-US" altLang="ko-KR" dirty="0" smtClean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51520" y="2132856"/>
            <a:ext cx="5256584" cy="4524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class Counter</a:t>
            </a:r>
            <a:endParaRPr lang="ko-KR" altLang="ko-KR" sz="1600" dirty="0"/>
          </a:p>
          <a:p>
            <a:r>
              <a:rPr lang="en-US" altLang="ko-KR" sz="1600" dirty="0" smtClean="0"/>
              <a:t>{   public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count = 0;</a:t>
            </a:r>
            <a:endParaRPr lang="ko-KR" altLang="ko-KR" sz="1600" dirty="0"/>
          </a:p>
          <a:p>
            <a:r>
              <a:rPr lang="en-US" altLang="ko-KR" sz="1600" dirty="0">
                <a:solidFill>
                  <a:schemeClr val="accent3"/>
                </a:solidFill>
              </a:rPr>
              <a:t>    private </a:t>
            </a:r>
            <a:r>
              <a:rPr lang="en-US" altLang="ko-KR" sz="1600" dirty="0" err="1">
                <a:solidFill>
                  <a:schemeClr val="accent3"/>
                </a:solidFill>
              </a:rPr>
              <a:t>readonly</a:t>
            </a:r>
            <a:r>
              <a:rPr lang="en-US" altLang="ko-KR" sz="1600" dirty="0">
                <a:solidFill>
                  <a:schemeClr val="accent3"/>
                </a:solidFill>
              </a:rPr>
              <a:t> object </a:t>
            </a:r>
            <a:r>
              <a:rPr lang="en-US" altLang="ko-KR" sz="1600" dirty="0" err="1">
                <a:solidFill>
                  <a:schemeClr val="accent3"/>
                </a:solidFill>
              </a:rPr>
              <a:t>thisLock</a:t>
            </a:r>
            <a:r>
              <a:rPr lang="en-US" altLang="ko-KR" sz="1600" dirty="0">
                <a:solidFill>
                  <a:schemeClr val="accent3"/>
                </a:solidFill>
              </a:rPr>
              <a:t> = new object();</a:t>
            </a:r>
            <a:endParaRPr lang="ko-KR" altLang="ko-KR" sz="1600" dirty="0">
              <a:solidFill>
                <a:schemeClr val="accent3"/>
              </a:solidFill>
            </a:endParaRPr>
          </a:p>
          <a:p>
            <a:r>
              <a:rPr lang="en-US" altLang="ko-KR" sz="1600" dirty="0"/>
              <a:t> </a:t>
            </a:r>
            <a:endParaRPr lang="ko-KR" altLang="ko-KR" sz="1600" dirty="0"/>
          </a:p>
          <a:p>
            <a:r>
              <a:rPr lang="en-US" altLang="ko-KR" sz="1600" dirty="0" smtClean="0"/>
              <a:t>    public </a:t>
            </a:r>
            <a:r>
              <a:rPr lang="en-US" altLang="ko-KR" sz="1600" dirty="0"/>
              <a:t>void Increase()</a:t>
            </a:r>
            <a:r>
              <a:rPr lang="ko-KR" altLang="ko-KR" sz="1600" dirty="0"/>
              <a:t> </a:t>
            </a:r>
            <a:r>
              <a:rPr lang="en-US" altLang="ko-KR" sz="1600" dirty="0"/>
              <a:t>    {</a:t>
            </a:r>
            <a:endParaRPr lang="ko-KR" altLang="ko-KR" sz="1600" dirty="0"/>
          </a:p>
          <a:p>
            <a:r>
              <a:rPr lang="en-US" altLang="ko-KR" sz="1600" b="1" dirty="0"/>
              <a:t>        </a:t>
            </a:r>
            <a:r>
              <a:rPr lang="en-US" altLang="ko-KR" sz="1600" b="1" dirty="0">
                <a:solidFill>
                  <a:schemeClr val="accent3"/>
                </a:solidFill>
              </a:rPr>
              <a:t>lock</a:t>
            </a:r>
            <a:r>
              <a:rPr lang="en-US" altLang="ko-KR" sz="1600" b="1" dirty="0"/>
              <a:t> ( </a:t>
            </a:r>
            <a:r>
              <a:rPr lang="en-US" altLang="ko-KR" sz="1600" b="1" dirty="0" err="1">
                <a:solidFill>
                  <a:schemeClr val="accent3"/>
                </a:solidFill>
              </a:rPr>
              <a:t>thisLock</a:t>
            </a:r>
            <a:r>
              <a:rPr lang="en-US" altLang="ko-KR" sz="1600" b="1" dirty="0">
                <a:solidFill>
                  <a:schemeClr val="accent3"/>
                </a:solidFill>
              </a:rPr>
              <a:t> </a:t>
            </a:r>
            <a:r>
              <a:rPr lang="en-US" altLang="ko-KR" sz="1600" b="1" dirty="0"/>
              <a:t>)</a:t>
            </a:r>
            <a:endParaRPr lang="ko-KR" altLang="ko-KR" sz="1600" dirty="0"/>
          </a:p>
          <a:p>
            <a:r>
              <a:rPr lang="en-US" altLang="ko-KR" sz="1600" b="1" dirty="0"/>
              <a:t>        </a:t>
            </a:r>
            <a:r>
              <a:rPr lang="en-US" altLang="ko-KR" sz="1600" b="1" dirty="0" smtClean="0">
                <a:solidFill>
                  <a:schemeClr val="accent3"/>
                </a:solidFill>
              </a:rPr>
              <a:t>{</a:t>
            </a:r>
            <a:r>
              <a:rPr lang="en-US" altLang="ko-KR" sz="1600" b="1" dirty="0" smtClean="0"/>
              <a:t>  count </a:t>
            </a:r>
            <a:r>
              <a:rPr lang="en-US" altLang="ko-KR" sz="1600" b="1" dirty="0"/>
              <a:t>= count + 1</a:t>
            </a:r>
            <a:r>
              <a:rPr lang="en-US" altLang="ko-KR" sz="1600" b="1" dirty="0" smtClean="0"/>
              <a:t>;  </a:t>
            </a:r>
            <a:r>
              <a:rPr lang="en-US" altLang="ko-KR" sz="1600" b="1" dirty="0" smtClean="0">
                <a:solidFill>
                  <a:schemeClr val="accent3"/>
                </a:solidFill>
              </a:rPr>
              <a:t>}</a:t>
            </a:r>
            <a:endParaRPr lang="ko-KR" altLang="ko-KR" sz="1600" dirty="0">
              <a:solidFill>
                <a:schemeClr val="accent3"/>
              </a:solidFill>
            </a:endParaRPr>
          </a:p>
          <a:p>
            <a:r>
              <a:rPr lang="en-US" altLang="ko-KR" sz="1600" dirty="0"/>
              <a:t>    </a:t>
            </a:r>
            <a:r>
              <a:rPr lang="en-US" altLang="ko-KR" sz="1600" dirty="0" smtClean="0"/>
              <a:t>} }</a:t>
            </a:r>
            <a:endParaRPr lang="ko-KR" altLang="ko-KR" sz="1600" dirty="0"/>
          </a:p>
          <a:p>
            <a:r>
              <a:rPr lang="en-US" altLang="ko-KR" sz="1600" dirty="0"/>
              <a:t> </a:t>
            </a:r>
            <a:endParaRPr lang="ko-KR" altLang="ko-KR" sz="1600" dirty="0"/>
          </a:p>
          <a:p>
            <a:r>
              <a:rPr lang="en-US" altLang="ko-KR" sz="1600" dirty="0" err="1" smtClean="0"/>
              <a:t>MyClass</a:t>
            </a:r>
            <a:r>
              <a:rPr lang="en-US" altLang="ko-KR" sz="1600" dirty="0" smtClean="0"/>
              <a:t> </a:t>
            </a:r>
            <a:r>
              <a:rPr lang="en-US" altLang="ko-KR" sz="1600" dirty="0" err="1"/>
              <a:t>obj</a:t>
            </a:r>
            <a:r>
              <a:rPr lang="en-US" altLang="ko-KR" sz="1600" dirty="0"/>
              <a:t> = new </a:t>
            </a:r>
            <a:r>
              <a:rPr lang="en-US" altLang="ko-KR" sz="1600" dirty="0" err="1"/>
              <a:t>MyClass</a:t>
            </a:r>
            <a:r>
              <a:rPr lang="en-US" altLang="ko-KR" sz="1600" dirty="0"/>
              <a:t>();</a:t>
            </a:r>
            <a:endParaRPr lang="ko-KR" altLang="ko-KR" sz="1600" dirty="0"/>
          </a:p>
          <a:p>
            <a:r>
              <a:rPr lang="en-US" altLang="ko-KR" sz="1600" dirty="0"/>
              <a:t>Thread t1 = new Thread(new </a:t>
            </a:r>
            <a:r>
              <a:rPr lang="en-US" altLang="ko-KR" sz="1600" dirty="0" err="1"/>
              <a:t>ThreadStart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obj.DoSomething</a:t>
            </a:r>
            <a:r>
              <a:rPr lang="en-US" altLang="ko-KR" sz="1600" dirty="0"/>
              <a:t>);</a:t>
            </a:r>
            <a:endParaRPr lang="ko-KR" altLang="ko-KR" sz="1600" dirty="0"/>
          </a:p>
          <a:p>
            <a:r>
              <a:rPr lang="en-US" altLang="ko-KR" sz="1600" dirty="0"/>
              <a:t>Thread t2 = new Thread(new </a:t>
            </a:r>
            <a:r>
              <a:rPr lang="en-US" altLang="ko-KR" sz="1600" dirty="0" err="1"/>
              <a:t>ThreadStart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obj.DoSomething</a:t>
            </a:r>
            <a:r>
              <a:rPr lang="en-US" altLang="ko-KR" sz="1600" dirty="0"/>
              <a:t>);</a:t>
            </a:r>
            <a:endParaRPr lang="ko-KR" altLang="ko-KR" sz="1600" dirty="0"/>
          </a:p>
          <a:p>
            <a:r>
              <a:rPr lang="en-US" altLang="ko-KR" sz="1600" dirty="0"/>
              <a:t>Thread t3 = new Thread(new </a:t>
            </a:r>
            <a:r>
              <a:rPr lang="en-US" altLang="ko-KR" sz="1600" dirty="0" err="1"/>
              <a:t>ThreadStart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obj.DoSomething</a:t>
            </a:r>
            <a:r>
              <a:rPr lang="en-US" altLang="ko-KR" sz="1600" dirty="0"/>
              <a:t>);</a:t>
            </a:r>
            <a:endParaRPr lang="ko-KR" altLang="ko-KR" sz="1600" dirty="0"/>
          </a:p>
          <a:p>
            <a:r>
              <a:rPr lang="en-US" altLang="ko-KR" sz="1600" dirty="0"/>
              <a:t> </a:t>
            </a:r>
            <a:endParaRPr lang="ko-KR" altLang="ko-KR" sz="1600" dirty="0"/>
          </a:p>
          <a:p>
            <a:r>
              <a:rPr lang="en-US" altLang="ko-KR" sz="1600" dirty="0"/>
              <a:t>t1.Start</a:t>
            </a:r>
            <a:r>
              <a:rPr lang="en-US" altLang="ko-KR" sz="1600" dirty="0" smtClean="0"/>
              <a:t>();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t2.Start(); t3.Start</a:t>
            </a:r>
            <a:r>
              <a:rPr lang="en-US" altLang="ko-KR" sz="1600" dirty="0"/>
              <a:t>();</a:t>
            </a:r>
            <a:endParaRPr lang="ko-KR" altLang="ko-KR" sz="1600" dirty="0"/>
          </a:p>
          <a:p>
            <a:r>
              <a:rPr lang="en-US" altLang="ko-KR" sz="1600" dirty="0" smtClean="0"/>
              <a:t>t1.Join(); t2.Join</a:t>
            </a:r>
            <a:r>
              <a:rPr lang="en-US" altLang="ko-KR" sz="1600" dirty="0"/>
              <a:t>();</a:t>
            </a:r>
            <a:r>
              <a:rPr lang="ko-KR" altLang="ko-KR" sz="1600" dirty="0"/>
              <a:t> </a:t>
            </a:r>
            <a:r>
              <a:rPr lang="en-US" altLang="ko-KR" sz="1600" dirty="0"/>
              <a:t>t3.Join();</a:t>
            </a:r>
            <a:endParaRPr lang="ko-KR" altLang="ko-KR" sz="1600" dirty="0"/>
          </a:p>
          <a:p>
            <a:r>
              <a:rPr lang="en-US" altLang="ko-KR" sz="1600" dirty="0"/>
              <a:t> </a:t>
            </a:r>
            <a:endParaRPr lang="ko-KR" altLang="ko-KR" sz="1600" dirty="0"/>
          </a:p>
          <a:p>
            <a:r>
              <a:rPr lang="en-US" altLang="ko-KR" sz="1600" dirty="0" err="1"/>
              <a:t>Console.WriteLine</a:t>
            </a:r>
            <a:r>
              <a:rPr lang="en-US" altLang="ko-KR" sz="1600" dirty="0"/>
              <a:t>( </a:t>
            </a:r>
            <a:r>
              <a:rPr lang="en-US" altLang="ko-KR" sz="1600" dirty="0" err="1"/>
              <a:t>obj.count</a:t>
            </a:r>
            <a:r>
              <a:rPr lang="en-US" altLang="ko-KR" sz="1600" dirty="0"/>
              <a:t> );</a:t>
            </a:r>
            <a:endParaRPr lang="ko-KR" altLang="ko-KR" sz="1600" dirty="0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" name="모서리가 둥근 사각형 설명선 22"/>
          <p:cNvSpPr/>
          <p:nvPr/>
        </p:nvSpPr>
        <p:spPr>
          <a:xfrm>
            <a:off x="5436096" y="2420888"/>
            <a:ext cx="3168352" cy="2448272"/>
          </a:xfrm>
          <a:prstGeom prst="wedgeRoundRectCallout">
            <a:avLst>
              <a:gd name="adj1" fmla="val -128091"/>
              <a:gd name="adj2" fmla="val 4647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lock </a:t>
            </a:r>
            <a:r>
              <a:rPr lang="ko-KR" altLang="ko-KR" dirty="0"/>
              <a:t>키워드와 중괄호로 둘러싼 이 부분은 </a:t>
            </a:r>
            <a:r>
              <a:rPr lang="ko-KR" altLang="ko-KR" dirty="0" err="1"/>
              <a:t>크리티컬</a:t>
            </a:r>
            <a:r>
              <a:rPr lang="ko-KR" altLang="ko-KR" dirty="0"/>
              <a:t> 섹션이 </a:t>
            </a:r>
            <a:r>
              <a:rPr lang="ko-KR" altLang="en-US" dirty="0" smtClean="0"/>
              <a:t>됨</a:t>
            </a:r>
            <a:r>
              <a:rPr lang="en-US" altLang="ko-KR" dirty="0" smtClean="0"/>
              <a:t>. </a:t>
            </a:r>
          </a:p>
          <a:p>
            <a:r>
              <a:rPr lang="ko-KR" altLang="ko-KR" dirty="0" smtClean="0"/>
              <a:t>한 </a:t>
            </a:r>
            <a:r>
              <a:rPr lang="ko-KR" altLang="ko-KR" dirty="0" err="1"/>
              <a:t>스레드가</a:t>
            </a:r>
            <a:r>
              <a:rPr lang="ko-KR" altLang="ko-KR" dirty="0"/>
              <a:t> 이 코드를 실행하다가</a:t>
            </a:r>
            <a:r>
              <a:rPr lang="en-US" altLang="ko-KR" dirty="0"/>
              <a:t> lock </a:t>
            </a:r>
            <a:r>
              <a:rPr lang="ko-KR" altLang="ko-KR" dirty="0"/>
              <a:t>블록이 끝나는 괄호를 만나기 전까지는 다른 </a:t>
            </a:r>
            <a:r>
              <a:rPr lang="ko-KR" altLang="ko-KR" dirty="0" err="1"/>
              <a:t>스레드는</a:t>
            </a:r>
            <a:r>
              <a:rPr lang="ko-KR" altLang="ko-KR" dirty="0"/>
              <a:t> 절대 이 코드를 실행할 수 </a:t>
            </a:r>
            <a:r>
              <a:rPr lang="ko-KR" altLang="en-US" dirty="0" smtClean="0"/>
              <a:t>없음</a:t>
            </a:r>
            <a:r>
              <a:rPr lang="en-US" altLang="ko-KR" dirty="0" smtClean="0"/>
              <a:t>.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31962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프로세스와 </a:t>
            </a:r>
            <a:r>
              <a:rPr lang="ko-KR" altLang="en-US" dirty="0" err="1" smtClean="0"/>
              <a:t>스레드</a:t>
            </a:r>
            <a:r>
              <a:rPr lang="en-US" altLang="ko-KR" dirty="0" smtClean="0"/>
              <a:t>(15/17)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340768"/>
            <a:ext cx="7772400" cy="4061047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스레드간의</a:t>
            </a:r>
            <a:r>
              <a:rPr lang="ko-KR" altLang="en-US" dirty="0" smtClean="0"/>
              <a:t> 동기화</a:t>
            </a:r>
            <a:r>
              <a:rPr lang="en-US" altLang="ko-KR" dirty="0" smtClean="0"/>
              <a:t>(4/6)</a:t>
            </a:r>
          </a:p>
          <a:p>
            <a:pPr lvl="1"/>
            <a:r>
              <a:rPr lang="en-US" altLang="ko-KR" dirty="0" smtClean="0"/>
              <a:t>Monitor </a:t>
            </a:r>
            <a:r>
              <a:rPr lang="ko-KR" altLang="en-US" dirty="0" smtClean="0"/>
              <a:t>클래스로 동기화 하기</a:t>
            </a:r>
            <a:endParaRPr lang="en-US" altLang="ko-KR" dirty="0" smtClean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184108"/>
              </p:ext>
            </p:extLst>
          </p:nvPr>
        </p:nvGraphicFramePr>
        <p:xfrm>
          <a:off x="827584" y="2204864"/>
          <a:ext cx="7416824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412"/>
                <a:gridCol w="3708412"/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1149350" algn="l"/>
                        </a:tabLst>
                      </a:pPr>
                      <a:r>
                        <a:rPr lang="en-US" sz="1600" kern="100" dirty="0">
                          <a:effectLst/>
                        </a:rPr>
                        <a:t>lock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1149350" algn="l"/>
                        </a:tabLst>
                      </a:pPr>
                      <a:r>
                        <a:rPr lang="en-US" sz="1600" kern="100" dirty="0" err="1">
                          <a:effectLst/>
                        </a:rPr>
                        <a:t>Monitor.Enter</a:t>
                      </a:r>
                      <a:r>
                        <a:rPr lang="en-US" sz="1600" kern="100" dirty="0">
                          <a:effectLst/>
                        </a:rPr>
                        <a:t>()</a:t>
                      </a:r>
                      <a:r>
                        <a:rPr lang="ko-KR" sz="1600" kern="100" dirty="0">
                          <a:effectLst/>
                        </a:rPr>
                        <a:t>와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Monitor.Exit</a:t>
                      </a:r>
                      <a:r>
                        <a:rPr lang="en-US" sz="1600" kern="100" dirty="0">
                          <a:effectLst/>
                        </a:rPr>
                        <a:t>()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1149350" algn="l"/>
                        </a:tabLst>
                      </a:pPr>
                      <a:r>
                        <a:rPr lang="en-US" sz="1600" kern="100">
                          <a:effectLst/>
                        </a:rPr>
                        <a:t>public void Increase()</a:t>
                      </a:r>
                      <a:endParaRPr lang="ko-KR" sz="1600" kern="10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  <a:tabLst>
                          <a:tab pos="1149350" algn="l"/>
                        </a:tabLst>
                      </a:pPr>
                      <a:r>
                        <a:rPr lang="en-US" sz="1600" kern="100">
                          <a:effectLst/>
                        </a:rPr>
                        <a:t>{</a:t>
                      </a:r>
                      <a:endParaRPr lang="ko-KR" sz="1600" kern="10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  <a:tabLst>
                          <a:tab pos="1149350" algn="l"/>
                        </a:tabLst>
                      </a:pPr>
                      <a:r>
                        <a:rPr lang="en-US" sz="1600" kern="100">
                          <a:effectLst/>
                        </a:rPr>
                        <a:t>    int loopCount = 1000;</a:t>
                      </a:r>
                      <a:endParaRPr lang="ko-KR" sz="1600" kern="10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  <a:tabLst>
                          <a:tab pos="1149350" algn="l"/>
                        </a:tabLst>
                      </a:pPr>
                      <a:r>
                        <a:rPr lang="en-US" sz="1600" kern="100">
                          <a:effectLst/>
                        </a:rPr>
                        <a:t>    while (loopCount-- &gt; 0)</a:t>
                      </a:r>
                      <a:endParaRPr lang="ko-KR" sz="1600" kern="10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  <a:tabLst>
                          <a:tab pos="1149350" algn="l"/>
                        </a:tabLst>
                      </a:pPr>
                      <a:r>
                        <a:rPr lang="en-US" sz="1600" kern="100">
                          <a:effectLst/>
                        </a:rPr>
                        <a:t>    {</a:t>
                      </a:r>
                      <a:endParaRPr lang="ko-KR" sz="1600" kern="10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  <a:tabLst>
                          <a:tab pos="1149350" algn="l"/>
                        </a:tabLst>
                      </a:pPr>
                      <a:r>
                        <a:rPr lang="en-US" sz="1600" kern="100">
                          <a:effectLst/>
                        </a:rPr>
                        <a:t>        lock (thisLock)</a:t>
                      </a:r>
                      <a:endParaRPr lang="ko-KR" sz="1600" kern="10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  <a:tabLst>
                          <a:tab pos="1149350" algn="l"/>
                        </a:tabLst>
                      </a:pPr>
                      <a:r>
                        <a:rPr lang="en-US" sz="1600" kern="100">
                          <a:effectLst/>
                        </a:rPr>
                        <a:t>        {</a:t>
                      </a:r>
                      <a:endParaRPr lang="ko-KR" sz="1600" kern="10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  <a:tabLst>
                          <a:tab pos="1149350" algn="l"/>
                        </a:tabLst>
                      </a:pPr>
                      <a:r>
                        <a:rPr lang="en-US" sz="1600" kern="100">
                          <a:effectLst/>
                        </a:rPr>
                        <a:t>            count++;</a:t>
                      </a:r>
                      <a:endParaRPr lang="ko-KR" sz="1600" kern="10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  <a:tabLst>
                          <a:tab pos="1149350" algn="l"/>
                        </a:tabLst>
                      </a:pPr>
                      <a:r>
                        <a:rPr lang="en-US" sz="1600" kern="100">
                          <a:effectLst/>
                        </a:rPr>
                        <a:t>        }</a:t>
                      </a:r>
                      <a:endParaRPr lang="ko-KR" sz="1600" kern="10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  <a:tabLst>
                          <a:tab pos="1149350" algn="l"/>
                        </a:tabLst>
                      </a:pPr>
                      <a:r>
                        <a:rPr lang="en-US" sz="1600" kern="100">
                          <a:effectLst/>
                        </a:rPr>
                        <a:t>    }</a:t>
                      </a:r>
                      <a:endParaRPr lang="ko-KR" sz="1600" kern="10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  <a:tabLst>
                          <a:tab pos="1149350" algn="l"/>
                        </a:tabLst>
                      </a:pPr>
                      <a:r>
                        <a:rPr lang="en-US" sz="1600" kern="100">
                          <a:effectLst/>
                        </a:rPr>
                        <a:t>}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public void Increase()</a:t>
                      </a:r>
                      <a:endParaRPr lang="ko-KR" sz="1600" kern="100" dirty="0">
                        <a:effectLst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{</a:t>
                      </a:r>
                      <a:endParaRPr lang="ko-KR" sz="1600" kern="100" dirty="0">
                        <a:effectLst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    </a:t>
                      </a:r>
                      <a:r>
                        <a:rPr lang="en-US" sz="1600" kern="0" dirty="0" err="1">
                          <a:effectLst/>
                        </a:rPr>
                        <a:t>int</a:t>
                      </a:r>
                      <a:r>
                        <a:rPr lang="en-US" sz="1600" kern="0" dirty="0">
                          <a:effectLst/>
                        </a:rPr>
                        <a:t> </a:t>
                      </a:r>
                      <a:r>
                        <a:rPr lang="en-US" sz="1600" kern="0" dirty="0" err="1">
                          <a:effectLst/>
                        </a:rPr>
                        <a:t>loopCount</a:t>
                      </a:r>
                      <a:r>
                        <a:rPr lang="en-US" sz="1600" kern="0" dirty="0">
                          <a:effectLst/>
                        </a:rPr>
                        <a:t> = 1000;</a:t>
                      </a:r>
                      <a:endParaRPr lang="ko-KR" sz="1600" kern="100" dirty="0">
                        <a:effectLst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    while (</a:t>
                      </a:r>
                      <a:r>
                        <a:rPr lang="en-US" sz="1600" kern="0" dirty="0" err="1">
                          <a:effectLst/>
                        </a:rPr>
                        <a:t>loopCount</a:t>
                      </a:r>
                      <a:r>
                        <a:rPr lang="en-US" sz="1600" kern="0" dirty="0">
                          <a:effectLst/>
                        </a:rPr>
                        <a:t>-- &gt; 0)</a:t>
                      </a:r>
                      <a:endParaRPr lang="ko-KR" sz="1600" kern="100" dirty="0">
                        <a:effectLst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    {</a:t>
                      </a:r>
                      <a:endParaRPr lang="ko-KR" sz="1600" kern="100" dirty="0">
                        <a:effectLst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        </a:t>
                      </a:r>
                      <a:r>
                        <a:rPr lang="en-US" sz="1600" kern="0" dirty="0" err="1">
                          <a:effectLst/>
                        </a:rPr>
                        <a:t>Monitor.Enter</a:t>
                      </a:r>
                      <a:r>
                        <a:rPr lang="en-US" sz="1600" kern="0" dirty="0">
                          <a:effectLst/>
                        </a:rPr>
                        <a:t>(</a:t>
                      </a:r>
                      <a:r>
                        <a:rPr lang="en-US" sz="1600" kern="0" dirty="0" err="1">
                          <a:effectLst/>
                        </a:rPr>
                        <a:t>thisLock</a:t>
                      </a:r>
                      <a:r>
                        <a:rPr lang="en-US" sz="1600" kern="0" dirty="0">
                          <a:effectLst/>
                        </a:rPr>
                        <a:t>);</a:t>
                      </a:r>
                      <a:endParaRPr lang="ko-KR" sz="1600" kern="100" dirty="0">
                        <a:effectLst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        try</a:t>
                      </a:r>
                      <a:endParaRPr lang="ko-KR" sz="1600" kern="100" dirty="0">
                        <a:effectLst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        {</a:t>
                      </a:r>
                      <a:endParaRPr lang="ko-KR" sz="1600" kern="100" dirty="0">
                        <a:effectLst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            count++;</a:t>
                      </a:r>
                      <a:endParaRPr lang="ko-KR" sz="1600" kern="100" dirty="0">
                        <a:effectLst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        }</a:t>
                      </a:r>
                      <a:endParaRPr lang="ko-KR" sz="1600" kern="100" dirty="0">
                        <a:effectLst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        finally</a:t>
                      </a:r>
                      <a:endParaRPr lang="ko-KR" sz="1600" kern="100" dirty="0">
                        <a:effectLst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        {</a:t>
                      </a:r>
                      <a:endParaRPr lang="ko-KR" sz="1600" kern="100" dirty="0">
                        <a:effectLst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            </a:t>
                      </a:r>
                      <a:r>
                        <a:rPr lang="en-US" sz="1600" kern="0" dirty="0" err="1">
                          <a:effectLst/>
                        </a:rPr>
                        <a:t>Monitor.Exit</a:t>
                      </a:r>
                      <a:r>
                        <a:rPr lang="en-US" sz="1600" kern="0" dirty="0">
                          <a:effectLst/>
                        </a:rPr>
                        <a:t>(</a:t>
                      </a:r>
                      <a:r>
                        <a:rPr lang="en-US" sz="1600" kern="0" dirty="0" err="1">
                          <a:effectLst/>
                        </a:rPr>
                        <a:t>thisLock</a:t>
                      </a:r>
                      <a:r>
                        <a:rPr lang="en-US" sz="1600" kern="0" dirty="0">
                          <a:effectLst/>
                        </a:rPr>
                        <a:t>);</a:t>
                      </a:r>
                      <a:endParaRPr lang="ko-KR" sz="1600" kern="100" dirty="0">
                        <a:effectLst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        }</a:t>
                      </a:r>
                      <a:endParaRPr lang="ko-KR" sz="1600" kern="100" dirty="0">
                        <a:effectLst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    }</a:t>
                      </a:r>
                      <a:endParaRPr lang="ko-KR" sz="16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  <a:tabLst>
                          <a:tab pos="1149350" algn="l"/>
                        </a:tabLst>
                      </a:pPr>
                      <a:r>
                        <a:rPr lang="en-US" sz="1600" kern="0" dirty="0">
                          <a:effectLst/>
                        </a:rPr>
                        <a:t>}</a:t>
                      </a:r>
                      <a:r>
                        <a:rPr lang="en-US" sz="1400" kern="0" dirty="0">
                          <a:effectLst/>
                        </a:rPr>
                        <a:t> 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317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02. Task</a:t>
            </a:r>
            <a:r>
              <a:rPr lang="ko-KR" altLang="en-US" dirty="0"/>
              <a:t>와 </a:t>
            </a:r>
            <a:r>
              <a:rPr lang="en-US" altLang="ko-KR" dirty="0"/>
              <a:t>Task&lt;</a:t>
            </a:r>
            <a:r>
              <a:rPr lang="en-US" altLang="ko-KR" dirty="0" err="1"/>
              <a:t>TResult</a:t>
            </a:r>
            <a:r>
              <a:rPr lang="en-US" altLang="ko-KR" dirty="0"/>
              <a:t>&gt;, </a:t>
            </a:r>
            <a:r>
              <a:rPr lang="ko-KR" altLang="en-US" dirty="0"/>
              <a:t>그리고 </a:t>
            </a:r>
            <a:r>
              <a:rPr lang="en-US" altLang="ko-KR" dirty="0" smtClean="0"/>
              <a:t>Parallel (1/4)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340768"/>
            <a:ext cx="7772400" cy="4061047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System.Threading.Tasks.Task</a:t>
            </a:r>
            <a:r>
              <a:rPr lang="en-US" altLang="ko-KR" dirty="0"/>
              <a:t> </a:t>
            </a:r>
            <a:r>
              <a:rPr lang="ko-KR" altLang="en-US" dirty="0" smtClean="0"/>
              <a:t>클래스 </a:t>
            </a:r>
            <a:r>
              <a:rPr lang="en-US" altLang="ko-KR" dirty="0" smtClean="0"/>
              <a:t>(1/4)</a:t>
            </a:r>
          </a:p>
          <a:p>
            <a:pPr lvl="1"/>
            <a:r>
              <a:rPr lang="en-US" altLang="ko-KR" dirty="0"/>
              <a:t>Task </a:t>
            </a:r>
            <a:r>
              <a:rPr lang="ko-KR" altLang="en-US" dirty="0"/>
              <a:t>클래스는 </a:t>
            </a:r>
            <a:r>
              <a:rPr lang="en-US" altLang="ko-KR" dirty="0" err="1"/>
              <a:t>System.Threading.Tasks</a:t>
            </a:r>
            <a:r>
              <a:rPr lang="en-US" altLang="ko-KR" dirty="0"/>
              <a:t> </a:t>
            </a:r>
            <a:r>
              <a:rPr lang="ko-KR" altLang="en-US" dirty="0"/>
              <a:t>네임스페이스의 </a:t>
            </a:r>
            <a:r>
              <a:rPr lang="ko-KR" altLang="en-US" dirty="0" smtClean="0"/>
              <a:t>주인공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이 </a:t>
            </a:r>
            <a:r>
              <a:rPr lang="ko-KR" altLang="en-US" dirty="0"/>
              <a:t>클래스는 </a:t>
            </a:r>
            <a:r>
              <a:rPr lang="ko-KR" altLang="en-US" dirty="0" smtClean="0"/>
              <a:t>프로그래머가 </a:t>
            </a:r>
            <a:r>
              <a:rPr lang="ko-KR" altLang="en-US" dirty="0" err="1" smtClean="0"/>
              <a:t>비동기</a:t>
            </a:r>
            <a:r>
              <a:rPr lang="ko-KR" altLang="en-US" dirty="0" smtClean="0"/>
              <a:t> </a:t>
            </a:r>
            <a:r>
              <a:rPr lang="ko-KR" altLang="en-US" dirty="0"/>
              <a:t>코드를 손쉽게 작성할 수 있도록 </a:t>
            </a:r>
            <a:r>
              <a:rPr lang="ko-KR" altLang="en-US" dirty="0" smtClean="0"/>
              <a:t>도와줌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동기 </a:t>
            </a:r>
            <a:r>
              <a:rPr lang="ko-KR" altLang="en-US" dirty="0"/>
              <a:t>코드는 검사</a:t>
            </a:r>
            <a:r>
              <a:rPr lang="en-US" altLang="ko-KR" dirty="0"/>
              <a:t>(Swordsman)</a:t>
            </a:r>
            <a:r>
              <a:rPr lang="ko-KR" altLang="en-US" dirty="0"/>
              <a:t>가 검으로 공격할 때처럼 </a:t>
            </a:r>
            <a:r>
              <a:rPr lang="ko-KR" altLang="en-US" dirty="0" smtClean="0"/>
              <a:t>동작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 smtClean="0"/>
              <a:t>비동기</a:t>
            </a:r>
            <a:r>
              <a:rPr lang="ko-KR" altLang="en-US" dirty="0" smtClean="0"/>
              <a:t> 코드는 궁수</a:t>
            </a:r>
            <a:r>
              <a:rPr lang="en-US" altLang="ko-KR" dirty="0" smtClean="0"/>
              <a:t>(S</a:t>
            </a:r>
          </a:p>
          <a:p>
            <a:pPr lvl="2"/>
            <a:endParaRPr lang="en-US" altLang="ko-KR" dirty="0" smtClean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403648" y="2852936"/>
            <a:ext cx="5256584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Swordsman </a:t>
            </a:r>
            <a:r>
              <a:rPr lang="en-US" altLang="ko-KR" sz="1600" dirty="0" err="1"/>
              <a:t>obj</a:t>
            </a:r>
            <a:r>
              <a:rPr lang="en-US" altLang="ko-KR" sz="1600" dirty="0"/>
              <a:t> = new Swordsman();</a:t>
            </a:r>
          </a:p>
          <a:p>
            <a:r>
              <a:rPr lang="en-US" altLang="ko-KR" sz="1600" dirty="0" err="1" smtClean="0"/>
              <a:t>obj.Slash</a:t>
            </a:r>
            <a:r>
              <a:rPr lang="en-US" altLang="ko-KR" sz="1600" dirty="0"/>
              <a:t>();</a:t>
            </a:r>
          </a:p>
          <a:p>
            <a:r>
              <a:rPr lang="en-US" altLang="ko-KR" sz="1600" dirty="0" err="1"/>
              <a:t>obj.Slash</a:t>
            </a:r>
            <a:r>
              <a:rPr lang="en-US" altLang="ko-KR" sz="1600" dirty="0"/>
              <a:t>();</a:t>
            </a:r>
          </a:p>
          <a:p>
            <a:r>
              <a:rPr lang="en-US" altLang="ko-KR" sz="1600" dirty="0" err="1"/>
              <a:t>obj.Slash</a:t>
            </a:r>
            <a:r>
              <a:rPr lang="en-US" altLang="ko-KR" sz="1600" dirty="0"/>
              <a:t>();</a:t>
            </a:r>
          </a:p>
          <a:p>
            <a:r>
              <a:rPr lang="en-US" altLang="ko-KR" sz="1600" dirty="0"/>
              <a:t>// </a:t>
            </a:r>
            <a:r>
              <a:rPr lang="ko-KR" altLang="en-US" sz="1600" dirty="0"/>
              <a:t>다음 코드</a:t>
            </a:r>
            <a:endParaRPr lang="ko-KR" altLang="ko-KR" sz="1600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4644008" y="2852936"/>
            <a:ext cx="4392488" cy="1569659"/>
          </a:xfrm>
          <a:prstGeom prst="wedgeRoundRectCallout">
            <a:avLst>
              <a:gd name="adj1" fmla="val -98240"/>
              <a:gd name="adj2" fmla="val 10727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검사가 검으로 </a:t>
            </a:r>
            <a:r>
              <a:rPr lang="ko-KR" altLang="en-US" dirty="0" smtClean="0"/>
              <a:t>상</a:t>
            </a:r>
            <a:r>
              <a:rPr lang="ko-KR" altLang="en-US" dirty="0"/>
              <a:t>대를 찌른 뒤에 다시 뽑아야 다시 칼을 쓸 수 있는 것처럼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동기 코드는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호출한 뒤에 이 </a:t>
            </a:r>
            <a:r>
              <a:rPr lang="ko-KR" altLang="en-US" dirty="0" err="1" smtClean="0"/>
              <a:t>메소드의</a:t>
            </a:r>
            <a:r>
              <a:rPr lang="ko-KR" altLang="en-US" dirty="0" smtClean="0"/>
              <a:t> 실행이 완전히 종료되어야만</a:t>
            </a:r>
            <a:r>
              <a:rPr lang="en-US" altLang="ko-KR" dirty="0" smtClean="0"/>
              <a:t>(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반환되어야만</a:t>
            </a:r>
            <a:r>
              <a:rPr lang="en-US" altLang="ko-KR" dirty="0" smtClean="0"/>
              <a:t>) </a:t>
            </a:r>
            <a:r>
              <a:rPr lang="ko-KR" altLang="en-US" dirty="0" smtClean="0"/>
              <a:t>다음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호출할 수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331640" y="4797152"/>
            <a:ext cx="5256584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Archer </a:t>
            </a:r>
            <a:r>
              <a:rPr lang="en-US" altLang="ko-KR" sz="1600" dirty="0" err="1"/>
              <a:t>obj</a:t>
            </a:r>
            <a:r>
              <a:rPr lang="en-US" altLang="ko-KR" sz="1600" dirty="0"/>
              <a:t> = new Archer();</a:t>
            </a:r>
          </a:p>
          <a:p>
            <a:r>
              <a:rPr lang="en-US" altLang="ko-KR" sz="1600" dirty="0" err="1"/>
              <a:t>obj.Shoot</a:t>
            </a:r>
            <a:r>
              <a:rPr lang="en-US" altLang="ko-KR" sz="1600" dirty="0"/>
              <a:t>();</a:t>
            </a:r>
          </a:p>
          <a:p>
            <a:r>
              <a:rPr lang="en-US" altLang="ko-KR" sz="1600" dirty="0" err="1"/>
              <a:t>obj.Shoot</a:t>
            </a:r>
            <a:r>
              <a:rPr lang="en-US" altLang="ko-KR" sz="1600" dirty="0"/>
              <a:t>();</a:t>
            </a:r>
          </a:p>
          <a:p>
            <a:r>
              <a:rPr lang="en-US" altLang="ko-KR" sz="1600" dirty="0" err="1"/>
              <a:t>obj.Shoot</a:t>
            </a:r>
            <a:r>
              <a:rPr lang="en-US" altLang="ko-KR" sz="1600" dirty="0" smtClean="0"/>
              <a:t>();</a:t>
            </a:r>
          </a:p>
          <a:p>
            <a:r>
              <a:rPr lang="en-US" altLang="ko-KR" sz="1600" dirty="0" smtClean="0"/>
              <a:t>// </a:t>
            </a:r>
            <a:r>
              <a:rPr lang="ko-KR" altLang="en-US" sz="1600" dirty="0" smtClean="0"/>
              <a:t>다음 코드</a:t>
            </a:r>
            <a:endParaRPr lang="ko-KR" altLang="ko-KR" sz="1600" dirty="0"/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4572000" y="4797152"/>
            <a:ext cx="4392488" cy="1569659"/>
          </a:xfrm>
          <a:prstGeom prst="wedgeRoundRectCallout">
            <a:avLst>
              <a:gd name="adj1" fmla="val -98240"/>
              <a:gd name="adj2" fmla="val 10727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궁수는 화살을 </a:t>
            </a:r>
            <a:r>
              <a:rPr lang="ko-KR" altLang="en-US" dirty="0" smtClean="0"/>
              <a:t>쏘고 나면 </a:t>
            </a:r>
            <a:r>
              <a:rPr lang="ko-KR" altLang="en-US" dirty="0"/>
              <a:t>바로 다음 화살을 쏠 준비를 할 수 </a:t>
            </a:r>
            <a:r>
              <a:rPr lang="ko-KR" altLang="en-US" dirty="0" smtClean="0"/>
              <a:t>있음</a:t>
            </a:r>
            <a:r>
              <a:rPr lang="en-US" altLang="ko-KR" dirty="0" smtClean="0"/>
              <a:t>(Shoot And Forget). </a:t>
            </a:r>
            <a:r>
              <a:rPr lang="ko-KR" altLang="en-US" dirty="0" err="1" smtClean="0"/>
              <a:t>비동키</a:t>
            </a:r>
            <a:r>
              <a:rPr lang="ko-KR" altLang="en-US" dirty="0" smtClean="0"/>
              <a:t> 코드는 호출한 뒤에 결과를 기다리지 않고 다음 코드를 실행할 수 있음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116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02. Task</a:t>
            </a:r>
            <a:r>
              <a:rPr lang="ko-KR" altLang="en-US" dirty="0"/>
              <a:t>와 </a:t>
            </a:r>
            <a:r>
              <a:rPr lang="en-US" altLang="ko-KR" dirty="0"/>
              <a:t>Task&lt;</a:t>
            </a:r>
            <a:r>
              <a:rPr lang="en-US" altLang="ko-KR" dirty="0" err="1"/>
              <a:t>TResult</a:t>
            </a:r>
            <a:r>
              <a:rPr lang="en-US" altLang="ko-KR" dirty="0"/>
              <a:t>&gt;, </a:t>
            </a:r>
            <a:r>
              <a:rPr lang="ko-KR" altLang="en-US" dirty="0"/>
              <a:t>그리고 </a:t>
            </a:r>
            <a:r>
              <a:rPr lang="en-US" altLang="ko-KR" dirty="0" smtClean="0"/>
              <a:t>Parallel (2/4)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340768"/>
            <a:ext cx="7772400" cy="4061047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System.Threading.Tasks.Task</a:t>
            </a:r>
            <a:r>
              <a:rPr lang="en-US" altLang="ko-KR" dirty="0"/>
              <a:t> </a:t>
            </a:r>
            <a:r>
              <a:rPr lang="ko-KR" altLang="en-US" dirty="0"/>
              <a:t>클래스 </a:t>
            </a:r>
            <a:r>
              <a:rPr lang="en-US" altLang="ko-KR" dirty="0" smtClean="0"/>
              <a:t>(2/4)</a:t>
            </a:r>
            <a:endParaRPr lang="en-US" altLang="ko-KR" dirty="0"/>
          </a:p>
          <a:p>
            <a:pPr lvl="1"/>
            <a:r>
              <a:rPr lang="en-US" altLang="ko-KR" dirty="0" smtClean="0"/>
              <a:t>Task </a:t>
            </a:r>
            <a:r>
              <a:rPr lang="ko-KR" altLang="en-US" dirty="0" smtClean="0"/>
              <a:t>클래스를 사용하는 예제 코드</a:t>
            </a:r>
            <a:endParaRPr lang="en-US" altLang="ko-KR" dirty="0" smtClean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403648" y="2132856"/>
            <a:ext cx="5256584" cy="3785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var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myTask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Task.Factory.StartNew</a:t>
            </a:r>
            <a:r>
              <a:rPr lang="en-US" altLang="ko-KR" sz="1600" dirty="0"/>
              <a:t>(</a:t>
            </a:r>
          </a:p>
          <a:p>
            <a:r>
              <a:rPr lang="en-US" altLang="ko-KR" sz="1600" dirty="0"/>
              <a:t>()=&gt;</a:t>
            </a:r>
          </a:p>
          <a:p>
            <a:r>
              <a:rPr lang="en-US" altLang="ko-KR" sz="1600" dirty="0" smtClean="0"/>
              <a:t>    {</a:t>
            </a:r>
            <a:endParaRPr lang="en-US" altLang="ko-KR" sz="1600" dirty="0"/>
          </a:p>
          <a:p>
            <a:r>
              <a:rPr lang="en-US" altLang="ko-KR" sz="1600" dirty="0" smtClean="0"/>
              <a:t>        </a:t>
            </a:r>
            <a:r>
              <a:rPr lang="en-US" altLang="ko-KR" sz="1600" dirty="0" err="1" smtClean="0"/>
              <a:t>Thread.Sleep</a:t>
            </a:r>
            <a:r>
              <a:rPr lang="en-US" altLang="ko-KR" sz="1600" dirty="0" smtClean="0"/>
              <a:t>(1000</a:t>
            </a:r>
            <a:r>
              <a:rPr lang="en-US" altLang="ko-KR" sz="1600" dirty="0"/>
              <a:t>);</a:t>
            </a:r>
          </a:p>
          <a:p>
            <a:r>
              <a:rPr lang="en-US" altLang="ko-KR" sz="1600" dirty="0" smtClean="0"/>
              <a:t>        </a:t>
            </a:r>
            <a:r>
              <a:rPr lang="en-US" altLang="ko-KR" sz="1600" dirty="0" err="1" smtClean="0"/>
              <a:t>Console.WriteLine</a:t>
            </a:r>
            <a:r>
              <a:rPr lang="en-US" altLang="ko-KR" sz="1600" dirty="0"/>
              <a:t>(" Printed asynchronously.");</a:t>
            </a:r>
          </a:p>
          <a:p>
            <a:r>
              <a:rPr lang="en-US" altLang="ko-KR" sz="1600" dirty="0" smtClean="0"/>
              <a:t>    }</a:t>
            </a:r>
          </a:p>
          <a:p>
            <a:r>
              <a:rPr lang="en-US" altLang="ko-KR" sz="1600" dirty="0" smtClean="0"/>
              <a:t>);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Console.WriteLine</a:t>
            </a:r>
            <a:r>
              <a:rPr lang="en-US" altLang="ko-KR" sz="1600" dirty="0"/>
              <a:t>("Printed synchronously.");</a:t>
            </a:r>
          </a:p>
          <a:p>
            <a:r>
              <a:rPr lang="en-US" altLang="ko-KR" sz="1600" dirty="0" err="1"/>
              <a:t>myTask.Wait</a:t>
            </a:r>
            <a:r>
              <a:rPr lang="en-US" altLang="ko-KR" sz="1600" dirty="0" smtClean="0"/>
              <a:t>();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/* </a:t>
            </a:r>
            <a:r>
              <a:rPr lang="ko-KR" altLang="en-US" sz="1600" dirty="0"/>
              <a:t>결과는</a:t>
            </a:r>
          </a:p>
          <a:p>
            <a:r>
              <a:rPr lang="en-US" altLang="ko-KR" sz="1600" dirty="0"/>
              <a:t>Printed synchronously.</a:t>
            </a:r>
          </a:p>
          <a:p>
            <a:r>
              <a:rPr lang="en-US" altLang="ko-KR" sz="1600" dirty="0"/>
              <a:t>Printed asynchronously, */</a:t>
            </a:r>
            <a:endParaRPr lang="ko-KR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15485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02. Task</a:t>
            </a:r>
            <a:r>
              <a:rPr lang="ko-KR" altLang="en-US" dirty="0"/>
              <a:t>와 </a:t>
            </a:r>
            <a:r>
              <a:rPr lang="en-US" altLang="ko-KR" dirty="0"/>
              <a:t>Task&lt;</a:t>
            </a:r>
            <a:r>
              <a:rPr lang="en-US" altLang="ko-KR" dirty="0" err="1"/>
              <a:t>TResult</a:t>
            </a:r>
            <a:r>
              <a:rPr lang="en-US" altLang="ko-KR" dirty="0"/>
              <a:t>&gt;, </a:t>
            </a:r>
            <a:r>
              <a:rPr lang="ko-KR" altLang="en-US" dirty="0"/>
              <a:t>그리고 </a:t>
            </a:r>
            <a:r>
              <a:rPr lang="en-US" altLang="ko-KR" dirty="0" smtClean="0"/>
              <a:t>Parallel (3/4)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340768"/>
            <a:ext cx="7772400" cy="4061047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System.Threading.Tasks.Task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</a:t>
            </a:r>
            <a:r>
              <a:rPr lang="en-US" altLang="ko-KR" dirty="0" smtClean="0"/>
              <a:t>(3/4)</a:t>
            </a:r>
          </a:p>
          <a:p>
            <a:pPr lvl="1"/>
            <a:r>
              <a:rPr lang="ko-KR" altLang="en-US" dirty="0"/>
              <a:t>코드의 </a:t>
            </a:r>
            <a:r>
              <a:rPr lang="ko-KR" altLang="en-US" dirty="0" err="1"/>
              <a:t>비동기</a:t>
            </a:r>
            <a:r>
              <a:rPr lang="ko-KR" altLang="en-US" dirty="0"/>
              <a:t> 실행 결과를 주는 </a:t>
            </a:r>
            <a:r>
              <a:rPr lang="en-US" altLang="ko-KR" dirty="0"/>
              <a:t>Task&lt;</a:t>
            </a:r>
            <a:r>
              <a:rPr lang="en-US" altLang="ko-KR" dirty="0" err="1"/>
              <a:t>TResult</a:t>
            </a:r>
            <a:r>
              <a:rPr lang="en-US" altLang="ko-KR" dirty="0"/>
              <a:t>&gt; </a:t>
            </a:r>
            <a:r>
              <a:rPr lang="ko-KR" altLang="en-US" dirty="0"/>
              <a:t>클래스</a:t>
            </a:r>
            <a:endParaRPr lang="en-US" altLang="ko-KR" dirty="0" smtClean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403648" y="2132856"/>
            <a:ext cx="5256584" cy="4524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var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myTask</a:t>
            </a:r>
            <a:r>
              <a:rPr lang="en-US" altLang="ko-KR" sz="1600" dirty="0"/>
              <a:t> = Task&lt;List&lt;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&gt;&gt;.</a:t>
            </a:r>
            <a:r>
              <a:rPr lang="en-US" altLang="ko-KR" sz="1600" dirty="0" err="1"/>
              <a:t>Factory.StartNew</a:t>
            </a:r>
            <a:r>
              <a:rPr lang="en-US" altLang="ko-KR" sz="1600" dirty="0"/>
              <a:t>(</a:t>
            </a:r>
          </a:p>
          <a:p>
            <a:r>
              <a:rPr lang="en-US" altLang="ko-KR" sz="1600" dirty="0"/>
              <a:t>() =&gt;</a:t>
            </a:r>
          </a:p>
          <a:p>
            <a:r>
              <a:rPr lang="en-US" altLang="ko-KR" sz="1600" dirty="0" smtClean="0"/>
              <a:t>    {</a:t>
            </a:r>
            <a:endParaRPr lang="en-US" altLang="ko-KR" sz="1600" dirty="0"/>
          </a:p>
          <a:p>
            <a:r>
              <a:rPr lang="en-US" altLang="ko-KR" sz="1600" dirty="0" smtClean="0"/>
              <a:t>        </a:t>
            </a:r>
            <a:r>
              <a:rPr lang="en-US" altLang="ko-KR" sz="1600" dirty="0" err="1" smtClean="0"/>
              <a:t>Thread.Sleep</a:t>
            </a:r>
            <a:r>
              <a:rPr lang="en-US" altLang="ko-KR" sz="1600" dirty="0" smtClean="0"/>
              <a:t>(1000</a:t>
            </a:r>
            <a:r>
              <a:rPr lang="en-US" altLang="ko-KR" sz="1600" dirty="0"/>
              <a:t>);</a:t>
            </a:r>
          </a:p>
          <a:p>
            <a:r>
              <a:rPr lang="en-US" altLang="ko-KR" sz="1600" dirty="0" smtClean="0"/>
              <a:t>        List&lt;</a:t>
            </a:r>
            <a:r>
              <a:rPr lang="en-US" altLang="ko-KR" sz="1600" dirty="0" err="1" smtClean="0"/>
              <a:t>int</a:t>
            </a:r>
            <a:r>
              <a:rPr lang="en-US" altLang="ko-KR" sz="1600" dirty="0"/>
              <a:t>&gt; list = new List&lt;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&gt;();</a:t>
            </a:r>
          </a:p>
          <a:p>
            <a:r>
              <a:rPr lang="en-US" altLang="ko-KR" sz="1600" dirty="0" smtClean="0"/>
              <a:t>        </a:t>
            </a:r>
            <a:r>
              <a:rPr lang="en-US" altLang="ko-KR" sz="1600" dirty="0" err="1" smtClean="0"/>
              <a:t>list.Add</a:t>
            </a:r>
            <a:r>
              <a:rPr lang="en-US" altLang="ko-KR" sz="1600" dirty="0" smtClean="0"/>
              <a:t>(3</a:t>
            </a:r>
            <a:r>
              <a:rPr lang="en-US" altLang="ko-KR" sz="1600" dirty="0"/>
              <a:t>);</a:t>
            </a:r>
          </a:p>
          <a:p>
            <a:r>
              <a:rPr lang="en-US" altLang="ko-KR" sz="1600" dirty="0" smtClean="0"/>
              <a:t>        </a:t>
            </a:r>
            <a:r>
              <a:rPr lang="en-US" altLang="ko-KR" sz="1600" dirty="0" err="1" smtClean="0"/>
              <a:t>list.Add</a:t>
            </a:r>
            <a:r>
              <a:rPr lang="en-US" altLang="ko-KR" sz="1600" dirty="0" smtClean="0"/>
              <a:t>(4</a:t>
            </a:r>
            <a:r>
              <a:rPr lang="en-US" altLang="ko-KR" sz="1600" dirty="0"/>
              <a:t>);</a:t>
            </a:r>
          </a:p>
          <a:p>
            <a:r>
              <a:rPr lang="en-US" altLang="ko-KR" sz="1600" dirty="0" smtClean="0"/>
              <a:t>        </a:t>
            </a:r>
            <a:r>
              <a:rPr lang="en-US" altLang="ko-KR" sz="1600" dirty="0" err="1" smtClean="0"/>
              <a:t>list.Add</a:t>
            </a:r>
            <a:r>
              <a:rPr lang="en-US" altLang="ko-KR" sz="1600" dirty="0" smtClean="0"/>
              <a:t>(5</a:t>
            </a:r>
            <a:r>
              <a:rPr lang="en-US" altLang="ko-KR" sz="1600" dirty="0"/>
              <a:t>);</a:t>
            </a:r>
          </a:p>
          <a:p>
            <a:r>
              <a:rPr lang="en-US" altLang="ko-KR" sz="1600" dirty="0" smtClean="0"/>
              <a:t>        return </a:t>
            </a:r>
            <a:r>
              <a:rPr lang="en-US" altLang="ko-KR" sz="1600" dirty="0"/>
              <a:t>list;</a:t>
            </a:r>
          </a:p>
          <a:p>
            <a:r>
              <a:rPr lang="en-US" altLang="ko-KR" sz="1600" dirty="0" smtClean="0"/>
              <a:t>    }</a:t>
            </a:r>
            <a:endParaRPr lang="en-US" altLang="ko-KR" sz="1600" dirty="0"/>
          </a:p>
          <a:p>
            <a:r>
              <a:rPr lang="en-US" altLang="ko-KR" sz="1600" dirty="0" smtClean="0"/>
              <a:t>);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var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myList</a:t>
            </a:r>
            <a:r>
              <a:rPr lang="en-US" altLang="ko-KR" sz="1600" dirty="0"/>
              <a:t> = new List&lt;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&gt;();</a:t>
            </a:r>
          </a:p>
          <a:p>
            <a:r>
              <a:rPr lang="en-US" altLang="ko-KR" sz="1600" dirty="0" err="1"/>
              <a:t>myList.Add</a:t>
            </a:r>
            <a:r>
              <a:rPr lang="en-US" altLang="ko-KR" sz="1600" dirty="0"/>
              <a:t>(0);</a:t>
            </a:r>
          </a:p>
          <a:p>
            <a:r>
              <a:rPr lang="en-US" altLang="ko-KR" sz="1600" dirty="0" err="1"/>
              <a:t>myList.Add</a:t>
            </a:r>
            <a:r>
              <a:rPr lang="en-US" altLang="ko-KR" sz="1600" dirty="0"/>
              <a:t>(1);</a:t>
            </a:r>
          </a:p>
          <a:p>
            <a:r>
              <a:rPr lang="en-US" altLang="ko-KR" sz="1600" dirty="0" err="1"/>
              <a:t>myList.Add</a:t>
            </a:r>
            <a:r>
              <a:rPr lang="en-US" altLang="ko-KR" sz="1600" dirty="0"/>
              <a:t>(2);</a:t>
            </a:r>
          </a:p>
          <a:p>
            <a:r>
              <a:rPr lang="en-US" altLang="ko-KR" sz="1600" dirty="0" err="1"/>
              <a:t>myTask.Wait</a:t>
            </a:r>
            <a:r>
              <a:rPr lang="en-US" altLang="ko-KR" sz="1600" dirty="0"/>
              <a:t>();</a:t>
            </a:r>
          </a:p>
          <a:p>
            <a:r>
              <a:rPr lang="en-US" altLang="ko-KR" sz="1600" dirty="0" err="1"/>
              <a:t>myList.AddRange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myTask.Result.ToArray</a:t>
            </a:r>
            <a:r>
              <a:rPr lang="en-US" altLang="ko-KR" sz="1600" dirty="0"/>
              <a:t>());</a:t>
            </a:r>
            <a:endParaRPr lang="ko-KR" altLang="ko-KR" sz="1600" dirty="0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4283968" y="3639504"/>
            <a:ext cx="4392488" cy="784829"/>
          </a:xfrm>
          <a:prstGeom prst="wedgeRoundRectCallout">
            <a:avLst>
              <a:gd name="adj1" fmla="val -81646"/>
              <a:gd name="adj2" fmla="val 25924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Task&lt;</a:t>
            </a:r>
            <a:r>
              <a:rPr lang="en-US" altLang="ko-KR" dirty="0" err="1"/>
              <a:t>TResult</a:t>
            </a:r>
            <a:r>
              <a:rPr lang="en-US" altLang="ko-KR" dirty="0"/>
              <a:t>&gt;</a:t>
            </a:r>
            <a:r>
              <a:rPr lang="ko-KR" altLang="en-US" dirty="0"/>
              <a:t>는 </a:t>
            </a:r>
            <a:r>
              <a:rPr lang="en-US" altLang="ko-KR" dirty="0" err="1"/>
              <a:t>TResult</a:t>
            </a:r>
            <a:r>
              <a:rPr lang="en-US" altLang="ko-KR" dirty="0"/>
              <a:t> </a:t>
            </a:r>
            <a:r>
              <a:rPr lang="ko-KR" altLang="en-US" dirty="0"/>
              <a:t>형식의 결과를 </a:t>
            </a:r>
            <a:r>
              <a:rPr lang="ko-KR" altLang="en-US" dirty="0" smtClean="0"/>
              <a:t>반환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4283968" y="5229200"/>
            <a:ext cx="3168352" cy="784829"/>
          </a:xfrm>
          <a:prstGeom prst="wedgeRoundRectCallout">
            <a:avLst>
              <a:gd name="adj1" fmla="val -96210"/>
              <a:gd name="adj2" fmla="val 93466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err="1"/>
              <a:t>myList</a:t>
            </a:r>
            <a:r>
              <a:rPr lang="ko-KR" altLang="en-US" dirty="0"/>
              <a:t>의 요소는 </a:t>
            </a:r>
            <a:r>
              <a:rPr lang="en-US" altLang="ko-KR" dirty="0"/>
              <a:t>0, 1, 2, 3, 4, </a:t>
            </a:r>
            <a:r>
              <a:rPr lang="en-US" altLang="ko-KR" dirty="0" smtClean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411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프로세스와 </a:t>
            </a:r>
            <a:r>
              <a:rPr lang="ko-KR" altLang="en-US" dirty="0" err="1" smtClean="0"/>
              <a:t>스레드</a:t>
            </a:r>
            <a:r>
              <a:rPr lang="en-US" altLang="ko-KR" dirty="0" smtClean="0"/>
              <a:t>(1/17)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340768"/>
            <a:ext cx="7772400" cy="406104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프로세스</a:t>
            </a:r>
            <a:r>
              <a:rPr lang="en-US" altLang="ko-KR" dirty="0" smtClean="0"/>
              <a:t>(Process)</a:t>
            </a:r>
            <a:r>
              <a:rPr lang="ko-KR" altLang="en-US" dirty="0" smtClean="0"/>
              <a:t>는 </a:t>
            </a:r>
            <a:r>
              <a:rPr lang="ko-KR" altLang="en-US" dirty="0"/>
              <a:t>실행 파일이 실행되어 메모리에 </a:t>
            </a:r>
            <a:r>
              <a:rPr lang="ko-KR" altLang="en-US" dirty="0" smtClean="0"/>
              <a:t>적재된 </a:t>
            </a:r>
            <a:r>
              <a:rPr lang="ko-KR" altLang="en-US" dirty="0" err="1" smtClean="0"/>
              <a:t>인스턴스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가령 </a:t>
            </a:r>
            <a:r>
              <a:rPr lang="en-US" altLang="ko-KR" dirty="0"/>
              <a:t>word.exe</a:t>
            </a:r>
            <a:r>
              <a:rPr lang="ko-KR" altLang="en-US" dirty="0"/>
              <a:t>가 실행 파일이라면</a:t>
            </a:r>
            <a:r>
              <a:rPr lang="en-US" altLang="ko-KR" dirty="0"/>
              <a:t>, </a:t>
            </a:r>
            <a:r>
              <a:rPr lang="ko-KR" altLang="en-US" dirty="0"/>
              <a:t>이 실행 파일을 실행한 </a:t>
            </a:r>
            <a:r>
              <a:rPr lang="ko-KR" altLang="en-US" dirty="0" smtClean="0"/>
              <a:t>것이 프로세스</a:t>
            </a:r>
            <a:endParaRPr lang="en-US" altLang="ko-KR" dirty="0" smtClean="0"/>
          </a:p>
          <a:p>
            <a:r>
              <a:rPr lang="ko-KR" altLang="en-US" dirty="0" smtClean="0"/>
              <a:t>프로세스는 </a:t>
            </a:r>
            <a:r>
              <a:rPr lang="ko-KR" altLang="en-US" dirty="0"/>
              <a:t>반드시 하나 이상의 </a:t>
            </a:r>
            <a:r>
              <a:rPr lang="ko-KR" altLang="en-US" dirty="0" err="1"/>
              <a:t>스레드</a:t>
            </a:r>
            <a:r>
              <a:rPr lang="en-US" altLang="ko-KR" dirty="0"/>
              <a:t>(Thread)</a:t>
            </a:r>
            <a:r>
              <a:rPr lang="ko-KR" altLang="en-US" dirty="0"/>
              <a:t>로 </a:t>
            </a:r>
            <a:r>
              <a:rPr lang="ko-KR" altLang="en-US" dirty="0" smtClean="0"/>
              <a:t>구성</a:t>
            </a:r>
            <a:endParaRPr lang="en-US" altLang="ko-KR" dirty="0"/>
          </a:p>
          <a:p>
            <a:pPr lvl="1"/>
            <a:r>
              <a:rPr lang="ko-KR" altLang="en-US" dirty="0" err="1"/>
              <a:t>스레드는</a:t>
            </a:r>
            <a:r>
              <a:rPr lang="ko-KR" altLang="en-US" dirty="0"/>
              <a:t> 운영체제가 </a:t>
            </a:r>
            <a:r>
              <a:rPr lang="en-US" altLang="ko-KR" dirty="0"/>
              <a:t>CPU </a:t>
            </a:r>
            <a:r>
              <a:rPr lang="ko-KR" altLang="en-US" dirty="0"/>
              <a:t>시간을 할당하는 기본 </a:t>
            </a:r>
            <a:r>
              <a:rPr lang="ko-KR" altLang="en-US" dirty="0" smtClean="0"/>
              <a:t>단위</a:t>
            </a:r>
            <a:endParaRPr lang="en-US" altLang="ko-KR" dirty="0" smtClean="0"/>
          </a:p>
          <a:p>
            <a:pPr lvl="1"/>
            <a:r>
              <a:rPr lang="ko-KR" altLang="en-US" dirty="0"/>
              <a:t>프로세스가 밧줄이라면 </a:t>
            </a:r>
            <a:r>
              <a:rPr lang="ko-KR" altLang="en-US" dirty="0" err="1" smtClean="0"/>
              <a:t>스레드는</a:t>
            </a:r>
            <a:r>
              <a:rPr lang="ko-KR" altLang="en-US" dirty="0" smtClean="0"/>
              <a:t> </a:t>
            </a:r>
            <a:r>
              <a:rPr lang="ko-KR" altLang="en-US" dirty="0"/>
              <a:t>밧줄을 이루는 실</a:t>
            </a:r>
            <a:endParaRPr lang="en-US" altLang="ko-KR" dirty="0" smtClean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849584"/>
              </p:ext>
            </p:extLst>
          </p:nvPr>
        </p:nvGraphicFramePr>
        <p:xfrm>
          <a:off x="1979712" y="3583093"/>
          <a:ext cx="4680520" cy="3302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Visio" r:id="rId4" imgW="4625199" imgH="3276085" progId="Visio.Drawing.11">
                  <p:embed/>
                </p:oleObj>
              </mc:Choice>
              <mc:Fallback>
                <p:oleObj name="Visio" r:id="rId4" imgW="4625199" imgH="327608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3583093"/>
                        <a:ext cx="4680520" cy="3302291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763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02. Task</a:t>
            </a:r>
            <a:r>
              <a:rPr lang="ko-KR" altLang="en-US" dirty="0"/>
              <a:t>와 </a:t>
            </a:r>
            <a:r>
              <a:rPr lang="en-US" altLang="ko-KR" dirty="0"/>
              <a:t>Task&lt;</a:t>
            </a:r>
            <a:r>
              <a:rPr lang="en-US" altLang="ko-KR" dirty="0" err="1"/>
              <a:t>TResult</a:t>
            </a:r>
            <a:r>
              <a:rPr lang="en-US" altLang="ko-KR" dirty="0"/>
              <a:t>&gt;, </a:t>
            </a:r>
            <a:r>
              <a:rPr lang="ko-KR" altLang="en-US" dirty="0"/>
              <a:t>그리고 </a:t>
            </a:r>
            <a:r>
              <a:rPr lang="en-US" altLang="ko-KR" dirty="0" smtClean="0"/>
              <a:t>Parallel (4/4)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340768"/>
            <a:ext cx="7772400" cy="4061047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System.Threading.Tasks.Task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</a:t>
            </a:r>
            <a:r>
              <a:rPr lang="en-US" altLang="ko-KR" dirty="0" smtClean="0"/>
              <a:t>(4/4)</a:t>
            </a:r>
          </a:p>
          <a:p>
            <a:pPr lvl="1"/>
            <a:r>
              <a:rPr lang="ko-KR" altLang="en-US" dirty="0"/>
              <a:t>손쉬운 병렬 처리를 가능케 하는 </a:t>
            </a:r>
            <a:r>
              <a:rPr lang="en-US" altLang="ko-KR" dirty="0"/>
              <a:t>Parallel </a:t>
            </a:r>
            <a:r>
              <a:rPr lang="ko-KR" altLang="en-US" dirty="0"/>
              <a:t>클래스</a:t>
            </a:r>
            <a:endParaRPr lang="en-US" altLang="ko-KR" dirty="0" smtClean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403648" y="2132856"/>
            <a:ext cx="5256584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void </a:t>
            </a:r>
            <a:r>
              <a:rPr lang="en-US" altLang="ko-KR" sz="1600" dirty="0" err="1"/>
              <a:t>SomeMethod</a:t>
            </a:r>
            <a:r>
              <a:rPr lang="en-US" altLang="ko-KR" sz="1600" dirty="0"/>
              <a:t>(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Console.WriteLine</a:t>
            </a:r>
            <a:r>
              <a:rPr lang="en-US" altLang="ko-KR" sz="1600" dirty="0"/>
              <a:t>(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) ;</a:t>
            </a:r>
          </a:p>
          <a:p>
            <a:r>
              <a:rPr lang="en-US" altLang="ko-KR" sz="1600" dirty="0" smtClean="0"/>
              <a:t>}</a:t>
            </a:r>
          </a:p>
          <a:p>
            <a:endParaRPr lang="en-US" altLang="ko-KR" sz="1600" dirty="0"/>
          </a:p>
          <a:p>
            <a:r>
              <a:rPr lang="en-US" altLang="ko-KR" sz="1600" dirty="0"/>
              <a:t>// …</a:t>
            </a:r>
          </a:p>
          <a:p>
            <a:r>
              <a:rPr lang="en-US" altLang="ko-KR" sz="1600" dirty="0" err="1">
                <a:solidFill>
                  <a:schemeClr val="accent3"/>
                </a:solidFill>
              </a:rPr>
              <a:t>Parallel.For</a:t>
            </a:r>
            <a:r>
              <a:rPr lang="en-US" altLang="ko-KR" sz="1600" dirty="0">
                <a:solidFill>
                  <a:schemeClr val="accent3"/>
                </a:solidFill>
              </a:rPr>
              <a:t>( 0, 100, </a:t>
            </a:r>
            <a:r>
              <a:rPr lang="en-US" altLang="ko-KR" sz="1600" dirty="0" err="1">
                <a:solidFill>
                  <a:schemeClr val="accent3"/>
                </a:solidFill>
              </a:rPr>
              <a:t>SomeMethod</a:t>
            </a:r>
            <a:r>
              <a:rPr lang="en-US" altLang="ko-KR" sz="1600" dirty="0">
                <a:solidFill>
                  <a:schemeClr val="accent3"/>
                </a:solidFill>
              </a:rPr>
              <a:t> );</a:t>
            </a:r>
            <a:endParaRPr lang="ko-KR" altLang="ko-KR" sz="1600" dirty="0">
              <a:solidFill>
                <a:schemeClr val="accent3"/>
              </a:solidFill>
            </a:endParaRP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3491880" y="4149080"/>
            <a:ext cx="5040560" cy="2348880"/>
          </a:xfrm>
          <a:prstGeom prst="wedgeRoundRectCallout">
            <a:avLst>
              <a:gd name="adj1" fmla="val -72707"/>
              <a:gd name="adj2" fmla="val -58141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위 코드에서 </a:t>
            </a:r>
            <a:r>
              <a:rPr lang="en-US" altLang="ko-KR" dirty="0" err="1"/>
              <a:t>Parallel.For</a:t>
            </a:r>
            <a:r>
              <a:rPr lang="en-US" altLang="ko-KR" dirty="0"/>
              <a:t>() </a:t>
            </a:r>
            <a:r>
              <a:rPr lang="ko-KR" altLang="en-US" dirty="0" err="1"/>
              <a:t>메소드는</a:t>
            </a:r>
            <a:r>
              <a:rPr lang="ko-KR" altLang="en-US" dirty="0"/>
              <a:t> </a:t>
            </a:r>
            <a:r>
              <a:rPr lang="en-US" altLang="ko-KR" dirty="0" err="1"/>
              <a:t>SomeMethod</a:t>
            </a:r>
            <a:r>
              <a:rPr lang="en-US" altLang="ko-KR" dirty="0"/>
              <a:t>()</a:t>
            </a:r>
            <a:r>
              <a:rPr lang="ko-KR" altLang="en-US" dirty="0"/>
              <a:t>를 병렬로 호출하면서 </a:t>
            </a:r>
            <a:r>
              <a:rPr lang="en-US" altLang="ko-KR" dirty="0"/>
              <a:t>0</a:t>
            </a:r>
            <a:r>
              <a:rPr lang="ko-KR" altLang="en-US" dirty="0"/>
              <a:t>부터 </a:t>
            </a:r>
            <a:r>
              <a:rPr lang="en-US" altLang="ko-KR" dirty="0"/>
              <a:t>100 </a:t>
            </a:r>
            <a:r>
              <a:rPr lang="ko-KR" altLang="en-US" dirty="0" smtClean="0"/>
              <a:t>사이의 </a:t>
            </a:r>
            <a:r>
              <a:rPr lang="ko-KR" altLang="en-US" dirty="0"/>
              <a:t>정수를 </a:t>
            </a:r>
            <a:r>
              <a:rPr lang="ko-KR" altLang="en-US" dirty="0" err="1"/>
              <a:t>메소드의</a:t>
            </a:r>
            <a:r>
              <a:rPr lang="ko-KR" altLang="en-US" dirty="0"/>
              <a:t> 매개 변수로 </a:t>
            </a:r>
            <a:r>
              <a:rPr lang="ko-KR" altLang="en-US" dirty="0" smtClean="0"/>
              <a:t>넘김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en-US" altLang="ko-KR" dirty="0" err="1" smtClean="0"/>
              <a:t>SomeMethod</a:t>
            </a:r>
            <a:r>
              <a:rPr lang="en-US" altLang="ko-KR" dirty="0"/>
              <a:t>() </a:t>
            </a:r>
            <a:r>
              <a:rPr lang="ko-KR" altLang="en-US" dirty="0" err="1"/>
              <a:t>메소드를</a:t>
            </a:r>
            <a:r>
              <a:rPr lang="ko-KR" altLang="en-US" dirty="0"/>
              <a:t> 병렬로 </a:t>
            </a:r>
            <a:r>
              <a:rPr lang="ko-KR" altLang="en-US" dirty="0" smtClean="0"/>
              <a:t>호출할 때 </a:t>
            </a:r>
            <a:r>
              <a:rPr lang="ko-KR" altLang="en-US" dirty="0"/>
              <a:t>몇 개의 </a:t>
            </a:r>
            <a:r>
              <a:rPr lang="ko-KR" altLang="en-US" dirty="0" err="1"/>
              <a:t>스레드를</a:t>
            </a:r>
            <a:r>
              <a:rPr lang="ko-KR" altLang="en-US" dirty="0"/>
              <a:t> 사용할지는 </a:t>
            </a:r>
            <a:r>
              <a:rPr lang="en-US" altLang="ko-KR" dirty="0"/>
              <a:t>Parallel </a:t>
            </a:r>
            <a:r>
              <a:rPr lang="ko-KR" altLang="en-US" dirty="0"/>
              <a:t>클래스가 내부적으로 판단하여 </a:t>
            </a:r>
            <a:r>
              <a:rPr lang="ko-KR" altLang="en-US" dirty="0" smtClean="0"/>
              <a:t>최적화함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422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03. </a:t>
            </a:r>
            <a:r>
              <a:rPr lang="en-US" altLang="ko-KR" sz="3200" dirty="0" err="1" smtClean="0"/>
              <a:t>Async</a:t>
            </a:r>
            <a:r>
              <a:rPr lang="en-US" altLang="ko-KR" sz="3200" dirty="0" smtClean="0"/>
              <a:t> </a:t>
            </a:r>
            <a:r>
              <a:rPr lang="ko-KR" altLang="ko-KR" sz="3200" dirty="0" smtClean="0"/>
              <a:t>한정자와</a:t>
            </a:r>
            <a:r>
              <a:rPr lang="en-US" altLang="ko-KR" sz="3200" dirty="0" smtClean="0"/>
              <a:t> </a:t>
            </a:r>
            <a:r>
              <a:rPr lang="en-US" altLang="ko-KR" sz="3200" dirty="0"/>
              <a:t>await </a:t>
            </a:r>
            <a:r>
              <a:rPr lang="ko-KR" altLang="ko-KR" sz="3200" dirty="0"/>
              <a:t>연산자로 만드는 </a:t>
            </a:r>
            <a:r>
              <a:rPr lang="ko-KR" altLang="ko-KR" sz="3200" dirty="0" err="1"/>
              <a:t>비동기</a:t>
            </a:r>
            <a:r>
              <a:rPr lang="ko-KR" altLang="ko-KR" sz="3200" dirty="0"/>
              <a:t> 코드</a:t>
            </a:r>
            <a:r>
              <a:rPr lang="en-US" altLang="ko-KR" sz="3200" dirty="0"/>
              <a:t> (</a:t>
            </a:r>
            <a:r>
              <a:rPr lang="en-US" altLang="ko-KR" sz="3200" dirty="0" smtClean="0"/>
              <a:t>1/3)</a:t>
            </a:r>
            <a:endParaRPr lang="ko-KR" altLang="en-US" sz="32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340768"/>
            <a:ext cx="7772400" cy="4536504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async</a:t>
            </a:r>
            <a:r>
              <a:rPr lang="en-US" altLang="ko-KR" dirty="0" smtClean="0"/>
              <a:t> </a:t>
            </a:r>
            <a:r>
              <a:rPr lang="ko-KR" altLang="en-US" dirty="0" smtClean="0"/>
              <a:t>한정자</a:t>
            </a:r>
            <a:endParaRPr lang="en-US" altLang="ko-KR" dirty="0" smtClean="0"/>
          </a:p>
          <a:p>
            <a:pPr lvl="1"/>
            <a:r>
              <a:rPr lang="en-US" altLang="ko-KR" dirty="0" err="1"/>
              <a:t>async</a:t>
            </a:r>
            <a:r>
              <a:rPr lang="en-US" altLang="ko-KR" dirty="0"/>
              <a:t> </a:t>
            </a:r>
            <a:r>
              <a:rPr lang="ko-KR" altLang="ko-KR" dirty="0"/>
              <a:t>한정자는 </a:t>
            </a:r>
            <a:r>
              <a:rPr lang="ko-KR" altLang="ko-KR" b="1" dirty="0" err="1">
                <a:solidFill>
                  <a:srgbClr val="FFC000"/>
                </a:solidFill>
              </a:rPr>
              <a:t>메소드</a:t>
            </a:r>
            <a:r>
              <a:rPr lang="en-US" altLang="ko-KR" b="1" dirty="0">
                <a:solidFill>
                  <a:srgbClr val="FFC000"/>
                </a:solidFill>
              </a:rPr>
              <a:t>, </a:t>
            </a:r>
            <a:r>
              <a:rPr lang="ko-KR" altLang="ko-KR" b="1" dirty="0">
                <a:solidFill>
                  <a:srgbClr val="FFC000"/>
                </a:solidFill>
              </a:rPr>
              <a:t>이벤트 처리기</a:t>
            </a:r>
            <a:r>
              <a:rPr lang="en-US" altLang="ko-KR" b="1" dirty="0">
                <a:solidFill>
                  <a:srgbClr val="FFC000"/>
                </a:solidFill>
              </a:rPr>
              <a:t>, </a:t>
            </a:r>
            <a:r>
              <a:rPr lang="ko-KR" altLang="ko-KR" b="1" dirty="0">
                <a:solidFill>
                  <a:srgbClr val="FFC000"/>
                </a:solidFill>
              </a:rPr>
              <a:t>태스크</a:t>
            </a:r>
            <a:r>
              <a:rPr lang="en-US" altLang="ko-KR" b="1" dirty="0">
                <a:solidFill>
                  <a:srgbClr val="FFC000"/>
                </a:solidFill>
              </a:rPr>
              <a:t>, </a:t>
            </a:r>
            <a:r>
              <a:rPr lang="ko-KR" altLang="ko-KR" b="1" dirty="0" err="1">
                <a:solidFill>
                  <a:srgbClr val="FFC000"/>
                </a:solidFill>
              </a:rPr>
              <a:t>람다식</a:t>
            </a:r>
            <a:r>
              <a:rPr lang="ko-KR" altLang="ko-KR" b="1" dirty="0">
                <a:solidFill>
                  <a:srgbClr val="FFC000"/>
                </a:solidFill>
              </a:rPr>
              <a:t> 등을 </a:t>
            </a:r>
            <a:r>
              <a:rPr lang="ko-KR" altLang="ko-KR" dirty="0"/>
              <a:t>수식함으로써</a:t>
            </a:r>
            <a:r>
              <a:rPr lang="en-US" altLang="ko-KR" dirty="0"/>
              <a:t> C# </a:t>
            </a:r>
            <a:r>
              <a:rPr lang="ko-KR" altLang="ko-KR" dirty="0"/>
              <a:t>컴파일러가 이들을 </a:t>
            </a:r>
            <a:r>
              <a:rPr lang="ko-KR" altLang="ko-KR" b="1" dirty="0">
                <a:solidFill>
                  <a:srgbClr val="FFC000"/>
                </a:solidFill>
              </a:rPr>
              <a:t>호출하는 코드를 만날 때 호출 결과를 기다리지 않고 바로 다음 코드로 이동하도록 실행 코드를 </a:t>
            </a:r>
            <a:r>
              <a:rPr lang="ko-KR" altLang="ko-KR" b="1" dirty="0" smtClean="0">
                <a:solidFill>
                  <a:srgbClr val="FFC000"/>
                </a:solidFill>
              </a:rPr>
              <a:t>생성</a:t>
            </a:r>
            <a:endParaRPr lang="en-US" altLang="ko-KR" b="1" dirty="0" smtClean="0">
              <a:solidFill>
                <a:srgbClr val="FFC000"/>
              </a:solidFill>
            </a:endParaRPr>
          </a:p>
          <a:p>
            <a:pPr lvl="1"/>
            <a:endParaRPr lang="en-US" altLang="ko-KR" b="1" dirty="0">
              <a:solidFill>
                <a:srgbClr val="FFC000"/>
              </a:solidFill>
            </a:endParaRPr>
          </a:p>
          <a:p>
            <a:r>
              <a:rPr lang="en-US" altLang="ko-KR" dirty="0" err="1"/>
              <a:t>async</a:t>
            </a:r>
            <a:r>
              <a:rPr lang="ko-KR" altLang="ko-KR" dirty="0"/>
              <a:t>로 한정하는 </a:t>
            </a:r>
            <a:r>
              <a:rPr lang="ko-KR" altLang="ko-KR" dirty="0" err="1"/>
              <a:t>메소드는</a:t>
            </a:r>
            <a:r>
              <a:rPr lang="ko-KR" altLang="ko-KR" dirty="0"/>
              <a:t> 반환 형식이</a:t>
            </a:r>
            <a:r>
              <a:rPr lang="en-US" altLang="ko-KR" dirty="0"/>
              <a:t> Task</a:t>
            </a:r>
            <a:r>
              <a:rPr lang="ko-KR" altLang="ko-KR" dirty="0"/>
              <a:t>나</a:t>
            </a:r>
            <a:r>
              <a:rPr lang="en-US" altLang="ko-KR" dirty="0"/>
              <a:t> Task&lt;</a:t>
            </a:r>
            <a:r>
              <a:rPr lang="en-US" altLang="ko-KR" dirty="0" err="1"/>
              <a:t>TResult</a:t>
            </a:r>
            <a:r>
              <a:rPr lang="en-US" altLang="ko-KR" dirty="0"/>
              <a:t>&gt;, </a:t>
            </a:r>
            <a:r>
              <a:rPr lang="ko-KR" altLang="ko-KR" dirty="0"/>
              <a:t>또는</a:t>
            </a:r>
            <a:r>
              <a:rPr lang="en-US" altLang="ko-KR" dirty="0"/>
              <a:t> void</a:t>
            </a:r>
            <a:r>
              <a:rPr lang="ko-KR" altLang="ko-KR" dirty="0"/>
              <a:t>여야</a:t>
            </a:r>
            <a:r>
              <a:rPr lang="en-US" altLang="ko-KR" dirty="0"/>
              <a:t> </a:t>
            </a:r>
            <a:r>
              <a:rPr lang="ko-KR" altLang="en-US" dirty="0"/>
              <a:t>함</a:t>
            </a:r>
            <a:r>
              <a:rPr lang="en-US" altLang="ko-KR" dirty="0"/>
              <a:t>.</a:t>
            </a:r>
          </a:p>
          <a:p>
            <a:pPr lvl="1"/>
            <a:r>
              <a:rPr lang="ko-KR" altLang="ko-KR" dirty="0"/>
              <a:t>실행하고 잊어버릴</a:t>
            </a:r>
            <a:r>
              <a:rPr lang="en-US" altLang="ko-KR" dirty="0"/>
              <a:t>(Shoot and Forget) </a:t>
            </a:r>
            <a:r>
              <a:rPr lang="ko-KR" altLang="ko-KR" dirty="0"/>
              <a:t>작업을 담고 있는 </a:t>
            </a:r>
            <a:r>
              <a:rPr lang="ko-KR" altLang="ko-KR" dirty="0" err="1"/>
              <a:t>메소드라면</a:t>
            </a:r>
            <a:r>
              <a:rPr lang="ko-KR" altLang="ko-KR" dirty="0"/>
              <a:t> 반환형식을 </a:t>
            </a:r>
            <a:r>
              <a:rPr lang="en-US" altLang="ko-KR" dirty="0"/>
              <a:t>void</a:t>
            </a:r>
            <a:r>
              <a:rPr lang="ko-KR" altLang="ko-KR" dirty="0"/>
              <a:t>로 선언</a:t>
            </a:r>
            <a:endParaRPr lang="en-US" altLang="ko-KR" dirty="0"/>
          </a:p>
          <a:p>
            <a:pPr lvl="1"/>
            <a:r>
              <a:rPr lang="ko-KR" altLang="ko-KR" dirty="0"/>
              <a:t>작업이 완료될 때까지 기다리는 </a:t>
            </a:r>
            <a:r>
              <a:rPr lang="ko-KR" altLang="ko-KR" dirty="0" err="1"/>
              <a:t>메소드라면</a:t>
            </a:r>
            <a:r>
              <a:rPr lang="ko-KR" altLang="ko-KR" dirty="0"/>
              <a:t> </a:t>
            </a:r>
            <a:r>
              <a:rPr lang="en-US" altLang="ko-KR" dirty="0"/>
              <a:t>Task, Task&lt;</a:t>
            </a:r>
            <a:r>
              <a:rPr lang="en-US" altLang="ko-KR" dirty="0" err="1"/>
              <a:t>TResult</a:t>
            </a:r>
            <a:r>
              <a:rPr lang="en-US" altLang="ko-KR" dirty="0"/>
              <a:t>&gt;</a:t>
            </a:r>
            <a:r>
              <a:rPr lang="ko-KR" altLang="ko-KR" dirty="0"/>
              <a:t>로 </a:t>
            </a:r>
            <a:r>
              <a:rPr lang="ko-KR" altLang="ko-KR" dirty="0" smtClean="0"/>
              <a:t>선언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사용</a:t>
            </a:r>
            <a:r>
              <a:rPr lang="en-US" altLang="ko-KR" dirty="0" smtClean="0"/>
              <a:t>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68580" indent="0">
              <a:buNone/>
            </a:pPr>
            <a:endParaRPr lang="en-US" altLang="ko-KR" dirty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43608" y="5266655"/>
            <a:ext cx="5256584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public static </a:t>
            </a:r>
            <a:r>
              <a:rPr lang="en-US" altLang="ko-KR" sz="1600" b="1" dirty="0" err="1">
                <a:solidFill>
                  <a:srgbClr val="FFC000"/>
                </a:solidFill>
              </a:rPr>
              <a:t>async</a:t>
            </a:r>
            <a:r>
              <a:rPr lang="en-US" altLang="ko-KR" sz="1600" dirty="0">
                <a:solidFill>
                  <a:srgbClr val="FFC000"/>
                </a:solidFill>
              </a:rPr>
              <a:t> </a:t>
            </a:r>
            <a:r>
              <a:rPr lang="en-US" altLang="ko-KR" sz="1600" dirty="0"/>
              <a:t>Task </a:t>
            </a:r>
            <a:r>
              <a:rPr lang="en-US" altLang="ko-KR" sz="1600" dirty="0" err="1"/>
              <a:t>MyMethodAsync</a:t>
            </a:r>
            <a:r>
              <a:rPr lang="en-US" altLang="ko-KR" sz="1600" dirty="0"/>
              <a:t>()</a:t>
            </a:r>
            <a:endParaRPr lang="ko-KR" altLang="ko-KR" sz="1600" dirty="0"/>
          </a:p>
          <a:p>
            <a:r>
              <a:rPr lang="en-US" altLang="ko-KR" sz="1600" dirty="0"/>
              <a:t>{</a:t>
            </a:r>
            <a:endParaRPr lang="ko-KR" altLang="ko-KR" sz="1600" dirty="0"/>
          </a:p>
          <a:p>
            <a:r>
              <a:rPr lang="en-US" altLang="ko-KR" sz="1600" dirty="0"/>
              <a:t>    // …</a:t>
            </a:r>
            <a:endParaRPr lang="ko-KR" altLang="ko-KR" sz="1600" dirty="0"/>
          </a:p>
          <a:p>
            <a:r>
              <a:rPr lang="en-US" altLang="ko-KR" sz="1600" dirty="0"/>
              <a:t>}</a:t>
            </a:r>
            <a:endParaRPr lang="ko-KR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95915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03. </a:t>
            </a:r>
            <a:r>
              <a:rPr lang="en-US" altLang="ko-KR" sz="3200" dirty="0" err="1" smtClean="0"/>
              <a:t>Async</a:t>
            </a:r>
            <a:r>
              <a:rPr lang="en-US" altLang="ko-KR" sz="3200" dirty="0" smtClean="0"/>
              <a:t> </a:t>
            </a:r>
            <a:r>
              <a:rPr lang="ko-KR" altLang="ko-KR" sz="3200" dirty="0" smtClean="0"/>
              <a:t>한정자와</a:t>
            </a:r>
            <a:r>
              <a:rPr lang="en-US" altLang="ko-KR" sz="3200" dirty="0" smtClean="0"/>
              <a:t> </a:t>
            </a:r>
            <a:r>
              <a:rPr lang="en-US" altLang="ko-KR" sz="3200" dirty="0"/>
              <a:t>await </a:t>
            </a:r>
            <a:r>
              <a:rPr lang="ko-KR" altLang="ko-KR" sz="3200" dirty="0"/>
              <a:t>연산자로 만드는 </a:t>
            </a:r>
            <a:r>
              <a:rPr lang="ko-KR" altLang="ko-KR" sz="3200" dirty="0" err="1"/>
              <a:t>비동기</a:t>
            </a:r>
            <a:r>
              <a:rPr lang="ko-KR" altLang="ko-KR" sz="3200" dirty="0"/>
              <a:t> 코드</a:t>
            </a:r>
            <a:r>
              <a:rPr lang="en-US" altLang="ko-KR" sz="3200" dirty="0"/>
              <a:t> </a:t>
            </a:r>
            <a:r>
              <a:rPr lang="en-US" altLang="ko-KR" sz="3200" dirty="0" smtClean="0"/>
              <a:t>(2/3)</a:t>
            </a:r>
            <a:endParaRPr lang="ko-KR" altLang="en-US" sz="32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340768"/>
            <a:ext cx="7772400" cy="4061047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async</a:t>
            </a:r>
            <a:r>
              <a:rPr lang="en-US" altLang="ko-KR" dirty="0" smtClean="0"/>
              <a:t> </a:t>
            </a:r>
            <a:r>
              <a:rPr lang="ko-KR" altLang="en-US" dirty="0" smtClean="0"/>
              <a:t>한정자와 </a:t>
            </a:r>
            <a:r>
              <a:rPr lang="en-US" altLang="ko-KR" dirty="0" smtClean="0"/>
              <a:t>await 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pPr marL="468630" lvl="1" indent="0">
              <a:buNone/>
            </a:pPr>
            <a:r>
              <a:rPr lang="en-US" altLang="ko-KR" dirty="0" smtClean="0"/>
              <a:t>1. </a:t>
            </a:r>
            <a:r>
              <a:rPr lang="en-US" altLang="ko-KR" dirty="0" err="1" smtClean="0"/>
              <a:t>async</a:t>
            </a:r>
            <a:r>
              <a:rPr lang="ko-KR" altLang="ko-KR" dirty="0"/>
              <a:t>로 한정한</a:t>
            </a:r>
            <a:r>
              <a:rPr lang="en-US" altLang="ko-KR" dirty="0"/>
              <a:t> void </a:t>
            </a:r>
            <a:r>
              <a:rPr lang="ko-KR" altLang="ko-KR" dirty="0"/>
              <a:t>형식 </a:t>
            </a:r>
            <a:r>
              <a:rPr lang="ko-KR" altLang="ko-KR" dirty="0" err="1"/>
              <a:t>메소드는</a:t>
            </a:r>
            <a:r>
              <a:rPr lang="en-US" altLang="ko-KR" dirty="0"/>
              <a:t> await </a:t>
            </a:r>
            <a:r>
              <a:rPr lang="ko-KR" altLang="ko-KR" dirty="0"/>
              <a:t>연산자가 없어도 </a:t>
            </a:r>
            <a:r>
              <a:rPr lang="ko-KR" altLang="ko-KR" dirty="0" err="1"/>
              <a:t>비동기로</a:t>
            </a:r>
            <a:r>
              <a:rPr lang="ko-KR" altLang="ko-KR" dirty="0"/>
              <a:t> </a:t>
            </a:r>
            <a:r>
              <a:rPr lang="ko-KR" altLang="ko-KR" dirty="0" smtClean="0"/>
              <a:t>실행</a:t>
            </a:r>
            <a:r>
              <a:rPr lang="ko-KR" altLang="en-US" dirty="0" smtClean="0"/>
              <a:t>됨</a:t>
            </a:r>
            <a:r>
              <a:rPr lang="en-US" altLang="ko-KR" dirty="0" smtClean="0"/>
              <a:t>.</a:t>
            </a:r>
            <a:endParaRPr lang="ko-KR" altLang="ko-KR" dirty="0"/>
          </a:p>
          <a:p>
            <a:pPr marL="468630" lvl="1" indent="0">
              <a:buNone/>
            </a:pPr>
            <a:r>
              <a:rPr lang="en-US" altLang="ko-KR" dirty="0" smtClean="0"/>
              <a:t>2. </a:t>
            </a:r>
            <a:r>
              <a:rPr lang="en-US" altLang="ko-KR" dirty="0" err="1" smtClean="0"/>
              <a:t>async</a:t>
            </a:r>
            <a:r>
              <a:rPr lang="ko-KR" altLang="ko-KR" dirty="0"/>
              <a:t>로 한정한 </a:t>
            </a:r>
            <a:r>
              <a:rPr lang="en-US" altLang="ko-KR" dirty="0"/>
              <a:t>Task </a:t>
            </a:r>
            <a:r>
              <a:rPr lang="ko-KR" altLang="ko-KR" dirty="0"/>
              <a:t>또는</a:t>
            </a:r>
            <a:r>
              <a:rPr lang="en-US" altLang="ko-KR" dirty="0"/>
              <a:t> Task&lt;</a:t>
            </a:r>
            <a:r>
              <a:rPr lang="en-US" altLang="ko-KR" dirty="0" err="1"/>
              <a:t>TResult</a:t>
            </a:r>
            <a:r>
              <a:rPr lang="en-US" altLang="ko-KR" dirty="0"/>
              <a:t>&gt;</a:t>
            </a:r>
            <a:r>
              <a:rPr lang="ko-KR" altLang="ko-KR" dirty="0"/>
              <a:t>를 반환하는 </a:t>
            </a:r>
            <a:r>
              <a:rPr lang="ko-KR" altLang="ko-KR" dirty="0" err="1"/>
              <a:t>메소드</a:t>
            </a:r>
            <a:r>
              <a:rPr lang="en-US" altLang="ko-KR" dirty="0"/>
              <a:t>/</a:t>
            </a:r>
            <a:r>
              <a:rPr lang="ko-KR" altLang="ko-KR" dirty="0"/>
              <a:t>태스크</a:t>
            </a:r>
            <a:r>
              <a:rPr lang="en-US" altLang="ko-KR" dirty="0"/>
              <a:t>/</a:t>
            </a:r>
            <a:r>
              <a:rPr lang="ko-KR" altLang="ko-KR" dirty="0" err="1"/>
              <a:t>람다식는</a:t>
            </a:r>
            <a:r>
              <a:rPr lang="en-US" altLang="ko-KR" dirty="0"/>
              <a:t> await </a:t>
            </a:r>
            <a:r>
              <a:rPr lang="ko-KR" altLang="ko-KR" dirty="0"/>
              <a:t>연산자를 만나는 곳에서 </a:t>
            </a:r>
            <a:r>
              <a:rPr lang="ko-KR" altLang="ko-KR" dirty="0" err="1"/>
              <a:t>호출자에게</a:t>
            </a:r>
            <a:r>
              <a:rPr lang="ko-KR" altLang="ko-KR" dirty="0"/>
              <a:t> 제어를 돌려주며</a:t>
            </a:r>
            <a:r>
              <a:rPr lang="en-US" altLang="ko-KR" dirty="0"/>
              <a:t>, await </a:t>
            </a:r>
            <a:r>
              <a:rPr lang="ko-KR" altLang="ko-KR" dirty="0"/>
              <a:t>연산자가 없는 경우 동기로 </a:t>
            </a:r>
            <a:r>
              <a:rPr lang="ko-KR" altLang="ko-KR" dirty="0" err="1"/>
              <a:t>실행됩</a:t>
            </a:r>
            <a:r>
              <a:rPr lang="en-US" altLang="ko-KR" dirty="0" smtClean="0"/>
              <a:t>.</a:t>
            </a:r>
            <a:endParaRPr lang="en-US" altLang="ko-KR" b="1" dirty="0" smtClean="0">
              <a:solidFill>
                <a:srgbClr val="FFC000"/>
              </a:solidFill>
            </a:endParaRPr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567180" y="2893565"/>
          <a:ext cx="6677228" cy="3657600"/>
        </p:xfrm>
        <a:graphic>
          <a:graphicData uri="http://schemas.openxmlformats.org/drawingml/2006/table">
            <a:tbl>
              <a:tblPr firstRow="1" bandRow="1" bandCol="1">
                <a:tableStyleId>{5C22544A-7EE6-4342-B048-85BDC9FD1C3A}</a:tableStyleId>
              </a:tblPr>
              <a:tblGrid>
                <a:gridCol w="3479105"/>
                <a:gridCol w="3198123"/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 dirty="0" err="1">
                          <a:effectLst/>
                        </a:rPr>
                        <a:t>호출자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</a:rPr>
                        <a:t>비동기 메소드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void Caller()</a:t>
                      </a:r>
                      <a:endParaRPr lang="ko-KR" sz="16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600" kern="100" dirty="0" smtClean="0">
                          <a:effectLst/>
                        </a:rPr>
                        <a:t>{</a:t>
                      </a:r>
                      <a:endParaRPr lang="ko-KR" sz="16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 smtClean="0">
                          <a:effectLst/>
                        </a:rPr>
                        <a:t> </a:t>
                      </a:r>
                      <a:r>
                        <a:rPr lang="en-US" sz="1600" kern="100" dirty="0" smtClean="0">
                          <a:effectLst/>
                        </a:rPr>
                        <a:t>    </a:t>
                      </a:r>
                      <a:r>
                        <a:rPr lang="ko-KR" sz="1600" kern="100" dirty="0">
                          <a:effectLst/>
                        </a:rPr>
                        <a:t>문장</a:t>
                      </a:r>
                      <a:r>
                        <a:rPr lang="en-US" sz="1600" kern="100" dirty="0">
                          <a:effectLst/>
                        </a:rPr>
                        <a:t>1; </a:t>
                      </a:r>
                      <a:endParaRPr lang="ko-KR" sz="16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r>
                        <a:rPr lang="ko-KR" sz="1600" kern="100" dirty="0">
                          <a:effectLst/>
                        </a:rPr>
                        <a:t> </a:t>
                      </a:r>
                      <a:br>
                        <a:rPr lang="ko-KR" sz="1600" kern="100" dirty="0">
                          <a:effectLst/>
                        </a:rPr>
                      </a:br>
                      <a:r>
                        <a:rPr lang="en-US" sz="1600" kern="100" dirty="0">
                          <a:effectLst/>
                        </a:rPr>
                        <a:t>    </a:t>
                      </a:r>
                      <a:r>
                        <a:rPr lang="en-US" sz="1600" kern="100" dirty="0" err="1">
                          <a:effectLst/>
                        </a:rPr>
                        <a:t>MyMethodAsync</a:t>
                      </a:r>
                      <a:r>
                        <a:rPr lang="en-US" sz="1600" kern="100" dirty="0">
                          <a:effectLst/>
                        </a:rPr>
                        <a:t> ( );</a:t>
                      </a:r>
                      <a:endParaRPr lang="ko-KR" sz="16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ko-KR" sz="16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   </a:t>
                      </a:r>
                      <a:r>
                        <a:rPr lang="ko-KR" sz="1600" kern="100" dirty="0">
                          <a:effectLst/>
                        </a:rPr>
                        <a:t>문장</a:t>
                      </a:r>
                      <a:r>
                        <a:rPr lang="en-US" sz="1600" kern="100" dirty="0">
                          <a:effectLst/>
                        </a:rPr>
                        <a:t>3;     </a:t>
                      </a:r>
                      <a:endParaRPr lang="en-US" sz="1600" kern="100" dirty="0" smtClean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</a:rPr>
                        <a:t>    // …</a:t>
                      </a: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ko-KR" sz="16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ko-KR" sz="16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ko-KR" sz="16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}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 dirty="0" err="1">
                          <a:solidFill>
                            <a:srgbClr val="FF0000"/>
                          </a:solidFill>
                          <a:effectLst/>
                        </a:rPr>
                        <a:t>async</a:t>
                      </a: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1600" kern="100" dirty="0">
                          <a:effectLst/>
                        </a:rPr>
                        <a:t>void </a:t>
                      </a:r>
                      <a:r>
                        <a:rPr lang="en-US" sz="1600" kern="100" dirty="0" err="1">
                          <a:effectLst/>
                        </a:rPr>
                        <a:t>MyMethodAsync</a:t>
                      </a:r>
                      <a:r>
                        <a:rPr lang="en-US" sz="1600" kern="100" dirty="0">
                          <a:effectLst/>
                        </a:rPr>
                        <a:t> ( )</a:t>
                      </a:r>
                      <a:endParaRPr lang="ko-KR" sz="16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{</a:t>
                      </a:r>
                      <a:endParaRPr lang="ko-KR" sz="16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   </a:t>
                      </a:r>
                      <a:r>
                        <a:rPr lang="ko-KR" sz="1600" kern="100" dirty="0">
                          <a:effectLst/>
                        </a:rPr>
                        <a:t>문장</a:t>
                      </a:r>
                      <a:r>
                        <a:rPr lang="en-US" sz="1600" kern="100" dirty="0">
                          <a:effectLst/>
                        </a:rPr>
                        <a:t>2;  </a:t>
                      </a:r>
                      <a:endParaRPr lang="ko-KR" sz="1600" kern="100" dirty="0">
                        <a:effectLst/>
                      </a:endParaRPr>
                    </a:p>
                    <a:p>
                      <a:pPr indent="254000" algn="just" latinLnBrk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0070C0"/>
                          </a:solidFill>
                          <a:effectLst/>
                        </a:rPr>
                        <a:t>await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Task.Run</a:t>
                      </a:r>
                      <a:r>
                        <a:rPr lang="en-US" sz="1600" kern="100" dirty="0">
                          <a:effectLst/>
                        </a:rPr>
                        <a:t>( </a:t>
                      </a:r>
                      <a:r>
                        <a:rPr lang="en-US" sz="1600" b="1" kern="1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async</a:t>
                      </a:r>
                      <a:r>
                        <a:rPr lang="en-US" sz="1600" kern="100" dirty="0">
                          <a:effectLst/>
                        </a:rPr>
                        <a:t> () =&gt;</a:t>
                      </a:r>
                      <a:endParaRPr lang="ko-KR" sz="16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         {</a:t>
                      </a:r>
                      <a:endParaRPr lang="ko-KR" sz="16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             </a:t>
                      </a:r>
                      <a:r>
                        <a:rPr lang="ko-KR" sz="1600" kern="100" dirty="0">
                          <a:effectLst/>
                        </a:rPr>
                        <a:t>문장</a:t>
                      </a:r>
                      <a:r>
                        <a:rPr lang="en-US" sz="1600" kern="100" dirty="0">
                          <a:effectLst/>
                        </a:rPr>
                        <a:t>A; </a:t>
                      </a:r>
                      <a:endParaRPr lang="ko-KR" sz="16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</a:rPr>
                        <a:t>              </a:t>
                      </a:r>
                      <a:r>
                        <a:rPr lang="ko-KR" sz="1600" kern="100" dirty="0">
                          <a:effectLst/>
                        </a:rPr>
                        <a:t>문장</a:t>
                      </a:r>
                      <a:r>
                        <a:rPr lang="en-US" sz="1600" kern="100" dirty="0">
                          <a:effectLst/>
                        </a:rPr>
                        <a:t>B;</a:t>
                      </a:r>
                      <a:r>
                        <a:rPr lang="ko-KR" sz="1600" kern="100" dirty="0">
                          <a:effectLst/>
                        </a:rPr>
                        <a:t> </a:t>
                      </a:r>
                      <a:r>
                        <a:rPr lang="en-US" sz="1600" kern="100" dirty="0">
                          <a:effectLst/>
                        </a:rPr>
                        <a:t>        </a:t>
                      </a:r>
                      <a:endParaRPr lang="en-US" sz="1600" kern="100" dirty="0" smtClean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</a:rPr>
                        <a:t>          }</a:t>
                      </a:r>
                      <a:endParaRPr lang="ko-KR" sz="16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   });</a:t>
                      </a:r>
                      <a:endParaRPr lang="ko-KR" sz="16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   </a:t>
                      </a:r>
                      <a:endParaRPr lang="ko-KR" sz="16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   </a:t>
                      </a:r>
                      <a:r>
                        <a:rPr lang="ko-KR" sz="1600" kern="100" dirty="0">
                          <a:effectLst/>
                        </a:rPr>
                        <a:t>문장</a:t>
                      </a:r>
                      <a:r>
                        <a:rPr lang="en-US" sz="1600" kern="100" dirty="0">
                          <a:effectLst/>
                        </a:rPr>
                        <a:t>C;</a:t>
                      </a:r>
                      <a:endParaRPr lang="ko-KR" sz="16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}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cxnSp>
        <p:nvCxnSpPr>
          <p:cNvPr id="12" name="직선 화살표 연결선 11"/>
          <p:cNvCxnSpPr/>
          <p:nvPr/>
        </p:nvCxnSpPr>
        <p:spPr>
          <a:xfrm flipH="1">
            <a:off x="2638996" y="3548285"/>
            <a:ext cx="3175" cy="950913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2641749" y="4935562"/>
            <a:ext cx="0" cy="1301750"/>
          </a:xfrm>
          <a:prstGeom prst="straightConnector1">
            <a:avLst/>
          </a:prstGeom>
          <a:ln w="38100">
            <a:solidFill>
              <a:schemeClr val="accent2"/>
            </a:solidFill>
            <a:prstDash val="sysDash"/>
            <a:tailEnd type="arrow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3212675" y="3371291"/>
            <a:ext cx="1760454" cy="760957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6055943" y="3488029"/>
            <a:ext cx="6350" cy="644219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3191446" y="4279092"/>
            <a:ext cx="2100634" cy="3175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6597427" y="4503514"/>
            <a:ext cx="6350" cy="1733798"/>
          </a:xfrm>
          <a:prstGeom prst="straightConnector1">
            <a:avLst/>
          </a:prstGeom>
          <a:ln w="38100">
            <a:solidFill>
              <a:schemeClr val="accent2"/>
            </a:solidFill>
            <a:prstDash val="sysDash"/>
            <a:tailEnd type="arrow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36"/>
          <p:cNvSpPr txBox="1"/>
          <p:nvPr/>
        </p:nvSpPr>
        <p:spPr>
          <a:xfrm>
            <a:off x="2638996" y="3581622"/>
            <a:ext cx="344487" cy="34448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spcAft>
                <a:spcPts val="0"/>
              </a:spcAft>
            </a:pPr>
            <a:r>
              <a:rPr lang="ko-KR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①</a:t>
            </a:r>
          </a:p>
        </p:txBody>
      </p:sp>
      <p:sp>
        <p:nvSpPr>
          <p:cNvPr id="21" name="Text Box 37"/>
          <p:cNvSpPr txBox="1"/>
          <p:nvPr/>
        </p:nvSpPr>
        <p:spPr>
          <a:xfrm>
            <a:off x="3443858" y="3588530"/>
            <a:ext cx="344488" cy="34448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spcAft>
                <a:spcPts val="0"/>
              </a:spcAft>
            </a:pPr>
            <a:r>
              <a:rPr lang="ko-KR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②</a:t>
            </a:r>
          </a:p>
        </p:txBody>
      </p:sp>
      <p:sp>
        <p:nvSpPr>
          <p:cNvPr id="22" name="Text Box 38"/>
          <p:cNvSpPr txBox="1"/>
          <p:nvPr/>
        </p:nvSpPr>
        <p:spPr>
          <a:xfrm>
            <a:off x="6055943" y="3507079"/>
            <a:ext cx="346075" cy="34448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spcAft>
                <a:spcPts val="0"/>
              </a:spcAft>
            </a:pPr>
            <a:r>
              <a:rPr lang="ko-KR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③</a:t>
            </a:r>
          </a:p>
        </p:txBody>
      </p:sp>
      <p:sp>
        <p:nvSpPr>
          <p:cNvPr id="23" name="Text Box 39"/>
          <p:cNvSpPr txBox="1"/>
          <p:nvPr/>
        </p:nvSpPr>
        <p:spPr>
          <a:xfrm>
            <a:off x="3731196" y="3934605"/>
            <a:ext cx="344487" cy="34448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spcAft>
                <a:spcPts val="0"/>
              </a:spcAft>
            </a:pPr>
            <a:r>
              <a:rPr lang="ko-KR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④</a:t>
            </a:r>
          </a:p>
        </p:txBody>
      </p:sp>
      <p:sp>
        <p:nvSpPr>
          <p:cNvPr id="24" name="Text Box 40"/>
          <p:cNvSpPr txBox="1"/>
          <p:nvPr/>
        </p:nvSpPr>
        <p:spPr>
          <a:xfrm>
            <a:off x="2641749" y="5075262"/>
            <a:ext cx="346075" cy="34448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spcAft>
                <a:spcPts val="0"/>
              </a:spcAft>
            </a:pPr>
            <a:r>
              <a:rPr lang="ko-KR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ⓐ</a:t>
            </a:r>
          </a:p>
        </p:txBody>
      </p:sp>
      <p:sp>
        <p:nvSpPr>
          <p:cNvPr id="25" name="Text Box 41"/>
          <p:cNvSpPr txBox="1"/>
          <p:nvPr/>
        </p:nvSpPr>
        <p:spPr>
          <a:xfrm>
            <a:off x="6603777" y="4813076"/>
            <a:ext cx="344487" cy="34448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spcAft>
                <a:spcPts val="0"/>
              </a:spcAft>
            </a:pPr>
            <a:r>
              <a:rPr lang="ko-KR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ⓑ</a:t>
            </a:r>
          </a:p>
        </p:txBody>
      </p:sp>
    </p:spTree>
    <p:extLst>
      <p:ext uri="{BB962C8B-B14F-4D97-AF65-F5344CB8AC3E}">
        <p14:creationId xmlns:p14="http://schemas.microsoft.com/office/powerpoint/2010/main" val="67994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03. </a:t>
            </a:r>
            <a:r>
              <a:rPr lang="en-US" altLang="ko-KR" sz="3200" dirty="0" err="1" smtClean="0"/>
              <a:t>Async</a:t>
            </a:r>
            <a:r>
              <a:rPr lang="en-US" altLang="ko-KR" sz="3200" dirty="0" smtClean="0"/>
              <a:t> </a:t>
            </a:r>
            <a:r>
              <a:rPr lang="ko-KR" altLang="ko-KR" sz="3200" dirty="0" smtClean="0"/>
              <a:t>한정자와</a:t>
            </a:r>
            <a:r>
              <a:rPr lang="en-US" altLang="ko-KR" sz="3200" dirty="0" smtClean="0"/>
              <a:t> </a:t>
            </a:r>
            <a:r>
              <a:rPr lang="en-US" altLang="ko-KR" sz="3200" dirty="0"/>
              <a:t>await </a:t>
            </a:r>
            <a:r>
              <a:rPr lang="ko-KR" altLang="ko-KR" sz="3200" dirty="0"/>
              <a:t>연산자로 만드는 </a:t>
            </a:r>
            <a:r>
              <a:rPr lang="ko-KR" altLang="ko-KR" sz="3200" dirty="0" err="1"/>
              <a:t>비동기</a:t>
            </a:r>
            <a:r>
              <a:rPr lang="ko-KR" altLang="ko-KR" sz="3200" dirty="0"/>
              <a:t> 코드</a:t>
            </a:r>
            <a:r>
              <a:rPr lang="en-US" altLang="ko-KR" sz="3200" dirty="0"/>
              <a:t> </a:t>
            </a:r>
            <a:r>
              <a:rPr lang="en-US" altLang="ko-KR" sz="3200" dirty="0" smtClean="0"/>
              <a:t>(3/3)</a:t>
            </a:r>
            <a:endParaRPr lang="ko-KR" altLang="en-US" sz="32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340768"/>
            <a:ext cx="7772400" cy="4061047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.NET </a:t>
            </a:r>
            <a:r>
              <a:rPr lang="ko-KR" altLang="en-US" dirty="0" smtClean="0"/>
              <a:t>프레임워크의 </a:t>
            </a:r>
            <a:r>
              <a:rPr lang="ko-KR" altLang="en-US" dirty="0" err="1" smtClean="0"/>
              <a:t>비동기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예제</a:t>
            </a:r>
            <a:endParaRPr lang="en-US" altLang="ko-KR" b="1" dirty="0" smtClean="0">
              <a:solidFill>
                <a:srgbClr val="FFC000"/>
              </a:solidFill>
            </a:endParaRPr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23528" y="1772816"/>
          <a:ext cx="8710736" cy="5067424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3814192"/>
                <a:gridCol w="4896544"/>
              </a:tblGrid>
              <a:tr h="216024">
                <a:tc>
                  <a:txBody>
                    <a:bodyPr/>
                    <a:lstStyle/>
                    <a:p>
                      <a:pPr marL="9525" marR="9525" algn="ctr" latinLnBrk="1">
                        <a:lnSpc>
                          <a:spcPts val="1350"/>
                        </a:lnSpc>
                        <a:spcBef>
                          <a:spcPts val="75"/>
                        </a:spcBef>
                        <a:spcAft>
                          <a:spcPts val="75"/>
                        </a:spcAft>
                      </a:pPr>
                      <a:r>
                        <a:rPr lang="ko-KR" altLang="en-US" sz="1000" b="1" kern="100" dirty="0" smtClean="0">
                          <a:effectLst/>
                        </a:rPr>
                        <a:t>동기 버전</a:t>
                      </a:r>
                      <a:endParaRPr lang="ko-KR" sz="10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14" marR="67514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525" marR="9525" algn="ctr" latinLnBrk="1">
                        <a:lnSpc>
                          <a:spcPts val="1350"/>
                        </a:lnSpc>
                        <a:spcBef>
                          <a:spcPts val="75"/>
                        </a:spcBef>
                        <a:spcAft>
                          <a:spcPts val="75"/>
                        </a:spcAft>
                      </a:pPr>
                      <a:r>
                        <a:rPr lang="ko-KR" altLang="en-US" sz="1000" b="1" kern="100" dirty="0" err="1" smtClean="0">
                          <a:effectLst/>
                        </a:rPr>
                        <a:t>비동기</a:t>
                      </a:r>
                      <a:r>
                        <a:rPr lang="ko-KR" altLang="en-US" sz="1000" b="1" kern="100" dirty="0" smtClean="0">
                          <a:effectLst/>
                        </a:rPr>
                        <a:t> 버전</a:t>
                      </a:r>
                      <a:endParaRPr lang="ko-KR" sz="10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14" marR="67514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65966">
                <a:tc>
                  <a:txBody>
                    <a:bodyPr/>
                    <a:lstStyle/>
                    <a:p>
                      <a:pPr marL="9525" marR="9525" algn="just" latinLnBrk="1">
                        <a:lnSpc>
                          <a:spcPts val="1350"/>
                        </a:lnSpc>
                        <a:spcBef>
                          <a:spcPts val="75"/>
                        </a:spcBef>
                        <a:spcAft>
                          <a:spcPts val="75"/>
                        </a:spcAft>
                      </a:pPr>
                      <a:r>
                        <a:rPr lang="en-US" altLang="ko-KR" sz="1000" kern="100" dirty="0" smtClean="0">
                          <a:effectLst/>
                        </a:rPr>
                        <a:t>static long </a:t>
                      </a:r>
                      <a:r>
                        <a:rPr lang="en-US" altLang="ko-KR" sz="1000" kern="100" dirty="0" err="1" smtClean="0">
                          <a:effectLst/>
                        </a:rPr>
                        <a:t>CopySync</a:t>
                      </a:r>
                      <a:r>
                        <a:rPr lang="en-US" altLang="ko-KR" sz="1000" kern="100" dirty="0" smtClean="0">
                          <a:effectLst/>
                        </a:rPr>
                        <a:t>(string </a:t>
                      </a:r>
                      <a:r>
                        <a:rPr lang="en-US" altLang="ko-KR" sz="1000" kern="100" dirty="0" err="1" smtClean="0">
                          <a:effectLst/>
                        </a:rPr>
                        <a:t>FromPath</a:t>
                      </a:r>
                      <a:r>
                        <a:rPr lang="en-US" altLang="ko-KR" sz="1000" kern="100" dirty="0" smtClean="0">
                          <a:effectLst/>
                        </a:rPr>
                        <a:t>, string </a:t>
                      </a:r>
                      <a:r>
                        <a:rPr lang="en-US" altLang="ko-KR" sz="1000" kern="100" dirty="0" err="1" smtClean="0">
                          <a:effectLst/>
                        </a:rPr>
                        <a:t>ToPath</a:t>
                      </a:r>
                      <a:r>
                        <a:rPr lang="en-US" altLang="ko-KR" sz="1000" kern="100" dirty="0" smtClean="0">
                          <a:effectLst/>
                        </a:rPr>
                        <a:t>)</a:t>
                      </a:r>
                      <a:endParaRPr lang="ko-KR" altLang="ko-KR" sz="1000" kern="100" dirty="0" smtClean="0">
                        <a:effectLst/>
                      </a:endParaRPr>
                    </a:p>
                    <a:p>
                      <a:pPr marL="9525" marR="9525" algn="just" latinLnBrk="1">
                        <a:lnSpc>
                          <a:spcPts val="1350"/>
                        </a:lnSpc>
                        <a:spcBef>
                          <a:spcPts val="75"/>
                        </a:spcBef>
                        <a:spcAft>
                          <a:spcPts val="75"/>
                        </a:spcAft>
                      </a:pPr>
                      <a:r>
                        <a:rPr lang="en-US" altLang="ko-KR" sz="1000" kern="100" dirty="0" smtClean="0">
                          <a:effectLst/>
                        </a:rPr>
                        <a:t>{</a:t>
                      </a:r>
                      <a:endParaRPr lang="ko-KR" altLang="ko-KR" sz="1000" kern="100" dirty="0" smtClean="0">
                        <a:effectLst/>
                      </a:endParaRPr>
                    </a:p>
                    <a:p>
                      <a:pPr marL="9525" marR="9525" algn="just" latinLnBrk="1">
                        <a:lnSpc>
                          <a:spcPts val="1350"/>
                        </a:lnSpc>
                        <a:spcBef>
                          <a:spcPts val="75"/>
                        </a:spcBef>
                        <a:spcAft>
                          <a:spcPts val="75"/>
                        </a:spcAft>
                      </a:pPr>
                      <a:r>
                        <a:rPr lang="en-US" altLang="ko-KR" sz="1000" kern="100" dirty="0" smtClean="0">
                          <a:effectLst/>
                        </a:rPr>
                        <a:t>    using (</a:t>
                      </a:r>
                      <a:endParaRPr lang="ko-KR" altLang="ko-KR" sz="1000" kern="100" dirty="0" smtClean="0">
                        <a:effectLst/>
                      </a:endParaRPr>
                    </a:p>
                    <a:p>
                      <a:pPr marL="9525" marR="9525" algn="just" latinLnBrk="1">
                        <a:lnSpc>
                          <a:spcPts val="1350"/>
                        </a:lnSpc>
                        <a:spcBef>
                          <a:spcPts val="75"/>
                        </a:spcBef>
                        <a:spcAft>
                          <a:spcPts val="75"/>
                        </a:spcAft>
                      </a:pPr>
                      <a:r>
                        <a:rPr lang="en-US" altLang="ko-KR" sz="1000" kern="100" dirty="0" smtClean="0">
                          <a:effectLst/>
                        </a:rPr>
                        <a:t>        </a:t>
                      </a:r>
                      <a:r>
                        <a:rPr lang="en-US" altLang="ko-KR" sz="1000" kern="100" dirty="0" err="1" smtClean="0">
                          <a:effectLst/>
                        </a:rPr>
                        <a:t>var</a:t>
                      </a:r>
                      <a:r>
                        <a:rPr lang="en-US" altLang="ko-KR" sz="1000" kern="100" dirty="0" smtClean="0">
                          <a:effectLst/>
                        </a:rPr>
                        <a:t> </a:t>
                      </a:r>
                      <a:r>
                        <a:rPr lang="en-US" altLang="ko-KR" sz="1000" kern="100" dirty="0" err="1" smtClean="0">
                          <a:effectLst/>
                        </a:rPr>
                        <a:t>fromStream</a:t>
                      </a:r>
                      <a:r>
                        <a:rPr lang="en-US" altLang="ko-KR" sz="1000" kern="100" dirty="0" smtClean="0">
                          <a:effectLst/>
                        </a:rPr>
                        <a:t> = new </a:t>
                      </a:r>
                      <a:r>
                        <a:rPr lang="en-US" altLang="ko-KR" sz="1000" kern="100" dirty="0" err="1" smtClean="0">
                          <a:effectLst/>
                        </a:rPr>
                        <a:t>FileStream</a:t>
                      </a:r>
                      <a:r>
                        <a:rPr lang="en-US" altLang="ko-KR" sz="1000" kern="100" dirty="0" smtClean="0">
                          <a:effectLst/>
                        </a:rPr>
                        <a:t>(</a:t>
                      </a:r>
                      <a:r>
                        <a:rPr lang="en-US" altLang="ko-KR" sz="1000" kern="100" dirty="0" err="1" smtClean="0">
                          <a:effectLst/>
                        </a:rPr>
                        <a:t>FromPath</a:t>
                      </a:r>
                      <a:r>
                        <a:rPr lang="en-US" altLang="ko-KR" sz="1000" kern="100" dirty="0" smtClean="0">
                          <a:effectLst/>
                        </a:rPr>
                        <a:t>, </a:t>
                      </a:r>
                      <a:r>
                        <a:rPr lang="en-US" altLang="ko-KR" sz="1000" kern="100" dirty="0" err="1" smtClean="0">
                          <a:effectLst/>
                        </a:rPr>
                        <a:t>FileMode.Open</a:t>
                      </a:r>
                      <a:r>
                        <a:rPr lang="en-US" altLang="ko-KR" sz="1000" kern="100" dirty="0" smtClean="0">
                          <a:effectLst/>
                        </a:rPr>
                        <a:t>))</a:t>
                      </a:r>
                      <a:endParaRPr lang="ko-KR" altLang="ko-KR" sz="1000" kern="100" dirty="0" smtClean="0">
                        <a:effectLst/>
                      </a:endParaRPr>
                    </a:p>
                    <a:p>
                      <a:pPr marL="9525" marR="9525" algn="just" latinLnBrk="1">
                        <a:lnSpc>
                          <a:spcPts val="1350"/>
                        </a:lnSpc>
                        <a:spcBef>
                          <a:spcPts val="75"/>
                        </a:spcBef>
                        <a:spcAft>
                          <a:spcPts val="75"/>
                        </a:spcAft>
                      </a:pPr>
                      <a:r>
                        <a:rPr lang="en-US" altLang="ko-KR" sz="1000" kern="100" dirty="0" smtClean="0">
                          <a:effectLst/>
                        </a:rPr>
                        <a:t>    {</a:t>
                      </a:r>
                      <a:endParaRPr lang="ko-KR" altLang="ko-KR" sz="1000" kern="100" dirty="0" smtClean="0">
                        <a:effectLst/>
                      </a:endParaRPr>
                    </a:p>
                    <a:p>
                      <a:pPr marL="9525" marR="9525" algn="just" latinLnBrk="1">
                        <a:lnSpc>
                          <a:spcPts val="1350"/>
                        </a:lnSpc>
                        <a:spcBef>
                          <a:spcPts val="75"/>
                        </a:spcBef>
                        <a:spcAft>
                          <a:spcPts val="75"/>
                        </a:spcAft>
                      </a:pPr>
                      <a:r>
                        <a:rPr lang="en-US" altLang="ko-KR" sz="1000" kern="100" dirty="0" smtClean="0">
                          <a:effectLst/>
                        </a:rPr>
                        <a:t>        long </a:t>
                      </a:r>
                      <a:r>
                        <a:rPr lang="en-US" altLang="ko-KR" sz="1000" kern="100" dirty="0" err="1" smtClean="0">
                          <a:effectLst/>
                        </a:rPr>
                        <a:t>totalCopied</a:t>
                      </a:r>
                      <a:r>
                        <a:rPr lang="en-US" altLang="ko-KR" sz="1000" kern="100" dirty="0" smtClean="0">
                          <a:effectLst/>
                        </a:rPr>
                        <a:t> = 0;</a:t>
                      </a:r>
                      <a:endParaRPr lang="ko-KR" altLang="ko-KR" sz="1000" kern="100" dirty="0" smtClean="0">
                        <a:effectLst/>
                      </a:endParaRPr>
                    </a:p>
                    <a:p>
                      <a:pPr marL="9525" marR="9525" algn="just" latinLnBrk="1">
                        <a:lnSpc>
                          <a:spcPts val="1350"/>
                        </a:lnSpc>
                        <a:spcBef>
                          <a:spcPts val="75"/>
                        </a:spcBef>
                        <a:spcAft>
                          <a:spcPts val="75"/>
                        </a:spcAft>
                      </a:pPr>
                      <a:r>
                        <a:rPr lang="en-US" altLang="ko-KR" sz="1000" kern="100" dirty="0" smtClean="0">
                          <a:effectLst/>
                        </a:rPr>
                        <a:t> </a:t>
                      </a:r>
                      <a:endParaRPr lang="ko-KR" altLang="ko-KR" sz="1000" kern="100" dirty="0" smtClean="0">
                        <a:effectLst/>
                      </a:endParaRPr>
                    </a:p>
                    <a:p>
                      <a:pPr marL="9525" marR="9525" algn="just" latinLnBrk="1">
                        <a:lnSpc>
                          <a:spcPts val="1350"/>
                        </a:lnSpc>
                        <a:spcBef>
                          <a:spcPts val="75"/>
                        </a:spcBef>
                        <a:spcAft>
                          <a:spcPts val="75"/>
                        </a:spcAft>
                      </a:pPr>
                      <a:r>
                        <a:rPr lang="en-US" altLang="ko-KR" sz="1000" kern="100" dirty="0" smtClean="0">
                          <a:effectLst/>
                        </a:rPr>
                        <a:t>        using (</a:t>
                      </a:r>
                      <a:endParaRPr lang="ko-KR" altLang="ko-KR" sz="1000" kern="100" dirty="0" smtClean="0">
                        <a:effectLst/>
                      </a:endParaRPr>
                    </a:p>
                    <a:p>
                      <a:pPr marL="9525" marR="9525" algn="just" latinLnBrk="1">
                        <a:lnSpc>
                          <a:spcPts val="1350"/>
                        </a:lnSpc>
                        <a:spcBef>
                          <a:spcPts val="75"/>
                        </a:spcBef>
                        <a:spcAft>
                          <a:spcPts val="75"/>
                        </a:spcAft>
                      </a:pPr>
                      <a:r>
                        <a:rPr lang="en-US" altLang="ko-KR" sz="1000" kern="100" dirty="0" smtClean="0">
                          <a:effectLst/>
                        </a:rPr>
                        <a:t>            </a:t>
                      </a:r>
                      <a:r>
                        <a:rPr lang="en-US" altLang="ko-KR" sz="1000" kern="100" dirty="0" err="1" smtClean="0">
                          <a:effectLst/>
                        </a:rPr>
                        <a:t>var</a:t>
                      </a:r>
                      <a:r>
                        <a:rPr lang="en-US" altLang="ko-KR" sz="1000" kern="100" dirty="0" smtClean="0">
                          <a:effectLst/>
                        </a:rPr>
                        <a:t> </a:t>
                      </a:r>
                      <a:r>
                        <a:rPr lang="en-US" altLang="ko-KR" sz="1000" kern="100" dirty="0" err="1" smtClean="0">
                          <a:effectLst/>
                        </a:rPr>
                        <a:t>toStream</a:t>
                      </a:r>
                      <a:r>
                        <a:rPr lang="en-US" altLang="ko-KR" sz="1000" kern="100" dirty="0" smtClean="0">
                          <a:effectLst/>
                        </a:rPr>
                        <a:t> = new </a:t>
                      </a:r>
                      <a:r>
                        <a:rPr lang="en-US" altLang="ko-KR" sz="1000" kern="100" dirty="0" err="1" smtClean="0">
                          <a:effectLst/>
                        </a:rPr>
                        <a:t>FileStream</a:t>
                      </a:r>
                      <a:r>
                        <a:rPr lang="en-US" altLang="ko-KR" sz="1000" kern="100" dirty="0" smtClean="0">
                          <a:effectLst/>
                        </a:rPr>
                        <a:t>(</a:t>
                      </a:r>
                      <a:r>
                        <a:rPr lang="en-US" altLang="ko-KR" sz="1000" kern="100" dirty="0" err="1" smtClean="0">
                          <a:effectLst/>
                        </a:rPr>
                        <a:t>ToPath</a:t>
                      </a:r>
                      <a:r>
                        <a:rPr lang="en-US" altLang="ko-KR" sz="1000" kern="100" dirty="0" smtClean="0">
                          <a:effectLst/>
                        </a:rPr>
                        <a:t>, </a:t>
                      </a:r>
                      <a:r>
                        <a:rPr lang="en-US" altLang="ko-KR" sz="1000" kern="100" dirty="0" err="1" smtClean="0">
                          <a:effectLst/>
                        </a:rPr>
                        <a:t>FileMode.Create</a:t>
                      </a:r>
                      <a:r>
                        <a:rPr lang="en-US" altLang="ko-KR" sz="1000" kern="100" dirty="0" smtClean="0">
                          <a:effectLst/>
                        </a:rPr>
                        <a:t>))</a:t>
                      </a:r>
                      <a:endParaRPr lang="ko-KR" altLang="ko-KR" sz="1000" kern="100" dirty="0" smtClean="0">
                        <a:effectLst/>
                      </a:endParaRPr>
                    </a:p>
                    <a:p>
                      <a:pPr marL="9525" marR="9525" algn="just" latinLnBrk="1">
                        <a:lnSpc>
                          <a:spcPts val="1350"/>
                        </a:lnSpc>
                        <a:spcBef>
                          <a:spcPts val="75"/>
                        </a:spcBef>
                        <a:spcAft>
                          <a:spcPts val="75"/>
                        </a:spcAft>
                      </a:pPr>
                      <a:r>
                        <a:rPr lang="en-US" altLang="ko-KR" sz="1000" kern="100" dirty="0" smtClean="0">
                          <a:effectLst/>
                        </a:rPr>
                        <a:t>        {</a:t>
                      </a:r>
                      <a:endParaRPr lang="ko-KR" altLang="ko-KR" sz="1000" kern="100" dirty="0" smtClean="0">
                        <a:effectLst/>
                      </a:endParaRPr>
                    </a:p>
                    <a:p>
                      <a:pPr marL="9525" marR="9525" algn="just" latinLnBrk="1">
                        <a:lnSpc>
                          <a:spcPts val="1350"/>
                        </a:lnSpc>
                        <a:spcBef>
                          <a:spcPts val="75"/>
                        </a:spcBef>
                        <a:spcAft>
                          <a:spcPts val="75"/>
                        </a:spcAft>
                      </a:pPr>
                      <a:r>
                        <a:rPr lang="en-US" altLang="ko-KR" sz="1000" kern="100" dirty="0" smtClean="0">
                          <a:effectLst/>
                        </a:rPr>
                        <a:t>            byte[] buffer = new byte[1024];</a:t>
                      </a:r>
                      <a:endParaRPr lang="ko-KR" altLang="ko-KR" sz="1000" kern="100" dirty="0" smtClean="0">
                        <a:effectLst/>
                      </a:endParaRPr>
                    </a:p>
                    <a:p>
                      <a:pPr marL="9525" marR="9525" algn="just" latinLnBrk="1">
                        <a:lnSpc>
                          <a:spcPts val="1350"/>
                        </a:lnSpc>
                        <a:spcBef>
                          <a:spcPts val="75"/>
                        </a:spcBef>
                        <a:spcAft>
                          <a:spcPts val="75"/>
                        </a:spcAft>
                      </a:pPr>
                      <a:r>
                        <a:rPr lang="en-US" altLang="ko-KR" sz="1000" kern="100" dirty="0" smtClean="0">
                          <a:effectLst/>
                        </a:rPr>
                        <a:t>            </a:t>
                      </a:r>
                      <a:r>
                        <a:rPr lang="en-US" altLang="ko-KR" sz="1000" kern="100" dirty="0" err="1" smtClean="0">
                          <a:effectLst/>
                        </a:rPr>
                        <a:t>int</a:t>
                      </a:r>
                      <a:r>
                        <a:rPr lang="en-US" altLang="ko-KR" sz="1000" kern="100" dirty="0" smtClean="0">
                          <a:effectLst/>
                        </a:rPr>
                        <a:t> </a:t>
                      </a:r>
                      <a:r>
                        <a:rPr lang="en-US" altLang="ko-KR" sz="1000" kern="100" dirty="0" err="1" smtClean="0">
                          <a:effectLst/>
                        </a:rPr>
                        <a:t>nRead</a:t>
                      </a:r>
                      <a:r>
                        <a:rPr lang="en-US" altLang="ko-KR" sz="1000" kern="100" dirty="0" smtClean="0">
                          <a:effectLst/>
                        </a:rPr>
                        <a:t> = 0;</a:t>
                      </a:r>
                      <a:endParaRPr lang="ko-KR" altLang="ko-KR" sz="1000" kern="100" dirty="0" smtClean="0">
                        <a:effectLst/>
                      </a:endParaRPr>
                    </a:p>
                    <a:p>
                      <a:pPr marL="9525" marR="9525" algn="just" latinLnBrk="1">
                        <a:lnSpc>
                          <a:spcPts val="1350"/>
                        </a:lnSpc>
                        <a:spcBef>
                          <a:spcPts val="75"/>
                        </a:spcBef>
                        <a:spcAft>
                          <a:spcPts val="75"/>
                        </a:spcAft>
                      </a:pPr>
                      <a:r>
                        <a:rPr lang="en-US" altLang="ko-KR" sz="1000" kern="100" dirty="0" smtClean="0">
                          <a:effectLst/>
                        </a:rPr>
                        <a:t>            while ((</a:t>
                      </a:r>
                      <a:r>
                        <a:rPr lang="en-US" altLang="ko-KR" sz="1000" kern="100" dirty="0" err="1" smtClean="0">
                          <a:effectLst/>
                        </a:rPr>
                        <a:t>nRead</a:t>
                      </a:r>
                      <a:r>
                        <a:rPr lang="en-US" altLang="ko-KR" sz="1000" kern="100" dirty="0" smtClean="0">
                          <a:effectLst/>
                        </a:rPr>
                        <a:t> =</a:t>
                      </a:r>
                      <a:endParaRPr lang="ko-KR" altLang="ko-KR" sz="1000" kern="100" dirty="0" smtClean="0">
                        <a:effectLst/>
                      </a:endParaRPr>
                    </a:p>
                    <a:p>
                      <a:pPr marL="9525" marR="9525" algn="just" latinLnBrk="1">
                        <a:lnSpc>
                          <a:spcPts val="1350"/>
                        </a:lnSpc>
                        <a:spcBef>
                          <a:spcPts val="75"/>
                        </a:spcBef>
                        <a:spcAft>
                          <a:spcPts val="75"/>
                        </a:spcAft>
                      </a:pPr>
                      <a:r>
                        <a:rPr lang="en-US" altLang="ko-KR" sz="1000" kern="100" dirty="0" smtClean="0">
                          <a:effectLst/>
                        </a:rPr>
                        <a:t>                </a:t>
                      </a:r>
                      <a:r>
                        <a:rPr lang="en-US" altLang="ko-KR" sz="1000" kern="100" dirty="0" err="1" smtClean="0">
                          <a:effectLst/>
                        </a:rPr>
                        <a:t>fromStream.Read</a:t>
                      </a:r>
                      <a:r>
                        <a:rPr lang="en-US" altLang="ko-KR" sz="1000" kern="100" dirty="0" smtClean="0">
                          <a:effectLst/>
                        </a:rPr>
                        <a:t>(buffer, 0, </a:t>
                      </a:r>
                      <a:r>
                        <a:rPr lang="en-US" altLang="ko-KR" sz="1000" kern="100" dirty="0" err="1" smtClean="0">
                          <a:effectLst/>
                        </a:rPr>
                        <a:t>buffer.Length</a:t>
                      </a:r>
                      <a:r>
                        <a:rPr lang="en-US" altLang="ko-KR" sz="1000" kern="100" dirty="0" smtClean="0">
                          <a:effectLst/>
                        </a:rPr>
                        <a:t>)) != 0)</a:t>
                      </a:r>
                      <a:endParaRPr lang="ko-KR" altLang="ko-KR" sz="1000" kern="100" dirty="0" smtClean="0">
                        <a:effectLst/>
                      </a:endParaRPr>
                    </a:p>
                    <a:p>
                      <a:pPr marL="9525" marR="9525" algn="just" latinLnBrk="1">
                        <a:lnSpc>
                          <a:spcPts val="1350"/>
                        </a:lnSpc>
                        <a:spcBef>
                          <a:spcPts val="75"/>
                        </a:spcBef>
                        <a:spcAft>
                          <a:spcPts val="75"/>
                        </a:spcAft>
                      </a:pPr>
                      <a:r>
                        <a:rPr lang="en-US" altLang="ko-KR" sz="1000" kern="100" dirty="0" smtClean="0">
                          <a:effectLst/>
                        </a:rPr>
                        <a:t>            {</a:t>
                      </a:r>
                      <a:endParaRPr lang="ko-KR" altLang="ko-KR" sz="1000" kern="100" dirty="0" smtClean="0">
                        <a:effectLst/>
                      </a:endParaRPr>
                    </a:p>
                    <a:p>
                      <a:pPr marL="9525" marR="9525" algn="just" latinLnBrk="1">
                        <a:lnSpc>
                          <a:spcPts val="1350"/>
                        </a:lnSpc>
                        <a:spcBef>
                          <a:spcPts val="75"/>
                        </a:spcBef>
                        <a:spcAft>
                          <a:spcPts val="75"/>
                        </a:spcAft>
                      </a:pPr>
                      <a:r>
                        <a:rPr lang="en-US" altLang="ko-KR" sz="1000" kern="100" dirty="0" smtClean="0">
                          <a:effectLst/>
                        </a:rPr>
                        <a:t>                </a:t>
                      </a:r>
                      <a:r>
                        <a:rPr lang="en-US" altLang="ko-KR" sz="1000" kern="100" dirty="0" err="1" smtClean="0">
                          <a:effectLst/>
                        </a:rPr>
                        <a:t>toStream.Write</a:t>
                      </a:r>
                      <a:r>
                        <a:rPr lang="en-US" altLang="ko-KR" sz="1000" kern="100" dirty="0" smtClean="0">
                          <a:effectLst/>
                        </a:rPr>
                        <a:t>(buffer, 0, </a:t>
                      </a:r>
                      <a:r>
                        <a:rPr lang="en-US" altLang="ko-KR" sz="1000" kern="100" dirty="0" err="1" smtClean="0">
                          <a:effectLst/>
                        </a:rPr>
                        <a:t>nRead</a:t>
                      </a:r>
                      <a:r>
                        <a:rPr lang="en-US" altLang="ko-KR" sz="1000" kern="100" dirty="0" smtClean="0">
                          <a:effectLst/>
                        </a:rPr>
                        <a:t>);</a:t>
                      </a:r>
                      <a:endParaRPr lang="ko-KR" altLang="ko-KR" sz="1000" kern="100" dirty="0" smtClean="0">
                        <a:effectLst/>
                      </a:endParaRPr>
                    </a:p>
                    <a:p>
                      <a:pPr marL="9525" marR="9525" algn="just" latinLnBrk="1">
                        <a:lnSpc>
                          <a:spcPts val="1350"/>
                        </a:lnSpc>
                        <a:spcBef>
                          <a:spcPts val="75"/>
                        </a:spcBef>
                        <a:spcAft>
                          <a:spcPts val="75"/>
                        </a:spcAft>
                      </a:pPr>
                      <a:r>
                        <a:rPr lang="en-US" altLang="ko-KR" sz="1000" kern="100" dirty="0" smtClean="0">
                          <a:effectLst/>
                        </a:rPr>
                        <a:t>                </a:t>
                      </a:r>
                      <a:r>
                        <a:rPr lang="en-US" altLang="ko-KR" sz="1000" kern="100" dirty="0" err="1" smtClean="0">
                          <a:effectLst/>
                        </a:rPr>
                        <a:t>totalCopied</a:t>
                      </a:r>
                      <a:r>
                        <a:rPr lang="en-US" altLang="ko-KR" sz="1000" kern="100" dirty="0" smtClean="0">
                          <a:effectLst/>
                        </a:rPr>
                        <a:t> += </a:t>
                      </a:r>
                      <a:r>
                        <a:rPr lang="en-US" altLang="ko-KR" sz="1000" kern="100" dirty="0" err="1" smtClean="0">
                          <a:effectLst/>
                        </a:rPr>
                        <a:t>nRead</a:t>
                      </a:r>
                      <a:r>
                        <a:rPr lang="en-US" altLang="ko-KR" sz="1000" kern="100" dirty="0" smtClean="0">
                          <a:effectLst/>
                        </a:rPr>
                        <a:t>;</a:t>
                      </a:r>
                      <a:endParaRPr lang="ko-KR" altLang="ko-KR" sz="1000" kern="100" dirty="0" smtClean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effectLst/>
                        </a:rPr>
                        <a:t>            }</a:t>
                      </a:r>
                      <a:r>
                        <a:rPr lang="ko-KR" altLang="ko-KR" sz="1000" kern="100" dirty="0" smtClean="0">
                          <a:effectLst/>
                        </a:rPr>
                        <a:t> </a:t>
                      </a:r>
                      <a:r>
                        <a:rPr lang="en-US" altLang="ko-KR" sz="1000" kern="100" dirty="0" smtClean="0">
                          <a:effectLst/>
                        </a:rPr>
                        <a:t>        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effectLst/>
                        </a:rPr>
                        <a:t>         }</a:t>
                      </a:r>
                      <a:endParaRPr lang="ko-KR" altLang="ko-KR" sz="1000" kern="100" dirty="0" smtClean="0">
                        <a:effectLst/>
                      </a:endParaRPr>
                    </a:p>
                    <a:p>
                      <a:pPr marL="9525" marR="9525" algn="just" latinLnBrk="1">
                        <a:lnSpc>
                          <a:spcPts val="1350"/>
                        </a:lnSpc>
                        <a:spcBef>
                          <a:spcPts val="75"/>
                        </a:spcBef>
                        <a:spcAft>
                          <a:spcPts val="75"/>
                        </a:spcAft>
                      </a:pPr>
                      <a:r>
                        <a:rPr lang="en-US" altLang="ko-KR" sz="1000" kern="100" dirty="0" smtClean="0">
                          <a:effectLst/>
                        </a:rPr>
                        <a:t> </a:t>
                      </a:r>
                      <a:endParaRPr lang="ko-KR" altLang="ko-KR" sz="1000" kern="100" dirty="0" smtClean="0">
                        <a:effectLst/>
                      </a:endParaRPr>
                    </a:p>
                    <a:p>
                      <a:pPr marL="9525" marR="9525" algn="just" latinLnBrk="1">
                        <a:lnSpc>
                          <a:spcPts val="1350"/>
                        </a:lnSpc>
                        <a:spcBef>
                          <a:spcPts val="75"/>
                        </a:spcBef>
                        <a:spcAft>
                          <a:spcPts val="75"/>
                        </a:spcAft>
                      </a:pPr>
                      <a:r>
                        <a:rPr lang="en-US" altLang="ko-KR" sz="1000" kern="100" dirty="0" smtClean="0">
                          <a:effectLst/>
                        </a:rPr>
                        <a:t>        return </a:t>
                      </a:r>
                      <a:r>
                        <a:rPr lang="en-US" altLang="ko-KR" sz="1000" kern="100" dirty="0" err="1" smtClean="0">
                          <a:effectLst/>
                        </a:rPr>
                        <a:t>totalCopied</a:t>
                      </a:r>
                      <a:r>
                        <a:rPr lang="en-US" altLang="ko-KR" sz="1000" kern="100" dirty="0" smtClean="0">
                          <a:effectLst/>
                        </a:rPr>
                        <a:t>;</a:t>
                      </a:r>
                      <a:endParaRPr lang="ko-KR" altLang="ko-KR" sz="1000" kern="100" dirty="0" smtClean="0">
                        <a:effectLst/>
                      </a:endParaRPr>
                    </a:p>
                    <a:p>
                      <a:pPr marL="9525" marR="9525" algn="just" latinLnBrk="1">
                        <a:lnSpc>
                          <a:spcPts val="1350"/>
                        </a:lnSpc>
                        <a:spcBef>
                          <a:spcPts val="75"/>
                        </a:spcBef>
                        <a:spcAft>
                          <a:spcPts val="75"/>
                        </a:spcAft>
                      </a:pPr>
                      <a:r>
                        <a:rPr lang="en-US" altLang="ko-KR" sz="1000" kern="100" dirty="0" smtClean="0">
                          <a:effectLst/>
                        </a:rPr>
                        <a:t>    }</a:t>
                      </a:r>
                      <a:endParaRPr lang="ko-KR" altLang="ko-KR" sz="1000" kern="100" dirty="0" smtClean="0">
                        <a:effectLst/>
                      </a:endParaRPr>
                    </a:p>
                    <a:p>
                      <a:pPr marL="9525" marR="9525" algn="just" latinLnBrk="1">
                        <a:lnSpc>
                          <a:spcPts val="1350"/>
                        </a:lnSpc>
                        <a:spcBef>
                          <a:spcPts val="75"/>
                        </a:spcBef>
                        <a:spcAft>
                          <a:spcPts val="75"/>
                        </a:spcAft>
                      </a:pPr>
                      <a:r>
                        <a:rPr lang="en-US" altLang="ko-KR" sz="1000" kern="100" dirty="0" smtClean="0">
                          <a:effectLst/>
                        </a:rPr>
                        <a:t>}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14" marR="67514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525" marR="9525" algn="just" latinLnBrk="1">
                        <a:lnSpc>
                          <a:spcPts val="1350"/>
                        </a:lnSpc>
                        <a:spcBef>
                          <a:spcPts val="75"/>
                        </a:spcBef>
                        <a:spcAft>
                          <a:spcPts val="75"/>
                        </a:spcAft>
                      </a:pPr>
                      <a:r>
                        <a:rPr lang="en-US" altLang="ko-KR" sz="1000" b="1" kern="100" dirty="0" err="1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async</a:t>
                      </a:r>
                      <a:r>
                        <a:rPr lang="en-US" altLang="ko-KR" sz="1000" kern="100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000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Task&lt;long&gt; </a:t>
                      </a:r>
                      <a:r>
                        <a:rPr lang="en-US" altLang="ko-KR" sz="1000" kern="100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CopyAsync</a:t>
                      </a:r>
                      <a:r>
                        <a:rPr lang="en-US" altLang="ko-KR" sz="1000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(string </a:t>
                      </a:r>
                      <a:r>
                        <a:rPr lang="en-US" altLang="ko-KR" sz="1000" kern="100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FromPath</a:t>
                      </a:r>
                      <a:r>
                        <a:rPr lang="en-US" altLang="ko-KR" sz="1000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, string </a:t>
                      </a:r>
                      <a:r>
                        <a:rPr lang="en-US" altLang="ko-KR" sz="1000" kern="100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ToPath</a:t>
                      </a:r>
                      <a:r>
                        <a:rPr lang="en-US" altLang="ko-KR" sz="1000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9525" marR="9525" algn="just" latinLnBrk="1">
                        <a:lnSpc>
                          <a:spcPts val="1350"/>
                        </a:lnSpc>
                        <a:spcBef>
                          <a:spcPts val="75"/>
                        </a:spcBef>
                        <a:spcAft>
                          <a:spcPts val="75"/>
                        </a:spcAft>
                      </a:pPr>
                      <a:r>
                        <a:rPr lang="en-US" altLang="ko-KR" sz="1000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marL="9525" marR="9525" algn="just" latinLnBrk="1">
                        <a:lnSpc>
                          <a:spcPts val="1350"/>
                        </a:lnSpc>
                        <a:spcBef>
                          <a:spcPts val="75"/>
                        </a:spcBef>
                        <a:spcAft>
                          <a:spcPts val="75"/>
                        </a:spcAft>
                      </a:pPr>
                      <a:endParaRPr lang="en-US" altLang="ko-KR" sz="1000" kern="100" dirty="0" smtClean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9525" marR="9525" algn="just" latinLnBrk="1">
                        <a:lnSpc>
                          <a:spcPts val="1350"/>
                        </a:lnSpc>
                        <a:spcBef>
                          <a:spcPts val="75"/>
                        </a:spcBef>
                        <a:spcAft>
                          <a:spcPts val="75"/>
                        </a:spcAft>
                      </a:pPr>
                      <a:r>
                        <a:rPr lang="en-US" altLang="ko-KR" sz="1000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   using (</a:t>
                      </a:r>
                    </a:p>
                    <a:p>
                      <a:pPr marL="9525" marR="9525" algn="just" latinLnBrk="1">
                        <a:lnSpc>
                          <a:spcPts val="1350"/>
                        </a:lnSpc>
                        <a:spcBef>
                          <a:spcPts val="75"/>
                        </a:spcBef>
                        <a:spcAft>
                          <a:spcPts val="75"/>
                        </a:spcAft>
                      </a:pPr>
                      <a:r>
                        <a:rPr lang="en-US" altLang="ko-KR" sz="1000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ko-KR" sz="1000" kern="100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var</a:t>
                      </a:r>
                      <a:r>
                        <a:rPr lang="en-US" altLang="ko-KR" sz="1000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000" kern="100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fromStream</a:t>
                      </a:r>
                      <a:r>
                        <a:rPr lang="en-US" altLang="ko-KR" sz="1000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= new </a:t>
                      </a:r>
                      <a:r>
                        <a:rPr lang="en-US" altLang="ko-KR" sz="1000" kern="100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FileStream</a:t>
                      </a:r>
                      <a:r>
                        <a:rPr lang="en-US" altLang="ko-KR" sz="1000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ko-KR" sz="1000" kern="100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FromPath</a:t>
                      </a:r>
                      <a:r>
                        <a:rPr lang="en-US" altLang="ko-KR" sz="1000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ko-KR" sz="1000" kern="100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FileMode.Open</a:t>
                      </a:r>
                      <a:r>
                        <a:rPr lang="en-US" altLang="ko-KR" sz="1000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))</a:t>
                      </a:r>
                    </a:p>
                    <a:p>
                      <a:pPr marL="9525" marR="9525" algn="just" latinLnBrk="1">
                        <a:lnSpc>
                          <a:spcPts val="1350"/>
                        </a:lnSpc>
                        <a:spcBef>
                          <a:spcPts val="75"/>
                        </a:spcBef>
                        <a:spcAft>
                          <a:spcPts val="75"/>
                        </a:spcAft>
                      </a:pPr>
                      <a:r>
                        <a:rPr lang="en-US" altLang="ko-KR" sz="1000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   {</a:t>
                      </a:r>
                    </a:p>
                    <a:p>
                      <a:pPr marL="9525" marR="9525" algn="just" latinLnBrk="1">
                        <a:lnSpc>
                          <a:spcPts val="1350"/>
                        </a:lnSpc>
                        <a:spcBef>
                          <a:spcPts val="75"/>
                        </a:spcBef>
                        <a:spcAft>
                          <a:spcPts val="75"/>
                        </a:spcAft>
                      </a:pPr>
                      <a:r>
                        <a:rPr lang="en-US" altLang="ko-KR" sz="1000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       long </a:t>
                      </a:r>
                      <a:r>
                        <a:rPr lang="en-US" altLang="ko-KR" sz="1000" kern="100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totalCopied</a:t>
                      </a:r>
                      <a:r>
                        <a:rPr lang="en-US" altLang="ko-KR" sz="1000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= 0;</a:t>
                      </a:r>
                    </a:p>
                    <a:p>
                      <a:pPr marL="9525" marR="9525" algn="just" latinLnBrk="1">
                        <a:lnSpc>
                          <a:spcPts val="1350"/>
                        </a:lnSpc>
                        <a:spcBef>
                          <a:spcPts val="75"/>
                        </a:spcBef>
                        <a:spcAft>
                          <a:spcPts val="75"/>
                        </a:spcAft>
                      </a:pPr>
                      <a:r>
                        <a:rPr lang="en-US" altLang="ko-KR" sz="1000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       </a:t>
                      </a:r>
                    </a:p>
                    <a:p>
                      <a:pPr marL="9525" marR="9525" algn="just" latinLnBrk="1">
                        <a:lnSpc>
                          <a:spcPts val="1350"/>
                        </a:lnSpc>
                        <a:spcBef>
                          <a:spcPts val="75"/>
                        </a:spcBef>
                        <a:spcAft>
                          <a:spcPts val="75"/>
                        </a:spcAft>
                      </a:pPr>
                      <a:r>
                        <a:rPr lang="en-US" altLang="ko-KR" sz="1000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       using (</a:t>
                      </a:r>
                    </a:p>
                    <a:p>
                      <a:pPr marL="9525" marR="9525" algn="just" latinLnBrk="1">
                        <a:lnSpc>
                          <a:spcPts val="1350"/>
                        </a:lnSpc>
                        <a:spcBef>
                          <a:spcPts val="75"/>
                        </a:spcBef>
                        <a:spcAft>
                          <a:spcPts val="75"/>
                        </a:spcAft>
                      </a:pPr>
                      <a:r>
                        <a:rPr lang="en-US" altLang="ko-KR" sz="1000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           </a:t>
                      </a:r>
                      <a:r>
                        <a:rPr lang="en-US" altLang="ko-KR" sz="1000" kern="100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var</a:t>
                      </a:r>
                      <a:r>
                        <a:rPr lang="en-US" altLang="ko-KR" sz="1000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000" kern="100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toStream</a:t>
                      </a:r>
                      <a:r>
                        <a:rPr lang="en-US" altLang="ko-KR" sz="1000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= new </a:t>
                      </a:r>
                      <a:r>
                        <a:rPr lang="en-US" altLang="ko-KR" sz="1000" kern="100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FileStream</a:t>
                      </a:r>
                      <a:r>
                        <a:rPr lang="en-US" altLang="ko-KR" sz="1000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ko-KR" sz="1000" kern="100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ToPath</a:t>
                      </a:r>
                      <a:r>
                        <a:rPr lang="en-US" altLang="ko-KR" sz="1000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ko-KR" sz="1000" kern="100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FileMode.Create</a:t>
                      </a:r>
                      <a:r>
                        <a:rPr lang="en-US" altLang="ko-KR" sz="1000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)) {</a:t>
                      </a:r>
                    </a:p>
                    <a:p>
                      <a:pPr marL="9525" marR="9525" algn="just" latinLnBrk="1">
                        <a:lnSpc>
                          <a:spcPts val="1350"/>
                        </a:lnSpc>
                        <a:spcBef>
                          <a:spcPts val="75"/>
                        </a:spcBef>
                        <a:spcAft>
                          <a:spcPts val="75"/>
                        </a:spcAft>
                      </a:pPr>
                      <a:r>
                        <a:rPr lang="en-US" altLang="ko-KR" sz="1000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           byte[] buffer = new byte[1024];</a:t>
                      </a:r>
                    </a:p>
                    <a:p>
                      <a:pPr marL="9525" marR="9525" algn="just" latinLnBrk="1">
                        <a:lnSpc>
                          <a:spcPts val="1350"/>
                        </a:lnSpc>
                        <a:spcBef>
                          <a:spcPts val="75"/>
                        </a:spcBef>
                        <a:spcAft>
                          <a:spcPts val="75"/>
                        </a:spcAft>
                      </a:pPr>
                      <a:r>
                        <a:rPr lang="en-US" altLang="ko-KR" sz="1000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           </a:t>
                      </a:r>
                      <a:r>
                        <a:rPr lang="en-US" altLang="ko-KR" sz="1000" kern="100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altLang="ko-KR" sz="1000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000" kern="100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nRead</a:t>
                      </a:r>
                      <a:r>
                        <a:rPr lang="en-US" altLang="ko-KR" sz="1000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= 0;</a:t>
                      </a:r>
                    </a:p>
                    <a:p>
                      <a:pPr marL="9525" marR="9525" algn="just" latinLnBrk="1">
                        <a:lnSpc>
                          <a:spcPts val="1350"/>
                        </a:lnSpc>
                        <a:spcBef>
                          <a:spcPts val="75"/>
                        </a:spcBef>
                        <a:spcAft>
                          <a:spcPts val="75"/>
                        </a:spcAft>
                      </a:pPr>
                      <a:r>
                        <a:rPr lang="en-US" altLang="ko-KR" sz="1000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           while ((</a:t>
                      </a:r>
                      <a:r>
                        <a:rPr lang="en-US" altLang="ko-KR" sz="1000" kern="100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nRead</a:t>
                      </a:r>
                      <a:r>
                        <a:rPr lang="en-US" altLang="ko-KR" sz="1000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 = </a:t>
                      </a:r>
                    </a:p>
                    <a:p>
                      <a:pPr marL="9525" marR="9525" algn="just" latinLnBrk="1">
                        <a:lnSpc>
                          <a:spcPts val="1350"/>
                        </a:lnSpc>
                        <a:spcBef>
                          <a:spcPts val="75"/>
                        </a:spcBef>
                        <a:spcAft>
                          <a:spcPts val="75"/>
                        </a:spcAft>
                      </a:pPr>
                      <a:r>
                        <a:rPr lang="en-US" altLang="ko-KR" sz="1000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               </a:t>
                      </a:r>
                      <a:r>
                        <a:rPr lang="en-US" altLang="ko-KR" sz="1000" b="1" kern="100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await</a:t>
                      </a:r>
                      <a:r>
                        <a:rPr lang="en-US" altLang="ko-KR" sz="1000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000" kern="100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fromStream.ReadAsync</a:t>
                      </a:r>
                      <a:r>
                        <a:rPr lang="en-US" altLang="ko-KR" sz="1000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(buffer, 0, </a:t>
                      </a:r>
                      <a:r>
                        <a:rPr lang="en-US" altLang="ko-KR" sz="1000" kern="100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buffer.Length</a:t>
                      </a:r>
                      <a:r>
                        <a:rPr lang="en-US" altLang="ko-KR" sz="1000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)) != 0) {</a:t>
                      </a:r>
                    </a:p>
                    <a:p>
                      <a:pPr marL="9525" marR="9525" algn="just" latinLnBrk="1">
                        <a:lnSpc>
                          <a:spcPts val="1350"/>
                        </a:lnSpc>
                        <a:spcBef>
                          <a:spcPts val="75"/>
                        </a:spcBef>
                        <a:spcAft>
                          <a:spcPts val="75"/>
                        </a:spcAft>
                      </a:pPr>
                      <a:endParaRPr lang="en-US" altLang="ko-KR" sz="1000" kern="100" dirty="0" smtClean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9525" marR="9525" algn="just" latinLnBrk="1">
                        <a:lnSpc>
                          <a:spcPts val="1350"/>
                        </a:lnSpc>
                        <a:spcBef>
                          <a:spcPts val="75"/>
                        </a:spcBef>
                        <a:spcAft>
                          <a:spcPts val="75"/>
                        </a:spcAft>
                      </a:pPr>
                      <a:endParaRPr lang="en-US" altLang="ko-KR" sz="1000" kern="100" dirty="0" smtClean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9525" marR="9525" algn="just" latinLnBrk="1">
                        <a:lnSpc>
                          <a:spcPts val="1350"/>
                        </a:lnSpc>
                        <a:spcBef>
                          <a:spcPts val="75"/>
                        </a:spcBef>
                        <a:spcAft>
                          <a:spcPts val="75"/>
                        </a:spcAft>
                      </a:pPr>
                      <a:r>
                        <a:rPr lang="en-US" altLang="ko-KR" sz="1000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               </a:t>
                      </a:r>
                      <a:r>
                        <a:rPr lang="en-US" altLang="ko-KR" sz="1000" b="1" kern="100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await</a:t>
                      </a:r>
                      <a:r>
                        <a:rPr lang="en-US" altLang="ko-KR" sz="1000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000" kern="100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toStream.WriteAsync</a:t>
                      </a:r>
                      <a:r>
                        <a:rPr lang="en-US" altLang="ko-KR" sz="1000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(buffer, 0, </a:t>
                      </a:r>
                      <a:r>
                        <a:rPr lang="en-US" altLang="ko-KR" sz="1000" kern="100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nRead</a:t>
                      </a:r>
                      <a:r>
                        <a:rPr lang="en-US" altLang="ko-KR" sz="1000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);</a:t>
                      </a:r>
                    </a:p>
                    <a:p>
                      <a:pPr marL="9525" marR="9525" algn="just" latinLnBrk="1">
                        <a:lnSpc>
                          <a:spcPts val="1350"/>
                        </a:lnSpc>
                        <a:spcBef>
                          <a:spcPts val="75"/>
                        </a:spcBef>
                        <a:spcAft>
                          <a:spcPts val="75"/>
                        </a:spcAft>
                      </a:pPr>
                      <a:r>
                        <a:rPr lang="en-US" altLang="ko-KR" sz="1000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               </a:t>
                      </a:r>
                      <a:r>
                        <a:rPr lang="en-US" altLang="ko-KR" sz="1000" kern="100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totalCopied</a:t>
                      </a:r>
                      <a:r>
                        <a:rPr lang="en-US" altLang="ko-KR" sz="1000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+= </a:t>
                      </a:r>
                      <a:r>
                        <a:rPr lang="en-US" altLang="ko-KR" sz="1000" kern="100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nRead</a:t>
                      </a:r>
                      <a:r>
                        <a:rPr lang="en-US" altLang="ko-KR" sz="1000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pPr marL="9525" marR="9525" algn="just" latinLnBrk="1">
                        <a:lnSpc>
                          <a:spcPts val="1350"/>
                        </a:lnSpc>
                        <a:spcBef>
                          <a:spcPts val="75"/>
                        </a:spcBef>
                        <a:spcAft>
                          <a:spcPts val="75"/>
                        </a:spcAft>
                      </a:pPr>
                      <a:r>
                        <a:rPr lang="en-US" altLang="ko-KR" sz="1000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           }</a:t>
                      </a:r>
                    </a:p>
                    <a:p>
                      <a:pPr marL="9525" marR="9525" algn="just" latinLnBrk="1">
                        <a:lnSpc>
                          <a:spcPts val="1350"/>
                        </a:lnSpc>
                        <a:spcBef>
                          <a:spcPts val="75"/>
                        </a:spcBef>
                        <a:spcAft>
                          <a:spcPts val="75"/>
                        </a:spcAft>
                      </a:pPr>
                      <a:r>
                        <a:rPr lang="en-US" altLang="ko-KR" sz="1000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       }</a:t>
                      </a:r>
                    </a:p>
                    <a:p>
                      <a:pPr marL="9525" marR="9525" algn="just" latinLnBrk="1">
                        <a:lnSpc>
                          <a:spcPts val="1350"/>
                        </a:lnSpc>
                        <a:spcBef>
                          <a:spcPts val="75"/>
                        </a:spcBef>
                        <a:spcAft>
                          <a:spcPts val="75"/>
                        </a:spcAft>
                      </a:pPr>
                      <a:r>
                        <a:rPr lang="en-US" altLang="ko-KR" sz="1000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       return </a:t>
                      </a:r>
                      <a:r>
                        <a:rPr lang="en-US" altLang="ko-KR" sz="1000" kern="100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totalCopied</a:t>
                      </a:r>
                      <a:r>
                        <a:rPr lang="en-US" altLang="ko-KR" sz="1000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pPr marL="9525" marR="9525" algn="just" latinLnBrk="1">
                        <a:lnSpc>
                          <a:spcPts val="1350"/>
                        </a:lnSpc>
                        <a:spcBef>
                          <a:spcPts val="75"/>
                        </a:spcBef>
                        <a:spcAft>
                          <a:spcPts val="75"/>
                        </a:spcAft>
                      </a:pPr>
                      <a:r>
                        <a:rPr lang="en-US" altLang="ko-KR" sz="1000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   }</a:t>
                      </a:r>
                    </a:p>
                    <a:p>
                      <a:pPr marL="9525" marR="9525" algn="just" latinLnBrk="1">
                        <a:lnSpc>
                          <a:spcPts val="1350"/>
                        </a:lnSpc>
                        <a:spcBef>
                          <a:spcPts val="75"/>
                        </a:spcBef>
                        <a:spcAft>
                          <a:spcPts val="75"/>
                        </a:spcAft>
                      </a:pPr>
                      <a:r>
                        <a:rPr lang="en-US" altLang="ko-KR" sz="1000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 marL="9525" marR="9525" algn="just" latinLnBrk="1">
                        <a:lnSpc>
                          <a:spcPts val="1350"/>
                        </a:lnSpc>
                        <a:spcBef>
                          <a:spcPts val="75"/>
                        </a:spcBef>
                        <a:spcAft>
                          <a:spcPts val="75"/>
                        </a:spcAft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14" marR="67514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7" name="모서리가 둥근 사각형 설명선 26"/>
          <p:cNvSpPr/>
          <p:nvPr/>
        </p:nvSpPr>
        <p:spPr>
          <a:xfrm>
            <a:off x="4848756" y="2265458"/>
            <a:ext cx="3906520" cy="436619"/>
          </a:xfrm>
          <a:prstGeom prst="wedgeRoundRectCallout">
            <a:avLst>
              <a:gd name="adj1" fmla="val -60705"/>
              <a:gd name="adj2" fmla="val -52033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spcAft>
                <a:spcPts val="0"/>
              </a:spcAft>
            </a:pPr>
            <a:r>
              <a:rPr lang="en-US" sz="1000" kern="1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async</a:t>
            </a:r>
            <a:r>
              <a:rPr lang="ko-KR" sz="10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로 한정한 코드를 호출하는 코드도 역시</a:t>
            </a:r>
            <a:r>
              <a:rPr lang="en-US" sz="10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sz="1000" kern="1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async</a:t>
            </a:r>
            <a:r>
              <a:rPr lang="ko-KR" sz="10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로 한정되어 있어야 </a:t>
            </a:r>
            <a:r>
              <a:rPr lang="ko-KR" altLang="en-US" sz="1000" kern="100" dirty="0" smtClean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하며</a:t>
            </a:r>
            <a:r>
              <a:rPr lang="en-US" altLang="ko-KR" sz="1000" kern="100" dirty="0" smtClean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., </a:t>
            </a:r>
            <a:r>
              <a:rPr lang="ko-KR" sz="1000" kern="100" dirty="0" smtClean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반환 </a:t>
            </a:r>
            <a:r>
              <a:rPr lang="ko-KR" sz="10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형식은</a:t>
            </a:r>
            <a:r>
              <a:rPr lang="en-US" sz="10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Task </a:t>
            </a:r>
            <a:r>
              <a:rPr lang="ko-KR" sz="10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또는</a:t>
            </a:r>
            <a:r>
              <a:rPr lang="en-US" sz="10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void </a:t>
            </a:r>
            <a:r>
              <a:rPr lang="ko-KR" sz="10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형이어야 </a:t>
            </a:r>
            <a:r>
              <a:rPr lang="ko-KR" altLang="en-US" sz="1000" kern="100" dirty="0" smtClean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함</a:t>
            </a:r>
            <a:r>
              <a:rPr lang="en-US" altLang="ko-KR" sz="1000" kern="100" dirty="0" smtClean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0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8" name="모서리가 둥근 사각형 설명선 27"/>
          <p:cNvSpPr/>
          <p:nvPr/>
        </p:nvSpPr>
        <p:spPr>
          <a:xfrm>
            <a:off x="4211960" y="4857128"/>
            <a:ext cx="4187740" cy="360040"/>
          </a:xfrm>
          <a:prstGeom prst="wedgeRoundRectCallout">
            <a:avLst>
              <a:gd name="adj1" fmla="val -29079"/>
              <a:gd name="adj2" fmla="val -69866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spcAft>
                <a:spcPts val="0"/>
              </a:spcAft>
            </a:pPr>
            <a:r>
              <a:rPr lang="en-US" sz="1000" kern="1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ReadAsync</a:t>
            </a:r>
            <a:r>
              <a:rPr lang="en-US" sz="10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()</a:t>
            </a:r>
            <a:r>
              <a:rPr lang="ko-KR" sz="10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와</a:t>
            </a:r>
            <a:r>
              <a:rPr lang="en-US" sz="10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sz="1000" kern="1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WriteAsync</a:t>
            </a:r>
            <a:r>
              <a:rPr lang="en-US" sz="10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() </a:t>
            </a:r>
            <a:r>
              <a:rPr lang="ko-KR" sz="1000" kern="1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메소드는</a:t>
            </a:r>
            <a:r>
              <a:rPr lang="en-US" sz="10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.NET </a:t>
            </a:r>
            <a:r>
              <a:rPr lang="ko-KR" sz="10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프레임워크에</a:t>
            </a:r>
            <a:r>
              <a:rPr lang="en-US" sz="1000" kern="1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async</a:t>
            </a:r>
            <a:r>
              <a:rPr lang="ko-KR" sz="10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로 한정되어 </a:t>
            </a:r>
            <a:r>
              <a:rPr lang="ko-KR" altLang="en-US" sz="1000" kern="100" dirty="0" smtClean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있음</a:t>
            </a:r>
            <a:r>
              <a:rPr lang="en-US" altLang="ko-KR" sz="1000" kern="100" dirty="0" smtClean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r>
              <a:rPr lang="en-US" sz="1000" kern="100" dirty="0" smtClean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sz="1000" kern="100" dirty="0" smtClean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이들을 </a:t>
            </a:r>
            <a:r>
              <a:rPr lang="ko-KR" sz="10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호출하려면</a:t>
            </a:r>
            <a:r>
              <a:rPr lang="en-US" sz="10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await </a:t>
            </a:r>
            <a:r>
              <a:rPr lang="ko-KR" sz="10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연산자가 </a:t>
            </a:r>
            <a:r>
              <a:rPr lang="ko-KR" sz="1000" kern="100" dirty="0" smtClean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필요</a:t>
            </a:r>
            <a:r>
              <a:rPr lang="en-US" altLang="ko-KR" sz="1000" kern="100" dirty="0" smtClean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0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4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프로세스와 </a:t>
            </a:r>
            <a:r>
              <a:rPr lang="ko-KR" altLang="en-US" dirty="0" err="1" smtClean="0"/>
              <a:t>스레드</a:t>
            </a:r>
            <a:r>
              <a:rPr lang="en-US" altLang="ko-KR" dirty="0" smtClean="0"/>
              <a:t>(2/17)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340768"/>
            <a:ext cx="7772400" cy="406104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멀티 </a:t>
            </a:r>
            <a:r>
              <a:rPr lang="ko-KR" altLang="en-US" dirty="0" err="1" smtClean="0"/>
              <a:t>스레딩의</a:t>
            </a:r>
            <a:r>
              <a:rPr lang="ko-KR" altLang="en-US" dirty="0" smtClean="0"/>
              <a:t> 장점</a:t>
            </a:r>
            <a:endParaRPr lang="en-US" altLang="ko-KR" dirty="0" smtClean="0"/>
          </a:p>
          <a:p>
            <a:pPr lvl="1"/>
            <a:r>
              <a:rPr lang="ko-KR" altLang="en-US" dirty="0"/>
              <a:t>경제성이 </a:t>
            </a:r>
            <a:r>
              <a:rPr lang="ko-KR" altLang="en-US" dirty="0" smtClean="0"/>
              <a:t>높음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사용자 대화형 프로그램의 </a:t>
            </a:r>
            <a:r>
              <a:rPr lang="ko-KR" altLang="en-US" dirty="0" err="1" smtClean="0"/>
              <a:t>응답성을</a:t>
            </a:r>
            <a:r>
              <a:rPr lang="ko-KR" altLang="en-US" dirty="0" smtClean="0"/>
              <a:t> 높일 수 있음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멀티 </a:t>
            </a:r>
            <a:r>
              <a:rPr lang="ko-KR" altLang="en-US" dirty="0" err="1" smtClean="0"/>
              <a:t>프로세싱</a:t>
            </a:r>
            <a:r>
              <a:rPr lang="ko-KR" altLang="en-US" dirty="0" smtClean="0"/>
              <a:t> 방식에 비해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간 데이터 교환이 쉬움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7078773"/>
              </p:ext>
            </p:extLst>
          </p:nvPr>
        </p:nvGraphicFramePr>
        <p:xfrm>
          <a:off x="307598" y="3422094"/>
          <a:ext cx="4335812" cy="130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" name="Visio" r:id="rId4" imgW="3581306" imgH="1080274" progId="Visio.Drawing.11">
                  <p:embed/>
                </p:oleObj>
              </mc:Choice>
              <mc:Fallback>
                <p:oleObj name="Visio" r:id="rId4" imgW="3581306" imgH="1080274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598" y="3422094"/>
                        <a:ext cx="4335812" cy="13030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2096691"/>
              </p:ext>
            </p:extLst>
          </p:nvPr>
        </p:nvGraphicFramePr>
        <p:xfrm>
          <a:off x="5023817" y="3422094"/>
          <a:ext cx="3724647" cy="130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" name="Visio" r:id="rId6" imgW="3077326" imgH="1080274" progId="Visio.Drawing.11">
                  <p:embed/>
                </p:oleObj>
              </mc:Choice>
              <mc:Fallback>
                <p:oleObj name="Visio" r:id="rId6" imgW="3077326" imgH="1080274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3817" y="3422094"/>
                        <a:ext cx="3724647" cy="13030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직사각형 13"/>
          <p:cNvSpPr/>
          <p:nvPr/>
        </p:nvSpPr>
        <p:spPr>
          <a:xfrm>
            <a:off x="4262504" y="2930812"/>
            <a:ext cx="11015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VS</a:t>
            </a:r>
            <a:endParaRPr lang="en-US" altLang="ko-KR" sz="5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57074" y="2990046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3"/>
                </a:solidFill>
              </a:rPr>
              <a:t>멀티 프로세스간 데이터 교환</a:t>
            </a:r>
            <a:endParaRPr lang="ko-KR" altLang="en-US" dirty="0">
              <a:solidFill>
                <a:schemeClr val="accent3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28225" y="2990046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3"/>
                </a:solidFill>
              </a:rPr>
              <a:t>멀티 </a:t>
            </a:r>
            <a:r>
              <a:rPr lang="ko-KR" altLang="en-US" dirty="0" err="1" smtClean="0">
                <a:solidFill>
                  <a:schemeClr val="accent3"/>
                </a:solidFill>
              </a:rPr>
              <a:t>스레드간</a:t>
            </a:r>
            <a:r>
              <a:rPr lang="ko-KR" altLang="en-US" dirty="0" smtClean="0">
                <a:solidFill>
                  <a:schemeClr val="accent3"/>
                </a:solidFill>
              </a:rPr>
              <a:t> 데이터 교환</a:t>
            </a:r>
            <a:endParaRPr lang="ko-KR" alt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91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프로세스와 </a:t>
            </a:r>
            <a:r>
              <a:rPr lang="ko-KR" altLang="en-US" dirty="0" err="1" smtClean="0"/>
              <a:t>스레드</a:t>
            </a:r>
            <a:r>
              <a:rPr lang="en-US" altLang="ko-KR" dirty="0" smtClean="0"/>
              <a:t>(3/17)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340768"/>
            <a:ext cx="7772400" cy="406104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멀티 </a:t>
            </a:r>
            <a:r>
              <a:rPr lang="ko-KR" altLang="en-US" dirty="0" err="1" smtClean="0"/>
              <a:t>스레딩의</a:t>
            </a:r>
            <a:r>
              <a:rPr lang="ko-KR" altLang="en-US" dirty="0" smtClean="0"/>
              <a:t> 단점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디버깅이 까다로움</a:t>
            </a:r>
            <a:endParaRPr lang="en-US" altLang="ko-KR" dirty="0" smtClean="0"/>
          </a:p>
          <a:p>
            <a:pPr lvl="1"/>
            <a:r>
              <a:rPr lang="ko-KR" altLang="en-US" dirty="0" err="1"/>
              <a:t>스레드가</a:t>
            </a:r>
            <a:r>
              <a:rPr lang="ko-KR" altLang="en-US" dirty="0"/>
              <a:t> </a:t>
            </a:r>
            <a:r>
              <a:rPr lang="en-US" altLang="ko-KR" dirty="0"/>
              <a:t>CPU</a:t>
            </a:r>
            <a:r>
              <a:rPr lang="ko-KR" altLang="en-US" dirty="0"/>
              <a:t>를 사용하기 위해서는 작업간 전환</a:t>
            </a:r>
            <a:r>
              <a:rPr lang="en-US" altLang="ko-KR" dirty="0"/>
              <a:t>(Context Switching)</a:t>
            </a:r>
            <a:r>
              <a:rPr lang="ko-KR" altLang="en-US" dirty="0"/>
              <a:t>을 해야 하는데</a:t>
            </a:r>
            <a:r>
              <a:rPr lang="en-US" altLang="ko-KR" dirty="0"/>
              <a:t>, </a:t>
            </a:r>
            <a:r>
              <a:rPr lang="ko-KR" altLang="en-US" dirty="0"/>
              <a:t>이 작업간 전환이 적잖은 비용을 </a:t>
            </a:r>
            <a:r>
              <a:rPr lang="ko-KR" altLang="en-US" dirty="0" smtClean="0"/>
              <a:t>소모</a:t>
            </a:r>
            <a:endParaRPr lang="en-US" altLang="ko-KR" dirty="0" smtClean="0"/>
          </a:p>
          <a:p>
            <a:pPr lvl="1"/>
            <a:r>
              <a:rPr lang="ko-KR" altLang="ko-KR" dirty="0"/>
              <a:t>멀티 프로세스 기반의 소프트웨어는 여러 개의 자식 프로세스 중 하나에 문제가 생기면 그 자식 프로세스 하나가 죽는 것 이상으로는 영향이 확산되지 </a:t>
            </a:r>
            <a:r>
              <a:rPr lang="ko-KR" altLang="en-US" dirty="0" smtClean="0"/>
              <a:t>않음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하지만</a:t>
            </a:r>
            <a:r>
              <a:rPr lang="en-US" altLang="ko-KR" dirty="0" smtClean="0"/>
              <a:t>, </a:t>
            </a:r>
            <a:r>
              <a:rPr lang="ko-KR" altLang="ko-KR" dirty="0"/>
              <a:t>멀티 </a:t>
            </a:r>
            <a:r>
              <a:rPr lang="ko-KR" altLang="ko-KR" dirty="0" err="1"/>
              <a:t>스레드</a:t>
            </a:r>
            <a:r>
              <a:rPr lang="ko-KR" altLang="ko-KR" dirty="0"/>
              <a:t> 기반의 소프트웨어에서는 자식 </a:t>
            </a:r>
            <a:r>
              <a:rPr lang="ko-KR" altLang="ko-KR" dirty="0" err="1"/>
              <a:t>스레드</a:t>
            </a:r>
            <a:r>
              <a:rPr lang="ko-KR" altLang="ko-KR" dirty="0"/>
              <a:t> 중 하나에 문제가 생기면 전체 프로세스가 영향을 </a:t>
            </a:r>
            <a:r>
              <a:rPr lang="ko-KR" altLang="ko-KR" dirty="0" smtClean="0"/>
              <a:t>받</a:t>
            </a:r>
            <a:r>
              <a:rPr lang="ko-KR" altLang="en-US" dirty="0" smtClean="0"/>
              <a:t>음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6" name="개체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3762545"/>
              </p:ext>
            </p:extLst>
          </p:nvPr>
        </p:nvGraphicFramePr>
        <p:xfrm>
          <a:off x="1466331" y="3893653"/>
          <a:ext cx="6130005" cy="1407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Visio" r:id="rId4" imgW="9886584" imgH="2275540" progId="Visio.Drawing.11">
                  <p:embed/>
                </p:oleObj>
              </mc:Choice>
              <mc:Fallback>
                <p:oleObj name="Visio" r:id="rId4" imgW="9886584" imgH="227554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331" y="3893653"/>
                        <a:ext cx="6130005" cy="140755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0" name="개체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554721"/>
              </p:ext>
            </p:extLst>
          </p:nvPr>
        </p:nvGraphicFramePr>
        <p:xfrm>
          <a:off x="1466333" y="5385422"/>
          <a:ext cx="6130003" cy="1427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Visio" r:id="rId6" imgW="9868498" imgH="2275540" progId="Visio.Drawing.11">
                  <p:embed/>
                </p:oleObj>
              </mc:Choice>
              <mc:Fallback>
                <p:oleObj name="Visio" r:id="rId6" imgW="9868498" imgH="2275540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333" y="5385422"/>
                        <a:ext cx="6130003" cy="14279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직사각형 20"/>
          <p:cNvSpPr/>
          <p:nvPr/>
        </p:nvSpPr>
        <p:spPr>
          <a:xfrm>
            <a:off x="3902464" y="4869160"/>
            <a:ext cx="11015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VS</a:t>
            </a:r>
            <a:endParaRPr lang="en-US" altLang="ko-KR" sz="5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5316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프로세스와 </a:t>
            </a:r>
            <a:r>
              <a:rPr lang="ko-KR" altLang="en-US" dirty="0" err="1" smtClean="0"/>
              <a:t>스레드</a:t>
            </a:r>
            <a:r>
              <a:rPr lang="en-US" altLang="ko-KR" dirty="0" smtClean="0"/>
              <a:t>(4/17)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340768"/>
            <a:ext cx="7772400" cy="4061047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시작하기 </a:t>
            </a:r>
            <a:r>
              <a:rPr lang="en-US" altLang="ko-KR" dirty="0" smtClean="0"/>
              <a:t>(1/2)</a:t>
            </a:r>
          </a:p>
          <a:p>
            <a:pPr lvl="1"/>
            <a:r>
              <a:rPr lang="en-US" altLang="ko-KR" dirty="0" smtClean="0"/>
              <a:t>.NET </a:t>
            </a:r>
            <a:r>
              <a:rPr lang="ko-KR" altLang="en-US" dirty="0" smtClean="0"/>
              <a:t>프레임워크는 </a:t>
            </a:r>
            <a:r>
              <a:rPr lang="ko-KR" altLang="en-US" dirty="0" err="1" smtClean="0"/>
              <a:t>스레드를</a:t>
            </a:r>
            <a:r>
              <a:rPr lang="ko-KR" altLang="en-US" dirty="0" smtClean="0"/>
              <a:t> 나타내는 클래스로 </a:t>
            </a:r>
            <a:r>
              <a:rPr lang="en-US" altLang="ko-KR" dirty="0" err="1" smtClean="0"/>
              <a:t>System.Threading.Thread</a:t>
            </a:r>
            <a:r>
              <a:rPr lang="ko-KR" altLang="en-US" dirty="0" smtClean="0"/>
              <a:t> 제공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 클래스를 사용하는 방법은 다음 순서와 같음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15616" y="2636912"/>
            <a:ext cx="7272808" cy="21602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① </a:t>
            </a:r>
            <a:r>
              <a:rPr lang="en-US" altLang="ko-KR" dirty="0" smtClean="0"/>
              <a:t>Thread</a:t>
            </a:r>
            <a:r>
              <a:rPr lang="ko-KR" altLang="en-US" dirty="0"/>
              <a:t>의 </a:t>
            </a:r>
            <a:r>
              <a:rPr lang="ko-KR" altLang="en-US" dirty="0" err="1"/>
              <a:t>인스턴스를</a:t>
            </a:r>
            <a:r>
              <a:rPr lang="ko-KR" altLang="en-US" dirty="0"/>
              <a:t> 생성한다</a:t>
            </a:r>
            <a:r>
              <a:rPr lang="en-US" altLang="ko-KR" dirty="0"/>
              <a:t>. </a:t>
            </a:r>
            <a:r>
              <a:rPr lang="ko-KR" altLang="en-US" dirty="0"/>
              <a:t>이 때 생성자의 매개변수로 </a:t>
            </a:r>
            <a:r>
              <a:rPr lang="ko-KR" altLang="en-US" dirty="0" err="1"/>
              <a:t>스레드가</a:t>
            </a:r>
            <a:r>
              <a:rPr lang="ko-KR" altLang="en-US" dirty="0"/>
              <a:t> 실행할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</a:t>
            </a:r>
            <a:r>
              <a:rPr lang="ko-KR" altLang="en-US" dirty="0"/>
              <a:t>매개 변수로 넘긴다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② </a:t>
            </a:r>
            <a:r>
              <a:rPr lang="en-US" altLang="ko-KR" dirty="0" err="1"/>
              <a:t>Thread.Start</a:t>
            </a:r>
            <a:r>
              <a:rPr lang="en-US" altLang="ko-KR" dirty="0"/>
              <a:t>() </a:t>
            </a:r>
            <a:r>
              <a:rPr lang="ko-KR" altLang="en-US" dirty="0" err="1"/>
              <a:t>메소드를</a:t>
            </a:r>
            <a:r>
              <a:rPr lang="ko-KR" altLang="en-US" dirty="0"/>
              <a:t> 호출하여 </a:t>
            </a:r>
            <a:r>
              <a:rPr lang="ko-KR" altLang="en-US" dirty="0" err="1"/>
              <a:t>스레드를</a:t>
            </a:r>
            <a:r>
              <a:rPr lang="ko-KR" altLang="en-US" dirty="0"/>
              <a:t> 시작한다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③ </a:t>
            </a:r>
            <a:r>
              <a:rPr lang="en-US" altLang="ko-KR" dirty="0" err="1"/>
              <a:t>Thread.Join</a:t>
            </a:r>
            <a:r>
              <a:rPr lang="en-US" altLang="ko-KR" dirty="0"/>
              <a:t>() </a:t>
            </a:r>
            <a:r>
              <a:rPr lang="ko-KR" altLang="en-US" dirty="0" err="1"/>
              <a:t>메소드를</a:t>
            </a:r>
            <a:r>
              <a:rPr lang="ko-KR" altLang="en-US" dirty="0"/>
              <a:t> 호출하여 </a:t>
            </a:r>
            <a:r>
              <a:rPr lang="ko-KR" altLang="en-US" dirty="0" err="1"/>
              <a:t>스레드가</a:t>
            </a:r>
            <a:r>
              <a:rPr lang="ko-KR" altLang="en-US" dirty="0"/>
              <a:t> 끝날 때까지 기다린다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577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프로세스와 </a:t>
            </a:r>
            <a:r>
              <a:rPr lang="ko-KR" altLang="en-US" dirty="0" err="1" smtClean="0"/>
              <a:t>스레드</a:t>
            </a:r>
            <a:r>
              <a:rPr lang="en-US" altLang="ko-KR" dirty="0" smtClean="0"/>
              <a:t>(5/17)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340768"/>
            <a:ext cx="7772400" cy="4061047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시작하기 </a:t>
            </a:r>
            <a:r>
              <a:rPr lang="en-US" altLang="ko-KR" dirty="0" smtClean="0"/>
              <a:t>(2/2)</a:t>
            </a:r>
          </a:p>
          <a:p>
            <a:pPr lvl="1"/>
            <a:r>
              <a:rPr lang="ko-KR" altLang="en-US" dirty="0" smtClean="0"/>
              <a:t>아래는 </a:t>
            </a:r>
            <a:r>
              <a:rPr lang="ko-KR" altLang="en-US" dirty="0" err="1" smtClean="0"/>
              <a:t>스레드를</a:t>
            </a:r>
            <a:r>
              <a:rPr lang="ko-KR" altLang="en-US" dirty="0" smtClean="0"/>
              <a:t> 정의하고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시작하고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종료하는 예제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35596" y="2132856"/>
            <a:ext cx="7272808" cy="329320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/>
              <a:t>static void </a:t>
            </a:r>
            <a:r>
              <a:rPr lang="en-US" altLang="ko-KR" sz="1600" dirty="0" err="1"/>
              <a:t>DoSomething</a:t>
            </a:r>
            <a:r>
              <a:rPr lang="en-US" altLang="ko-KR" sz="1600" dirty="0"/>
              <a:t>()</a:t>
            </a:r>
          </a:p>
          <a:p>
            <a:r>
              <a:rPr lang="en-US" altLang="ko-KR" sz="1600" dirty="0"/>
              <a:t>{</a:t>
            </a:r>
          </a:p>
          <a:p>
            <a:r>
              <a:rPr lang="nn-NO" altLang="ko-KR" sz="1600" dirty="0" smtClean="0"/>
              <a:t>    for </a:t>
            </a:r>
            <a:r>
              <a:rPr lang="nn-NO" altLang="ko-KR" sz="1600" dirty="0"/>
              <a:t>(int i = 0; i &lt; 5; i++)</a:t>
            </a:r>
          </a:p>
          <a:p>
            <a:r>
              <a:rPr lang="en-US" altLang="ko-KR" sz="1600" dirty="0" smtClean="0"/>
              <a:t>    {</a:t>
            </a:r>
            <a:endParaRPr lang="en-US" altLang="ko-KR" sz="1600" dirty="0"/>
          </a:p>
          <a:p>
            <a:r>
              <a:rPr lang="en-US" altLang="ko-KR" sz="1600" dirty="0" smtClean="0"/>
              <a:t>        </a:t>
            </a:r>
            <a:r>
              <a:rPr lang="en-US" altLang="ko-KR" sz="1600" dirty="0" err="1" smtClean="0"/>
              <a:t>Console.WriteLine</a:t>
            </a:r>
            <a:r>
              <a:rPr lang="en-US" altLang="ko-KR" sz="1600" dirty="0"/>
              <a:t>("</a:t>
            </a:r>
            <a:r>
              <a:rPr lang="en-US" altLang="ko-KR" sz="1600" dirty="0" err="1"/>
              <a:t>DoSomething</a:t>
            </a:r>
            <a:r>
              <a:rPr lang="en-US" altLang="ko-KR" sz="1600" dirty="0"/>
              <a:t> : {0}",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);</a:t>
            </a:r>
          </a:p>
          <a:p>
            <a:r>
              <a:rPr lang="en-US" altLang="ko-KR" sz="1600" dirty="0" smtClean="0"/>
              <a:t>    }</a:t>
            </a:r>
            <a:endParaRPr lang="en-US" altLang="ko-KR" sz="1600" dirty="0"/>
          </a:p>
          <a:p>
            <a:r>
              <a:rPr lang="en-US" altLang="ko-KR" sz="1600" dirty="0"/>
              <a:t>}</a:t>
            </a:r>
          </a:p>
          <a:p>
            <a:r>
              <a:rPr lang="en-US" altLang="ko-KR" sz="1600" dirty="0"/>
              <a:t>static void Main(string[] </a:t>
            </a:r>
            <a:r>
              <a:rPr lang="en-US" altLang="ko-KR" sz="1600" dirty="0" err="1"/>
              <a:t>args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 smtClean="0"/>
              <a:t>    </a:t>
            </a:r>
            <a:r>
              <a:rPr lang="en-US" altLang="ko-KR" sz="1600" dirty="0" smtClean="0">
                <a:solidFill>
                  <a:schemeClr val="accent3"/>
                </a:solidFill>
              </a:rPr>
              <a:t>Thread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t1 = new </a:t>
            </a:r>
            <a:r>
              <a:rPr lang="en-US" altLang="ko-KR" sz="1600" dirty="0">
                <a:solidFill>
                  <a:schemeClr val="accent3"/>
                </a:solidFill>
              </a:rPr>
              <a:t>Thread</a:t>
            </a:r>
            <a:r>
              <a:rPr lang="en-US" altLang="ko-KR" sz="1600" dirty="0"/>
              <a:t>(new </a:t>
            </a:r>
            <a:r>
              <a:rPr lang="en-US" altLang="ko-KR" sz="1600" dirty="0" err="1"/>
              <a:t>ThreadStart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DoSomething</a:t>
            </a:r>
            <a:r>
              <a:rPr lang="en-US" altLang="ko-KR" sz="1600" dirty="0"/>
              <a:t>));</a:t>
            </a:r>
          </a:p>
          <a:p>
            <a:r>
              <a:rPr lang="en-US" altLang="ko-KR" sz="1600" dirty="0" smtClean="0"/>
              <a:t>    t1.</a:t>
            </a:r>
            <a:r>
              <a:rPr lang="en-US" altLang="ko-KR" sz="1600" dirty="0" smtClean="0">
                <a:solidFill>
                  <a:schemeClr val="accent3"/>
                </a:solidFill>
              </a:rPr>
              <a:t>Start</a:t>
            </a:r>
            <a:r>
              <a:rPr lang="en-US" altLang="ko-KR" sz="1600" dirty="0"/>
              <a:t>();</a:t>
            </a:r>
          </a:p>
          <a:p>
            <a:r>
              <a:rPr lang="en-US" altLang="ko-KR" sz="1600" dirty="0" smtClean="0"/>
              <a:t>    t1.</a:t>
            </a:r>
            <a:r>
              <a:rPr lang="en-US" altLang="ko-KR" sz="1600" dirty="0" smtClean="0">
                <a:solidFill>
                  <a:schemeClr val="accent3"/>
                </a:solidFill>
              </a:rPr>
              <a:t>Join</a:t>
            </a:r>
            <a:r>
              <a:rPr lang="en-US" altLang="ko-KR" sz="1600" dirty="0"/>
              <a:t>();</a:t>
            </a:r>
          </a:p>
          <a:p>
            <a:r>
              <a:rPr lang="en-US" altLang="ko-KR" sz="1600" dirty="0"/>
              <a:t>}</a:t>
            </a:r>
            <a:endParaRPr lang="ko-KR" altLang="ko-KR" sz="1600" dirty="0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4" name="개체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2399940"/>
              </p:ext>
            </p:extLst>
          </p:nvPr>
        </p:nvGraphicFramePr>
        <p:xfrm>
          <a:off x="3923928" y="4753852"/>
          <a:ext cx="4824536" cy="1987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0" name="Visio" r:id="rId4" imgW="5741291" imgH="2358133" progId="Visio.Drawing.11">
                  <p:embed/>
                </p:oleObj>
              </mc:Choice>
              <mc:Fallback>
                <p:oleObj name="Visio" r:id="rId4" imgW="5741291" imgH="2358133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4753852"/>
                        <a:ext cx="4824536" cy="198751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964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프로세스와 </a:t>
            </a:r>
            <a:r>
              <a:rPr lang="ko-KR" altLang="en-US" dirty="0" err="1" smtClean="0"/>
              <a:t>스레드</a:t>
            </a:r>
            <a:r>
              <a:rPr lang="en-US" altLang="ko-KR" dirty="0" smtClean="0"/>
              <a:t>(6/17)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340768"/>
            <a:ext cx="7772400" cy="4061047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 종료하기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51520" y="1844824"/>
            <a:ext cx="4464496" cy="47705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static void </a:t>
            </a:r>
            <a:r>
              <a:rPr lang="en-US" altLang="ko-KR" sz="1600" dirty="0" err="1"/>
              <a:t>DoSomething</a:t>
            </a:r>
            <a:r>
              <a:rPr lang="en-US" altLang="ko-KR" sz="1600" dirty="0"/>
              <a:t>()</a:t>
            </a:r>
            <a:endParaRPr lang="ko-KR" altLang="ko-KR" sz="1600" dirty="0"/>
          </a:p>
          <a:p>
            <a:r>
              <a:rPr lang="en-US" altLang="ko-KR" sz="1600" dirty="0"/>
              <a:t>{</a:t>
            </a:r>
            <a:endParaRPr lang="ko-KR" altLang="ko-KR" sz="1600" dirty="0"/>
          </a:p>
          <a:p>
            <a:r>
              <a:rPr lang="en-US" altLang="ko-KR" sz="1600" dirty="0"/>
              <a:t>    try</a:t>
            </a:r>
            <a:endParaRPr lang="ko-KR" altLang="ko-KR" sz="1600" dirty="0"/>
          </a:p>
          <a:p>
            <a:r>
              <a:rPr lang="en-US" altLang="ko-KR" sz="1600" dirty="0"/>
              <a:t>    {</a:t>
            </a:r>
            <a:endParaRPr lang="ko-KR" altLang="ko-KR" sz="1600" dirty="0"/>
          </a:p>
          <a:p>
            <a:r>
              <a:rPr lang="en-US" altLang="ko-KR" sz="1600" dirty="0"/>
              <a:t>        for 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= 0;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&lt; 10000;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++)</a:t>
            </a:r>
            <a:endParaRPr lang="ko-KR" altLang="ko-KR" sz="1600" dirty="0"/>
          </a:p>
          <a:p>
            <a:r>
              <a:rPr lang="en-US" altLang="ko-KR" sz="1600" dirty="0"/>
              <a:t>        {</a:t>
            </a:r>
            <a:endParaRPr lang="ko-KR" altLang="ko-KR" sz="1600" dirty="0"/>
          </a:p>
          <a:p>
            <a:r>
              <a:rPr lang="en-US" altLang="ko-KR" sz="1600" dirty="0"/>
              <a:t>            </a:t>
            </a:r>
            <a:r>
              <a:rPr lang="en-US" altLang="ko-KR" sz="1600" dirty="0" err="1"/>
              <a:t>Console.WriteLine</a:t>
            </a:r>
            <a:r>
              <a:rPr lang="en-US" altLang="ko-KR" sz="1600" dirty="0"/>
              <a:t>("</a:t>
            </a:r>
            <a:r>
              <a:rPr lang="en-US" altLang="ko-KR" sz="1600" dirty="0" err="1"/>
              <a:t>DoSomething</a:t>
            </a:r>
            <a:r>
              <a:rPr lang="en-US" altLang="ko-KR" sz="1600" dirty="0"/>
              <a:t> : {0}",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);</a:t>
            </a:r>
            <a:endParaRPr lang="ko-KR" altLang="ko-KR" sz="1600" dirty="0"/>
          </a:p>
          <a:p>
            <a:r>
              <a:rPr lang="en-US" altLang="ko-KR" sz="1600" dirty="0"/>
              <a:t>            </a:t>
            </a:r>
            <a:r>
              <a:rPr lang="en-US" altLang="ko-KR" sz="1600" dirty="0" err="1"/>
              <a:t>Thread.Sleep</a:t>
            </a:r>
            <a:r>
              <a:rPr lang="en-US" altLang="ko-KR" sz="1600" dirty="0"/>
              <a:t>(10);</a:t>
            </a:r>
            <a:endParaRPr lang="ko-KR" altLang="ko-KR" sz="1600" dirty="0"/>
          </a:p>
          <a:p>
            <a:r>
              <a:rPr lang="en-US" altLang="ko-KR" sz="1600" dirty="0"/>
              <a:t>        }</a:t>
            </a:r>
            <a:endParaRPr lang="ko-KR" altLang="ko-KR" sz="1600" dirty="0"/>
          </a:p>
          <a:p>
            <a:r>
              <a:rPr lang="en-US" altLang="ko-KR" sz="1600" dirty="0"/>
              <a:t>    }</a:t>
            </a:r>
            <a:endParaRPr lang="ko-KR" altLang="ko-KR" sz="1600" dirty="0"/>
          </a:p>
          <a:p>
            <a:r>
              <a:rPr lang="en-US" altLang="ko-KR" sz="1600" dirty="0"/>
              <a:t>    catch( </a:t>
            </a:r>
            <a:r>
              <a:rPr lang="en-US" altLang="ko-KR" sz="1600" dirty="0" err="1"/>
              <a:t>ThreadAbortedException</a:t>
            </a:r>
            <a:r>
              <a:rPr lang="en-US" altLang="ko-KR" sz="1600" dirty="0"/>
              <a:t>)</a:t>
            </a:r>
            <a:endParaRPr lang="ko-KR" altLang="ko-KR" sz="1600" dirty="0"/>
          </a:p>
          <a:p>
            <a:r>
              <a:rPr lang="en-US" altLang="ko-KR" sz="1600" dirty="0"/>
              <a:t>    {</a:t>
            </a:r>
            <a:endParaRPr lang="ko-KR" altLang="ko-KR" sz="1600" dirty="0"/>
          </a:p>
          <a:p>
            <a:r>
              <a:rPr lang="en-US" altLang="ko-KR" sz="1600" dirty="0"/>
              <a:t>        // …</a:t>
            </a:r>
            <a:endParaRPr lang="ko-KR" altLang="ko-KR" sz="1600" dirty="0"/>
          </a:p>
          <a:p>
            <a:r>
              <a:rPr lang="en-US" altLang="ko-KR" sz="1600" dirty="0"/>
              <a:t>    }</a:t>
            </a:r>
            <a:endParaRPr lang="ko-KR" altLang="ko-KR" sz="1600" dirty="0"/>
          </a:p>
          <a:p>
            <a:r>
              <a:rPr lang="en-US" altLang="ko-KR" sz="1600" dirty="0"/>
              <a:t>    finally</a:t>
            </a:r>
            <a:endParaRPr lang="ko-KR" altLang="ko-KR" sz="1600" dirty="0"/>
          </a:p>
          <a:p>
            <a:r>
              <a:rPr lang="en-US" altLang="ko-KR" sz="1600" dirty="0"/>
              <a:t>    {</a:t>
            </a:r>
            <a:endParaRPr lang="ko-KR" altLang="ko-KR" sz="1600" dirty="0"/>
          </a:p>
          <a:p>
            <a:r>
              <a:rPr lang="en-US" altLang="ko-KR" sz="1600" dirty="0"/>
              <a:t>        // …</a:t>
            </a:r>
            <a:endParaRPr lang="ko-KR" altLang="ko-KR" sz="1600" dirty="0"/>
          </a:p>
          <a:p>
            <a:r>
              <a:rPr lang="en-US" altLang="ko-KR" sz="1600" dirty="0"/>
              <a:t>    }</a:t>
            </a:r>
            <a:endParaRPr lang="ko-KR" altLang="ko-KR" sz="1600" dirty="0"/>
          </a:p>
          <a:p>
            <a:r>
              <a:rPr lang="en-US" altLang="ko-KR" sz="1600" dirty="0" smtClean="0"/>
              <a:t>}</a:t>
            </a:r>
            <a:endParaRPr lang="ko-KR" altLang="ko-KR" sz="1600" dirty="0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5" name="개체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6739865"/>
              </p:ext>
            </p:extLst>
          </p:nvPr>
        </p:nvGraphicFramePr>
        <p:xfrm>
          <a:off x="3759072" y="4153148"/>
          <a:ext cx="5343414" cy="26006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7" name="Visio" r:id="rId4" imgW="5813340" imgH="2825218" progId="Visio.Drawing.11">
                  <p:embed/>
                </p:oleObj>
              </mc:Choice>
              <mc:Fallback>
                <p:oleObj name="Visio" r:id="rId4" imgW="5813340" imgH="2825218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9072" y="4153148"/>
                        <a:ext cx="5343414" cy="260069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직사각형 19"/>
          <p:cNvSpPr/>
          <p:nvPr/>
        </p:nvSpPr>
        <p:spPr>
          <a:xfrm>
            <a:off x="4427984" y="1844824"/>
            <a:ext cx="4608512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static void Main(string[] </a:t>
            </a:r>
            <a:r>
              <a:rPr lang="en-US" altLang="ko-KR" sz="1600" dirty="0" err="1"/>
              <a:t>args</a:t>
            </a:r>
            <a:r>
              <a:rPr lang="en-US" altLang="ko-KR" sz="1600" dirty="0"/>
              <a:t>)</a:t>
            </a:r>
            <a:endParaRPr lang="ko-KR" altLang="ko-KR" sz="1600" dirty="0"/>
          </a:p>
          <a:p>
            <a:r>
              <a:rPr lang="en-US" altLang="ko-KR" sz="1600" dirty="0"/>
              <a:t>{            </a:t>
            </a:r>
            <a:endParaRPr lang="ko-KR" altLang="ko-KR" sz="1600" dirty="0"/>
          </a:p>
          <a:p>
            <a:r>
              <a:rPr lang="en-US" altLang="ko-KR" sz="1600" dirty="0"/>
              <a:t>    Thread t1 = </a:t>
            </a:r>
          </a:p>
          <a:p>
            <a:r>
              <a:rPr lang="en-US" altLang="ko-KR" sz="1600" dirty="0"/>
              <a:t>    new Thread(new </a:t>
            </a:r>
            <a:r>
              <a:rPr lang="en-US" altLang="ko-KR" sz="1600" dirty="0" err="1"/>
              <a:t>ThreadStart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DoSomething</a:t>
            </a:r>
            <a:r>
              <a:rPr lang="en-US" altLang="ko-KR" sz="1600" dirty="0"/>
              <a:t>));</a:t>
            </a:r>
            <a:endParaRPr lang="ko-KR" altLang="ko-KR" sz="1600" dirty="0"/>
          </a:p>
          <a:p>
            <a:r>
              <a:rPr lang="en-US" altLang="ko-KR" sz="1600" dirty="0"/>
              <a:t> </a:t>
            </a:r>
            <a:endParaRPr lang="ko-KR" altLang="ko-KR" sz="1600" dirty="0"/>
          </a:p>
          <a:p>
            <a:r>
              <a:rPr lang="en-US" altLang="ko-KR" sz="1600" dirty="0"/>
              <a:t>    t1.Start(); </a:t>
            </a:r>
            <a:r>
              <a:rPr lang="ko-KR" altLang="ko-KR" sz="1600" dirty="0"/>
              <a:t> </a:t>
            </a:r>
            <a:br>
              <a:rPr lang="ko-KR" altLang="ko-KR" sz="1600" dirty="0"/>
            </a:br>
            <a:r>
              <a:rPr lang="en-US" altLang="ko-KR" sz="1600" dirty="0"/>
              <a:t>    </a:t>
            </a:r>
            <a:r>
              <a:rPr lang="en-US" altLang="ko-KR" sz="1600" dirty="0">
                <a:solidFill>
                  <a:schemeClr val="accent3"/>
                </a:solidFill>
              </a:rPr>
              <a:t>t1.Abort(); </a:t>
            </a:r>
            <a:endParaRPr lang="ko-KR" altLang="ko-KR" sz="1600" dirty="0">
              <a:solidFill>
                <a:schemeClr val="accent3"/>
              </a:solidFill>
            </a:endParaRPr>
          </a:p>
          <a:p>
            <a:r>
              <a:rPr lang="en-US" altLang="ko-KR" sz="1600" dirty="0"/>
              <a:t>    t1.Join();</a:t>
            </a:r>
            <a:endParaRPr lang="ko-KR" altLang="ko-KR" sz="1600" dirty="0"/>
          </a:p>
          <a:p>
            <a:r>
              <a:rPr lang="en-US" altLang="ko-KR" sz="1600" dirty="0"/>
              <a:t>}</a:t>
            </a:r>
            <a:endParaRPr lang="ko-KR" altLang="ko-KR" sz="1600" dirty="0"/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6516216" y="3212976"/>
            <a:ext cx="2160240" cy="504056"/>
          </a:xfrm>
          <a:prstGeom prst="wedgeRoundRectCallout">
            <a:avLst>
              <a:gd name="adj1" fmla="val -87240"/>
              <a:gd name="adj2" fmla="val 4660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스레드</a:t>
            </a:r>
            <a:r>
              <a:rPr lang="ko-KR" altLang="en-US" dirty="0" smtClean="0"/>
              <a:t> 취소</a:t>
            </a:r>
            <a:r>
              <a:rPr lang="en-US" altLang="ko-KR" dirty="0" smtClean="0"/>
              <a:t>(</a:t>
            </a:r>
            <a:r>
              <a:rPr lang="ko-KR" altLang="en-US" dirty="0" smtClean="0"/>
              <a:t>종료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157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프로세스와 </a:t>
            </a:r>
            <a:r>
              <a:rPr lang="ko-KR" altLang="en-US" dirty="0" err="1" smtClean="0"/>
              <a:t>스레드</a:t>
            </a:r>
            <a:r>
              <a:rPr lang="en-US" altLang="ko-KR" dirty="0" smtClean="0"/>
              <a:t>(7/17)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340768"/>
            <a:ext cx="7772400" cy="4061047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스레드의</a:t>
            </a:r>
            <a:r>
              <a:rPr lang="ko-KR" altLang="en-US" dirty="0" smtClean="0"/>
              <a:t> 일생과 상태 변화 </a:t>
            </a:r>
            <a:r>
              <a:rPr lang="en-US" altLang="ko-KR" dirty="0" smtClean="0"/>
              <a:t>(1/2)</a:t>
            </a:r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309153"/>
              </p:ext>
            </p:extLst>
          </p:nvPr>
        </p:nvGraphicFramePr>
        <p:xfrm>
          <a:off x="791562" y="1742281"/>
          <a:ext cx="7596862" cy="49604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281853"/>
                <a:gridCol w="5315009"/>
              </a:tblGrid>
              <a:tr h="24099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상태</a:t>
                      </a:r>
                      <a:endParaRPr lang="ko-KR" sz="1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설명</a:t>
                      </a:r>
                      <a:endParaRPr lang="ko-KR" sz="1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4304">
                <a:tc>
                  <a:txBody>
                    <a:bodyPr/>
                    <a:lstStyle/>
                    <a:p>
                      <a:pPr marL="9525" marR="9525" algn="just" latinLnBrk="1">
                        <a:lnSpc>
                          <a:spcPts val="1350"/>
                        </a:lnSpc>
                        <a:spcBef>
                          <a:spcPts val="75"/>
                        </a:spcBef>
                        <a:spcAft>
                          <a:spcPts val="75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Unstarted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9525" marR="9525" algn="just" latinLnBrk="1">
                        <a:lnSpc>
                          <a:spcPts val="1350"/>
                        </a:lnSpc>
                        <a:spcBef>
                          <a:spcPts val="75"/>
                        </a:spcBef>
                        <a:spcAft>
                          <a:spcPts val="75"/>
                        </a:spcAft>
                      </a:pPr>
                      <a:r>
                        <a:rPr lang="ko-KR" sz="1200" kern="100" dirty="0" err="1">
                          <a:effectLst/>
                        </a:rPr>
                        <a:t>스레드</a:t>
                      </a:r>
                      <a:r>
                        <a:rPr lang="ko-KR" sz="1200" kern="100" dirty="0">
                          <a:effectLst/>
                        </a:rPr>
                        <a:t> 객체를 생성한 후 </a:t>
                      </a:r>
                      <a:r>
                        <a:rPr lang="en-US" sz="1200" kern="100" dirty="0" err="1">
                          <a:effectLst/>
                        </a:rPr>
                        <a:t>Thread.Start</a:t>
                      </a:r>
                      <a:r>
                        <a:rPr lang="en-US" sz="1200" kern="100" dirty="0">
                          <a:effectLst/>
                        </a:rPr>
                        <a:t>() </a:t>
                      </a:r>
                      <a:r>
                        <a:rPr lang="ko-KR" sz="1200" kern="100" dirty="0" err="1">
                          <a:effectLst/>
                        </a:rPr>
                        <a:t>메서드가</a:t>
                      </a:r>
                      <a:r>
                        <a:rPr lang="ko-KR" sz="1200" kern="100" dirty="0">
                          <a:effectLst/>
                        </a:rPr>
                        <a:t> 호출되기 전의 </a:t>
                      </a:r>
                      <a:r>
                        <a:rPr lang="ko-KR" sz="1200" kern="100" dirty="0" smtClean="0">
                          <a:effectLst/>
                        </a:rPr>
                        <a:t>상태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68608">
                <a:tc>
                  <a:txBody>
                    <a:bodyPr/>
                    <a:lstStyle/>
                    <a:p>
                      <a:pPr marL="9525" marR="9525" algn="just" latinLnBrk="1">
                        <a:lnSpc>
                          <a:spcPts val="1350"/>
                        </a:lnSpc>
                        <a:spcBef>
                          <a:spcPts val="75"/>
                        </a:spcBef>
                        <a:spcAft>
                          <a:spcPts val="75"/>
                        </a:spcAft>
                      </a:pPr>
                      <a:r>
                        <a:rPr lang="en-US" sz="1600" kern="100" dirty="0" smtClean="0">
                          <a:effectLst/>
                        </a:rPr>
                        <a:t>Running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9525" marR="9525" algn="just" latinLnBrk="1">
                        <a:lnSpc>
                          <a:spcPts val="1350"/>
                        </a:lnSpc>
                        <a:spcBef>
                          <a:spcPts val="75"/>
                        </a:spcBef>
                        <a:spcAft>
                          <a:spcPts val="75"/>
                        </a:spcAft>
                      </a:pPr>
                      <a:r>
                        <a:rPr lang="ko-KR" sz="1200" kern="100" dirty="0" err="1">
                          <a:effectLst/>
                        </a:rPr>
                        <a:t>스레드가</a:t>
                      </a:r>
                      <a:r>
                        <a:rPr lang="ko-KR" sz="1200" kern="100" dirty="0">
                          <a:effectLst/>
                        </a:rPr>
                        <a:t> 시작하여 동작중인 </a:t>
                      </a:r>
                      <a:r>
                        <a:rPr lang="ko-KR" sz="1200" kern="100" dirty="0" smtClean="0">
                          <a:effectLst/>
                        </a:rPr>
                        <a:t>상태</a:t>
                      </a:r>
                      <a:r>
                        <a:rPr lang="en-US" sz="1200" kern="100" dirty="0" smtClean="0">
                          <a:effectLst/>
                        </a:rPr>
                        <a:t>. </a:t>
                      </a:r>
                      <a:r>
                        <a:rPr lang="en-US" sz="1200" kern="100" dirty="0" err="1">
                          <a:effectLst/>
                        </a:rPr>
                        <a:t>Unstarted</a:t>
                      </a:r>
                      <a:r>
                        <a:rPr lang="en-US" sz="1200" kern="100" dirty="0">
                          <a:effectLst/>
                        </a:rPr>
                        <a:t> </a:t>
                      </a:r>
                      <a:r>
                        <a:rPr lang="ko-KR" sz="1200" kern="100" dirty="0">
                          <a:effectLst/>
                        </a:rPr>
                        <a:t>상태의 </a:t>
                      </a:r>
                      <a:r>
                        <a:rPr lang="ko-KR" sz="1200" kern="100" dirty="0" err="1">
                          <a:effectLst/>
                        </a:rPr>
                        <a:t>스레드를</a:t>
                      </a:r>
                      <a:r>
                        <a:rPr lang="en-US" sz="1200" kern="100" dirty="0">
                          <a:effectLst/>
                        </a:rPr>
                        <a:t> </a:t>
                      </a:r>
                      <a:r>
                        <a:rPr lang="en-US" sz="1200" kern="100" dirty="0" err="1">
                          <a:effectLst/>
                        </a:rPr>
                        <a:t>Thread.Start</a:t>
                      </a:r>
                      <a:r>
                        <a:rPr lang="en-US" sz="1200" kern="100" dirty="0">
                          <a:effectLst/>
                        </a:rPr>
                        <a:t>() </a:t>
                      </a:r>
                      <a:r>
                        <a:rPr lang="ko-KR" sz="1200" kern="100" dirty="0" err="1">
                          <a:effectLst/>
                        </a:rPr>
                        <a:t>메소드를</a:t>
                      </a:r>
                      <a:r>
                        <a:rPr lang="ko-KR" sz="1200" kern="100" dirty="0">
                          <a:effectLst/>
                        </a:rPr>
                        <a:t> 통해 이 상태로 만들 수 </a:t>
                      </a:r>
                      <a:r>
                        <a:rPr lang="ko-KR" sz="1200" kern="100" dirty="0" smtClean="0">
                          <a:effectLst/>
                        </a:rPr>
                        <a:t>있</a:t>
                      </a:r>
                      <a:r>
                        <a:rPr lang="ko-KR" altLang="en-US" sz="1200" kern="100" dirty="0" smtClean="0">
                          <a:effectLst/>
                        </a:rPr>
                        <a:t>음</a:t>
                      </a:r>
                      <a:r>
                        <a:rPr lang="en-US" sz="1200" kern="100" dirty="0" smtClean="0">
                          <a:effectLst/>
                        </a:rPr>
                        <a:t>. 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702912">
                <a:tc>
                  <a:txBody>
                    <a:bodyPr/>
                    <a:lstStyle/>
                    <a:p>
                      <a:pPr marL="9525" marR="9525" algn="just" latinLnBrk="1">
                        <a:lnSpc>
                          <a:spcPts val="1350"/>
                        </a:lnSpc>
                        <a:spcBef>
                          <a:spcPts val="75"/>
                        </a:spcBef>
                        <a:spcAft>
                          <a:spcPts val="75"/>
                        </a:spcAft>
                      </a:pPr>
                      <a:r>
                        <a:rPr lang="en-US" sz="1600" kern="100" dirty="0">
                          <a:effectLst/>
                        </a:rPr>
                        <a:t>Suspended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9525" marR="9525" algn="just" latinLnBrk="1">
                        <a:lnSpc>
                          <a:spcPts val="1350"/>
                        </a:lnSpc>
                        <a:spcBef>
                          <a:spcPts val="75"/>
                        </a:spcBef>
                        <a:spcAft>
                          <a:spcPts val="75"/>
                        </a:spcAft>
                      </a:pPr>
                      <a:r>
                        <a:rPr lang="ko-KR" sz="1200" kern="100" dirty="0" err="1">
                          <a:effectLst/>
                        </a:rPr>
                        <a:t>스레드의</a:t>
                      </a:r>
                      <a:r>
                        <a:rPr lang="ko-KR" sz="1200" kern="100" dirty="0">
                          <a:effectLst/>
                        </a:rPr>
                        <a:t> 일시 중단 </a:t>
                      </a:r>
                      <a:r>
                        <a:rPr lang="ko-KR" sz="1200" kern="100" dirty="0" smtClean="0">
                          <a:effectLst/>
                        </a:rPr>
                        <a:t>상태</a:t>
                      </a:r>
                      <a:r>
                        <a:rPr lang="en-US" sz="1200" kern="100" dirty="0" smtClean="0">
                          <a:effectLst/>
                        </a:rPr>
                        <a:t>. </a:t>
                      </a:r>
                      <a:r>
                        <a:rPr lang="ko-KR" sz="1200" kern="100" dirty="0" err="1">
                          <a:effectLst/>
                        </a:rPr>
                        <a:t>스레드를</a:t>
                      </a:r>
                      <a:r>
                        <a:rPr lang="en-US" sz="1200" kern="100" dirty="0">
                          <a:effectLst/>
                        </a:rPr>
                        <a:t> </a:t>
                      </a:r>
                      <a:r>
                        <a:rPr lang="en-US" sz="1200" kern="100" dirty="0" err="1">
                          <a:effectLst/>
                        </a:rPr>
                        <a:t>Thread.Suspend</a:t>
                      </a:r>
                      <a:r>
                        <a:rPr lang="en-US" sz="1200" kern="100" dirty="0">
                          <a:effectLst/>
                        </a:rPr>
                        <a:t>() </a:t>
                      </a:r>
                      <a:r>
                        <a:rPr lang="ko-KR" sz="1200" kern="100" dirty="0" err="1">
                          <a:effectLst/>
                        </a:rPr>
                        <a:t>메소드를</a:t>
                      </a:r>
                      <a:r>
                        <a:rPr lang="ko-KR" sz="1200" kern="100" dirty="0">
                          <a:effectLst/>
                        </a:rPr>
                        <a:t> 통해 이 상태로 만들 수 있으며</a:t>
                      </a:r>
                      <a:r>
                        <a:rPr lang="en-US" sz="1200" kern="100" dirty="0">
                          <a:effectLst/>
                        </a:rPr>
                        <a:t>, Suspended </a:t>
                      </a:r>
                      <a:r>
                        <a:rPr lang="ko-KR" sz="1200" kern="100" dirty="0">
                          <a:effectLst/>
                        </a:rPr>
                        <a:t>상태인 </a:t>
                      </a:r>
                      <a:r>
                        <a:rPr lang="ko-KR" sz="1200" kern="100" dirty="0" err="1">
                          <a:effectLst/>
                        </a:rPr>
                        <a:t>스레드는</a:t>
                      </a:r>
                      <a:r>
                        <a:rPr lang="en-US" sz="1200" kern="100" dirty="0">
                          <a:effectLst/>
                        </a:rPr>
                        <a:t> </a:t>
                      </a:r>
                      <a:r>
                        <a:rPr lang="en-US" sz="1200" kern="100" dirty="0" err="1">
                          <a:effectLst/>
                        </a:rPr>
                        <a:t>Thread.Resume</a:t>
                      </a:r>
                      <a:r>
                        <a:rPr lang="en-US" sz="1200" kern="100" dirty="0">
                          <a:effectLst/>
                        </a:rPr>
                        <a:t>() </a:t>
                      </a:r>
                      <a:r>
                        <a:rPr lang="ko-KR" sz="1200" kern="100" dirty="0" err="1">
                          <a:effectLst/>
                        </a:rPr>
                        <a:t>메소드를</a:t>
                      </a:r>
                      <a:r>
                        <a:rPr lang="ko-KR" sz="1200" kern="100" dirty="0">
                          <a:effectLst/>
                        </a:rPr>
                        <a:t> 통해 다시</a:t>
                      </a:r>
                      <a:r>
                        <a:rPr lang="en-US" sz="1200" kern="100" dirty="0">
                          <a:effectLst/>
                        </a:rPr>
                        <a:t> </a:t>
                      </a:r>
                      <a:r>
                        <a:rPr lang="en-US" sz="1200" kern="100" dirty="0" smtClean="0">
                          <a:effectLst/>
                        </a:rPr>
                        <a:t>Running </a:t>
                      </a:r>
                      <a:r>
                        <a:rPr lang="ko-KR" sz="1200" kern="100" dirty="0">
                          <a:effectLst/>
                        </a:rPr>
                        <a:t>상태로 만들 수 </a:t>
                      </a:r>
                      <a:r>
                        <a:rPr lang="ko-KR" altLang="en-US" sz="1200" kern="100" dirty="0" smtClean="0">
                          <a:effectLst/>
                        </a:rPr>
                        <a:t>있음</a:t>
                      </a:r>
                      <a:r>
                        <a:rPr lang="en-US" sz="1200" kern="100" dirty="0" smtClean="0">
                          <a:effectLst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702912">
                <a:tc>
                  <a:txBody>
                    <a:bodyPr/>
                    <a:lstStyle/>
                    <a:p>
                      <a:pPr marL="9525" marR="9525" algn="just" latinLnBrk="1">
                        <a:lnSpc>
                          <a:spcPts val="1350"/>
                        </a:lnSpc>
                        <a:spcBef>
                          <a:spcPts val="75"/>
                        </a:spcBef>
                        <a:spcAft>
                          <a:spcPts val="75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WaitSleepJoin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9525" marR="9525" algn="just" latinLnBrk="1">
                        <a:lnSpc>
                          <a:spcPts val="1350"/>
                        </a:lnSpc>
                        <a:spcBef>
                          <a:spcPts val="75"/>
                        </a:spcBef>
                        <a:spcAft>
                          <a:spcPts val="75"/>
                        </a:spcAft>
                      </a:pPr>
                      <a:r>
                        <a:rPr lang="ko-KR" sz="1200" kern="100" dirty="0" err="1">
                          <a:effectLst/>
                        </a:rPr>
                        <a:t>스레드가</a:t>
                      </a:r>
                      <a:r>
                        <a:rPr lang="ko-KR" sz="1200" kern="100" dirty="0">
                          <a:effectLst/>
                        </a:rPr>
                        <a:t> 블록</a:t>
                      </a:r>
                      <a:r>
                        <a:rPr lang="en-US" sz="1200" kern="100" dirty="0">
                          <a:effectLst/>
                        </a:rPr>
                        <a:t>(Block)</a:t>
                      </a:r>
                      <a:r>
                        <a:rPr lang="ko-KR" sz="1200" kern="100" dirty="0">
                          <a:effectLst/>
                        </a:rPr>
                        <a:t>된 상태를 </a:t>
                      </a:r>
                      <a:r>
                        <a:rPr lang="ko-KR" sz="1200" kern="100" dirty="0" smtClean="0">
                          <a:effectLst/>
                        </a:rPr>
                        <a:t>나타</a:t>
                      </a:r>
                      <a:r>
                        <a:rPr lang="ko-KR" altLang="en-US" sz="1200" kern="100" dirty="0" smtClean="0">
                          <a:effectLst/>
                        </a:rPr>
                        <a:t>냄</a:t>
                      </a:r>
                      <a:r>
                        <a:rPr lang="en-US" sz="1200" kern="100" dirty="0" smtClean="0">
                          <a:effectLst/>
                        </a:rPr>
                        <a:t>. </a:t>
                      </a:r>
                      <a:r>
                        <a:rPr lang="ko-KR" sz="1200" kern="100" dirty="0">
                          <a:effectLst/>
                        </a:rPr>
                        <a:t>그런데 상태 이름이 왜</a:t>
                      </a:r>
                      <a:r>
                        <a:rPr lang="en-US" sz="1200" kern="100" dirty="0">
                          <a:effectLst/>
                        </a:rPr>
                        <a:t> Blocked</a:t>
                      </a:r>
                      <a:r>
                        <a:rPr lang="ko-KR" sz="1200" kern="100" dirty="0">
                          <a:effectLst/>
                        </a:rPr>
                        <a:t>가 아니고</a:t>
                      </a:r>
                      <a:r>
                        <a:rPr lang="en-US" sz="1200" kern="100" dirty="0">
                          <a:effectLst/>
                        </a:rPr>
                        <a:t> </a:t>
                      </a:r>
                      <a:r>
                        <a:rPr lang="en-US" sz="1200" kern="100" dirty="0" err="1" smtClean="0">
                          <a:effectLst/>
                        </a:rPr>
                        <a:t>WaitSleepJoin</a:t>
                      </a:r>
                      <a:r>
                        <a:rPr lang="ko-KR" altLang="en-US" sz="1200" kern="100" dirty="0" smtClean="0">
                          <a:effectLst/>
                        </a:rPr>
                        <a:t>인 이유는</a:t>
                      </a:r>
                      <a:r>
                        <a:rPr lang="en-US" altLang="ko-KR" sz="1200" kern="100" dirty="0" smtClean="0">
                          <a:effectLst/>
                        </a:rPr>
                        <a:t> </a:t>
                      </a:r>
                      <a:r>
                        <a:rPr lang="ko-KR" sz="1200" kern="100" dirty="0" err="1" smtClean="0">
                          <a:effectLst/>
                        </a:rPr>
                        <a:t>스레드에</a:t>
                      </a:r>
                      <a:r>
                        <a:rPr lang="ko-KR" sz="1200" kern="100" dirty="0" smtClean="0">
                          <a:effectLst/>
                        </a:rPr>
                        <a:t> 대해</a:t>
                      </a:r>
                      <a:r>
                        <a:rPr lang="en-US" altLang="ko-KR" sz="1200" kern="100" dirty="0" smtClean="0">
                          <a:effectLst/>
                        </a:rPr>
                        <a:t> </a:t>
                      </a:r>
                      <a:r>
                        <a:rPr lang="en-US" sz="1200" kern="100" dirty="0" err="1" smtClean="0">
                          <a:effectLst/>
                        </a:rPr>
                        <a:t>Monitor.Enter</a:t>
                      </a:r>
                      <a:r>
                        <a:rPr lang="en-US" sz="1200" kern="100" dirty="0">
                          <a:effectLst/>
                        </a:rPr>
                        <a:t>(),  </a:t>
                      </a:r>
                      <a:r>
                        <a:rPr lang="en-US" sz="1200" kern="100" dirty="0" err="1">
                          <a:effectLst/>
                        </a:rPr>
                        <a:t>Thread.Sleep</a:t>
                      </a:r>
                      <a:r>
                        <a:rPr lang="en-US" sz="1200" kern="100" dirty="0">
                          <a:effectLst/>
                        </a:rPr>
                        <a:t>() </a:t>
                      </a:r>
                      <a:r>
                        <a:rPr lang="ko-KR" sz="1200" kern="100" dirty="0">
                          <a:effectLst/>
                        </a:rPr>
                        <a:t>또는 </a:t>
                      </a:r>
                      <a:r>
                        <a:rPr lang="en-US" sz="1200" kern="100" dirty="0" err="1">
                          <a:effectLst/>
                        </a:rPr>
                        <a:t>Thread.Join</a:t>
                      </a:r>
                      <a:r>
                        <a:rPr lang="en-US" sz="1200" kern="100" dirty="0">
                          <a:effectLst/>
                        </a:rPr>
                        <a:t>() </a:t>
                      </a:r>
                      <a:r>
                        <a:rPr lang="ko-KR" sz="1200" kern="100" dirty="0" err="1">
                          <a:effectLst/>
                        </a:rPr>
                        <a:t>메서드를</a:t>
                      </a:r>
                      <a:r>
                        <a:rPr lang="ko-KR" sz="1200" kern="100" dirty="0">
                          <a:effectLst/>
                        </a:rPr>
                        <a:t> 호출하면 이 상태가 되기 </a:t>
                      </a:r>
                      <a:r>
                        <a:rPr lang="ko-KR" sz="1200" kern="100" dirty="0" smtClean="0">
                          <a:effectLst/>
                        </a:rPr>
                        <a:t>때문</a:t>
                      </a:r>
                      <a:r>
                        <a:rPr lang="en-US" sz="1200" kern="100" dirty="0" smtClean="0">
                          <a:effectLst/>
                        </a:rPr>
                        <a:t>. 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702912">
                <a:tc>
                  <a:txBody>
                    <a:bodyPr/>
                    <a:lstStyle/>
                    <a:p>
                      <a:pPr marL="9525" marR="9525" algn="just" latinLnBrk="1">
                        <a:lnSpc>
                          <a:spcPts val="1350"/>
                        </a:lnSpc>
                        <a:spcBef>
                          <a:spcPts val="75"/>
                        </a:spcBef>
                        <a:spcAft>
                          <a:spcPts val="75"/>
                        </a:spcAft>
                      </a:pPr>
                      <a:r>
                        <a:rPr lang="en-US" sz="1600" kern="100" dirty="0">
                          <a:effectLst/>
                        </a:rPr>
                        <a:t>Aborted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9525" marR="9525" algn="just" latinLnBrk="1">
                        <a:lnSpc>
                          <a:spcPts val="1350"/>
                        </a:lnSpc>
                        <a:spcBef>
                          <a:spcPts val="75"/>
                        </a:spcBef>
                        <a:spcAft>
                          <a:spcPts val="75"/>
                        </a:spcAft>
                      </a:pPr>
                      <a:r>
                        <a:rPr lang="ko-KR" sz="1200" kern="100" dirty="0" err="1">
                          <a:effectLst/>
                        </a:rPr>
                        <a:t>스레드가</a:t>
                      </a:r>
                      <a:r>
                        <a:rPr lang="ko-KR" sz="1200" kern="100" dirty="0">
                          <a:effectLst/>
                        </a:rPr>
                        <a:t> 취소된 </a:t>
                      </a:r>
                      <a:r>
                        <a:rPr lang="ko-KR" sz="1200" kern="100" dirty="0" smtClean="0">
                          <a:effectLst/>
                        </a:rPr>
                        <a:t>상태</a:t>
                      </a:r>
                      <a:r>
                        <a:rPr lang="en-US" sz="1200" kern="100" dirty="0" smtClean="0">
                          <a:effectLst/>
                        </a:rPr>
                        <a:t>. </a:t>
                      </a:r>
                      <a:r>
                        <a:rPr lang="en-US" sz="1200" kern="100" dirty="0" err="1" smtClean="0">
                          <a:effectLst/>
                        </a:rPr>
                        <a:t>Thread.Abort</a:t>
                      </a:r>
                      <a:r>
                        <a:rPr lang="en-US" sz="1200" kern="100" dirty="0">
                          <a:effectLst/>
                        </a:rPr>
                        <a:t>() </a:t>
                      </a:r>
                      <a:r>
                        <a:rPr lang="ko-KR" sz="1200" kern="100" dirty="0" err="1">
                          <a:effectLst/>
                        </a:rPr>
                        <a:t>메소드를</a:t>
                      </a:r>
                      <a:r>
                        <a:rPr lang="ko-KR" sz="1200" kern="100" dirty="0">
                          <a:effectLst/>
                        </a:rPr>
                        <a:t> 호출하면 이 상태가 </a:t>
                      </a:r>
                      <a:r>
                        <a:rPr lang="ko-KR" altLang="en-US" sz="1200" kern="100" dirty="0" smtClean="0">
                          <a:effectLst/>
                        </a:rPr>
                        <a:t>됨</a:t>
                      </a:r>
                      <a:r>
                        <a:rPr lang="en-US" sz="1200" kern="100" dirty="0" smtClean="0">
                          <a:effectLst/>
                        </a:rPr>
                        <a:t>. </a:t>
                      </a:r>
                      <a:r>
                        <a:rPr lang="en-US" sz="1200" kern="100" dirty="0">
                          <a:effectLst/>
                        </a:rPr>
                        <a:t>Aborted </a:t>
                      </a:r>
                      <a:r>
                        <a:rPr lang="ko-KR" sz="1200" kern="100" dirty="0">
                          <a:effectLst/>
                        </a:rPr>
                        <a:t>상태가 된 </a:t>
                      </a:r>
                      <a:r>
                        <a:rPr lang="ko-KR" sz="1200" kern="100" dirty="0" err="1">
                          <a:effectLst/>
                        </a:rPr>
                        <a:t>스레드는</a:t>
                      </a:r>
                      <a:r>
                        <a:rPr lang="ko-KR" sz="1200" kern="100" dirty="0">
                          <a:effectLst/>
                        </a:rPr>
                        <a:t> 다시</a:t>
                      </a:r>
                      <a:r>
                        <a:rPr lang="en-US" sz="1200" kern="100" dirty="0">
                          <a:effectLst/>
                        </a:rPr>
                        <a:t> Stopped </a:t>
                      </a:r>
                      <a:r>
                        <a:rPr lang="ko-KR" sz="1200" kern="100" dirty="0">
                          <a:effectLst/>
                        </a:rPr>
                        <a:t>상태로 전환되어 완전히 </a:t>
                      </a:r>
                      <a:r>
                        <a:rPr lang="ko-KR" sz="1200" kern="100" dirty="0" smtClean="0">
                          <a:effectLst/>
                        </a:rPr>
                        <a:t>중지</a:t>
                      </a:r>
                      <a:r>
                        <a:rPr lang="ko-KR" altLang="en-US" sz="1200" kern="100" dirty="0" smtClean="0">
                          <a:effectLst/>
                        </a:rPr>
                        <a:t>됨</a:t>
                      </a:r>
                      <a:r>
                        <a:rPr lang="en-US" sz="1200" kern="100" dirty="0" smtClean="0">
                          <a:effectLst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68608">
                <a:tc>
                  <a:txBody>
                    <a:bodyPr/>
                    <a:lstStyle/>
                    <a:p>
                      <a:pPr marL="9525" marR="9525" algn="just" latinLnBrk="1">
                        <a:lnSpc>
                          <a:spcPts val="1350"/>
                        </a:lnSpc>
                        <a:spcBef>
                          <a:spcPts val="75"/>
                        </a:spcBef>
                        <a:spcAft>
                          <a:spcPts val="75"/>
                        </a:spcAft>
                      </a:pPr>
                      <a:r>
                        <a:rPr lang="en-US" sz="1600" kern="100" dirty="0">
                          <a:effectLst/>
                        </a:rPr>
                        <a:t>Stopped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9525" marR="9525" algn="just" latinLnBrk="1">
                        <a:lnSpc>
                          <a:spcPts val="1350"/>
                        </a:lnSpc>
                        <a:spcBef>
                          <a:spcPts val="75"/>
                        </a:spcBef>
                        <a:spcAft>
                          <a:spcPts val="75"/>
                        </a:spcAft>
                      </a:pPr>
                      <a:r>
                        <a:rPr lang="ko-KR" sz="1200" kern="100" dirty="0">
                          <a:effectLst/>
                        </a:rPr>
                        <a:t>중지된 </a:t>
                      </a:r>
                      <a:r>
                        <a:rPr lang="ko-KR" sz="1200" kern="100" dirty="0" err="1">
                          <a:effectLst/>
                        </a:rPr>
                        <a:t>스레드의</a:t>
                      </a:r>
                      <a:r>
                        <a:rPr lang="ko-KR" sz="1200" kern="100" dirty="0">
                          <a:effectLst/>
                        </a:rPr>
                        <a:t> </a:t>
                      </a:r>
                      <a:r>
                        <a:rPr lang="ko-KR" sz="1200" kern="100" dirty="0" smtClean="0">
                          <a:effectLst/>
                        </a:rPr>
                        <a:t>상태</a:t>
                      </a:r>
                      <a:r>
                        <a:rPr lang="en-US" sz="1200" kern="100" dirty="0" smtClean="0">
                          <a:effectLst/>
                        </a:rPr>
                        <a:t>. </a:t>
                      </a:r>
                      <a:r>
                        <a:rPr lang="en-US" sz="1200" kern="100" dirty="0">
                          <a:effectLst/>
                        </a:rPr>
                        <a:t>Abort() </a:t>
                      </a:r>
                      <a:r>
                        <a:rPr lang="ko-KR" sz="1200" kern="100" dirty="0" err="1">
                          <a:effectLst/>
                        </a:rPr>
                        <a:t>메소드를</a:t>
                      </a:r>
                      <a:r>
                        <a:rPr lang="ko-KR" sz="1200" kern="100" dirty="0">
                          <a:effectLst/>
                        </a:rPr>
                        <a:t> 호출하거나 </a:t>
                      </a:r>
                      <a:r>
                        <a:rPr lang="ko-KR" sz="1200" kern="100" dirty="0" err="1">
                          <a:effectLst/>
                        </a:rPr>
                        <a:t>스레드가</a:t>
                      </a:r>
                      <a:r>
                        <a:rPr lang="ko-KR" sz="1200" kern="100" dirty="0">
                          <a:effectLst/>
                        </a:rPr>
                        <a:t> 실행중인 </a:t>
                      </a:r>
                      <a:r>
                        <a:rPr lang="ko-KR" sz="1200" kern="100" dirty="0" err="1">
                          <a:effectLst/>
                        </a:rPr>
                        <a:t>메소드가</a:t>
                      </a:r>
                      <a:r>
                        <a:rPr lang="ko-KR" sz="1200" kern="100" dirty="0">
                          <a:effectLst/>
                        </a:rPr>
                        <a:t> 종료되면 이 상태가 </a:t>
                      </a:r>
                      <a:r>
                        <a:rPr lang="ko-KR" altLang="en-US" sz="1200" kern="100" dirty="0" smtClean="0">
                          <a:effectLst/>
                        </a:rPr>
                        <a:t>됨</a:t>
                      </a:r>
                      <a:r>
                        <a:rPr lang="en-US" sz="1200" kern="100" dirty="0" smtClean="0">
                          <a:effectLst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405824">
                <a:tc>
                  <a:txBody>
                    <a:bodyPr/>
                    <a:lstStyle/>
                    <a:p>
                      <a:pPr marL="9525" marR="9525" algn="just" latinLnBrk="1">
                        <a:lnSpc>
                          <a:spcPts val="1350"/>
                        </a:lnSpc>
                        <a:spcBef>
                          <a:spcPts val="75"/>
                        </a:spcBef>
                        <a:spcAft>
                          <a:spcPts val="75"/>
                        </a:spcAft>
                      </a:pPr>
                      <a:r>
                        <a:rPr lang="en-US" sz="1600" kern="100" dirty="0">
                          <a:effectLst/>
                        </a:rPr>
                        <a:t>Background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9525" marR="9525" algn="just" latinLnBrk="1">
                        <a:lnSpc>
                          <a:spcPts val="1350"/>
                        </a:lnSpc>
                        <a:spcBef>
                          <a:spcPts val="75"/>
                        </a:spcBef>
                        <a:spcAft>
                          <a:spcPts val="75"/>
                        </a:spcAft>
                      </a:pPr>
                      <a:r>
                        <a:rPr lang="ko-KR" sz="1200" kern="100" dirty="0" err="1">
                          <a:effectLst/>
                        </a:rPr>
                        <a:t>스레드가</a:t>
                      </a:r>
                      <a:r>
                        <a:rPr lang="ko-KR" sz="1200" kern="100" dirty="0">
                          <a:effectLst/>
                        </a:rPr>
                        <a:t> 백그라운드로 동작하고 있음을 </a:t>
                      </a:r>
                      <a:r>
                        <a:rPr lang="ko-KR" sz="1200" kern="100" dirty="0" smtClean="0">
                          <a:effectLst/>
                        </a:rPr>
                        <a:t>나타</a:t>
                      </a:r>
                      <a:r>
                        <a:rPr lang="ko-KR" altLang="en-US" sz="1200" kern="100" dirty="0" smtClean="0">
                          <a:effectLst/>
                        </a:rPr>
                        <a:t>냄</a:t>
                      </a:r>
                      <a:r>
                        <a:rPr lang="en-US" sz="1200" kern="100" dirty="0" smtClean="0">
                          <a:effectLst/>
                        </a:rPr>
                        <a:t>. </a:t>
                      </a:r>
                      <a:r>
                        <a:rPr lang="ko-KR" sz="1200" kern="100" dirty="0" err="1">
                          <a:effectLst/>
                        </a:rPr>
                        <a:t>포어그라운드</a:t>
                      </a:r>
                      <a:r>
                        <a:rPr lang="en-US" sz="1200" kern="100" dirty="0">
                          <a:effectLst/>
                        </a:rPr>
                        <a:t>(Foreground) </a:t>
                      </a:r>
                      <a:r>
                        <a:rPr lang="ko-KR" sz="1200" kern="100" dirty="0" err="1">
                          <a:effectLst/>
                        </a:rPr>
                        <a:t>스레드는</a:t>
                      </a:r>
                      <a:r>
                        <a:rPr lang="ko-KR" sz="1200" kern="100" dirty="0">
                          <a:effectLst/>
                        </a:rPr>
                        <a:t> 하나라도 살아 있는 한 프로세스가 죽지 </a:t>
                      </a:r>
                      <a:r>
                        <a:rPr lang="ko-KR" altLang="en-US" sz="1200" kern="100" dirty="0" smtClean="0">
                          <a:effectLst/>
                        </a:rPr>
                        <a:t>않지만</a:t>
                      </a:r>
                      <a:r>
                        <a:rPr lang="en-US" sz="1200" kern="100" dirty="0" smtClean="0">
                          <a:effectLst/>
                        </a:rPr>
                        <a:t>, </a:t>
                      </a:r>
                      <a:r>
                        <a:rPr lang="ko-KR" sz="1200" kern="100" dirty="0">
                          <a:effectLst/>
                        </a:rPr>
                        <a:t>백그라운드는 하나가 아니라 열 개가 살아 있어도 프로세스가 죽고 사는 것에는 </a:t>
                      </a:r>
                      <a:r>
                        <a:rPr lang="ko-KR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영향을 미치지 </a:t>
                      </a:r>
                      <a:r>
                        <a:rPr lang="ko-KR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않음</a:t>
                      </a:r>
                      <a:r>
                        <a:rPr 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하지만 프로세스가 죽으면 백그라운드 </a:t>
                      </a:r>
                      <a:r>
                        <a:rPr lang="ko-KR" sz="12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스레드들도</a:t>
                      </a:r>
                      <a:r>
                        <a:rPr lang="ko-KR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모두 </a:t>
                      </a:r>
                      <a:r>
                        <a:rPr lang="ko-KR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죽음</a:t>
                      </a:r>
                      <a:r>
                        <a:rPr lang="en-US" sz="1200" kern="1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sz="1200" kern="1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Thread.IsBackground</a:t>
                      </a:r>
                      <a:r>
                        <a:rPr lang="en-US" sz="1200" kern="1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속성에</a:t>
                      </a:r>
                      <a:r>
                        <a:rPr 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 </a:t>
                      </a:r>
                      <a:r>
                        <a:rPr lang="ko-KR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값을 입력함으로써 </a:t>
                      </a:r>
                      <a:r>
                        <a:rPr lang="ko-KR" sz="12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스레드를</a:t>
                      </a:r>
                      <a:r>
                        <a:rPr lang="ko-KR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이 상태로 바꿀 수 </a:t>
                      </a:r>
                      <a:r>
                        <a:rPr lang="ko-KR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있음</a:t>
                      </a:r>
                      <a:r>
                        <a:rPr lang="en-US" sz="1200" kern="100" dirty="0" smtClean="0">
                          <a:effectLst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728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프로세스와 </a:t>
            </a:r>
            <a:r>
              <a:rPr lang="ko-KR" altLang="en-US" dirty="0" err="1" smtClean="0"/>
              <a:t>스레드</a:t>
            </a:r>
            <a:r>
              <a:rPr lang="en-US" altLang="ko-KR" dirty="0" smtClean="0"/>
              <a:t>(8/17)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340768"/>
            <a:ext cx="7772400" cy="4061047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스레드의</a:t>
            </a:r>
            <a:r>
              <a:rPr lang="ko-KR" altLang="en-US" dirty="0" smtClean="0"/>
              <a:t> 일생과 상태 변화 </a:t>
            </a:r>
            <a:r>
              <a:rPr lang="en-US" altLang="ko-KR" dirty="0" smtClean="0"/>
              <a:t>(2/2)</a:t>
            </a:r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6" name="개체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979170"/>
              </p:ext>
            </p:extLst>
          </p:nvPr>
        </p:nvGraphicFramePr>
        <p:xfrm>
          <a:off x="251520" y="1772816"/>
          <a:ext cx="5734050" cy="490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0" name="Visio" r:id="rId4" imgW="7451589" imgH="6374310" progId="Visio.Drawing.11">
                  <p:embed/>
                </p:oleObj>
              </mc:Choice>
              <mc:Fallback>
                <p:oleObj name="Visio" r:id="rId4" imgW="7451589" imgH="637431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772816"/>
                        <a:ext cx="5734050" cy="49053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모서리가 둥근 사각형 설명선 16"/>
          <p:cNvSpPr/>
          <p:nvPr/>
        </p:nvSpPr>
        <p:spPr>
          <a:xfrm>
            <a:off x="5940152" y="1916832"/>
            <a:ext cx="3144044" cy="3240360"/>
          </a:xfrm>
          <a:prstGeom prst="wedgeRoundRectCallout">
            <a:avLst>
              <a:gd name="adj1" fmla="val -66355"/>
              <a:gd name="adj2" fmla="val -5798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Background</a:t>
            </a:r>
            <a:r>
              <a:rPr lang="ko-KR" altLang="ko-KR" dirty="0"/>
              <a:t>로의 천이하는 과정이 표현되어 있지 </a:t>
            </a:r>
            <a:r>
              <a:rPr lang="ko-KR" altLang="ko-KR" dirty="0" smtClean="0"/>
              <a:t>않은</a:t>
            </a:r>
            <a:r>
              <a:rPr lang="en-US" altLang="ko-KR" dirty="0" smtClean="0"/>
              <a:t> </a:t>
            </a:r>
            <a:r>
              <a:rPr lang="ko-KR" altLang="ko-KR" dirty="0" smtClean="0"/>
              <a:t>이유는</a:t>
            </a:r>
            <a:r>
              <a:rPr lang="en-US" altLang="ko-KR" dirty="0" smtClean="0"/>
              <a:t> Background </a:t>
            </a:r>
            <a:r>
              <a:rPr lang="ko-KR" altLang="ko-KR" dirty="0"/>
              <a:t>상태는 그저 </a:t>
            </a:r>
            <a:r>
              <a:rPr lang="ko-KR" altLang="ko-KR" dirty="0" err="1"/>
              <a:t>스레드가</a:t>
            </a:r>
            <a:r>
              <a:rPr lang="ko-KR" altLang="ko-KR" dirty="0"/>
              <a:t> 어떻게 동작하고 있는지</a:t>
            </a:r>
            <a:r>
              <a:rPr lang="en-US" altLang="ko-KR" dirty="0"/>
              <a:t>(</a:t>
            </a:r>
            <a:r>
              <a:rPr lang="ko-KR" altLang="ko-KR" dirty="0"/>
              <a:t>다른 상태는 </a:t>
            </a:r>
            <a:r>
              <a:rPr lang="ko-KR" altLang="ko-KR" dirty="0" err="1"/>
              <a:t>스레드가</a:t>
            </a:r>
            <a:r>
              <a:rPr lang="ko-KR" altLang="ko-KR" dirty="0"/>
              <a:t> 어떤 상황에 처해있는지를 나타내지요</a:t>
            </a:r>
            <a:r>
              <a:rPr lang="en-US" altLang="ko-KR" dirty="0"/>
              <a:t>.)</a:t>
            </a:r>
            <a:r>
              <a:rPr lang="ko-KR" altLang="ko-KR" dirty="0"/>
              <a:t>에 관한 정보를 나타낼 뿐이기 때문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156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어번 팝">
  <a:themeElements>
    <a:clrScheme name="어번 팝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어번 팝">
      <a:maj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어번 팝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TC101859862[[fn=어번 팝]]</Template>
  <TotalTime>10496</TotalTime>
  <Words>1981</Words>
  <Application>Microsoft Office PowerPoint</Application>
  <PresentationFormat>화면 슬라이드 쇼(4:3)</PresentationFormat>
  <Paragraphs>432</Paragraphs>
  <Slides>23</Slides>
  <Notes>22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5" baseType="lpstr">
      <vt:lpstr>어번 팝</vt:lpstr>
      <vt:lpstr>Visio</vt:lpstr>
      <vt:lpstr>뇌를 자극하는 C# 5.0 프로그래밍</vt:lpstr>
      <vt:lpstr>01. 프로세스와 스레드(1/17)</vt:lpstr>
      <vt:lpstr>01. 프로세스와 스레드(2/17)</vt:lpstr>
      <vt:lpstr>01. 프로세스와 스레드(3/17)</vt:lpstr>
      <vt:lpstr>01. 프로세스와 스레드(4/17)</vt:lpstr>
      <vt:lpstr>01. 프로세스와 스레드(5/17)</vt:lpstr>
      <vt:lpstr>01. 프로세스와 스레드(6/17)</vt:lpstr>
      <vt:lpstr>01. 프로세스와 스레드(7/17)</vt:lpstr>
      <vt:lpstr>01. 프로세스와 스레드(8/17)</vt:lpstr>
      <vt:lpstr>01. 프로세스와 스레드(9/17)</vt:lpstr>
      <vt:lpstr>01. 프로세스와 스레드(10/17)</vt:lpstr>
      <vt:lpstr>01. 프로세스와 스레드(11/17)</vt:lpstr>
      <vt:lpstr>01. 프로세스와 스레드(12/17)</vt:lpstr>
      <vt:lpstr>01. 프로세스와 스레드(13/17)</vt:lpstr>
      <vt:lpstr>01. 프로세스와 스레드(14/17)</vt:lpstr>
      <vt:lpstr>01. 프로세스와 스레드(15/17)</vt:lpstr>
      <vt:lpstr>02. Task와 Task&lt;TResult&gt;, 그리고 Parallel (1/4)</vt:lpstr>
      <vt:lpstr>02. Task와 Task&lt;TResult&gt;, 그리고 Parallel (2/4)</vt:lpstr>
      <vt:lpstr>02. Task와 Task&lt;TResult&gt;, 그리고 Parallel (3/4)</vt:lpstr>
      <vt:lpstr>02. Task와 Task&lt;TResult&gt;, 그리고 Parallel (4/4)</vt:lpstr>
      <vt:lpstr>03. Async 한정자와 await 연산자로 만드는 비동기 코드 (1/3)</vt:lpstr>
      <vt:lpstr>03. Async 한정자와 await 연산자로 만드는 비동기 코드 (2/3)</vt:lpstr>
      <vt:lpstr>03. Async 한정자와 await 연산자로 만드는 비동기 코드 (3/3)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뇌를 자극하는 C# 4.0 프로그래밍</dc:title>
  <dc:creator>Sean</dc:creator>
  <cp:lastModifiedBy>최창민</cp:lastModifiedBy>
  <cp:revision>488</cp:revision>
  <dcterms:created xsi:type="dcterms:W3CDTF">2011-08-27T13:50:08Z</dcterms:created>
  <dcterms:modified xsi:type="dcterms:W3CDTF">2015-01-16T01:12:33Z</dcterms:modified>
</cp:coreProperties>
</file>