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58" r:id="rId6"/>
    <p:sldId id="276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8" r:id="rId17"/>
    <p:sldId id="27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40119-6E7B-44AE-8A14-8A6824ABDD3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CB9B5-7F2E-43C9-8308-5E1459FD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CB9B5-7F2E-43C9-8308-5E1459FD2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54A52-22B5-4E4F-8516-1B7A29B8CC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5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C869-96B7-4D93-921B-16E2BB233A39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CAB9-258D-43D5-810D-650CDBB7511E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9BFE-2DF5-44C3-B524-EF7E0CCB4F71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485-33DC-4FDC-8991-E36CF15C293C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CE6F-8810-47FA-80B5-A54C80548F9E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C58-2B95-4714-9622-260B5EBAE74F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3AAC-EE35-4E10-998A-9CA0266562CD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32E-5E17-45AA-B42B-26DEF8C88C39}" type="datetime1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17-C190-44EC-B7D0-3DAD72A4EE63}" type="datetime1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D48-CBCD-4587-83FF-B57834C9F4D0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FEB-3EAF-481B-992D-CEED0F4208AD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9C45-81B0-4897-A602-EC41DED550E9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82B4-F12E-4501-9EC4-3F6381FF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 using Artificial Neural </a:t>
            </a:r>
            <a:r>
              <a:rPr lang="en-US" dirty="0" smtClean="0"/>
              <a:t>Networks :Final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Presented By : Abhishek Gaikwad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CWID:893451187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Alarms triggered by ANN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075"/>
            <a:ext cx="10933090" cy="4306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8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stream disconnections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9" y="1825625"/>
            <a:ext cx="11732653" cy="4895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1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Implementation Proof: Wireshark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" y="1390918"/>
            <a:ext cx="11096223" cy="5138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7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proof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13645"/>
            <a:ext cx="10997485" cy="5215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4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streaming results due to ANN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2" y="1275008"/>
            <a:ext cx="10890160" cy="544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5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Listed noted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Resolution:h.264&lt;full resolution obtained&gt;</a:t>
            </a:r>
            <a:endParaRPr lang="en-US" dirty="0"/>
          </a:p>
          <a:p>
            <a:pPr lvl="0"/>
            <a:r>
              <a:rPr lang="en-US" b="1" dirty="0"/>
              <a:t>FPS:45(Optimal is 44)</a:t>
            </a:r>
            <a:endParaRPr lang="en-US" dirty="0"/>
          </a:p>
          <a:p>
            <a:pPr lvl="0"/>
            <a:r>
              <a:rPr lang="en-US" b="1" dirty="0"/>
              <a:t>Qos:4.86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Results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Successful implementation of designed artificial neural net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Integration is feasible.</a:t>
            </a:r>
            <a:endParaRPr lang="en-US" dirty="0"/>
          </a:p>
          <a:p>
            <a:pPr lvl="0"/>
            <a:r>
              <a:rPr lang="en-US" dirty="0"/>
              <a:t>Verification of it in </a:t>
            </a:r>
            <a:r>
              <a:rPr lang="en-US" dirty="0" err="1"/>
              <a:t>Genetec</a:t>
            </a:r>
            <a:r>
              <a:rPr lang="en-US" dirty="0"/>
              <a:t> and Wireshark logs.</a:t>
            </a:r>
          </a:p>
          <a:p>
            <a:pPr lvl="0"/>
            <a:r>
              <a:rPr lang="en-US" dirty="0"/>
              <a:t>Enhanced features as seen below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Future scope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a)Implementation </a:t>
            </a:r>
            <a:r>
              <a:rPr lang="en-US" b="1" dirty="0"/>
              <a:t>in cloud security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</a:t>
            </a:r>
            <a:r>
              <a:rPr lang="en-US" b="1" dirty="0"/>
              <a:t>) Deep OGBF </a:t>
            </a:r>
            <a:r>
              <a:rPr lang="en-US" b="1" dirty="0" smtClean="0"/>
              <a:t>Algorithm Routing </a:t>
            </a:r>
            <a:r>
              <a:rPr lang="en-US" b="1" dirty="0"/>
              <a:t>tree </a:t>
            </a:r>
            <a:r>
              <a:rPr lang="en-US" b="1" dirty="0" smtClean="0"/>
              <a:t>penetration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dirty="0"/>
              <a:t>) This model could help us in developing the H.265 model in general.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M. E. Smid and D. K. Branstad, “The Data Encryption Standard: Past and Future,” Proceedings of The IEEE, vol. 76, no. 5, pp. 550-559, 1988.</a:t>
            </a:r>
          </a:p>
          <a:p>
            <a:r>
              <a:rPr lang="en-US" dirty="0" smtClean="0"/>
              <a:t>"An Introduction to Neural network" by Ben Krose and Patrick van der Smat Eighth edition November 1996</a:t>
            </a:r>
          </a:p>
          <a:p>
            <a:r>
              <a:rPr lang="en-US" dirty="0" smtClean="0"/>
              <a:t>C. J. Kuo and M. S. Chen, “A New Signal Encryption Technique and Its Attack Study,” IEEE International Conference on Security Technology, Taipei, Taiwan,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Cryptography: Public key cryptography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14" y="2099256"/>
            <a:ext cx="9898486" cy="364472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Jordan Neural Net implementation</a:t>
            </a:r>
            <a:br>
              <a:rPr lang="en-US" dirty="0" smtClean="0"/>
            </a:br>
            <a:r>
              <a:rPr lang="en-US" dirty="0" smtClean="0"/>
              <a:t>a]Implementing the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xMTEhUSExMWFhUXGB4XGBgYGBgeGBoYIB0dGBgYHRgaHiggHRolGx0aITEhJiktLi4uGh8zODMtNygtLisBCgoKDg0OGxAQGy8mICUuLSsvLS0uLS8yLSstLTArLS0tLS8vLy0tLS0tLS0tLS0tLS0tLS0tLS0vLS0tLS0tLf/AABEIAOEA4QMBEQACEQEDEQH/xAAcAAACAgMBAQAAAAAAAAAAAAAEBQIDAAYHAQj/xABKEAABAgQDBQMIBwUFCAMBAAABAhEAAyExBBJBBSJRYXETgZEGBxQyobHR8CNCUlOSwdIVM1Th8WJyc5OjFiQ0Y4KisuIlQ+PC/8QAGgEAAwEBAQEAAAAAAAAAAAAAAAIDAQQFBv/EAD4RAAEDAgMFBQcCBAYDAQEAAAEAAhEDIRIxQQQTUWFxUoGRodEUIjKxweHwQlOSotLxBSNicoLiFTNDNCT/2gAMAwEAAhEDEQA/ANTngLU+fMEIcli5bqLkmLuAe7OYC4aZNFkFsFzrC0Cb6aADvPVC+jqy58py8dKEA+0iJYHYcUWXUa1PHgm/DxPyBRGEwJKFTFA5U6WKuhIsBFadGWl5FguWvtYbVbRYRidrnH3V8jZoWcoJCsuY2YPUOaafIh2bOHmJvEqVb/EDSGJwtOHWTBgxYzeSJi3EqjE4FSEJWQQDQuRfQhrgiJPouawOK6KG2Mq1XUwZIuOnqPRezNmzEozlNLmooOMa7Z6jW4iLLKf+IbO+pumuuoycGVS1LD7pAZqF6Xf2c4xtIuYXDRPU2lrKzaR/UCfDlz4o6XsoZiHJZwaAbwAPgQbxUbPeJynxF1yO/wARhgcBnhI1s4wCeYOY81bNwxKZWYulqkXGa1xUClOtngcw4W4jb1RRrDHVFMe9w44eOcE8TyzgqtOAXWnqlieYr+UQ3br2yXb7TS92+YBHf/dTGGIbdNvmkKQQrAg5FGKwCksSCQeKTTSvvjXMLRJCmyux5IaRb0n6qYwSinNlOUlgdH/PrBgdEwtNVgdgJvn3KaMIWUS4yhyOZLAMfm8aG5k6LHVLtDdfkBJU07NLsQxILWvca1GnUxopmYKR20NLcTLxn017+SqOEUU5spb234a1MLgdEwqb1mLDN/z0Q68OXysc3Sp7ozCZiE2NmHFIjjooYvBFHrDTx1Yd0a5haYKSlVbUEtKHm4JVN01tx6tfhG4HWtmsG0UjPvC1j14KgYR0vqVZRpVnJ93jAGSOcwsfVwvg5ASemQt4qpWCICgaKCczcnYg8DrG7s3BzAlL7S0lpaZaTHiJsdRoqV4NYAOU7zM1XdyKDoYw03CDCZu00nEjFlnyiPVDqDFjeEVgQRIXkC1ZAhZAhZAhZAhZAhGyMPMSS6CyklJql68K3BAMWax7cxnZcdWrSqAQ64IIsdPtKuXh5gliWkZgTmUXAHJNS7Bnh8D8GBo/OCk2pTNY1nGIEAfM246L2bImCWJaXLnMouA1GCRvWu8Ba8MDW9T6ZrG1KLqxqugWgW53OXSNVbKVNApJSSU5FFRBdIDN61mvFGuqAfAMoPPzUalKi8yahABxCLXN5yN5yVeLRMWlCOyCQl7FOt9bQlTePaG4cvzirbPuaVR9TGSXRnyy0z8ByWLOJKchzN1FRShraMLqxbhOX5zWsp7EypvGgT0+2anLRN7PsslHcFw934tGf5m73cfnitw7P7Rv8V4iNI8ExzLzlQQWL6hySACTU6CLOqOxzFvqRC42bNS3IYXCbcSAAS4AWE81AJUMudASlJoAAO7WjxBznCMQsF306bDi3bziIvM+PXTorkkgEAuVl1OLat3vC7yGniU+4mo0kWaLDynu+6vWl2bRIBOlBCOMx0VqTC2Z1JPirFAlncAU95rxv7owuJsVrabWkka/2V18qVeqkAUFW7z18YbFMA6Jd3hxFuZ45K9nKyzhXHhRtbOPbGl/vHmlFH3GjIjh5rFKLgsMwBAprp7IN4SZKNwMJaDYmT9fFRUndCASQ+ZRq5PJ+AgxANDQgUyXGoReIH5zQ+KRVw7AMDQWDAUhXmTIT0mFrYchp+85OosIwkuzTMYGCAombv5yz8hdjwejxQVDjxFc79nApbpot1/O/iglKZxlHrOHsDb3e1oUPi0ayqOo4iDOkHmPp9yhpkwkqJoVUJAsPrFtSW98bjkmdUm4DWtDcm3A56CdBw7lRNnVSAWSgUOUFzqSl4YvuADYJGbOQHOI95xk3i2UT+fJCYtYUtSgGcu0Te7E4lXoUzTptYTMCFRCqqyBCyBCyBCyBCyBCvm4Qg5QCSGdhYmoHg0O6mQYCgzaGkYiQBeJOYFifzkq5ckkkAWBPgHMKGkmFVzw0Ak8POy9w8nMpKXAcs7cY1jcTgOKWtU3dNz4mBKkvDskq4Kymnge9j4QFkCecLG1peG8RI+vzCqSIVVlWITAiUXIkOQAKn+saBNgsc8NGI5IuVKs3G0YL5LeqPTIYs3VmoeAjSIMLGuDmhwyREmVcty+e4Ri1HYbBqLEBzrX2QzWl2SV9RrLuVk/JLSVzFAJAzEksAHvxobwYSjeN1Osd/30Wu4zy4wkslKSpbfZG6e94VMk03zkkHcw4bmpn8BAhQR5yVPvYcNyWr8xAhNpHl9hVgBYWkm7Cg7+sCFsGCxsmc/ZzEqYuWPHj4wLVOZIuOOtIEISbK4+7vArAhCzJTv8vAsQcyXAhBTZcCEJMTAhQmIIZ9Q/dpGkRmla4Oy6LDLISFaF25tfugIgSgPBcW6hQjEyyBCuXhlDMDQpbMHs9j0tXnDFhEg6KTazHYSP1THOPqrv2ZN+yPEQ26fwUvbdn7XkVYdoDeITVYZdSKsAGbo/e0OKwEwM81I7GThBdZpkWHGbz4d0obDYpSHYmoIoSKkM/UQjKjmZFdFfZqdaMYBgjTgZXkmeywsuoghV6kit4xr4cHG+qapSDqRptsCCOk2yU5k8ZVAXUvMeQDsH1uY0vBaRxMpGUnB4cTYNjqTEnyHmqUiJroREpMCITXCSmlrVxISPer2U7zFGiGF3d6rmqHFWYzhLj8h5yeoCZy5iRka6VBzlAcCo4tw4mHxtERx4KRo1XY8WRBi8wSINuefLJGBCcpSGJcl2DMdAa8i/dGFwwkap2sqOqB5sIynhy8ueauksBVKTepzdX0iYcIyV3MJMhxHh6LW8f5bSJalIlzAFJoFFKlAKsTQhyIelgzcY4KW1b2MNNsg53i3DvWoY7bSivDlUwzFAqUslqoWoAJIFHyXGjw+MDDB4+ahun1N6XCJAA6tGY78jrCW4vZCvSJkiWA6CpnLOkbz1ucrQrqRxlo0Vae1t3Daz9Y8cvmlaJZUQAHJLADibRECV1OIaJKkZCs+Rt58rau7N4xsGYWYhhxTbPuU8bhzLWpBIJSWLWfUdxpA4YSQspv3jA8CxVs6UuQpLKyrYK3SXS9QDzZi3ONc0gwVlKoKgJblMdYW4eT3l4QQjEuofbo4PP+zCqi3vDlM3KpBCgsDKQb8/nhGgSYCx7g0SVQrCZmbmGB1GnhaNDZSuqATOny49yDOHJS7Cj3uWqae3vgDSRKx1VrXYTy88kumSybaAk91+6FF05IGaGkYcKWkaE16Cp9kPTbieAo7TUNOi54zi3U2HmoScUkZ1Kuqo3Qcpuk18GijKjbk5nkoVtmqe41mTc7kSMiLeM5/NZJxKNxS6skoKWBdySTyu7jg0a17RBN9IS1KNU42MtJDgZPAW55RGgIN0J6RvFTJU/wBpPtZJABaJY4MxPVdRoksDQS3ofqQVXOWFGyU6bop7SYVzp5KlNhYIJJ6x9AEbPxKSqasGikhIFi5y6cBl9oizntlx4iPl6LjZReG02EXaSTwi+vOfmgX6xGSu7DyV2GkZlBJJS9qPfW4pq/KGY2TBUa1UsYXtExzj8OkKmEVl5AhZAhXSxAhOUYvMnK1w3rGLGsS3CuNmxhtTHPkjpCPof+v/APm/SFn/AC+/6J4//pJ/0/VEyJygfq/gT3aaRmM/gCpuGzN/E+qYYZaqUTxNEdODCMxn8ARuW8/E+q03y48p19mBh1oKM5lrORO8oAEs4YpqzxUy1ocCOGQXM3C+oaTgRAB+I69CtG/bc7/l/wCVK/TC75/LwHoqex0uf8TvVVYjaMyblSrKwLjKhCf/ABAjHVHPsfkFSnQZSktnvJPzKfY7FIl7RWtWZgGZIclRlhNn5+yOh7w2uSfyy86hSdU2BrG58/8AdKB2Jg56JoWMOpQBBOaXoC7jNY845qb8LphejtFLe0y2SDBy6fJX4rD4kYlM9WGUEpWFsmWKjNmrloVHjDGpNTHGqmNmjZzRnMRc8o8Fdj9pIlS5shJXnKipKsqQ2c7yajMxTfVw0VNVrWlrfFclPZKj6jKjwAAACL6a8JnLkpr25KSZiwVFU0BYYI+jWEsKly7uOQLwxrNEnj5JBsNRwa0xDba+8CZ+Xmtfw+0CgEdnLU5d1oCj4nSOZr8Og8F6VSiHmZI6GE98jvKs4adv/uVKdSUiiT9pI0HKBph0rXsJplrel11RM5CkoWlQUlRzghvVA76m3KNa4DxlJUYXT0jx9EKZ1GPrDNa29d34RrakDx81lSgXOzscP8pnzS5EzI4YVBAcAkFm8IynUwJq9AVYubEaka/PmhMOPpBaoValcphqJmp4/IqO2tjZ+hae4OEpUmcpIo3elJ94ibXECy6alFrzLvmR8lA45fEfgR+mN3jvwBJ7NT5+LvVX4fELUDvgEAqbs0EUD1LU4RRji7XyChVptpke7IJA+I6mLCb+So9OmcR+BH6YTev4+QV/ZqfDzPqvFY1ZDEj8KfhGGo4/2C0bPTBkDzPqh4XEVZHzJ5QlBSa74BIB3CQ1xqX9sWLy0DCePguFlIVXvDx2TYn4oM5cLeSBJesQXaBAgLyBavRAhESRAhM8MiBCa4GoUkG4DDmNPB/ZDtNi1RqNhzanCQeh9DBRUqX4nTlxqLQiukXl5tr0eT2KD9JM1F0psSG8IFi55tLaKZiEITKSjJQMpRprQlnJqTrFX1A4AARC5qGzupuLi8meQ/OiXRJdK2zyM8k5uLWmapkSUkEqI9ZtEixsxMOyJEqdUHAQMzbx9F1LCbDw8pRWJQK1KKytQdTk6G4EK5xc4uK2nTFNgYMgITA4hzTT3OW+esYnUe14/OsC1B7S2Rh8QD2kpKnpmYZhrRVwYFi5x5WeQS5IM3DEzJYqU3UkfmIELRoELyBC33zb7dY+izDQuqWSddUNq9TAhbvPlmgq3yIFqAnJq3zoIEIEqyqChoe7p74ZjsLgVKrTFRhYdRCAx8sBRaxqOh/PTujXgA2WUXlzBizFj1GfqEAqEVVdIxISkpyJL3Jd+lDaKNfhBEZrnq0DUcHYiI4R43BvpPqh4muhZAhGfs1f9nxEU3bly+2s4eRUO3l/df6irQYmdnzKYU6oyf8AyhDqNaBuUTKuJi68gWqSIEIzDpgQmshIp/KBCNQOXutpAhM5IAD/AD1484Fq4z5SbSM/ETJlWdkgmwHy/fAsSuBC2PyJ8nTi5zKfskVWfcnvgQuzoQlCAhIyhIoANPzgQqVzuDuLD58YEIOZOfr7NfCBapjEcP69/SBCJTOv4/zgWK9C9L/DpAhcv85Pk0JKvSZSWQs74FkqOvIGBC0SBCtwuIVLWlaCyklweBgQu34PFJnSUTkFwtI5VsXgWoaakaPAhATkAjh1t19nvgWHJA47ClKsrh3ahtwc2tWHdTLTChS2htRmMAx08bC9svkhMdhMmUuC6QbpNSK0BtzhqlIsg/VLQ2gVcQANiRkR8wq5soCWhQuSoGvBmppeMLRgB1krWVHGs9hyAaR3z6IeJroWQIWNGyULIxCyBCmqWQEq0U7dxYxpbAB4pA8FxaNI81iIxOmGFHGBCaSLPy+esCEzwCAxUbJHeT8Ne6GaMzwU6hNmjM/IZ+it25hz6KtIOVSpZZQBJKj0uWDAatFG08ZAHBc9XadyHPPGImPzieS4yjBoUtae1SgJNDMCgT3JBY8RCBoJiY6qrqrmsBwkk9mD84VS5IRMACkzACKpfKeVQDGEAGM07Xl7JILeuf1Xc/JvZqJEhYQlKcx7SnNmT4RSqAHOA0XPsr3GlScTJIv80fNQ9HbKA1LuHV3wbuTbRNv8ABOpPdoPklBmh3Kw2mZ3PgDwiYAOqu55H6SekeoVMtZzMkBR8QbVZrDjGsBxQLpajhu8TyQpzpqXUrKAAsUIYl7jvZ4o6LmMiFz0i44RizBnXKI8JhTKmOpBAbo1H8eEScIK6qT8bZOevUWROHmlqVpp7KeMKnVu0MGJ8pclQzBaWatD9U9QYELgWMwqpa1IVdKik9QWgQqcusCF1LzbYkzMKpKi4lqyjkDvN4wIT7Egaj4QLUCtTMR1f3M+t/bGgkGQke0OaWuyKWY5ZNSSaa+6BzibkrKdNrAQ0QlmIUTfQN3aCMN1oaBl1UFTjlCSd0VAYf1hi44Y0Sik0PLwLlGy8HmUmVYtmUpnZRDgHgkUHUxZtLE4M7yVxv2vBTdWzEwBOYBvHEm56QpIwoYpAU5mBCt3fCWc06+6NFMRA4gc8ljtoOIOcRGEuF/dJmBfpHii/wDZ/wD5vui/sQ7S4/8Azp/aP53JFHnr3VkCF68CFOXAhMcNAhPUSkZXCt5uI8LRUtZGd1zMqVi6HC3T7phJT9FTVde4Exn/AM+9NnX/AOP1SbzgTEjCpCpq0ATEndDkKqftDWAFvE/neseH3hoPU/ZczMrCmvbTf8pP64P8vifD7rMVfsN/iP8ASrsDh8MZssCdNcrSB9GBqNQukHucT4fdBdXNiwfxH+ld0YAZApRIH2XNO9+6Mz1JTmW3gCOf2QGKmppmUqjj1RTvel40kcT+d6wB9zhF+f2SyctGqlX1SP1QsM4nw+6Ymr2R4n+lCLmJBotQLaD880MMAyJ8PukJrHNjfH/qsM8ENmUTcAp1s7veBxbESfD7optqB0loHQnLpARyFk9jY0Aa77ze6GI+D81SMMb0cD8wEW4C1AkjeJ6ctIR494g8Vak4mk0jgExWADu1oDZha8Y8AGyKTnEe9z+a5p5U7FTMxc7NmCEhKpeXKAolIWtO8fWLkvpraOgUw6eAC4Km0OowGwSSZmbXgG2gsPkk8jZqZqZKBmTKKFKzbtJpWpIzuQ9AlNPzgbTDsI0+srH7S6kXuN3AgRf4QAbeZT7zbBIn4iUMwSkAsSCXFC+WnGOcgAkL0GOeWAmCeVh5rcsQkOWc91XPKvC8KeSoCTmqcWg5pgtuAhqVASxHDe98dLh7zhy81wtcMDHA/qI7rz5X7kFiJLTFgB17unEgL/nFA333AZ2+krkfUG5pueYZ71+gOHyySMSEKnlDsCoswdwCSRcMGB8Ii1jXVS3muypWq09kFQi+ETfUjoZM6IebKT2uVJcZ2t/aZrlxClo3kN4/VVZUf7PjqWIE58pnIXV+PSO3mBWdifqirmoDE2h6oG9dM56Ln2RzvZKZbExqfE/nRE4NMtL7yilaXObIAbhqquC/hFaYY2eBGseq567q79AC0xbFbI6DIiLeSW5JP2pn4U/qjnln+rwb6r1J2jst8Xf0oeJKq9gQvIEK2UIEJnhYEJthx8/OsCE0wpJQqtmUGHCivyhxdhHeovEVGu5EfUfJa15zx/uiT/zR7jCKy5XAhF7J/fyv8RH/AJCBC+gMoepAGtWfvhmCSp1TDbCSluPU6iXBcu4t8iNeZcSik3CwACEtmoVVgS1S0ZhJyCZz2t+IwgFySXpb2RgFkFwBAJzUJaPfAmTad9RF8qQGDesan3tFKuYbwXNs12ufxJPdkERhxx0p7IkumUfhgOB+ekC1cm848wnGrB0AblqfbGyUoaASRqtb7dWXI5yg5m0ezwTojCJxardPNT++nf4Y98YtXQZlxXi4+au0AWFLwSDulw4LNQsXFIdpLcktRjXD3uBHiq5qilS5gBILsGLuWIcaNxjoaS0ufHcvNrNbVaylMERJ0AFrHiRpmEllTZiFE5VMXcZdWOpHGJ03PYZg+C6doo0qzQJFo14EGLFUSJkwL7TKSdd09KBqUgY97X448ltWlRfR3RNuv1lNMbiyFEhC2WkFw4YtQgAX0NXjrq1cLjAzC8jZNlx0wHPb7hIjOb3m+WRFom8JZPQohCUoUcovlNycxaltI5XAkANBsOBXrUnNa57nuAxHiMgIHynvQ3YTPsL/AAH4RPA/snwV99S7Q8R6qkxNVhZAhZAhXyRAhNMLT5NYEJph+JqH9nGBCaYR0kK/o1i4OmkAMFY5ocIK1zzo/wDCJ/xR7lVgWrlOU8IEckXsf/iJP+Ij/wAhAhd/xSNPf/KkCEvxEtuZbnGoUxK3UoIIKt5TEu1QK8CHjpYLBvG68+qSHPqZxDQI1KFODS2VJzDMM1WYNqdReGDWxhabTdI6pUxY3CDhOG03mMvAqibhMqsyRRDau5uKaRN7QDLdFelUc9uGpMum0REZ3+qIw8kGXm/+wqYHiaHTk8YMJZi1lMS4VcH6QJ6DLzRU2Xvlrk6cde94Sp8RVNnndj8si5KCDb55fPGJqy475yUtjpnRPugQtXgQt780/wC+nf4Y98CF0KclmLdfjAhLcSQ9DUcLjpwjQVhE5pfipy75lfiPxjcbuKTc0+yPAJVPnr+2r8SvjG43cT4o3NPsjwCH9KX9tf4lfGN3j+J8Uu4pasb4D0VsmfMVlQFm5L5i4pVzwo8MHvdDZU30aNOahaNNB3d+ir9JXX6Rf4lfGF3juJ8VXcU+wPAKv0hf21fiPxjN47j5rd1T7I8Ai8IkIKV58oq7jVJDpoDQ07nilOGEOmPtp3rl2gmq11PDJtEcDkcxcX747h1yt3N9pRCQBQgXPSoAETLRE8SrtqHHg4AEzzy+V1GZh1JICkkE2DVMY5jm2ITsqseJYZCJGHUlswZwD41brA5hbmsp1mVJwmYJHh9E4kYRQy0VmNmsOT8WrDmkQBxKmzamucbiBPUxYnoDZGolKdmLmoHKwpEy08Fdr2kSCmiJBBytr49ICIMFDXh7cTUs84+zxMwstAJClrdNAxUEqIfgCzeEVFMEgA5rmftDmAucBAInobeS5tPRKnpw0qUcqnUlQNxYlRahJZR8BDkNqBrW81Fhq0HValQSLEedvkEPsfZsxU6UuXLWZfapZRGmZ6kUsDEcDjdoMLq39NpDHuAdwX0AvDkvyr4H3woBKqXBuaE9GBLE5TpR3Lg/NYZoE3S1HFokfOENPkTHJGZrEgNTVhDnFM6KTd3Abac456KkYZKQtJdyHB4ihA6sS8b7rWuEpDjqOY+LD+x+yERhmHzzr15RFdkXlGdkssavofdpeGcXZlTY1gkDv1REjD/W0e/zyjITyMkerDAGj1+HLrA4QYCVjpbJXEfOWP8Af5nRPuhU61YCBC3/AM0Us9tPLFuzFWpezxsarMQmJXQMQipYc78311gC0pXib8/H+kESslATcMovlDt4crxrWE5BK+qxnxFAzsCezVMOhAA72MWFA7sv5wuV22N9pbQGoJ8reqVLQQzhnD93GIFpGa62uDpjSyuwcwBVaAhSX4OCAfFoem6DdS2hhcz3RJBBjjBy8MucIvE4tKpYljNTdsneAtbUG0XfVa6mGibW0uuShsz6dZ1V0Qb5mxNjna+Zy4ZBVfS/d/8AZ/KJ+92fJVx0P3f5vupYjDzVADIq5UTu1Uqp1taBzXuAEcT3lZSqUGOJxDQDkB3d6xGDmKSEFJSxJCizAEVBYvcBu+AMc5uEjvQ7aKbHmoDMgAjplnA1vKnjJU5a3CFAJACah2Gt7k1jau8e6YysEmynZ6NMtxCSST1PdpkrexnKbMDQAX4a3vCvFR+apRfs1KcJFyT49ycYbtBXIKs5Orer9Zoeah04eSmBs4/Xa/8ANd2mv1TNKHD5GJ1ADubn1vmkDr3w3/OaKUNgY5A05dITSTKJBUQ5uLkDQg1vwhYJEnNUDmhwDTbI5dZ+h8km84GcSJcwIUpSVulIIocikgknx8I2nixAxkl2gUt1gxAAm571zPDYRctaVy8HMCgXczAaWUGyi4JHfDNYWkFrD4qVSo2o0tfVaQeUX01ORTnyf2fMlJYTC61oGVYVuSgp8tARmNi1A5izKbm0yAc/kuOttFN9dpLbNvIi7vQaLsxzD1RQ9evz1jkIINsl67C0j3jdQXJeoSXa/A2tDGdAsbEXdaVBeFOQDKeYq8bfCBCT3d6509EPjcHX1VFIAHX32taMqCTkm2cwyCbkoafhQSCBo3K1hSEe4E2VqTXge8UcZKSzsQ4PWnvihcCIJXO1j2kkC/yViUBLsLWbU6d8JOcKoBOHFn9Fhc5uLN7X+MLMyqFobEZSuOecxEkTFqKfplKygufVGUlR6VT3mKENFIHUrlBqnay2fcAB7zNvqtZOIw/ouQIVnzu2cO+Rs3qeq/1fbGYmbuIvPH7LRTre04iRhjhzyzzjXyW6+ZycXmJIDJBIIO8SpgQU8KCsDXwy6Z9KapIzIE2tY8ePLVb7jkgMwFaG5PBg9GjPdEQqsxkmZ5Za/VLNoLSUpABzb31rV6D54wznNIEBTpseHuLja2nL6IGelPZgUdiwchQW7CnDnyivulgH5K5pqNrF+YkSbEYIvfTpqk22FELWkGimJ50d4SuS15GipsLGuoscRcSBOlyCFZ6GFTsygFIWkkEE7oAAfrHRug6piNwR4Lzztbqey4WSHsIBkC5J+RzOSDw+RE51AZTvJIO6El2oR8tEWYGVJdln3Ltq72tspaw+8JabXkdCI+6GkrSFAgZQ4uXat3YRJrgHWtkut7XYCHXMHK3dF1tP7SlfeJ8RHr76l2gvi/8Axm1/tlamiQMgWVMM+U0Lhw7taPGDAWYidV9oaxFXdht8MjgdI4+SkvCkFYUfU5XJokDreNNM+8Dp+DxWN2kODC39XkBn4ZdfFVdiRdJFWqImWkZhWbUa/wCF09CjZUohnHrAEdDaAtIzQ14dMaGO9PMHgXCSVZXtTwJOkVbRsC4xOWq53bUZcGCcOd48Br8k1kSkZMv1wuvE3DfzgIbgjWUNe/e4j8OGyF8rFTJeEmGS+cUCkirvvN0r74QsMwLqwqjDLjHfxy8fsuSrxGInoUFTFrShlkKUeOUFib1gawkGNFr6jWENJzsFmzNmGbmJWEJRldRdTOcqQANH8IanTxTeIUdo2ndQAJJm3QSc032RgUYefLM1TJzKSd0UmpIBSST6tlAx0U6babxiyuO9cW07S+vRcKIvAOebTeRz0jzVWL8qsYFrAxKiAspBpYEsaco5SPeK9NhJYCeCZzdtz3UTPUTSmZSW7wHPVvGOqGgR+fJc/vEzl+cJhW4fyrnJaqypmqqbbxZ/CHbWAyb5LlrbG5+dQgZ6KUvyqmOBmobb8wm1bqd30LQCq0aBYdmqmYqO8h9FH/aiaSHTQ1H0kx+t6Bu7pGGo2fhCb2WoBaq7y9FWPKib9ixqO1mOKsKFTVjBUb2Am9mq5b53gFh8qplgTmJtnm8NWVSsZvGdkZrfZqn7jojP3fRBTvLXEoUpIZgdVTe768Re8YvhHn6q7KD4/wDY7+X+lL8b5RmcszJsiUtbesrtHYf9UBrA5tHmsbshaIa9w/h9FRNx6QxOFkgGopMqOW/WMNQdkefqtFA3Aqu/l9FdhPKMy/3cmWgmhKTMBIclnC34eEG9b2Qj2Z8yarvL0XSfNxtVc+UsrCXC6esTpR1EwzHgnIIdRIbd7j4egWzrSSr1BSoOvzfhHUwGZIXBWdhZ8Z/O5AYycQv1bUctw90OahByXOzZGupCXZ6fgz5JLtPFjIWSDahdri+sZWrjdm0rNl/wx1Os12IjPXj+XS1G2glKUiWABcPQvduERbteEBobZdFT/CDUqOqOqGTkYyjjx8kPOxgWQ0lOUJYOFEhIvYikI+rjNmiAuihshpA4qpxE3gjM8iCr58nIhKjKlurkpm0+trFXUwxoOEX/ADioUqm+rPptqOhvS58NMuvBD+kJ+xK9v64niHAfneurcO7b/wA/4oVE8dn2ZBqsKzcAzGnSIB4wYOau6k7e70aNIjvnP7K701JVMKgcqiCADXd9UP0o8PvgSZFj9FH2RzWswG7ZB/5Z263jgvMTjTMUlTMRzJD8QDbSFq1jUIKfZtkbQYWZg8gO62f0FkaMUpbAk0DdSHr88IypVc8AEp6Gy06JJaM/tbyTrC4t2BDeqCXoyTRgbF9YcVhEHl5KXskHE08SOrrGTw1hGSJzqzUqp25u/f16xEu97EuoMAZg5QqPLvE5cBOyuASK5iC5PL5MU3gExqo7gktLjlyFx+eC5Ls3bsyShSEqLEUq2UuCSOrN3wMrOYCAVlfY6VZ4e4ZHxtCjsvaAlTFTCVE3ZKmCzdlm5GrQU6mAyt2ihvWBgjvEx05qzH48TZaUuVLUpc1ZA/8AsUwAbgEiB9TE2D170tHZ928u0ADR0H3SpCqiJSutPJ2Llt6wfiM3XnSp4aR0l7YzUAHSpyZ6FHKCXJegJs9eVPfAHA2WOBF1R6TLD1Sa3dT0s9Le6FxNFk0ON1hxift6ElzSujfOkGMaIwRopy8ZLaptV6vz1b3Roe3VYWGbKC8Sgvvjkz2sxpGYhxTAFLsRMdRIUGs7MdA7RF2aduSc4DB4cYZU1eUzGJCe1YlPqvlAuDZOvIR0MYzdlxz6rgq1q/tIps+G0nDkc8+YzOnVMsVhsOtZWtsolo7EGaEhSQkEpb6oIevEECsWe2m4yeAi646dWuxgazOXYvdmCTx1I4cOSVbC9FJWZjg5F5RuZQGLDern4GIUd1Jxc/zqu7bPaAG7sjMTnOfLTiugeaJSck7K+XOWKmdmF2pC0y3Eq7Q1xpXF9YW4YmclLl/rGz3/ADjq3gAlcLqLnugDT+yXTCFZnLEqBLuKczpDAtM3SPD2FsCbEDW/53xKR7YVLtcHVNT4mJ13U4gKmxt2g+87MZAggcOsJHtQy8wCHsODWFmrme8Qq4J9z8+66tkFYM/zozPGcznOkZckzkLKRLStQJzOd4EgNUMLAJd7R2NdhDWuN5XlVGtfvH02kDDAsbkGxnUzEJRMxpICXdIJId+6t3aOJ1aRh0Xss2ZrXl4HvGAfz8KH7Tp4GJ4wq4fy3oqoRUWQIU5cCEywwpAhNcObfNYEJthb9z8f6fygWqjy5wi14GYEpKi6WZq1aGaxzsgo1K1Ondxhci/YGJ+5V7PjD7ipwUfb9m7YWfsDEfdK9nxg3NTgj27Z+2FajYGKTUSlP3UjfZ6vZKz2/Zu2FUdg4n7pXs+MZuanBb7ds/bCuT5OYr7hXD6vxhxs1Xspf/I7L2wgsThZkpRCwUqBYg8btwNIk5rmGCF006jKjZaZCq7MsSxPPh1hYKeVUqMWr3SBCtkSFKUlOqiAATd7RoBJhK5wa0uOQWY7BrlLyTE5VXbkdXFxGvYWmClpVmVW4mGQqXhVReqmksCSQKCthdhBKyAMlF4Fq6p5pf3E2n1j7kxoQttxbZ3uATSrV72iogOk5KJBLIFig5oSZswKdiCXfS700irQDUdOS46jnt2dm7+Kwjn9s0lGQLdQLF2rQBtXETpluKSLK+0trGnDDfW1z4EQlkpOSckkZRcZiDozEigrTlBTGCoCbJKzt9QeGHEcrSPI8BfmrliWXJIfIkAGYaEDeQVC4bU3NIocBknhlPlz6rmG/ADWg/ESThGRNnAHIzpFsygsAqWM2cF8qmqALUFQd7hEaZaJxcCu7aRVOHdnVuh49Rbio5pX2V/iR+mFmlz8k0VuI8D6qeGwed3dNQLEl1FnbgNTDMp4vzip19qFOIvYnOLDMDmdAvF4IiWVsXCynkyaE/ipAaRDMXPy/utbtLXVhTkZA95kgeAlRThlBIUQWJOhozXpQVhSxwGJVbXY55YDcRqNZ9Eywcg7rgjNQOL9IzAbSM0b+nDoIOHONE9BUxIUWdmyhmcgMb0YRV5JBIyXLRDWvaxwvEzJmYE/NGYeUcoUf6C/dTpEi0gSuwVGl2GbqHl5hM+CmpI9VKaAgW3mimDEY4Bc7q27aCNT5Ex55BcawGDmoKJxASjMGUssCWJHNixqBCtY5sP0TVatN2KlmYyF/trl5K/GSDicUrsQ+ZQcgHKCWBNA+V3qdIZw3lT3dVOk8bNsw3hyB6/3hBYbDALyzgtFLBBKyXDAAtfnCNaJh9l0PqEtxU4PfbxTJWyZCVTkKmrJlBRKglOSlACSp8xNG4xTdMBcCclyDa6zmscGiHRaTPPTKL9EXKwasN2EzMZYUAZky7EuUpCBUHJxGsUDTSwnKcykNcbTvGRijJvTWcs+aYT8syTNWFIJWo4hK2UEpyqRLo9ftOWq1oqSHNJ43noQFyUy6lVY0zYYCLSZBd9LK3HTuwnkJVKCpswzTmUUpyJTlQCpqOSo93OGe7d1IEXM92inRHtFCXB0NbhsJMkySOgAC17yqwKZc5SkKSpCzmDKSTvDNYVCa0Mcu0sDXyDYr0v8NruqUg14IItkdLZ8eKMn7DDJlo7MEGWJq1ZswUsZksGYI0pU6w7qP6RynvUWbaZNR0/qwgRENsec63hDS9noSJsqYQVS0iaSh3QQoJWhzQ0Pi0JgAlpzF7fJWO0OdgqMmHHDfWQSDxFx4KUydKnLmTUoVklSd1C2IcEISKfVDvzIMa4te4u0A+yxralFjaZIlzrkfxHPUxCA/ZJ9H9Izpy2ar5nACbXIL9BEt0cGOV0e1Df7mDP04/RWDY/+79t2kt8zNnTbLmY65+UNuv8ALxSEntf+fusJy4HjHhzVezcOhUnEKUneQlJSXNHUEmmt4VjQWOJ0T1qj21abQbEkHwldZ83mAQhE6WgNkWlL13iZaVEnvNG5RZ9JuKBpHylc1DaXluN5mQTHCHRCdYmTvMWVZ3oIUU/egrodW/yy4AjzQGNmBJKMqWdmzHi1a3tFCcJwwIniudrC8b3EQY4CPl5oLaMhCXAlguFVqWKas+lYu+mwCMPG/S64KVau73nVCCC20C+IxOV+S17GYqWcoEqgDVUri+h4vHE+owxDfNepR2eu3EX1LkzYD6yhu0S2bsQzs+Zd7tfhCyInD5n1VcDpw7wznk30UpZSQpQlJZIc763u1njWwQSGi3M+qV8tc1pqG+Vh6KHbo+6T+Jfxhcbez5lU3T+2fBvovJWKUDmJKlCxKiW5trA2oQZzWP2djm4AAAc4AE/31XszGKKQijMxNXIcn3lzxYRpqEthYzZWNqGpznoYj5WHC/ErE4lRSEklg+p1ah5UjC9xaGp20WNeXgXMcNJ9U42RPCaKt6w5KFj+UPSqAWdln3hQ2qg58OZnkebTn4ZhHyJtMoADsFG7604V6xPFAgaroNOX4icsuWibbLWAWV6qqHxv1fWNY4CxyKyswkS3MZeneqPLjHql4GatPGzqbeo9GqxjRVLSSElTZmVGBrtI4aX1lcd2ptpc5CUKQhISX3QQbBNXJowEbUrF4ggdyWhsjKLi5pJniZ1nghsBjFSlBaXcKBZyxYuxa4hGvLTIVqtJtVpa7Iq3B7QVLm9opImKDjfKix4uDcaRrXlrpz6patEVGYAYB4fLosxO0CtKkhCUBSgo5XqwZIqSTVzU1JgLyREQhlANcHEkwIE/nd0Utq7YmT2zBKQC7JBAKmAzFyXLADkI2pVc/NJs+y06HwyevDOPG/zTXZeMkpwxlTJo3i5AC3SKFSc2QhioJcDgYtTe3d4Sfn6Lj2ijWNcVGMy1tc6GJGQJhBbQCJ0xUxeJQ6v7E2gsAN2wFIR8PdJd81eiX0WBjaRgc29+qqnSUKIKsUgkAAOibYBgPV0EKWg5u+adtSo3KkeObcz3o1GMISE+nAMGH0cx2ZvWyPag4RTGYjH8/RQ3QxYtxzzHqozZ6VBYVi0FUxgtZRNzFIsn1WagPcIwkGZeL8ita1zS3DSIDZgS2JOuarwSJUskjFIIKSlSTLmsUm4LDvflGNDW/qHgU1V1SoADSNiCDLbEd6txnYKQiSjEhMtJKqpmElRuosgDkI12AjCHW7/RLS3zXmo6mS42sW5DTPxQ3YSsmT0xOV82Xs5rZmZ/Vu0LhbEY/Iqu8qYsW6M5TLcvFTwqEJCkIxaQF0IEqYc3AVTGhoFg/PkfRK9znEOdSNubbea6f5upS0ypiFzSSktvIWkgMGFQ5prGuxNMF3kfRFHA8FzaefMH6rYMagZnMwDuJPsB0giHSXJw4lkBluoSaeEu/ah7uyvW8IIEyXIxvjCKZjqPVL8bMcKeaHIb1VUFy0O98g+/nbIrnZSgiKUQZzbpYTfTQJVtGenswhCiTYlmpdjTjbvhKj24A1pTbPQqb51So0CdJm+Ui+ozt0Qnpf0eTKm7vlTZm4X5wm99zD9Areyjf72TlxPGeOXLJRw00BKwX3ksG6g1ryjGOABB1CpWY5zmERYzfoRa3NUPCQFf3uHz9Fd2yfuk/iX+qGxN7Pz9Vz7qp+4fBvos7ZP3SfxL/VBib2fmjdVP3D4N9FOXOT92nxX+qDE3s/NMKb+2fBvomWFWmm4nxV+qDEOz8/Vbu3ds/wAvomkqamn0aX6qL3f60GIdkefqjdu7Z8vROcCh65RcJrmq7tryZucaIIyHmlMh0YjkTpp3ITzgLSnZ8xWRKxmFDma+rKeCwvHz9VkOd7uIjXT0XKtnGXMUpKpMlBCSoOJzUBVU591NL8xSKNwusQB4+q56+OmA5r3ET/p4xb3bnkiZmFliWtfZSsyEIUU5Zn1gkkfvHoFDTq0NhGEmBIjj6qQqPNRrcToJIB93Sf8ATrHHok/7RR/DSf8AU/XEcY7I8/Vdm4f+47+X+lZ+0Ufw0n/U/XBjHZHn6o3D/wBx38v9Kl+1Efw0nwX+uN3g7I8/VG4f+47+X+leftVP8NI8F/rg3g7I8/VbuD23eXos/aqf4eR+Ff64zeDsjz9Uezn9x3l6IPETsyirKlL6Jdh4kwhMmVZjcIiZ6qoCMTI7AbMXOCikoGVs2ZQDAls390amKMpl8kaKFbaG0iAQb5QJvw6nRGnYxIly0ZTMUhU0kqYFIJCUpe5ZJPfDbqYAziVD2wNxPfZoIblkbST4wh8DsZcyd2SSlQBAUpKgUgFqhyHblwjG0i5+EKlXa20qW8cCLGAQZt8l5L2Qs4hMgkAqNC4IataHgDSMFIl+Ba7a2iia3D58LpkvZqGUUgpAQJsuYleYqSleVZLFgqtgzENFjTF44SD0zXKNpfYEyScJBEQSJHdz1BldC83c9C5cwyyooSyE5wAQABSh4a8SYlUcC62S6dlpvYw4wJJJMc/zwhO8drQ04cbg/POFOa6Bkk09+5m7uY/KMWpTjLRiEpnRi1UwIWQIWQIWQIWQIVkqBCZ4SBCdbOBzBmGjuzcWPGGZM2UqxaGe8J5JwmYc5NBUHQ2sX8fbDPcZS0qbcA6QgvLjMcCoJG9nQwDDMcwY1p4woJsAneGhpJ4LmW29pKQUFLBZlZJiF5ZhACjlBUoVJFT3R0VahERwvqvP2XZg4OByDpBEt0vYaDJKJm1JhCwcrrO8oDeILbr/AGaCkQNQmea7W7OxpbGmQ069eaAhFdZAhZAhZAhZAhZAhZAhH4Pa02UnKggAu+6HLhqlqgXHAxRtRzRAUKuzU6rg5945/n9lfh9uTEISlLBSaBbAnI+YJro5NrgtGis4AAJH7HTe4l2R00nKfzhKAGKUFiYDvBWYFhd3ta8JiM4tVc02lmA5RC8k4paViYlRCgcwIu8YHEGRmh1Nr24HC2SNm7YWpCkEAZgE7oACUPmKUpFBmUxJ1aHNVxEKLdlY1wdwve8mIkk8BlwXRPNH+4m/3zezMmJrpW1YwAkDXm3cYbVZol+Jw2Zakp0cN9pvzesU3ZLiBouffinSa9838p+iVLwxWopoKsWI9jmsa2mXOwrK20ilTxkHwP0HNJ0yR2gSssNahrUDigrR4m1oxQ5PVqu3RfTE9x+Vj3KU7Ah3SUpGRK1AqfK9CX1Tz5xR1LUECwJvkuentcWcCfeLRAzgTyg+GWipwuEK3YhgD9ZIqA4vpzhadMvVto2kUgJFyRodTGgXvoC/7P40/GM3LuPmFntlLn/C70QsTXUsgQrJUCEzwqeMCE1kA0ap9rQITjBmw5jh4QLUD5xD/wDHTeqfeIFi4nAheQIWQIWQIWQIRZwREpM0n1lFKUtUgesroCQIfB7ocpCqDULBoJJ4cvqqJklSbgjqCIQiFQEHIqU/DKQQFBiUhQ6EOD4RpBGaxjw+cPEjvCOxGw5iJaVuC+U5Q77wJS1GVQF2tFHUXAT+XXMzbGOeW9b9LHpynNV4TZ6lAqF05VZFAjMgnLmfg5APW8Y1hIngqVK7WODTrIkaECY6xkr/ACllJTNSAJY3Bm7MjKVVcsksOnJ9Y2sAHQPJS2FznUySTmc8wO/Pr3aJREl2LIELIELq/mi/cTR/aPuTAELacUAdffbi+lLxqzRCTFAZlZ05yCCagAN6zEX5c46RhBLsQlee9riAwsOHPSbaZxHmk86VlqJiQrRn6PbhCYYuHD87lY1C4YTTd5eqULw4BftJVOOZvDLChkHMefomdWLgRgd5fPEpha6/7witTetG+zZtNIeXdsefooYKVv8AJdbLLQz2uOZ11Q6MOBUTpYoRTMaGhHq8IQMAycPP0VzVx2NN3HTT/ko+jJ+9R/3fohN2O0PP0Tb137Z/l/qQ8KrrIEKyVAhMsKf5QITbDkaG/T5/rAhNcM3K/Cg4WgWoHzhH/wCOmdU++BYuLNAhY0CF5AhZAhegQIT7C4eZNkyUpBSuWpRSSCElB3swUaOFP4iOgNc5oAzC4HPZSqvc4yHATxkWiOYVu3cROmzwuVLmMiiDkJf7SmIuVEnwhqxe58gG3JT2SnRpUMD3CTncdw7hZD7XnYidlzSpgASkfu/rBOUlwnXhzhKhe/MeSrszNnozhcLk66EzGaaI2msJQPRp+5lKQHCUKSlt1kuAo1VWLbx0AYTbyP5muM7MwuJ3jbzOUkEze8GP08ENip8xRnzOynAzE9mlBSshIJCll2YJcMAOMI4uJcYN7KtOmxopsxthpxEyLwIHfe55JDiJRSAFyyg6OCHHQ/lHO4EWIXpNc13wmUNCp160CF5AhdV80v8Aw83+9p/0xoWLacaDalrjpbmW/ONIhAMhKJwrX86xi1KsUbwLEqn3jFqpgQsgQsgQsgQsgQicDKzKrYAqPQV/l3w7Ghxv1Ua9QsbbMkAdTbyzR+GSQASGBtCkECTqna9pJaDcZ96ZYdZoHpXp80jE4ATPCEsCTQ/JHzxgRN4VXlhKzYGYCgqqgZQQCXVxILcX5Q7Gg81Gu8tAggZ3ImI5W6Llo2clS5kns1S1pllaQpYUXTvNQAMpPuEU3cuLYgwub2gtY2piDml0GBGdueRQeMwyZcqU435gMwngh8qR3sT4RNzYaOJur0qhfUfwbbvzP0VOH2bNWkrQglIdzTQOWDuSBWkYGOcJATvr02HC4wfzwUZuDUlCFkhlvlGrAsSe+AtgA8Vragc9zBpHndVLQQA4IeoJeo5coWCnBBTLYkyYubLldrMSkmuVSqJFSwfgDFqRcXBslcm1NpspuqFgJ5gZ5BG7WxExCEqyzpeY7qjiCrgSCBYsRdoeo5zQDcTzUNmp03PLZaYzGCO+de5DbKGJnryInLdnYzFAkO1K1OvdC095UMNPmrbT7Ns7Mb2CP9o87JttHa2ISud2akCVJUEAlKS5dmCiHJdz4xd9aoC7CbBcOz7Hs72U94DicJzI74my82D5Qzpk9KZpBSbtLGpAfdD63tGUdoe54Djbot2z/DqNOiXMEHr6lA4rbeIMxaGQvKVD91LVQEuXy2peJurPLiLeAXTT2KgKYdcTH6nDPvXuz8Zip5Ilpklmd5ckBzYVAcnhGsfVf8IHgFlajstES8u/iefkVbNXiwgzCmSEpDnckOA7VSzu+kaTVDcVv5UrW7IXhgLpNs3x4zCK2ZPnDECVMly5m6FKCZaBlBAUSWQ5UEm3Ew9Nzt5hcAe4KO0U6O4NRji25AlxuRbU5T5Lc/NgAqXNOUpInKSRQHiCwoCHanCJNaCZjWF2F7mS2f0hw5RYjofqVs8/CocAguSS4foLaw4ptyKSptFSC5hyjh3/AIFrE9XH4iOUhehMpZileDxl4RaZSqdGLVVAhZAhZAhZAhZAhGbMVvKT9pCkjqQ49oaKUsyOIK5dqBwtd2XA92R8AZR0mYMiA9QS4atW+EDiMAHVOxrt89xFiBHdPqmMqcCGyJ7sz+0wpcOCdrHA3cT4eiaYackFGUAkBi4+t330HdGlwEQlaxxxYjEm0HRD+WzDBKYpSFKSrfcpDaKAH2i3NxDkDTVSxOviBJAi2Zk5juuudy8egz1zw30cghSrBczLkBA0BJAA4C0UDwXl/AecQuR2zuFAUTq+wzhsz5BCYrEp7ORM7NMwCX2JCs26pJJ+qRcEGFc8Q10TaPBWp0nbyowOI97FaLgiNRxCs2fttKElWWWkJJMuWkKJzlOXM6iWSxrXSghmVsInwHNLX2MvOGSSYlxjIGYsLnh81Da21ZSpUqXLAVlCKqSAwSKpe5JUSTozNrGVKrS0ADKFuz7NVFR1R5iZyOc68LACNZz0VO1trImIlJTKlgpSxYKoQonKHV6rGFqVQ4AAKmz7K6m95c4mTy4C+WaZbPny5kpeIZCJsmWtJCQwUFBkKAGoJIPdFWFpaX5EA+eS5K7KjKjaJJLXOBk3Ii5HQxIQO0sejsESQpExSF5kqSjKEpYbrEVJNTeJPeMAbnC6aFF++dUILQRBBMyZz5QLBOvJzaypo3lpEySc5OVIK5IclDizFqBqR00KpcM7jzHBeft+ytpH3RLXWzNnnI+CAwO25CpK5U8EBRB3czqdedSzVs3doIkyswsLXfl101djqtrNqUjMTnHCAMskLt7a6F9mnDlSUpSQQAEXNt01DMK8NYWvVaYwadytseyvZiNYAkkc8uqG2HtRMkqzISoFKg5S6nKSAHf1eMJRqBmYVdr2Z1YCHEQR8/nwVmycXIEwzZhKFAuhKEOgK0U2YWuBxgpOYHYneSzaadV1Pd07g5ybxwy11XqcdJSEp3lJXN7ScT6xSFHKg6Es6jzPKND2iBzkrDSquJdYENhvCSLn6DkF75Rbb7ZYKCQEvvNlKnL2H1QwA111ja9bGbJdi2PcsIdrFs4j6nVb35rFFOEmWdczMH4AAP40hQYZ1KtGKvyAjvPoPmtixeILkAliLa1HWMLzxVBTaYsErxachbW/Q+yMc3DZbTfvBiGX5dK8QkmgBezc4yCbBa57WDE42SxMsqUEpqSWEK1pcQBqio9tNpc7IKM+QUkAsXAIIsQbRrmlphZSqioJE2MGeIUEIJoA9Ce4VPsjACckznBok9O82UXjIK2QiOxR96PwL+EUwt7XkVDe1f2z4t9VPCYdCpgSVhiRooPxApQ9Y2nTa54BNu9JtFepToueG3APC3W/yVctCX9cciAqvseFgTc/NXxvicN+Ej1hH4dKfvP+1UEN7Xklx1Ox5hMZCU/b/wC0+DQYW9ryRjqdjzCYyQn7V/7Kvnh0jIbxW439nzCX+WaUHBqCpmUOHOVRZyNBAA3ihzqgEhnmFzT0WQzelU/w1w+Fna8lPe1v2/MLPRZDN6VS7dmu8GBna8kbyt+35heehYf+J/0lxmFna8kb2t+35hZ6Fh/4n/SV8Y3CzteSN7X/AG/5grpOypCs2XEk5UlR+iVQDWqoYUmHJ3kpu2is2Jp5mPi18ERN2AEIK1TZgRQE9iWqAoOyuY/rGmhAknyU27cXuwhoJ094dOH50XmD8n5c0FUuctQBALStS5AqvlGtoNcJafL7oq7c+kQKjAJ/1f8AVHbN8lQsZpeIUlwWeWQSkuD9e1CIpT2XEJDvL7rn2j/FDTOF9MH/AJTf+HmlC9myQH7aYwq/YFmNAfWs9Ihu2cT4fddvtFYmMA/jHopfsyRk7Tt15M2R+y+szs2d7QbtkTi8vul9or48G7ExPxaZdlFYTydlTEpUnEK3ioJBlVUUjMoevSnGKNoNcJxcdOF+KjU2+rTJDqYtBPvZAmBpx4Jf6Jhv4hf+T/7xLDT7Xl9107zaf2x/F/1XvomF/iF/5P8A7xuCn2vL7o3m0/tj+L/qonDYb+IX/k//AKRmGn2vL7rd5tH7Y/i/6rfvN2mUJUwJmLUM1ygCrCjZj8mCKY1Ph90wfWI+Afxf9Vss5SNVE6DdD+D/ADSNhmpPgsJrRAaPH7KmZNAmKmAuhi4YOSQ+Xi790XY6KheMlx1qRdQbR/UIi+Uaz6pMcUpKyrLQlzR+NiaRNlVzXYo1V6+yNq0t2DkIFz0vGfelcue0xK1JdiCQA3u8Yk18PDiFapQxUXU2nO15PmTKLG0g5LLJKQkq3QS1QtmIzPTpFvaBnfhp49VxewOgCQACSBfXNv8At+vJCYPFKQSWdwX3QS5BDuRxMSpVXMK69p2VtZoGURqRkQdDyXnpUz7I/wAtPwg31Th5BHstHi7+J3qiFFIUrLkLqSwBSzBLqZ6Dep3Q7sIJiNPlfzXOwPLBjxWDrw6bugczZCYojtFFBpmJBH5NpEqhGMlvFddAONFoqZxB+/VVJhFdFSVQIR+HX04wIR8qb4wIRCkpWClQdPAs3fAhByfJjCE/uRfuvAhEo8k8FrJHt+ECFd/sngfuQ7mkCFYjyRwGsgdxrygGaDOiPw/k5gUBSEyQAtLKDm/Al6jlFw/BIGq43UTVwvJu029VfiNj4Yy1SylwtRUQ9ACXakM+u7AWnVTpbDTFUVAPhEdbRKmjZGFloAShk2GUihHUcxDCuWtAGXJTdsLKtRznC/Odeh5KmXsXCJzfRGqMl/qtZ76mJiuRPSFepsYfE6Oxd/RUz9hYRUsSzK3QKJKizXAI1Y24QrqpLQ3RVp7M1tQ1LSeX53qxexcP2fZlG7ZqWZmaDfPw4ZWDY6QqbzDf79VVhNg4SW6UoatgphUM7WdjGMqOYLFNW2ZlUgvA665zHRAHyRwP3Kf5dImrqqb5JYKrSR4+zkeUCFTM8nMGWHYp40FXs3GBCsw2GlyQEy0pSOA/PWAIWTp5B19jjUH5aHki6WARCFm45f21N1NIbev4lROyUOwPAIHEY6Z9tXiY01qnaKQbFs0zu2+AQS8dM+8X+Iwu+qdorRsWzj/5t8Ao+mzfvF/iPxg3r9XFP7LQ7A8AvRjJpYdot9N43g3tQ/qKX2XZ2AnA0dw9Eb6LiPvf9Q/GLYa3a81yb/ZOx/J9kpjlXqLIEL0QIV0swIRcuZAhGSpnx+e+BCMRMYvp+Vu+BCIRNanv66+6BaiJeL+PPjQcYEKaMTSvz8/nAsVqcUxBt+XjGgkZLHNDhBWKxpIBJ6W4/NYCSblDWNaICz0os5/kOEZzQSMlJeOsSelG4G3zxjXOJWNYG5KBxfPvjE6w4gs7UJvBzWYhMKZnG5dra/PGDRE6ar2dMYpAJqBf1h80MM5sGApsqS0udaEN6Tzt4ewQqqoLxDv4VFIEKvMTZzxoSOlI0AnIJXPa3MgIZUw/L/PGkAzWlUzV0D69W+aRSLAqc3hBMVEgV1/rGNYXGAh9RrBLiq14Q9mtZB3aAd4BJ6fNoruTgLjouV+2NFdlJt8V/IkeMfkpatJoSL2jmgrtBBJA0UIFqtwszKtKrsoH2w9N2FwJ4qVdm8pOZxBHkm3oKftL/Cv4R0bvr4LzPbD2B/E3+pJI5F7CyBC9gQppMCFahcCESibAhEypvCny/wCUCFeif88eP5QIVicRT5+a1gQrEzRr74EL3tuDcK/HhAhSTN7tYEKw4n6NLMWUrNo509ghz8Ajiot/9zgdQI7plSxqkhe7Sm8x72q9vzhqoaHQFPZ3VH08Tjnl696hiJ6d3KTRI1HDgwrGVC0xh5JtnbUbOM6nTn1y4IoYpOUAqB9V3VdgXBTo1ucWJaWgTw7/AM81yYarajiAf1aZExBB1nM8FHtkgrKWyhN61Lgh316cIQ4QXRlH9lcF7gzF8U+AFjlp6qqVi1KKnLqyED5GrPCtcXEznCaoxtNrcIgAifzrC8M1PZP9YkpFSzUJLdA3fGQ3BOq3E/f4QbAA9OXfn3KBxCOzZi4IfeFaHlaCWYIi6CyrvQQbQdOYtmqpeLZJIJpQB7k6sPm0DHYQSD/dbWYHuAjPMxoNO8+S8nzEZQBlJsWJNRqH05xUhkQM+9SpmsXkvkNzFgM9DzGg4ZypzpiciWFdHIpaOn3N2LXXFTbX9oeS61v0kT8Vh01VEiahSFpFD3AmtAH5QUy1zHAZrNpbWbtVN5MtHWBa5KB2qoutjSiTS5DPXrENon3oPAZLp2FowMxDLERyBJi3RV5EqnpzB0KSGLkAJCb04MYUgOq3yPpn3XRjqM2Z2H4w495LpjvBEclRhZssTgSnczBq2D3LgvTSEY5m8ki0q9dlY0C1p96DNszGQuIuqkq3wUBquHINXe7ANCA+9LR4/gVXNJpFtQzYzAItlxKYelzeEnxT+qOjG/l5Lg9mocX+Dv6UojkXqrIELIEKQgQrBAhXJgQrkadIEK+VeBClJ16wIVqde73iBC9V6yvnSBCzj0HugQitmese73RWln+cFx7b/wCs/moVP1+8/nCvzK6WfCOgVSbHpC6pmrB6p6QaLTn4Kw+qIBkUp+IL1N09YxnxJavwlXbRun+6PfF62Q6Bc2wfC/8A3FBC3f8AGILsGf5yVUz4fnAcluv5yUE+t88BDt9Vg07lBdh0EO3IKbtVQj1h1EI34h3JqvweKqXY9fzEM/4ShmiMwX7ib/dMMz/1u/OK4dp//VT6n5BLYg3NeiNFhjDkgLIdc6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MTEhUSExMWFhUXGB4XGBgYGBgeGBoYIB0dGBgYHRgaHiggHRolGx0aITEhJiktLi4uGh8zODMtNygtLisBCgoKDg0OGxAQGy8mICUuLSsvLS0uLS8yLSstLTArLS0tLS8vLy0tLS0tLS0tLS0tLS0tLS0tLS0vLS0tLS0tLf/AABEIAOEA4QMBEQACEQEDEQH/xAAcAAACAgMBAQAAAAAAAAAAAAAEBQIDAAYHAQj/xABKEAABAgQDBQMIBwUFCAMBAAABAhEAAyExBBJBBSJRYXETgZEGBxQyobHR8CNCUlOSwdIVM1Th8WJyc5OjFiQ0Y4KisuIlQ+PC/8QAGgEAAwEBAQEAAAAAAAAAAAAAAAIDAQQFBv/EAD4RAAEDAgMFBQcCBAYDAQEAAAEAAhEDIRIxQQQTUWFxUoGRodEUIjKxweHwQlOSotLxBSNicoLiFTNDNCT/2gAMAwEAAhEDEQA/ANTngLU+fMEIcli5bqLkmLuAe7OYC4aZNFkFsFzrC0Cb6aADvPVC+jqy58py8dKEA+0iJYHYcUWXUa1PHgm/DxPyBRGEwJKFTFA5U6WKuhIsBFadGWl5FguWvtYbVbRYRidrnH3V8jZoWcoJCsuY2YPUOaafIh2bOHmJvEqVb/EDSGJwtOHWTBgxYzeSJi3EqjE4FSEJWQQDQuRfQhrgiJPouawOK6KG2Mq1XUwZIuOnqPRezNmzEozlNLmooOMa7Z6jW4iLLKf+IbO+pumuuoycGVS1LD7pAZqF6Xf2c4xtIuYXDRPU2lrKzaR/UCfDlz4o6XsoZiHJZwaAbwAPgQbxUbPeJynxF1yO/wARhgcBnhI1s4wCeYOY81bNwxKZWYulqkXGa1xUClOtngcw4W4jb1RRrDHVFMe9w44eOcE8TyzgqtOAXWnqlieYr+UQ3br2yXb7TS92+YBHf/dTGGIbdNvmkKQQrAg5FGKwCksSCQeKTTSvvjXMLRJCmyux5IaRb0n6qYwSinNlOUlgdH/PrBgdEwtNVgdgJvn3KaMIWUS4yhyOZLAMfm8aG5k6LHVLtDdfkBJU07NLsQxILWvca1GnUxopmYKR20NLcTLxn017+SqOEUU5spb234a1MLgdEwqb1mLDN/z0Q68OXysc3Sp7ozCZiE2NmHFIjjooYvBFHrDTx1Yd0a5haYKSlVbUEtKHm4JVN01tx6tfhG4HWtmsG0UjPvC1j14KgYR0vqVZRpVnJ93jAGSOcwsfVwvg5ASemQt4qpWCICgaKCczcnYg8DrG7s3BzAlL7S0lpaZaTHiJsdRoqV4NYAOU7zM1XdyKDoYw03CDCZu00nEjFlnyiPVDqDFjeEVgQRIXkC1ZAhZAhZAhZAhZAhGyMPMSS6CyklJql68K3BAMWax7cxnZcdWrSqAQ64IIsdPtKuXh5gliWkZgTmUXAHJNS7Bnh8D8GBo/OCk2pTNY1nGIEAfM246L2bImCWJaXLnMouA1GCRvWu8Ba8MDW9T6ZrG1KLqxqugWgW53OXSNVbKVNApJSSU5FFRBdIDN61mvFGuqAfAMoPPzUalKi8yahABxCLXN5yN5yVeLRMWlCOyCQl7FOt9bQlTePaG4cvzirbPuaVR9TGSXRnyy0z8ByWLOJKchzN1FRShraMLqxbhOX5zWsp7EypvGgT0+2anLRN7PsslHcFw934tGf5m73cfnitw7P7Rv8V4iNI8ExzLzlQQWL6hySACTU6CLOqOxzFvqRC42bNS3IYXCbcSAAS4AWE81AJUMudASlJoAAO7WjxBznCMQsF306bDi3bziIvM+PXTorkkgEAuVl1OLat3vC7yGniU+4mo0kWaLDynu+6vWl2bRIBOlBCOMx0VqTC2Z1JPirFAlncAU95rxv7owuJsVrabWkka/2V18qVeqkAUFW7z18YbFMA6Jd3hxFuZ45K9nKyzhXHhRtbOPbGl/vHmlFH3GjIjh5rFKLgsMwBAprp7IN4SZKNwMJaDYmT9fFRUndCASQ+ZRq5PJ+AgxANDQgUyXGoReIH5zQ+KRVw7AMDQWDAUhXmTIT0mFrYchp+85OosIwkuzTMYGCAombv5yz8hdjwejxQVDjxFc79nApbpot1/O/iglKZxlHrOHsDb3e1oUPi0ayqOo4iDOkHmPp9yhpkwkqJoVUJAsPrFtSW98bjkmdUm4DWtDcm3A56CdBw7lRNnVSAWSgUOUFzqSl4YvuADYJGbOQHOI95xk3i2UT+fJCYtYUtSgGcu0Te7E4lXoUzTptYTMCFRCqqyBCyBCyBCyBCyBCvm4Qg5QCSGdhYmoHg0O6mQYCgzaGkYiQBeJOYFifzkq5ckkkAWBPgHMKGkmFVzw0Ak8POy9w8nMpKXAcs7cY1jcTgOKWtU3dNz4mBKkvDskq4Kymnge9j4QFkCecLG1peG8RI+vzCqSIVVlWITAiUXIkOQAKn+saBNgsc8NGI5IuVKs3G0YL5LeqPTIYs3VmoeAjSIMLGuDmhwyREmVcty+e4Ri1HYbBqLEBzrX2QzWl2SV9RrLuVk/JLSVzFAJAzEksAHvxobwYSjeN1Osd/30Wu4zy4wkslKSpbfZG6e94VMk03zkkHcw4bmpn8BAhQR5yVPvYcNyWr8xAhNpHl9hVgBYWkm7Cg7+sCFsGCxsmc/ZzEqYuWPHj4wLVOZIuOOtIEISbK4+7vArAhCzJTv8vAsQcyXAhBTZcCEJMTAhQmIIZ9Q/dpGkRmla4Oy6LDLISFaF25tfugIgSgPBcW6hQjEyyBCuXhlDMDQpbMHs9j0tXnDFhEg6KTazHYSP1THOPqrv2ZN+yPEQ26fwUvbdn7XkVYdoDeITVYZdSKsAGbo/e0OKwEwM81I7GThBdZpkWHGbz4d0obDYpSHYmoIoSKkM/UQjKjmZFdFfZqdaMYBgjTgZXkmeywsuoghV6kit4xr4cHG+qapSDqRptsCCOk2yU5k8ZVAXUvMeQDsH1uY0vBaRxMpGUnB4cTYNjqTEnyHmqUiJroREpMCITXCSmlrVxISPer2U7zFGiGF3d6rmqHFWYzhLj8h5yeoCZy5iRka6VBzlAcCo4tw4mHxtERx4KRo1XY8WRBi8wSINuefLJGBCcpSGJcl2DMdAa8i/dGFwwkap2sqOqB5sIynhy8ueauksBVKTepzdX0iYcIyV3MJMhxHh6LW8f5bSJalIlzAFJoFFKlAKsTQhyIelgzcY4KW1b2MNNsg53i3DvWoY7bSivDlUwzFAqUslqoWoAJIFHyXGjw+MDDB4+ahun1N6XCJAA6tGY78jrCW4vZCvSJkiWA6CpnLOkbz1ucrQrqRxlo0Vae1t3Daz9Y8cvmlaJZUQAHJLADibRECV1OIaJKkZCs+Rt58rau7N4xsGYWYhhxTbPuU8bhzLWpBIJSWLWfUdxpA4YSQspv3jA8CxVs6UuQpLKyrYK3SXS9QDzZi3ONc0gwVlKoKgJblMdYW4eT3l4QQjEuofbo4PP+zCqi3vDlM3KpBCgsDKQb8/nhGgSYCx7g0SVQrCZmbmGB1GnhaNDZSuqATOny49yDOHJS7Cj3uWqae3vgDSRKx1VrXYTy88kumSybaAk91+6FF05IGaGkYcKWkaE16Cp9kPTbieAo7TUNOi54zi3U2HmoScUkZ1Kuqo3Qcpuk18GijKjbk5nkoVtmqe41mTc7kSMiLeM5/NZJxKNxS6skoKWBdySTyu7jg0a17RBN9IS1KNU42MtJDgZPAW55RGgIN0J6RvFTJU/wBpPtZJABaJY4MxPVdRoksDQS3ofqQVXOWFGyU6bop7SYVzp5KlNhYIJJ6x9AEbPxKSqasGikhIFi5y6cBl9oizntlx4iPl6LjZReG02EXaSTwi+vOfmgX6xGSu7DyV2GkZlBJJS9qPfW4pq/KGY2TBUa1UsYXtExzj8OkKmEVl5AhZAhXSxAhOUYvMnK1w3rGLGsS3CuNmxhtTHPkjpCPof+v/APm/SFn/AC+/6J4//pJ/0/VEyJygfq/gT3aaRmM/gCpuGzN/E+qYYZaqUTxNEdODCMxn8ARuW8/E+q03y48p19mBh1oKM5lrORO8oAEs4YpqzxUy1ocCOGQXM3C+oaTgRAB+I69CtG/bc7/l/wCVK/TC75/LwHoqex0uf8TvVVYjaMyblSrKwLjKhCf/ABAjHVHPsfkFSnQZSktnvJPzKfY7FIl7RWtWZgGZIclRlhNn5+yOh7w2uSfyy86hSdU2BrG58/8AdKB2Jg56JoWMOpQBBOaXoC7jNY845qb8LphejtFLe0y2SDBy6fJX4rD4kYlM9WGUEpWFsmWKjNmrloVHjDGpNTHGqmNmjZzRnMRc8o8Fdj9pIlS5shJXnKipKsqQ2c7yajMxTfVw0VNVrWlrfFclPZKj6jKjwAAACL6a8JnLkpr25KSZiwVFU0BYYI+jWEsKly7uOQLwxrNEnj5JBsNRwa0xDba+8CZ+Xmtfw+0CgEdnLU5d1oCj4nSOZr8Og8F6VSiHmZI6GE98jvKs4adv/uVKdSUiiT9pI0HKBph0rXsJplrel11RM5CkoWlQUlRzghvVA76m3KNa4DxlJUYXT0jx9EKZ1GPrDNa29d34RrakDx81lSgXOzscP8pnzS5EzI4YVBAcAkFm8IynUwJq9AVYubEaka/PmhMOPpBaoValcphqJmp4/IqO2tjZ+hae4OEpUmcpIo3elJ94ibXECy6alFrzLvmR8lA45fEfgR+mN3jvwBJ7NT5+LvVX4fELUDvgEAqbs0EUD1LU4RRji7XyChVptpke7IJA+I6mLCb+So9OmcR+BH6YTev4+QV/ZqfDzPqvFY1ZDEj8KfhGGo4/2C0bPTBkDzPqh4XEVZHzJ5QlBSa74BIB3CQ1xqX9sWLy0DCePguFlIVXvDx2TYn4oM5cLeSBJesQXaBAgLyBavRAhESRAhM8MiBCa4GoUkG4DDmNPB/ZDtNi1RqNhzanCQeh9DBRUqX4nTlxqLQiukXl5tr0eT2KD9JM1F0psSG8IFi55tLaKZiEITKSjJQMpRprQlnJqTrFX1A4AARC5qGzupuLi8meQ/OiXRJdK2zyM8k5uLWmapkSUkEqI9ZtEixsxMOyJEqdUHAQMzbx9F1LCbDw8pRWJQK1KKytQdTk6G4EK5xc4uK2nTFNgYMgITA4hzTT3OW+esYnUe14/OsC1B7S2Rh8QD2kpKnpmYZhrRVwYFi5x5WeQS5IM3DEzJYqU3UkfmIELRoELyBC33zb7dY+izDQuqWSddUNq9TAhbvPlmgq3yIFqAnJq3zoIEIEqyqChoe7p74ZjsLgVKrTFRhYdRCAx8sBRaxqOh/PTujXgA2WUXlzBizFj1GfqEAqEVVdIxISkpyJL3Jd+lDaKNfhBEZrnq0DUcHYiI4R43BvpPqh4muhZAhGfs1f9nxEU3bly+2s4eRUO3l/df6irQYmdnzKYU6oyf8AyhDqNaBuUTKuJi68gWqSIEIzDpgQmshIp/KBCNQOXutpAhM5IAD/AD1484Fq4z5SbSM/ETJlWdkgmwHy/fAsSuBC2PyJ8nTi5zKfskVWfcnvgQuzoQlCAhIyhIoANPzgQqVzuDuLD58YEIOZOfr7NfCBapjEcP69/SBCJTOv4/zgWK9C9L/DpAhcv85Pk0JKvSZSWQs74FkqOvIGBC0SBCtwuIVLWlaCyklweBgQu34PFJnSUTkFwtI5VsXgWoaakaPAhATkAjh1t19nvgWHJA47ClKsrh3ahtwc2tWHdTLTChS2htRmMAx08bC9svkhMdhMmUuC6QbpNSK0BtzhqlIsg/VLQ2gVcQANiRkR8wq5soCWhQuSoGvBmppeMLRgB1krWVHGs9hyAaR3z6IeJroWQIWNGyULIxCyBCmqWQEq0U7dxYxpbAB4pA8FxaNI81iIxOmGFHGBCaSLPy+esCEzwCAxUbJHeT8Ne6GaMzwU6hNmjM/IZ+it25hz6KtIOVSpZZQBJKj0uWDAatFG08ZAHBc9XadyHPPGImPzieS4yjBoUtae1SgJNDMCgT3JBY8RCBoJiY6qrqrmsBwkk9mD84VS5IRMACkzACKpfKeVQDGEAGM07Xl7JILeuf1Xc/JvZqJEhYQlKcx7SnNmT4RSqAHOA0XPsr3GlScTJIv80fNQ9HbKA1LuHV3wbuTbRNv8ABOpPdoPklBmh3Kw2mZ3PgDwiYAOqu55H6SekeoVMtZzMkBR8QbVZrDjGsBxQLpajhu8TyQpzpqXUrKAAsUIYl7jvZ4o6LmMiFz0i44RizBnXKI8JhTKmOpBAbo1H8eEScIK6qT8bZOevUWROHmlqVpp7KeMKnVu0MGJ8pclQzBaWatD9U9QYELgWMwqpa1IVdKik9QWgQqcusCF1LzbYkzMKpKi4lqyjkDvN4wIT7Egaj4QLUCtTMR1f3M+t/bGgkGQke0OaWuyKWY5ZNSSaa+6BzibkrKdNrAQ0QlmIUTfQN3aCMN1oaBl1UFTjlCSd0VAYf1hi44Y0Sik0PLwLlGy8HmUmVYtmUpnZRDgHgkUHUxZtLE4M7yVxv2vBTdWzEwBOYBvHEm56QpIwoYpAU5mBCt3fCWc06+6NFMRA4gc8ljtoOIOcRGEuF/dJmBfpHii/wDZ/wD5vui/sQ7S4/8Azp/aP53JFHnr3VkCF68CFOXAhMcNAhPUSkZXCt5uI8LRUtZGd1zMqVi6HC3T7phJT9FTVde4Exn/AM+9NnX/AOP1SbzgTEjCpCpq0ATEndDkKqftDWAFvE/neseH3hoPU/ZczMrCmvbTf8pP64P8vifD7rMVfsN/iP8ASrsDh8MZssCdNcrSB9GBqNQukHucT4fdBdXNiwfxH+ld0YAZApRIH2XNO9+6Mz1JTmW3gCOf2QGKmppmUqjj1RTvel40kcT+d6wB9zhF+f2SyctGqlX1SP1QsM4nw+6Ymr2R4n+lCLmJBotQLaD880MMAyJ8PukJrHNjfH/qsM8ENmUTcAp1s7veBxbESfD7optqB0loHQnLpARyFk9jY0Aa77ze6GI+D81SMMb0cD8wEW4C1AkjeJ6ctIR494g8Vak4mk0jgExWADu1oDZha8Y8AGyKTnEe9z+a5p5U7FTMxc7NmCEhKpeXKAolIWtO8fWLkvpraOgUw6eAC4Km0OowGwSSZmbXgG2gsPkk8jZqZqZKBmTKKFKzbtJpWpIzuQ9AlNPzgbTDsI0+srH7S6kXuN3AgRf4QAbeZT7zbBIn4iUMwSkAsSCXFC+WnGOcgAkL0GOeWAmCeVh5rcsQkOWc91XPKvC8KeSoCTmqcWg5pgtuAhqVASxHDe98dLh7zhy81wtcMDHA/qI7rz5X7kFiJLTFgB17unEgL/nFA333AZ2+krkfUG5pueYZ71+gOHyySMSEKnlDsCoswdwCSRcMGB8Ii1jXVS3muypWq09kFQi+ETfUjoZM6IebKT2uVJcZ2t/aZrlxClo3kN4/VVZUf7PjqWIE58pnIXV+PSO3mBWdifqirmoDE2h6oG9dM56Ln2RzvZKZbExqfE/nRE4NMtL7yilaXObIAbhqquC/hFaYY2eBGseq567q79AC0xbFbI6DIiLeSW5JP2pn4U/qjnln+rwb6r1J2jst8Xf0oeJKq9gQvIEK2UIEJnhYEJthx8/OsCE0wpJQqtmUGHCivyhxdhHeovEVGu5EfUfJa15zx/uiT/zR7jCKy5XAhF7J/fyv8RH/AJCBC+gMoepAGtWfvhmCSp1TDbCSluPU6iXBcu4t8iNeZcSik3CwACEtmoVVgS1S0ZhJyCZz2t+IwgFySXpb2RgFkFwBAJzUJaPfAmTad9RF8qQGDesan3tFKuYbwXNs12ufxJPdkERhxx0p7IkumUfhgOB+ekC1cm848wnGrB0AblqfbGyUoaASRqtb7dWXI5yg5m0ezwTojCJxardPNT++nf4Y98YtXQZlxXi4+au0AWFLwSDulw4LNQsXFIdpLcktRjXD3uBHiq5qilS5gBILsGLuWIcaNxjoaS0ufHcvNrNbVaylMERJ0AFrHiRpmEllTZiFE5VMXcZdWOpHGJ03PYZg+C6doo0qzQJFo14EGLFUSJkwL7TKSdd09KBqUgY97X448ltWlRfR3RNuv1lNMbiyFEhC2WkFw4YtQgAX0NXjrq1cLjAzC8jZNlx0wHPb7hIjOb3m+WRFom8JZPQohCUoUcovlNycxaltI5XAkANBsOBXrUnNa57nuAxHiMgIHynvQ3YTPsL/AAH4RPA/snwV99S7Q8R6qkxNVhZAhZAhXyRAhNMLT5NYEJph+JqH9nGBCaYR0kK/o1i4OmkAMFY5ocIK1zzo/wDCJ/xR7lVgWrlOU8IEckXsf/iJP+Ij/wAhAhd/xSNPf/KkCEvxEtuZbnGoUxK3UoIIKt5TEu1QK8CHjpYLBvG68+qSHPqZxDQI1KFODS2VJzDMM1WYNqdReGDWxhabTdI6pUxY3CDhOG03mMvAqibhMqsyRRDau5uKaRN7QDLdFelUc9uGpMum0REZ3+qIw8kGXm/+wqYHiaHTk8YMJZi1lMS4VcH6QJ6DLzRU2Xvlrk6cde94Sp8RVNnndj8si5KCDb55fPGJqy475yUtjpnRPugQtXgQt780/wC+nf4Y98CF0KclmLdfjAhLcSQ9DUcLjpwjQVhE5pfipy75lfiPxjcbuKTc0+yPAJVPnr+2r8SvjG43cT4o3NPsjwCH9KX9tf4lfGN3j+J8Uu4pasb4D0VsmfMVlQFm5L5i4pVzwo8MHvdDZU30aNOahaNNB3d+ir9JXX6Rf4lfGF3juJ8VXcU+wPAKv0hf21fiPxjN47j5rd1T7I8Ai8IkIKV58oq7jVJDpoDQ07nilOGEOmPtp3rl2gmq11PDJtEcDkcxcX747h1yt3N9pRCQBQgXPSoAETLRE8SrtqHHg4AEzzy+V1GZh1JICkkE2DVMY5jm2ITsqseJYZCJGHUlswZwD41brA5hbmsp1mVJwmYJHh9E4kYRQy0VmNmsOT8WrDmkQBxKmzamucbiBPUxYnoDZGolKdmLmoHKwpEy08Fdr2kSCmiJBBytr49ICIMFDXh7cTUs84+zxMwstAJClrdNAxUEqIfgCzeEVFMEgA5rmftDmAucBAInobeS5tPRKnpw0qUcqnUlQNxYlRahJZR8BDkNqBrW81Fhq0HValQSLEedvkEPsfZsxU6UuXLWZfapZRGmZ6kUsDEcDjdoMLq39NpDHuAdwX0AvDkvyr4H3woBKqXBuaE9GBLE5TpR3Lg/NYZoE3S1HFokfOENPkTHJGZrEgNTVhDnFM6KTd3Abac456KkYZKQtJdyHB4ihA6sS8b7rWuEpDjqOY+LD+x+yERhmHzzr15RFdkXlGdkssavofdpeGcXZlTY1gkDv1REjD/W0e/zyjITyMkerDAGj1+HLrA4QYCVjpbJXEfOWP8Af5nRPuhU61YCBC3/AM0Us9tPLFuzFWpezxsarMQmJXQMQipYc78311gC0pXib8/H+kESslATcMovlDt4crxrWE5BK+qxnxFAzsCezVMOhAA72MWFA7sv5wuV22N9pbQGoJ8reqVLQQzhnD93GIFpGa62uDpjSyuwcwBVaAhSX4OCAfFoem6DdS2hhcz3RJBBjjBy8MucIvE4tKpYljNTdsneAtbUG0XfVa6mGibW0uuShsz6dZ1V0Qb5mxNjna+Zy4ZBVfS/d/8AZ/KJ+92fJVx0P3f5vupYjDzVADIq5UTu1Uqp1taBzXuAEcT3lZSqUGOJxDQDkB3d6xGDmKSEFJSxJCizAEVBYvcBu+AMc5uEjvQ7aKbHmoDMgAjplnA1vKnjJU5a3CFAJACah2Gt7k1jau8e6YysEmynZ6NMtxCSST1PdpkrexnKbMDQAX4a3vCvFR+apRfs1KcJFyT49ycYbtBXIKs5Orer9Zoeah04eSmBs4/Xa/8ANd2mv1TNKHD5GJ1ADubn1vmkDr3w3/OaKUNgY5A05dITSTKJBUQ5uLkDQg1vwhYJEnNUDmhwDTbI5dZ+h8km84GcSJcwIUpSVulIIocikgknx8I2nixAxkl2gUt1gxAAm571zPDYRctaVy8HMCgXczAaWUGyi4JHfDNYWkFrD4qVSo2o0tfVaQeUX01ORTnyf2fMlJYTC61oGVYVuSgp8tARmNi1A5izKbm0yAc/kuOttFN9dpLbNvIi7vQaLsxzD1RQ9evz1jkIINsl67C0j3jdQXJeoSXa/A2tDGdAsbEXdaVBeFOQDKeYq8bfCBCT3d6509EPjcHX1VFIAHX32taMqCTkm2cwyCbkoafhQSCBo3K1hSEe4E2VqTXge8UcZKSzsQ4PWnvihcCIJXO1j2kkC/yViUBLsLWbU6d8JOcKoBOHFn9Fhc5uLN7X+MLMyqFobEZSuOecxEkTFqKfplKygufVGUlR6VT3mKENFIHUrlBqnay2fcAB7zNvqtZOIw/ouQIVnzu2cO+Rs3qeq/1fbGYmbuIvPH7LRTre04iRhjhzyzzjXyW6+ZycXmJIDJBIIO8SpgQU8KCsDXwy6Z9KapIzIE2tY8ePLVb7jkgMwFaG5PBg9GjPdEQqsxkmZ5Za/VLNoLSUpABzb31rV6D54wznNIEBTpseHuLja2nL6IGelPZgUdiwchQW7CnDnyivulgH5K5pqNrF+YkSbEYIvfTpqk22FELWkGimJ50d4SuS15GipsLGuoscRcSBOlyCFZ6GFTsygFIWkkEE7oAAfrHRug6piNwR4Lzztbqey4WSHsIBkC5J+RzOSDw+RE51AZTvJIO6El2oR8tEWYGVJdln3Ltq72tspaw+8JabXkdCI+6GkrSFAgZQ4uXat3YRJrgHWtkut7XYCHXMHK3dF1tP7SlfeJ8RHr76l2gvi/8Axm1/tlamiQMgWVMM+U0Lhw7taPGDAWYidV9oaxFXdht8MjgdI4+SkvCkFYUfU5XJokDreNNM+8Dp+DxWN2kODC39XkBn4ZdfFVdiRdJFWqImWkZhWbUa/wCF09CjZUohnHrAEdDaAtIzQ14dMaGO9PMHgXCSVZXtTwJOkVbRsC4xOWq53bUZcGCcOd48Br8k1kSkZMv1wuvE3DfzgIbgjWUNe/e4j8OGyF8rFTJeEmGS+cUCkirvvN0r74QsMwLqwqjDLjHfxy8fsuSrxGInoUFTFrShlkKUeOUFib1gawkGNFr6jWENJzsFmzNmGbmJWEJRldRdTOcqQANH8IanTxTeIUdo2ndQAJJm3QSc032RgUYefLM1TJzKSd0UmpIBSST6tlAx0U6babxiyuO9cW07S+vRcKIvAOebTeRz0jzVWL8qsYFrAxKiAspBpYEsaco5SPeK9NhJYCeCZzdtz3UTPUTSmZSW7wHPVvGOqGgR+fJc/vEzl+cJhW4fyrnJaqypmqqbbxZ/CHbWAyb5LlrbG5+dQgZ6KUvyqmOBmobb8wm1bqd30LQCq0aBYdmqmYqO8h9FH/aiaSHTQ1H0kx+t6Bu7pGGo2fhCb2WoBaq7y9FWPKib9ixqO1mOKsKFTVjBUb2Am9mq5b53gFh8qplgTmJtnm8NWVSsZvGdkZrfZqn7jojP3fRBTvLXEoUpIZgdVTe768Re8YvhHn6q7KD4/wDY7+X+lL8b5RmcszJsiUtbesrtHYf9UBrA5tHmsbshaIa9w/h9FRNx6QxOFkgGopMqOW/WMNQdkefqtFA3Aqu/l9FdhPKMy/3cmWgmhKTMBIclnC34eEG9b2Qj2Z8yarvL0XSfNxtVc+UsrCXC6esTpR1EwzHgnIIdRIbd7j4egWzrSSr1BSoOvzfhHUwGZIXBWdhZ8Z/O5AYycQv1bUctw90OahByXOzZGupCXZ6fgz5JLtPFjIWSDahdri+sZWrjdm0rNl/wx1Os12IjPXj+XS1G2glKUiWABcPQvduERbteEBobZdFT/CDUqOqOqGTkYyjjx8kPOxgWQ0lOUJYOFEhIvYikI+rjNmiAuihshpA4qpxE3gjM8iCr58nIhKjKlurkpm0+trFXUwxoOEX/ADioUqm+rPptqOhvS58NMuvBD+kJ+xK9v64niHAfneurcO7b/wA/4oVE8dn2ZBqsKzcAzGnSIB4wYOau6k7e70aNIjvnP7K701JVMKgcqiCADXd9UP0o8PvgSZFj9FH2RzWswG7ZB/5Z263jgvMTjTMUlTMRzJD8QDbSFq1jUIKfZtkbQYWZg8gO62f0FkaMUpbAk0DdSHr88IypVc8AEp6Gy06JJaM/tbyTrC4t2BDeqCXoyTRgbF9YcVhEHl5KXskHE08SOrrGTw1hGSJzqzUqp25u/f16xEu97EuoMAZg5QqPLvE5cBOyuASK5iC5PL5MU3gExqo7gktLjlyFx+eC5Ls3bsyShSEqLEUq2UuCSOrN3wMrOYCAVlfY6VZ4e4ZHxtCjsvaAlTFTCVE3ZKmCzdlm5GrQU6mAyt2ihvWBgjvEx05qzH48TZaUuVLUpc1ZA/8AsUwAbgEiB9TE2D170tHZ928u0ADR0H3SpCqiJSutPJ2Llt6wfiM3XnSp4aR0l7YzUAHSpyZ6FHKCXJegJs9eVPfAHA2WOBF1R6TLD1Sa3dT0s9Le6FxNFk0ON1hxift6ElzSujfOkGMaIwRopy8ZLaptV6vz1b3Roe3VYWGbKC8Sgvvjkz2sxpGYhxTAFLsRMdRIUGs7MdA7RF2aduSc4DB4cYZU1eUzGJCe1YlPqvlAuDZOvIR0MYzdlxz6rgq1q/tIps+G0nDkc8+YzOnVMsVhsOtZWtsolo7EGaEhSQkEpb6oIevEECsWe2m4yeAi646dWuxgazOXYvdmCTx1I4cOSVbC9FJWZjg5F5RuZQGLDern4GIUd1Jxc/zqu7bPaAG7sjMTnOfLTiugeaJSck7K+XOWKmdmF2pC0y3Eq7Q1xpXF9YW4YmclLl/rGz3/ADjq3gAlcLqLnugDT+yXTCFZnLEqBLuKczpDAtM3SPD2FsCbEDW/53xKR7YVLtcHVNT4mJ13U4gKmxt2g+87MZAggcOsJHtQy8wCHsODWFmrme8Qq4J9z8+66tkFYM/zozPGcznOkZckzkLKRLStQJzOd4EgNUMLAJd7R2NdhDWuN5XlVGtfvH02kDDAsbkGxnUzEJRMxpICXdIJId+6t3aOJ1aRh0Xss2ZrXl4HvGAfz8KH7Tp4GJ4wq4fy3oqoRUWQIU5cCEywwpAhNcObfNYEJthb9z8f6fygWqjy5wi14GYEpKi6WZq1aGaxzsgo1K1Ondxhci/YGJ+5V7PjD7ipwUfb9m7YWfsDEfdK9nxg3NTgj27Z+2FajYGKTUSlP3UjfZ6vZKz2/Zu2FUdg4n7pXs+MZuanBb7ds/bCuT5OYr7hXD6vxhxs1Xspf/I7L2wgsThZkpRCwUqBYg8btwNIk5rmGCF006jKjZaZCq7MsSxPPh1hYKeVUqMWr3SBCtkSFKUlOqiAATd7RoBJhK5wa0uOQWY7BrlLyTE5VXbkdXFxGvYWmClpVmVW4mGQqXhVReqmksCSQKCthdhBKyAMlF4Fq6p5pf3E2n1j7kxoQttxbZ3uATSrV72iogOk5KJBLIFig5oSZswKdiCXfS700irQDUdOS46jnt2dm7+Kwjn9s0lGQLdQLF2rQBtXETpluKSLK+0trGnDDfW1z4EQlkpOSckkZRcZiDozEigrTlBTGCoCbJKzt9QeGHEcrSPI8BfmrliWXJIfIkAGYaEDeQVC4bU3NIocBknhlPlz6rmG/ADWg/ESThGRNnAHIzpFsygsAqWM2cF8qmqALUFQd7hEaZaJxcCu7aRVOHdnVuh49Rbio5pX2V/iR+mFmlz8k0VuI8D6qeGwed3dNQLEl1FnbgNTDMp4vzip19qFOIvYnOLDMDmdAvF4IiWVsXCynkyaE/ipAaRDMXPy/utbtLXVhTkZA95kgeAlRThlBIUQWJOhozXpQVhSxwGJVbXY55YDcRqNZ9Eywcg7rgjNQOL9IzAbSM0b+nDoIOHONE9BUxIUWdmyhmcgMb0YRV5JBIyXLRDWvaxwvEzJmYE/NGYeUcoUf6C/dTpEi0gSuwVGl2GbqHl5hM+CmpI9VKaAgW3mimDEY4Bc7q27aCNT5Ex55BcawGDmoKJxASjMGUssCWJHNixqBCtY5sP0TVatN2KlmYyF/trl5K/GSDicUrsQ+ZQcgHKCWBNA+V3qdIZw3lT3dVOk8bNsw3hyB6/3hBYbDALyzgtFLBBKyXDAAtfnCNaJh9l0PqEtxU4PfbxTJWyZCVTkKmrJlBRKglOSlACSp8xNG4xTdMBcCclyDa6zmscGiHRaTPPTKL9EXKwasN2EzMZYUAZky7EuUpCBUHJxGsUDTSwnKcykNcbTvGRijJvTWcs+aYT8syTNWFIJWo4hK2UEpyqRLo9ftOWq1oqSHNJ43noQFyUy6lVY0zYYCLSZBd9LK3HTuwnkJVKCpswzTmUUpyJTlQCpqOSo93OGe7d1IEXM92inRHtFCXB0NbhsJMkySOgAC17yqwKZc5SkKSpCzmDKSTvDNYVCa0Mcu0sDXyDYr0v8NruqUg14IItkdLZ8eKMn7DDJlo7MEGWJq1ZswUsZksGYI0pU6w7qP6RynvUWbaZNR0/qwgRENsec63hDS9noSJsqYQVS0iaSh3QQoJWhzQ0Pi0JgAlpzF7fJWO0OdgqMmHHDfWQSDxFx4KUydKnLmTUoVklSd1C2IcEISKfVDvzIMa4te4u0A+yxralFjaZIlzrkfxHPUxCA/ZJ9H9Izpy2ar5nACbXIL9BEt0cGOV0e1Df7mDP04/RWDY/+79t2kt8zNnTbLmY65+UNuv8ALxSEntf+fusJy4HjHhzVezcOhUnEKUneQlJSXNHUEmmt4VjQWOJ0T1qj21abQbEkHwldZ83mAQhE6WgNkWlL13iZaVEnvNG5RZ9JuKBpHylc1DaXluN5mQTHCHRCdYmTvMWVZ3oIUU/egrodW/yy4AjzQGNmBJKMqWdmzHi1a3tFCcJwwIniudrC8b3EQY4CPl5oLaMhCXAlguFVqWKas+lYu+mwCMPG/S64KVau73nVCCC20C+IxOV+S17GYqWcoEqgDVUri+h4vHE+owxDfNepR2eu3EX1LkzYD6yhu0S2bsQzs+Zd7tfhCyInD5n1VcDpw7wznk30UpZSQpQlJZIc763u1njWwQSGi3M+qV8tc1pqG+Vh6KHbo+6T+Jfxhcbez5lU3T+2fBvovJWKUDmJKlCxKiW5trA2oQZzWP2djm4AAAc4AE/31XszGKKQijMxNXIcn3lzxYRpqEthYzZWNqGpznoYj5WHC/ErE4lRSEklg+p1ah5UjC9xaGp20WNeXgXMcNJ9U42RPCaKt6w5KFj+UPSqAWdln3hQ2qg58OZnkebTn4ZhHyJtMoADsFG7604V6xPFAgaroNOX4icsuWibbLWAWV6qqHxv1fWNY4CxyKyswkS3MZeneqPLjHql4GatPGzqbeo9GqxjRVLSSElTZmVGBrtI4aX1lcd2ptpc5CUKQhISX3QQbBNXJowEbUrF4ggdyWhsjKLi5pJniZ1nghsBjFSlBaXcKBZyxYuxa4hGvLTIVqtJtVpa7Iq3B7QVLm9opImKDjfKix4uDcaRrXlrpz6patEVGYAYB4fLosxO0CtKkhCUBSgo5XqwZIqSTVzU1JgLyREQhlANcHEkwIE/nd0Utq7YmT2zBKQC7JBAKmAzFyXLADkI2pVc/NJs+y06HwyevDOPG/zTXZeMkpwxlTJo3i5AC3SKFSc2QhioJcDgYtTe3d4Sfn6Lj2ijWNcVGMy1tc6GJGQJhBbQCJ0xUxeJQ6v7E2gsAN2wFIR8PdJd81eiX0WBjaRgc29+qqnSUKIKsUgkAAOibYBgPV0EKWg5u+adtSo3KkeObcz3o1GMISE+nAMGH0cx2ZvWyPag4RTGYjH8/RQ3QxYtxzzHqozZ6VBYVi0FUxgtZRNzFIsn1WagPcIwkGZeL8ita1zS3DSIDZgS2JOuarwSJUskjFIIKSlSTLmsUm4LDvflGNDW/qHgU1V1SoADSNiCDLbEd6txnYKQiSjEhMtJKqpmElRuosgDkI12AjCHW7/RLS3zXmo6mS42sW5DTPxQ3YSsmT0xOV82Xs5rZmZ/Vu0LhbEY/Iqu8qYsW6M5TLcvFTwqEJCkIxaQF0IEqYc3AVTGhoFg/PkfRK9znEOdSNubbea6f5upS0ypiFzSSktvIWkgMGFQ5prGuxNMF3kfRFHA8FzaefMH6rYMagZnMwDuJPsB0giHSXJw4lkBluoSaeEu/ah7uyvW8IIEyXIxvjCKZjqPVL8bMcKeaHIb1VUFy0O98g+/nbIrnZSgiKUQZzbpYTfTQJVtGenswhCiTYlmpdjTjbvhKj24A1pTbPQqb51So0CdJm+Ui+ozt0Qnpf0eTKm7vlTZm4X5wm99zD9Areyjf72TlxPGeOXLJRw00BKwX3ksG6g1ryjGOABB1CpWY5zmERYzfoRa3NUPCQFf3uHz9Fd2yfuk/iX+qGxN7Pz9Vz7qp+4fBvos7ZP3SfxL/VBib2fmjdVP3D4N9FOXOT92nxX+qDE3s/NMKb+2fBvomWFWmm4nxV+qDEOz8/Vbu3ds/wAvomkqamn0aX6qL3f60GIdkefqjdu7Z8vROcCh65RcJrmq7tryZucaIIyHmlMh0YjkTpp3ITzgLSnZ8xWRKxmFDma+rKeCwvHz9VkOd7uIjXT0XKtnGXMUpKpMlBCSoOJzUBVU591NL8xSKNwusQB4+q56+OmA5r3ET/p4xb3bnkiZmFliWtfZSsyEIUU5Zn1gkkfvHoFDTq0NhGEmBIjj6qQqPNRrcToJIB93Sf8ATrHHok/7RR/DSf8AU/XEcY7I8/Vdm4f+47+X+lZ+0Ufw0n/U/XBjHZHn6o3D/wBx38v9Kl+1Efw0nwX+uN3g7I8/VG4f+47+X+leftVP8NI8F/rg3g7I8/VbuD23eXos/aqf4eR+Ff64zeDsjz9Uezn9x3l6IPETsyirKlL6Jdh4kwhMmVZjcIiZ6qoCMTI7AbMXOCikoGVs2ZQDAls390amKMpl8kaKFbaG0iAQb5QJvw6nRGnYxIly0ZTMUhU0kqYFIJCUpe5ZJPfDbqYAziVD2wNxPfZoIblkbST4wh8DsZcyd2SSlQBAUpKgUgFqhyHblwjG0i5+EKlXa20qW8cCLGAQZt8l5L2Qs4hMgkAqNC4IataHgDSMFIl+Ba7a2iia3D58LpkvZqGUUgpAQJsuYleYqSleVZLFgqtgzENFjTF44SD0zXKNpfYEyScJBEQSJHdz1BldC83c9C5cwyyooSyE5wAQABSh4a8SYlUcC62S6dlpvYw4wJJJMc/zwhO8drQ04cbg/POFOa6Bkk09+5m7uY/KMWpTjLRiEpnRi1UwIWQIWQIWQIWQIVkqBCZ4SBCdbOBzBmGjuzcWPGGZM2UqxaGe8J5JwmYc5NBUHQ2sX8fbDPcZS0qbcA6QgvLjMcCoJG9nQwDDMcwY1p4woJsAneGhpJ4LmW29pKQUFLBZlZJiF5ZhACjlBUoVJFT3R0VahERwvqvP2XZg4OByDpBEt0vYaDJKJm1JhCwcrrO8oDeILbr/AGaCkQNQmea7W7OxpbGmQ069eaAhFdZAhZAhZAhZAhZAhZAhH4Pa02UnKggAu+6HLhqlqgXHAxRtRzRAUKuzU6rg5945/n9lfh9uTEISlLBSaBbAnI+YJro5NrgtGis4AAJH7HTe4l2R00nKfzhKAGKUFiYDvBWYFhd3ta8JiM4tVc02lmA5RC8k4paViYlRCgcwIu8YHEGRmh1Nr24HC2SNm7YWpCkEAZgE7oACUPmKUpFBmUxJ1aHNVxEKLdlY1wdwve8mIkk8BlwXRPNH+4m/3zezMmJrpW1YwAkDXm3cYbVZol+Jw2Zakp0cN9pvzesU3ZLiBouffinSa9838p+iVLwxWopoKsWI9jmsa2mXOwrK20ilTxkHwP0HNJ0yR2gSssNahrUDigrR4m1oxQ5PVqu3RfTE9x+Vj3KU7Ah3SUpGRK1AqfK9CX1Tz5xR1LUECwJvkuentcWcCfeLRAzgTyg+GWipwuEK3YhgD9ZIqA4vpzhadMvVto2kUgJFyRodTGgXvoC/7P40/GM3LuPmFntlLn/C70QsTXUsgQrJUCEzwqeMCE1kA0ap9rQITjBmw5jh4QLUD5xD/wDHTeqfeIFi4nAheQIWQIWQIWQIRZwREpM0n1lFKUtUgesroCQIfB7ocpCqDULBoJJ4cvqqJklSbgjqCIQiFQEHIqU/DKQQFBiUhQ6EOD4RpBGaxjw+cPEjvCOxGw5iJaVuC+U5Q77wJS1GVQF2tFHUXAT+XXMzbGOeW9b9LHpynNV4TZ6lAqF05VZFAjMgnLmfg5APW8Y1hIngqVK7WODTrIkaECY6xkr/ACllJTNSAJY3Bm7MjKVVcsksOnJ9Y2sAHQPJS2FznUySTmc8wO/Pr3aJREl2LIELIELq/mi/cTR/aPuTAELacUAdffbi+lLxqzRCTFAZlZ05yCCagAN6zEX5c46RhBLsQlee9riAwsOHPSbaZxHmk86VlqJiQrRn6PbhCYYuHD87lY1C4YTTd5eqULw4BftJVOOZvDLChkHMefomdWLgRgd5fPEpha6/7witTetG+zZtNIeXdsefooYKVv8AJdbLLQz2uOZ11Q6MOBUTpYoRTMaGhHq8IQMAycPP0VzVx2NN3HTT/ko+jJ+9R/3fohN2O0PP0Tb137Z/l/qQ8KrrIEKyVAhMsKf5QITbDkaG/T5/rAhNcM3K/Cg4WgWoHzhH/wCOmdU++BYuLNAhY0CF5AhZAhegQIT7C4eZNkyUpBSuWpRSSCElB3swUaOFP4iOgNc5oAzC4HPZSqvc4yHATxkWiOYVu3cROmzwuVLmMiiDkJf7SmIuVEnwhqxe58gG3JT2SnRpUMD3CTncdw7hZD7XnYidlzSpgASkfu/rBOUlwnXhzhKhe/MeSrszNnozhcLk66EzGaaI2msJQPRp+5lKQHCUKSlt1kuAo1VWLbx0AYTbyP5muM7MwuJ3jbzOUkEze8GP08ENip8xRnzOynAzE9mlBSshIJCll2YJcMAOMI4uJcYN7KtOmxopsxthpxEyLwIHfe55JDiJRSAFyyg6OCHHQ/lHO4EWIXpNc13wmUNCp160CF5AhdV80v8Aw83+9p/0xoWLacaDalrjpbmW/ONIhAMhKJwrX86xi1KsUbwLEqn3jFqpgQsgQsgQsgQsgQicDKzKrYAqPQV/l3w7Ghxv1Ua9QsbbMkAdTbyzR+GSQASGBtCkECTqna9pJaDcZ96ZYdZoHpXp80jE4ATPCEsCTQ/JHzxgRN4VXlhKzYGYCgqqgZQQCXVxILcX5Q7Gg81Gu8tAggZ3ImI5W6Llo2clS5kns1S1pllaQpYUXTvNQAMpPuEU3cuLYgwub2gtY2piDml0GBGdueRQeMwyZcqU435gMwngh8qR3sT4RNzYaOJur0qhfUfwbbvzP0VOH2bNWkrQglIdzTQOWDuSBWkYGOcJATvr02HC4wfzwUZuDUlCFkhlvlGrAsSe+AtgA8Vragc9zBpHndVLQQA4IeoJeo5coWCnBBTLYkyYubLldrMSkmuVSqJFSwfgDFqRcXBslcm1NpspuqFgJ5gZ5BG7WxExCEqyzpeY7qjiCrgSCBYsRdoeo5zQDcTzUNmp03PLZaYzGCO+de5DbKGJnryInLdnYzFAkO1K1OvdC095UMNPmrbT7Ns7Mb2CP9o87JttHa2ISud2akCVJUEAlKS5dmCiHJdz4xd9aoC7CbBcOz7Hs72U94DicJzI74my82D5Qzpk9KZpBSbtLGpAfdD63tGUdoe54Djbot2z/DqNOiXMEHr6lA4rbeIMxaGQvKVD91LVQEuXy2peJurPLiLeAXTT2KgKYdcTH6nDPvXuz8Zip5Ilpklmd5ckBzYVAcnhGsfVf8IHgFlajstES8u/iefkVbNXiwgzCmSEpDnckOA7VSzu+kaTVDcVv5UrW7IXhgLpNs3x4zCK2ZPnDECVMly5m6FKCZaBlBAUSWQ5UEm3Ew9Nzt5hcAe4KO0U6O4NRji25AlxuRbU5T5Lc/NgAqXNOUpInKSRQHiCwoCHanCJNaCZjWF2F7mS2f0hw5RYjofqVs8/CocAguSS4foLaw4ptyKSptFSC5hyjh3/AIFrE9XH4iOUhehMpZileDxl4RaZSqdGLVVAhZAhZAhZAhZAhGbMVvKT9pCkjqQ49oaKUsyOIK5dqBwtd2XA92R8AZR0mYMiA9QS4atW+EDiMAHVOxrt89xFiBHdPqmMqcCGyJ7sz+0wpcOCdrHA3cT4eiaYackFGUAkBi4+t330HdGlwEQlaxxxYjEm0HRD+WzDBKYpSFKSrfcpDaKAH2i3NxDkDTVSxOviBJAi2Zk5juuudy8egz1zw30cghSrBczLkBA0BJAA4C0UDwXl/AecQuR2zuFAUTq+wzhsz5BCYrEp7ORM7NMwCX2JCs26pJJ+qRcEGFc8Q10TaPBWp0nbyowOI97FaLgiNRxCs2fttKElWWWkJJMuWkKJzlOXM6iWSxrXSghmVsInwHNLX2MvOGSSYlxjIGYsLnh81Da21ZSpUqXLAVlCKqSAwSKpe5JUSTozNrGVKrS0ADKFuz7NVFR1R5iZyOc68LACNZz0VO1trImIlJTKlgpSxYKoQonKHV6rGFqVQ4AAKmz7K6m95c4mTy4C+WaZbPny5kpeIZCJsmWtJCQwUFBkKAGoJIPdFWFpaX5EA+eS5K7KjKjaJJLXOBk3Ii5HQxIQO0sejsESQpExSF5kqSjKEpYbrEVJNTeJPeMAbnC6aFF++dUILQRBBMyZz5QLBOvJzaypo3lpEySc5OVIK5IclDizFqBqR00KpcM7jzHBeft+ytpH3RLXWzNnnI+CAwO25CpK5U8EBRB3czqdedSzVs3doIkyswsLXfl101djqtrNqUjMTnHCAMskLt7a6F9mnDlSUpSQQAEXNt01DMK8NYWvVaYwadytseyvZiNYAkkc8uqG2HtRMkqzISoFKg5S6nKSAHf1eMJRqBmYVdr2Z1YCHEQR8/nwVmycXIEwzZhKFAuhKEOgK0U2YWuBxgpOYHYneSzaadV1Pd07g5ybxwy11XqcdJSEp3lJXN7ScT6xSFHKg6Es6jzPKND2iBzkrDSquJdYENhvCSLn6DkF75Rbb7ZYKCQEvvNlKnL2H1QwA111ja9bGbJdi2PcsIdrFs4j6nVb35rFFOEmWdczMH4AAP40hQYZ1KtGKvyAjvPoPmtixeILkAliLa1HWMLzxVBTaYsErxachbW/Q+yMc3DZbTfvBiGX5dK8QkmgBezc4yCbBa57WDE42SxMsqUEpqSWEK1pcQBqio9tNpc7IKM+QUkAsXAIIsQbRrmlphZSqioJE2MGeIUEIJoA9Ce4VPsjACckznBok9O82UXjIK2QiOxR96PwL+EUwt7XkVDe1f2z4t9VPCYdCpgSVhiRooPxApQ9Y2nTa54BNu9JtFepToueG3APC3W/yVctCX9cciAqvseFgTc/NXxvicN+Ej1hH4dKfvP+1UEN7Xklx1Ox5hMZCU/b/wC0+DQYW9ryRjqdjzCYyQn7V/7Kvnh0jIbxW439nzCX+WaUHBqCpmUOHOVRZyNBAA3ihzqgEhnmFzT0WQzelU/w1w+Fna8lPe1v2/MLPRZDN6VS7dmu8GBna8kbyt+35heehYf+J/0lxmFna8kb2t+35hZ6Fh/4n/SV8Y3CzteSN7X/AG/5grpOypCs2XEk5UlR+iVQDWqoYUmHJ3kpu2is2Jp5mPi18ERN2AEIK1TZgRQE9iWqAoOyuY/rGmhAknyU27cXuwhoJ094dOH50XmD8n5c0FUuctQBALStS5AqvlGtoNcJafL7oq7c+kQKjAJ/1f8AVHbN8lQsZpeIUlwWeWQSkuD9e1CIpT2XEJDvL7rn2j/FDTOF9MH/AJTf+HmlC9myQH7aYwq/YFmNAfWs9Ihu2cT4fddvtFYmMA/jHopfsyRk7Tt15M2R+y+szs2d7QbtkTi8vul9or48G7ExPxaZdlFYTydlTEpUnEK3ioJBlVUUjMoevSnGKNoNcJxcdOF+KjU2+rTJDqYtBPvZAmBpx4Jf6Jhv4hf+T/7xLDT7Xl9107zaf2x/F/1XvomF/iF/5P8A7xuCn2vL7o3m0/tj+L/qonDYb+IX/k//AKRmGn2vL7rd5tH7Y/i/6rfvN2mUJUwJmLUM1ygCrCjZj8mCKY1Ph90wfWI+Afxf9Vss5SNVE6DdD+D/ADSNhmpPgsJrRAaPH7KmZNAmKmAuhi4YOSQ+Xi790XY6KheMlx1qRdQbR/UIi+Uaz6pMcUpKyrLQlzR+NiaRNlVzXYo1V6+yNq0t2DkIFz0vGfelcue0xK1JdiCQA3u8Yk18PDiFapQxUXU2nO15PmTKLG0g5LLJKQkq3QS1QtmIzPTpFvaBnfhp49VxewOgCQACSBfXNv8At+vJCYPFKQSWdwX3QS5BDuRxMSpVXMK69p2VtZoGURqRkQdDyXnpUz7I/wAtPwg31Th5BHstHi7+J3qiFFIUrLkLqSwBSzBLqZ6Dep3Q7sIJiNPlfzXOwPLBjxWDrw6bugczZCYojtFFBpmJBH5NpEqhGMlvFddAONFoqZxB+/VVJhFdFSVQIR+HX04wIR8qb4wIRCkpWClQdPAs3fAhByfJjCE/uRfuvAhEo8k8FrJHt+ECFd/sngfuQ7mkCFYjyRwGsgdxrygGaDOiPw/k5gUBSEyQAtLKDm/Al6jlFw/BIGq43UTVwvJu029VfiNj4Yy1SylwtRUQ9ACXakM+u7AWnVTpbDTFUVAPhEdbRKmjZGFloAShk2GUihHUcxDCuWtAGXJTdsLKtRznC/Odeh5KmXsXCJzfRGqMl/qtZ76mJiuRPSFepsYfE6Oxd/RUz9hYRUsSzK3QKJKizXAI1Y24QrqpLQ3RVp7M1tQ1LSeX53qxexcP2fZlG7ZqWZmaDfPw4ZWDY6QqbzDf79VVhNg4SW6UoatgphUM7WdjGMqOYLFNW2ZlUgvA665zHRAHyRwP3Kf5dImrqqb5JYKrSR4+zkeUCFTM8nMGWHYp40FXs3GBCsw2GlyQEy0pSOA/PWAIWTp5B19jjUH5aHki6WARCFm45f21N1NIbev4lROyUOwPAIHEY6Z9tXiY01qnaKQbFs0zu2+AQS8dM+8X+Iwu+qdorRsWzj/5t8Ao+mzfvF/iPxg3r9XFP7LQ7A8AvRjJpYdot9N43g3tQ/qKX2XZ2AnA0dw9Eb6LiPvf9Q/GLYa3a81yb/ZOx/J9kpjlXqLIEL0QIV0swIRcuZAhGSpnx+e+BCMRMYvp+Vu+BCIRNanv66+6BaiJeL+PPjQcYEKaMTSvz8/nAsVqcUxBt+XjGgkZLHNDhBWKxpIBJ6W4/NYCSblDWNaICz0os5/kOEZzQSMlJeOsSelG4G3zxjXOJWNYG5KBxfPvjE6w4gs7UJvBzWYhMKZnG5dra/PGDRE6ar2dMYpAJqBf1h80MM5sGApsqS0udaEN6Tzt4ewQqqoLxDv4VFIEKvMTZzxoSOlI0AnIJXPa3MgIZUw/L/PGkAzWlUzV0D69W+aRSLAqc3hBMVEgV1/rGNYXGAh9RrBLiq14Q9mtZB3aAd4BJ6fNoruTgLjouV+2NFdlJt8V/IkeMfkpatJoSL2jmgrtBBJA0UIFqtwszKtKrsoH2w9N2FwJ4qVdm8pOZxBHkm3oKftL/Cv4R0bvr4LzPbD2B/E3+pJI5F7CyBC9gQppMCFahcCESibAhEypvCny/wCUCFeif88eP5QIVicRT5+a1gQrEzRr74EL3tuDcK/HhAhSTN7tYEKw4n6NLMWUrNo509ghz8Ajiot/9zgdQI7plSxqkhe7Sm8x72q9vzhqoaHQFPZ3VH08Tjnl696hiJ6d3KTRI1HDgwrGVC0xh5JtnbUbOM6nTn1y4IoYpOUAqB9V3VdgXBTo1ucWJaWgTw7/AM81yYarajiAf1aZExBB1nM8FHtkgrKWyhN61Lgh316cIQ4QXRlH9lcF7gzF8U+AFjlp6qqVi1KKnLqyED5GrPCtcXEznCaoxtNrcIgAifzrC8M1PZP9YkpFSzUJLdA3fGQ3BOq3E/f4QbAA9OXfn3KBxCOzZi4IfeFaHlaCWYIi6CyrvQQbQdOYtmqpeLZJIJpQB7k6sPm0DHYQSD/dbWYHuAjPMxoNO8+S8nzEZQBlJsWJNRqH05xUhkQM+9SpmsXkvkNzFgM9DzGg4ZypzpiciWFdHIpaOn3N2LXXFTbX9oeS61v0kT8Vh01VEiahSFpFD3AmtAH5QUy1zHAZrNpbWbtVN5MtHWBa5KB2qoutjSiTS5DPXrENon3oPAZLp2FowMxDLERyBJi3RV5EqnpzB0KSGLkAJCb04MYUgOq3yPpn3XRjqM2Z2H4w495LpjvBEclRhZssTgSnczBq2D3LgvTSEY5m8ki0q9dlY0C1p96DNszGQuIuqkq3wUBquHINXe7ANCA+9LR4/gVXNJpFtQzYzAItlxKYelzeEnxT+qOjG/l5Lg9mocX+Dv6UojkXqrIELIEKQgQrBAhXJgQrkadIEK+VeBClJ16wIVqde73iBC9V6yvnSBCzj0HugQitmese73RWln+cFx7b/wCs/moVP1+8/nCvzK6WfCOgVSbHpC6pmrB6p6QaLTn4Kw+qIBkUp+IL1N09YxnxJavwlXbRun+6PfF62Q6Bc2wfC/8A3FBC3f8AGILsGf5yVUz4fnAcluv5yUE+t88BDt9Vg07lBdh0EO3IKbtVQj1h1EI34h3JqvweKqXY9fzEM/4ShmiMwX7ib/dMMz/1u/OK4dp//VT6n5BLYg3NeiNFhjDkgLIdc6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290762"/>
            <a:ext cx="50863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Shift register: Adder circuit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2" y="1690689"/>
            <a:ext cx="8925059" cy="41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B]Sequence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11380" y="1996226"/>
            <a:ext cx="6593983" cy="365759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5D66-943E-4C85-9529-9D35F8BE3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algorithm: State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707" y="1825625"/>
            <a:ext cx="9105363" cy="43819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9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Integration of Artificial Neural Networks with 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neural network based n-state sequential machine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84" y="3101009"/>
            <a:ext cx="6188764" cy="33660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using the sequential machine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High security </a:t>
            </a:r>
          </a:p>
          <a:p>
            <a:r>
              <a:rPr lang="en-US" dirty="0" smtClean="0"/>
              <a:t>2) No distortion </a:t>
            </a:r>
          </a:p>
          <a:p>
            <a:r>
              <a:rPr lang="en-US" dirty="0" smtClean="0"/>
              <a:t>3) Suitable for system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52" y="2695710"/>
            <a:ext cx="2238375" cy="2857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using Designed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34" y="18478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2B4-F12E-4501-9EC4-3F6381FF822A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3" y="1847850"/>
            <a:ext cx="10046661" cy="4218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6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284</Words>
  <Application>Microsoft Office PowerPoint</Application>
  <PresentationFormat>Widescreen</PresentationFormat>
  <Paragraphs>62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Cryptography using Artificial Neural Networks :Final presentation</vt:lpstr>
      <vt:lpstr>Type of Cryptography: Public key cryptography</vt:lpstr>
      <vt:lpstr>Jordan Neural Net implementation a]Implementing the adder</vt:lpstr>
      <vt:lpstr>Shift register: Adder circuit</vt:lpstr>
      <vt:lpstr>B]Sequence Detector</vt:lpstr>
      <vt:lpstr>Training the algorithm: State Table</vt:lpstr>
      <vt:lpstr>Integration of Artificial Neural Networks with  Cryptography</vt:lpstr>
      <vt:lpstr>Advantages of using the sequential machine algorithm</vt:lpstr>
      <vt:lpstr>Authentication using Designed ANN</vt:lpstr>
      <vt:lpstr>Alarms triggered by ANN</vt:lpstr>
      <vt:lpstr>Client stream disconnections</vt:lpstr>
      <vt:lpstr>Implementation Proof: Wireshark</vt:lpstr>
      <vt:lpstr>Wireshark proof</vt:lpstr>
      <vt:lpstr>Corresponding streaming results due to ANN</vt:lpstr>
      <vt:lpstr>Listed noted features</vt:lpstr>
      <vt:lpstr>Results</vt:lpstr>
      <vt:lpstr>Future scope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using Artificial Neural Networks</dc:title>
  <dc:creator>abgaikwad123</dc:creator>
  <cp:lastModifiedBy>abgaikwad123</cp:lastModifiedBy>
  <cp:revision>24</cp:revision>
  <dcterms:created xsi:type="dcterms:W3CDTF">2016-04-06T03:31:15Z</dcterms:created>
  <dcterms:modified xsi:type="dcterms:W3CDTF">2016-04-29T06:30:35Z</dcterms:modified>
</cp:coreProperties>
</file>