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7559675" cy="10691813"/>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6F58"/>
    <a:srgbClr val="1FD1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p:normalViewPr>
  <p:slideViewPr>
    <p:cSldViewPr snapToGrid="0" snapToObjects="1">
      <p:cViewPr>
        <p:scale>
          <a:sx n="90" d="100"/>
          <a:sy n="90" d="100"/>
        </p:scale>
        <p:origin x="1072" y="-3348"/>
      </p:cViewPr>
      <p:guideLst>
        <p:guide orient="horz" pos="3367"/>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06519B60-C121-1946-A2A6-F2277F17FD7F}" type="datetimeFigureOut">
              <a:rPr lang="fr-FR" smtClean="0"/>
              <a:t>16/11/2019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519B60-C121-1946-A2A6-F2277F17FD7F}" type="datetimeFigureOut">
              <a:rPr lang="fr-FR" smtClean="0"/>
              <a:t>16/11/2019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519B60-C121-1946-A2A6-F2277F17FD7F}" type="datetimeFigureOut">
              <a:rPr lang="fr-FR" smtClean="0"/>
              <a:t>16/11/2019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519B60-C121-1946-A2A6-F2277F17FD7F}" type="datetimeFigureOut">
              <a:rPr lang="fr-FR" smtClean="0"/>
              <a:t>16/11/2019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6519B60-C121-1946-A2A6-F2277F17FD7F}" type="datetimeFigureOut">
              <a:rPr lang="fr-FR" smtClean="0"/>
              <a:t>16/11/2019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6519B60-C121-1946-A2A6-F2277F17FD7F}" type="datetimeFigureOut">
              <a:rPr lang="fr-FR" smtClean="0"/>
              <a:t>16/11/2019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6519B60-C121-1946-A2A6-F2277F17FD7F}" type="datetimeFigureOut">
              <a:rPr lang="fr-FR" smtClean="0"/>
              <a:t>16/11/2019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06519B60-C121-1946-A2A6-F2277F17FD7F}" type="datetimeFigureOut">
              <a:rPr lang="fr-FR" smtClean="0"/>
              <a:t>16/11/2019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19B60-C121-1946-A2A6-F2277F17FD7F}" type="datetimeFigureOut">
              <a:rPr lang="fr-FR" smtClean="0"/>
              <a:t>16/11/2019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6519B60-C121-1946-A2A6-F2277F17FD7F}" type="datetimeFigureOut">
              <a:rPr lang="fr-FR" smtClean="0"/>
              <a:t>16/11/2019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6519B60-C121-1946-A2A6-F2277F17FD7F}" type="datetimeFigureOut">
              <a:rPr lang="fr-FR" smtClean="0"/>
              <a:t>16/11/2019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FABCE9-BAB2-0B4B-946F-F20F0B8E7014}"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06519B60-C121-1946-A2A6-F2277F17FD7F}" type="datetimeFigureOut">
              <a:rPr lang="fr-FR" smtClean="0"/>
              <a:t>16/11/2019</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6FFABCE9-BAB2-0B4B-946F-F20F0B8E7014}" type="slidenum">
              <a:rPr lang="fr-FR" smtClean="0"/>
              <a:t>‹N°›</a:t>
            </a:fld>
            <a:endParaRPr lang="fr-FR"/>
          </a:p>
        </p:txBody>
      </p:sp>
    </p:spTree>
    <p:extLst>
      <p:ext uri="{BB962C8B-B14F-4D97-AF65-F5344CB8AC3E}">
        <p14:creationId xmlns:p14="http://schemas.microsoft.com/office/powerpoint/2010/main" val="817757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7559675" cy="106918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TextBox 22"/>
          <p:cNvSpPr txBox="1"/>
          <p:nvPr/>
        </p:nvSpPr>
        <p:spPr>
          <a:xfrm>
            <a:off x="471032" y="1406857"/>
            <a:ext cx="2096170" cy="1384995"/>
          </a:xfrm>
          <a:prstGeom prst="rect">
            <a:avLst/>
          </a:prstGeom>
          <a:noFill/>
        </p:spPr>
        <p:txBody>
          <a:bodyPr wrap="square" rtlCol="0">
            <a:spAutoFit/>
          </a:bodyPr>
          <a:lstStyle/>
          <a:p>
            <a:pPr algn="just" defTabSz="685800">
              <a:defRPr/>
            </a:pPr>
            <a:r>
              <a:rPr lang="fr-FR" sz="1200" b="1" dirty="0">
                <a:ea typeface="Arial" charset="0"/>
                <a:cs typeface="Arial" charset="0"/>
              </a:rPr>
              <a:t>Etudiant ingénieur en </a:t>
            </a:r>
            <a:r>
              <a:rPr lang="fr-FR" sz="1200" b="1">
                <a:ea typeface="Arial" charset="0"/>
                <a:cs typeface="Arial" charset="0"/>
              </a:rPr>
              <a:t>évaluations économiques </a:t>
            </a:r>
            <a:r>
              <a:rPr lang="fr-FR" sz="1200" b="1" dirty="0">
                <a:ea typeface="Arial" charset="0"/>
                <a:cs typeface="Arial" charset="0"/>
              </a:rPr>
              <a:t>en recherche d’un stage de Data </a:t>
            </a:r>
            <a:r>
              <a:rPr lang="fr-FR" sz="1200" b="1" dirty="0" err="1">
                <a:ea typeface="Arial" charset="0"/>
                <a:cs typeface="Arial" charset="0"/>
              </a:rPr>
              <a:t>analyst</a:t>
            </a:r>
            <a:r>
              <a:rPr lang="fr-FR" sz="1200" b="1" dirty="0">
                <a:ea typeface="Arial" charset="0"/>
                <a:cs typeface="Arial" charset="0"/>
              </a:rPr>
              <a:t> / Data </a:t>
            </a:r>
            <a:r>
              <a:rPr lang="fr-FR" sz="1200" b="1" dirty="0" err="1">
                <a:ea typeface="Arial" charset="0"/>
                <a:cs typeface="Arial" charset="0"/>
              </a:rPr>
              <a:t>scientist</a:t>
            </a:r>
            <a:r>
              <a:rPr lang="fr-FR" sz="1200" b="1" dirty="0">
                <a:ea typeface="Arial" charset="0"/>
                <a:cs typeface="Arial" charset="0"/>
              </a:rPr>
              <a:t> pour une durée de 4 mois maximum débutant en Avril 2020.</a:t>
            </a:r>
          </a:p>
        </p:txBody>
      </p:sp>
      <p:sp>
        <p:nvSpPr>
          <p:cNvPr id="7" name="Rectangle 6"/>
          <p:cNvSpPr/>
          <p:nvPr/>
        </p:nvSpPr>
        <p:spPr>
          <a:xfrm>
            <a:off x="464630" y="217996"/>
            <a:ext cx="1789272" cy="1077218"/>
          </a:xfrm>
          <a:prstGeom prst="rect">
            <a:avLst/>
          </a:prstGeom>
        </p:spPr>
        <p:txBody>
          <a:bodyPr wrap="square">
            <a:spAutoFit/>
          </a:bodyPr>
          <a:lstStyle/>
          <a:p>
            <a:endParaRPr lang="fr-FR" sz="1600" dirty="0"/>
          </a:p>
          <a:p>
            <a:endParaRPr lang="fr-FR" sz="1600" dirty="0"/>
          </a:p>
          <a:p>
            <a:endParaRPr lang="fr-FR" sz="1600" dirty="0"/>
          </a:p>
          <a:p>
            <a:r>
              <a:rPr lang="fr-FR" sz="1600" dirty="0"/>
              <a:t>OBJECTIFS</a:t>
            </a:r>
          </a:p>
        </p:txBody>
      </p:sp>
      <p:sp>
        <p:nvSpPr>
          <p:cNvPr id="8" name="ZoneTexte 7"/>
          <p:cNvSpPr txBox="1"/>
          <p:nvPr/>
        </p:nvSpPr>
        <p:spPr>
          <a:xfrm>
            <a:off x="3038234" y="2017352"/>
            <a:ext cx="1277594" cy="707886"/>
          </a:xfrm>
          <a:prstGeom prst="rect">
            <a:avLst/>
          </a:prstGeom>
          <a:noFill/>
        </p:spPr>
        <p:txBody>
          <a:bodyPr wrap="none" rtlCol="0">
            <a:spAutoFit/>
          </a:bodyPr>
          <a:lstStyle/>
          <a:p>
            <a:pPr algn="ctr"/>
            <a:r>
              <a:rPr lang="fr-FR" sz="2000" dirty="0"/>
              <a:t>Axel-Cleris</a:t>
            </a:r>
          </a:p>
          <a:p>
            <a:pPr algn="ctr"/>
            <a:r>
              <a:rPr lang="fr-FR" sz="2000" dirty="0"/>
              <a:t>GAILLOTY</a:t>
            </a:r>
          </a:p>
        </p:txBody>
      </p:sp>
      <p:sp>
        <p:nvSpPr>
          <p:cNvPr id="17" name="Ellipse 16"/>
          <p:cNvSpPr/>
          <p:nvPr/>
        </p:nvSpPr>
        <p:spPr>
          <a:xfrm>
            <a:off x="5186303" y="773008"/>
            <a:ext cx="311971" cy="3119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Picture 10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0139" y="856234"/>
            <a:ext cx="164955" cy="164955"/>
          </a:xfrm>
          <a:prstGeom prst="rect">
            <a:avLst/>
          </a:prstGeom>
        </p:spPr>
      </p:pic>
      <p:sp>
        <p:nvSpPr>
          <p:cNvPr id="19" name="Ellipse 18"/>
          <p:cNvSpPr/>
          <p:nvPr/>
        </p:nvSpPr>
        <p:spPr>
          <a:xfrm>
            <a:off x="5186301" y="1211541"/>
            <a:ext cx="311971" cy="311971"/>
          </a:xfrm>
          <a:prstGeom prst="ellipse">
            <a:avLst/>
          </a:prstGeom>
          <a:solidFill>
            <a:srgbClr val="1FD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5186020" y="1751124"/>
            <a:ext cx="311971" cy="311971"/>
          </a:xfrm>
          <a:prstGeom prst="ellipse">
            <a:avLst/>
          </a:prstGeom>
          <a:solidFill>
            <a:srgbClr val="FD6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5186020" y="2192440"/>
            <a:ext cx="311971" cy="3119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Picture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5115" y="1297462"/>
            <a:ext cx="167573" cy="167573"/>
          </a:xfrm>
          <a:prstGeom prst="rect">
            <a:avLst/>
          </a:prstGeom>
        </p:spPr>
      </p:pic>
      <p:pic>
        <p:nvPicPr>
          <p:cNvPr id="23" name="Picture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5014" y="1826467"/>
            <a:ext cx="169953" cy="169953"/>
          </a:xfrm>
          <a:prstGeom prst="rect">
            <a:avLst/>
          </a:prstGeom>
        </p:spPr>
      </p:pic>
      <p:pic>
        <p:nvPicPr>
          <p:cNvPr id="24"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8482" y="2268593"/>
            <a:ext cx="168377" cy="168377"/>
          </a:xfrm>
          <a:prstGeom prst="rect">
            <a:avLst/>
          </a:prstGeom>
        </p:spPr>
      </p:pic>
      <p:sp>
        <p:nvSpPr>
          <p:cNvPr id="25" name="ZoneTexte 24"/>
          <p:cNvSpPr txBox="1"/>
          <p:nvPr/>
        </p:nvSpPr>
        <p:spPr>
          <a:xfrm>
            <a:off x="5499290" y="677101"/>
            <a:ext cx="875561" cy="261610"/>
          </a:xfrm>
          <a:prstGeom prst="rect">
            <a:avLst/>
          </a:prstGeom>
          <a:noFill/>
        </p:spPr>
        <p:txBody>
          <a:bodyPr wrap="none" rtlCol="0">
            <a:spAutoFit/>
          </a:bodyPr>
          <a:lstStyle/>
          <a:p>
            <a:r>
              <a:rPr lang="fr-FR" sz="1100" b="1" dirty="0"/>
              <a:t>TELEPHONE</a:t>
            </a:r>
          </a:p>
        </p:txBody>
      </p:sp>
      <p:sp>
        <p:nvSpPr>
          <p:cNvPr id="26" name="ZoneTexte 25"/>
          <p:cNvSpPr txBox="1"/>
          <p:nvPr/>
        </p:nvSpPr>
        <p:spPr>
          <a:xfrm>
            <a:off x="5499290" y="1131525"/>
            <a:ext cx="710451" cy="261610"/>
          </a:xfrm>
          <a:prstGeom prst="rect">
            <a:avLst/>
          </a:prstGeom>
          <a:noFill/>
        </p:spPr>
        <p:txBody>
          <a:bodyPr wrap="none" rtlCol="0">
            <a:spAutoFit/>
          </a:bodyPr>
          <a:lstStyle/>
          <a:p>
            <a:r>
              <a:rPr lang="fr-FR" sz="1100" b="1" dirty="0"/>
              <a:t>ADRESSE</a:t>
            </a:r>
          </a:p>
        </p:txBody>
      </p:sp>
      <p:sp>
        <p:nvSpPr>
          <p:cNvPr id="27" name="ZoneTexte 26"/>
          <p:cNvSpPr txBox="1"/>
          <p:nvPr/>
        </p:nvSpPr>
        <p:spPr>
          <a:xfrm>
            <a:off x="5505393" y="1665965"/>
            <a:ext cx="558166" cy="261610"/>
          </a:xfrm>
          <a:prstGeom prst="rect">
            <a:avLst/>
          </a:prstGeom>
          <a:noFill/>
        </p:spPr>
        <p:txBody>
          <a:bodyPr wrap="none" rtlCol="0">
            <a:spAutoFit/>
          </a:bodyPr>
          <a:lstStyle/>
          <a:p>
            <a:r>
              <a:rPr lang="fr-FR" sz="1100" b="1" dirty="0"/>
              <a:t>EMAIL</a:t>
            </a:r>
          </a:p>
        </p:txBody>
      </p:sp>
      <p:sp>
        <p:nvSpPr>
          <p:cNvPr id="28" name="ZoneTexte 27"/>
          <p:cNvSpPr txBox="1"/>
          <p:nvPr/>
        </p:nvSpPr>
        <p:spPr>
          <a:xfrm>
            <a:off x="5492527" y="2099355"/>
            <a:ext cx="723275" cy="261610"/>
          </a:xfrm>
          <a:prstGeom prst="rect">
            <a:avLst/>
          </a:prstGeom>
          <a:noFill/>
        </p:spPr>
        <p:txBody>
          <a:bodyPr wrap="none" rtlCol="0">
            <a:spAutoFit/>
          </a:bodyPr>
          <a:lstStyle/>
          <a:p>
            <a:r>
              <a:rPr lang="fr-FR" sz="1100" b="1" dirty="0"/>
              <a:t>RESEAUX</a:t>
            </a:r>
          </a:p>
        </p:txBody>
      </p:sp>
      <p:sp>
        <p:nvSpPr>
          <p:cNvPr id="29" name="ZoneTexte 28"/>
          <p:cNvSpPr txBox="1"/>
          <p:nvPr/>
        </p:nvSpPr>
        <p:spPr>
          <a:xfrm>
            <a:off x="5491502" y="1299502"/>
            <a:ext cx="1204176" cy="400110"/>
          </a:xfrm>
          <a:prstGeom prst="rect">
            <a:avLst/>
          </a:prstGeom>
          <a:noFill/>
        </p:spPr>
        <p:txBody>
          <a:bodyPr wrap="none" rtlCol="0">
            <a:spAutoFit/>
          </a:bodyPr>
          <a:lstStyle/>
          <a:p>
            <a:r>
              <a:rPr lang="fr-FR" sz="1000" dirty="0">
                <a:solidFill>
                  <a:schemeClr val="tx1">
                    <a:lumMod val="50000"/>
                    <a:lumOff val="50000"/>
                  </a:schemeClr>
                </a:solidFill>
              </a:rPr>
              <a:t>41 rue Simone Weil</a:t>
            </a:r>
          </a:p>
          <a:p>
            <a:r>
              <a:rPr lang="fr-FR" sz="1000" dirty="0">
                <a:solidFill>
                  <a:schemeClr val="tx1">
                    <a:lumMod val="50000"/>
                    <a:lumOff val="50000"/>
                  </a:schemeClr>
                </a:solidFill>
              </a:rPr>
              <a:t>49000 Angers</a:t>
            </a:r>
          </a:p>
        </p:txBody>
      </p:sp>
      <p:sp>
        <p:nvSpPr>
          <p:cNvPr id="30" name="ZoneTexte 29"/>
          <p:cNvSpPr txBox="1"/>
          <p:nvPr/>
        </p:nvSpPr>
        <p:spPr>
          <a:xfrm>
            <a:off x="5505110" y="1825107"/>
            <a:ext cx="1757212" cy="246221"/>
          </a:xfrm>
          <a:prstGeom prst="rect">
            <a:avLst/>
          </a:prstGeom>
          <a:noFill/>
        </p:spPr>
        <p:txBody>
          <a:bodyPr wrap="none" rtlCol="0">
            <a:spAutoFit/>
          </a:bodyPr>
          <a:lstStyle/>
          <a:p>
            <a:r>
              <a:rPr lang="fr-FR" sz="1000" dirty="0">
                <a:solidFill>
                  <a:schemeClr val="tx1">
                    <a:lumMod val="50000"/>
                    <a:lumOff val="50000"/>
                  </a:schemeClr>
                </a:solidFill>
              </a:rPr>
              <a:t>axel-cleris.gailloty@aiesec.net</a:t>
            </a:r>
          </a:p>
        </p:txBody>
      </p:sp>
      <p:sp>
        <p:nvSpPr>
          <p:cNvPr id="31" name="ZoneTexte 30"/>
          <p:cNvSpPr txBox="1"/>
          <p:nvPr/>
        </p:nvSpPr>
        <p:spPr>
          <a:xfrm>
            <a:off x="5494563" y="2256571"/>
            <a:ext cx="1382110" cy="553998"/>
          </a:xfrm>
          <a:prstGeom prst="rect">
            <a:avLst/>
          </a:prstGeom>
          <a:noFill/>
        </p:spPr>
        <p:txBody>
          <a:bodyPr wrap="none" rtlCol="0">
            <a:spAutoFit/>
          </a:bodyPr>
          <a:lstStyle/>
          <a:p>
            <a:r>
              <a:rPr lang="fr-FR" sz="1000" b="1" dirty="0">
                <a:solidFill>
                  <a:schemeClr val="tx1">
                    <a:lumMod val="50000"/>
                    <a:lumOff val="50000"/>
                  </a:schemeClr>
                </a:solidFill>
              </a:rPr>
              <a:t>Site :</a:t>
            </a:r>
            <a:r>
              <a:rPr lang="fr-FR" sz="1000" dirty="0">
                <a:solidFill>
                  <a:schemeClr val="tx1">
                    <a:lumMod val="50000"/>
                    <a:lumOff val="50000"/>
                  </a:schemeClr>
                </a:solidFill>
              </a:rPr>
              <a:t> agailloty.rbind.io</a:t>
            </a:r>
          </a:p>
          <a:p>
            <a:r>
              <a:rPr lang="fr-FR" sz="1000" b="1" dirty="0">
                <a:solidFill>
                  <a:schemeClr val="tx1">
                    <a:lumMod val="50000"/>
                    <a:lumOff val="50000"/>
                  </a:schemeClr>
                </a:solidFill>
              </a:rPr>
              <a:t>LinkedIn : </a:t>
            </a:r>
            <a:r>
              <a:rPr lang="fr-FR" sz="1000" dirty="0">
                <a:solidFill>
                  <a:schemeClr val="tx1">
                    <a:lumMod val="50000"/>
                    <a:lumOff val="50000"/>
                  </a:schemeClr>
                </a:solidFill>
              </a:rPr>
              <a:t>cgailloty</a:t>
            </a:r>
          </a:p>
          <a:p>
            <a:r>
              <a:rPr lang="fr-FR" sz="1000" b="1" dirty="0">
                <a:solidFill>
                  <a:schemeClr val="tx1">
                    <a:lumMod val="50000"/>
                    <a:lumOff val="50000"/>
                  </a:schemeClr>
                </a:solidFill>
              </a:rPr>
              <a:t>Twitter :</a:t>
            </a:r>
            <a:r>
              <a:rPr lang="fr-FR" sz="1000" dirty="0">
                <a:solidFill>
                  <a:schemeClr val="tx1">
                    <a:lumMod val="50000"/>
                    <a:lumOff val="50000"/>
                  </a:schemeClr>
                </a:solidFill>
              </a:rPr>
              <a:t> </a:t>
            </a:r>
            <a:r>
              <a:rPr lang="fr-FR" sz="1000" dirty="0" err="1">
                <a:solidFill>
                  <a:schemeClr val="tx1">
                    <a:lumMod val="50000"/>
                    <a:lumOff val="50000"/>
                  </a:schemeClr>
                </a:solidFill>
              </a:rPr>
              <a:t>cleris_mr</a:t>
            </a:r>
            <a:endParaRPr lang="fr-FR" sz="1000" dirty="0">
              <a:solidFill>
                <a:schemeClr val="tx1">
                  <a:lumMod val="50000"/>
                  <a:lumOff val="50000"/>
                </a:schemeClr>
              </a:solidFill>
            </a:endParaRPr>
          </a:p>
        </p:txBody>
      </p:sp>
      <p:sp>
        <p:nvSpPr>
          <p:cNvPr id="32" name="ZoneTexte 31"/>
          <p:cNvSpPr txBox="1"/>
          <p:nvPr/>
        </p:nvSpPr>
        <p:spPr>
          <a:xfrm>
            <a:off x="5505393" y="838757"/>
            <a:ext cx="841897" cy="246221"/>
          </a:xfrm>
          <a:prstGeom prst="rect">
            <a:avLst/>
          </a:prstGeom>
          <a:noFill/>
        </p:spPr>
        <p:txBody>
          <a:bodyPr wrap="none" rtlCol="0">
            <a:spAutoFit/>
          </a:bodyPr>
          <a:lstStyle/>
          <a:p>
            <a:r>
              <a:rPr lang="fr-FR" sz="1000" dirty="0">
                <a:solidFill>
                  <a:schemeClr val="tx1">
                    <a:lumMod val="50000"/>
                    <a:lumOff val="50000"/>
                  </a:schemeClr>
                </a:solidFill>
              </a:rPr>
              <a:t>0758784668</a:t>
            </a:r>
          </a:p>
        </p:txBody>
      </p:sp>
      <p:sp>
        <p:nvSpPr>
          <p:cNvPr id="33" name="Rectangle 32"/>
          <p:cNvSpPr/>
          <p:nvPr/>
        </p:nvSpPr>
        <p:spPr>
          <a:xfrm>
            <a:off x="5133436" y="223564"/>
            <a:ext cx="971100" cy="338554"/>
          </a:xfrm>
          <a:prstGeom prst="rect">
            <a:avLst/>
          </a:prstGeom>
        </p:spPr>
        <p:txBody>
          <a:bodyPr wrap="none">
            <a:spAutoFit/>
          </a:bodyPr>
          <a:lstStyle/>
          <a:p>
            <a:r>
              <a:rPr lang="fr-FR" sz="1600" dirty="0"/>
              <a:t>CONTACT</a:t>
            </a:r>
          </a:p>
        </p:txBody>
      </p:sp>
      <p:pic>
        <p:nvPicPr>
          <p:cNvPr id="34"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7746" y="3377899"/>
            <a:ext cx="574149" cy="574149"/>
          </a:xfrm>
          <a:prstGeom prst="rect">
            <a:avLst/>
          </a:prstGeom>
        </p:spPr>
      </p:pic>
      <p:pic>
        <p:nvPicPr>
          <p:cNvPr id="35" name="Picture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2246" y="3377899"/>
            <a:ext cx="574149" cy="574149"/>
          </a:xfrm>
          <a:prstGeom prst="rect">
            <a:avLst/>
          </a:prstGeom>
        </p:spPr>
      </p:pic>
      <p:cxnSp>
        <p:nvCxnSpPr>
          <p:cNvPr id="37" name="Connecteur droit 36"/>
          <p:cNvCxnSpPr/>
          <p:nvPr/>
        </p:nvCxnSpPr>
        <p:spPr>
          <a:xfrm flipH="1">
            <a:off x="3786692" y="3952048"/>
            <a:ext cx="10756" cy="65119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102997" y="4178069"/>
            <a:ext cx="3297468" cy="6263253"/>
          </a:xfrm>
          <a:prstGeom prst="rect">
            <a:avLst/>
          </a:prstGeom>
        </p:spPr>
        <p:txBody>
          <a:bodyPr wrap="square">
            <a:spAutoFit/>
          </a:bodyPr>
          <a:lstStyle/>
          <a:p>
            <a:r>
              <a:rPr lang="fr-FR" sz="1100" b="1" dirty="0">
                <a:solidFill>
                  <a:schemeClr val="tx1">
                    <a:lumMod val="85000"/>
                    <a:lumOff val="15000"/>
                  </a:schemeClr>
                </a:solidFill>
                <a:ea typeface="Times New Roman" charset="0"/>
                <a:cs typeface="Times New Roman" charset="0"/>
              </a:rPr>
              <a:t>15/04/2019 – 30/06/2019</a:t>
            </a:r>
            <a:r>
              <a:rPr lang="en-GB" sz="1100" b="1" dirty="0">
                <a:solidFill>
                  <a:schemeClr val="tx1">
                    <a:lumMod val="85000"/>
                    <a:lumOff val="15000"/>
                  </a:schemeClr>
                </a:solidFill>
                <a:ea typeface="Times New Roman" charset="0"/>
                <a:cs typeface="Times New Roman" charset="0"/>
              </a:rPr>
              <a:t>| STAGIAIRE DATA SCIENTIST | LOGOSAPIENCE</a:t>
            </a:r>
          </a:p>
          <a:p>
            <a:pPr>
              <a:spcBef>
                <a:spcPts val="300"/>
              </a:spcBef>
            </a:pPr>
            <a:r>
              <a:rPr lang="fr-FR" sz="1100" dirty="0">
                <a:solidFill>
                  <a:schemeClr val="tx1">
                    <a:lumMod val="50000"/>
                    <a:lumOff val="50000"/>
                  </a:schemeClr>
                </a:solidFill>
                <a:ea typeface="Times New Roman" charset="0"/>
                <a:cs typeface="Times New Roman" charset="0"/>
              </a:rPr>
              <a:t>Au sein de l’entreprise </a:t>
            </a:r>
            <a:r>
              <a:rPr lang="fr-FR" sz="1100" dirty="0" err="1">
                <a:solidFill>
                  <a:schemeClr val="tx1">
                    <a:lumMod val="50000"/>
                    <a:lumOff val="50000"/>
                  </a:schemeClr>
                </a:solidFill>
                <a:ea typeface="Times New Roman" charset="0"/>
                <a:cs typeface="Times New Roman" charset="0"/>
              </a:rPr>
              <a:t>LogoSapience</a:t>
            </a:r>
            <a:r>
              <a:rPr lang="fr-FR" sz="1100" dirty="0">
                <a:solidFill>
                  <a:schemeClr val="tx1">
                    <a:lumMod val="50000"/>
                    <a:lumOff val="50000"/>
                  </a:schemeClr>
                </a:solidFill>
                <a:ea typeface="Times New Roman" charset="0"/>
                <a:cs typeface="Times New Roman" charset="0"/>
              </a:rPr>
              <a:t> éditeur de solutions numériques, j’ai été chargé de développer un système de recommandation à intégrer au logiciel </a:t>
            </a:r>
            <a:r>
              <a:rPr lang="fr-FR" sz="1100" dirty="0" err="1">
                <a:solidFill>
                  <a:schemeClr val="tx1">
                    <a:lumMod val="50000"/>
                    <a:lumOff val="50000"/>
                  </a:schemeClr>
                </a:solidFill>
                <a:ea typeface="Times New Roman" charset="0"/>
                <a:cs typeface="Times New Roman" charset="0"/>
              </a:rPr>
              <a:t>Wizzbe</a:t>
            </a:r>
            <a:r>
              <a:rPr lang="fr-FR" sz="1100" dirty="0">
                <a:solidFill>
                  <a:schemeClr val="tx1">
                    <a:lumMod val="50000"/>
                    <a:lumOff val="50000"/>
                  </a:schemeClr>
                </a:solidFill>
                <a:ea typeface="Times New Roman" charset="0"/>
                <a:cs typeface="Times New Roman" charset="0"/>
              </a:rPr>
              <a:t> que commercialise l’entreprise.</a:t>
            </a:r>
          </a:p>
          <a:p>
            <a:pPr>
              <a:spcBef>
                <a:spcPts val="300"/>
              </a:spcBef>
            </a:pPr>
            <a:endParaRPr lang="fr-FR" sz="1100" dirty="0">
              <a:solidFill>
                <a:schemeClr val="tx1">
                  <a:lumMod val="50000"/>
                  <a:lumOff val="50000"/>
                </a:schemeClr>
              </a:solidFill>
              <a:ea typeface="Times New Roman" charset="0"/>
              <a:cs typeface="Times New Roman" charset="0"/>
            </a:endParaRPr>
          </a:p>
          <a:p>
            <a:r>
              <a:rPr lang="fr-FR" sz="1100" b="1" dirty="0">
                <a:solidFill>
                  <a:schemeClr val="tx1">
                    <a:lumMod val="85000"/>
                    <a:lumOff val="15000"/>
                  </a:schemeClr>
                </a:solidFill>
                <a:ea typeface="Times New Roman" charset="0"/>
                <a:cs typeface="Times New Roman" charset="0"/>
              </a:rPr>
              <a:t>08/2018 - Présent</a:t>
            </a:r>
            <a:r>
              <a:rPr lang="en-GB" sz="1100" b="1" dirty="0">
                <a:solidFill>
                  <a:schemeClr val="tx1">
                    <a:lumMod val="85000"/>
                    <a:lumOff val="15000"/>
                  </a:schemeClr>
                </a:solidFill>
                <a:ea typeface="Times New Roman" charset="0"/>
                <a:cs typeface="Times New Roman" charset="0"/>
              </a:rPr>
              <a:t>| VP FINANCE | AIESEC NANTES</a:t>
            </a:r>
          </a:p>
          <a:p>
            <a:pPr>
              <a:spcBef>
                <a:spcPts val="300"/>
              </a:spcBef>
            </a:pPr>
            <a:r>
              <a:rPr lang="fr-FR" sz="1100" dirty="0">
                <a:solidFill>
                  <a:schemeClr val="tx1">
                    <a:lumMod val="50000"/>
                    <a:lumOff val="50000"/>
                  </a:schemeClr>
                </a:solidFill>
                <a:ea typeface="Times New Roman" charset="0"/>
                <a:cs typeface="Times New Roman" charset="0"/>
              </a:rPr>
              <a:t>J’ai intégré l’Association en tant que membre, aujourd’hui je suis Président du pôle Finance et Légalités où je suis en charge de l’élaboration et la signatures des contrats et de la gestion des finances.</a:t>
            </a:r>
          </a:p>
          <a:p>
            <a:pPr>
              <a:spcBef>
                <a:spcPts val="300"/>
              </a:spcBef>
            </a:pPr>
            <a:endParaRPr lang="fr-FR" sz="1100" dirty="0">
              <a:solidFill>
                <a:schemeClr val="tx1">
                  <a:lumMod val="50000"/>
                  <a:lumOff val="50000"/>
                </a:schemeClr>
              </a:solidFill>
              <a:ea typeface="Times New Roman" charset="0"/>
              <a:cs typeface="Times New Roman" charset="0"/>
            </a:endParaRPr>
          </a:p>
          <a:p>
            <a:pPr>
              <a:spcBef>
                <a:spcPts val="300"/>
              </a:spcBef>
            </a:pPr>
            <a:r>
              <a:rPr lang="fr-FR" sz="1100" b="1" dirty="0"/>
              <a:t>	</a:t>
            </a:r>
          </a:p>
          <a:p>
            <a:pPr>
              <a:spcBef>
                <a:spcPts val="300"/>
              </a:spcBef>
            </a:pPr>
            <a:r>
              <a:rPr lang="fr-FR" sz="1100" b="1" dirty="0"/>
              <a:t>	</a:t>
            </a:r>
            <a:r>
              <a:rPr lang="fr-FR" sz="2000" b="1" dirty="0"/>
              <a:t>PROJETS</a:t>
            </a:r>
          </a:p>
          <a:p>
            <a:pPr algn="ctr">
              <a:spcBef>
                <a:spcPts val="300"/>
              </a:spcBef>
            </a:pPr>
            <a:r>
              <a:rPr lang="fr-FR" sz="1200" dirty="0">
                <a:solidFill>
                  <a:schemeClr val="tx1">
                    <a:lumMod val="50000"/>
                    <a:lumOff val="50000"/>
                  </a:schemeClr>
                </a:solidFill>
              </a:rPr>
              <a:t>(Consultables sur mon site)</a:t>
            </a:r>
          </a:p>
          <a:p>
            <a:endParaRPr lang="en-GB" sz="1100" b="1" dirty="0">
              <a:solidFill>
                <a:schemeClr val="tx1">
                  <a:lumMod val="85000"/>
                  <a:lumOff val="15000"/>
                </a:schemeClr>
              </a:solidFill>
              <a:ea typeface="Times New Roman" charset="0"/>
              <a:cs typeface="Times New Roman" charset="0"/>
            </a:endParaRPr>
          </a:p>
          <a:p>
            <a:r>
              <a:rPr lang="fr-FR" sz="1100" b="1" dirty="0">
                <a:solidFill>
                  <a:schemeClr val="tx1">
                    <a:lumMod val="85000"/>
                    <a:lumOff val="15000"/>
                  </a:schemeClr>
                </a:solidFill>
                <a:ea typeface="Times New Roman" charset="0"/>
                <a:cs typeface="Times New Roman" charset="0"/>
              </a:rPr>
              <a:t>SCRAPER LES OFFRES D’EMPLOI INDEED</a:t>
            </a:r>
            <a:endParaRPr lang="en-GB" sz="1100" b="1" dirty="0">
              <a:solidFill>
                <a:schemeClr val="tx1">
                  <a:lumMod val="85000"/>
                  <a:lumOff val="15000"/>
                </a:schemeClr>
              </a:solidFill>
              <a:ea typeface="Times New Roman" charset="0"/>
              <a:cs typeface="Times New Roman" charset="0"/>
            </a:endParaRPr>
          </a:p>
          <a:p>
            <a:pPr>
              <a:spcBef>
                <a:spcPts val="300"/>
              </a:spcBef>
            </a:pPr>
            <a:r>
              <a:rPr lang="fr-FR" sz="1100" dirty="0">
                <a:solidFill>
                  <a:schemeClr val="tx1">
                    <a:lumMod val="50000"/>
                    <a:lumOff val="50000"/>
                  </a:schemeClr>
                </a:solidFill>
                <a:ea typeface="Times New Roman" charset="0"/>
                <a:cs typeface="Times New Roman" charset="0"/>
              </a:rPr>
              <a:t>Utilisation des librairies bs4, </a:t>
            </a:r>
            <a:r>
              <a:rPr lang="fr-FR" sz="1100" dirty="0" err="1">
                <a:solidFill>
                  <a:schemeClr val="tx1">
                    <a:lumMod val="50000"/>
                    <a:lumOff val="50000"/>
                  </a:schemeClr>
                </a:solidFill>
                <a:ea typeface="Times New Roman" charset="0"/>
                <a:cs typeface="Times New Roman" charset="0"/>
              </a:rPr>
              <a:t>requests</a:t>
            </a:r>
            <a:r>
              <a:rPr lang="fr-FR" sz="1100" dirty="0">
                <a:solidFill>
                  <a:schemeClr val="tx1">
                    <a:lumMod val="50000"/>
                    <a:lumOff val="50000"/>
                  </a:schemeClr>
                </a:solidFill>
                <a:ea typeface="Times New Roman" charset="0"/>
                <a:cs typeface="Times New Roman" charset="0"/>
              </a:rPr>
              <a:t> et Pandas en Python pour construire un programme qui interroge les offres d’emploi Indeed.</a:t>
            </a:r>
          </a:p>
          <a:p>
            <a:pPr>
              <a:spcBef>
                <a:spcPts val="300"/>
              </a:spcBef>
            </a:pPr>
            <a:endParaRPr lang="fr-FR" sz="1100" dirty="0">
              <a:solidFill>
                <a:schemeClr val="tx1">
                  <a:lumMod val="50000"/>
                  <a:lumOff val="50000"/>
                </a:schemeClr>
              </a:solidFill>
              <a:ea typeface="Times New Roman" charset="0"/>
              <a:cs typeface="Times New Roman" charset="0"/>
            </a:endParaRPr>
          </a:p>
          <a:p>
            <a:r>
              <a:rPr lang="fr-FR" sz="1100" b="1" dirty="0">
                <a:solidFill>
                  <a:schemeClr val="tx1">
                    <a:lumMod val="85000"/>
                    <a:lumOff val="15000"/>
                  </a:schemeClr>
                </a:solidFill>
                <a:ea typeface="Times New Roman" charset="0"/>
                <a:cs typeface="Times New Roman" charset="0"/>
              </a:rPr>
              <a:t>DETERMINER LES FACTEURS EXPLICATIFS DES REVENUS DE FILMS COLLECTES PAR </a:t>
            </a:r>
            <a:r>
              <a:rPr lang="fr-FR" sz="1100" b="1" dirty="0" err="1">
                <a:solidFill>
                  <a:schemeClr val="tx1">
                    <a:lumMod val="85000"/>
                    <a:lumOff val="15000"/>
                  </a:schemeClr>
                </a:solidFill>
                <a:ea typeface="Times New Roman" charset="0"/>
                <a:cs typeface="Times New Roman" charset="0"/>
              </a:rPr>
              <a:t>IMDb</a:t>
            </a:r>
            <a:endParaRPr lang="en-GB" sz="1100" b="1" dirty="0">
              <a:solidFill>
                <a:schemeClr val="tx1">
                  <a:lumMod val="85000"/>
                  <a:lumOff val="15000"/>
                </a:schemeClr>
              </a:solidFill>
              <a:ea typeface="Times New Roman" charset="0"/>
              <a:cs typeface="Times New Roman" charset="0"/>
            </a:endParaRPr>
          </a:p>
          <a:p>
            <a:pPr>
              <a:spcBef>
                <a:spcPts val="300"/>
              </a:spcBef>
            </a:pPr>
            <a:r>
              <a:rPr lang="fr-FR" sz="1100" dirty="0">
                <a:solidFill>
                  <a:schemeClr val="tx1">
                    <a:lumMod val="50000"/>
                    <a:lumOff val="50000"/>
                  </a:schemeClr>
                </a:solidFill>
                <a:ea typeface="Times New Roman" charset="0"/>
                <a:cs typeface="Times New Roman" charset="0"/>
              </a:rPr>
              <a:t>Construction de plusieurs modèles de régression linéaire et non linéaire avec le langage R pour prédire le revenu des films.</a:t>
            </a:r>
          </a:p>
          <a:p>
            <a:pPr>
              <a:spcBef>
                <a:spcPts val="300"/>
              </a:spcBef>
            </a:pPr>
            <a:endParaRPr lang="fr-FR" sz="1100" dirty="0">
              <a:solidFill>
                <a:schemeClr val="tx1">
                  <a:lumMod val="50000"/>
                  <a:lumOff val="50000"/>
                </a:schemeClr>
              </a:solidFill>
              <a:ea typeface="Times New Roman" charset="0"/>
              <a:cs typeface="Times New Roman" charset="0"/>
            </a:endParaRPr>
          </a:p>
          <a:p>
            <a:r>
              <a:rPr lang="fr-FR" sz="1100" b="1" dirty="0">
                <a:solidFill>
                  <a:schemeClr val="tx1">
                    <a:lumMod val="85000"/>
                    <a:lumOff val="15000"/>
                  </a:schemeClr>
                </a:solidFill>
                <a:ea typeface="Times New Roman" charset="0"/>
                <a:cs typeface="Times New Roman" charset="0"/>
              </a:rPr>
              <a:t>ANALYSER L’EVOLUTION DU SUICIDE DANS LE MONDE DEPUIS 1985</a:t>
            </a:r>
            <a:endParaRPr lang="en-GB" sz="1100" b="1" dirty="0">
              <a:solidFill>
                <a:schemeClr val="tx1">
                  <a:lumMod val="85000"/>
                  <a:lumOff val="15000"/>
                </a:schemeClr>
              </a:solidFill>
              <a:ea typeface="Times New Roman" charset="0"/>
              <a:cs typeface="Times New Roman" charset="0"/>
            </a:endParaRPr>
          </a:p>
          <a:p>
            <a:pPr>
              <a:spcBef>
                <a:spcPts val="300"/>
              </a:spcBef>
            </a:pPr>
            <a:r>
              <a:rPr lang="fr-FR" sz="1100" dirty="0">
                <a:solidFill>
                  <a:schemeClr val="tx1">
                    <a:lumMod val="50000"/>
                    <a:lumOff val="50000"/>
                  </a:schemeClr>
                </a:solidFill>
                <a:ea typeface="Times New Roman" charset="0"/>
                <a:cs typeface="Times New Roman" charset="0"/>
              </a:rPr>
              <a:t>Utilisation des méthodes d’analyse factorielle (ACP) pour suivre l’évolution du suicide dans le monde à partir des statistiques de l’OMS.</a:t>
            </a:r>
          </a:p>
        </p:txBody>
      </p:sp>
      <p:sp>
        <p:nvSpPr>
          <p:cNvPr id="40" name="Rectangle 39"/>
          <p:cNvSpPr/>
          <p:nvPr/>
        </p:nvSpPr>
        <p:spPr>
          <a:xfrm>
            <a:off x="244656" y="4164592"/>
            <a:ext cx="3212542" cy="2292935"/>
          </a:xfrm>
          <a:prstGeom prst="rect">
            <a:avLst/>
          </a:prstGeom>
        </p:spPr>
        <p:txBody>
          <a:bodyPr wrap="square">
            <a:spAutoFit/>
          </a:bodyPr>
          <a:lstStyle/>
          <a:p>
            <a:pPr defTabSz="685800">
              <a:defRPr/>
            </a:pPr>
            <a:r>
              <a:rPr lang="fr-FR" sz="1100" b="1" dirty="0">
                <a:solidFill>
                  <a:schemeClr val="tx1">
                    <a:lumMod val="85000"/>
                    <a:lumOff val="15000"/>
                  </a:schemeClr>
                </a:solidFill>
              </a:rPr>
              <a:t>     2019-2020 - </a:t>
            </a:r>
            <a:r>
              <a:rPr lang="fr-FR" sz="1100" b="1" dirty="0" err="1">
                <a:solidFill>
                  <a:schemeClr val="tx1">
                    <a:lumMod val="85000"/>
                    <a:lumOff val="15000"/>
                  </a:schemeClr>
                </a:solidFill>
              </a:rPr>
              <a:t>MicroMasters</a:t>
            </a:r>
            <a:r>
              <a:rPr lang="fr-FR" sz="1100" b="1" dirty="0">
                <a:solidFill>
                  <a:schemeClr val="tx1">
                    <a:lumMod val="85000"/>
                    <a:lumOff val="15000"/>
                  </a:schemeClr>
                </a:solidFill>
              </a:rPr>
              <a:t> Program in Data Science – University of California, San Diego</a:t>
            </a:r>
          </a:p>
          <a:p>
            <a:pPr defTabSz="685800">
              <a:defRPr/>
            </a:pPr>
            <a:r>
              <a:rPr lang="fr-FR" sz="1100" dirty="0">
                <a:solidFill>
                  <a:schemeClr val="tx1">
                    <a:lumMod val="50000"/>
                    <a:lumOff val="50000"/>
                  </a:schemeClr>
                </a:solidFill>
              </a:rPr>
              <a:t>Formation dispensée par l’Université de Californie au travers de la plateforme edX.org. </a:t>
            </a:r>
          </a:p>
          <a:p>
            <a:pPr defTabSz="685800">
              <a:defRPr/>
            </a:pPr>
            <a:endParaRPr lang="fr-FR" sz="1100" dirty="0">
              <a:solidFill>
                <a:schemeClr val="tx1">
                  <a:lumMod val="85000"/>
                  <a:lumOff val="15000"/>
                </a:schemeClr>
              </a:solidFill>
            </a:endParaRPr>
          </a:p>
          <a:p>
            <a:pPr defTabSz="685800">
              <a:defRPr/>
            </a:pPr>
            <a:r>
              <a:rPr lang="fr-FR" sz="1100" b="1" dirty="0">
                <a:solidFill>
                  <a:schemeClr val="tx1">
                    <a:lumMod val="85000"/>
                    <a:lumOff val="15000"/>
                  </a:schemeClr>
                </a:solidFill>
              </a:rPr>
              <a:t>     2019-2020 </a:t>
            </a:r>
            <a:r>
              <a:rPr lang="mr-IN" sz="1100" b="1" dirty="0">
                <a:solidFill>
                  <a:schemeClr val="tx1">
                    <a:lumMod val="85000"/>
                    <a:lumOff val="15000"/>
                  </a:schemeClr>
                </a:solidFill>
              </a:rPr>
              <a:t>–</a:t>
            </a:r>
            <a:r>
              <a:rPr lang="fr-FR" sz="1100" b="1" dirty="0">
                <a:solidFill>
                  <a:schemeClr val="tx1">
                    <a:lumMod val="85000"/>
                    <a:lumOff val="15000"/>
                  </a:schemeClr>
                </a:solidFill>
              </a:rPr>
              <a:t> M1 Economie Appliquée parcours Ingénierie économique et évaluation – Université d’Angers</a:t>
            </a:r>
          </a:p>
          <a:p>
            <a:pPr defTabSz="685800">
              <a:defRPr/>
            </a:pPr>
            <a:r>
              <a:rPr lang="fr-FR" sz="1100" dirty="0">
                <a:solidFill>
                  <a:schemeClr val="tx1">
                    <a:lumMod val="50000"/>
                    <a:lumOff val="50000"/>
                  </a:schemeClr>
                </a:solidFill>
              </a:rPr>
              <a:t>Formation axée sur l’utilisation des outils statistiques, économétriques et informatiques en vue d’appliquer les résultats d’une analyse économique.</a:t>
            </a:r>
          </a:p>
          <a:p>
            <a:pPr defTabSz="685800">
              <a:defRPr/>
            </a:pPr>
            <a:endParaRPr lang="fr-FR" sz="1100" dirty="0">
              <a:solidFill>
                <a:schemeClr val="tx1">
                  <a:lumMod val="50000"/>
                  <a:lumOff val="50000"/>
                </a:schemeClr>
              </a:solidFill>
            </a:endParaRPr>
          </a:p>
          <a:p>
            <a:pPr defTabSz="685800">
              <a:defRPr/>
            </a:pPr>
            <a:r>
              <a:rPr lang="fr-FR" sz="1100" b="1" dirty="0">
                <a:solidFill>
                  <a:schemeClr val="tx1">
                    <a:lumMod val="50000"/>
                    <a:lumOff val="50000"/>
                  </a:schemeClr>
                </a:solidFill>
              </a:rPr>
              <a:t>     </a:t>
            </a:r>
            <a:r>
              <a:rPr lang="fr-FR" sz="1100" b="1" dirty="0"/>
              <a:t>2016-2019</a:t>
            </a:r>
            <a:r>
              <a:rPr lang="fr-FR" sz="1100" b="1" dirty="0">
                <a:solidFill>
                  <a:schemeClr val="tx1">
                    <a:lumMod val="85000"/>
                    <a:lumOff val="15000"/>
                  </a:schemeClr>
                </a:solidFill>
              </a:rPr>
              <a:t> </a:t>
            </a:r>
            <a:r>
              <a:rPr lang="mr-IN" sz="1100" b="1" dirty="0">
                <a:solidFill>
                  <a:schemeClr val="tx1">
                    <a:lumMod val="85000"/>
                    <a:lumOff val="15000"/>
                  </a:schemeClr>
                </a:solidFill>
              </a:rPr>
              <a:t>–</a:t>
            </a:r>
            <a:r>
              <a:rPr lang="fr-FR" sz="1100" b="1" dirty="0">
                <a:solidFill>
                  <a:schemeClr val="tx1">
                    <a:lumMod val="85000"/>
                    <a:lumOff val="15000"/>
                  </a:schemeClr>
                </a:solidFill>
              </a:rPr>
              <a:t> Licence en Economie, Mention Bien</a:t>
            </a:r>
          </a:p>
        </p:txBody>
      </p:sp>
      <p:pic>
        <p:nvPicPr>
          <p:cNvPr id="41" name="Picture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3792" y="6539964"/>
            <a:ext cx="574149" cy="574149"/>
          </a:xfrm>
          <a:prstGeom prst="rect">
            <a:avLst/>
          </a:prstGeom>
        </p:spPr>
      </p:pic>
      <p:sp>
        <p:nvSpPr>
          <p:cNvPr id="42" name="Rectangle 41"/>
          <p:cNvSpPr/>
          <p:nvPr/>
        </p:nvSpPr>
        <p:spPr>
          <a:xfrm>
            <a:off x="712897" y="6626322"/>
            <a:ext cx="1778500" cy="400110"/>
          </a:xfrm>
          <a:prstGeom prst="rect">
            <a:avLst/>
          </a:prstGeom>
        </p:spPr>
        <p:txBody>
          <a:bodyPr wrap="none">
            <a:spAutoFit/>
          </a:bodyPr>
          <a:lstStyle/>
          <a:p>
            <a:r>
              <a:rPr lang="fr-FR" sz="2000" b="1" dirty="0"/>
              <a:t>COMPETENCES</a:t>
            </a:r>
            <a:endParaRPr lang="fr-FR" sz="2000" dirty="0"/>
          </a:p>
        </p:txBody>
      </p:sp>
      <p:sp>
        <p:nvSpPr>
          <p:cNvPr id="43" name="TextBox 45"/>
          <p:cNvSpPr txBox="1"/>
          <p:nvPr/>
        </p:nvSpPr>
        <p:spPr>
          <a:xfrm>
            <a:off x="369798" y="7431060"/>
            <a:ext cx="3047096" cy="2015936"/>
          </a:xfrm>
          <a:prstGeom prst="rect">
            <a:avLst/>
          </a:prstGeom>
          <a:noFill/>
        </p:spPr>
        <p:txBody>
          <a:bodyPr wrap="square" rtlCol="0">
            <a:spAutoFit/>
          </a:bodyPr>
          <a:lstStyle/>
          <a:p>
            <a:pPr marL="171450" indent="-171450">
              <a:spcAft>
                <a:spcPts val="300"/>
              </a:spcAft>
              <a:buFont typeface="Arial" panose="020B0604020202020204" pitchFamily="34" charset="0"/>
              <a:buChar char="•"/>
            </a:pPr>
            <a:r>
              <a:rPr lang="en-US" sz="1100" b="1" dirty="0"/>
              <a:t>R </a:t>
            </a:r>
          </a:p>
          <a:p>
            <a:pPr>
              <a:spcAft>
                <a:spcPts val="300"/>
              </a:spcAft>
            </a:pPr>
            <a:r>
              <a:rPr lang="en-US" sz="1100" dirty="0" err="1"/>
              <a:t>Connaissance</a:t>
            </a:r>
            <a:r>
              <a:rPr lang="en-US" sz="1100" dirty="0"/>
              <a:t> </a:t>
            </a:r>
            <a:r>
              <a:rPr lang="en-US" sz="1100" dirty="0" err="1"/>
              <a:t>approfondie</a:t>
            </a:r>
            <a:r>
              <a:rPr lang="en-US" sz="1100" dirty="0"/>
              <a:t> du </a:t>
            </a:r>
            <a:r>
              <a:rPr lang="en-US" sz="1100" dirty="0" err="1"/>
              <a:t>langage</a:t>
            </a:r>
            <a:r>
              <a:rPr lang="en-US" sz="1100" dirty="0"/>
              <a:t> et de son </a:t>
            </a:r>
            <a:r>
              <a:rPr lang="en-US" sz="1100" dirty="0" err="1"/>
              <a:t>écosystème</a:t>
            </a:r>
            <a:r>
              <a:rPr lang="en-US" sz="1100" dirty="0"/>
              <a:t> data science.</a:t>
            </a:r>
          </a:p>
          <a:p>
            <a:pPr marL="171450" indent="-171450">
              <a:spcAft>
                <a:spcPts val="300"/>
              </a:spcAft>
              <a:buFont typeface="Arial" panose="020B0604020202020204" pitchFamily="34" charset="0"/>
              <a:buChar char="•"/>
            </a:pPr>
            <a:r>
              <a:rPr lang="en-US" sz="1100" b="1" dirty="0"/>
              <a:t>Python</a:t>
            </a:r>
          </a:p>
          <a:p>
            <a:pPr>
              <a:spcAft>
                <a:spcPts val="300"/>
              </a:spcAft>
            </a:pPr>
            <a:r>
              <a:rPr lang="en-US" sz="1100" dirty="0" err="1"/>
              <a:t>Utilisation</a:t>
            </a:r>
            <a:r>
              <a:rPr lang="en-US" sz="1100" dirty="0"/>
              <a:t> des </a:t>
            </a:r>
            <a:r>
              <a:rPr lang="en-US" sz="1100" dirty="0" err="1"/>
              <a:t>librairies</a:t>
            </a:r>
            <a:r>
              <a:rPr lang="en-US" sz="1100" dirty="0"/>
              <a:t> </a:t>
            </a:r>
            <a:r>
              <a:rPr lang="en-US" sz="1100" dirty="0" err="1"/>
              <a:t>d’analyse</a:t>
            </a:r>
            <a:r>
              <a:rPr lang="en-US" sz="1100" dirty="0"/>
              <a:t> de </a:t>
            </a:r>
            <a:r>
              <a:rPr lang="en-US" sz="1100" dirty="0" err="1"/>
              <a:t>données</a:t>
            </a:r>
            <a:r>
              <a:rPr lang="en-US" sz="1100" dirty="0"/>
              <a:t> et de Machine Learning. Bonne </a:t>
            </a:r>
            <a:r>
              <a:rPr lang="en-US" sz="1100" dirty="0" err="1"/>
              <a:t>connaissance</a:t>
            </a:r>
            <a:r>
              <a:rPr lang="en-US" sz="1100" dirty="0"/>
              <a:t> de Pandas, </a:t>
            </a:r>
            <a:r>
              <a:rPr lang="en-US" sz="1100" dirty="0" err="1"/>
              <a:t>Numpy</a:t>
            </a:r>
            <a:r>
              <a:rPr lang="en-US" sz="1100" dirty="0"/>
              <a:t> et </a:t>
            </a:r>
            <a:r>
              <a:rPr lang="en-US" sz="1100" dirty="0" err="1"/>
              <a:t>Scikit</a:t>
            </a:r>
            <a:r>
              <a:rPr lang="en-US" sz="1100" dirty="0"/>
              <a:t>-learn.</a:t>
            </a:r>
          </a:p>
          <a:p>
            <a:pPr marL="171450" indent="-171450">
              <a:spcAft>
                <a:spcPts val="300"/>
              </a:spcAft>
              <a:buFont typeface="Arial" panose="020B0604020202020204" pitchFamily="34" charset="0"/>
              <a:buChar char="•"/>
            </a:pPr>
            <a:r>
              <a:rPr lang="en-US" sz="1100" b="1" dirty="0" err="1"/>
              <a:t>Econométrie</a:t>
            </a:r>
            <a:r>
              <a:rPr lang="en-US" sz="1100" b="1" dirty="0"/>
              <a:t> et </a:t>
            </a:r>
            <a:r>
              <a:rPr lang="en-US" sz="1100" b="1" dirty="0" err="1"/>
              <a:t>Statistiques</a:t>
            </a:r>
            <a:endParaRPr lang="en-US" sz="1100" b="1" dirty="0"/>
          </a:p>
          <a:p>
            <a:pPr marL="171450" indent="-171450">
              <a:spcAft>
                <a:spcPts val="300"/>
              </a:spcAft>
              <a:buFont typeface="Arial" panose="020B0604020202020204" pitchFamily="34" charset="0"/>
              <a:buChar char="•"/>
            </a:pPr>
            <a:r>
              <a:rPr lang="en-US" sz="1100" b="1" dirty="0"/>
              <a:t>Data Mining et Machine Learning</a:t>
            </a:r>
          </a:p>
          <a:p>
            <a:pPr marL="171450" indent="-171450">
              <a:spcAft>
                <a:spcPts val="300"/>
              </a:spcAft>
              <a:buFont typeface="Arial" panose="020B0604020202020204" pitchFamily="34" charset="0"/>
              <a:buChar char="•"/>
            </a:pPr>
            <a:r>
              <a:rPr lang="en-US" sz="1100" b="1" dirty="0"/>
              <a:t>Base de </a:t>
            </a:r>
            <a:r>
              <a:rPr lang="en-US" sz="1100" b="1" dirty="0" err="1"/>
              <a:t>données</a:t>
            </a:r>
            <a:r>
              <a:rPr lang="en-US" sz="1100" b="1" dirty="0"/>
              <a:t> : PostgreSQL et MySQL</a:t>
            </a:r>
          </a:p>
        </p:txBody>
      </p:sp>
      <p:sp>
        <p:nvSpPr>
          <p:cNvPr id="54" name="Rectangle 53"/>
          <p:cNvSpPr/>
          <p:nvPr/>
        </p:nvSpPr>
        <p:spPr>
          <a:xfrm>
            <a:off x="762000" y="3510440"/>
            <a:ext cx="1935009" cy="369332"/>
          </a:xfrm>
          <a:prstGeom prst="rect">
            <a:avLst/>
          </a:prstGeom>
        </p:spPr>
        <p:txBody>
          <a:bodyPr wrap="square">
            <a:spAutoFit/>
          </a:bodyPr>
          <a:lstStyle/>
          <a:p>
            <a:r>
              <a:rPr lang="fr-FR" b="1" dirty="0"/>
              <a:t>FORMATION</a:t>
            </a:r>
            <a:endParaRPr lang="fr-FR" dirty="0"/>
          </a:p>
        </p:txBody>
      </p:sp>
      <p:sp>
        <p:nvSpPr>
          <p:cNvPr id="55" name="Rectangle 54"/>
          <p:cNvSpPr/>
          <p:nvPr/>
        </p:nvSpPr>
        <p:spPr>
          <a:xfrm>
            <a:off x="4840987" y="3510092"/>
            <a:ext cx="1348446" cy="369332"/>
          </a:xfrm>
          <a:prstGeom prst="rect">
            <a:avLst/>
          </a:prstGeom>
        </p:spPr>
        <p:txBody>
          <a:bodyPr wrap="none">
            <a:spAutoFit/>
          </a:bodyPr>
          <a:lstStyle/>
          <a:p>
            <a:r>
              <a:rPr lang="fr-FR" b="1" dirty="0"/>
              <a:t>EXPERIENCE</a:t>
            </a:r>
            <a:endParaRPr lang="fr-FR" dirty="0"/>
          </a:p>
        </p:txBody>
      </p:sp>
      <p:sp>
        <p:nvSpPr>
          <p:cNvPr id="56" name="Rectangle 55"/>
          <p:cNvSpPr/>
          <p:nvPr/>
        </p:nvSpPr>
        <p:spPr>
          <a:xfrm>
            <a:off x="539938" y="9436193"/>
            <a:ext cx="2128242" cy="338554"/>
          </a:xfrm>
          <a:prstGeom prst="rect">
            <a:avLst/>
          </a:prstGeom>
        </p:spPr>
        <p:txBody>
          <a:bodyPr wrap="square">
            <a:spAutoFit/>
          </a:bodyPr>
          <a:lstStyle/>
          <a:p>
            <a:r>
              <a:rPr lang="fr-FR" sz="1600" dirty="0"/>
              <a:t>COMPORTEMENTALES</a:t>
            </a:r>
          </a:p>
        </p:txBody>
      </p:sp>
      <p:sp>
        <p:nvSpPr>
          <p:cNvPr id="66" name="Rectangle 65"/>
          <p:cNvSpPr/>
          <p:nvPr/>
        </p:nvSpPr>
        <p:spPr>
          <a:xfrm>
            <a:off x="486158" y="7125048"/>
            <a:ext cx="1767744" cy="338554"/>
          </a:xfrm>
          <a:prstGeom prst="rect">
            <a:avLst/>
          </a:prstGeom>
        </p:spPr>
        <p:txBody>
          <a:bodyPr wrap="square">
            <a:spAutoFit/>
          </a:bodyPr>
          <a:lstStyle/>
          <a:p>
            <a:r>
              <a:rPr lang="fr-FR" sz="1600" dirty="0"/>
              <a:t>TECHNIQUES</a:t>
            </a:r>
          </a:p>
        </p:txBody>
      </p:sp>
      <p:pic>
        <p:nvPicPr>
          <p:cNvPr id="67" name="Picture 64" descr="Engrenages">
            <a:extLst>
              <a:ext uri="{FF2B5EF4-FFF2-40B4-BE49-F238E27FC236}">
                <a16:creationId xmlns:a16="http://schemas.microsoft.com/office/drawing/2014/main" id="{BE74E156-EEAF-4373-9F4E-077588CA4232}"/>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4336650" y="6610310"/>
            <a:ext cx="574149" cy="574149"/>
          </a:xfrm>
          <a:prstGeom prst="rect">
            <a:avLst/>
          </a:prstGeom>
        </p:spPr>
      </p:pic>
      <p:pic>
        <p:nvPicPr>
          <p:cNvPr id="11" name="Image 10" descr="Une image contenant homme, personne, mur, cravate&#10;&#10;Description générée automatiquement">
            <a:extLst>
              <a:ext uri="{FF2B5EF4-FFF2-40B4-BE49-F238E27FC236}">
                <a16:creationId xmlns:a16="http://schemas.microsoft.com/office/drawing/2014/main" id="{472596F6-7CE3-4027-A381-FE0AB959AEE2}"/>
              </a:ext>
            </a:extLst>
          </p:cNvPr>
          <p:cNvPicPr>
            <a:picLocks noChangeAspect="1"/>
          </p:cNvPicPr>
          <p:nvPr/>
        </p:nvPicPr>
        <p:blipFill>
          <a:blip r:embed="rId11"/>
          <a:stretch>
            <a:fillRect/>
          </a:stretch>
        </p:blipFill>
        <p:spPr>
          <a:xfrm>
            <a:off x="2826552" y="271636"/>
            <a:ext cx="1662617" cy="1662617"/>
          </a:xfrm>
          <a:prstGeom prst="rect">
            <a:avLst/>
          </a:prstGeom>
          <a:ln>
            <a:noFill/>
          </a:ln>
          <a:effectLst>
            <a:softEdge rad="112500"/>
          </a:effectLst>
        </p:spPr>
      </p:pic>
      <p:sp>
        <p:nvSpPr>
          <p:cNvPr id="68" name="TextBox 45">
            <a:extLst>
              <a:ext uri="{FF2B5EF4-FFF2-40B4-BE49-F238E27FC236}">
                <a16:creationId xmlns:a16="http://schemas.microsoft.com/office/drawing/2014/main" id="{A813EF8C-2BA6-4867-96C7-06571071DEBD}"/>
              </a:ext>
            </a:extLst>
          </p:cNvPr>
          <p:cNvSpPr txBox="1"/>
          <p:nvPr/>
        </p:nvSpPr>
        <p:spPr>
          <a:xfrm>
            <a:off x="369798" y="9763943"/>
            <a:ext cx="3047096" cy="938719"/>
          </a:xfrm>
          <a:prstGeom prst="rect">
            <a:avLst/>
          </a:prstGeom>
          <a:noFill/>
        </p:spPr>
        <p:txBody>
          <a:bodyPr wrap="square" rtlCol="0">
            <a:spAutoFit/>
          </a:bodyPr>
          <a:lstStyle/>
          <a:p>
            <a:pPr marL="171450" indent="-171450">
              <a:buFont typeface="Arial" panose="020B0604020202020204" pitchFamily="34" charset="0"/>
              <a:buChar char="•"/>
            </a:pPr>
            <a:r>
              <a:rPr lang="en-US" sz="1100" b="1" dirty="0"/>
              <a:t>Esprit </a:t>
            </a:r>
            <a:r>
              <a:rPr lang="en-US" sz="1100" b="1" dirty="0" err="1"/>
              <a:t>d’équipe</a:t>
            </a:r>
            <a:endParaRPr lang="en-US" sz="1100" b="1" dirty="0"/>
          </a:p>
          <a:p>
            <a:pPr marL="171450" indent="-171450">
              <a:buFont typeface="Arial" panose="020B0604020202020204" pitchFamily="34" charset="0"/>
              <a:buChar char="•"/>
            </a:pPr>
            <a:r>
              <a:rPr lang="en-US" sz="1100" b="1" dirty="0" err="1"/>
              <a:t>Compétences</a:t>
            </a:r>
            <a:r>
              <a:rPr lang="en-US" sz="1100" b="1" dirty="0"/>
              <a:t> </a:t>
            </a:r>
            <a:r>
              <a:rPr lang="en-US" sz="1100" b="1" dirty="0" err="1"/>
              <a:t>analytiques</a:t>
            </a:r>
            <a:endParaRPr lang="en-US" sz="1100" b="1" dirty="0"/>
          </a:p>
          <a:p>
            <a:pPr marL="171450" indent="-171450">
              <a:buFont typeface="Arial" panose="020B0604020202020204" pitchFamily="34" charset="0"/>
              <a:buChar char="•"/>
            </a:pPr>
            <a:r>
              <a:rPr lang="en-US" sz="1100" b="1" dirty="0" err="1"/>
              <a:t>Amélioration</a:t>
            </a:r>
            <a:r>
              <a:rPr lang="en-US" sz="1100" b="1" dirty="0"/>
              <a:t> continue</a:t>
            </a:r>
          </a:p>
          <a:p>
            <a:pPr marL="171450" indent="-171450">
              <a:buFont typeface="Arial" panose="020B0604020202020204" pitchFamily="34" charset="0"/>
              <a:buChar char="•"/>
            </a:pPr>
            <a:r>
              <a:rPr lang="en-US" sz="1100" b="1" dirty="0" err="1"/>
              <a:t>Anglais</a:t>
            </a:r>
            <a:r>
              <a:rPr lang="en-US" sz="1100" b="1" dirty="0"/>
              <a:t> courant</a:t>
            </a:r>
          </a:p>
          <a:p>
            <a:pPr marL="171450" indent="-171450">
              <a:buFont typeface="Arial" panose="020B0604020202020204" pitchFamily="34" charset="0"/>
              <a:buChar char="•"/>
            </a:pPr>
            <a:endParaRPr lang="en-US" sz="1100" b="1" dirty="0"/>
          </a:p>
        </p:txBody>
      </p:sp>
    </p:spTree>
    <p:extLst>
      <p:ext uri="{BB962C8B-B14F-4D97-AF65-F5344CB8AC3E}">
        <p14:creationId xmlns:p14="http://schemas.microsoft.com/office/powerpoint/2010/main" val="166444320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5119</TotalTime>
  <Words>379</Words>
  <Application>Microsoft Office PowerPoint</Application>
  <PresentationFormat>Personnalisé</PresentationFormat>
  <Paragraphs>60</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Axel-Cleris Gailloty</cp:lastModifiedBy>
  <cp:revision>35</cp:revision>
  <cp:lastPrinted>2019-11-16T19:56:38Z</cp:lastPrinted>
  <dcterms:created xsi:type="dcterms:W3CDTF">2017-11-15T14:17:37Z</dcterms:created>
  <dcterms:modified xsi:type="dcterms:W3CDTF">2019-11-16T20:27:15Z</dcterms:modified>
</cp:coreProperties>
</file>